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256" r:id="rId3"/>
    <p:sldId id="1033" r:id="rId4"/>
    <p:sldId id="1053" r:id="rId6"/>
    <p:sldId id="1056" r:id="rId7"/>
    <p:sldId id="1061" r:id="rId8"/>
    <p:sldId id="1063" r:id="rId9"/>
    <p:sldId id="1064" r:id="rId10"/>
    <p:sldId id="1065" r:id="rId11"/>
    <p:sldId id="1066" r:id="rId12"/>
    <p:sldId id="1067" r:id="rId13"/>
    <p:sldId id="1068" r:id="rId14"/>
    <p:sldId id="1069" r:id="rId15"/>
    <p:sldId id="1070" r:id="rId16"/>
    <p:sldId id="1071" r:id="rId17"/>
    <p:sldId id="1072" r:id="rId18"/>
    <p:sldId id="1073" r:id="rId19"/>
    <p:sldId id="1074" r:id="rId20"/>
    <p:sldId id="1076" r:id="rId21"/>
    <p:sldId id="1106" r:id="rId22"/>
    <p:sldId id="1107" r:id="rId23"/>
    <p:sldId id="1133" r:id="rId24"/>
    <p:sldId id="1108" r:id="rId25"/>
    <p:sldId id="1109" r:id="rId26"/>
    <p:sldId id="1110" r:id="rId27"/>
    <p:sldId id="1111" r:id="rId28"/>
    <p:sldId id="1112" r:id="rId29"/>
    <p:sldId id="1113" r:id="rId30"/>
    <p:sldId id="1114" r:id="rId31"/>
    <p:sldId id="1115" r:id="rId32"/>
    <p:sldId id="1116" r:id="rId33"/>
    <p:sldId id="1117" r:id="rId34"/>
    <p:sldId id="1118" r:id="rId35"/>
    <p:sldId id="1119" r:id="rId36"/>
    <p:sldId id="1120" r:id="rId37"/>
    <p:sldId id="1121" r:id="rId38"/>
    <p:sldId id="1122" r:id="rId39"/>
    <p:sldId id="1123" r:id="rId40"/>
    <p:sldId id="1124" r:id="rId41"/>
    <p:sldId id="1125" r:id="rId42"/>
    <p:sldId id="1126" r:id="rId43"/>
    <p:sldId id="1127" r:id="rId44"/>
    <p:sldId id="1128" r:id="rId45"/>
    <p:sldId id="1129" r:id="rId46"/>
    <p:sldId id="1130" r:id="rId47"/>
    <p:sldId id="1131" r:id="rId48"/>
    <p:sldId id="1135" r:id="rId49"/>
  </p:sldIdLst>
  <p:sldSz cx="9144000" cy="6858000" type="screen4x3"/>
  <p:notesSz cx="7099300" cy="10234295"/>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3366FF"/>
    <a:srgbClr val="00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110" autoAdjust="0"/>
  </p:normalViewPr>
  <p:slideViewPr>
    <p:cSldViewPr>
      <p:cViewPr>
        <p:scale>
          <a:sx n="66" d="100"/>
          <a:sy n="66" d="100"/>
        </p:scale>
        <p:origin x="-1445" y="-96"/>
      </p:cViewPr>
      <p:guideLst>
        <p:guide orient="horz" pos="2160"/>
        <p:guide pos="29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CE63AB8A-EB0B-4CA2-8580-9CAF4EC02BDE}" type="slidenum">
              <a:rPr lang="en-US" altLang="zh-CN" sz="1300">
                <a:solidFill>
                  <a:srgbClr val="000000"/>
                </a:solidFill>
                <a:latin typeface="Times New Roman" panose="02020603050405020304" pitchFamily="18" charset="0"/>
              </a:rPr>
            </a:fld>
            <a:endParaRPr lang="en-US" altLang="zh-CN" sz="1300">
              <a:solidFill>
                <a:srgbClr val="000000"/>
              </a:solidFill>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nchor="b"/>
          <a:lstStyle>
            <a:lvl1pPr defTabSz="89027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defTabSz="89027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defTabSz="89027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defTabSz="89027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defTabSz="89027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r" eaLnBrk="1" hangingPunct="1"/>
            <a:fld id="{90ACE94A-38D9-44C9-A2BD-D9AA89020151}"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711200" y="4860926"/>
            <a:ext cx="5676900"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nchor="b"/>
          <a:lstStyle>
            <a:lvl1pPr defTabSz="89027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defTabSz="89027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defTabSz="89027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defTabSz="89027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defTabSz="89027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r" eaLnBrk="1" hangingPunct="1"/>
            <a:fld id="{E5E763F9-4BFD-4002-8E05-044847B50EAE}"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xfrm>
            <a:off x="711200" y="4860926"/>
            <a:ext cx="5676900"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noTextEdit="1"/>
          </p:cNvSpPr>
          <p:nvPr>
            <p:ph type="sldImg"/>
          </p:nvPr>
        </p:nvSpPr>
        <p:spPr/>
      </p:sp>
      <p:sp>
        <p:nvSpPr>
          <p:cNvPr id="1761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61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ahoma" panose="020B0604030504040204" pitchFamily="34" charset="0"/>
                <a:ea typeface="黑体" panose="02010609060101010101" pitchFamily="49" charset="-122"/>
              </a:defRPr>
            </a:lvl1pPr>
            <a:lvl2pPr marL="804545" indent="-309245">
              <a:defRPr kumimoji="1" sz="2800">
                <a:solidFill>
                  <a:schemeClr val="tx1"/>
                </a:solidFill>
                <a:latin typeface="Tahoma" panose="020B0604030504040204" pitchFamily="34" charset="0"/>
                <a:ea typeface="黑体" panose="02010609060101010101" pitchFamily="49" charset="-122"/>
              </a:defRPr>
            </a:lvl2pPr>
            <a:lvl3pPr marL="1238250" indent="-247650">
              <a:defRPr kumimoji="1" sz="2800">
                <a:solidFill>
                  <a:schemeClr val="tx1"/>
                </a:solidFill>
                <a:latin typeface="Tahoma" panose="020B0604030504040204" pitchFamily="34" charset="0"/>
                <a:ea typeface="黑体" panose="02010609060101010101" pitchFamily="49" charset="-122"/>
              </a:defRPr>
            </a:lvl3pPr>
            <a:lvl4pPr marL="1733550" indent="-247650">
              <a:defRPr kumimoji="1" sz="2800">
                <a:solidFill>
                  <a:schemeClr val="tx1"/>
                </a:solidFill>
                <a:latin typeface="Tahoma" panose="020B0604030504040204" pitchFamily="34" charset="0"/>
                <a:ea typeface="黑体" panose="02010609060101010101" pitchFamily="49" charset="-122"/>
              </a:defRPr>
            </a:lvl4pPr>
            <a:lvl5pPr marL="2228850" indent="-247650">
              <a:defRPr kumimoji="1" sz="2800">
                <a:solidFill>
                  <a:schemeClr val="tx1"/>
                </a:solidFill>
                <a:latin typeface="Tahoma" panose="020B0604030504040204" pitchFamily="34" charset="0"/>
                <a:ea typeface="黑体" panose="02010609060101010101" pitchFamily="49" charset="-122"/>
              </a:defRPr>
            </a:lvl5pPr>
            <a:lvl6pPr marL="27235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32188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7141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42094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fld id="{8689A309-8602-4A2E-9BA6-8935D97E660C}" type="slidenum">
              <a:rPr lang="en-US" altLang="zh-CN" sz="1400">
                <a:latin typeface="Times New Roman" panose="02020603050405020304" pitchFamily="18" charset="0"/>
                <a:ea typeface="宋体" panose="02010600030101010101" pitchFamily="2" charset="-122"/>
              </a:rPr>
            </a:fld>
            <a:endParaRPr lang="en-US" altLang="zh-CN" sz="14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63C1E8C9-78EE-4C7E-8E4B-23EFDBB1D861}"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r>
              <a:rPr lang="zh-CN" altLang="en-US" dirty="0" smtClean="0">
                <a:latin typeface="Arial" panose="020B0604020202020204" pitchFamily="34" charset="0"/>
              </a:rPr>
              <a:t>细化：每种指令处理时间不同。</a:t>
            </a:r>
            <a:endParaRPr lang="en-US" altLang="zh-CN" dirty="0" smtClean="0">
              <a:latin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latin typeface="Arial" panose="020B0604020202020204" pitchFamily="34" charset="0"/>
              </a:rPr>
              <a:t>量化的准则：所有参量都比例化，以消除绝对数量的影响，度量平均水平。</a:t>
            </a:r>
            <a:endParaRPr lang="zh-CN" altLang="en-US" dirty="0" smtClean="0">
              <a:latin typeface="Arial" panose="020B0604020202020204" pitchFamily="34" charset="0"/>
            </a:endParaRPr>
          </a:p>
          <a:p>
            <a:pPr eaLnBrk="1" hangingPunct="1"/>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11.wmf"/><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9.vml"/><Relationship Id="rId7" Type="http://schemas.openxmlformats.org/officeDocument/2006/relationships/slideLayout" Target="../slideLayouts/slideLayout1.x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xml"/><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1.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4.wmf"/><Relationship Id="rId7" Type="http://schemas.openxmlformats.org/officeDocument/2006/relationships/oleObject" Target="../embeddings/oleObject17.bin"/><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0" Type="http://schemas.openxmlformats.org/officeDocument/2006/relationships/vmlDrawing" Target="../drawings/vmlDrawing13.v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4.wmf"/><Relationship Id="rId7" Type="http://schemas.openxmlformats.org/officeDocument/2006/relationships/oleObject" Target="../embeddings/oleObject18.bin"/><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0" Type="http://schemas.openxmlformats.org/officeDocument/2006/relationships/vmlDrawing" Target="../drawings/vmlDrawing14.v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1.xml"/><Relationship Id="rId4" Type="http://schemas.openxmlformats.org/officeDocument/2006/relationships/image" Target="../media/image43.wmf"/><Relationship Id="rId3" Type="http://schemas.openxmlformats.org/officeDocument/2006/relationships/oleObject" Target="../embeddings/oleObject20.bin"/><Relationship Id="rId2" Type="http://schemas.openxmlformats.org/officeDocument/2006/relationships/image" Target="../media/image42.wmf"/><Relationship Id="rId1" Type="http://schemas.openxmlformats.org/officeDocument/2006/relationships/oleObject" Target="../embeddings/oleObject19.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1.xml"/><Relationship Id="rId4" Type="http://schemas.openxmlformats.org/officeDocument/2006/relationships/image" Target="../media/image45.wmf"/><Relationship Id="rId3" Type="http://schemas.openxmlformats.org/officeDocument/2006/relationships/oleObject" Target="../embeddings/oleObject22.bin"/><Relationship Id="rId2" Type="http://schemas.openxmlformats.org/officeDocument/2006/relationships/image" Target="../media/image44.wmf"/><Relationship Id="rId1"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player/Play.exe%20nta/xjd1401.nta%200%200%200%20800%20600%200%200%200%20314"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a:t>
            </a:r>
            <a:r>
              <a:rPr lang="zh-CN" altLang="en-US" sz="4000" kern="0" dirty="0">
                <a:effectLst>
                  <a:outerShdw blurRad="38100" dist="38100" dir="2700000" algn="tl">
                    <a:srgbClr val="000000"/>
                  </a:outerShdw>
                </a:effectLst>
                <a:latin typeface="+mj-lt"/>
                <a:ea typeface="+mj-ea"/>
                <a:cs typeface="+mj-cs"/>
              </a:rPr>
              <a:t>四</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01"/>
          <p:cNvSpPr>
            <a:spLocks noGrp="1" noChangeArrowheads="1"/>
          </p:cNvSpPr>
          <p:nvPr>
            <p:ph type="title" idx="4294967295"/>
          </p:nvPr>
        </p:nvSpPr>
        <p:spPr>
          <a:xfrm>
            <a:off x="457200" y="-171400"/>
            <a:ext cx="8229600" cy="1143000"/>
          </a:xfrm>
        </p:spPr>
        <p:txBody>
          <a:bodyPr>
            <a:normAutofit/>
          </a:bodyPr>
          <a:lstStyle/>
          <a:p>
            <a:r>
              <a:rPr lang="zh-CN" altLang="en-US" sz="3600" b="1" dirty="0" smtClean="0">
                <a:latin typeface="+mj-ea"/>
              </a:rPr>
              <a:t>装机部件的成本分布（</a:t>
            </a:r>
            <a:r>
              <a:rPr lang="en-US" altLang="zh-CN" sz="3600" b="1" dirty="0" smtClean="0">
                <a:latin typeface="+mj-ea"/>
              </a:rPr>
              <a:t>2015</a:t>
            </a:r>
            <a:r>
              <a:rPr lang="zh-CN" altLang="en-US" sz="3600" b="1" dirty="0" smtClean="0">
                <a:latin typeface="+mj-ea"/>
              </a:rPr>
              <a:t>）</a:t>
            </a:r>
            <a:endParaRPr lang="zh-CN" altLang="en-US" sz="3600" b="1" dirty="0" smtClean="0">
              <a:latin typeface="+mj-ea"/>
            </a:endParaRPr>
          </a:p>
        </p:txBody>
      </p:sp>
      <p:graphicFrame>
        <p:nvGraphicFramePr>
          <p:cNvPr id="566978" name="Group 706"/>
          <p:cNvGraphicFramePr>
            <a:graphicFrameLocks noGrp="1"/>
          </p:cNvGraphicFramePr>
          <p:nvPr>
            <p:ph type="tbl" idx="4294967295"/>
          </p:nvPr>
        </p:nvGraphicFramePr>
        <p:xfrm>
          <a:off x="539552" y="905968"/>
          <a:ext cx="8001000" cy="5907408"/>
        </p:xfrm>
        <a:graphic>
          <a:graphicData uri="http://schemas.openxmlformats.org/drawingml/2006/table">
            <a:tbl>
              <a:tblPr/>
              <a:tblGrid>
                <a:gridCol w="1198563"/>
                <a:gridCol w="3986212"/>
                <a:gridCol w="1800225"/>
                <a:gridCol w="1016000"/>
              </a:tblGrid>
              <a:tr h="281211">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型号</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价格（元）</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比例</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处理器</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Intel </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酷睿 </a:t>
                      </a: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i7 5820k</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（盒）</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2999</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散热器</a:t>
                      </a:r>
                      <a:endPar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安钛克 </a:t>
                      </a:r>
                      <a:r>
                        <a:rPr kumimoji="0" lang="en-US" altLang="zh-CN" sz="2000" b="1" i="0" u="none" strike="noStrike" kern="1200" cap="none" normalizeH="0" baseline="0" dirty="0" err="1" smtClean="0">
                          <a:ln>
                            <a:noFill/>
                          </a:ln>
                          <a:solidFill>
                            <a:schemeClr val="tx1"/>
                          </a:solidFill>
                          <a:effectLst/>
                          <a:latin typeface="宋体" panose="02010600030101010101" pitchFamily="2" charset="-122"/>
                          <a:ea typeface="宋体" panose="02010600030101010101" pitchFamily="2" charset="-122"/>
                          <a:cs typeface="+mn-cs"/>
                        </a:rPr>
                        <a:t>KuHLER</a:t>
                      </a: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 H2O 650</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339</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1.7%</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主板</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华硕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X99-A</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2999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000CC"/>
                          </a:solidFill>
                          <a:effectLst/>
                          <a:latin typeface="宋体" panose="02010600030101010101" pitchFamily="2" charset="-122"/>
                          <a:ea typeface="宋体" panose="02010600030101010101" pitchFamily="2" charset="-122"/>
                        </a:rPr>
                        <a:t>显卡</a:t>
                      </a:r>
                      <a:endParaRPr kumimoji="0" lang="zh-CN" altLang="en-US" sz="3200" b="1" i="0" u="none" strike="noStrike" cap="none" normalizeH="0" baseline="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七彩虹 </a:t>
                      </a: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iGame980-4GD5</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4099</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20.7%</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内存</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DDR4 2666 4GB 4</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条</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硬盘</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Verdana" panose="020B0604030504040204"/>
                          <a:ea typeface="宋体" panose="02010600030101010101" pitchFamily="2" charset="-122"/>
                        </a:rPr>
                        <a:t>三星 </a:t>
                      </a: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850EVO 250G SSD </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固态硬盘</a:t>
                      </a:r>
                      <a:endPar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硬盘</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希捷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2TB ST2000DM001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500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2.5%</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674">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显示器</a:t>
                      </a:r>
                      <a:endParaRPr kumimoji="0" lang="zh-CN" altLang="en-US"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戴尔 </a:t>
                      </a: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UltraSharpU2713HM</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4099</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20.7%</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鼠标</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罗技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G502</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2.5%</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键盘</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雷蛇</a:t>
                      </a:r>
                      <a:r>
                        <a:rPr kumimoji="0" lang="zh-CN" altLang="en-US" sz="2000" b="1" i="0" u="none" strike="noStrike" cap="none" normalizeH="0" baseline="0" dirty="0" smtClean="0">
                          <a:ln>
                            <a:noFill/>
                          </a:ln>
                          <a:solidFill>
                            <a:schemeClr val="tx1"/>
                          </a:solidFill>
                          <a:effectLst/>
                          <a:latin typeface="Verdana" panose="020B0604030504040204"/>
                          <a:ea typeface="宋体" panose="02010600030101010101" pitchFamily="2" charset="-122"/>
                        </a:rPr>
                        <a:t> 终极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版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2014</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机箱</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安钛克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P280</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电源</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鑫谷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RP PLUS650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总价</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ˎ̥" charset="0"/>
                          <a:ea typeface="宋体" panose="02010600030101010101" pitchFamily="2" charset="-122"/>
                        </a:rPr>
                        <a:t>　</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19829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p:txBody>
          <a:bodyPr>
            <a:normAutofit/>
          </a:bodyPr>
          <a:lstStyle/>
          <a:p>
            <a:r>
              <a:rPr kumimoji="1" lang="en-US" altLang="zh-CN" sz="3600" b="1" dirty="0">
                <a:latin typeface="+mj-ea"/>
                <a:cs typeface="+mn-cs"/>
              </a:rPr>
              <a:t>2.3.1 </a:t>
            </a:r>
            <a:r>
              <a:rPr kumimoji="1" lang="zh-CN" altLang="en-US" sz="3600" b="1" dirty="0">
                <a:latin typeface="+mj-ea"/>
                <a:cs typeface="+mn-cs"/>
              </a:rPr>
              <a:t>成本与价格</a:t>
            </a:r>
            <a:endParaRPr kumimoji="1" lang="en-US" altLang="zh-CN" sz="3600" b="1" dirty="0">
              <a:latin typeface="+mj-ea"/>
              <a:cs typeface="+mn-cs"/>
            </a:endParaRPr>
          </a:p>
        </p:txBody>
      </p:sp>
      <p:sp>
        <p:nvSpPr>
          <p:cNvPr id="66563" name="Rectangle 5"/>
          <p:cNvSpPr>
            <a:spLocks noGrp="1" noChangeArrowheads="1"/>
          </p:cNvSpPr>
          <p:nvPr>
            <p:ph type="body" idx="4294967295"/>
          </p:nvPr>
        </p:nvSpPr>
        <p:spPr/>
        <p:txBody>
          <a:bodyPr>
            <a:normAutofit/>
          </a:bodyPr>
          <a:lstStyle/>
          <a:p>
            <a:pPr eaLnBrk="1" hangingPunct="1">
              <a:lnSpc>
                <a:spcPct val="190000"/>
              </a:lnSpc>
            </a:pPr>
            <a:r>
              <a:rPr lang="zh-CN" altLang="en-US" sz="2800" b="1" dirty="0" smtClean="0">
                <a:latin typeface="+mj-ea"/>
                <a:ea typeface="+mj-ea"/>
              </a:rPr>
              <a:t>系统的成本</a:t>
            </a:r>
            <a:endParaRPr lang="zh-CN" altLang="en-US" sz="2800" b="1" dirty="0" smtClean="0">
              <a:latin typeface="+mj-ea"/>
              <a:ea typeface="+mj-ea"/>
            </a:endParaRPr>
          </a:p>
          <a:p>
            <a:pPr lvl="1" eaLnBrk="1" hangingPunct="1">
              <a:lnSpc>
                <a:spcPct val="190000"/>
              </a:lnSpc>
            </a:pPr>
            <a:r>
              <a:rPr lang="zh-CN" altLang="en-US" b="1" dirty="0" smtClean="0">
                <a:latin typeface="+mj-ea"/>
                <a:ea typeface="+mj-ea"/>
              </a:rPr>
              <a:t>处理器板</a:t>
            </a:r>
            <a:r>
              <a:rPr lang="en-US" altLang="zh-CN" b="1" dirty="0" smtClean="0">
                <a:latin typeface="+mj-ea"/>
                <a:ea typeface="+mj-ea"/>
              </a:rPr>
              <a:t>: ~ 47%</a:t>
            </a:r>
            <a:endParaRPr lang="en-US" altLang="zh-CN" b="1" dirty="0" smtClean="0">
              <a:latin typeface="+mj-ea"/>
              <a:ea typeface="+mj-ea"/>
            </a:endParaRPr>
          </a:p>
          <a:p>
            <a:pPr lvl="1" eaLnBrk="1" hangingPunct="1">
              <a:lnSpc>
                <a:spcPct val="190000"/>
              </a:lnSpc>
            </a:pPr>
            <a:r>
              <a:rPr lang="en-US" altLang="zh-CN" b="1" dirty="0" smtClean="0">
                <a:latin typeface="+mj-ea"/>
                <a:ea typeface="+mj-ea"/>
              </a:rPr>
              <a:t>I/O</a:t>
            </a:r>
            <a:r>
              <a:rPr lang="zh-CN" altLang="en-US" b="1" dirty="0" smtClean="0">
                <a:latin typeface="+mj-ea"/>
                <a:ea typeface="+mj-ea"/>
              </a:rPr>
              <a:t>设备</a:t>
            </a:r>
            <a:r>
              <a:rPr lang="en-US" altLang="zh-CN" b="1" dirty="0" smtClean="0">
                <a:latin typeface="+mj-ea"/>
                <a:ea typeface="+mj-ea"/>
              </a:rPr>
              <a:t>: ~ 47%</a:t>
            </a:r>
            <a:endParaRPr lang="en-US" altLang="zh-CN" b="1" dirty="0" smtClean="0">
              <a:latin typeface="+mj-ea"/>
              <a:ea typeface="+mj-ea"/>
            </a:endParaRPr>
          </a:p>
          <a:p>
            <a:pPr lvl="1" eaLnBrk="1" hangingPunct="1">
              <a:lnSpc>
                <a:spcPct val="190000"/>
              </a:lnSpc>
            </a:pPr>
            <a:r>
              <a:rPr lang="zh-CN" altLang="en-US" b="1" dirty="0" smtClean="0">
                <a:latin typeface="+mj-ea"/>
                <a:ea typeface="+mj-ea"/>
              </a:rPr>
              <a:t>附件</a:t>
            </a:r>
            <a:r>
              <a:rPr lang="en-US" altLang="zh-CN" b="1" dirty="0" smtClean="0">
                <a:latin typeface="+mj-ea"/>
                <a:ea typeface="+mj-ea"/>
              </a:rPr>
              <a:t>: ~ 6%</a:t>
            </a:r>
            <a:endParaRPr lang="en-US" altLang="zh-CN" b="1" dirty="0" smtClean="0">
              <a:latin typeface="+mj-ea"/>
              <a:ea typeface="+mj-ea"/>
            </a:endParaRPr>
          </a:p>
        </p:txBody>
      </p:sp>
      <p:pic>
        <p:nvPicPr>
          <p:cNvPr id="66564" name="Picture 6" descr="deskto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7838" y="2492375"/>
            <a:ext cx="251936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683568" y="1628800"/>
            <a:ext cx="7776864" cy="4525963"/>
          </a:xfrm>
        </p:spPr>
        <p:txBody>
          <a:bodyPr>
            <a:normAutofit/>
          </a:bodyPr>
          <a:lstStyle/>
          <a:p>
            <a:pPr eaLnBrk="1" hangingPunct="1">
              <a:lnSpc>
                <a:spcPct val="170000"/>
              </a:lnSpc>
            </a:pPr>
            <a:r>
              <a:rPr lang="zh-CN" altLang="en-US" sz="2600" b="1" dirty="0" smtClean="0">
                <a:solidFill>
                  <a:srgbClr val="FF0000"/>
                </a:solidFill>
                <a:latin typeface="+mn-ea"/>
              </a:rPr>
              <a:t>性能</a:t>
            </a:r>
            <a:r>
              <a:rPr lang="en-US" altLang="zh-CN" sz="2600" b="1" dirty="0" smtClean="0">
                <a:solidFill>
                  <a:srgbClr val="FF0000"/>
                </a:solidFill>
                <a:latin typeface="+mn-ea"/>
              </a:rPr>
              <a:t>/</a:t>
            </a:r>
            <a:r>
              <a:rPr lang="zh-CN" altLang="en-US" sz="2600" b="1" dirty="0" smtClean="0">
                <a:solidFill>
                  <a:srgbClr val="FF0000"/>
                </a:solidFill>
                <a:latin typeface="+mn-ea"/>
              </a:rPr>
              <a:t>成本设计</a:t>
            </a:r>
            <a:r>
              <a:rPr lang="zh-CN" altLang="en-US" sz="2600" b="1" dirty="0" smtClean="0">
                <a:latin typeface="+mn-ea"/>
              </a:rPr>
              <a:t>：设计者需取得性能与成本之间的平衡。</a:t>
            </a:r>
            <a:endParaRPr lang="zh-CN" altLang="en-US" sz="2600" b="1" dirty="0" smtClean="0">
              <a:latin typeface="+mn-ea"/>
            </a:endParaRPr>
          </a:p>
          <a:p>
            <a:pPr eaLnBrk="1" hangingPunct="1">
              <a:lnSpc>
                <a:spcPct val="170000"/>
              </a:lnSpc>
            </a:pPr>
            <a:r>
              <a:rPr lang="zh-CN" altLang="en-US" sz="2600" b="1" dirty="0" smtClean="0">
                <a:latin typeface="+mn-ea"/>
              </a:rPr>
              <a:t>在过去的几十年中，计算机尺寸变小，因此</a:t>
            </a:r>
            <a:r>
              <a:rPr lang="zh-CN" altLang="en-US" sz="2600" b="1" dirty="0" smtClean="0">
                <a:solidFill>
                  <a:srgbClr val="0000CC"/>
                </a:solidFill>
                <a:latin typeface="+mn-ea"/>
              </a:rPr>
              <a:t>低成本设计</a:t>
            </a:r>
            <a:r>
              <a:rPr lang="zh-CN" altLang="en-US" sz="2600" b="1" dirty="0" smtClean="0">
                <a:latin typeface="+mn-ea"/>
              </a:rPr>
              <a:t>和</a:t>
            </a:r>
            <a:r>
              <a:rPr lang="zh-CN" altLang="en-US" sz="2600" b="1" dirty="0" smtClean="0">
                <a:solidFill>
                  <a:srgbClr val="0000CC"/>
                </a:solidFill>
                <a:latin typeface="+mn-ea"/>
              </a:rPr>
              <a:t>性能</a:t>
            </a:r>
            <a:r>
              <a:rPr lang="en-US" altLang="zh-CN" sz="2600" b="1" dirty="0" smtClean="0">
                <a:solidFill>
                  <a:srgbClr val="0000CC"/>
                </a:solidFill>
                <a:latin typeface="+mn-ea"/>
              </a:rPr>
              <a:t>/</a:t>
            </a:r>
            <a:r>
              <a:rPr lang="zh-CN" altLang="en-US" sz="2600" b="1" dirty="0" smtClean="0">
                <a:solidFill>
                  <a:srgbClr val="0000CC"/>
                </a:solidFill>
                <a:latin typeface="+mn-ea"/>
              </a:rPr>
              <a:t>成本设计</a:t>
            </a:r>
            <a:r>
              <a:rPr lang="zh-CN" altLang="en-US" sz="2600" b="1" dirty="0" smtClean="0">
                <a:latin typeface="+mn-ea"/>
              </a:rPr>
              <a:t>就显得日益重要，即使是巨型计算机制造商也发觉成本问题已日益重要。</a:t>
            </a:r>
            <a:endParaRPr lang="zh-CN" altLang="en-US" sz="2600" b="1" dirty="0" smtClean="0">
              <a:latin typeface="+mn-ea"/>
            </a:endParaRPr>
          </a:p>
        </p:txBody>
      </p:sp>
      <p:sp>
        <p:nvSpPr>
          <p:cNvPr id="5" name="Rectangle 4"/>
          <p:cNvSpPr txBox="1">
            <a:spLocks noChangeArrowheads="1"/>
          </p:cNvSpPr>
          <p:nvPr/>
        </p:nvSpPr>
        <p:spPr>
          <a:xfrm>
            <a:off x="395536"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en-US" altLang="zh-CN" sz="3600" b="1" dirty="0">
                <a:latin typeface="+mj-ea"/>
                <a:cs typeface="+mn-cs"/>
              </a:rPr>
              <a:t>2.3.1 </a:t>
            </a:r>
            <a:r>
              <a:rPr kumimoji="1" lang="zh-CN" altLang="en-US" sz="3600" b="1" dirty="0">
                <a:latin typeface="+mj-ea"/>
                <a:cs typeface="+mn-cs"/>
              </a:rPr>
              <a:t>成本与价格</a:t>
            </a:r>
            <a:endParaRPr kumimoji="1" lang="en-US" altLang="zh-CN" sz="3600" b="1" dirty="0">
              <a:latin typeface="+mj-ea"/>
              <a:cs typeface="+mn-cs"/>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5"/>
          <p:cNvSpPr>
            <a:spLocks noGrp="1" noChangeArrowheads="1"/>
          </p:cNvSpPr>
          <p:nvPr>
            <p:ph type="body" idx="4294967295"/>
          </p:nvPr>
        </p:nvSpPr>
        <p:spPr/>
        <p:txBody>
          <a:bodyPr/>
          <a:lstStyle/>
          <a:p>
            <a:pPr eaLnBrk="1" hangingPunct="1">
              <a:lnSpc>
                <a:spcPct val="170000"/>
              </a:lnSpc>
            </a:pPr>
            <a:r>
              <a:rPr lang="zh-CN" altLang="en-US" sz="2600" b="1" dirty="0" smtClean="0">
                <a:latin typeface="+mj-ea"/>
                <a:ea typeface="+mj-ea"/>
              </a:rPr>
              <a:t>对计算机系统成本产生影响的</a:t>
            </a:r>
            <a:r>
              <a:rPr lang="zh-CN" altLang="en-US" sz="2600" b="1" dirty="0" smtClean="0">
                <a:solidFill>
                  <a:srgbClr val="FF0000"/>
                </a:solidFill>
                <a:latin typeface="+mj-ea"/>
                <a:ea typeface="+mj-ea"/>
              </a:rPr>
              <a:t>主要因素</a:t>
            </a:r>
            <a:r>
              <a:rPr lang="zh-CN" altLang="en-US" sz="2600" b="1" dirty="0" smtClean="0">
                <a:latin typeface="+mj-ea"/>
                <a:ea typeface="+mj-ea"/>
              </a:rPr>
              <a:t>有：</a:t>
            </a:r>
            <a:endParaRPr lang="zh-CN" altLang="en-US" sz="2600" b="1" dirty="0" smtClean="0">
              <a:latin typeface="+mj-ea"/>
              <a:ea typeface="+mj-ea"/>
            </a:endParaRPr>
          </a:p>
          <a:p>
            <a:pPr lvl="1" eaLnBrk="1" hangingPunct="1">
              <a:lnSpc>
                <a:spcPct val="170000"/>
              </a:lnSpc>
            </a:pPr>
            <a:r>
              <a:rPr lang="zh-CN" altLang="en-US" sz="2600" b="1" dirty="0" smtClean="0">
                <a:latin typeface="+mj-ea"/>
                <a:ea typeface="+mj-ea"/>
              </a:rPr>
              <a:t>时间、产量、商品化等</a:t>
            </a:r>
            <a:endParaRPr lang="zh-CN" altLang="en-US" sz="2600" b="1" dirty="0" smtClean="0">
              <a:latin typeface="+mj-ea"/>
              <a:ea typeface="+mj-ea"/>
            </a:endParaRPr>
          </a:p>
          <a:p>
            <a:pPr eaLnBrk="1" hangingPunct="1">
              <a:lnSpc>
                <a:spcPct val="170000"/>
              </a:lnSpc>
            </a:pPr>
            <a:r>
              <a:rPr lang="zh-CN" altLang="en-US" sz="2600" b="1" dirty="0" smtClean="0">
                <a:latin typeface="+mj-ea"/>
                <a:ea typeface="+mj-ea"/>
              </a:rPr>
              <a:t>对成本产生最直接影响的是</a:t>
            </a:r>
            <a:r>
              <a:rPr lang="zh-CN" altLang="en-US" sz="2600" b="1" dirty="0" smtClean="0">
                <a:solidFill>
                  <a:srgbClr val="FF0000"/>
                </a:solidFill>
                <a:latin typeface="+mj-ea"/>
                <a:ea typeface="+mj-ea"/>
              </a:rPr>
              <a:t>时间</a:t>
            </a:r>
            <a:r>
              <a:rPr lang="zh-CN" altLang="en-US" sz="2600" b="1" dirty="0" smtClean="0">
                <a:latin typeface="+mj-ea"/>
                <a:ea typeface="+mj-ea"/>
              </a:rPr>
              <a:t>。即使实现技术没有变动，计算机系统的制造成本也会不断下降。随着时间的推移，生产工艺会日渐稳定，产品的成品率会不断提高。产品的成本与成品率成反比。</a:t>
            </a:r>
            <a:endParaRPr lang="zh-CN" altLang="en-US" sz="2600" b="1" dirty="0" smtClean="0">
              <a:latin typeface="+mj-ea"/>
              <a:ea typeface="+mj-ea"/>
            </a:endParaRPr>
          </a:p>
        </p:txBody>
      </p:sp>
      <p:sp>
        <p:nvSpPr>
          <p:cNvPr id="4" name="Rectangle 4"/>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en-US" altLang="zh-CN" sz="3600" b="1" dirty="0">
                <a:latin typeface="+mj-ea"/>
                <a:cs typeface="+mn-cs"/>
              </a:rPr>
              <a:t>2.3.1 </a:t>
            </a:r>
            <a:r>
              <a:rPr kumimoji="1" lang="zh-CN" altLang="en-US" sz="3600" b="1" dirty="0">
                <a:latin typeface="+mj-ea"/>
                <a:cs typeface="+mn-cs"/>
              </a:rPr>
              <a:t>成本与价格</a:t>
            </a:r>
            <a:endParaRPr kumimoji="1" lang="en-US" altLang="zh-CN" sz="3600" b="1" dirty="0">
              <a:latin typeface="+mj-ea"/>
              <a:cs typeface="+mn-cs"/>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idx="4294967295"/>
          </p:nvPr>
        </p:nvSpPr>
        <p:spPr/>
        <p:txBody>
          <a:bodyPr>
            <a:normAutofit/>
          </a:bodyPr>
          <a:lstStyle/>
          <a:p>
            <a:r>
              <a:rPr kumimoji="1" lang="zh-CN" altLang="en-US" sz="3600" b="1" dirty="0">
                <a:latin typeface="+mj-ea"/>
                <a:cs typeface="+mn-cs"/>
              </a:rPr>
              <a:t>成本</a:t>
            </a:r>
            <a:r>
              <a:rPr kumimoji="1" lang="en-US" altLang="zh-CN" sz="3600" b="1" dirty="0">
                <a:latin typeface="+mj-ea"/>
                <a:cs typeface="+mn-cs"/>
              </a:rPr>
              <a:t>-</a:t>
            </a:r>
            <a:r>
              <a:rPr kumimoji="1" lang="zh-CN" altLang="en-US" sz="3600" b="1" dirty="0">
                <a:latin typeface="+mj-ea"/>
                <a:cs typeface="+mn-cs"/>
              </a:rPr>
              <a:t>时间因素：学习曲线</a:t>
            </a:r>
            <a:endParaRPr kumimoji="1" lang="zh-CN" altLang="en-US" sz="3600" b="1" dirty="0">
              <a:latin typeface="+mj-ea"/>
              <a:cs typeface="+mn-cs"/>
            </a:endParaRPr>
          </a:p>
        </p:txBody>
      </p:sp>
      <p:sp>
        <p:nvSpPr>
          <p:cNvPr id="84995" name="Rectangle 9"/>
          <p:cNvSpPr>
            <a:spLocks noGrp="1" noChangeArrowheads="1"/>
          </p:cNvSpPr>
          <p:nvPr>
            <p:ph type="body" idx="4294967295"/>
          </p:nvPr>
        </p:nvSpPr>
        <p:spPr/>
        <p:txBody>
          <a:bodyPr>
            <a:normAutofit/>
          </a:bodyPr>
          <a:lstStyle/>
          <a:p>
            <a:r>
              <a:rPr lang="zh-CN" altLang="en-US" sz="2600" b="1" dirty="0" smtClean="0">
                <a:latin typeface="+mj-ea"/>
                <a:ea typeface="+mj-ea"/>
              </a:rPr>
              <a:t>产品价格随时间变化的特性，就是</a:t>
            </a:r>
            <a:r>
              <a:rPr lang="zh-CN" altLang="en-US" sz="2600" b="1" dirty="0" smtClean="0">
                <a:solidFill>
                  <a:srgbClr val="FF0000"/>
                </a:solidFill>
                <a:latin typeface="+mj-ea"/>
                <a:ea typeface="+mj-ea"/>
              </a:rPr>
              <a:t>价格随时间下降的趋势</a:t>
            </a:r>
            <a:endParaRPr lang="zh-CN" altLang="en-US" sz="2600" b="1" dirty="0" smtClean="0">
              <a:solidFill>
                <a:srgbClr val="FF0000"/>
              </a:solidFill>
              <a:latin typeface="+mj-ea"/>
              <a:ea typeface="+mj-ea"/>
            </a:endParaRPr>
          </a:p>
        </p:txBody>
      </p:sp>
      <p:pic>
        <p:nvPicPr>
          <p:cNvPr id="84996" name="图片 98"/>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188664" y="2564904"/>
            <a:ext cx="8559800" cy="4111625"/>
          </a:xfrm>
          <a:noFill/>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j-ea"/>
                <a:cs typeface="+mn-cs"/>
              </a:rPr>
              <a:t>2.3 </a:t>
            </a:r>
            <a:r>
              <a:rPr kumimoji="1" lang="zh-CN" altLang="en-US" sz="3600" b="1" dirty="0">
                <a:latin typeface="+mj-ea"/>
                <a:cs typeface="+mn-cs"/>
              </a:rPr>
              <a:t>计算机系统设计和分析</a:t>
            </a:r>
            <a:endParaRPr kumimoji="1" lang="zh-CN" altLang="en-US" sz="3600" b="1" dirty="0">
              <a:latin typeface="+mj-ea"/>
              <a:cs typeface="+mn-cs"/>
            </a:endParaRPr>
          </a:p>
        </p:txBody>
      </p:sp>
      <p:sp>
        <p:nvSpPr>
          <p:cNvPr id="65539" name="Rectangle 9"/>
          <p:cNvSpPr>
            <a:spLocks noGrp="1" noChangeArrowheads="1"/>
          </p:cNvSpPr>
          <p:nvPr>
            <p:ph type="body" idx="4294967295"/>
          </p:nvPr>
        </p:nvSpPr>
        <p:spPr/>
        <p:txBody>
          <a:bodyPr/>
          <a:lstStyle/>
          <a:p>
            <a:r>
              <a:rPr lang="en-US" altLang="zh-CN" sz="2800" b="1" dirty="0" smtClean="0">
                <a:latin typeface="+mj-ea"/>
                <a:ea typeface="+mj-ea"/>
              </a:rPr>
              <a:t>2.3.1 </a:t>
            </a:r>
            <a:r>
              <a:rPr lang="zh-CN" altLang="en-US" sz="2800" b="1" dirty="0" smtClean="0">
                <a:latin typeface="+mj-ea"/>
                <a:ea typeface="+mj-ea"/>
              </a:rPr>
              <a:t>成本与价格</a:t>
            </a:r>
            <a:endParaRPr lang="en-US" altLang="zh-CN" sz="2800" b="1" dirty="0" smtClean="0">
              <a:latin typeface="+mj-ea"/>
              <a:ea typeface="+mj-ea"/>
            </a:endParaRPr>
          </a:p>
          <a:p>
            <a:endParaRPr lang="en-US" altLang="zh-CN" sz="2800" b="1" dirty="0" smtClean="0">
              <a:latin typeface="+mj-ea"/>
              <a:ea typeface="+mj-ea"/>
            </a:endParaRPr>
          </a:p>
          <a:p>
            <a:r>
              <a:rPr lang="en-US" altLang="zh-CN" sz="2800" b="1" u="sng" dirty="0" smtClean="0">
                <a:latin typeface="+mj-ea"/>
                <a:ea typeface="+mj-ea"/>
              </a:rPr>
              <a:t>2.3.2 </a:t>
            </a:r>
            <a:r>
              <a:rPr lang="zh-CN" altLang="en-US" sz="2800" b="1" u="sng" dirty="0" smtClean="0">
                <a:latin typeface="+mj-ea"/>
                <a:ea typeface="+mj-ea"/>
              </a:rPr>
              <a:t>基准测试程序</a:t>
            </a:r>
            <a:endParaRPr lang="en-US" altLang="zh-CN" sz="2800" b="1" u="sng"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2.3.3 </a:t>
            </a:r>
            <a:r>
              <a:rPr lang="zh-CN" altLang="en-US" sz="2800" b="1" dirty="0" smtClean="0">
                <a:latin typeface="+mj-ea"/>
                <a:ea typeface="+mj-ea"/>
              </a:rPr>
              <a:t>量化设计的基本原则</a:t>
            </a:r>
            <a:endParaRPr lang="zh-CN" altLang="en-US" sz="28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title" idx="4294967295"/>
          </p:nvPr>
        </p:nvSpPr>
        <p:spPr/>
        <p:txBody>
          <a:bodyPr>
            <a:normAutofit/>
          </a:bodyPr>
          <a:lstStyle/>
          <a:p>
            <a:r>
              <a:rPr kumimoji="1" lang="en-US" altLang="zh-CN" sz="4000" b="1" dirty="0">
                <a:latin typeface="Verdana" panose="020B0604030504040204" pitchFamily="34" charset="0"/>
                <a:ea typeface="华文中宋" panose="02010600040101010101" pitchFamily="2" charset="-122"/>
                <a:cs typeface="+mn-cs"/>
              </a:rPr>
              <a:t>2.3.2 </a:t>
            </a:r>
            <a:r>
              <a:rPr kumimoji="1" lang="zh-CN" altLang="en-US" sz="4000" b="1" dirty="0">
                <a:latin typeface="Verdana" panose="020B0604030504040204" pitchFamily="34" charset="0"/>
                <a:ea typeface="华文中宋" panose="02010600040101010101" pitchFamily="2" charset="-122"/>
                <a:cs typeface="+mn-cs"/>
              </a:rPr>
              <a:t>基准测试程序</a:t>
            </a:r>
            <a:endParaRPr kumimoji="1" lang="zh-CN" altLang="en-US" sz="4000" b="1" dirty="0">
              <a:latin typeface="Verdana" panose="020B0604030504040204" pitchFamily="34" charset="0"/>
              <a:ea typeface="华文中宋" panose="02010600040101010101" pitchFamily="2" charset="-122"/>
              <a:cs typeface="+mn-cs"/>
            </a:endParaRPr>
          </a:p>
        </p:txBody>
      </p:sp>
      <p:sp>
        <p:nvSpPr>
          <p:cNvPr id="86019" name="Rectangle 7"/>
          <p:cNvSpPr>
            <a:spLocks noGrp="1" noChangeArrowheads="1"/>
          </p:cNvSpPr>
          <p:nvPr>
            <p:ph type="body" idx="4294967295"/>
          </p:nvPr>
        </p:nvSpPr>
        <p:spPr/>
        <p:txBody>
          <a:bodyPr>
            <a:normAutofit fontScale="70000" lnSpcReduction="20000"/>
          </a:bodyPr>
          <a:lstStyle/>
          <a:p>
            <a:pPr>
              <a:lnSpc>
                <a:spcPct val="120000"/>
              </a:lnSpc>
            </a:pPr>
            <a:r>
              <a:rPr lang="zh-CN" altLang="en-US" dirty="0" smtClean="0">
                <a:latin typeface="Verdana" panose="020B0604030504040204" pitchFamily="34" charset="0"/>
                <a:ea typeface="华文中宋" panose="02010600040101010101" pitchFamily="2" charset="-122"/>
              </a:rPr>
              <a:t>性能与测试程序的执行时间相关，那么用什么做测试程序呢？</a:t>
            </a:r>
            <a:endParaRPr lang="zh-CN" altLang="en-US" dirty="0" smtClean="0">
              <a:latin typeface="Verdana" panose="020B0604030504040204" pitchFamily="34" charset="0"/>
              <a:ea typeface="华文中宋" panose="02010600040101010101" pitchFamily="2" charset="-122"/>
            </a:endParaRPr>
          </a:p>
          <a:p>
            <a:pPr>
              <a:lnSpc>
                <a:spcPct val="120000"/>
              </a:lnSpc>
            </a:pPr>
            <a:r>
              <a:rPr lang="zh-CN" altLang="en-US" dirty="0" smtClean="0">
                <a:latin typeface="Verdana" panose="020B0604030504040204" pitchFamily="34" charset="0"/>
                <a:ea typeface="华文中宋" panose="02010600040101010101" pitchFamily="2" charset="-122"/>
              </a:rPr>
              <a:t>五类测试程序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真实程序</a:t>
            </a:r>
            <a:endParaRPr lang="en-US" altLang="zh-CN"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修正的（或者脚本化）应用程序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核心程序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小测试程序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合成测试程序</a:t>
            </a:r>
            <a:endParaRPr lang="zh-CN" altLang="en-US" dirty="0" smtClean="0">
              <a:latin typeface="Verdana" panose="020B0604030504040204" pitchFamily="34" charset="0"/>
              <a:ea typeface="华文中宋" panose="02010600040101010101" pitchFamily="2" charset="-122"/>
            </a:endParaRPr>
          </a:p>
          <a:p>
            <a:pPr>
              <a:lnSpc>
                <a:spcPct val="120000"/>
              </a:lnSpc>
            </a:pPr>
            <a:r>
              <a:rPr lang="zh-CN" altLang="en-US" dirty="0" smtClean="0">
                <a:latin typeface="Verdana" panose="020B0604030504040204" pitchFamily="34" charset="0"/>
                <a:ea typeface="华文中宋" panose="02010600040101010101" pitchFamily="2" charset="-122"/>
              </a:rPr>
              <a:t>测试程序包</a:t>
            </a:r>
            <a:r>
              <a:rPr lang="en-US" altLang="zh-CN" dirty="0" smtClean="0">
                <a:latin typeface="Verdana" panose="020B0604030504040204" pitchFamily="34" charset="0"/>
                <a:ea typeface="华文中宋" panose="02010600040101010101" pitchFamily="2" charset="-122"/>
              </a:rPr>
              <a:t>(</a:t>
            </a:r>
            <a:r>
              <a:rPr lang="zh-CN" altLang="en-US" dirty="0" smtClean="0">
                <a:latin typeface="Verdana" panose="020B0604030504040204" pitchFamily="34" charset="0"/>
                <a:ea typeface="华文中宋" panose="02010600040101010101" pitchFamily="2" charset="-122"/>
              </a:rPr>
              <a:t>组件</a:t>
            </a:r>
            <a:r>
              <a:rPr lang="en-US" altLang="zh-CN" dirty="0" smtClean="0">
                <a:latin typeface="Verdana" panose="020B0604030504040204" pitchFamily="34" charset="0"/>
                <a:ea typeface="华文中宋" panose="02010600040101010101" pitchFamily="2" charset="-122"/>
              </a:rPr>
              <a:t>, benchmark suites)</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选择一组各个方面有代表性的测试程序组成</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尽可能全面地测试了一个计算机系统的性能 </a:t>
            </a:r>
            <a:endParaRPr lang="zh-CN" altLang="en-US"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p:cNvSpPr>
            <a:spLocks noGrp="1" noChangeArrowheads="1"/>
          </p:cNvSpPr>
          <p:nvPr>
            <p:ph type="title" idx="4294967295"/>
          </p:nvPr>
        </p:nvSpPr>
        <p:spPr/>
        <p:txBody>
          <a:bodyPr>
            <a:normAutofit/>
          </a:bodyPr>
          <a:lstStyle/>
          <a:p>
            <a:r>
              <a:rPr kumimoji="1" lang="zh-CN" altLang="en-US" sz="3600" b="1" dirty="0">
                <a:latin typeface="+mj-ea"/>
                <a:cs typeface="+mn-cs"/>
              </a:rPr>
              <a:t>测试程序包：</a:t>
            </a:r>
            <a:r>
              <a:rPr kumimoji="1" lang="en-US" altLang="zh-CN" sz="3600" b="1" dirty="0">
                <a:latin typeface="+mj-ea"/>
                <a:cs typeface="+mn-cs"/>
              </a:rPr>
              <a:t>www.SPEC.org</a:t>
            </a:r>
            <a:endParaRPr kumimoji="1" lang="en-US" altLang="zh-CN" sz="3600" b="1" dirty="0">
              <a:latin typeface="+mj-ea"/>
              <a:cs typeface="+mn-cs"/>
            </a:endParaRPr>
          </a:p>
        </p:txBody>
      </p:sp>
      <p:sp>
        <p:nvSpPr>
          <p:cNvPr id="87043" name="Rectangle 9"/>
          <p:cNvSpPr>
            <a:spLocks noGrp="1" noChangeArrowheads="1"/>
          </p:cNvSpPr>
          <p:nvPr>
            <p:ph type="body" idx="4294967295"/>
          </p:nvPr>
        </p:nvSpPr>
        <p:spPr>
          <a:xfrm>
            <a:off x="457200" y="1600200"/>
            <a:ext cx="8229600" cy="4997152"/>
          </a:xfrm>
        </p:spPr>
        <p:txBody>
          <a:bodyPr>
            <a:normAutofit/>
          </a:bodyPr>
          <a:lstStyle/>
          <a:p>
            <a:r>
              <a:rPr lang="zh-CN" altLang="en-US" sz="2400" b="1" dirty="0" smtClean="0">
                <a:latin typeface="+mj-ea"/>
                <a:ea typeface="+mj-ea"/>
              </a:rPr>
              <a:t>基于</a:t>
            </a:r>
            <a:r>
              <a:rPr lang="en-US" altLang="zh-CN" sz="2400" b="1" dirty="0" smtClean="0">
                <a:latin typeface="+mj-ea"/>
                <a:ea typeface="+mj-ea"/>
              </a:rPr>
              <a:t>UNIX</a:t>
            </a:r>
            <a:r>
              <a:rPr lang="zh-CN" altLang="en-US" sz="2400" b="1" dirty="0" smtClean="0">
                <a:latin typeface="+mj-ea"/>
                <a:ea typeface="+mj-ea"/>
              </a:rPr>
              <a:t>，诞生于</a:t>
            </a:r>
            <a:r>
              <a:rPr lang="en-US" altLang="zh-CN" sz="2400" b="1" dirty="0" smtClean="0">
                <a:latin typeface="+mj-ea"/>
                <a:ea typeface="+mj-ea"/>
              </a:rPr>
              <a:t>20</a:t>
            </a:r>
            <a:r>
              <a:rPr lang="zh-CN" altLang="en-US" sz="2400" b="1" dirty="0" smtClean="0">
                <a:latin typeface="+mj-ea"/>
                <a:ea typeface="+mj-ea"/>
              </a:rPr>
              <a:t>世纪</a:t>
            </a:r>
            <a:r>
              <a:rPr lang="en-US" altLang="zh-CN" sz="2400" b="1" dirty="0" smtClean="0">
                <a:latin typeface="+mj-ea"/>
                <a:ea typeface="+mj-ea"/>
              </a:rPr>
              <a:t>80</a:t>
            </a:r>
            <a:r>
              <a:rPr lang="zh-CN" altLang="en-US" sz="2400" b="1" dirty="0" smtClean="0">
                <a:latin typeface="+mj-ea"/>
                <a:ea typeface="+mj-ea"/>
              </a:rPr>
              <a:t>年代</a:t>
            </a:r>
            <a:endParaRPr lang="zh-CN" altLang="en-US" sz="2400" b="1" dirty="0" smtClean="0">
              <a:latin typeface="+mj-ea"/>
              <a:ea typeface="+mj-ea"/>
            </a:endParaRPr>
          </a:p>
          <a:p>
            <a:r>
              <a:rPr lang="zh-CN" altLang="en-US" sz="2400" b="1" dirty="0" smtClean="0">
                <a:latin typeface="+mj-ea"/>
                <a:ea typeface="+mj-ea"/>
              </a:rPr>
              <a:t>由真实程序和核心程序构成</a:t>
            </a:r>
            <a:endParaRPr lang="zh-CN" altLang="en-US" sz="2400" b="1" dirty="0" smtClean="0">
              <a:latin typeface="+mj-ea"/>
              <a:ea typeface="+mj-ea"/>
            </a:endParaRPr>
          </a:p>
          <a:p>
            <a:r>
              <a:rPr lang="zh-CN" altLang="en-US" sz="2400" b="1" dirty="0" smtClean="0">
                <a:latin typeface="+mj-ea"/>
                <a:ea typeface="+mj-ea"/>
              </a:rPr>
              <a:t>采用</a:t>
            </a:r>
            <a:r>
              <a:rPr lang="en-US" altLang="zh-CN" sz="2400" b="1" dirty="0" smtClean="0">
                <a:latin typeface="+mj-ea"/>
                <a:ea typeface="+mj-ea"/>
              </a:rPr>
              <a:t>C</a:t>
            </a:r>
            <a:r>
              <a:rPr lang="zh-CN" altLang="en-US" sz="2400" b="1" dirty="0" smtClean="0">
                <a:latin typeface="+mj-ea"/>
                <a:ea typeface="+mj-ea"/>
              </a:rPr>
              <a:t>和</a:t>
            </a:r>
            <a:r>
              <a:rPr lang="en-US" altLang="zh-CN" sz="2400" b="1" dirty="0" smtClean="0">
                <a:latin typeface="+mj-ea"/>
                <a:ea typeface="+mj-ea"/>
              </a:rPr>
              <a:t>Fortran</a:t>
            </a:r>
            <a:r>
              <a:rPr lang="zh-CN" altLang="en-US" sz="2400" b="1" dirty="0" smtClean="0">
                <a:latin typeface="+mj-ea"/>
                <a:ea typeface="+mj-ea"/>
              </a:rPr>
              <a:t>两种语言，后增加</a:t>
            </a:r>
            <a:r>
              <a:rPr lang="en-US" altLang="zh-CN" sz="2400" b="1" dirty="0" smtClean="0">
                <a:latin typeface="+mj-ea"/>
                <a:ea typeface="+mj-ea"/>
              </a:rPr>
              <a:t>C++</a:t>
            </a:r>
            <a:endParaRPr lang="en-US" altLang="zh-CN" sz="2400" b="1" dirty="0" smtClean="0">
              <a:latin typeface="+mj-ea"/>
              <a:ea typeface="+mj-ea"/>
            </a:endParaRPr>
          </a:p>
          <a:p>
            <a:r>
              <a:rPr lang="zh-CN" altLang="en-US" sz="2400" b="1" dirty="0" smtClean="0">
                <a:latin typeface="+mj-ea"/>
                <a:ea typeface="+mj-ea"/>
              </a:rPr>
              <a:t>包括整数部分</a:t>
            </a:r>
            <a:r>
              <a:rPr lang="en-US" altLang="zh-CN" sz="2400" b="1" dirty="0" err="1" smtClean="0">
                <a:latin typeface="+mj-ea"/>
                <a:ea typeface="+mj-ea"/>
              </a:rPr>
              <a:t>SPECint</a:t>
            </a:r>
            <a:r>
              <a:rPr lang="zh-CN" altLang="en-US" sz="2400" b="1" dirty="0" smtClean="0">
                <a:latin typeface="+mj-ea"/>
                <a:ea typeface="+mj-ea"/>
              </a:rPr>
              <a:t>和浮点部分</a:t>
            </a:r>
            <a:r>
              <a:rPr lang="en-US" altLang="zh-CN" sz="2400" b="1" dirty="0" err="1" smtClean="0">
                <a:latin typeface="+mj-ea"/>
                <a:ea typeface="+mj-ea"/>
              </a:rPr>
              <a:t>SPECfp</a:t>
            </a:r>
            <a:endParaRPr lang="en-US" altLang="zh-CN" sz="2400" b="1" dirty="0" smtClean="0">
              <a:latin typeface="+mj-ea"/>
              <a:ea typeface="+mj-ea"/>
            </a:endParaRPr>
          </a:p>
          <a:p>
            <a:pPr>
              <a:lnSpc>
                <a:spcPct val="110000"/>
              </a:lnSpc>
            </a:pPr>
            <a:r>
              <a:rPr lang="zh-CN" altLang="en-US" sz="2400" b="1" dirty="0" smtClean="0">
                <a:latin typeface="+mj-ea"/>
                <a:ea typeface="+mj-ea"/>
              </a:rPr>
              <a:t>主要版本包括</a:t>
            </a:r>
            <a:r>
              <a:rPr lang="en-US" altLang="zh-CN" sz="2400" b="1" dirty="0" smtClean="0">
                <a:latin typeface="+mj-ea"/>
                <a:ea typeface="+mj-ea"/>
              </a:rPr>
              <a:t>SPEC89</a:t>
            </a:r>
            <a:r>
              <a:rPr lang="zh-CN" altLang="en-US" sz="2400" b="1" dirty="0" smtClean="0">
                <a:latin typeface="+mj-ea"/>
                <a:ea typeface="+mj-ea"/>
              </a:rPr>
              <a:t>、</a:t>
            </a:r>
            <a:r>
              <a:rPr lang="en-US" altLang="zh-CN" sz="2400" b="1" dirty="0" smtClean="0">
                <a:latin typeface="+mj-ea"/>
                <a:ea typeface="+mj-ea"/>
              </a:rPr>
              <a:t>SPEC92</a:t>
            </a:r>
            <a:r>
              <a:rPr lang="zh-CN" altLang="en-US" sz="2400" b="1" dirty="0" smtClean="0">
                <a:latin typeface="+mj-ea"/>
                <a:ea typeface="+mj-ea"/>
              </a:rPr>
              <a:t>、</a:t>
            </a:r>
            <a:r>
              <a:rPr lang="en-US" altLang="zh-CN" sz="2400" b="1" dirty="0" smtClean="0">
                <a:latin typeface="+mj-ea"/>
                <a:ea typeface="+mj-ea"/>
              </a:rPr>
              <a:t>SPEC95</a:t>
            </a:r>
            <a:r>
              <a:rPr lang="zh-CN" altLang="en-US" sz="2400" b="1" dirty="0" smtClean="0">
                <a:latin typeface="+mj-ea"/>
                <a:ea typeface="+mj-ea"/>
              </a:rPr>
              <a:t>、</a:t>
            </a:r>
            <a:r>
              <a:rPr lang="en-US" altLang="zh-CN" sz="2400" b="1" dirty="0" smtClean="0">
                <a:latin typeface="+mj-ea"/>
                <a:ea typeface="+mj-ea"/>
              </a:rPr>
              <a:t>SPEC2000</a:t>
            </a:r>
            <a:r>
              <a:rPr lang="zh-CN" altLang="en-US" sz="2400" b="1" dirty="0" smtClean="0">
                <a:latin typeface="+mj-ea"/>
                <a:ea typeface="+mj-ea"/>
              </a:rPr>
              <a:t>和</a:t>
            </a:r>
            <a:r>
              <a:rPr lang="en-US" altLang="zh-CN" sz="2400" b="1" dirty="0" smtClean="0">
                <a:latin typeface="+mj-ea"/>
                <a:ea typeface="+mj-ea"/>
              </a:rPr>
              <a:t>SPEC2006 …</a:t>
            </a:r>
            <a:r>
              <a:rPr lang="en-US" altLang="zh-CN" sz="2400" b="1" dirty="0" smtClean="0">
                <a:latin typeface="+mj-ea"/>
              </a:rPr>
              <a:t> SPEC2017</a:t>
            </a:r>
            <a:r>
              <a:rPr lang="zh-CN" altLang="en-US" sz="2400" b="1" dirty="0" smtClean="0">
                <a:latin typeface="+mj-ea"/>
                <a:ea typeface="+mj-ea"/>
              </a:rPr>
              <a:t>等</a:t>
            </a:r>
            <a:endParaRPr lang="zh-CN" altLang="en-US" sz="2400" b="1" dirty="0" smtClean="0">
              <a:latin typeface="+mj-ea"/>
              <a:ea typeface="+mj-ea"/>
            </a:endParaRPr>
          </a:p>
          <a:p>
            <a:pPr lvl="1"/>
            <a:r>
              <a:rPr lang="en-US" altLang="zh-CN" sz="2200" b="1" dirty="0" smtClean="0">
                <a:latin typeface="+mj-ea"/>
                <a:ea typeface="+mj-ea"/>
              </a:rPr>
              <a:t>SECP2017</a:t>
            </a:r>
            <a:r>
              <a:rPr lang="zh-CN" altLang="en-US" sz="2200" b="1" dirty="0" smtClean="0">
                <a:latin typeface="+mj-ea"/>
                <a:ea typeface="+mj-ea"/>
              </a:rPr>
              <a:t>功能进一步细化</a:t>
            </a:r>
            <a:endParaRPr lang="zh-CN" altLang="en-US" sz="2200" b="1" dirty="0" smtClean="0">
              <a:latin typeface="+mj-ea"/>
              <a:ea typeface="+mj-ea"/>
            </a:endParaRPr>
          </a:p>
          <a:p>
            <a:pPr lvl="2"/>
            <a:r>
              <a:rPr lang="zh-CN" altLang="en-US" sz="2100" b="1" dirty="0" smtClean="0">
                <a:latin typeface="+mj-ea"/>
                <a:ea typeface="+mj-ea"/>
              </a:rPr>
              <a:t>台式计测试：</a:t>
            </a:r>
            <a:r>
              <a:rPr lang="en-US" altLang="zh-CN" sz="2100" b="1" dirty="0" smtClean="0">
                <a:latin typeface="+mj-ea"/>
                <a:ea typeface="+mj-ea"/>
              </a:rPr>
              <a:t>SPEC CPU2000</a:t>
            </a:r>
            <a:endParaRPr lang="en-US" altLang="zh-CN" sz="2100" b="1" dirty="0" smtClean="0">
              <a:latin typeface="+mj-ea"/>
              <a:ea typeface="+mj-ea"/>
            </a:endParaRPr>
          </a:p>
          <a:p>
            <a:pPr lvl="2"/>
            <a:r>
              <a:rPr lang="zh-CN" altLang="en-US" sz="2100" b="1" dirty="0" smtClean="0">
                <a:latin typeface="+mj-ea"/>
                <a:ea typeface="+mj-ea"/>
              </a:rPr>
              <a:t>图像测试：</a:t>
            </a:r>
            <a:r>
              <a:rPr lang="en-US" altLang="zh-CN" sz="2100" b="1" dirty="0" err="1" smtClean="0">
                <a:latin typeface="+mj-ea"/>
                <a:ea typeface="+mj-ea"/>
              </a:rPr>
              <a:t>SPECviewperf</a:t>
            </a:r>
            <a:r>
              <a:rPr lang="en-US" altLang="zh-CN" sz="2100" b="1" dirty="0" smtClean="0">
                <a:latin typeface="+mj-ea"/>
                <a:ea typeface="+mj-ea"/>
              </a:rPr>
              <a:t>, </a:t>
            </a:r>
            <a:r>
              <a:rPr lang="en-US" altLang="zh-CN" sz="2100" b="1" dirty="0" err="1" smtClean="0">
                <a:latin typeface="+mj-ea"/>
                <a:ea typeface="+mj-ea"/>
              </a:rPr>
              <a:t>SPECapc</a:t>
            </a:r>
            <a:endParaRPr lang="zh-CN" altLang="en-US" sz="2100" b="1" dirty="0" smtClean="0">
              <a:latin typeface="+mj-ea"/>
              <a:ea typeface="+mj-ea"/>
            </a:endParaRPr>
          </a:p>
          <a:p>
            <a:pPr lvl="2"/>
            <a:r>
              <a:rPr lang="en-US" altLang="zh-CN" sz="2100" b="1" dirty="0" smtClean="0">
                <a:latin typeface="+mj-ea"/>
                <a:ea typeface="+mj-ea"/>
              </a:rPr>
              <a:t>NFS</a:t>
            </a:r>
            <a:r>
              <a:rPr lang="zh-CN" altLang="en-US" sz="2100" b="1" dirty="0" smtClean="0">
                <a:latin typeface="+mj-ea"/>
                <a:ea typeface="+mj-ea"/>
              </a:rPr>
              <a:t>性能测试：</a:t>
            </a:r>
            <a:r>
              <a:rPr lang="en-US" altLang="zh-CN" sz="2100" b="1" dirty="0" smtClean="0">
                <a:latin typeface="+mj-ea"/>
                <a:ea typeface="+mj-ea"/>
              </a:rPr>
              <a:t>SPECSFS</a:t>
            </a:r>
            <a:endParaRPr lang="zh-CN" altLang="en-US" sz="2100" b="1" dirty="0" smtClean="0">
              <a:latin typeface="+mj-ea"/>
              <a:ea typeface="+mj-ea"/>
            </a:endParaRPr>
          </a:p>
          <a:p>
            <a:pPr lvl="2"/>
            <a:r>
              <a:rPr lang="en-US" altLang="zh-CN" sz="2100" b="1" dirty="0" smtClean="0">
                <a:latin typeface="+mj-ea"/>
                <a:ea typeface="+mj-ea"/>
              </a:rPr>
              <a:t>Web</a:t>
            </a:r>
            <a:r>
              <a:rPr lang="zh-CN" altLang="en-US" sz="2100" b="1" dirty="0" smtClean="0">
                <a:latin typeface="+mj-ea"/>
                <a:ea typeface="+mj-ea"/>
              </a:rPr>
              <a:t>服务测试：</a:t>
            </a:r>
            <a:r>
              <a:rPr lang="en-US" altLang="zh-CN" sz="2100" b="1" dirty="0" err="1" smtClean="0">
                <a:latin typeface="+mj-ea"/>
                <a:ea typeface="+mj-ea"/>
              </a:rPr>
              <a:t>SPECWeb</a:t>
            </a:r>
            <a:endParaRPr lang="en-US" altLang="zh-CN" sz="21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normAutofit/>
          </a:bodyPr>
          <a:lstStyle/>
          <a:p>
            <a:r>
              <a:rPr kumimoji="1" lang="zh-CN" altLang="en-US" sz="3600" b="1" dirty="0">
                <a:latin typeface="+mj-ea"/>
                <a:cs typeface="+mn-cs"/>
              </a:rPr>
              <a:t>其它测试包</a:t>
            </a:r>
            <a:endParaRPr kumimoji="1" lang="zh-CN" altLang="en-US" sz="3600" b="1" dirty="0">
              <a:latin typeface="+mj-ea"/>
              <a:cs typeface="+mn-cs"/>
            </a:endParaRPr>
          </a:p>
        </p:txBody>
      </p:sp>
      <p:sp>
        <p:nvSpPr>
          <p:cNvPr id="89091" name="Rectangle 3"/>
          <p:cNvSpPr>
            <a:spLocks noGrp="1" noChangeArrowheads="1"/>
          </p:cNvSpPr>
          <p:nvPr>
            <p:ph type="body" idx="4294967295"/>
          </p:nvPr>
        </p:nvSpPr>
        <p:spPr/>
        <p:txBody>
          <a:bodyPr>
            <a:normAutofit/>
          </a:bodyPr>
          <a:lstStyle/>
          <a:p>
            <a:r>
              <a:rPr lang="en-US" altLang="zh-CN" sz="2400" b="1" dirty="0" smtClean="0">
                <a:latin typeface="+mj-ea"/>
                <a:ea typeface="+mj-ea"/>
              </a:rPr>
              <a:t>TPC-x</a:t>
            </a:r>
            <a:endParaRPr lang="en-US" altLang="zh-CN" sz="2400" b="1" dirty="0" smtClean="0">
              <a:latin typeface="+mj-ea"/>
              <a:ea typeface="+mj-ea"/>
            </a:endParaRPr>
          </a:p>
          <a:p>
            <a:pPr lvl="1"/>
            <a:r>
              <a:rPr lang="zh-CN" altLang="en-US" sz="2400" b="1" dirty="0" smtClean="0">
                <a:latin typeface="+mj-ea"/>
                <a:ea typeface="+mj-ea"/>
              </a:rPr>
              <a:t>测量事务处理、排队系统、决策支持、数据库应用等的性能</a:t>
            </a:r>
            <a:endParaRPr lang="zh-CN" altLang="en-US" sz="2400" b="1" dirty="0" smtClean="0">
              <a:latin typeface="+mj-ea"/>
              <a:ea typeface="+mj-ea"/>
            </a:endParaRPr>
          </a:p>
          <a:p>
            <a:pPr lvl="1"/>
            <a:r>
              <a:rPr lang="en-US" altLang="zh-CN" sz="2400" b="1" dirty="0" smtClean="0">
                <a:latin typeface="+mj-ea"/>
                <a:ea typeface="+mj-ea"/>
              </a:rPr>
              <a:t>1985</a:t>
            </a:r>
            <a:r>
              <a:rPr lang="zh-CN" altLang="en-US" sz="2400" b="1" dirty="0" smtClean="0">
                <a:latin typeface="+mj-ea"/>
                <a:ea typeface="+mj-ea"/>
              </a:rPr>
              <a:t>年发布第一个</a:t>
            </a:r>
            <a:r>
              <a:rPr lang="en-US" altLang="zh-CN" sz="2400" b="1" dirty="0" smtClean="0">
                <a:latin typeface="+mj-ea"/>
                <a:ea typeface="+mj-ea"/>
              </a:rPr>
              <a:t>TPC</a:t>
            </a:r>
            <a:r>
              <a:rPr lang="zh-CN" altLang="en-US" sz="2400" b="1" dirty="0" smtClean="0">
                <a:latin typeface="+mj-ea"/>
                <a:ea typeface="+mj-ea"/>
              </a:rPr>
              <a:t>测试程序</a:t>
            </a:r>
            <a:r>
              <a:rPr lang="en-US" altLang="zh-CN" sz="2400" b="1" dirty="0" smtClean="0">
                <a:latin typeface="+mj-ea"/>
                <a:ea typeface="+mj-ea"/>
              </a:rPr>
              <a:t>TPC-A</a:t>
            </a:r>
            <a:r>
              <a:rPr lang="zh-CN" altLang="en-US" sz="2400" b="1" dirty="0" smtClean="0">
                <a:latin typeface="+mj-ea"/>
                <a:ea typeface="+mj-ea"/>
              </a:rPr>
              <a:t>，并先后发布多个修改版本并补充了四个不同的测试程序，构成</a:t>
            </a:r>
            <a:r>
              <a:rPr lang="en-US" altLang="zh-CN" sz="2400" b="1" dirty="0" smtClean="0">
                <a:latin typeface="+mj-ea"/>
                <a:ea typeface="+mj-ea"/>
              </a:rPr>
              <a:t>TPC</a:t>
            </a:r>
            <a:r>
              <a:rPr lang="zh-CN" altLang="en-US" sz="2400" b="1" dirty="0" smtClean="0">
                <a:latin typeface="+mj-ea"/>
                <a:ea typeface="+mj-ea"/>
              </a:rPr>
              <a:t>测试程序组件 </a:t>
            </a:r>
            <a:endParaRPr lang="zh-CN" altLang="en-US" sz="2400" b="1" dirty="0" smtClean="0">
              <a:latin typeface="+mj-ea"/>
              <a:ea typeface="+mj-ea"/>
            </a:endParaRPr>
          </a:p>
          <a:p>
            <a:pPr eaLnBrk="1" hangingPunct="1"/>
            <a:r>
              <a:rPr lang="zh-CN" altLang="en-US" sz="2400" b="1" dirty="0" smtClean="0">
                <a:latin typeface="+mj-ea"/>
                <a:ea typeface="+mj-ea"/>
              </a:rPr>
              <a:t>嵌入式处理器</a:t>
            </a:r>
            <a:endParaRPr lang="zh-CN" altLang="en-US" sz="2400" b="1" dirty="0" smtClean="0">
              <a:latin typeface="+mj-ea"/>
              <a:ea typeface="+mj-ea"/>
            </a:endParaRPr>
          </a:p>
          <a:p>
            <a:pPr lvl="1" eaLnBrk="1" hangingPunct="1"/>
            <a:r>
              <a:rPr lang="en-US" altLang="zh-CN" sz="2400" b="1" dirty="0" smtClean="0">
                <a:latin typeface="+mj-ea"/>
                <a:ea typeface="+mj-ea"/>
              </a:rPr>
              <a:t>EEMBC:  EDN </a:t>
            </a:r>
            <a:r>
              <a:rPr lang="zh-CN" altLang="en-US" sz="2400" b="1" dirty="0" smtClean="0">
                <a:latin typeface="+mj-ea"/>
                <a:ea typeface="+mj-ea"/>
              </a:rPr>
              <a:t>嵌入式微处理器测试程序联盟发布的测试程序包</a:t>
            </a:r>
            <a:endParaRPr lang="zh-CN" altLang="en-US" sz="2400" b="1" dirty="0" smtClean="0">
              <a:latin typeface="+mj-ea"/>
              <a:ea typeface="+mj-ea"/>
            </a:endParaRPr>
          </a:p>
          <a:p>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j-ea"/>
                <a:cs typeface="+mn-cs"/>
              </a:rPr>
              <a:t>2.3 </a:t>
            </a:r>
            <a:r>
              <a:rPr kumimoji="1" lang="zh-CN" altLang="en-US" sz="3600" b="1" dirty="0">
                <a:latin typeface="+mj-ea"/>
                <a:cs typeface="+mn-cs"/>
              </a:rPr>
              <a:t>计算机系统设计和分析</a:t>
            </a:r>
            <a:endParaRPr kumimoji="1" lang="zh-CN" altLang="en-US" sz="3600" b="1" dirty="0">
              <a:latin typeface="+mj-ea"/>
              <a:cs typeface="+mn-cs"/>
            </a:endParaRPr>
          </a:p>
        </p:txBody>
      </p:sp>
      <p:sp>
        <p:nvSpPr>
          <p:cNvPr id="65539" name="Rectangle 9"/>
          <p:cNvSpPr>
            <a:spLocks noGrp="1" noChangeArrowheads="1"/>
          </p:cNvSpPr>
          <p:nvPr>
            <p:ph type="body" idx="4294967295"/>
          </p:nvPr>
        </p:nvSpPr>
        <p:spPr/>
        <p:txBody>
          <a:bodyPr/>
          <a:lstStyle/>
          <a:p>
            <a:r>
              <a:rPr lang="en-US" altLang="zh-CN" sz="2800" b="1" dirty="0" smtClean="0">
                <a:latin typeface="+mj-ea"/>
                <a:ea typeface="+mj-ea"/>
              </a:rPr>
              <a:t>2.3.1 </a:t>
            </a:r>
            <a:r>
              <a:rPr lang="zh-CN" altLang="en-US" sz="2800" b="1" dirty="0" smtClean="0">
                <a:latin typeface="+mj-ea"/>
                <a:ea typeface="+mj-ea"/>
              </a:rPr>
              <a:t>成本与价格</a:t>
            </a:r>
            <a:endParaRPr lang="en-US" altLang="zh-CN" sz="2800" b="1"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2.3.2 </a:t>
            </a:r>
            <a:r>
              <a:rPr lang="zh-CN" altLang="en-US" sz="2800" b="1" dirty="0" smtClean="0">
                <a:latin typeface="+mj-ea"/>
                <a:ea typeface="+mj-ea"/>
              </a:rPr>
              <a:t>基准测试程序</a:t>
            </a:r>
            <a:endParaRPr lang="en-US" altLang="zh-CN" sz="2800" b="1" dirty="0" smtClean="0">
              <a:latin typeface="+mj-ea"/>
              <a:ea typeface="+mj-ea"/>
            </a:endParaRPr>
          </a:p>
          <a:p>
            <a:endParaRPr lang="en-US" altLang="zh-CN" sz="2800" b="1" dirty="0" smtClean="0">
              <a:latin typeface="+mj-ea"/>
              <a:ea typeface="+mj-ea"/>
            </a:endParaRPr>
          </a:p>
          <a:p>
            <a:r>
              <a:rPr lang="en-US" altLang="zh-CN" sz="2800" b="1" u="sng" dirty="0" smtClean="0">
                <a:latin typeface="+mj-ea"/>
                <a:ea typeface="+mj-ea"/>
              </a:rPr>
              <a:t>2.3.3 </a:t>
            </a:r>
            <a:r>
              <a:rPr lang="zh-CN" altLang="en-US" sz="2800" b="1" u="sng" dirty="0" smtClean="0">
                <a:latin typeface="+mj-ea"/>
                <a:ea typeface="+mj-ea"/>
              </a:rPr>
              <a:t>量化设计的基本原则</a:t>
            </a:r>
            <a:endParaRPr lang="zh-CN" altLang="en-US" sz="2800" b="1" u="sng"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500063" y="1143000"/>
            <a:ext cx="8143875" cy="5214938"/>
          </a:xfrm>
        </p:spPr>
        <p:txBody>
          <a:bodyPr rtlCol="0">
            <a:normAutofit/>
          </a:bodyPr>
          <a:lstStyle/>
          <a:p>
            <a:pPr lvl="1" eaLnBrk="1" fontAlgn="auto" hangingPunct="1">
              <a:spcAft>
                <a:spcPts val="0"/>
              </a:spcAft>
              <a:defRPr/>
            </a:pPr>
            <a:r>
              <a:rPr lang="zh-CN" altLang="en-US" b="1" dirty="0" smtClean="0"/>
              <a:t>计算机</a:t>
            </a:r>
            <a:r>
              <a:rPr lang="zh-CN" altLang="en-US" b="1" dirty="0"/>
              <a:t>的基本</a:t>
            </a:r>
            <a:r>
              <a:rPr lang="zh-CN" altLang="en-US" b="1" dirty="0" smtClean="0"/>
              <a:t>组成</a:t>
            </a:r>
            <a:endParaRPr lang="en-US" altLang="zh-CN" b="1" dirty="0"/>
          </a:p>
          <a:p>
            <a:pPr marL="1101725" lvl="1" eaLnBrk="1" hangingPunct="1">
              <a:buFont typeface="Wingdings" panose="05000000000000000000" pitchFamily="2" charset="2"/>
              <a:buChar char="ü"/>
              <a:defRPr/>
            </a:pPr>
            <a:r>
              <a:rPr lang="zh-CN" altLang="en-US" b="1" dirty="0" smtClean="0"/>
              <a:t>计算机的分代</a:t>
            </a:r>
            <a:endParaRPr lang="en-US" altLang="zh-CN" b="1" dirty="0" smtClean="0"/>
          </a:p>
          <a:p>
            <a:pPr marL="1101725" lvl="1" eaLnBrk="1" hangingPunct="1">
              <a:buFont typeface="Wingdings" panose="05000000000000000000" pitchFamily="2" charset="2"/>
              <a:buChar char="ü"/>
              <a:defRPr/>
            </a:pPr>
            <a:r>
              <a:rPr lang="zh-CN" altLang="en-US" b="1" dirty="0" smtClean="0"/>
              <a:t>软件、</a:t>
            </a:r>
            <a:r>
              <a:rPr lang="zh-CN" altLang="en-US" b="1" dirty="0"/>
              <a:t>应用的</a:t>
            </a:r>
            <a:r>
              <a:rPr lang="zh-CN" altLang="en-US" b="1" dirty="0" smtClean="0"/>
              <a:t>发展</a:t>
            </a:r>
            <a:endParaRPr lang="en-US" altLang="zh-CN" b="1" dirty="0"/>
          </a:p>
          <a:p>
            <a:pPr marL="1101725" lvl="1" eaLnBrk="1" hangingPunct="1">
              <a:buFont typeface="Wingdings" panose="05000000000000000000" pitchFamily="2" charset="2"/>
              <a:buChar char="ü"/>
              <a:defRPr/>
            </a:pPr>
            <a:r>
              <a:rPr lang="zh-CN" altLang="en-US" b="1" dirty="0" smtClean="0"/>
              <a:t>相关</a:t>
            </a:r>
            <a:r>
              <a:rPr lang="zh-CN" altLang="en-US" b="1" dirty="0"/>
              <a:t>核心技术的</a:t>
            </a:r>
            <a:r>
              <a:rPr lang="zh-CN" altLang="en-US" b="1" dirty="0" smtClean="0"/>
              <a:t>发展</a:t>
            </a:r>
            <a:endParaRPr lang="en-US" altLang="zh-CN" b="1" dirty="0" smtClean="0"/>
          </a:p>
          <a:p>
            <a:pPr marL="1101725" lvl="1" eaLnBrk="1" hangingPunct="1">
              <a:buFont typeface="Wingdings" panose="05000000000000000000" pitchFamily="2" charset="2"/>
              <a:buChar char="ü"/>
              <a:defRPr/>
            </a:pPr>
            <a:r>
              <a:rPr lang="zh-CN" altLang="en-US" b="1" dirty="0"/>
              <a:t>体系结构的发展</a:t>
            </a:r>
            <a:endParaRPr lang="en-US" altLang="zh-CN" b="1" dirty="0" smtClean="0"/>
          </a:p>
          <a:p>
            <a:pPr lvl="1" eaLnBrk="1" fontAlgn="auto" hangingPunct="1">
              <a:spcAft>
                <a:spcPts val="0"/>
              </a:spcAft>
              <a:defRPr/>
            </a:pPr>
            <a:r>
              <a:rPr lang="zh-CN" altLang="en-US" b="1" dirty="0" smtClean="0">
                <a:latin typeface="+mj-lt"/>
              </a:rPr>
              <a:t>并行体系结构的发展</a:t>
            </a:r>
            <a:endParaRPr lang="en-US" altLang="zh-CN"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smtClean="0">
                <a:latin typeface="+mj-lt"/>
              </a:rPr>
              <a:t>并行的概念、并行等级划分</a:t>
            </a:r>
            <a:endParaRPr lang="en-US" altLang="zh-CN" sz="2800" b="1" dirty="0" smtClean="0">
              <a:latin typeface="+mj-lt"/>
            </a:endParaRPr>
          </a:p>
          <a:p>
            <a:pPr marL="918210" indent="0" eaLnBrk="1" fontAlgn="auto" hangingPunct="1">
              <a:spcAft>
                <a:spcPts val="0"/>
              </a:spcAft>
              <a:buFont typeface="Wingdings" panose="05000000000000000000" pitchFamily="2" charset="2"/>
              <a:buChar char="ü"/>
              <a:defRPr/>
            </a:pPr>
            <a:r>
              <a:rPr lang="en-US" altLang="zh-CN" sz="2800" b="1" dirty="0" smtClean="0">
                <a:latin typeface="+mj-lt"/>
              </a:rPr>
              <a:t>Flynn</a:t>
            </a:r>
            <a:r>
              <a:rPr lang="zh-CN" altLang="en-US" sz="2800" b="1" dirty="0" smtClean="0">
                <a:latin typeface="+mj-lt"/>
              </a:rPr>
              <a:t>分类</a:t>
            </a:r>
            <a:endParaRPr lang="en-US" altLang="zh-CN" sz="2800"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提高并行性的技术</a:t>
            </a:r>
            <a:r>
              <a:rPr lang="zh-CN" altLang="en-US" sz="2800" b="1" dirty="0" smtClean="0">
                <a:latin typeface="+mj-lt"/>
              </a:rPr>
              <a:t>途径</a:t>
            </a:r>
            <a:endParaRPr lang="en-US" altLang="zh-CN" sz="2800" b="1" dirty="0" smtClean="0">
              <a:latin typeface="+mj-lt"/>
            </a:endParaRPr>
          </a:p>
          <a:p>
            <a:pPr marL="918210" indent="0" eaLnBrk="1" fontAlgn="auto" hangingPunct="1">
              <a:spcAft>
                <a:spcPts val="0"/>
              </a:spcAft>
              <a:buNone/>
              <a:defRPr/>
            </a:pPr>
            <a:endParaRPr lang="en-US" altLang="zh-CN" sz="2800" b="1" dirty="0" smtClean="0">
              <a:latin typeface="+mj-lt"/>
            </a:endParaRPr>
          </a:p>
          <a:p>
            <a:pPr marL="918210" indent="0" eaLnBrk="1" fontAlgn="auto" hangingPunct="1">
              <a:spcAft>
                <a:spcPts val="0"/>
              </a:spcAft>
              <a:buNone/>
              <a:defRPr/>
            </a:pPr>
            <a:endParaRPr lang="en-US" altLang="zh-CN" sz="2800" b="1" dirty="0" smtClean="0">
              <a:latin typeface="+mj-lt"/>
            </a:endParaRPr>
          </a:p>
          <a:p>
            <a:pPr marL="918210" indent="0" eaLnBrk="1" fontAlgn="auto" hangingPunct="1">
              <a:spcAft>
                <a:spcPts val="0"/>
              </a:spcAft>
              <a:buNone/>
              <a:defRPr/>
            </a:pPr>
            <a:endParaRPr lang="zh-CN" altLang="en-US" sz="2800"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normAutofit/>
          </a:bodyPr>
          <a:lstStyle/>
          <a:p>
            <a:r>
              <a:rPr kumimoji="1" lang="en-US" altLang="zh-CN" sz="3600" b="1" dirty="0">
                <a:latin typeface="+mj-ea"/>
                <a:cs typeface="+mn-cs"/>
              </a:rPr>
              <a:t>2.3.3 </a:t>
            </a:r>
            <a:r>
              <a:rPr kumimoji="1" lang="zh-CN" altLang="en-US" sz="3600" b="1" dirty="0">
                <a:latin typeface="+mj-ea"/>
                <a:cs typeface="+mn-cs"/>
              </a:rPr>
              <a:t>量化设计的基本原则</a:t>
            </a:r>
            <a:endParaRPr kumimoji="1" lang="zh-CN" altLang="en-US" sz="3600" b="1" dirty="0">
              <a:latin typeface="+mj-ea"/>
              <a:cs typeface="+mn-cs"/>
            </a:endParaRPr>
          </a:p>
        </p:txBody>
      </p:sp>
      <p:sp>
        <p:nvSpPr>
          <p:cNvPr id="90115" name="Rectangle 3"/>
          <p:cNvSpPr>
            <a:spLocks noGrp="1" noChangeArrowheads="1"/>
          </p:cNvSpPr>
          <p:nvPr>
            <p:ph type="body" idx="4294967295"/>
          </p:nvPr>
        </p:nvSpPr>
        <p:spPr>
          <a:xfrm>
            <a:off x="457200" y="1600200"/>
            <a:ext cx="8363272" cy="4525963"/>
          </a:xfrm>
        </p:spPr>
        <p:txBody>
          <a:bodyPr>
            <a:normAutofit/>
          </a:bodyPr>
          <a:lstStyle/>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1</a:t>
            </a:r>
            <a:r>
              <a:rPr lang="zh-CN" altLang="en-US" sz="2400" dirty="0" smtClean="0">
                <a:latin typeface="Verdana" panose="020B0604030504040204" pitchFamily="34" charset="0"/>
                <a:ea typeface="华文中宋" panose="02010600040101010101" pitchFamily="2" charset="-122"/>
              </a:rPr>
              <a:t>．大概率事件优先原则</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追求全局的最优结果</a:t>
            </a:r>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2</a:t>
            </a:r>
            <a:r>
              <a:rPr lang="zh-CN" altLang="en-US" sz="2400" dirty="0" smtClean="0">
                <a:latin typeface="Verdana" panose="020B0604030504040204" pitchFamily="34" charset="0"/>
                <a:ea typeface="华文中宋" panose="02010600040101010101" pitchFamily="2" charset="-122"/>
              </a:rPr>
              <a:t>．</a:t>
            </a:r>
            <a:r>
              <a:rPr lang="en-US" altLang="zh-CN" sz="2400" dirty="0" smtClean="0">
                <a:latin typeface="Verdana" panose="020B0604030504040204" pitchFamily="34" charset="0"/>
                <a:ea typeface="华文中宋" panose="02010600040101010101" pitchFamily="2" charset="-122"/>
              </a:rPr>
              <a:t>Amdahl</a:t>
            </a:r>
            <a:r>
              <a:rPr lang="zh-CN" altLang="en-US" sz="2400" dirty="0" smtClean="0">
                <a:latin typeface="Verdana" panose="020B0604030504040204" pitchFamily="34" charset="0"/>
                <a:ea typeface="华文中宋" panose="02010600040101010101" pitchFamily="2" charset="-122"/>
              </a:rPr>
              <a:t>定律</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系统性能加速比，受限于该部件在系统中所占的重要性</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可以定量计算</a:t>
            </a:r>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3</a:t>
            </a:r>
            <a:r>
              <a:rPr lang="zh-CN" altLang="en-US" sz="2400" dirty="0" smtClean="0">
                <a:latin typeface="Verdana" panose="020B0604030504040204" pitchFamily="34" charset="0"/>
                <a:ea typeface="华文中宋" panose="02010600040101010101" pitchFamily="2" charset="-122"/>
              </a:rPr>
              <a:t>．程序的局部性原理</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程序执行时所访问存储器在时</a:t>
            </a:r>
            <a:r>
              <a:rPr lang="en-US" altLang="zh-CN" sz="2400" dirty="0" smtClean="0">
                <a:latin typeface="Verdana" panose="020B0604030504040204" pitchFamily="34" charset="0"/>
                <a:ea typeface="华文中宋" panose="02010600040101010101" pitchFamily="2" charset="-122"/>
              </a:rPr>
              <a:t>-</a:t>
            </a:r>
            <a:r>
              <a:rPr lang="zh-CN" altLang="en-US" sz="2400" dirty="0" smtClean="0">
                <a:latin typeface="Verdana" panose="020B0604030504040204" pitchFamily="34" charset="0"/>
                <a:ea typeface="华文中宋" panose="02010600040101010101" pitchFamily="2" charset="-122"/>
              </a:rPr>
              <a:t>空上是相对地簇聚</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这种簇聚包括指令和数据两部分</a:t>
            </a:r>
            <a:endParaRPr lang="zh-CN" altLang="en-US" sz="2400"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idx="4294967295"/>
          </p:nvPr>
        </p:nvSpPr>
        <p:spPr/>
        <p:txBody>
          <a:bodyPr>
            <a:normAutofit/>
          </a:bodyPr>
          <a:lstStyle/>
          <a:p>
            <a:r>
              <a:rPr kumimoji="1" lang="zh-CN" altLang="en-US" sz="3600" b="1" dirty="0">
                <a:latin typeface="+mj-ea"/>
                <a:cs typeface="+mn-cs"/>
              </a:rPr>
              <a:t>大概率事件优先的原则</a:t>
            </a:r>
            <a:endParaRPr kumimoji="1" lang="zh-CN" altLang="en-US" sz="3600" b="1" dirty="0">
              <a:latin typeface="+mj-ea"/>
              <a:cs typeface="+mn-cs"/>
            </a:endParaRPr>
          </a:p>
        </p:txBody>
      </p:sp>
      <p:sp>
        <p:nvSpPr>
          <p:cNvPr id="91139" name="Rectangle 5"/>
          <p:cNvSpPr>
            <a:spLocks noGrp="1" noChangeArrowheads="1"/>
          </p:cNvSpPr>
          <p:nvPr>
            <p:ph type="body" idx="4294967295"/>
          </p:nvPr>
        </p:nvSpPr>
        <p:spPr/>
        <p:txBody>
          <a:bodyPr>
            <a:normAutofit/>
          </a:bodyPr>
          <a:lstStyle/>
          <a:p>
            <a:pPr>
              <a:lnSpc>
                <a:spcPct val="130000"/>
              </a:lnSpc>
            </a:pPr>
            <a:r>
              <a:rPr lang="zh-CN" altLang="en-US" sz="2600" b="1" dirty="0" smtClean="0">
                <a:latin typeface="+mj-ea"/>
                <a:ea typeface="+mj-ea"/>
              </a:rPr>
              <a:t>对于大概率事件</a:t>
            </a:r>
            <a:r>
              <a:rPr lang="en-US" altLang="zh-CN" sz="2600" b="1" dirty="0" smtClean="0">
                <a:latin typeface="+mj-ea"/>
                <a:ea typeface="+mj-ea"/>
              </a:rPr>
              <a:t>(</a:t>
            </a:r>
            <a:r>
              <a:rPr lang="zh-CN" altLang="en-US" sz="2600" b="1" dirty="0" smtClean="0">
                <a:latin typeface="+mj-ea"/>
                <a:ea typeface="+mj-ea"/>
              </a:rPr>
              <a:t>最常见的事件</a:t>
            </a:r>
            <a:r>
              <a:rPr lang="en-US" altLang="zh-CN" sz="2600" b="1" dirty="0" smtClean="0">
                <a:latin typeface="+mj-ea"/>
                <a:ea typeface="+mj-ea"/>
              </a:rPr>
              <a:t>)</a:t>
            </a:r>
            <a:r>
              <a:rPr lang="zh-CN" altLang="en-US" sz="2600" b="1" dirty="0" smtClean="0">
                <a:latin typeface="+mj-ea"/>
                <a:ea typeface="+mj-ea"/>
              </a:rPr>
              <a:t>，赋予它优先的处理权和资源使用权，以获得全局的最优结果</a:t>
            </a:r>
            <a:endParaRPr lang="zh-CN" altLang="en-US" sz="2600" b="1" dirty="0" smtClean="0">
              <a:latin typeface="+mj-ea"/>
              <a:ea typeface="+mj-ea"/>
            </a:endParaRPr>
          </a:p>
          <a:p>
            <a:pPr>
              <a:lnSpc>
                <a:spcPct val="130000"/>
              </a:lnSpc>
            </a:pPr>
            <a:r>
              <a:rPr lang="zh-CN" altLang="en-US" sz="2600" b="1" dirty="0" smtClean="0">
                <a:latin typeface="+mj-ea"/>
                <a:ea typeface="+mj-ea"/>
              </a:rPr>
              <a:t>要能够确定什么是大概率事件，同时要说明针对该事件进行的改进将如何提高机器的性能</a:t>
            </a:r>
            <a:endParaRPr lang="zh-CN" altLang="en-US" sz="2600" b="1" dirty="0" smtClean="0">
              <a:latin typeface="+mj-ea"/>
              <a:ea typeface="+mj-ea"/>
            </a:endParaRPr>
          </a:p>
          <a:p>
            <a:pPr>
              <a:lnSpc>
                <a:spcPct val="130000"/>
              </a:lnSpc>
            </a:pPr>
            <a:r>
              <a:rPr lang="zh-CN" altLang="en-US" sz="2600" b="1" dirty="0" smtClean="0">
                <a:latin typeface="+mj-ea"/>
                <a:ea typeface="+mj-ea"/>
              </a:rPr>
              <a:t>“好钢用在刀刃上”，事半功倍</a:t>
            </a:r>
            <a:endParaRPr lang="zh-CN" altLang="en-US" sz="2600" b="1" dirty="0" smtClean="0">
              <a:latin typeface="+mj-ea"/>
              <a:ea typeface="+mj-ea"/>
            </a:endParaRPr>
          </a:p>
          <a:p>
            <a:pPr>
              <a:lnSpc>
                <a:spcPct val="130000"/>
              </a:lnSpc>
            </a:pPr>
            <a:endParaRPr lang="zh-CN" altLang="en-US" sz="26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5"/>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a:t>
            </a:r>
            <a:endParaRPr kumimoji="1" lang="zh-CN" altLang="en-US" sz="3600" b="1" dirty="0">
              <a:latin typeface="+mj-ea"/>
              <a:cs typeface="+mn-cs"/>
            </a:endParaRPr>
          </a:p>
        </p:txBody>
      </p:sp>
      <p:sp>
        <p:nvSpPr>
          <p:cNvPr id="92163" name="Rectangle 16"/>
          <p:cNvSpPr>
            <a:spLocks noGrp="1" noChangeArrowheads="1"/>
          </p:cNvSpPr>
          <p:nvPr>
            <p:ph type="body" idx="4294967295"/>
          </p:nvPr>
        </p:nvSpPr>
        <p:spPr/>
        <p:txBody>
          <a:bodyPr>
            <a:normAutofit/>
          </a:bodyPr>
          <a:lstStyle/>
          <a:p>
            <a:r>
              <a:rPr lang="zh-CN" altLang="en-US" sz="2600" b="1" dirty="0" smtClean="0">
                <a:latin typeface="+mj-ea"/>
                <a:ea typeface="+mj-ea"/>
              </a:rPr>
              <a:t>假设我们对机器（部件）进行某种改进，那么机器系统（部件）的加速比就是</a:t>
            </a:r>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r>
              <a:rPr lang="zh-CN" altLang="en-US" sz="2600" b="1" dirty="0" smtClean="0">
                <a:latin typeface="+mj-ea"/>
                <a:ea typeface="+mj-ea"/>
              </a:rPr>
              <a:t>核心概念：时间</a:t>
            </a:r>
            <a:endParaRPr lang="zh-CN" altLang="en-US" sz="2600" b="1" dirty="0" smtClean="0">
              <a:latin typeface="+mj-ea"/>
              <a:ea typeface="+mj-ea"/>
            </a:endParaRPr>
          </a:p>
          <a:p>
            <a:r>
              <a:rPr lang="zh-CN" altLang="en-US" sz="2600" b="1" dirty="0" smtClean="0">
                <a:latin typeface="+mj-ea"/>
                <a:ea typeface="+mj-ea"/>
              </a:rPr>
              <a:t>系统加速比告诉我们改进后的机器比改进前快多少 </a:t>
            </a:r>
            <a:endParaRPr lang="zh-CN" altLang="en-US" sz="2600" b="1" dirty="0" smtClean="0">
              <a:latin typeface="+mj-ea"/>
              <a:ea typeface="+mj-ea"/>
            </a:endParaRPr>
          </a:p>
        </p:txBody>
      </p:sp>
      <p:graphicFrame>
        <p:nvGraphicFramePr>
          <p:cNvPr id="92164" name="Object 4"/>
          <p:cNvGraphicFramePr>
            <a:graphicFrameLocks noChangeAspect="1"/>
          </p:cNvGraphicFramePr>
          <p:nvPr/>
        </p:nvGraphicFramePr>
        <p:xfrm>
          <a:off x="971600" y="2996952"/>
          <a:ext cx="7397172" cy="936104"/>
        </p:xfrm>
        <a:graphic>
          <a:graphicData uri="http://schemas.openxmlformats.org/presentationml/2006/ole">
            <mc:AlternateContent xmlns:mc="http://schemas.openxmlformats.org/markup-compatibility/2006">
              <mc:Choice xmlns:v="urn:schemas-microsoft-com:vml" Requires="v">
                <p:oleObj spid="_x0000_s20489" name="公式" r:id="rId1" imgW="3124200" imgH="469900" progId="Equation.3">
                  <p:embed/>
                </p:oleObj>
              </mc:Choice>
              <mc:Fallback>
                <p:oleObj name="公式" r:id="rId1" imgW="3124200" imgH="469900" progId="Equation.3">
                  <p:embed/>
                  <p:pic>
                    <p:nvPicPr>
                      <p:cNvPr id="0" name="图片 204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96952"/>
                        <a:ext cx="7397172" cy="936104"/>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1"/>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a:t>
            </a:r>
            <a:endParaRPr kumimoji="1" lang="zh-CN" altLang="en-US" sz="3600" b="1" dirty="0">
              <a:latin typeface="+mj-ea"/>
              <a:cs typeface="+mn-cs"/>
            </a:endParaRPr>
          </a:p>
        </p:txBody>
      </p:sp>
      <p:sp>
        <p:nvSpPr>
          <p:cNvPr id="93187" name="Rectangle 32"/>
          <p:cNvSpPr>
            <a:spLocks noGrp="1" noChangeArrowheads="1"/>
          </p:cNvSpPr>
          <p:nvPr>
            <p:ph type="body" idx="4294967295"/>
          </p:nvPr>
        </p:nvSpPr>
        <p:spPr/>
        <p:txBody>
          <a:bodyPr/>
          <a:lstStyle/>
          <a:p>
            <a:r>
              <a:rPr lang="zh-CN" altLang="en-US" sz="2400" b="1" dirty="0" smtClean="0">
                <a:latin typeface="+mj-ea"/>
                <a:ea typeface="+mj-ea"/>
              </a:rPr>
              <a:t>系统加速比依赖于两个因素</a:t>
            </a:r>
            <a:endParaRPr lang="zh-CN" altLang="en-US" sz="2400" b="1" dirty="0" smtClean="0">
              <a:latin typeface="+mj-ea"/>
              <a:ea typeface="+mj-ea"/>
            </a:endParaRPr>
          </a:p>
          <a:p>
            <a:pPr lvl="1"/>
            <a:r>
              <a:rPr lang="zh-CN" altLang="en-US" sz="2400" b="1" dirty="0" smtClean="0">
                <a:latin typeface="+mj-ea"/>
                <a:ea typeface="+mj-ea"/>
              </a:rPr>
              <a:t>“</a:t>
            </a:r>
            <a:r>
              <a:rPr lang="zh-CN" altLang="en-US" sz="2400" b="1" dirty="0" smtClean="0">
                <a:solidFill>
                  <a:srgbClr val="FF3300"/>
                </a:solidFill>
                <a:latin typeface="+mj-ea"/>
                <a:ea typeface="+mj-ea"/>
              </a:rPr>
              <a:t>可改进比例</a:t>
            </a:r>
            <a:r>
              <a:rPr lang="zh-CN" altLang="en-US" sz="2400" b="1" dirty="0" smtClean="0">
                <a:latin typeface="+mj-ea"/>
                <a:ea typeface="+mj-ea"/>
              </a:rPr>
              <a:t>”：可改进部分在原系统计算时间中所占的比例 ，它总是小于等于</a:t>
            </a:r>
            <a:r>
              <a:rPr lang="en-US" altLang="zh-CN" sz="2400" b="1" dirty="0" smtClean="0">
                <a:latin typeface="+mj-ea"/>
                <a:ea typeface="+mj-ea"/>
              </a:rPr>
              <a:t>1</a:t>
            </a:r>
            <a:r>
              <a:rPr lang="zh-CN" altLang="en-US" sz="2400" b="1" dirty="0" smtClean="0">
                <a:latin typeface="+mj-ea"/>
                <a:ea typeface="+mj-ea"/>
              </a:rPr>
              <a:t>的</a:t>
            </a:r>
            <a:endParaRPr lang="zh-CN" altLang="en-US" sz="2400" b="1" dirty="0" smtClean="0">
              <a:latin typeface="+mj-ea"/>
              <a:ea typeface="+mj-ea"/>
            </a:endParaRPr>
          </a:p>
          <a:p>
            <a:pPr lvl="2"/>
            <a:r>
              <a:rPr lang="en-US" altLang="zh-CN" b="1" dirty="0" smtClean="0">
                <a:latin typeface="+mj-ea"/>
                <a:ea typeface="+mj-ea"/>
              </a:rPr>
              <a:t>T</a:t>
            </a:r>
            <a:r>
              <a:rPr lang="en-US" altLang="zh-CN" b="1" baseline="-25000" dirty="0" smtClean="0">
                <a:latin typeface="+mj-ea"/>
                <a:ea typeface="+mj-ea"/>
              </a:rPr>
              <a:t>1</a:t>
            </a:r>
            <a:r>
              <a:rPr lang="en-US" altLang="zh-CN" b="1" dirty="0" smtClean="0">
                <a:latin typeface="+mj-ea"/>
                <a:ea typeface="+mj-ea"/>
              </a:rPr>
              <a:t>/T</a:t>
            </a:r>
            <a:r>
              <a:rPr lang="en-US" altLang="zh-CN" b="1" baseline="-25000" dirty="0">
                <a:latin typeface="+mj-ea"/>
                <a:ea typeface="+mj-ea"/>
              </a:rPr>
              <a:t>0</a:t>
            </a:r>
            <a:endParaRPr lang="en-US" altLang="zh-CN" b="1" baseline="-25000" dirty="0" smtClean="0">
              <a:latin typeface="+mj-ea"/>
              <a:ea typeface="+mj-ea"/>
            </a:endParaRPr>
          </a:p>
          <a:p>
            <a:pPr lvl="1"/>
            <a:r>
              <a:rPr lang="zh-CN" altLang="en-US" sz="2400" b="1" dirty="0" smtClean="0">
                <a:latin typeface="+mj-ea"/>
                <a:ea typeface="+mj-ea"/>
              </a:rPr>
              <a:t>“</a:t>
            </a:r>
            <a:r>
              <a:rPr lang="zh-CN" altLang="en-US" sz="2400" b="1" dirty="0" smtClean="0">
                <a:solidFill>
                  <a:srgbClr val="FF3300"/>
                </a:solidFill>
                <a:latin typeface="+mj-ea"/>
                <a:ea typeface="+mj-ea"/>
              </a:rPr>
              <a:t>部件加速比</a:t>
            </a:r>
            <a:r>
              <a:rPr lang="zh-CN" altLang="en-US" sz="2400" b="1" dirty="0" smtClean="0">
                <a:latin typeface="+mj-ea"/>
                <a:ea typeface="+mj-ea"/>
              </a:rPr>
              <a:t>”可改进部分改进以后的性能提高，一般情况下它是大于</a:t>
            </a:r>
            <a:r>
              <a:rPr lang="en-US" altLang="zh-CN" sz="2400" b="1" dirty="0" smtClean="0">
                <a:latin typeface="+mj-ea"/>
                <a:ea typeface="+mj-ea"/>
              </a:rPr>
              <a:t>1</a:t>
            </a:r>
            <a:r>
              <a:rPr lang="zh-CN" altLang="en-US" sz="2400" b="1" dirty="0" smtClean="0">
                <a:latin typeface="+mj-ea"/>
                <a:ea typeface="+mj-ea"/>
              </a:rPr>
              <a:t>的</a:t>
            </a:r>
            <a:endParaRPr lang="zh-CN" altLang="en-US" sz="2400" b="1" dirty="0" smtClean="0">
              <a:latin typeface="+mj-ea"/>
              <a:ea typeface="+mj-ea"/>
            </a:endParaRPr>
          </a:p>
          <a:p>
            <a:pPr lvl="2"/>
            <a:r>
              <a:rPr lang="en-US" altLang="zh-CN" b="1" dirty="0" smtClean="0">
                <a:latin typeface="+mj-ea"/>
                <a:ea typeface="+mj-ea"/>
              </a:rPr>
              <a:t>T</a:t>
            </a:r>
            <a:r>
              <a:rPr lang="en-US" altLang="zh-CN" b="1" baseline="-25000" dirty="0" smtClean="0">
                <a:latin typeface="+mj-ea"/>
                <a:ea typeface="+mj-ea"/>
              </a:rPr>
              <a:t>1</a:t>
            </a:r>
            <a:r>
              <a:rPr lang="en-US" altLang="zh-CN" b="1" dirty="0" smtClean="0">
                <a:latin typeface="+mj-ea"/>
                <a:ea typeface="+mj-ea"/>
              </a:rPr>
              <a:t>/T</a:t>
            </a:r>
            <a:r>
              <a:rPr lang="en-US" altLang="zh-CN" b="1" baseline="-25000" dirty="0" smtClean="0">
                <a:latin typeface="+mj-ea"/>
                <a:ea typeface="+mj-ea"/>
              </a:rPr>
              <a:t>2</a:t>
            </a:r>
            <a:endParaRPr lang="en-US" altLang="zh-CN" b="1" baseline="-25000" dirty="0" smtClean="0">
              <a:latin typeface="+mj-ea"/>
              <a:ea typeface="+mj-ea"/>
            </a:endParaRPr>
          </a:p>
        </p:txBody>
      </p:sp>
      <p:grpSp>
        <p:nvGrpSpPr>
          <p:cNvPr id="93188" name="Group 29"/>
          <p:cNvGrpSpPr/>
          <p:nvPr/>
        </p:nvGrpSpPr>
        <p:grpSpPr bwMode="auto">
          <a:xfrm>
            <a:off x="1116013" y="4826272"/>
            <a:ext cx="7004050" cy="1843088"/>
            <a:chOff x="724" y="3024"/>
            <a:chExt cx="4412" cy="1161"/>
          </a:xfrm>
        </p:grpSpPr>
        <p:grpSp>
          <p:nvGrpSpPr>
            <p:cNvPr id="93189" name="Group 4"/>
            <p:cNvGrpSpPr/>
            <p:nvPr/>
          </p:nvGrpSpPr>
          <p:grpSpPr bwMode="auto">
            <a:xfrm>
              <a:off x="724" y="3024"/>
              <a:ext cx="4408" cy="261"/>
              <a:chOff x="724" y="3024"/>
              <a:chExt cx="4408" cy="232"/>
            </a:xfrm>
          </p:grpSpPr>
          <p:sp>
            <p:nvSpPr>
              <p:cNvPr id="93206" name="Rectangle 5"/>
              <p:cNvSpPr>
                <a:spLocks noChangeArrowheads="1"/>
              </p:cNvSpPr>
              <p:nvPr/>
            </p:nvSpPr>
            <p:spPr bwMode="auto">
              <a:xfrm>
                <a:off x="724"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07" name="Rectangle 6"/>
              <p:cNvSpPr>
                <a:spLocks noChangeArrowheads="1"/>
              </p:cNvSpPr>
              <p:nvPr/>
            </p:nvSpPr>
            <p:spPr bwMode="auto">
              <a:xfrm>
                <a:off x="1396" y="3024"/>
                <a:ext cx="664" cy="232"/>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3208" name="Rectangle 7"/>
              <p:cNvSpPr>
                <a:spLocks noChangeArrowheads="1"/>
              </p:cNvSpPr>
              <p:nvPr/>
            </p:nvSpPr>
            <p:spPr bwMode="auto">
              <a:xfrm>
                <a:off x="2068"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09" name="Rectangle 8"/>
              <p:cNvSpPr>
                <a:spLocks noChangeArrowheads="1"/>
              </p:cNvSpPr>
              <p:nvPr/>
            </p:nvSpPr>
            <p:spPr bwMode="auto">
              <a:xfrm>
                <a:off x="3412"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10" name="Rectangle 9"/>
              <p:cNvSpPr>
                <a:spLocks noChangeArrowheads="1"/>
              </p:cNvSpPr>
              <p:nvPr/>
            </p:nvSpPr>
            <p:spPr bwMode="auto">
              <a:xfrm>
                <a:off x="4084" y="3024"/>
                <a:ext cx="376" cy="232"/>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3211" name="Rectangle 10"/>
              <p:cNvSpPr>
                <a:spLocks noChangeArrowheads="1"/>
              </p:cNvSpPr>
              <p:nvPr/>
            </p:nvSpPr>
            <p:spPr bwMode="auto">
              <a:xfrm>
                <a:off x="4468"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12" name="Line 11"/>
              <p:cNvSpPr>
                <a:spLocks noChangeShapeType="1"/>
              </p:cNvSpPr>
              <p:nvPr/>
            </p:nvSpPr>
            <p:spPr bwMode="auto">
              <a:xfrm>
                <a:off x="2892" y="3164"/>
                <a:ext cx="312" cy="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190" name="Line 12"/>
            <p:cNvSpPr>
              <a:spLocks noChangeShapeType="1"/>
            </p:cNvSpPr>
            <p:nvPr/>
          </p:nvSpPr>
          <p:spPr bwMode="auto">
            <a:xfrm>
              <a:off x="724" y="3285"/>
              <a:ext cx="0" cy="843"/>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1" name="Line 13"/>
            <p:cNvSpPr>
              <a:spLocks noChangeShapeType="1"/>
            </p:cNvSpPr>
            <p:nvPr/>
          </p:nvSpPr>
          <p:spPr bwMode="auto">
            <a:xfrm>
              <a:off x="2732" y="3285"/>
              <a:ext cx="4" cy="849"/>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2" name="Line 14"/>
            <p:cNvSpPr>
              <a:spLocks noChangeShapeType="1"/>
            </p:cNvSpPr>
            <p:nvPr/>
          </p:nvSpPr>
          <p:spPr bwMode="auto">
            <a:xfrm flipH="1">
              <a:off x="1396" y="3285"/>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Line 15"/>
            <p:cNvSpPr>
              <a:spLocks noChangeShapeType="1"/>
            </p:cNvSpPr>
            <p:nvPr/>
          </p:nvSpPr>
          <p:spPr bwMode="auto">
            <a:xfrm flipH="1">
              <a:off x="2064" y="3312"/>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16"/>
            <p:cNvSpPr>
              <a:spLocks noChangeShapeType="1"/>
            </p:cNvSpPr>
            <p:nvPr/>
          </p:nvSpPr>
          <p:spPr bwMode="auto">
            <a:xfrm>
              <a:off x="1396" y="3648"/>
              <a:ext cx="680"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5" name="Line 17"/>
            <p:cNvSpPr>
              <a:spLocks noChangeShapeType="1"/>
            </p:cNvSpPr>
            <p:nvPr/>
          </p:nvSpPr>
          <p:spPr bwMode="auto">
            <a:xfrm>
              <a:off x="724" y="4032"/>
              <a:ext cx="2008"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6" name="Text Box 19"/>
            <p:cNvSpPr txBox="1">
              <a:spLocks noChangeArrowheads="1"/>
            </p:cNvSpPr>
            <p:nvPr/>
          </p:nvSpPr>
          <p:spPr bwMode="auto">
            <a:xfrm>
              <a:off x="1488" y="374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o</a:t>
              </a:r>
              <a:endParaRPr lang="en-US" altLang="zh-CN" sz="2400">
                <a:solidFill>
                  <a:srgbClr val="000066"/>
                </a:solidFill>
                <a:latin typeface="Times New Roman" panose="02020603050405020304" pitchFamily="18" charset="0"/>
              </a:endParaRPr>
            </a:p>
          </p:txBody>
        </p:sp>
        <p:sp>
          <p:nvSpPr>
            <p:cNvPr id="93197" name="Text Box 20"/>
            <p:cNvSpPr txBox="1">
              <a:spLocks noChangeArrowheads="1"/>
            </p:cNvSpPr>
            <p:nvPr/>
          </p:nvSpPr>
          <p:spPr bwMode="auto">
            <a:xfrm>
              <a:off x="1440" y="3336"/>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1</a:t>
              </a:r>
              <a:endParaRPr lang="en-US" altLang="zh-CN" sz="2400">
                <a:solidFill>
                  <a:srgbClr val="000066"/>
                </a:solidFill>
                <a:latin typeface="Times New Roman" panose="02020603050405020304" pitchFamily="18" charset="0"/>
              </a:endParaRPr>
            </a:p>
          </p:txBody>
        </p:sp>
        <p:sp>
          <p:nvSpPr>
            <p:cNvPr id="93198" name="Line 21"/>
            <p:cNvSpPr>
              <a:spLocks noChangeShapeType="1"/>
            </p:cNvSpPr>
            <p:nvPr/>
          </p:nvSpPr>
          <p:spPr bwMode="auto">
            <a:xfrm flipH="1">
              <a:off x="4084" y="3309"/>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9" name="Line 22"/>
            <p:cNvSpPr>
              <a:spLocks noChangeShapeType="1"/>
            </p:cNvSpPr>
            <p:nvPr/>
          </p:nvSpPr>
          <p:spPr bwMode="auto">
            <a:xfrm flipH="1">
              <a:off x="4468" y="3336"/>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0" name="Line 23"/>
            <p:cNvSpPr>
              <a:spLocks noChangeShapeType="1"/>
            </p:cNvSpPr>
            <p:nvPr/>
          </p:nvSpPr>
          <p:spPr bwMode="auto">
            <a:xfrm>
              <a:off x="4084" y="3672"/>
              <a:ext cx="384"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Text Box 24"/>
            <p:cNvSpPr txBox="1">
              <a:spLocks noChangeArrowheads="1"/>
            </p:cNvSpPr>
            <p:nvPr/>
          </p:nvSpPr>
          <p:spPr bwMode="auto">
            <a:xfrm>
              <a:off x="4020" y="3348"/>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2</a:t>
              </a:r>
              <a:endParaRPr lang="en-US" altLang="zh-CN" sz="2400">
                <a:solidFill>
                  <a:srgbClr val="000066"/>
                </a:solidFill>
                <a:latin typeface="Times New Roman" panose="02020603050405020304" pitchFamily="18" charset="0"/>
              </a:endParaRPr>
            </a:p>
          </p:txBody>
        </p:sp>
        <p:sp>
          <p:nvSpPr>
            <p:cNvPr id="93202" name="Line 25"/>
            <p:cNvSpPr>
              <a:spLocks noChangeShapeType="1"/>
            </p:cNvSpPr>
            <p:nvPr/>
          </p:nvSpPr>
          <p:spPr bwMode="auto">
            <a:xfrm>
              <a:off x="3412" y="3264"/>
              <a:ext cx="0" cy="843"/>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3" name="Line 26"/>
            <p:cNvSpPr>
              <a:spLocks noChangeShapeType="1"/>
            </p:cNvSpPr>
            <p:nvPr/>
          </p:nvSpPr>
          <p:spPr bwMode="auto">
            <a:xfrm>
              <a:off x="5132" y="3336"/>
              <a:ext cx="4" cy="849"/>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Line 27"/>
            <p:cNvSpPr>
              <a:spLocks noChangeShapeType="1"/>
            </p:cNvSpPr>
            <p:nvPr/>
          </p:nvSpPr>
          <p:spPr bwMode="auto">
            <a:xfrm>
              <a:off x="3412" y="4011"/>
              <a:ext cx="1720"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Text Box 28"/>
            <p:cNvSpPr txBox="1">
              <a:spLocks noChangeArrowheads="1"/>
            </p:cNvSpPr>
            <p:nvPr/>
          </p:nvSpPr>
          <p:spPr bwMode="auto">
            <a:xfrm>
              <a:off x="4020" y="374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e</a:t>
              </a:r>
              <a:endParaRPr lang="en-US" altLang="zh-CN" sz="2400">
                <a:solidFill>
                  <a:srgbClr val="000066"/>
                </a:solidFill>
                <a:latin typeface="Times New Roman" panose="02020603050405020304" pitchFamily="18" charset="0"/>
              </a:endParaRPr>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的系统执行时间</a:t>
            </a:r>
            <a:endParaRPr kumimoji="1" lang="zh-CN" altLang="en-US" sz="3600" b="1" dirty="0">
              <a:latin typeface="+mj-ea"/>
              <a:cs typeface="+mn-cs"/>
            </a:endParaRPr>
          </a:p>
        </p:txBody>
      </p:sp>
      <p:sp>
        <p:nvSpPr>
          <p:cNvPr id="94211" name="Rectangle 3"/>
          <p:cNvSpPr>
            <a:spLocks noGrp="1" noChangeArrowheads="1"/>
          </p:cNvSpPr>
          <p:nvPr>
            <p:ph type="body" idx="4294967295"/>
          </p:nvPr>
        </p:nvSpPr>
        <p:spPr/>
        <p:txBody>
          <a:bodyPr/>
          <a:lstStyle/>
          <a:p>
            <a:r>
              <a:rPr lang="zh-CN" altLang="en-US" sz="2600" dirty="0" smtClean="0">
                <a:latin typeface="+mj-ea"/>
                <a:ea typeface="+mj-ea"/>
              </a:rPr>
              <a:t>部件改进后，系统的总执行时间等于不可改进部分的执行时间加上可改进部分改进后的执行时间，即：</a:t>
            </a:r>
            <a:endParaRPr lang="zh-CN" altLang="en-US" sz="2600" dirty="0" smtClean="0">
              <a:latin typeface="+mj-ea"/>
              <a:ea typeface="+mj-ea"/>
            </a:endParaRPr>
          </a:p>
          <a:p>
            <a:endParaRPr lang="zh-CN" altLang="en-US" sz="2000" dirty="0" smtClean="0">
              <a:latin typeface="Verdana" panose="020B0604030504040204" pitchFamily="34" charset="0"/>
              <a:ea typeface="华文中宋" panose="02010600040101010101" pitchFamily="2" charset="-122"/>
            </a:endParaRPr>
          </a:p>
          <a:p>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改进后</a:t>
            </a:r>
            <a:endParaRPr lang="zh-CN" altLang="en-US" sz="2000" baseline="-25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000" dirty="0" smtClean="0">
                <a:latin typeface="Verdana" panose="020B0604030504040204" pitchFamily="34" charset="0"/>
                <a:ea typeface="华文中宋" panose="02010600040101010101" pitchFamily="2" charset="-122"/>
              </a:rPr>
              <a:t>=</a:t>
            </a:r>
            <a:r>
              <a:rPr lang="zh-CN" altLang="en-US" sz="2000" dirty="0" smtClean="0">
                <a:latin typeface="Verdana" panose="020B0604030504040204" pitchFamily="34" charset="0"/>
                <a:ea typeface="华文中宋" panose="02010600040101010101" pitchFamily="2" charset="-122"/>
              </a:rPr>
              <a:t>（</a:t>
            </a:r>
            <a:r>
              <a:rPr lang="en-US" altLang="zh-CN" sz="2000" dirty="0" smtClean="0">
                <a:latin typeface="Verdana" panose="020B0604030504040204" pitchFamily="34" charset="0"/>
                <a:ea typeface="华文中宋" panose="02010600040101010101" pitchFamily="2" charset="-122"/>
              </a:rPr>
              <a:t>1-</a:t>
            </a:r>
            <a:r>
              <a:rPr lang="zh-CN" altLang="en-US" sz="2000" dirty="0" smtClean="0">
                <a:latin typeface="Verdana" panose="020B0604030504040204" pitchFamily="34" charset="0"/>
                <a:ea typeface="华文中宋" panose="02010600040101010101" pitchFamily="2" charset="-122"/>
              </a:rPr>
              <a:t>可改进比例）</a:t>
            </a:r>
            <a:r>
              <a:rPr lang="zh-CN" altLang="en-US" sz="2000" dirty="0" smtClean="0">
                <a:latin typeface="Verdana" panose="020B0604030504040204" pitchFamily="34" charset="0"/>
                <a:ea typeface="华文中宋" panose="02010600040101010101" pitchFamily="2" charset="-122"/>
                <a:sym typeface="Symbol" panose="05050102010706020507" pitchFamily="18" charset="2"/>
              </a:rPr>
              <a:t></a:t>
            </a:r>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改进前</a:t>
            </a:r>
            <a:r>
              <a:rPr lang="en-US" altLang="zh-CN" sz="2000" dirty="0" smtClean="0">
                <a:latin typeface="Verdana" panose="020B0604030504040204" pitchFamily="34" charset="0"/>
                <a:ea typeface="华文中宋" panose="02010600040101010101" pitchFamily="2" charset="-122"/>
              </a:rPr>
              <a:t>+ </a:t>
            </a:r>
            <a:endParaRPr lang="en-US" altLang="zh-CN" sz="2000" dirty="0" smtClean="0">
              <a:latin typeface="Verdana" panose="020B0604030504040204" pitchFamily="34" charset="0"/>
              <a:ea typeface="华文中宋" panose="02010600040101010101" pitchFamily="2" charset="-122"/>
            </a:endParaRPr>
          </a:p>
          <a:p>
            <a:endParaRPr lang="en-US" altLang="zh-CN" sz="2000" dirty="0" smtClean="0">
              <a:latin typeface="Verdana" panose="020B0604030504040204" pitchFamily="34" charset="0"/>
              <a:ea typeface="华文中宋" panose="02010600040101010101" pitchFamily="2" charset="-122"/>
            </a:endParaRPr>
          </a:p>
          <a:p>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000" dirty="0" smtClean="0">
                <a:latin typeface="Verdana" panose="020B0604030504040204" pitchFamily="34" charset="0"/>
                <a:ea typeface="华文中宋" panose="02010600040101010101" pitchFamily="2" charset="-122"/>
              </a:rPr>
              <a:t>= </a:t>
            </a:r>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改进前</a:t>
            </a:r>
            <a:r>
              <a:rPr lang="zh-CN" altLang="en-US" sz="2000" dirty="0" smtClean="0">
                <a:latin typeface="Verdana" panose="020B0604030504040204" pitchFamily="34" charset="0"/>
                <a:ea typeface="华文中宋" panose="02010600040101010101" pitchFamily="2" charset="-122"/>
              </a:rPr>
              <a:t> </a:t>
            </a:r>
            <a:r>
              <a:rPr lang="zh-CN" altLang="en-US" sz="2000" dirty="0" smtClean="0">
                <a:latin typeface="Verdana" panose="020B0604030504040204" pitchFamily="34" charset="0"/>
                <a:ea typeface="华文中宋" panose="02010600040101010101" pitchFamily="2" charset="-122"/>
                <a:sym typeface="Symbol" panose="05050102010706020507" pitchFamily="18" charset="2"/>
              </a:rPr>
              <a:t></a:t>
            </a:r>
            <a:r>
              <a:rPr lang="zh-CN" altLang="en-US" sz="2000" dirty="0" smtClean="0">
                <a:latin typeface="Verdana" panose="020B0604030504040204" pitchFamily="34" charset="0"/>
                <a:ea typeface="华文中宋" panose="02010600040101010101" pitchFamily="2" charset="-122"/>
              </a:rPr>
              <a:t> </a:t>
            </a:r>
            <a:r>
              <a:rPr lang="en-US" altLang="zh-CN" sz="2000" dirty="0" smtClean="0">
                <a:latin typeface="Verdana" panose="020B0604030504040204" pitchFamily="34" charset="0"/>
                <a:ea typeface="华文中宋" panose="02010600040101010101" pitchFamily="2" charset="-122"/>
              </a:rPr>
              <a:t>[</a:t>
            </a:r>
            <a:r>
              <a:rPr lang="zh-CN" altLang="en-US" sz="2000" dirty="0" smtClean="0">
                <a:latin typeface="Verdana" panose="020B0604030504040204" pitchFamily="34" charset="0"/>
                <a:ea typeface="华文中宋" panose="02010600040101010101" pitchFamily="2" charset="-122"/>
              </a:rPr>
              <a:t>（</a:t>
            </a:r>
            <a:r>
              <a:rPr lang="en-US" altLang="zh-CN" sz="2000" dirty="0" smtClean="0">
                <a:latin typeface="Verdana" panose="020B0604030504040204" pitchFamily="34" charset="0"/>
                <a:ea typeface="华文中宋" panose="02010600040101010101" pitchFamily="2" charset="-122"/>
              </a:rPr>
              <a:t>1-</a:t>
            </a:r>
            <a:r>
              <a:rPr lang="zh-CN" altLang="en-US" sz="2000" dirty="0" smtClean="0">
                <a:latin typeface="Verdana" panose="020B0604030504040204" pitchFamily="34" charset="0"/>
                <a:ea typeface="华文中宋" panose="02010600040101010101" pitchFamily="2" charset="-122"/>
              </a:rPr>
              <a:t>可改进比例）</a:t>
            </a:r>
            <a:r>
              <a:rPr lang="en-US" altLang="zh-CN" sz="2000" dirty="0" smtClean="0">
                <a:latin typeface="Verdana" panose="020B0604030504040204" pitchFamily="34" charset="0"/>
                <a:ea typeface="华文中宋" panose="02010600040101010101" pitchFamily="2" charset="-122"/>
              </a:rPr>
              <a:t>+                   ] </a:t>
            </a:r>
            <a:endParaRPr lang="en-US" altLang="zh-CN" sz="2000" dirty="0" smtClean="0">
              <a:latin typeface="Verdana" panose="020B0604030504040204" pitchFamily="34" charset="0"/>
              <a:ea typeface="华文中宋" panose="02010600040101010101" pitchFamily="2" charset="-122"/>
            </a:endParaRPr>
          </a:p>
        </p:txBody>
      </p:sp>
      <p:sp>
        <p:nvSpPr>
          <p:cNvPr id="942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4213" name="Object 4"/>
          <p:cNvGraphicFramePr>
            <a:graphicFrameLocks noChangeAspect="1"/>
          </p:cNvGraphicFramePr>
          <p:nvPr/>
        </p:nvGraphicFramePr>
        <p:xfrm>
          <a:off x="5004048" y="3717032"/>
          <a:ext cx="3600450" cy="790575"/>
        </p:xfrm>
        <a:graphic>
          <a:graphicData uri="http://schemas.openxmlformats.org/presentationml/2006/ole">
            <mc:AlternateContent xmlns:mc="http://schemas.openxmlformats.org/markup-compatibility/2006">
              <mc:Choice xmlns:v="urn:schemas-microsoft-com:vml" Requires="v">
                <p:oleObj spid="_x0000_s21520" name="公式" r:id="rId1" imgW="1778000" imgH="393700" progId="Equation.3">
                  <p:embed/>
                </p:oleObj>
              </mc:Choice>
              <mc:Fallback>
                <p:oleObj name="公式" r:id="rId1" imgW="1778000" imgH="393700" progId="Equation.3">
                  <p:embed/>
                  <p:pic>
                    <p:nvPicPr>
                      <p:cNvPr id="0" name="图片 215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717032"/>
                        <a:ext cx="3600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Rectangle 7"/>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4215" name="Object 6"/>
          <p:cNvGraphicFramePr>
            <a:graphicFrameLocks noChangeAspect="1"/>
          </p:cNvGraphicFramePr>
          <p:nvPr/>
        </p:nvGraphicFramePr>
        <p:xfrm>
          <a:off x="5364088" y="4869160"/>
          <a:ext cx="1439862" cy="749300"/>
        </p:xfrm>
        <a:graphic>
          <a:graphicData uri="http://schemas.openxmlformats.org/presentationml/2006/ole">
            <mc:AlternateContent xmlns:mc="http://schemas.openxmlformats.org/markup-compatibility/2006">
              <mc:Choice xmlns:v="urn:schemas-microsoft-com:vml" Requires="v">
                <p:oleObj spid="_x0000_s21521" name="公式" r:id="rId3" imgW="737235" imgH="381635" progId="Equation.3">
                  <p:embed/>
                </p:oleObj>
              </mc:Choice>
              <mc:Fallback>
                <p:oleObj name="公式" r:id="rId3" imgW="737235" imgH="381635" progId="Equation.3">
                  <p:embed/>
                  <p:pic>
                    <p:nvPicPr>
                      <p:cNvPr id="0" name="图片 215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869160"/>
                        <a:ext cx="14398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的系统加速比</a:t>
            </a:r>
            <a:endParaRPr kumimoji="1" lang="zh-CN" altLang="en-US" sz="3600" b="1" dirty="0">
              <a:latin typeface="+mj-ea"/>
              <a:cs typeface="+mn-cs"/>
            </a:endParaRPr>
          </a:p>
        </p:txBody>
      </p:sp>
      <p:sp>
        <p:nvSpPr>
          <p:cNvPr id="95235" name="Rectangle 3"/>
          <p:cNvSpPr>
            <a:spLocks noGrp="1" noChangeArrowheads="1"/>
          </p:cNvSpPr>
          <p:nvPr>
            <p:ph type="body" idx="4294967295"/>
          </p:nvPr>
        </p:nvSpPr>
        <p:spPr/>
        <p:txBody>
          <a:bodyPr>
            <a:normAutofit/>
          </a:bodyPr>
          <a:lstStyle/>
          <a:p>
            <a:r>
              <a:rPr lang="zh-CN" altLang="en-US" sz="2600" b="1" dirty="0" smtClean="0">
                <a:latin typeface="+mj-ea"/>
                <a:ea typeface="+mj-ea"/>
              </a:rPr>
              <a:t>系统加速比为改进前与改进后总执行时间之比，为：</a:t>
            </a:r>
            <a:endParaRPr lang="zh-CN" altLang="en-US" sz="2600" b="1" dirty="0" smtClean="0">
              <a:latin typeface="+mj-ea"/>
              <a:ea typeface="+mj-ea"/>
            </a:endParaRPr>
          </a:p>
          <a:p>
            <a:pPr>
              <a:buFont typeface="Wingdings" panose="05000000000000000000" pitchFamily="2" charset="2"/>
              <a:buNone/>
            </a:pPr>
            <a:r>
              <a:rPr lang="zh-CN" altLang="en-US" sz="2600" b="1" dirty="0">
                <a:latin typeface="+mj-ea"/>
                <a:ea typeface="+mj-ea"/>
              </a:rPr>
              <a:t> </a:t>
            </a:r>
            <a:r>
              <a:rPr lang="zh-CN" altLang="en-US" sz="2600" b="1" dirty="0" smtClean="0">
                <a:latin typeface="+mj-ea"/>
                <a:ea typeface="+mj-ea"/>
              </a:rPr>
              <a:t> </a:t>
            </a:r>
            <a:endParaRPr lang="en-US" altLang="zh-CN" sz="2600" b="1" dirty="0" smtClean="0">
              <a:latin typeface="+mj-ea"/>
              <a:ea typeface="+mj-ea"/>
            </a:endParaRPr>
          </a:p>
          <a:p>
            <a:pPr>
              <a:buFont typeface="Wingdings" panose="05000000000000000000" pitchFamily="2" charset="2"/>
              <a:buNone/>
            </a:pPr>
            <a:r>
              <a:rPr lang="zh-CN" altLang="en-US" sz="2600" b="1" dirty="0" smtClean="0">
                <a:latin typeface="+mj-ea"/>
                <a:ea typeface="+mj-ea"/>
              </a:rPr>
              <a:t>  系统加速比</a:t>
            </a:r>
            <a:endParaRPr lang="zh-CN" altLang="en-US" sz="2600" b="1" dirty="0" smtClean="0">
              <a:latin typeface="+mj-ea"/>
              <a:ea typeface="+mj-ea"/>
            </a:endParaRPr>
          </a:p>
          <a:p>
            <a:pPr>
              <a:buFont typeface="Wingdings" panose="05000000000000000000" pitchFamily="2" charset="2"/>
              <a:buNone/>
            </a:pPr>
            <a:endParaRPr lang="en-US" altLang="zh-CN" b="1" dirty="0" smtClean="0">
              <a:latin typeface="+mj-ea"/>
              <a:ea typeface="+mj-ea"/>
            </a:endParaRPr>
          </a:p>
          <a:p>
            <a:pPr>
              <a:buFont typeface="Wingdings" panose="05000000000000000000" pitchFamily="2" charset="2"/>
              <a:buNone/>
            </a:pPr>
            <a:r>
              <a:rPr lang="en-US" altLang="zh-CN" b="1" dirty="0" smtClean="0">
                <a:latin typeface="+mj-ea"/>
                <a:ea typeface="+mj-ea"/>
              </a:rPr>
              <a:t>		   =</a:t>
            </a:r>
            <a:endParaRPr lang="en-US" altLang="zh-CN" b="1" dirty="0" smtClean="0">
              <a:latin typeface="+mj-ea"/>
              <a:ea typeface="+mj-ea"/>
            </a:endParaRPr>
          </a:p>
          <a:p>
            <a:pPr>
              <a:buFont typeface="Wingdings" panose="05000000000000000000" pitchFamily="2" charset="2"/>
              <a:buNone/>
            </a:pPr>
            <a:endParaRPr lang="en-US" altLang="zh-CN" b="1" dirty="0" smtClean="0">
              <a:latin typeface="+mj-ea"/>
              <a:ea typeface="+mj-ea"/>
            </a:endParaRPr>
          </a:p>
          <a:p>
            <a:pPr>
              <a:buFont typeface="Wingdings" panose="05000000000000000000" pitchFamily="2" charset="2"/>
              <a:buNone/>
            </a:pPr>
            <a:r>
              <a:rPr lang="en-US" altLang="zh-CN" b="1" dirty="0" smtClean="0">
                <a:latin typeface="+mj-ea"/>
                <a:ea typeface="+mj-ea"/>
              </a:rPr>
              <a:t>		   = </a:t>
            </a:r>
            <a:endParaRPr lang="zh-CN" altLang="en-US" b="1" dirty="0" smtClean="0">
              <a:latin typeface="+mj-ea"/>
              <a:ea typeface="+mj-ea"/>
            </a:endParaRPr>
          </a:p>
        </p:txBody>
      </p:sp>
      <p:sp>
        <p:nvSpPr>
          <p:cNvPr id="952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5237" name="Object 4"/>
          <p:cNvGraphicFramePr>
            <a:graphicFrameLocks noChangeAspect="1"/>
          </p:cNvGraphicFramePr>
          <p:nvPr/>
        </p:nvGraphicFramePr>
        <p:xfrm>
          <a:off x="2771800" y="3505268"/>
          <a:ext cx="2376810" cy="978849"/>
        </p:xfrm>
        <a:graphic>
          <a:graphicData uri="http://schemas.openxmlformats.org/presentationml/2006/ole">
            <mc:AlternateContent xmlns:mc="http://schemas.openxmlformats.org/markup-compatibility/2006">
              <mc:Choice xmlns:v="urn:schemas-microsoft-com:vml" Requires="v">
                <p:oleObj spid="_x0000_s22544" name="公式" r:id="rId1" imgW="1016635" imgH="419735" progId="Equation.3">
                  <p:embed/>
                </p:oleObj>
              </mc:Choice>
              <mc:Fallback>
                <p:oleObj name="公式" r:id="rId1" imgW="1016635" imgH="419735" progId="Equation.3">
                  <p:embed/>
                  <p:pic>
                    <p:nvPicPr>
                      <p:cNvPr id="0" name="图片 225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05268"/>
                        <a:ext cx="2376810" cy="978849"/>
                      </a:xfrm>
                      <a:prstGeom prst="rect">
                        <a:avLst/>
                      </a:prstGeom>
                      <a:noFill/>
                      <a:ln>
                        <a:noFill/>
                      </a:ln>
                    </p:spPr>
                  </p:pic>
                </p:oleObj>
              </mc:Fallback>
            </mc:AlternateContent>
          </a:graphicData>
        </a:graphic>
      </p:graphicFrame>
      <p:sp>
        <p:nvSpPr>
          <p:cNvPr id="9523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5239" name="Object 6"/>
          <p:cNvGraphicFramePr>
            <a:graphicFrameLocks noChangeAspect="1"/>
          </p:cNvGraphicFramePr>
          <p:nvPr/>
        </p:nvGraphicFramePr>
        <p:xfrm>
          <a:off x="2771800" y="4687599"/>
          <a:ext cx="4321150" cy="1117665"/>
        </p:xfrm>
        <a:graphic>
          <a:graphicData uri="http://schemas.openxmlformats.org/presentationml/2006/ole">
            <mc:AlternateContent xmlns:mc="http://schemas.openxmlformats.org/markup-compatibility/2006">
              <mc:Choice xmlns:v="urn:schemas-microsoft-com:vml" Requires="v">
                <p:oleObj spid="_x0000_s22545" name="公式" r:id="rId3" imgW="2057400" imgH="609600" progId="Equation.3">
                  <p:embed/>
                </p:oleObj>
              </mc:Choice>
              <mc:Fallback>
                <p:oleObj name="公式" r:id="rId3" imgW="2057400" imgH="609600" progId="Equation.3">
                  <p:embed/>
                  <p:pic>
                    <p:nvPicPr>
                      <p:cNvPr id="0" name="图片 22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687599"/>
                        <a:ext cx="4321150" cy="1117665"/>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title" idx="4294967295"/>
          </p:nvPr>
        </p:nvSpPr>
        <p:spPr/>
        <p:txBody>
          <a:bodyPr>
            <a:normAutofit/>
          </a:bodyPr>
          <a:lstStyle/>
          <a:p>
            <a:r>
              <a:rPr kumimoji="1" lang="en-US" altLang="zh-CN" sz="3600" b="1" dirty="0">
                <a:latin typeface="+mn-ea"/>
                <a:ea typeface="+mn-ea"/>
                <a:cs typeface="+mn-cs"/>
              </a:rPr>
              <a:t>Amdahl</a:t>
            </a:r>
            <a:r>
              <a:rPr kumimoji="1" lang="zh-CN" altLang="en-US" sz="3600" b="1" dirty="0">
                <a:latin typeface="+mn-ea"/>
                <a:ea typeface="+mn-ea"/>
                <a:cs typeface="+mn-cs"/>
              </a:rPr>
              <a:t>定律的观点</a:t>
            </a:r>
            <a:endParaRPr kumimoji="1" lang="zh-CN" altLang="en-US" sz="3600" b="1" dirty="0">
              <a:latin typeface="+mn-ea"/>
              <a:ea typeface="+mn-ea"/>
              <a:cs typeface="+mn-cs"/>
            </a:endParaRPr>
          </a:p>
        </p:txBody>
      </p:sp>
      <p:sp>
        <p:nvSpPr>
          <p:cNvPr id="96259" name="Rectangle 6"/>
          <p:cNvSpPr>
            <a:spLocks noGrp="1" noChangeArrowheads="1"/>
          </p:cNvSpPr>
          <p:nvPr>
            <p:ph type="body" idx="4294967295"/>
          </p:nvPr>
        </p:nvSpPr>
        <p:spPr>
          <a:xfrm>
            <a:off x="457200" y="1268760"/>
            <a:ext cx="8579296" cy="4857403"/>
          </a:xfrm>
        </p:spPr>
        <p:txBody>
          <a:bodyPr>
            <a:normAutofit/>
          </a:bodyPr>
          <a:lstStyle/>
          <a:p>
            <a:pPr marL="0" indent="0">
              <a:buNone/>
            </a:pPr>
            <a:r>
              <a:rPr lang="en-US" altLang="zh-CN" sz="2400" dirty="0" smtClean="0">
                <a:latin typeface="Verdana" panose="020B0604030504040204" pitchFamily="34" charset="0"/>
                <a:ea typeface="华文中宋" panose="02010600040101010101" pitchFamily="2" charset="-122"/>
              </a:rPr>
              <a:t>1. </a:t>
            </a:r>
            <a:r>
              <a:rPr lang="zh-CN" altLang="en-US" sz="2400" dirty="0" smtClean="0">
                <a:latin typeface="Verdana" panose="020B0604030504040204" pitchFamily="34" charset="0"/>
                <a:ea typeface="华文中宋" panose="02010600040101010101" pitchFamily="2" charset="-122"/>
              </a:rPr>
              <a:t>性能增加的</a:t>
            </a:r>
            <a:r>
              <a:rPr lang="zh-CN" altLang="en-US" sz="2400" dirty="0" smtClean="0">
                <a:solidFill>
                  <a:srgbClr val="FF3300"/>
                </a:solidFill>
                <a:latin typeface="Verdana" panose="020B0604030504040204" pitchFamily="34" charset="0"/>
                <a:ea typeface="华文中宋" panose="02010600040101010101" pitchFamily="2" charset="-122"/>
              </a:rPr>
              <a:t>递减</a:t>
            </a:r>
            <a:r>
              <a:rPr lang="zh-CN" altLang="en-US" sz="2400" dirty="0" smtClean="0">
                <a:latin typeface="Verdana" panose="020B0604030504040204" pitchFamily="34" charset="0"/>
                <a:ea typeface="华文中宋" panose="02010600040101010101" pitchFamily="2" charset="-122"/>
              </a:rPr>
              <a:t>规则</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仅仅对计算机中的一部分做性能改进，则改进越多，系统获得的效果越小</a:t>
            </a:r>
            <a:endParaRPr lang="zh-CN" altLang="en-US" sz="2400" dirty="0" smtClean="0">
              <a:latin typeface="Verdana" panose="020B0604030504040204" pitchFamily="34" charset="0"/>
              <a:ea typeface="华文中宋" panose="02010600040101010101" pitchFamily="2" charset="-122"/>
            </a:endParaRPr>
          </a:p>
          <a:p>
            <a:pPr marL="0" indent="0">
              <a:buNone/>
            </a:pPr>
            <a:r>
              <a:rPr lang="en-US" altLang="zh-CN" sz="2400" dirty="0" smtClean="0">
                <a:latin typeface="Verdana" panose="020B0604030504040204" pitchFamily="34" charset="0"/>
                <a:ea typeface="华文中宋" panose="02010600040101010101" pitchFamily="2" charset="-122"/>
              </a:rPr>
              <a:t>2. Amdahl</a:t>
            </a:r>
            <a:r>
              <a:rPr lang="zh-CN" altLang="en-US" sz="2400" dirty="0" smtClean="0">
                <a:latin typeface="Verdana" panose="020B0604030504040204" pitchFamily="34" charset="0"/>
                <a:ea typeface="华文中宋" panose="02010600040101010101" pitchFamily="2" charset="-122"/>
              </a:rPr>
              <a:t>定律的一个重要推论</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针对整个任务的一部分进行优化，则</a:t>
            </a:r>
            <a:r>
              <a:rPr lang="zh-CN" altLang="en-US" sz="2400" dirty="0" smtClean="0">
                <a:solidFill>
                  <a:srgbClr val="FF3300"/>
                </a:solidFill>
                <a:latin typeface="Verdana" panose="020B0604030504040204" pitchFamily="34" charset="0"/>
                <a:ea typeface="华文中宋" panose="02010600040101010101" pitchFamily="2" charset="-122"/>
              </a:rPr>
              <a:t>最大加速比</a:t>
            </a:r>
            <a:r>
              <a:rPr lang="zh-CN" altLang="en-US" sz="2400" dirty="0" smtClean="0">
                <a:latin typeface="Verdana" panose="020B0604030504040204" pitchFamily="34" charset="0"/>
                <a:ea typeface="华文中宋" panose="02010600040101010101" pitchFamily="2" charset="-122"/>
              </a:rPr>
              <a:t>不大于</a:t>
            </a:r>
            <a:endParaRPr lang="zh-CN" altLang="en-US" sz="2400" dirty="0" smtClean="0">
              <a:latin typeface="Verdana" panose="020B0604030504040204" pitchFamily="34" charset="0"/>
              <a:ea typeface="华文中宋" panose="02010600040101010101" pitchFamily="2" charset="-122"/>
            </a:endParaRPr>
          </a:p>
          <a:p>
            <a:pPr lvl="1"/>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marL="0" indent="0">
              <a:buNone/>
            </a:pPr>
            <a:r>
              <a:rPr lang="en-US" altLang="zh-CN" sz="2400" dirty="0" smtClean="0">
                <a:latin typeface="Verdana" panose="020B0604030504040204" pitchFamily="34" charset="0"/>
                <a:ea typeface="华文中宋" panose="02010600040101010101" pitchFamily="2" charset="-122"/>
              </a:rPr>
              <a:t>3. Amdahl</a:t>
            </a:r>
            <a:r>
              <a:rPr lang="zh-CN" altLang="en-US" sz="2400" dirty="0" smtClean="0">
                <a:latin typeface="Verdana" panose="020B0604030504040204" pitchFamily="34" charset="0"/>
                <a:ea typeface="华文中宋" panose="02010600040101010101" pitchFamily="2" charset="-122"/>
              </a:rPr>
              <a:t>定律衡量一个“好”的计算机系统</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具有高性能价格比的计算机系统是一个</a:t>
            </a:r>
            <a:r>
              <a:rPr lang="zh-CN" altLang="en-US" sz="2400" dirty="0" smtClean="0">
                <a:solidFill>
                  <a:srgbClr val="FF3300"/>
                </a:solidFill>
                <a:latin typeface="Verdana" panose="020B0604030504040204" pitchFamily="34" charset="0"/>
                <a:ea typeface="华文中宋" panose="02010600040101010101" pitchFamily="2" charset="-122"/>
              </a:rPr>
              <a:t>带宽平衡</a:t>
            </a:r>
            <a:r>
              <a:rPr lang="zh-CN" altLang="en-US" sz="2400" dirty="0" smtClean="0">
                <a:latin typeface="Verdana" panose="020B0604030504040204" pitchFamily="34" charset="0"/>
                <a:ea typeface="华文中宋" panose="02010600040101010101" pitchFamily="2" charset="-122"/>
              </a:rPr>
              <a:t>的系统，而不是看它使用的某些部件的性能</a:t>
            </a:r>
            <a:endParaRPr lang="zh-CN" altLang="en-US" sz="2400" dirty="0" smtClean="0">
              <a:latin typeface="Verdana" panose="020B0604030504040204" pitchFamily="34" charset="0"/>
              <a:ea typeface="华文中宋" panose="02010600040101010101" pitchFamily="2" charset="-122"/>
            </a:endParaRPr>
          </a:p>
        </p:txBody>
      </p:sp>
      <p:graphicFrame>
        <p:nvGraphicFramePr>
          <p:cNvPr id="96260" name="Object 4"/>
          <p:cNvGraphicFramePr>
            <a:graphicFrameLocks noChangeAspect="1"/>
          </p:cNvGraphicFramePr>
          <p:nvPr/>
        </p:nvGraphicFramePr>
        <p:xfrm>
          <a:off x="3671562" y="3429000"/>
          <a:ext cx="1908501" cy="773559"/>
        </p:xfrm>
        <a:graphic>
          <a:graphicData uri="http://schemas.openxmlformats.org/presentationml/2006/ole">
            <mc:AlternateContent xmlns:mc="http://schemas.openxmlformats.org/markup-compatibility/2006">
              <mc:Choice xmlns:v="urn:schemas-microsoft-com:vml" Requires="v">
                <p:oleObj spid="_x0000_s23561" name="公式" r:id="rId1" imgW="1028700" imgH="419100" progId="Equation.3">
                  <p:embed/>
                </p:oleObj>
              </mc:Choice>
              <mc:Fallback>
                <p:oleObj name="公式" r:id="rId1" imgW="1028700" imgH="419100" progId="Equation.3">
                  <p:embed/>
                  <p:pic>
                    <p:nvPicPr>
                      <p:cNvPr id="0" name="图片 235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562" y="3429000"/>
                        <a:ext cx="1908501" cy="773559"/>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sp>
        <p:nvSpPr>
          <p:cNvPr id="97283" name="Rectangle 7"/>
          <p:cNvSpPr>
            <a:spLocks noGrp="1" noChangeArrowheads="1"/>
          </p:cNvSpPr>
          <p:nvPr>
            <p:ph type="body" idx="4294967295"/>
          </p:nvPr>
        </p:nvSpPr>
        <p:spPr/>
        <p:txBody>
          <a:bodyPr>
            <a:normAutofit/>
          </a:bodyPr>
          <a:lstStyle/>
          <a:p>
            <a:pPr>
              <a:lnSpc>
                <a:spcPct val="140000"/>
              </a:lnSpc>
              <a:buFont typeface="Wingdings" panose="05000000000000000000" pitchFamily="2" charset="2"/>
              <a:buNone/>
            </a:pPr>
            <a:r>
              <a:rPr lang="zh-CN" altLang="en-US" sz="2600" b="1" dirty="0" smtClean="0">
                <a:latin typeface="+mj-ea"/>
                <a:ea typeface="+mj-ea"/>
              </a:rPr>
              <a:t>例</a:t>
            </a:r>
            <a:r>
              <a:rPr lang="en-US" altLang="zh-CN" sz="2600" b="1" dirty="0" smtClean="0">
                <a:latin typeface="+mj-ea"/>
                <a:ea typeface="+mj-ea"/>
              </a:rPr>
              <a:t>1</a:t>
            </a:r>
            <a:r>
              <a:rPr lang="zh-CN" altLang="en-US" sz="2600" b="1" dirty="0" smtClean="0">
                <a:latin typeface="+mj-ea"/>
                <a:ea typeface="+mj-ea"/>
              </a:rPr>
              <a:t>：假设在某程序的执行过程中，浮点操作时间占整个执行时间的</a:t>
            </a:r>
            <a:r>
              <a:rPr lang="en-US" altLang="zh-CN" sz="2600" b="1" dirty="0" smtClean="0">
                <a:latin typeface="+mj-ea"/>
                <a:ea typeface="+mj-ea"/>
              </a:rPr>
              <a:t>10%</a:t>
            </a:r>
            <a:r>
              <a:rPr lang="zh-CN" altLang="en-US" sz="2600" b="1" dirty="0" smtClean="0">
                <a:latin typeface="+mj-ea"/>
                <a:ea typeface="+mj-ea"/>
              </a:rPr>
              <a:t>，现希望对浮点操作加速。</a:t>
            </a:r>
            <a:endParaRPr lang="zh-CN" altLang="en-US" sz="2600" b="1" dirty="0" smtClean="0">
              <a:latin typeface="+mj-ea"/>
              <a:ea typeface="+mj-ea"/>
            </a:endParaRPr>
          </a:p>
          <a:p>
            <a:pPr lvl="1">
              <a:lnSpc>
                <a:spcPct val="140000"/>
              </a:lnSpc>
            </a:pPr>
            <a:r>
              <a:rPr lang="zh-CN" altLang="en-US" sz="2600" b="1" dirty="0" smtClean="0">
                <a:latin typeface="+mj-ea"/>
                <a:ea typeface="+mj-ea"/>
              </a:rPr>
              <a:t>设对浮点操作的加速比为</a:t>
            </a:r>
            <a:r>
              <a:rPr lang="en-US" altLang="zh-CN" sz="2600" b="1" dirty="0" err="1" smtClean="0">
                <a:latin typeface="+mj-ea"/>
                <a:ea typeface="+mj-ea"/>
              </a:rPr>
              <a:t>S</a:t>
            </a:r>
            <a:r>
              <a:rPr lang="en-US" altLang="zh-CN" sz="2600" b="1" baseline="-25000" dirty="0" err="1" smtClean="0">
                <a:latin typeface="+mj-ea"/>
                <a:ea typeface="+mj-ea"/>
              </a:rPr>
              <a:t>f</a:t>
            </a:r>
            <a:r>
              <a:rPr lang="zh-CN" altLang="en-US" sz="2600" b="1" dirty="0" smtClean="0">
                <a:latin typeface="+mj-ea"/>
                <a:ea typeface="+mj-ea"/>
              </a:rPr>
              <a:t>，请推导出程序总的加速比</a:t>
            </a:r>
            <a:r>
              <a:rPr lang="en-US" altLang="zh-CN" sz="2600" b="1" dirty="0" smtClean="0">
                <a:latin typeface="+mj-ea"/>
                <a:ea typeface="+mj-ea"/>
              </a:rPr>
              <a:t>S</a:t>
            </a:r>
            <a:r>
              <a:rPr lang="zh-CN" altLang="en-US" sz="2600" b="1" dirty="0" smtClean="0">
                <a:latin typeface="+mj-ea"/>
                <a:ea typeface="+mj-ea"/>
              </a:rPr>
              <a:t>和</a:t>
            </a:r>
            <a:r>
              <a:rPr lang="en-US" altLang="zh-CN" sz="2600" b="1" dirty="0" err="1" smtClean="0">
                <a:latin typeface="+mj-ea"/>
                <a:ea typeface="+mj-ea"/>
              </a:rPr>
              <a:t>S</a:t>
            </a:r>
            <a:r>
              <a:rPr lang="en-US" altLang="zh-CN" sz="2600" b="1" baseline="-25000" dirty="0" err="1" smtClean="0">
                <a:latin typeface="+mj-ea"/>
                <a:ea typeface="+mj-ea"/>
              </a:rPr>
              <a:t>f</a:t>
            </a:r>
            <a:r>
              <a:rPr lang="en-US" altLang="zh-CN" sz="2600" b="1" baseline="-25000" dirty="0" smtClean="0">
                <a:latin typeface="+mj-ea"/>
                <a:ea typeface="+mj-ea"/>
              </a:rPr>
              <a:t> </a:t>
            </a:r>
            <a:r>
              <a:rPr lang="zh-CN" altLang="en-US" sz="2600" b="1" dirty="0" smtClean="0">
                <a:latin typeface="+mj-ea"/>
                <a:ea typeface="+mj-ea"/>
              </a:rPr>
              <a:t>之间的关系表达式；</a:t>
            </a:r>
            <a:endParaRPr lang="zh-CN" altLang="en-US" sz="2600" b="1" dirty="0" smtClean="0">
              <a:latin typeface="+mj-ea"/>
              <a:ea typeface="+mj-ea"/>
            </a:endParaRPr>
          </a:p>
          <a:p>
            <a:pPr lvl="1">
              <a:lnSpc>
                <a:spcPct val="140000"/>
              </a:lnSpc>
            </a:pPr>
            <a:r>
              <a:rPr lang="zh-CN" altLang="en-US" sz="2600" b="1" dirty="0" smtClean="0">
                <a:latin typeface="+mj-ea"/>
                <a:ea typeface="+mj-ea"/>
              </a:rPr>
              <a:t>请问程序的最大加速比可达多少？</a:t>
            </a:r>
            <a:endParaRPr lang="zh-CN" altLang="en-US" sz="26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5"/>
          <p:cNvSpPr>
            <a:spLocks noGrp="1" noChangeArrowheads="1"/>
          </p:cNvSpPr>
          <p:nvPr>
            <p:ph type="title" idx="4294967295"/>
          </p:nvPr>
        </p:nvSpPr>
        <p:spPr>
          <a:xfrm>
            <a:off x="457200" y="116632"/>
            <a:ext cx="8229600" cy="1143000"/>
          </a:xfrm>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grpSp>
        <p:nvGrpSpPr>
          <p:cNvPr id="98307" name="Group 16"/>
          <p:cNvGrpSpPr/>
          <p:nvPr/>
        </p:nvGrpSpPr>
        <p:grpSpPr bwMode="auto">
          <a:xfrm>
            <a:off x="774700" y="1700213"/>
            <a:ext cx="3187700" cy="414337"/>
            <a:chOff x="724" y="3024"/>
            <a:chExt cx="2008" cy="261"/>
          </a:xfrm>
        </p:grpSpPr>
        <p:sp>
          <p:nvSpPr>
            <p:cNvPr id="98316" name="Rectangle 5"/>
            <p:cNvSpPr>
              <a:spLocks noChangeArrowheads="1"/>
            </p:cNvSpPr>
            <p:nvPr/>
          </p:nvSpPr>
          <p:spPr bwMode="auto">
            <a:xfrm>
              <a:off x="724"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8317" name="Rectangle 6"/>
            <p:cNvSpPr>
              <a:spLocks noChangeArrowheads="1"/>
            </p:cNvSpPr>
            <p:nvPr/>
          </p:nvSpPr>
          <p:spPr bwMode="auto">
            <a:xfrm>
              <a:off x="1396" y="3024"/>
              <a:ext cx="664"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8318" name="Rectangle 7"/>
            <p:cNvSpPr>
              <a:spLocks noChangeArrowheads="1"/>
            </p:cNvSpPr>
            <p:nvPr/>
          </p:nvSpPr>
          <p:spPr bwMode="auto">
            <a:xfrm>
              <a:off x="20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grpSp>
        <p:nvGrpSpPr>
          <p:cNvPr id="98308" name="Group 15"/>
          <p:cNvGrpSpPr/>
          <p:nvPr/>
        </p:nvGrpSpPr>
        <p:grpSpPr bwMode="auto">
          <a:xfrm>
            <a:off x="850900" y="3148013"/>
            <a:ext cx="2730500" cy="414337"/>
            <a:chOff x="3412" y="3024"/>
            <a:chExt cx="1720" cy="261"/>
          </a:xfrm>
        </p:grpSpPr>
        <p:sp>
          <p:nvSpPr>
            <p:cNvPr id="98313" name="Rectangle 8"/>
            <p:cNvSpPr>
              <a:spLocks noChangeArrowheads="1"/>
            </p:cNvSpPr>
            <p:nvPr/>
          </p:nvSpPr>
          <p:spPr bwMode="auto">
            <a:xfrm>
              <a:off x="3412"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8314" name="Rectangle 9"/>
            <p:cNvSpPr>
              <a:spLocks noChangeArrowheads="1"/>
            </p:cNvSpPr>
            <p:nvPr/>
          </p:nvSpPr>
          <p:spPr bwMode="auto">
            <a:xfrm>
              <a:off x="4084" y="3024"/>
              <a:ext cx="376"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8315" name="Rectangle 10"/>
            <p:cNvSpPr>
              <a:spLocks noChangeArrowheads="1"/>
            </p:cNvSpPr>
            <p:nvPr/>
          </p:nvSpPr>
          <p:spPr bwMode="auto">
            <a:xfrm>
              <a:off x="44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sp>
        <p:nvSpPr>
          <p:cNvPr id="98309" name="Line 11"/>
          <p:cNvSpPr>
            <a:spLocks noChangeShapeType="1"/>
          </p:cNvSpPr>
          <p:nvPr/>
        </p:nvSpPr>
        <p:spPr bwMode="auto">
          <a:xfrm>
            <a:off x="2268538" y="2462213"/>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8310" name="Object 14"/>
          <p:cNvGraphicFramePr>
            <a:graphicFrameLocks noChangeAspect="1"/>
          </p:cNvGraphicFramePr>
          <p:nvPr/>
        </p:nvGraphicFramePr>
        <p:xfrm>
          <a:off x="5364163" y="1268413"/>
          <a:ext cx="3352800" cy="4827587"/>
        </p:xfrm>
        <a:graphic>
          <a:graphicData uri="http://schemas.openxmlformats.org/presentationml/2006/ole">
            <mc:AlternateContent xmlns:mc="http://schemas.openxmlformats.org/markup-compatibility/2006">
              <mc:Choice xmlns:v="urn:schemas-microsoft-com:vml" Requires="v">
                <p:oleObj spid="_x0000_s24585" name="Microsoft 公式 3.0" r:id="rId1" imgW="1168400" imgH="1968500" progId="Equation.3">
                  <p:embed/>
                </p:oleObj>
              </mc:Choice>
              <mc:Fallback>
                <p:oleObj name="Microsoft 公式 3.0" r:id="rId1" imgW="1168400" imgH="1968500" progId="Equation.3">
                  <p:embed/>
                  <p:pic>
                    <p:nvPicPr>
                      <p:cNvPr id="0" name="图片 245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268413"/>
                        <a:ext cx="3352800" cy="48275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1" name="Text Box 18"/>
          <p:cNvSpPr txBox="1">
            <a:spLocks noChangeArrowheads="1"/>
          </p:cNvSpPr>
          <p:nvPr/>
        </p:nvSpPr>
        <p:spPr bwMode="auto">
          <a:xfrm>
            <a:off x="7019925" y="2205038"/>
            <a:ext cx="144463"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1800" i="1" dirty="0">
                <a:latin typeface="Verdana" panose="020B0604030504040204" pitchFamily="34" charset="0"/>
              </a:rPr>
              <a:t>f</a:t>
            </a:r>
            <a:endParaRPr lang="en-US" altLang="zh-CN" sz="1800" i="1" dirty="0">
              <a:latin typeface="Verdana" panose="020B0604030504040204" pitchFamily="34" charset="0"/>
            </a:endParaRPr>
          </a:p>
        </p:txBody>
      </p:sp>
      <p:sp>
        <p:nvSpPr>
          <p:cNvPr id="98312" name="Text Box 16"/>
          <p:cNvSpPr txBox="1">
            <a:spLocks noChangeArrowheads="1"/>
          </p:cNvSpPr>
          <p:nvPr/>
        </p:nvSpPr>
        <p:spPr bwMode="auto">
          <a:xfrm>
            <a:off x="755650" y="4221163"/>
            <a:ext cx="4005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en-US" altLang="zh-CN" sz="2800" i="1" dirty="0">
                <a:latin typeface="+mj-ea"/>
                <a:ea typeface="+mj-ea"/>
              </a:rPr>
              <a:t>S</a:t>
            </a:r>
            <a:r>
              <a:rPr lang="zh-CN" altLang="en-US" sz="2800" dirty="0">
                <a:latin typeface="+mj-ea"/>
                <a:ea typeface="+mj-ea"/>
              </a:rPr>
              <a:t>与</a:t>
            </a:r>
            <a:r>
              <a:rPr lang="en-US" altLang="zh-CN" sz="2800" i="1" dirty="0" err="1">
                <a:latin typeface="+mj-ea"/>
                <a:ea typeface="+mj-ea"/>
              </a:rPr>
              <a:t>S</a:t>
            </a:r>
            <a:r>
              <a:rPr lang="en-US" altLang="zh-CN" sz="2800" i="1" baseline="-25000" dirty="0" err="1">
                <a:latin typeface="+mj-ea"/>
                <a:ea typeface="+mj-ea"/>
              </a:rPr>
              <a:t>f</a:t>
            </a:r>
            <a:r>
              <a:rPr lang="zh-CN" altLang="en-US" sz="2800" dirty="0">
                <a:latin typeface="+mj-ea"/>
                <a:ea typeface="+mj-ea"/>
              </a:rPr>
              <a:t>的关系表达式为：</a:t>
            </a:r>
            <a:endParaRPr lang="zh-CN" altLang="en-US" sz="2800" dirty="0">
              <a:latin typeface="+mj-ea"/>
              <a:ea typeface="+mj-ea"/>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grpSp>
        <p:nvGrpSpPr>
          <p:cNvPr id="99331" name="Group 16"/>
          <p:cNvGrpSpPr/>
          <p:nvPr/>
        </p:nvGrpSpPr>
        <p:grpSpPr bwMode="auto">
          <a:xfrm>
            <a:off x="774700" y="1700213"/>
            <a:ext cx="3187700" cy="414337"/>
            <a:chOff x="724" y="3024"/>
            <a:chExt cx="2008" cy="261"/>
          </a:xfrm>
        </p:grpSpPr>
        <p:sp>
          <p:nvSpPr>
            <p:cNvPr id="99340" name="Rectangle 5"/>
            <p:cNvSpPr>
              <a:spLocks noChangeArrowheads="1"/>
            </p:cNvSpPr>
            <p:nvPr/>
          </p:nvSpPr>
          <p:spPr bwMode="auto">
            <a:xfrm>
              <a:off x="724"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9341" name="Rectangle 6"/>
            <p:cNvSpPr>
              <a:spLocks noChangeArrowheads="1"/>
            </p:cNvSpPr>
            <p:nvPr/>
          </p:nvSpPr>
          <p:spPr bwMode="auto">
            <a:xfrm>
              <a:off x="1396" y="3024"/>
              <a:ext cx="664"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9342" name="Rectangle 7"/>
            <p:cNvSpPr>
              <a:spLocks noChangeArrowheads="1"/>
            </p:cNvSpPr>
            <p:nvPr/>
          </p:nvSpPr>
          <p:spPr bwMode="auto">
            <a:xfrm>
              <a:off x="20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grpSp>
        <p:nvGrpSpPr>
          <p:cNvPr id="99332" name="Group 15"/>
          <p:cNvGrpSpPr/>
          <p:nvPr/>
        </p:nvGrpSpPr>
        <p:grpSpPr bwMode="auto">
          <a:xfrm>
            <a:off x="850900" y="3148013"/>
            <a:ext cx="2730500" cy="414337"/>
            <a:chOff x="3412" y="3024"/>
            <a:chExt cx="1720" cy="261"/>
          </a:xfrm>
        </p:grpSpPr>
        <p:sp>
          <p:nvSpPr>
            <p:cNvPr id="99337" name="Rectangle 8"/>
            <p:cNvSpPr>
              <a:spLocks noChangeArrowheads="1"/>
            </p:cNvSpPr>
            <p:nvPr/>
          </p:nvSpPr>
          <p:spPr bwMode="auto">
            <a:xfrm>
              <a:off x="3412"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9338" name="Rectangle 9"/>
            <p:cNvSpPr>
              <a:spLocks noChangeArrowheads="1"/>
            </p:cNvSpPr>
            <p:nvPr/>
          </p:nvSpPr>
          <p:spPr bwMode="auto">
            <a:xfrm>
              <a:off x="4084" y="3024"/>
              <a:ext cx="376"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9339" name="Rectangle 10"/>
            <p:cNvSpPr>
              <a:spLocks noChangeArrowheads="1"/>
            </p:cNvSpPr>
            <p:nvPr/>
          </p:nvSpPr>
          <p:spPr bwMode="auto">
            <a:xfrm>
              <a:off x="44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sp>
        <p:nvSpPr>
          <p:cNvPr id="99333" name="Line 11"/>
          <p:cNvSpPr>
            <a:spLocks noChangeShapeType="1"/>
          </p:cNvSpPr>
          <p:nvPr/>
        </p:nvSpPr>
        <p:spPr bwMode="auto">
          <a:xfrm>
            <a:off x="2268538" y="2462213"/>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9334" name="Object 17"/>
          <p:cNvGraphicFramePr>
            <a:graphicFrameLocks noChangeAspect="1"/>
          </p:cNvGraphicFramePr>
          <p:nvPr/>
        </p:nvGraphicFramePr>
        <p:xfrm>
          <a:off x="4756422" y="2564904"/>
          <a:ext cx="3187700" cy="1377950"/>
        </p:xfrm>
        <a:graphic>
          <a:graphicData uri="http://schemas.openxmlformats.org/presentationml/2006/ole">
            <mc:AlternateContent xmlns:mc="http://schemas.openxmlformats.org/markup-compatibility/2006">
              <mc:Choice xmlns:v="urn:schemas-microsoft-com:vml" Requires="v">
                <p:oleObj spid="_x0000_s25609" name="Microsoft 公式 3.0" r:id="rId1" imgW="1320800" imgH="838200" progId="Equation.3">
                  <p:embed/>
                </p:oleObj>
              </mc:Choice>
              <mc:Fallback>
                <p:oleObj name="Microsoft 公式 3.0" r:id="rId1" imgW="1320800" imgH="838200" progId="Equation.3">
                  <p:embed/>
                  <p:pic>
                    <p:nvPicPr>
                      <p:cNvPr id="0" name="图片 25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422" y="2564904"/>
                        <a:ext cx="3187700" cy="1377950"/>
                      </a:xfrm>
                      <a:prstGeom prst="rect">
                        <a:avLst/>
                      </a:prstGeom>
                      <a:noFill/>
                      <a:ln>
                        <a:noFill/>
                      </a:ln>
                      <a:effectLst/>
                    </p:spPr>
                  </p:pic>
                </p:oleObj>
              </mc:Fallback>
            </mc:AlternateContent>
          </a:graphicData>
        </a:graphic>
      </p:graphicFrame>
      <p:sp>
        <p:nvSpPr>
          <p:cNvPr id="99336" name="Text Box 15"/>
          <p:cNvSpPr txBox="1">
            <a:spLocks noChangeArrowheads="1"/>
          </p:cNvSpPr>
          <p:nvPr/>
        </p:nvSpPr>
        <p:spPr bwMode="auto">
          <a:xfrm>
            <a:off x="4355976" y="1469380"/>
            <a:ext cx="398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2400" dirty="0">
                <a:latin typeface="Verdana" panose="020B0604030504040204" pitchFamily="34" charset="0"/>
              </a:rPr>
              <a:t>程序的最大加速比</a:t>
            </a:r>
            <a:r>
              <a:rPr lang="en-US" altLang="zh-CN" sz="2400" i="1" dirty="0" err="1">
                <a:latin typeface="Verdana" panose="020B0604030504040204" pitchFamily="34" charset="0"/>
              </a:rPr>
              <a:t>S</a:t>
            </a:r>
            <a:r>
              <a:rPr lang="en-US" altLang="zh-CN" sz="2400" i="1" baseline="-25000" dirty="0" err="1">
                <a:latin typeface="Verdana" panose="020B0604030504040204" pitchFamily="34" charset="0"/>
              </a:rPr>
              <a:t>max</a:t>
            </a:r>
            <a:r>
              <a:rPr lang="zh-CN" altLang="en-US" sz="2400" dirty="0">
                <a:latin typeface="Verdana" panose="020B0604030504040204" pitchFamily="34" charset="0"/>
              </a:rPr>
              <a:t>为：</a:t>
            </a:r>
            <a:endParaRPr lang="zh-CN" altLang="en-US" sz="2400" dirty="0">
              <a:latin typeface="Verdana" panose="020B0604030504040204" pitchFamily="34"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p:txBody>
          <a:bodyPr>
            <a:normAutofit/>
          </a:bodyPr>
          <a:lstStyle/>
          <a:p>
            <a:r>
              <a:rPr kumimoji="1" lang="en-US" altLang="zh-CN" sz="3600" b="1" dirty="0" smtClean="0">
                <a:latin typeface="+mj-ea"/>
                <a:cs typeface="+mn-cs"/>
              </a:rPr>
              <a:t>2.2.1 </a:t>
            </a:r>
            <a:r>
              <a:rPr kumimoji="1" lang="zh-CN" altLang="en-US" sz="3600" b="1" dirty="0" smtClean="0">
                <a:latin typeface="+mj-ea"/>
                <a:cs typeface="+mn-cs"/>
              </a:rPr>
              <a:t>计算机</a:t>
            </a:r>
            <a:r>
              <a:rPr kumimoji="1" lang="zh-CN" altLang="en-US" sz="3600" b="1" dirty="0">
                <a:latin typeface="+mj-ea"/>
                <a:cs typeface="+mn-cs"/>
              </a:rPr>
              <a:t>的分代</a:t>
            </a:r>
            <a:endParaRPr kumimoji="1" lang="zh-CN" altLang="en-US" sz="3600" b="1" dirty="0">
              <a:latin typeface="+mj-ea"/>
              <a:cs typeface="+mn-cs"/>
            </a:endParaRPr>
          </a:p>
        </p:txBody>
      </p:sp>
      <p:graphicFrame>
        <p:nvGraphicFramePr>
          <p:cNvPr id="2050" name="Object 4"/>
          <p:cNvGraphicFramePr>
            <a:graphicFrameLocks noChangeAspect="1"/>
          </p:cNvGraphicFramePr>
          <p:nvPr/>
        </p:nvGraphicFramePr>
        <p:xfrm>
          <a:off x="684213" y="1196975"/>
          <a:ext cx="7848600" cy="3602038"/>
        </p:xfrm>
        <a:graphic>
          <a:graphicData uri="http://schemas.openxmlformats.org/presentationml/2006/ole">
            <mc:AlternateContent xmlns:mc="http://schemas.openxmlformats.org/markup-compatibility/2006">
              <mc:Choice xmlns:v="urn:schemas-microsoft-com:vml" Requires="v">
                <p:oleObj spid="_x0000_s2094" name="图片" r:id="rId1" imgW="3656330" imgH="1680845" progId="Word.Picture.8">
                  <p:embed/>
                </p:oleObj>
              </mc:Choice>
              <mc:Fallback>
                <p:oleObj name="图片" r:id="rId1" imgW="3656330" imgH="1680845" progId="Word.Picture.8">
                  <p:embed/>
                  <p:pic>
                    <p:nvPicPr>
                      <p:cNvPr id="0" name="图片 20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96975"/>
                        <a:ext cx="7848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9" name="Text Box 5"/>
          <p:cNvSpPr txBox="1">
            <a:spLocks noChangeArrowheads="1"/>
          </p:cNvSpPr>
          <p:nvPr/>
        </p:nvSpPr>
        <p:spPr bwMode="auto">
          <a:xfrm>
            <a:off x="574675" y="4727575"/>
            <a:ext cx="7959725" cy="1384225"/>
          </a:xfrm>
          <a:prstGeom prst="rect">
            <a:avLst/>
          </a:prstGeom>
          <a:noFill/>
          <a:ln>
            <a:noFill/>
          </a:ln>
          <a:effectLst/>
        </p:spPr>
        <p:txBody>
          <a:bodyPr>
            <a:spAutoFit/>
          </a:bodyPr>
          <a:lstStyle/>
          <a:p>
            <a:pPr algn="just">
              <a:lnSpc>
                <a:spcPct val="120000"/>
              </a:lnSpc>
              <a:spcBef>
                <a:spcPct val="50000"/>
              </a:spcBef>
              <a:defRPr/>
            </a:pPr>
            <a:r>
              <a:rPr kumimoji="1" lang="en-US" altLang="zh-CN"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      </a:t>
            </a:r>
            <a:r>
              <a:rPr kumimoji="1" lang="zh-CN" altLang="en-US"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技术和性能的“下移”</a:t>
            </a:r>
            <a:r>
              <a:rPr kumimoji="1" lang="zh-CN" altLang="en-US" sz="2400" b="1" dirty="0" smtClean="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kumimoji="1" lang="zh-CN" altLang="en-US" sz="2400" b="1" dirty="0" smtClean="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新型</a:t>
            </a:r>
            <a:r>
              <a:rPr kumimoji="1" lang="zh-CN" altLang="en-US" sz="2400" b="1"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体系结构的设计一方面是合理地增加计算机系统中硬件的功能比例。另一方面则是通过多种途径提高计算机体系结构中的并行性。</a:t>
            </a:r>
            <a:endParaRPr kumimoji="1" lang="zh-CN" altLang="en-US" sz="2400" b="1"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sp>
        <p:nvSpPr>
          <p:cNvPr id="2" name="矩形 1"/>
          <p:cNvSpPr/>
          <p:nvPr/>
        </p:nvSpPr>
        <p:spPr>
          <a:xfrm>
            <a:off x="539552" y="1628800"/>
            <a:ext cx="8136904" cy="3416320"/>
          </a:xfrm>
          <a:prstGeom prst="rect">
            <a:avLst/>
          </a:prstGeom>
        </p:spPr>
        <p:txBody>
          <a:bodyPr wrap="square">
            <a:spAutoFit/>
          </a:bodyPr>
          <a:lstStyle/>
          <a:p>
            <a:r>
              <a:rPr lang="zh-CN" altLang="en-US" sz="2400" dirty="0">
                <a:latin typeface="+mj-ea"/>
                <a:ea typeface="+mj-ea"/>
              </a:rPr>
              <a:t>例</a:t>
            </a:r>
            <a:r>
              <a:rPr lang="en-US" altLang="zh-CN" sz="2400" dirty="0">
                <a:latin typeface="+mj-ea"/>
                <a:ea typeface="+mj-ea"/>
              </a:rPr>
              <a:t>2</a:t>
            </a:r>
            <a:r>
              <a:rPr lang="zh-CN" altLang="en-US" sz="2400" dirty="0">
                <a:latin typeface="+mj-ea"/>
                <a:ea typeface="+mj-ea"/>
              </a:rPr>
              <a:t>：求平方根和浮点乘是图形应用中常用的转换，假设求平方根操作在某机器的一个基准程序中占总执行时间的</a:t>
            </a:r>
            <a:r>
              <a:rPr lang="en-US" altLang="zh-CN" sz="2400" dirty="0">
                <a:latin typeface="+mj-ea"/>
                <a:ea typeface="+mj-ea"/>
              </a:rPr>
              <a:t>20%</a:t>
            </a:r>
            <a:r>
              <a:rPr lang="zh-CN" altLang="en-US" sz="2400" dirty="0">
                <a:latin typeface="+mj-ea"/>
                <a:ea typeface="+mj-ea"/>
              </a:rPr>
              <a:t>，浮点乘操作在该程序中占总执行时间</a:t>
            </a:r>
            <a:r>
              <a:rPr lang="en-US" altLang="zh-CN" sz="2400" dirty="0">
                <a:latin typeface="+mj-ea"/>
                <a:ea typeface="+mj-ea"/>
              </a:rPr>
              <a:t>30%</a:t>
            </a:r>
            <a:r>
              <a:rPr lang="zh-CN" altLang="en-US" sz="2400" dirty="0">
                <a:latin typeface="+mj-ea"/>
                <a:ea typeface="+mj-ea"/>
              </a:rPr>
              <a:t>，现通过两种方法加速两操作</a:t>
            </a:r>
            <a:endParaRPr lang="zh-CN" altLang="en-US" sz="2400" dirty="0">
              <a:latin typeface="+mj-ea"/>
              <a:ea typeface="+mj-ea"/>
            </a:endParaRPr>
          </a:p>
          <a:p>
            <a:r>
              <a:rPr lang="zh-CN" altLang="en-US" sz="2400" dirty="0" smtClean="0">
                <a:latin typeface="+mj-ea"/>
                <a:ea typeface="+mj-ea"/>
              </a:rPr>
              <a:t>① 增加</a:t>
            </a:r>
            <a:r>
              <a:rPr lang="zh-CN" altLang="en-US" sz="2400" dirty="0">
                <a:latin typeface="+mj-ea"/>
                <a:ea typeface="+mj-ea"/>
              </a:rPr>
              <a:t>专门的硬件处理求平方根，使其执行速度为原来的</a:t>
            </a:r>
            <a:r>
              <a:rPr lang="en-US" altLang="zh-CN" sz="2400" dirty="0">
                <a:latin typeface="+mj-ea"/>
                <a:ea typeface="+mj-ea"/>
              </a:rPr>
              <a:t>10</a:t>
            </a:r>
            <a:r>
              <a:rPr lang="zh-CN" altLang="en-US" sz="2400" dirty="0">
                <a:latin typeface="+mj-ea"/>
                <a:ea typeface="+mj-ea"/>
              </a:rPr>
              <a:t>倍</a:t>
            </a:r>
            <a:endParaRPr lang="zh-CN" altLang="en-US" sz="2400" dirty="0">
              <a:latin typeface="+mj-ea"/>
              <a:ea typeface="+mj-ea"/>
            </a:endParaRPr>
          </a:p>
          <a:p>
            <a:r>
              <a:rPr lang="zh-CN" altLang="en-US" sz="2400" dirty="0" smtClean="0">
                <a:latin typeface="+mj-ea"/>
                <a:ea typeface="+mj-ea"/>
              </a:rPr>
              <a:t>② 通过</a:t>
            </a:r>
            <a:r>
              <a:rPr lang="zh-CN" altLang="en-US" sz="2400" dirty="0">
                <a:latin typeface="+mj-ea"/>
                <a:ea typeface="+mj-ea"/>
              </a:rPr>
              <a:t>调整流水线把浮点乘速度提高为原来的</a:t>
            </a:r>
            <a:r>
              <a:rPr lang="en-US" altLang="zh-CN" sz="2400" dirty="0">
                <a:latin typeface="+mj-ea"/>
                <a:ea typeface="+mj-ea"/>
              </a:rPr>
              <a:t>1.6</a:t>
            </a:r>
            <a:r>
              <a:rPr lang="zh-CN" altLang="en-US" sz="2400" dirty="0" smtClean="0">
                <a:latin typeface="+mj-ea"/>
                <a:ea typeface="+mj-ea"/>
              </a:rPr>
              <a:t>倍</a:t>
            </a:r>
            <a:endParaRPr lang="en-US" altLang="zh-CN" sz="2400" dirty="0" smtClean="0">
              <a:latin typeface="+mj-ea"/>
              <a:ea typeface="+mj-ea"/>
            </a:endParaRPr>
          </a:p>
          <a:p>
            <a:endParaRPr lang="zh-CN" altLang="en-US" sz="2400" dirty="0">
              <a:latin typeface="+mj-ea"/>
              <a:ea typeface="+mj-ea"/>
            </a:endParaRPr>
          </a:p>
          <a:p>
            <a:r>
              <a:rPr lang="zh-CN" altLang="en-US" sz="2400" dirty="0">
                <a:latin typeface="+mj-ea"/>
                <a:ea typeface="+mj-ea"/>
              </a:rPr>
              <a:t>问</a:t>
            </a:r>
            <a:r>
              <a:rPr lang="zh-CN" altLang="en-US" sz="2400" dirty="0" smtClean="0">
                <a:latin typeface="+mj-ea"/>
                <a:ea typeface="+mj-ea"/>
              </a:rPr>
              <a:t>：采用</a:t>
            </a:r>
            <a:r>
              <a:rPr lang="zh-CN" altLang="en-US" sz="2400" dirty="0">
                <a:latin typeface="+mj-ea"/>
                <a:ea typeface="+mj-ea"/>
              </a:rPr>
              <a:t>两种方法增强后此基准程序加速比是多少？</a:t>
            </a:r>
            <a:endParaRPr lang="zh-CN" altLang="en-US" sz="2400" dirty="0">
              <a:latin typeface="+mj-ea"/>
              <a:ea typeface="+mj-ea"/>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8"/>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sp>
        <p:nvSpPr>
          <p:cNvPr id="101379" name="Line 11"/>
          <p:cNvSpPr>
            <a:spLocks noChangeShapeType="1"/>
          </p:cNvSpPr>
          <p:nvPr/>
        </p:nvSpPr>
        <p:spPr bwMode="auto">
          <a:xfrm>
            <a:off x="2552700" y="2133600"/>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0" name="Rectangle 4"/>
          <p:cNvSpPr>
            <a:spLocks noChangeArrowheads="1"/>
          </p:cNvSpPr>
          <p:nvPr/>
        </p:nvSpPr>
        <p:spPr bwMode="auto">
          <a:xfrm>
            <a:off x="900113" y="1628775"/>
            <a:ext cx="1112837"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1" name="Rectangle 5"/>
          <p:cNvSpPr>
            <a:spLocks noChangeArrowheads="1"/>
          </p:cNvSpPr>
          <p:nvPr/>
        </p:nvSpPr>
        <p:spPr bwMode="auto">
          <a:xfrm>
            <a:off x="1925638" y="1628775"/>
            <a:ext cx="1098550" cy="414338"/>
          </a:xfrm>
          <a:prstGeom prst="rect">
            <a:avLst/>
          </a:prstGeom>
          <a:solidFill>
            <a:srgbClr val="00FF00"/>
          </a:solidFill>
          <a:ln w="12700">
            <a:solidFill>
              <a:srgbClr val="000066"/>
            </a:solidFill>
            <a:miter lim="800000"/>
          </a:ln>
        </p:spPr>
        <p:txBody>
          <a:bodyPr wrap="none" anchor="ctr"/>
          <a:lstStyle/>
          <a:p>
            <a:pPr algn="ctr"/>
            <a:r>
              <a:rPr lang="en-US" altLang="zh-CN" sz="2200"/>
              <a:t>30%</a:t>
            </a:r>
            <a:endParaRPr lang="en-US" altLang="zh-CN" sz="2200"/>
          </a:p>
        </p:txBody>
      </p:sp>
      <p:sp>
        <p:nvSpPr>
          <p:cNvPr id="101382" name="Rectangle 6"/>
          <p:cNvSpPr>
            <a:spLocks noChangeArrowheads="1"/>
          </p:cNvSpPr>
          <p:nvPr/>
        </p:nvSpPr>
        <p:spPr bwMode="auto">
          <a:xfrm>
            <a:off x="3024188" y="1628775"/>
            <a:ext cx="736600"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3" name="Rectangle 14"/>
          <p:cNvSpPr>
            <a:spLocks noChangeArrowheads="1"/>
          </p:cNvSpPr>
          <p:nvPr/>
        </p:nvSpPr>
        <p:spPr bwMode="auto">
          <a:xfrm>
            <a:off x="3760788" y="1636713"/>
            <a:ext cx="739775" cy="414337"/>
          </a:xfrm>
          <a:prstGeom prst="rect">
            <a:avLst/>
          </a:prstGeom>
          <a:solidFill>
            <a:srgbClr val="00FF00"/>
          </a:solidFill>
          <a:ln w="12700">
            <a:solidFill>
              <a:srgbClr val="000066"/>
            </a:solidFill>
            <a:miter lim="800000"/>
          </a:ln>
        </p:spPr>
        <p:txBody>
          <a:bodyPr wrap="none" anchor="ctr"/>
          <a:lstStyle/>
          <a:p>
            <a:pPr algn="ctr"/>
            <a:r>
              <a:rPr lang="en-US" altLang="zh-CN" sz="2200"/>
              <a:t>20%</a:t>
            </a:r>
            <a:endParaRPr lang="en-US" altLang="zh-CN" sz="2200"/>
          </a:p>
        </p:txBody>
      </p:sp>
      <p:sp>
        <p:nvSpPr>
          <p:cNvPr id="101384" name="Rectangle 16"/>
          <p:cNvSpPr>
            <a:spLocks noChangeArrowheads="1"/>
          </p:cNvSpPr>
          <p:nvPr/>
        </p:nvSpPr>
        <p:spPr bwMode="auto">
          <a:xfrm>
            <a:off x="900113" y="2724150"/>
            <a:ext cx="1025525"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5" name="Rectangle 17"/>
          <p:cNvSpPr>
            <a:spLocks noChangeArrowheads="1"/>
          </p:cNvSpPr>
          <p:nvPr/>
        </p:nvSpPr>
        <p:spPr bwMode="auto">
          <a:xfrm>
            <a:off x="1925638" y="2724150"/>
            <a:ext cx="269875" cy="414338"/>
          </a:xfrm>
          <a:prstGeom prst="rect">
            <a:avLst/>
          </a:prstGeom>
          <a:solidFill>
            <a:srgbClr val="00FF00"/>
          </a:solidFill>
          <a:ln w="12700">
            <a:solidFill>
              <a:srgbClr val="000066"/>
            </a:solidFill>
            <a:miter lim="800000"/>
          </a:ln>
        </p:spPr>
        <p:txBody>
          <a:bodyPr wrap="none" anchor="ctr"/>
          <a:lstStyle/>
          <a:p>
            <a:pPr algn="ctr"/>
            <a:endParaRPr lang="zh-CN" altLang="zh-CN" sz="2200"/>
          </a:p>
        </p:txBody>
      </p:sp>
      <p:sp>
        <p:nvSpPr>
          <p:cNvPr id="101386" name="Rectangle 18"/>
          <p:cNvSpPr>
            <a:spLocks noChangeArrowheads="1"/>
          </p:cNvSpPr>
          <p:nvPr/>
        </p:nvSpPr>
        <p:spPr bwMode="auto">
          <a:xfrm>
            <a:off x="2184400" y="2724150"/>
            <a:ext cx="736600"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7" name="Rectangle 19"/>
          <p:cNvSpPr>
            <a:spLocks noChangeArrowheads="1"/>
          </p:cNvSpPr>
          <p:nvPr/>
        </p:nvSpPr>
        <p:spPr bwMode="auto">
          <a:xfrm>
            <a:off x="2921000" y="2724150"/>
            <a:ext cx="427038" cy="414338"/>
          </a:xfrm>
          <a:prstGeom prst="rect">
            <a:avLst/>
          </a:prstGeom>
          <a:solidFill>
            <a:srgbClr val="00FF00"/>
          </a:solidFill>
          <a:ln w="12700">
            <a:solidFill>
              <a:srgbClr val="000066"/>
            </a:solidFill>
            <a:miter lim="800000"/>
          </a:ln>
        </p:spPr>
        <p:txBody>
          <a:bodyPr wrap="none" anchor="ctr"/>
          <a:lstStyle/>
          <a:p>
            <a:pPr algn="ctr"/>
            <a:endParaRPr lang="zh-CN" altLang="zh-CN" sz="2200"/>
          </a:p>
        </p:txBody>
      </p:sp>
      <p:sp>
        <p:nvSpPr>
          <p:cNvPr id="101388" name="Text Box 20"/>
          <p:cNvSpPr txBox="1">
            <a:spLocks noChangeArrowheads="1"/>
          </p:cNvSpPr>
          <p:nvPr/>
        </p:nvSpPr>
        <p:spPr bwMode="auto">
          <a:xfrm>
            <a:off x="827088" y="3500438"/>
            <a:ext cx="633571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dirty="0" smtClean="0">
                <a:latin typeface="+mj-ea"/>
                <a:ea typeface="+mj-ea"/>
              </a:rPr>
              <a:t>  加速比 </a:t>
            </a:r>
            <a:r>
              <a:rPr lang="en-US" altLang="zh-CN" sz="2400" dirty="0" smtClean="0">
                <a:latin typeface="+mj-ea"/>
                <a:ea typeface="+mj-ea"/>
              </a:rPr>
              <a:t>= </a:t>
            </a:r>
            <a:r>
              <a:rPr lang="zh-CN" altLang="en-US" sz="2400" dirty="0">
                <a:latin typeface="+mj-ea"/>
                <a:ea typeface="+mj-ea"/>
              </a:rPr>
              <a:t>增强前时间</a:t>
            </a:r>
            <a:r>
              <a:rPr lang="en-US" altLang="zh-CN" sz="2400" dirty="0">
                <a:latin typeface="+mj-ea"/>
                <a:ea typeface="+mj-ea"/>
              </a:rPr>
              <a:t>/</a:t>
            </a:r>
            <a:r>
              <a:rPr lang="zh-CN" altLang="en-US" sz="2400" dirty="0">
                <a:latin typeface="+mj-ea"/>
                <a:ea typeface="+mj-ea"/>
              </a:rPr>
              <a:t>增强后时间</a:t>
            </a:r>
            <a:endParaRPr lang="zh-CN" altLang="en-US" sz="2400" dirty="0">
              <a:latin typeface="+mj-ea"/>
              <a:ea typeface="+mj-ea"/>
            </a:endParaRPr>
          </a:p>
          <a:p>
            <a:pPr eaLnBrk="1" hangingPunct="1">
              <a:spcBef>
                <a:spcPct val="50000"/>
              </a:spcBef>
            </a:pPr>
            <a:r>
              <a:rPr lang="zh-CN" altLang="en-US" sz="2400" dirty="0">
                <a:latin typeface="+mj-ea"/>
                <a:ea typeface="+mj-ea"/>
              </a:rPr>
              <a:t>         </a:t>
            </a:r>
            <a:r>
              <a:rPr lang="en-US" altLang="zh-CN" sz="2400" dirty="0" smtClean="0">
                <a:latin typeface="+mj-ea"/>
                <a:ea typeface="+mj-ea"/>
              </a:rPr>
              <a:t>= 1</a:t>
            </a:r>
            <a:r>
              <a:rPr lang="en-US" altLang="zh-CN" sz="2400" dirty="0">
                <a:latin typeface="+mj-ea"/>
                <a:ea typeface="+mj-ea"/>
              </a:rPr>
              <a:t>/</a:t>
            </a:r>
            <a:r>
              <a:rPr lang="zh-CN" altLang="en-US" sz="2400" dirty="0">
                <a:latin typeface="+mj-ea"/>
                <a:ea typeface="+mj-ea"/>
              </a:rPr>
              <a:t>（</a:t>
            </a:r>
            <a:r>
              <a:rPr lang="en-US" altLang="zh-CN" sz="2400" dirty="0">
                <a:latin typeface="+mj-ea"/>
                <a:ea typeface="+mj-ea"/>
              </a:rPr>
              <a:t>0.5+0.2/10+0.3/1.6)</a:t>
            </a:r>
            <a:endParaRPr lang="en-US" altLang="zh-CN" sz="2400" dirty="0">
              <a:latin typeface="+mj-ea"/>
              <a:ea typeface="+mj-ea"/>
            </a:endParaRPr>
          </a:p>
          <a:p>
            <a:pPr eaLnBrk="1" hangingPunct="1">
              <a:spcBef>
                <a:spcPct val="50000"/>
              </a:spcBef>
            </a:pPr>
            <a:r>
              <a:rPr lang="en-US" altLang="zh-CN" sz="2400" dirty="0">
                <a:latin typeface="+mj-ea"/>
                <a:ea typeface="+mj-ea"/>
              </a:rPr>
              <a:t>         </a:t>
            </a:r>
            <a:r>
              <a:rPr lang="en-US" altLang="zh-CN" sz="2400" dirty="0" smtClean="0">
                <a:latin typeface="+mj-ea"/>
                <a:ea typeface="+mj-ea"/>
              </a:rPr>
              <a:t>= 1/0.7075</a:t>
            </a:r>
            <a:endParaRPr lang="en-US" altLang="zh-CN" sz="2400" dirty="0">
              <a:latin typeface="+mj-ea"/>
              <a:ea typeface="+mj-ea"/>
            </a:endParaRPr>
          </a:p>
          <a:p>
            <a:pPr eaLnBrk="1" hangingPunct="1">
              <a:spcBef>
                <a:spcPct val="50000"/>
              </a:spcBef>
            </a:pPr>
            <a:r>
              <a:rPr lang="en-US" altLang="zh-CN" sz="2400" dirty="0">
                <a:latin typeface="+mj-ea"/>
                <a:ea typeface="+mj-ea"/>
              </a:rPr>
              <a:t>         </a:t>
            </a:r>
            <a:r>
              <a:rPr lang="en-US" altLang="zh-CN" sz="2400" dirty="0" smtClean="0">
                <a:latin typeface="+mj-ea"/>
                <a:ea typeface="+mj-ea"/>
              </a:rPr>
              <a:t>= 1.41</a:t>
            </a:r>
            <a:endParaRPr lang="en-US" altLang="zh-CN" sz="2400" dirty="0">
              <a:latin typeface="+mj-ea"/>
              <a:ea typeface="+mj-ea"/>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title" idx="4294967295"/>
          </p:nvPr>
        </p:nvSpPr>
        <p:spPr/>
        <p:txBody>
          <a:bodyPr>
            <a:normAutofit/>
          </a:bodyPr>
          <a:lstStyle/>
          <a:p>
            <a:r>
              <a:rPr kumimoji="1" lang="zh-CN" altLang="en-US" sz="3600" b="1" dirty="0">
                <a:latin typeface="+mj-ea"/>
                <a:cs typeface="+mn-cs"/>
              </a:rPr>
              <a:t>程序局部性</a:t>
            </a:r>
            <a:endParaRPr kumimoji="1" lang="zh-CN" altLang="en-US" sz="3600" b="1" dirty="0">
              <a:latin typeface="+mj-ea"/>
              <a:cs typeface="+mn-cs"/>
            </a:endParaRPr>
          </a:p>
        </p:txBody>
      </p:sp>
      <p:sp>
        <p:nvSpPr>
          <p:cNvPr id="102403" name="Rectangle 7"/>
          <p:cNvSpPr>
            <a:spLocks noGrp="1" noChangeArrowheads="1"/>
          </p:cNvSpPr>
          <p:nvPr>
            <p:ph type="body" idx="4294967295"/>
          </p:nvPr>
        </p:nvSpPr>
        <p:spPr>
          <a:xfrm>
            <a:off x="323528" y="1600200"/>
            <a:ext cx="8784976" cy="4525963"/>
          </a:xfrm>
        </p:spPr>
        <p:txBody>
          <a:bodyPr>
            <a:normAutofit/>
          </a:bodyPr>
          <a:lstStyle/>
          <a:p>
            <a:pPr>
              <a:lnSpc>
                <a:spcPct val="90000"/>
              </a:lnSpc>
            </a:pPr>
            <a:r>
              <a:rPr lang="zh-CN" altLang="en-US" sz="2400" b="1" dirty="0" smtClean="0">
                <a:latin typeface="+mj-ea"/>
                <a:ea typeface="+mj-ea"/>
              </a:rPr>
              <a:t>程序访问地址的分布不是随机的，而是相对地簇聚</a:t>
            </a:r>
            <a:endParaRPr lang="zh-CN" altLang="en-US" sz="2400" b="1" dirty="0" smtClean="0">
              <a:latin typeface="+mj-ea"/>
              <a:ea typeface="+mj-ea"/>
            </a:endParaRPr>
          </a:p>
          <a:p>
            <a:pPr lvl="1">
              <a:lnSpc>
                <a:spcPct val="90000"/>
              </a:lnSpc>
            </a:pPr>
            <a:r>
              <a:rPr lang="zh-CN" altLang="en-US" sz="2400" b="1" dirty="0" smtClean="0">
                <a:latin typeface="+mj-ea"/>
                <a:ea typeface="+mj-ea"/>
              </a:rPr>
              <a:t>包括时间局部性和程序的空间局部性</a:t>
            </a:r>
            <a:endParaRPr lang="zh-CN" altLang="en-US" sz="2400" b="1" dirty="0" smtClean="0">
              <a:latin typeface="+mj-ea"/>
              <a:ea typeface="+mj-ea"/>
            </a:endParaRPr>
          </a:p>
          <a:p>
            <a:pPr>
              <a:lnSpc>
                <a:spcPct val="90000"/>
              </a:lnSpc>
            </a:pPr>
            <a:r>
              <a:rPr lang="zh-CN" altLang="en-US" sz="2400" b="1" dirty="0" smtClean="0">
                <a:latin typeface="+mj-ea"/>
                <a:ea typeface="+mj-ea"/>
              </a:rPr>
              <a:t>程序的时间局部性</a:t>
            </a:r>
            <a:endParaRPr lang="zh-CN" altLang="en-US" sz="2400" b="1" dirty="0" smtClean="0">
              <a:latin typeface="+mj-ea"/>
              <a:ea typeface="+mj-ea"/>
            </a:endParaRPr>
          </a:p>
          <a:p>
            <a:pPr lvl="1">
              <a:lnSpc>
                <a:spcPct val="90000"/>
              </a:lnSpc>
            </a:pPr>
            <a:r>
              <a:rPr lang="zh-CN" altLang="en-US" sz="2400" b="1" dirty="0" smtClean="0">
                <a:latin typeface="+mj-ea"/>
                <a:ea typeface="+mj-ea"/>
              </a:rPr>
              <a:t>程序即将用到的信息很可能就是目前正在使用的信息</a:t>
            </a:r>
            <a:endParaRPr lang="zh-CN" altLang="en-US" sz="2400" b="1" dirty="0" smtClean="0">
              <a:latin typeface="+mj-ea"/>
              <a:ea typeface="+mj-ea"/>
            </a:endParaRPr>
          </a:p>
          <a:p>
            <a:pPr>
              <a:lnSpc>
                <a:spcPct val="90000"/>
              </a:lnSpc>
            </a:pPr>
            <a:r>
              <a:rPr lang="zh-CN" altLang="en-US" sz="2400" b="1" dirty="0" smtClean="0">
                <a:latin typeface="+mj-ea"/>
                <a:ea typeface="+mj-ea"/>
              </a:rPr>
              <a:t>程序的空间局部性</a:t>
            </a:r>
            <a:endParaRPr lang="zh-CN" altLang="en-US" sz="2400" b="1" dirty="0" smtClean="0">
              <a:latin typeface="+mj-ea"/>
              <a:ea typeface="+mj-ea"/>
            </a:endParaRPr>
          </a:p>
          <a:p>
            <a:pPr lvl="1">
              <a:lnSpc>
                <a:spcPct val="90000"/>
              </a:lnSpc>
            </a:pPr>
            <a:r>
              <a:rPr lang="zh-CN" altLang="en-US" sz="2400" b="1" dirty="0" smtClean="0">
                <a:latin typeface="+mj-ea"/>
                <a:ea typeface="+mj-ea"/>
              </a:rPr>
              <a:t>程序即将用到的信息很可能与目前正在使用的信息在空间上相邻或者临近 </a:t>
            </a:r>
            <a:endParaRPr lang="zh-CN" altLang="en-US" sz="2400" b="1" dirty="0" smtClean="0">
              <a:latin typeface="+mj-ea"/>
              <a:ea typeface="+mj-ea"/>
            </a:endParaRPr>
          </a:p>
          <a:p>
            <a:pPr>
              <a:lnSpc>
                <a:spcPct val="90000"/>
              </a:lnSpc>
            </a:pPr>
            <a:r>
              <a:rPr lang="zh-CN" altLang="en-US" sz="2400" b="1" dirty="0" smtClean="0">
                <a:latin typeface="+mj-ea"/>
                <a:ea typeface="+mj-ea"/>
              </a:rPr>
              <a:t>其他局部性</a:t>
            </a:r>
            <a:endParaRPr lang="zh-CN" altLang="en-US" sz="2400" b="1" dirty="0" smtClean="0">
              <a:latin typeface="+mj-ea"/>
              <a:ea typeface="+mj-ea"/>
            </a:endParaRPr>
          </a:p>
          <a:p>
            <a:pPr lvl="1">
              <a:lnSpc>
                <a:spcPct val="90000"/>
              </a:lnSpc>
            </a:pPr>
            <a:r>
              <a:rPr lang="zh-CN" altLang="en-US" sz="2400" b="1" dirty="0" smtClean="0">
                <a:latin typeface="+mj-ea"/>
                <a:ea typeface="+mj-ea"/>
              </a:rPr>
              <a:t>生产</a:t>
            </a:r>
            <a:r>
              <a:rPr lang="en-US" altLang="zh-CN" sz="2400" b="1" dirty="0" smtClean="0">
                <a:latin typeface="+mj-ea"/>
                <a:ea typeface="+mj-ea"/>
              </a:rPr>
              <a:t>-</a:t>
            </a:r>
            <a:r>
              <a:rPr lang="zh-CN" altLang="en-US" sz="2400" b="1" dirty="0" smtClean="0">
                <a:latin typeface="+mj-ea"/>
                <a:ea typeface="+mj-ea"/>
              </a:rPr>
              <a:t>消费局部性</a:t>
            </a:r>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descr="Rectangle: Click to edit Master text styles&#10;Second level&#10;Third level&#10;Fourth level&#10;Fifth level"/>
          <p:cNvSpPr>
            <a:spLocks noGrp="1" noChangeArrowheads="1"/>
          </p:cNvSpPr>
          <p:nvPr>
            <p:ph type="body" idx="1"/>
          </p:nvPr>
        </p:nvSpPr>
        <p:spPr>
          <a:xfrm>
            <a:off x="251520" y="1089948"/>
            <a:ext cx="8674993" cy="5761037"/>
          </a:xfrm>
        </p:spPr>
        <p:txBody>
          <a:bodyPr>
            <a:noAutofit/>
          </a:bodyPr>
          <a:lstStyle/>
          <a:p>
            <a:pPr marL="1085850" lvl="1" indent="-457200" eaLnBrk="1" hangingPunct="1">
              <a:lnSpc>
                <a:spcPct val="110000"/>
              </a:lnSpc>
              <a:buFont typeface="Arial" panose="020B0604020202020204" pitchFamily="34" charset="0"/>
              <a:buChar char="•"/>
            </a:pPr>
            <a:r>
              <a:rPr lang="zh-CN" altLang="en-US" sz="2600" b="1" dirty="0">
                <a:latin typeface="+mj-ea"/>
                <a:ea typeface="+mj-ea"/>
              </a:rPr>
              <a:t>执行一个程序所需的</a:t>
            </a:r>
            <a:r>
              <a:rPr lang="en-US" altLang="zh-CN" sz="2600" b="1" dirty="0">
                <a:latin typeface="+mj-ea"/>
                <a:ea typeface="+mj-ea"/>
              </a:rPr>
              <a:t>CPU</a:t>
            </a:r>
            <a:r>
              <a:rPr lang="zh-CN" altLang="en-US" sz="2600" b="1" dirty="0">
                <a:latin typeface="+mj-ea"/>
                <a:ea typeface="+mj-ea"/>
              </a:rPr>
              <a:t>时间</a:t>
            </a:r>
            <a:endParaRPr lang="zh-CN" altLang="en-US" sz="2600" b="1" dirty="0">
              <a:latin typeface="+mj-ea"/>
              <a:ea typeface="+mj-ea"/>
            </a:endParaRPr>
          </a:p>
          <a:p>
            <a:pPr marL="1085850" lvl="1" indent="-457200" eaLnBrk="1" hangingPunct="1">
              <a:lnSpc>
                <a:spcPct val="110000"/>
              </a:lnSpc>
              <a:buFont typeface="Wingdings" panose="05000000000000000000" pitchFamily="2" charset="2"/>
              <a:buNone/>
            </a:pPr>
            <a:r>
              <a:rPr lang="en-US" altLang="zh-CN" sz="2400" b="1" dirty="0" smtClean="0">
                <a:latin typeface="+mj-ea"/>
                <a:ea typeface="+mj-ea"/>
              </a:rPr>
              <a:t>   CPU</a:t>
            </a:r>
            <a:r>
              <a:rPr lang="zh-CN" altLang="en-US" sz="2400" b="1" dirty="0">
                <a:latin typeface="+mj-ea"/>
                <a:ea typeface="+mj-ea"/>
              </a:rPr>
              <a:t>时间 </a:t>
            </a:r>
            <a:r>
              <a:rPr lang="en-US" altLang="zh-CN" sz="2400" b="1" dirty="0">
                <a:latin typeface="+mj-ea"/>
                <a:ea typeface="+mj-ea"/>
              </a:rPr>
              <a:t>= </a:t>
            </a:r>
            <a:r>
              <a:rPr lang="zh-CN" altLang="en-US" sz="2400" b="1" dirty="0">
                <a:latin typeface="+mj-ea"/>
                <a:ea typeface="+mj-ea"/>
              </a:rPr>
              <a:t>执行程序所需的时钟周期数</a:t>
            </a:r>
            <a:r>
              <a:rPr lang="en-US" altLang="zh-CN" sz="2400" b="1" dirty="0">
                <a:latin typeface="+mj-ea"/>
                <a:ea typeface="+mj-ea"/>
              </a:rPr>
              <a:t>×</a:t>
            </a:r>
            <a:r>
              <a:rPr lang="zh-CN" altLang="en-US" sz="2400" b="1" dirty="0">
                <a:latin typeface="+mj-ea"/>
                <a:ea typeface="+mj-ea"/>
              </a:rPr>
              <a:t>时钟周期时间</a:t>
            </a:r>
            <a:endParaRPr lang="zh-CN" altLang="en-US" sz="2400" b="1" dirty="0">
              <a:latin typeface="+mj-ea"/>
              <a:ea typeface="+mj-ea"/>
            </a:endParaRPr>
          </a:p>
          <a:p>
            <a:pPr marL="1085850" lvl="1" indent="-457200" eaLnBrk="1" hangingPunct="1">
              <a:lnSpc>
                <a:spcPct val="110000"/>
              </a:lnSpc>
              <a:buFont typeface="Wingdings" panose="05000000000000000000" pitchFamily="2" charset="2"/>
              <a:buNone/>
            </a:pPr>
            <a:r>
              <a:rPr lang="zh-CN" altLang="en-US" sz="2400" b="1" dirty="0" smtClean="0">
                <a:latin typeface="+mj-ea"/>
                <a:ea typeface="+mj-ea"/>
              </a:rPr>
              <a:t>   其中</a:t>
            </a:r>
            <a:r>
              <a:rPr lang="zh-CN" altLang="en-US" sz="2400" b="1" dirty="0">
                <a:latin typeface="+mj-ea"/>
                <a:ea typeface="+mj-ea"/>
              </a:rPr>
              <a:t>：时钟周期时间是系统时钟频率的倒数。</a:t>
            </a:r>
            <a:endParaRPr lang="zh-CN" altLang="en-US" sz="2400" b="1" dirty="0">
              <a:latin typeface="+mj-ea"/>
              <a:ea typeface="+mj-ea"/>
            </a:endParaRPr>
          </a:p>
          <a:p>
            <a:pPr marL="1080135" lvl="1" indent="-457200" eaLnBrk="1" hangingPunct="1">
              <a:lnSpc>
                <a:spcPct val="110000"/>
              </a:lnSpc>
              <a:buFont typeface="Arial" panose="020B0604020202020204" pitchFamily="34" charset="0"/>
              <a:buChar char="•"/>
            </a:pPr>
            <a:r>
              <a:rPr lang="zh-CN" altLang="en-US" sz="2400" b="1" dirty="0">
                <a:latin typeface="+mj-ea"/>
                <a:ea typeface="+mj-ea"/>
              </a:rPr>
              <a:t>每条指令执行的平均时钟周期数</a:t>
            </a:r>
            <a:r>
              <a:rPr lang="en-US" altLang="zh-CN" sz="2400" b="1" dirty="0" smtClean="0">
                <a:latin typeface="+mj-ea"/>
                <a:ea typeface="+mj-ea"/>
              </a:rPr>
              <a:t>CPI</a:t>
            </a:r>
            <a:endParaRPr lang="en-US" altLang="zh-CN" sz="2600" b="1" dirty="0" smtClean="0">
              <a:latin typeface="+mj-ea"/>
              <a:ea typeface="+mj-ea"/>
            </a:endParaRPr>
          </a:p>
          <a:p>
            <a:pPr marL="1080135" lvl="1" indent="-457200" eaLnBrk="1" hangingPunct="1">
              <a:lnSpc>
                <a:spcPct val="110000"/>
              </a:lnSpc>
              <a:buNone/>
            </a:pPr>
            <a:r>
              <a:rPr lang="zh-CN" altLang="en-US" sz="2600" b="1" dirty="0" smtClean="0">
                <a:latin typeface="+mj-ea"/>
                <a:ea typeface="+mj-ea"/>
              </a:rPr>
              <a:t>   </a:t>
            </a:r>
            <a:r>
              <a:rPr lang="en-US" altLang="zh-CN" sz="2400" b="1" dirty="0" smtClean="0">
                <a:latin typeface="+mj-ea"/>
                <a:ea typeface="+mj-ea"/>
              </a:rPr>
              <a:t>CPI </a:t>
            </a:r>
            <a:r>
              <a:rPr lang="en-US" altLang="zh-CN" sz="2400" b="1" dirty="0">
                <a:latin typeface="+mj-ea"/>
                <a:ea typeface="+mj-ea"/>
              </a:rPr>
              <a:t>= </a:t>
            </a:r>
            <a:r>
              <a:rPr lang="zh-CN" altLang="en-US" sz="2400" b="1" dirty="0">
                <a:latin typeface="+mj-ea"/>
                <a:ea typeface="+mj-ea"/>
              </a:rPr>
              <a:t>执行程序所需的时钟周期数／</a:t>
            </a:r>
            <a:r>
              <a:rPr lang="en-US" altLang="zh-CN" sz="2400" b="1" dirty="0" smtClean="0">
                <a:latin typeface="+mj-ea"/>
                <a:ea typeface="+mj-ea"/>
              </a:rPr>
              <a:t>IC</a:t>
            </a:r>
            <a:endParaRPr lang="en-US" altLang="zh-CN" sz="2400" b="1" dirty="0" smtClean="0">
              <a:latin typeface="+mj-ea"/>
              <a:ea typeface="+mj-ea"/>
            </a:endParaRPr>
          </a:p>
          <a:p>
            <a:pPr marL="628650" lvl="1" indent="0" eaLnBrk="1" hangingPunct="1">
              <a:lnSpc>
                <a:spcPct val="110000"/>
              </a:lnSpc>
              <a:buNone/>
            </a:pPr>
            <a:r>
              <a:rPr lang="en-US" altLang="zh-CN" sz="2400" b="1" dirty="0">
                <a:latin typeface="+mj-ea"/>
                <a:ea typeface="+mj-ea"/>
              </a:rPr>
              <a:t> </a:t>
            </a:r>
            <a:r>
              <a:rPr lang="en-US" altLang="zh-CN" sz="2400" b="1" dirty="0" smtClean="0">
                <a:latin typeface="+mj-ea"/>
                <a:ea typeface="+mj-ea"/>
              </a:rPr>
              <a:t>  IC</a:t>
            </a:r>
            <a:r>
              <a:rPr lang="zh-CN" altLang="en-US" sz="2400" b="1" dirty="0">
                <a:latin typeface="+mj-ea"/>
                <a:ea typeface="+mj-ea"/>
              </a:rPr>
              <a:t>：所执行的指令条数</a:t>
            </a:r>
            <a:endParaRPr lang="zh-CN" altLang="en-US" sz="2400" b="1" dirty="0">
              <a:latin typeface="+mj-ea"/>
              <a:ea typeface="+mj-ea"/>
            </a:endParaRPr>
          </a:p>
          <a:p>
            <a:pPr marL="1085850" lvl="1" indent="-457200" eaLnBrk="1" hangingPunct="1">
              <a:lnSpc>
                <a:spcPct val="110000"/>
              </a:lnSpc>
              <a:buFont typeface="Arial" panose="020B0604020202020204" pitchFamily="34" charset="0"/>
              <a:buChar char="•"/>
            </a:pPr>
            <a:r>
              <a:rPr lang="zh-CN" altLang="en-US" sz="2600" b="1" dirty="0">
                <a:latin typeface="+mj-ea"/>
                <a:ea typeface="+mj-ea"/>
              </a:rPr>
              <a:t>程序执行的</a:t>
            </a:r>
            <a:r>
              <a:rPr lang="en-US" altLang="zh-CN" sz="2600" b="1" dirty="0">
                <a:latin typeface="+mj-ea"/>
                <a:ea typeface="+mj-ea"/>
              </a:rPr>
              <a:t>CPU</a:t>
            </a:r>
            <a:r>
              <a:rPr lang="zh-CN" altLang="en-US" sz="2600" b="1" dirty="0">
                <a:latin typeface="+mj-ea"/>
                <a:ea typeface="+mj-ea"/>
              </a:rPr>
              <a:t>时间可以写成</a:t>
            </a:r>
            <a:endParaRPr lang="zh-CN" altLang="en-US" sz="2600" b="1" dirty="0">
              <a:latin typeface="+mj-ea"/>
              <a:ea typeface="+mj-ea"/>
            </a:endParaRPr>
          </a:p>
          <a:p>
            <a:pPr marL="628650" lvl="1" indent="0" eaLnBrk="1" hangingPunct="1">
              <a:lnSpc>
                <a:spcPct val="110000"/>
              </a:lnSpc>
              <a:buNone/>
            </a:pPr>
            <a:r>
              <a:rPr lang="zh-CN" altLang="en-US" sz="2400" b="1" dirty="0">
                <a:latin typeface="+mj-ea"/>
                <a:ea typeface="+mj-ea"/>
              </a:rPr>
              <a:t>   </a:t>
            </a:r>
            <a:r>
              <a:rPr lang="en-US" altLang="zh-CN" sz="2400" b="1" dirty="0" smtClean="0">
                <a:latin typeface="+mj-ea"/>
                <a:ea typeface="+mj-ea"/>
              </a:rPr>
              <a:t>CPU</a:t>
            </a:r>
            <a:r>
              <a:rPr lang="zh-CN" altLang="en-US" sz="2400" b="1" dirty="0">
                <a:latin typeface="+mj-ea"/>
                <a:ea typeface="+mj-ea"/>
              </a:rPr>
              <a:t>时间 </a:t>
            </a:r>
            <a:r>
              <a:rPr lang="en-US" altLang="zh-CN" sz="2400" b="1" dirty="0">
                <a:latin typeface="+mj-ea"/>
                <a:ea typeface="+mj-ea"/>
              </a:rPr>
              <a:t>= IC ×CPI ×</a:t>
            </a:r>
            <a:r>
              <a:rPr lang="zh-CN" altLang="en-US" sz="2400" b="1" dirty="0">
                <a:latin typeface="+mj-ea"/>
                <a:ea typeface="+mj-ea"/>
              </a:rPr>
              <a:t>时钟周期时间 </a:t>
            </a:r>
            <a:endParaRPr lang="en-US" altLang="zh-CN" sz="2400" b="1" dirty="0" smtClean="0">
              <a:latin typeface="+mj-ea"/>
              <a:ea typeface="+mj-ea"/>
            </a:endParaRPr>
          </a:p>
          <a:p>
            <a:pPr marL="628650" lvl="1" indent="0">
              <a:lnSpc>
                <a:spcPct val="110000"/>
              </a:lnSpc>
              <a:buNone/>
            </a:pPr>
            <a:r>
              <a:rPr lang="zh-CN" altLang="en-US" sz="2400" b="1" dirty="0" smtClean="0">
                <a:latin typeface="+mj-ea"/>
                <a:ea typeface="+mj-ea"/>
              </a:rPr>
              <a:t>   时钟</a:t>
            </a:r>
            <a:r>
              <a:rPr lang="zh-CN" altLang="en-US" sz="2400" b="1" dirty="0">
                <a:latin typeface="+mj-ea"/>
                <a:ea typeface="+mj-ea"/>
              </a:rPr>
              <a:t>周期时间：取决于硬件实现技术和计算机组</a:t>
            </a:r>
            <a:r>
              <a:rPr lang="zh-CN" altLang="en-US" sz="2400" b="1" dirty="0" smtClean="0">
                <a:latin typeface="+mj-ea"/>
                <a:ea typeface="+mj-ea"/>
              </a:rPr>
              <a:t>成</a:t>
            </a:r>
            <a:endParaRPr lang="en-US" altLang="zh-CN" sz="2400" b="1" dirty="0">
              <a:latin typeface="+mj-ea"/>
              <a:ea typeface="+mj-ea"/>
            </a:endParaRPr>
          </a:p>
          <a:p>
            <a:pPr marL="628650" lvl="1" indent="0">
              <a:lnSpc>
                <a:spcPct val="110000"/>
              </a:lnSpc>
              <a:buNone/>
            </a:pPr>
            <a:r>
              <a:rPr lang="en-US" altLang="zh-CN" sz="2400" b="1" dirty="0" smtClean="0">
                <a:latin typeface="+mj-ea"/>
                <a:ea typeface="+mj-ea"/>
              </a:rPr>
              <a:t>   CPI</a:t>
            </a:r>
            <a:r>
              <a:rPr lang="zh-CN" altLang="en-US" sz="2400" b="1" dirty="0">
                <a:latin typeface="+mj-ea"/>
                <a:ea typeface="+mj-ea"/>
              </a:rPr>
              <a:t>：取决于计算机组成和指令系统的结构；</a:t>
            </a:r>
            <a:endParaRPr lang="zh-CN" altLang="en-US" sz="2400" b="1" dirty="0">
              <a:latin typeface="+mj-ea"/>
              <a:ea typeface="+mj-ea"/>
            </a:endParaRPr>
          </a:p>
          <a:p>
            <a:pPr marL="628650" lvl="1" indent="0" eaLnBrk="1" hangingPunct="1">
              <a:lnSpc>
                <a:spcPct val="110000"/>
              </a:lnSpc>
              <a:buNone/>
            </a:pPr>
            <a:r>
              <a:rPr lang="zh-CN" altLang="en-US" sz="2400" b="1" dirty="0" smtClean="0">
                <a:latin typeface="+mj-ea"/>
                <a:ea typeface="+mj-ea"/>
              </a:rPr>
              <a:t>   </a:t>
            </a:r>
            <a:r>
              <a:rPr lang="en-US" altLang="zh-CN" sz="2400" b="1" dirty="0" smtClean="0">
                <a:latin typeface="+mj-ea"/>
                <a:ea typeface="+mj-ea"/>
              </a:rPr>
              <a:t>IC</a:t>
            </a:r>
            <a:r>
              <a:rPr lang="zh-CN" altLang="en-US" sz="2400" b="1" dirty="0">
                <a:latin typeface="+mj-ea"/>
                <a:ea typeface="+mj-ea"/>
              </a:rPr>
              <a:t>：取决于指令系统的结构和编译技术</a:t>
            </a:r>
            <a:endParaRPr lang="zh-CN" altLang="en-US" sz="2400" b="1" dirty="0">
              <a:latin typeface="+mj-ea"/>
              <a:ea typeface="+mj-ea"/>
            </a:endParaRPr>
          </a:p>
        </p:txBody>
      </p:sp>
      <p:sp>
        <p:nvSpPr>
          <p:cNvPr id="4" name="Rectangle 28"/>
          <p:cNvSpPr>
            <a:spLocks noGrp="1" noChangeArrowheads="1"/>
          </p:cNvSpPr>
          <p:nvPr>
            <p:ph type="title" idx="4294967295"/>
          </p:nvPr>
        </p:nvSpPr>
        <p:spPr>
          <a:xfrm>
            <a:off x="457200" y="-2738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3"/>
          <p:cNvSpPr>
            <a:spLocks noGrp="1" noChangeArrowheads="1"/>
          </p:cNvSpPr>
          <p:nvPr>
            <p:ph type="title" idx="4294967295"/>
          </p:nvPr>
        </p:nvSpPr>
        <p:spPr>
          <a:xfrm>
            <a:off x="457200" y="116632"/>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2053" name="Rectangle 24"/>
          <p:cNvSpPr>
            <a:spLocks noGrp="1" noChangeArrowheads="1"/>
          </p:cNvSpPr>
          <p:nvPr>
            <p:ph type="body" idx="4294967295"/>
          </p:nvPr>
        </p:nvSpPr>
        <p:spPr>
          <a:xfrm>
            <a:off x="539750" y="1052513"/>
            <a:ext cx="8001000" cy="4613275"/>
          </a:xfrm>
          <a:noFill/>
        </p:spPr>
        <p:txBody>
          <a:bodyPr/>
          <a:lstStyle/>
          <a:p>
            <a:pPr eaLnBrk="1" hangingPunct="1">
              <a:lnSpc>
                <a:spcPct val="150000"/>
              </a:lnSpc>
            </a:pPr>
            <a:r>
              <a:rPr lang="zh-CN" altLang="en-US" sz="2600" dirty="0" smtClean="0">
                <a:latin typeface="Verdana" panose="020B0604030504040204" pitchFamily="34" charset="0"/>
                <a:ea typeface="华文中宋" panose="02010600040101010101" pitchFamily="2" charset="-122"/>
              </a:rPr>
              <a:t>假设计算机系统有</a:t>
            </a:r>
            <a:r>
              <a:rPr lang="en-US" altLang="zh-CN" sz="2600" i="1" dirty="0" smtClean="0">
                <a:latin typeface="Verdana" panose="020B0604030504040204" pitchFamily="34" charset="0"/>
                <a:ea typeface="华文中宋" panose="02010600040101010101" pitchFamily="2" charset="-122"/>
              </a:rPr>
              <a:t>n </a:t>
            </a:r>
            <a:r>
              <a:rPr lang="zh-CN" altLang="en-US" sz="2600" dirty="0" smtClean="0">
                <a:latin typeface="Verdana" panose="020B0604030504040204" pitchFamily="34" charset="0"/>
                <a:ea typeface="华文中宋" panose="02010600040101010101" pitchFamily="2" charset="-122"/>
              </a:rPr>
              <a:t>种指令，其中第</a:t>
            </a:r>
            <a:r>
              <a:rPr lang="en-US" altLang="zh-CN" sz="2600" i="1" dirty="0" smtClean="0">
                <a:latin typeface="Verdana" panose="020B0604030504040204" pitchFamily="34" charset="0"/>
                <a:ea typeface="华文中宋" panose="02010600040101010101" pitchFamily="2" charset="-122"/>
              </a:rPr>
              <a:t>i </a:t>
            </a:r>
            <a:r>
              <a:rPr lang="zh-CN" altLang="en-US" sz="2600" dirty="0" smtClean="0">
                <a:latin typeface="Verdana" panose="020B0604030504040204" pitchFamily="34" charset="0"/>
                <a:ea typeface="华文中宋" panose="02010600040101010101" pitchFamily="2" charset="-122"/>
              </a:rPr>
              <a:t>种指令的处理时间为</a:t>
            </a:r>
            <a:r>
              <a:rPr lang="en-US" altLang="zh-CN" sz="2600" i="1" dirty="0" err="1" smtClean="0">
                <a:latin typeface="Verdana" panose="020B0604030504040204" pitchFamily="34" charset="0"/>
                <a:ea typeface="华文中宋" panose="02010600040101010101" pitchFamily="2" charset="-122"/>
              </a:rPr>
              <a:t>CPI</a:t>
            </a:r>
            <a:r>
              <a:rPr lang="en-US" altLang="zh-CN" sz="2600" i="1" baseline="-25000" dirty="0" err="1" smtClean="0">
                <a:latin typeface="Verdana" panose="020B0604030504040204" pitchFamily="34" charset="0"/>
                <a:ea typeface="华文中宋" panose="02010600040101010101" pitchFamily="2" charset="-122"/>
              </a:rPr>
              <a:t>i</a:t>
            </a:r>
            <a:r>
              <a:rPr lang="en-US" altLang="zh-CN" sz="2600" i="1" baseline="-25000" dirty="0" smtClean="0">
                <a:latin typeface="Verdana" panose="020B0604030504040204" pitchFamily="34" charset="0"/>
                <a:ea typeface="华文中宋" panose="02010600040101010101" pitchFamily="2" charset="-122"/>
              </a:rPr>
              <a:t> </a:t>
            </a:r>
            <a:r>
              <a:rPr lang="zh-CN" altLang="en-US" sz="2600" dirty="0" smtClean="0">
                <a:latin typeface="Verdana" panose="020B0604030504040204" pitchFamily="34" charset="0"/>
                <a:ea typeface="华文中宋" panose="02010600040101010101" pitchFamily="2" charset="-122"/>
              </a:rPr>
              <a:t>，在程序中第</a:t>
            </a:r>
            <a:r>
              <a:rPr lang="en-US" altLang="zh-CN" sz="2600" i="1" dirty="0" smtClean="0">
                <a:latin typeface="Verdana" panose="020B0604030504040204" pitchFamily="34" charset="0"/>
                <a:ea typeface="华文中宋" panose="02010600040101010101" pitchFamily="2" charset="-122"/>
              </a:rPr>
              <a:t>i </a:t>
            </a:r>
            <a:r>
              <a:rPr lang="zh-CN" altLang="en-US" sz="2600" dirty="0" smtClean="0">
                <a:latin typeface="Verdana" panose="020B0604030504040204" pitchFamily="34" charset="0"/>
                <a:ea typeface="华文中宋" panose="02010600040101010101" pitchFamily="2" charset="-122"/>
              </a:rPr>
              <a:t>种指令出现的次数为</a:t>
            </a:r>
            <a:r>
              <a:rPr lang="en-US" altLang="zh-CN" sz="2600" i="1" dirty="0" err="1" smtClean="0">
                <a:latin typeface="Verdana" panose="020B0604030504040204" pitchFamily="34" charset="0"/>
                <a:ea typeface="华文中宋" panose="02010600040101010101" pitchFamily="2" charset="-122"/>
              </a:rPr>
              <a:t>IC</a:t>
            </a:r>
            <a:r>
              <a:rPr lang="en-US" altLang="zh-CN" sz="2600" i="1" baseline="-25000" dirty="0" err="1" smtClean="0">
                <a:latin typeface="Verdana" panose="020B0604030504040204" pitchFamily="34" charset="0"/>
                <a:ea typeface="华文中宋" panose="02010600040101010101" pitchFamily="2" charset="-122"/>
              </a:rPr>
              <a:t>i</a:t>
            </a:r>
            <a:r>
              <a:rPr lang="en-US" altLang="zh-CN" sz="2600" i="1" baseline="-25000" dirty="0" smtClean="0">
                <a:latin typeface="Verdana" panose="020B0604030504040204" pitchFamily="34" charset="0"/>
                <a:ea typeface="华文中宋" panose="02010600040101010101" pitchFamily="2" charset="-122"/>
              </a:rPr>
              <a:t> </a:t>
            </a:r>
            <a:r>
              <a:rPr lang="zh-CN" altLang="en-US" sz="2600" dirty="0" smtClean="0">
                <a:latin typeface="Verdana" panose="020B0604030504040204" pitchFamily="34" charset="0"/>
                <a:ea typeface="华文中宋" panose="02010600040101010101" pitchFamily="2" charset="-122"/>
              </a:rPr>
              <a:t>。</a:t>
            </a:r>
            <a:endParaRPr lang="zh-CN" altLang="en-US" sz="2600" dirty="0" smtClean="0">
              <a:latin typeface="Verdana" panose="020B0604030504040204" pitchFamily="34" charset="0"/>
              <a:ea typeface="华文中宋" panose="02010600040101010101" pitchFamily="2" charset="-122"/>
            </a:endParaRPr>
          </a:p>
        </p:txBody>
      </p:sp>
      <p:graphicFrame>
        <p:nvGraphicFramePr>
          <p:cNvPr id="174097" name="Object 17"/>
          <p:cNvGraphicFramePr>
            <a:graphicFrameLocks noGrp="1" noChangeAspect="1"/>
          </p:cNvGraphicFramePr>
          <p:nvPr>
            <p:ph sz="quarter" idx="4294967295"/>
          </p:nvPr>
        </p:nvGraphicFramePr>
        <p:xfrm>
          <a:off x="2411760" y="2636912"/>
          <a:ext cx="4537075" cy="1116905"/>
        </p:xfrm>
        <a:graphic>
          <a:graphicData uri="http://schemas.openxmlformats.org/presentationml/2006/ole">
            <mc:AlternateContent xmlns:mc="http://schemas.openxmlformats.org/markup-compatibility/2006">
              <mc:Choice xmlns:v="urn:schemas-microsoft-com:vml" Requires="v">
                <p:oleObj spid="_x0000_s26647" name="Microsoft 公式 3.0" r:id="rId1" imgW="1739900" imgH="508000" progId="Equation.3">
                  <p:embed/>
                </p:oleObj>
              </mc:Choice>
              <mc:Fallback>
                <p:oleObj name="Microsoft 公式 3.0" r:id="rId1" imgW="1739900" imgH="508000" progId="Equation.3">
                  <p:embed/>
                  <p:pic>
                    <p:nvPicPr>
                      <p:cNvPr id="0" name="图片 266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36912"/>
                        <a:ext cx="4537075" cy="1116905"/>
                      </a:xfrm>
                      <a:prstGeom prst="rect">
                        <a:avLst/>
                      </a:prstGeom>
                      <a:noFill/>
                      <a:ln>
                        <a:noFill/>
                      </a:ln>
                      <a:effectLst/>
                    </p:spPr>
                  </p:pic>
                </p:oleObj>
              </mc:Fallback>
            </mc:AlternateContent>
          </a:graphicData>
        </a:graphic>
      </p:graphicFrame>
      <p:graphicFrame>
        <p:nvGraphicFramePr>
          <p:cNvPr id="2" name="对象 1"/>
          <p:cNvGraphicFramePr>
            <a:graphicFrameLocks noGrp="1" noChangeAspect="1"/>
          </p:cNvGraphicFramePr>
          <p:nvPr/>
        </p:nvGraphicFramePr>
        <p:xfrm>
          <a:off x="2483768" y="4221088"/>
          <a:ext cx="4287838" cy="1139825"/>
        </p:xfrm>
        <a:graphic>
          <a:graphicData uri="http://schemas.openxmlformats.org/presentationml/2006/ole">
            <mc:AlternateContent xmlns:mc="http://schemas.openxmlformats.org/markup-compatibility/2006">
              <mc:Choice xmlns:v="urn:schemas-microsoft-com:vml" Requires="v">
                <p:oleObj spid="_x0000_s26648" name="Microsoft 公式 3.0" r:id="rId3" imgW="1701800" imgH="508000" progId="Equation.3">
                  <p:embed/>
                </p:oleObj>
              </mc:Choice>
              <mc:Fallback>
                <p:oleObj name="Microsoft 公式 3.0" r:id="rId3" imgW="1701800" imgH="508000" progId="Equation.3">
                  <p:embed/>
                  <p:pic>
                    <p:nvPicPr>
                      <p:cNvPr id="0" name="图片 2664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221088"/>
                        <a:ext cx="428783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0"/>
          <p:cNvGrpSpPr/>
          <p:nvPr/>
        </p:nvGrpSpPr>
        <p:grpSpPr bwMode="auto">
          <a:xfrm>
            <a:off x="683568" y="5589244"/>
            <a:ext cx="8029575" cy="585788"/>
            <a:chOff x="362" y="2990"/>
            <a:chExt cx="5058" cy="369"/>
          </a:xfrm>
        </p:grpSpPr>
        <p:sp>
          <p:nvSpPr>
            <p:cNvPr id="8" name="Text Box 7"/>
            <p:cNvSpPr txBox="1">
              <a:spLocks noChangeArrowheads="1"/>
            </p:cNvSpPr>
            <p:nvPr/>
          </p:nvSpPr>
          <p:spPr bwMode="auto">
            <a:xfrm>
              <a:off x="362" y="2990"/>
              <a:ext cx="5058" cy="361"/>
            </a:xfrm>
            <a:prstGeom prst="rect">
              <a:avLst/>
            </a:prstGeom>
            <a:noFill/>
            <a:ln>
              <a:noFill/>
            </a:ln>
            <a:effectLst/>
          </p:spPr>
          <p:txBody>
            <a:bodyPr>
              <a:spAutoFit/>
            </a:bodyPr>
            <a:lstStyle/>
            <a:p>
              <a:pPr>
                <a:lnSpc>
                  <a:spcPct val="130000"/>
                </a:lnSpc>
                <a:spcBef>
                  <a:spcPct val="50000"/>
                </a:spcBef>
                <a:defRPr/>
              </a:pPr>
              <a:r>
                <a:rPr kumimoji="1" lang="zh-CN" altLang="en-US"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其中：            </a:t>
              </a:r>
              <a:r>
                <a:rPr kumimoji="1" lang="zh-CN" altLang="en-US" sz="2400" b="1" dirty="0" smtClean="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    反映</a:t>
              </a:r>
              <a:r>
                <a:rPr kumimoji="1" lang="zh-CN" altLang="en-US"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了第</a:t>
              </a:r>
              <a:r>
                <a:rPr kumimoji="1" lang="en-US" altLang="zh-CN"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i</a:t>
              </a:r>
              <a:r>
                <a:rPr kumimoji="1" lang="zh-CN" altLang="en-US"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种指令在程序中所占的比例。</a:t>
              </a:r>
              <a:endParaRPr kumimoji="1" lang="zh-CN" altLang="en-US"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graphicFrame>
          <p:nvGraphicFramePr>
            <p:cNvPr id="9" name="Object 8"/>
            <p:cNvGraphicFramePr>
              <a:graphicFrameLocks noChangeAspect="1"/>
            </p:cNvGraphicFramePr>
            <p:nvPr/>
          </p:nvGraphicFramePr>
          <p:xfrm>
            <a:off x="1224" y="3035"/>
            <a:ext cx="720" cy="324"/>
          </p:xfrm>
          <a:graphic>
            <a:graphicData uri="http://schemas.openxmlformats.org/presentationml/2006/ole">
              <mc:AlternateContent xmlns:mc="http://schemas.openxmlformats.org/markup-compatibility/2006">
                <mc:Choice xmlns:v="urn:schemas-microsoft-com:vml" Requires="v">
                  <p:oleObj spid="_x0000_s26649" name="公式" r:id="rId5" imgW="508000" imgH="228600" progId="Equation.3">
                    <p:embed/>
                  </p:oleObj>
                </mc:Choice>
                <mc:Fallback>
                  <p:oleObj name="公式" r:id="rId5" imgW="508000" imgH="228600" progId="Equation.3">
                    <p:embed/>
                    <p:pic>
                      <p:nvPicPr>
                        <p:cNvPr id="0" name="图片 266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4" y="3035"/>
                          <a:ext cx="720" cy="324"/>
                        </a:xfrm>
                        <a:prstGeom prst="rect">
                          <a:avLst/>
                        </a:prstGeom>
                        <a:noFill/>
                        <a:ln>
                          <a:noFill/>
                        </a:ln>
                        <a:effec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88640"/>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kumimoji="1" lang="zh-CN" altLang="en-US" sz="3600" b="1" dirty="0">
              <a:latin typeface="+mj-ea"/>
              <a:cs typeface="+mn-cs"/>
            </a:endParaRPr>
          </a:p>
        </p:txBody>
      </p:sp>
      <p:sp>
        <p:nvSpPr>
          <p:cNvPr id="178180" name="Rectangle 4"/>
          <p:cNvSpPr>
            <a:spLocks noChangeArrowheads="1"/>
          </p:cNvSpPr>
          <p:nvPr/>
        </p:nvSpPr>
        <p:spPr bwMode="auto">
          <a:xfrm>
            <a:off x="501650" y="1268413"/>
            <a:ext cx="8174038" cy="2012859"/>
          </a:xfrm>
          <a:prstGeom prst="rect">
            <a:avLst/>
          </a:prstGeom>
          <a:noFill/>
          <a:ln>
            <a:noFill/>
          </a:ln>
          <a:effectLst/>
        </p:spPr>
        <p:txBody>
          <a:bodyPr>
            <a:spAutoFit/>
          </a:bodyPr>
          <a:lstStyle/>
          <a:p>
            <a:pPr algn="just" defTabSz="762000">
              <a:lnSpc>
                <a:spcPct val="130000"/>
              </a:lnSpc>
              <a:defRPr/>
            </a:pPr>
            <a:r>
              <a:rPr kumimoji="1" lang="zh-CN" altLang="en-US" sz="2400" b="1" dirty="0">
                <a:latin typeface="+mj-ea"/>
                <a:ea typeface="+mj-ea"/>
              </a:rPr>
              <a:t>例：假设我们考虑条件分支指令的两种不同设计方法如下：</a:t>
            </a:r>
            <a:endParaRPr kumimoji="1" lang="zh-CN" altLang="en-US" sz="2400" b="1" dirty="0">
              <a:latin typeface="+mj-ea"/>
              <a:ea typeface="+mj-ea"/>
            </a:endParaRPr>
          </a:p>
          <a:p>
            <a:pPr marL="762000" lvl="1" indent="-285750" algn="just" defTabSz="762000">
              <a:lnSpc>
                <a:spcPct val="130000"/>
              </a:lnSpc>
              <a:buFontTx/>
              <a:buChar char="•"/>
              <a:defRPr/>
            </a:pPr>
            <a:r>
              <a:rPr kumimoji="1" lang="zh-CN" altLang="en-US" sz="2400" b="1" dirty="0">
                <a:latin typeface="+mj-ea"/>
                <a:ea typeface="+mj-ea"/>
              </a:rPr>
              <a:t>  </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：通过比较指令设置条件码，然后测试</a:t>
            </a:r>
            <a:r>
              <a:rPr kumimoji="1" lang="zh-CN" altLang="en-US" sz="2400" b="1" dirty="0" smtClean="0">
                <a:latin typeface="+mj-ea"/>
                <a:ea typeface="+mj-ea"/>
              </a:rPr>
              <a:t>条</a:t>
            </a:r>
            <a:endParaRPr kumimoji="1" lang="zh-CN" altLang="en-US" sz="2400" b="1" dirty="0" smtClean="0">
              <a:latin typeface="+mj-ea"/>
              <a:ea typeface="+mj-ea"/>
            </a:endParaRPr>
          </a:p>
          <a:p>
            <a:pPr marL="762000" lvl="1" indent="-285750" algn="just" defTabSz="762000">
              <a:lnSpc>
                <a:spcPct val="130000"/>
              </a:lnSpc>
              <a:defRPr/>
            </a:pPr>
            <a:r>
              <a:rPr kumimoji="1" lang="zh-CN" altLang="en-US" sz="2400" b="1" dirty="0" smtClean="0">
                <a:latin typeface="+mj-ea"/>
                <a:ea typeface="+mj-ea"/>
              </a:rPr>
              <a:t>    件码进行分支。</a:t>
            </a:r>
            <a:endParaRPr kumimoji="1" lang="zh-CN" altLang="en-US" sz="2400" b="1" dirty="0" smtClean="0">
              <a:latin typeface="+mj-ea"/>
              <a:ea typeface="+mj-ea"/>
            </a:endParaRPr>
          </a:p>
          <a:p>
            <a:pPr marL="762000" lvl="1" indent="-285750" algn="just" defTabSz="762000">
              <a:lnSpc>
                <a:spcPct val="130000"/>
              </a:lnSpc>
              <a:buFontTx/>
              <a:buChar char="•"/>
              <a:defRPr/>
            </a:pPr>
            <a:r>
              <a:rPr kumimoji="1" lang="zh-CN" altLang="en-US" sz="2400" b="1" dirty="0" smtClean="0">
                <a:latin typeface="+mj-ea"/>
                <a:ea typeface="+mj-ea"/>
              </a:rPr>
              <a:t>  </a:t>
            </a:r>
            <a:r>
              <a:rPr kumimoji="1" lang="en-US" altLang="zh-CN" sz="2400" b="1" dirty="0">
                <a:latin typeface="+mj-ea"/>
                <a:ea typeface="+mj-ea"/>
              </a:rPr>
              <a:t>CPU</a:t>
            </a:r>
            <a:r>
              <a:rPr kumimoji="1" lang="en-US" altLang="zh-CN" sz="2400" b="1" baseline="-25000" dirty="0">
                <a:latin typeface="+mj-ea"/>
                <a:ea typeface="+mj-ea"/>
              </a:rPr>
              <a:t>B</a:t>
            </a:r>
            <a:r>
              <a:rPr kumimoji="1" lang="zh-CN" altLang="en-US" sz="2400" b="1" dirty="0">
                <a:latin typeface="+mj-ea"/>
                <a:ea typeface="+mj-ea"/>
              </a:rPr>
              <a:t>：在分支指令中包括比较过程。</a:t>
            </a:r>
            <a:endParaRPr kumimoji="1" lang="zh-CN" altLang="en-US" sz="2400" b="1" dirty="0">
              <a:latin typeface="+mj-ea"/>
              <a:ea typeface="+mj-ea"/>
            </a:endParaRPr>
          </a:p>
        </p:txBody>
      </p:sp>
      <p:grpSp>
        <p:nvGrpSpPr>
          <p:cNvPr id="17412" name="Group 18"/>
          <p:cNvGrpSpPr/>
          <p:nvPr/>
        </p:nvGrpSpPr>
        <p:grpSpPr bwMode="auto">
          <a:xfrm>
            <a:off x="574675" y="3676650"/>
            <a:ext cx="8101013" cy="2057400"/>
            <a:chOff x="192" y="2232"/>
            <a:chExt cx="5436" cy="1296"/>
          </a:xfrm>
        </p:grpSpPr>
        <p:sp>
          <p:nvSpPr>
            <p:cNvPr id="17413" name="Rectangle 13"/>
            <p:cNvSpPr>
              <a:spLocks noChangeArrowheads="1"/>
            </p:cNvSpPr>
            <p:nvPr/>
          </p:nvSpPr>
          <p:spPr bwMode="auto">
            <a:xfrm>
              <a:off x="192" y="2232"/>
              <a:ext cx="5436" cy="1296"/>
            </a:xfrm>
            <a:prstGeom prst="rect">
              <a:avLst/>
            </a:prstGeom>
            <a:noFill/>
            <a:ln w="12700" cap="sq">
              <a:solidFill>
                <a:srgbClr val="33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p>
          </p:txBody>
        </p:sp>
        <p:grpSp>
          <p:nvGrpSpPr>
            <p:cNvPr id="17414" name="Group 15"/>
            <p:cNvGrpSpPr/>
            <p:nvPr/>
          </p:nvGrpSpPr>
          <p:grpSpPr bwMode="auto">
            <a:xfrm>
              <a:off x="912" y="2362"/>
              <a:ext cx="3792" cy="1056"/>
              <a:chOff x="912" y="2928"/>
              <a:chExt cx="3792" cy="1056"/>
            </a:xfrm>
          </p:grpSpPr>
          <p:grpSp>
            <p:nvGrpSpPr>
              <p:cNvPr id="17415" name="Group 14"/>
              <p:cNvGrpSpPr/>
              <p:nvPr/>
            </p:nvGrpSpPr>
            <p:grpSpPr bwMode="auto">
              <a:xfrm>
                <a:off x="912" y="3351"/>
                <a:ext cx="3792" cy="633"/>
                <a:chOff x="912" y="3351"/>
                <a:chExt cx="3792" cy="633"/>
              </a:xfrm>
            </p:grpSpPr>
            <p:grpSp>
              <p:nvGrpSpPr>
                <p:cNvPr id="17418" name="Group 9"/>
                <p:cNvGrpSpPr/>
                <p:nvPr/>
              </p:nvGrpSpPr>
              <p:grpSpPr bwMode="auto">
                <a:xfrm>
                  <a:off x="912" y="3351"/>
                  <a:ext cx="1584" cy="633"/>
                  <a:chOff x="432" y="3255"/>
                  <a:chExt cx="1584" cy="633"/>
                </a:xfrm>
              </p:grpSpPr>
              <p:sp>
                <p:nvSpPr>
                  <p:cNvPr id="178182" name="Text Box 6"/>
                  <p:cNvSpPr txBox="1">
                    <a:spLocks noChangeArrowheads="1"/>
                  </p:cNvSpPr>
                  <p:nvPr/>
                </p:nvSpPr>
                <p:spPr bwMode="auto">
                  <a:xfrm>
                    <a:off x="432" y="3255"/>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78183" name="Text Box 7"/>
                  <p:cNvSpPr txBox="1">
                    <a:spLocks noChangeArrowheads="1"/>
                  </p:cNvSpPr>
                  <p:nvPr/>
                </p:nvSpPr>
                <p:spPr bwMode="auto">
                  <a:xfrm>
                    <a:off x="432" y="3600"/>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178184" name="Text Box 8"/>
                <p:cNvSpPr txBox="1">
                  <a:spLocks noChangeArrowheads="1"/>
                </p:cNvSpPr>
                <p:nvPr/>
              </p:nvSpPr>
              <p:spPr bwMode="auto">
                <a:xfrm>
                  <a:off x="3120" y="3351"/>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17416" name="Text Box 10"/>
              <p:cNvSpPr txBox="1">
                <a:spLocks noChangeArrowheads="1"/>
              </p:cNvSpPr>
              <p:nvPr/>
            </p:nvSpPr>
            <p:spPr bwMode="auto">
              <a:xfrm>
                <a:off x="912"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7417" name="Text Box 11"/>
              <p:cNvSpPr txBox="1">
                <a:spLocks noChangeArrowheads="1"/>
              </p:cNvSpPr>
              <p:nvPr/>
            </p:nvSpPr>
            <p:spPr bwMode="auto">
              <a:xfrm>
                <a:off x="3120"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457200" y="44624"/>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179205" name="Rectangle 5"/>
          <p:cNvSpPr>
            <a:spLocks noGrp="1" noChangeArrowheads="1"/>
          </p:cNvSpPr>
          <p:nvPr>
            <p:ph type="body" sz="half" idx="4294967295"/>
          </p:nvPr>
        </p:nvSpPr>
        <p:spPr>
          <a:xfrm>
            <a:off x="558800" y="1226270"/>
            <a:ext cx="7713663" cy="690562"/>
          </a:xfrm>
        </p:spPr>
        <p:txBody>
          <a:bodyPr/>
          <a:lstStyle/>
          <a:p>
            <a:pPr eaLnBrk="1" hangingPunct="1">
              <a:defRPr/>
            </a:pPr>
            <a:r>
              <a:rPr kumimoji="1" lang="zh-CN" altLang="en-US" sz="2600" b="1" dirty="0" smtClean="0">
                <a:latin typeface="华文中宋" panose="02010600040101010101" pitchFamily="2" charset="-122"/>
                <a:ea typeface="华文中宋" panose="02010600040101010101" pitchFamily="2" charset="-122"/>
              </a:rPr>
              <a:t>哪一个</a:t>
            </a:r>
            <a:r>
              <a:rPr kumimoji="1" lang="en-US" altLang="zh-CN" sz="2600" b="1" dirty="0" smtClean="0">
                <a:latin typeface="华文中宋" panose="02010600040101010101" pitchFamily="2" charset="-122"/>
                <a:ea typeface="华文中宋" panose="02010600040101010101" pitchFamily="2" charset="-122"/>
              </a:rPr>
              <a:t>CPU</a:t>
            </a:r>
            <a:r>
              <a:rPr kumimoji="1" lang="zh-CN" altLang="en-US" sz="2600" b="1" dirty="0" smtClean="0">
                <a:latin typeface="华文中宋" panose="02010600040101010101" pitchFamily="2" charset="-122"/>
                <a:ea typeface="华文中宋" panose="02010600040101010101" pitchFamily="2" charset="-122"/>
              </a:rPr>
              <a:t>更快？</a:t>
            </a:r>
            <a:endParaRPr kumimoji="1" lang="zh-CN" altLang="en-US" sz="2600" b="1" dirty="0" smtClean="0">
              <a:latin typeface="华文中宋" panose="02010600040101010101" pitchFamily="2" charset="-122"/>
              <a:ea typeface="华文中宋" panose="02010600040101010101" pitchFamily="2" charset="-122"/>
            </a:endParaRPr>
          </a:p>
        </p:txBody>
      </p:sp>
      <p:graphicFrame>
        <p:nvGraphicFramePr>
          <p:cNvPr id="179216" name="Object 16"/>
          <p:cNvGraphicFramePr>
            <a:graphicFrameLocks noGrp="1" noChangeAspect="1"/>
          </p:cNvGraphicFramePr>
          <p:nvPr>
            <p:ph idx="4294967295"/>
          </p:nvPr>
        </p:nvGraphicFramePr>
        <p:xfrm>
          <a:off x="1450975" y="2348880"/>
          <a:ext cx="6361113" cy="1243633"/>
        </p:xfrm>
        <a:graphic>
          <a:graphicData uri="http://schemas.openxmlformats.org/presentationml/2006/ole">
            <mc:AlternateContent xmlns:mc="http://schemas.openxmlformats.org/markup-compatibility/2006">
              <mc:Choice xmlns:v="urn:schemas-microsoft-com:vml" Requires="v">
                <p:oleObj spid="_x0000_s27657" name="Microsoft 公式 3.0" r:id="rId1" imgW="1981200" imgH="482600" progId="Equation.3">
                  <p:embed/>
                </p:oleObj>
              </mc:Choice>
              <mc:Fallback>
                <p:oleObj name="Microsoft 公式 3.0" r:id="rId1" imgW="1981200" imgH="482600" progId="Equation.3">
                  <p:embed/>
                  <p:pic>
                    <p:nvPicPr>
                      <p:cNvPr id="0" name="图片 276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2348880"/>
                        <a:ext cx="6361113" cy="1243633"/>
                      </a:xfrm>
                      <a:prstGeom prst="rect">
                        <a:avLst/>
                      </a:prstGeom>
                      <a:noFill/>
                      <a:ln>
                        <a:noFill/>
                      </a:ln>
                      <a:effectLst/>
                    </p:spPr>
                  </p:pic>
                </p:oleObj>
              </mc:Fallback>
            </mc:AlternateContent>
          </a:graphicData>
        </a:graphic>
      </p:graphicFrame>
      <p:grpSp>
        <p:nvGrpSpPr>
          <p:cNvPr id="4101" name="Group 18"/>
          <p:cNvGrpSpPr/>
          <p:nvPr/>
        </p:nvGrpSpPr>
        <p:grpSpPr bwMode="auto">
          <a:xfrm>
            <a:off x="574675" y="3860800"/>
            <a:ext cx="7958138" cy="2057400"/>
            <a:chOff x="192" y="2232"/>
            <a:chExt cx="5436" cy="1296"/>
          </a:xfrm>
        </p:grpSpPr>
        <p:sp>
          <p:nvSpPr>
            <p:cNvPr id="4102" name="Rectangle 19"/>
            <p:cNvSpPr>
              <a:spLocks noChangeArrowheads="1"/>
            </p:cNvSpPr>
            <p:nvPr/>
          </p:nvSpPr>
          <p:spPr bwMode="auto">
            <a:xfrm>
              <a:off x="192" y="2232"/>
              <a:ext cx="5436" cy="1296"/>
            </a:xfrm>
            <a:prstGeom prst="rect">
              <a:avLst/>
            </a:prstGeom>
            <a:noFill/>
            <a:ln w="12700" cap="sq">
              <a:solidFill>
                <a:srgbClr val="33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p>
          </p:txBody>
        </p:sp>
        <p:grpSp>
          <p:nvGrpSpPr>
            <p:cNvPr id="4103" name="Group 20"/>
            <p:cNvGrpSpPr/>
            <p:nvPr/>
          </p:nvGrpSpPr>
          <p:grpSpPr bwMode="auto">
            <a:xfrm>
              <a:off x="912" y="2362"/>
              <a:ext cx="3792" cy="1056"/>
              <a:chOff x="912" y="2928"/>
              <a:chExt cx="3792" cy="1056"/>
            </a:xfrm>
          </p:grpSpPr>
          <p:grpSp>
            <p:nvGrpSpPr>
              <p:cNvPr id="4104" name="Group 21"/>
              <p:cNvGrpSpPr/>
              <p:nvPr/>
            </p:nvGrpSpPr>
            <p:grpSpPr bwMode="auto">
              <a:xfrm>
                <a:off x="912" y="3351"/>
                <a:ext cx="3792" cy="633"/>
                <a:chOff x="912" y="3351"/>
                <a:chExt cx="3792" cy="633"/>
              </a:xfrm>
            </p:grpSpPr>
            <p:grpSp>
              <p:nvGrpSpPr>
                <p:cNvPr id="4107" name="Group 22"/>
                <p:cNvGrpSpPr/>
                <p:nvPr/>
              </p:nvGrpSpPr>
              <p:grpSpPr bwMode="auto">
                <a:xfrm>
                  <a:off x="912" y="3351"/>
                  <a:ext cx="1584" cy="633"/>
                  <a:chOff x="432" y="3255"/>
                  <a:chExt cx="1584" cy="633"/>
                </a:xfrm>
              </p:grpSpPr>
              <p:sp>
                <p:nvSpPr>
                  <p:cNvPr id="179223" name="Text Box 23"/>
                  <p:cNvSpPr txBox="1">
                    <a:spLocks noChangeArrowheads="1"/>
                  </p:cNvSpPr>
                  <p:nvPr/>
                </p:nvSpPr>
                <p:spPr bwMode="auto">
                  <a:xfrm>
                    <a:off x="432" y="3255"/>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79224" name="Text Box 24"/>
                  <p:cNvSpPr txBox="1">
                    <a:spLocks noChangeArrowheads="1"/>
                  </p:cNvSpPr>
                  <p:nvPr/>
                </p:nvSpPr>
                <p:spPr bwMode="auto">
                  <a:xfrm>
                    <a:off x="432" y="3600"/>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179225" name="Text Box 25"/>
                <p:cNvSpPr txBox="1">
                  <a:spLocks noChangeArrowheads="1"/>
                </p:cNvSpPr>
                <p:nvPr/>
              </p:nvSpPr>
              <p:spPr bwMode="auto">
                <a:xfrm>
                  <a:off x="3120" y="3351"/>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4105" name="Text Box 26"/>
              <p:cNvSpPr txBox="1">
                <a:spLocks noChangeArrowheads="1"/>
              </p:cNvSpPr>
              <p:nvPr/>
            </p:nvSpPr>
            <p:spPr bwMode="auto">
              <a:xfrm>
                <a:off x="912"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4106" name="Text Box 27"/>
              <p:cNvSpPr txBox="1">
                <a:spLocks noChangeArrowheads="1"/>
              </p:cNvSpPr>
              <p:nvPr/>
            </p:nvSpPr>
            <p:spPr bwMode="auto">
              <a:xfrm>
                <a:off x="3120"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5"/>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sp>
        <p:nvSpPr>
          <p:cNvPr id="181261" name="Rectangle 13"/>
          <p:cNvSpPr>
            <a:spLocks noChangeArrowheads="1"/>
          </p:cNvSpPr>
          <p:nvPr/>
        </p:nvSpPr>
        <p:spPr bwMode="auto">
          <a:xfrm>
            <a:off x="677863" y="1222375"/>
            <a:ext cx="7854950" cy="1348061"/>
          </a:xfrm>
          <a:prstGeom prst="rect">
            <a:avLst/>
          </a:prstGeom>
          <a:noFill/>
          <a:ln>
            <a:noFill/>
          </a:ln>
          <a:effectLst/>
        </p:spPr>
        <p:txBody>
          <a:bodyPr>
            <a:spAutoFit/>
          </a:bodyPr>
          <a:lstStyle/>
          <a:p>
            <a:pPr>
              <a:lnSpc>
                <a:spcPct val="170000"/>
              </a:lnSpc>
              <a:defRPr/>
            </a:pPr>
            <a:r>
              <a:rPr kumimoji="1" lang="en-US" altLang="zh-CN" sz="2400" b="1" dirty="0">
                <a:latin typeface="+mj-ea"/>
                <a:ea typeface="+mj-ea"/>
              </a:rPr>
              <a:t>    </a:t>
            </a:r>
            <a:r>
              <a:rPr kumimoji="1" lang="zh-CN" altLang="en-US" sz="2400" b="1" dirty="0">
                <a:latin typeface="+mj-ea"/>
                <a:ea typeface="+mj-ea"/>
              </a:rPr>
              <a:t>在两种</a:t>
            </a:r>
            <a:r>
              <a:rPr kumimoji="1" lang="en-US" altLang="zh-CN" sz="2400" b="1" dirty="0">
                <a:latin typeface="+mj-ea"/>
                <a:ea typeface="+mj-ea"/>
              </a:rPr>
              <a:t>CPU</a:t>
            </a:r>
            <a:r>
              <a:rPr kumimoji="1" lang="zh-CN" altLang="en-US" sz="2400" b="1" dirty="0">
                <a:latin typeface="+mj-ea"/>
                <a:ea typeface="+mj-ea"/>
              </a:rPr>
              <a:t>中，条件分支指令都占用</a:t>
            </a:r>
            <a:r>
              <a:rPr kumimoji="1" lang="en-US" altLang="zh-CN" sz="2400" b="1" dirty="0">
                <a:latin typeface="+mj-ea"/>
                <a:ea typeface="+mj-ea"/>
              </a:rPr>
              <a:t>2</a:t>
            </a:r>
            <a:r>
              <a:rPr kumimoji="1" lang="zh-CN" altLang="en-US" sz="2400" b="1" dirty="0">
                <a:latin typeface="+mj-ea"/>
                <a:ea typeface="+mj-ea"/>
              </a:rPr>
              <a:t>个时钟周期而所有其它指令占用</a:t>
            </a:r>
            <a:r>
              <a:rPr kumimoji="1" lang="en-US" altLang="zh-CN" sz="2400" b="1" dirty="0">
                <a:latin typeface="+mj-ea"/>
                <a:ea typeface="+mj-ea"/>
              </a:rPr>
              <a:t>1</a:t>
            </a:r>
            <a:r>
              <a:rPr kumimoji="1" lang="zh-CN" altLang="en-US" sz="2400" b="1" dirty="0">
                <a:latin typeface="+mj-ea"/>
                <a:ea typeface="+mj-ea"/>
              </a:rPr>
              <a:t>个时钟周期。</a:t>
            </a:r>
            <a:endParaRPr kumimoji="1" lang="zh-CN" altLang="en-US" sz="2400" b="1" dirty="0">
              <a:latin typeface="+mj-ea"/>
              <a:ea typeface="+mj-ea"/>
            </a:endParaRPr>
          </a:p>
        </p:txBody>
      </p:sp>
      <p:graphicFrame>
        <p:nvGraphicFramePr>
          <p:cNvPr id="181274" name="Object 26"/>
          <p:cNvGraphicFramePr>
            <a:graphicFrameLocks noGrp="1" noChangeAspect="1"/>
          </p:cNvGraphicFramePr>
          <p:nvPr>
            <p:ph idx="4294967295"/>
          </p:nvPr>
        </p:nvGraphicFramePr>
        <p:xfrm>
          <a:off x="5981700" y="3645024"/>
          <a:ext cx="1900238" cy="1119064"/>
        </p:xfrm>
        <a:graphic>
          <a:graphicData uri="http://schemas.openxmlformats.org/presentationml/2006/ole">
            <mc:AlternateContent xmlns:mc="http://schemas.openxmlformats.org/markup-compatibility/2006">
              <mc:Choice xmlns:v="urn:schemas-microsoft-com:vml" Requires="v">
                <p:oleObj spid="_x0000_s28681" name="Microsoft 公式 3.0" r:id="rId1" imgW="723900" imgH="482600" progId="Equation.3">
                  <p:embed/>
                </p:oleObj>
              </mc:Choice>
              <mc:Fallback>
                <p:oleObj name="Microsoft 公式 3.0" r:id="rId1" imgW="723900" imgH="482600" progId="Equation.3">
                  <p:embed/>
                  <p:pic>
                    <p:nvPicPr>
                      <p:cNvPr id="0" name="图片 286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3645024"/>
                        <a:ext cx="1900238" cy="1119064"/>
                      </a:xfrm>
                      <a:prstGeom prst="rect">
                        <a:avLst/>
                      </a:prstGeom>
                      <a:noFill/>
                      <a:ln>
                        <a:noFill/>
                      </a:ln>
                      <a:effectLst/>
                    </p:spPr>
                  </p:pic>
                </p:oleObj>
              </mc:Fallback>
            </mc:AlternateContent>
          </a:graphicData>
        </a:graphic>
      </p:graphicFrame>
      <p:sp>
        <p:nvSpPr>
          <p:cNvPr id="181276" name="Text Box 28"/>
          <p:cNvSpPr txBox="1">
            <a:spLocks noChangeArrowheads="1"/>
          </p:cNvSpPr>
          <p:nvPr/>
        </p:nvSpPr>
        <p:spPr bwMode="auto">
          <a:xfrm>
            <a:off x="677863"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77" name="Text Box 29"/>
          <p:cNvSpPr txBox="1">
            <a:spLocks noChangeArrowheads="1"/>
          </p:cNvSpPr>
          <p:nvPr/>
        </p:nvSpPr>
        <p:spPr bwMode="auto">
          <a:xfrm>
            <a:off x="677863" y="54927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测试分支</a:t>
            </a:r>
            <a:endPar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5127" name="Text Box 30"/>
          <p:cNvSpPr txBox="1">
            <a:spLocks noChangeArrowheads="1"/>
          </p:cNvSpPr>
          <p:nvPr/>
        </p:nvSpPr>
        <p:spPr bwMode="auto">
          <a:xfrm>
            <a:off x="677863" y="27971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1279" name="Text Box 31"/>
          <p:cNvSpPr txBox="1">
            <a:spLocks noChangeArrowheads="1"/>
          </p:cNvSpPr>
          <p:nvPr/>
        </p:nvSpPr>
        <p:spPr bwMode="auto">
          <a:xfrm>
            <a:off x="3009900"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分支指令</a:t>
            </a:r>
            <a:endPar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5129" name="Text Box 32"/>
          <p:cNvSpPr txBox="1">
            <a:spLocks noChangeArrowheads="1"/>
          </p:cNvSpPr>
          <p:nvPr/>
        </p:nvSpPr>
        <p:spPr bwMode="auto">
          <a:xfrm>
            <a:off x="3298825" y="27971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dirty="0">
                <a:solidFill>
                  <a:srgbClr val="FF0000"/>
                </a:solidFill>
                <a:latin typeface="Times New Roman" panose="02020603050405020304" pitchFamily="18" charset="0"/>
                <a:ea typeface="文鼎CS大宋" charset="-122"/>
              </a:rPr>
              <a:t>CPU</a:t>
            </a:r>
            <a:r>
              <a:rPr kumimoji="1" lang="en-US" altLang="zh-CN" sz="2800" b="1" baseline="-25000" dirty="0">
                <a:solidFill>
                  <a:srgbClr val="FF0000"/>
                </a:solidFill>
                <a:latin typeface="Times New Roman" panose="02020603050405020304" pitchFamily="18" charset="0"/>
                <a:ea typeface="文鼎CS大宋" charset="-122"/>
              </a:rPr>
              <a:t>B</a:t>
            </a:r>
            <a:endParaRPr kumimoji="1" lang="en-US" altLang="zh-CN" sz="2800" b="1" baseline="-25000" dirty="0">
              <a:solidFill>
                <a:srgbClr val="000066"/>
              </a:solidFill>
              <a:latin typeface="Times New Roman" panose="02020603050405020304" pitchFamily="18" charset="0"/>
              <a:ea typeface="文鼎CS大宋" charset="-122"/>
            </a:endParaRPr>
          </a:p>
        </p:txBody>
      </p:sp>
      <p:grpSp>
        <p:nvGrpSpPr>
          <p:cNvPr id="5130" name="Group 33"/>
          <p:cNvGrpSpPr/>
          <p:nvPr/>
        </p:nvGrpSpPr>
        <p:grpSpPr bwMode="auto">
          <a:xfrm>
            <a:off x="3009900" y="3408363"/>
            <a:ext cx="2209800" cy="1460500"/>
            <a:chOff x="3120" y="2256"/>
            <a:chExt cx="1584" cy="1152"/>
          </a:xfrm>
        </p:grpSpPr>
        <p:sp>
          <p:nvSpPr>
            <p:cNvPr id="181282" name="Rectangle 34"/>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83" name="Text Box 35"/>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1284" name="Rectangle 36"/>
          <p:cNvSpPr>
            <a:spLocks noChangeArrowheads="1"/>
          </p:cNvSpPr>
          <p:nvPr/>
        </p:nvSpPr>
        <p:spPr bwMode="auto">
          <a:xfrm>
            <a:off x="677863" y="34083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85" name="Text Box 37"/>
          <p:cNvSpPr txBox="1">
            <a:spLocks noChangeArrowheads="1"/>
          </p:cNvSpPr>
          <p:nvPr/>
        </p:nvSpPr>
        <p:spPr bwMode="auto">
          <a:xfrm>
            <a:off x="817563" y="3878263"/>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182277" name="Rectangle 5"/>
          <p:cNvSpPr>
            <a:spLocks noChangeArrowheads="1"/>
          </p:cNvSpPr>
          <p:nvPr/>
        </p:nvSpPr>
        <p:spPr bwMode="auto">
          <a:xfrm>
            <a:off x="574675" y="1341438"/>
            <a:ext cx="7958138" cy="1126462"/>
          </a:xfrm>
          <a:prstGeom prst="rect">
            <a:avLst/>
          </a:prstGeom>
          <a:noFill/>
          <a:ln>
            <a:noFill/>
          </a:ln>
          <a:effectLst/>
        </p:spPr>
        <p:txBody>
          <a:bodyPr>
            <a:spAutoFit/>
          </a:bodyPr>
          <a:lstStyle/>
          <a:p>
            <a:pPr algn="just">
              <a:lnSpc>
                <a:spcPct val="140000"/>
              </a:lnSpc>
              <a:defRPr/>
            </a:pPr>
            <a:r>
              <a:rPr kumimoji="1" lang="en-US" altLang="zh-CN" sz="2400" b="1" dirty="0">
                <a:latin typeface="+mj-ea"/>
                <a:ea typeface="+mj-ea"/>
              </a:rPr>
              <a:t>      </a:t>
            </a:r>
            <a:r>
              <a:rPr kumimoji="1" lang="zh-CN" altLang="en-US" sz="2400" b="1" dirty="0">
                <a:latin typeface="+mj-ea"/>
                <a:ea typeface="+mj-ea"/>
              </a:rPr>
              <a:t>对于</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，执行的指令中分支指令占</a:t>
            </a:r>
            <a:r>
              <a:rPr kumimoji="1" lang="en-US" altLang="zh-CN" sz="2400" b="1" dirty="0">
                <a:latin typeface="+mj-ea"/>
                <a:ea typeface="+mj-ea"/>
              </a:rPr>
              <a:t>20%</a:t>
            </a:r>
            <a:r>
              <a:rPr kumimoji="1" lang="zh-CN" altLang="en-US" sz="2400" b="1" dirty="0">
                <a:latin typeface="+mj-ea"/>
                <a:ea typeface="+mj-ea"/>
              </a:rPr>
              <a:t>；由于每个分支指令之前都需要有比较指令，因此比较指令也占</a:t>
            </a:r>
            <a:r>
              <a:rPr kumimoji="1" lang="en-US" altLang="zh-CN" sz="2400" b="1" dirty="0">
                <a:latin typeface="+mj-ea"/>
                <a:ea typeface="+mj-ea"/>
              </a:rPr>
              <a:t>20%</a:t>
            </a:r>
            <a:r>
              <a:rPr kumimoji="1" lang="zh-CN" altLang="en-US" sz="2400" b="1" dirty="0">
                <a:latin typeface="+mj-ea"/>
                <a:ea typeface="+mj-ea"/>
              </a:rPr>
              <a:t>。</a:t>
            </a:r>
            <a:endParaRPr kumimoji="1" lang="zh-CN" altLang="en-US" sz="2400" b="1" dirty="0">
              <a:latin typeface="+mj-ea"/>
              <a:ea typeface="+mj-ea"/>
            </a:endParaRPr>
          </a:p>
        </p:txBody>
      </p:sp>
      <p:sp>
        <p:nvSpPr>
          <p:cNvPr id="182291" name="Text Box 19"/>
          <p:cNvSpPr txBox="1">
            <a:spLocks noChangeArrowheads="1"/>
          </p:cNvSpPr>
          <p:nvPr/>
        </p:nvSpPr>
        <p:spPr bwMode="auto">
          <a:xfrm>
            <a:off x="611188"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292" name="Text Box 20"/>
          <p:cNvSpPr txBox="1">
            <a:spLocks noChangeArrowheads="1"/>
          </p:cNvSpPr>
          <p:nvPr/>
        </p:nvSpPr>
        <p:spPr bwMode="auto">
          <a:xfrm>
            <a:off x="611188" y="55641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6151" name="Text Box 21"/>
          <p:cNvSpPr txBox="1">
            <a:spLocks noChangeArrowheads="1"/>
          </p:cNvSpPr>
          <p:nvPr/>
        </p:nvSpPr>
        <p:spPr bwMode="auto">
          <a:xfrm>
            <a:off x="611188" y="2868613"/>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2294" name="Text Box 22"/>
          <p:cNvSpPr txBox="1">
            <a:spLocks noChangeArrowheads="1"/>
          </p:cNvSpPr>
          <p:nvPr/>
        </p:nvSpPr>
        <p:spPr bwMode="auto">
          <a:xfrm>
            <a:off x="2943225"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6153" name="Text Box 23"/>
          <p:cNvSpPr txBox="1">
            <a:spLocks noChangeArrowheads="1"/>
          </p:cNvSpPr>
          <p:nvPr/>
        </p:nvSpPr>
        <p:spPr bwMode="auto">
          <a:xfrm>
            <a:off x="3232150" y="2868613"/>
            <a:ext cx="1920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6154" name="Group 24"/>
          <p:cNvGrpSpPr/>
          <p:nvPr/>
        </p:nvGrpSpPr>
        <p:grpSpPr bwMode="auto">
          <a:xfrm>
            <a:off x="2943225" y="3479800"/>
            <a:ext cx="2209800" cy="1460500"/>
            <a:chOff x="3120" y="2256"/>
            <a:chExt cx="1584" cy="1152"/>
          </a:xfrm>
        </p:grpSpPr>
        <p:sp>
          <p:nvSpPr>
            <p:cNvPr id="182297" name="Rectangle 25"/>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298" name="Text Box 26"/>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2299" name="Rectangle 27"/>
          <p:cNvSpPr>
            <a:spLocks noChangeArrowheads="1"/>
          </p:cNvSpPr>
          <p:nvPr/>
        </p:nvSpPr>
        <p:spPr bwMode="auto">
          <a:xfrm>
            <a:off x="611188" y="3479800"/>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300" name="Text Box 28"/>
          <p:cNvSpPr txBox="1">
            <a:spLocks noChangeArrowheads="1"/>
          </p:cNvSpPr>
          <p:nvPr/>
        </p:nvSpPr>
        <p:spPr bwMode="auto">
          <a:xfrm>
            <a:off x="750888" y="3949700"/>
            <a:ext cx="1905000" cy="822325"/>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r>
              <a:rPr kumimoji="1" lang="en-US" altLang="zh-CN"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60%</a:t>
            </a:r>
            <a:endParaRPr kumimoji="1" lang="en-US" altLang="zh-CN"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mc:AlternateContent xmlns:mc="http://schemas.openxmlformats.org/markup-compatibility/2006">
        <mc:Choice xmlns:a14="http://schemas.microsoft.com/office/drawing/2010/main" Requires="a14">
          <p:sp>
            <p:nvSpPr>
              <p:cNvPr id="2" name="TextBox 1"/>
              <p:cNvSpPr txBox="1"/>
              <p:nvPr/>
            </p:nvSpPr>
            <p:spPr>
              <a:xfrm>
                <a:off x="5738435" y="3387725"/>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5738435" y="3387725"/>
                <a:ext cx="1764457" cy="475323"/>
              </a:xfrm>
              <a:prstGeom prst="rect">
                <a:avLst/>
              </a:prstGeom>
              <a:blipFill rotWithShape="1">
                <a:blip r:embed="rId1"/>
                <a:stretch>
                  <a:fillRect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738435" y="4123200"/>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5738435" y="4123200"/>
                <a:ext cx="1775679" cy="481286"/>
              </a:xfrm>
              <a:prstGeom prst="rect">
                <a:avLst/>
              </a:prstGeom>
              <a:blipFill rotWithShape="1">
                <a:blip r:embed="rId2"/>
                <a:stretch>
                  <a:fillRect b="-1645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747119" y="4653136"/>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5747119" y="4653136"/>
                <a:ext cx="2892587" cy="400110"/>
              </a:xfrm>
              <a:prstGeom prst="rect">
                <a:avLst/>
              </a:prstGeom>
              <a:blipFill rotWithShape="1">
                <a:blip r:embed="rId3"/>
                <a:stretch>
                  <a:fillRect b="-30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747119" y="5157192"/>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5747119" y="5157192"/>
                <a:ext cx="2473498" cy="553293"/>
              </a:xfrm>
              <a:prstGeom prst="rect">
                <a:avLst/>
              </a:prstGeom>
              <a:blipFill rotWithShape="1">
                <a:blip r:embed="rId4"/>
                <a:stretch>
                  <a:fillRect b="-14286"/>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sp>
        <p:nvSpPr>
          <p:cNvPr id="184324" name="Rectangle 4"/>
          <p:cNvSpPr>
            <a:spLocks noChangeArrowheads="1"/>
          </p:cNvSpPr>
          <p:nvPr/>
        </p:nvSpPr>
        <p:spPr bwMode="auto">
          <a:xfrm>
            <a:off x="574675" y="1295400"/>
            <a:ext cx="8029575" cy="1274195"/>
          </a:xfrm>
          <a:prstGeom prst="rect">
            <a:avLst/>
          </a:prstGeom>
          <a:noFill/>
          <a:ln>
            <a:noFill/>
          </a:ln>
          <a:effectLst/>
        </p:spPr>
        <p:txBody>
          <a:bodyPr>
            <a:spAutoFit/>
          </a:bodyPr>
          <a:lstStyle/>
          <a:p>
            <a:pPr algn="just">
              <a:lnSpc>
                <a:spcPct val="160000"/>
              </a:lnSpc>
              <a:defRPr/>
            </a:pPr>
            <a:r>
              <a:rPr kumimoji="1" lang="en-US" altLang="zh-CN" sz="2400" b="1" dirty="0">
                <a:latin typeface="+mj-ea"/>
                <a:ea typeface="+mj-ea"/>
              </a:rPr>
              <a:t>    </a:t>
            </a:r>
            <a:r>
              <a:rPr kumimoji="1" lang="zh-CN" altLang="en-US" sz="2400" b="1" dirty="0">
                <a:latin typeface="+mj-ea"/>
                <a:ea typeface="+mj-ea"/>
              </a:rPr>
              <a:t>由于</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在分支时不需要比较</a:t>
            </a:r>
            <a:r>
              <a:rPr kumimoji="1" lang="zh-CN" altLang="en-US" sz="2400" b="1" dirty="0" smtClean="0">
                <a:latin typeface="+mj-ea"/>
                <a:ea typeface="+mj-ea"/>
              </a:rPr>
              <a:t>，假设</a:t>
            </a:r>
            <a:r>
              <a:rPr kumimoji="1" lang="zh-CN" altLang="en-US" sz="2400" b="1" dirty="0">
                <a:latin typeface="+mj-ea"/>
                <a:ea typeface="+mj-ea"/>
              </a:rPr>
              <a:t>它的</a:t>
            </a:r>
            <a:r>
              <a:rPr kumimoji="1" lang="zh-CN" altLang="en-US" sz="2400" b="1" dirty="0" smtClean="0">
                <a:latin typeface="+mj-ea"/>
                <a:ea typeface="+mj-ea"/>
              </a:rPr>
              <a:t>时钟</a:t>
            </a:r>
            <a:r>
              <a:rPr lang="zh-CN" altLang="en-US" sz="2400" dirty="0" smtClean="0">
                <a:latin typeface="+mj-ea"/>
                <a:ea typeface="+mj-ea"/>
              </a:rPr>
              <a:t>频率</a:t>
            </a:r>
            <a:r>
              <a:rPr kumimoji="1" lang="zh-CN" altLang="en-US" sz="2400" b="1" dirty="0" smtClean="0">
                <a:latin typeface="+mj-ea"/>
                <a:ea typeface="+mj-ea"/>
              </a:rPr>
              <a:t>比</a:t>
            </a:r>
            <a:r>
              <a:rPr kumimoji="1" lang="en-US" altLang="zh-CN" sz="2400" b="1" dirty="0">
                <a:latin typeface="+mj-ea"/>
                <a:ea typeface="+mj-ea"/>
              </a:rPr>
              <a:t>CPU</a:t>
            </a:r>
            <a:r>
              <a:rPr kumimoji="1" lang="en-US" altLang="zh-CN" sz="2400" b="1" baseline="-25000" dirty="0">
                <a:latin typeface="+mj-ea"/>
                <a:ea typeface="+mj-ea"/>
              </a:rPr>
              <a:t>B</a:t>
            </a:r>
            <a:r>
              <a:rPr kumimoji="1" lang="zh-CN" altLang="en-US" sz="2400" b="1" dirty="0">
                <a:latin typeface="+mj-ea"/>
                <a:ea typeface="+mj-ea"/>
              </a:rPr>
              <a:t>快</a:t>
            </a:r>
            <a:r>
              <a:rPr kumimoji="1" lang="en-US" altLang="zh-CN" sz="2400" b="1" dirty="0">
                <a:latin typeface="+mj-ea"/>
                <a:ea typeface="+mj-ea"/>
              </a:rPr>
              <a:t>1.25</a:t>
            </a:r>
            <a:r>
              <a:rPr kumimoji="1" lang="zh-CN" altLang="en-US" sz="2400" b="1" dirty="0" smtClean="0">
                <a:latin typeface="+mj-ea"/>
                <a:ea typeface="+mj-ea"/>
              </a:rPr>
              <a:t>倍。</a:t>
            </a:r>
            <a:endParaRPr kumimoji="1" lang="zh-CN" altLang="en-US" sz="2400" b="1" dirty="0">
              <a:latin typeface="+mj-ea"/>
              <a:ea typeface="+mj-ea"/>
            </a:endParaRPr>
          </a:p>
        </p:txBody>
      </p:sp>
      <p:sp>
        <p:nvSpPr>
          <p:cNvPr id="7181" name="Text Box 30"/>
          <p:cNvSpPr txBox="1">
            <a:spLocks noChangeArrowheads="1"/>
          </p:cNvSpPr>
          <p:nvPr/>
        </p:nvSpPr>
        <p:spPr bwMode="auto">
          <a:xfrm>
            <a:off x="6135688" y="580548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7182" name="Text Box 31"/>
          <p:cNvSpPr txBox="1">
            <a:spLocks noChangeArrowheads="1"/>
          </p:cNvSpPr>
          <p:nvPr/>
        </p:nvSpPr>
        <p:spPr bwMode="auto">
          <a:xfrm>
            <a:off x="8151813" y="579913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17" name="TextBox 16"/>
              <p:cNvSpPr txBox="1"/>
              <p:nvPr/>
            </p:nvSpPr>
            <p:spPr>
              <a:xfrm>
                <a:off x="5738435" y="3387725"/>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5738435" y="3387725"/>
                <a:ext cx="1764457" cy="475323"/>
              </a:xfrm>
              <a:prstGeom prst="rect">
                <a:avLst/>
              </a:prstGeom>
              <a:blipFill rotWithShape="1">
                <a:blip r:embed="rId1"/>
                <a:stretch>
                  <a:fillRect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738435" y="4123200"/>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5738435" y="4123200"/>
                <a:ext cx="1775679" cy="481286"/>
              </a:xfrm>
              <a:prstGeom prst="rect">
                <a:avLst/>
              </a:prstGeom>
              <a:blipFill rotWithShape="1">
                <a:blip r:embed="rId2"/>
                <a:stretch>
                  <a:fillRect b="-1645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747119" y="4653136"/>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5747119" y="4653136"/>
                <a:ext cx="2892587" cy="400110"/>
              </a:xfrm>
              <a:prstGeom prst="rect">
                <a:avLst/>
              </a:prstGeom>
              <a:blipFill rotWithShape="1">
                <a:blip r:embed="rId3"/>
                <a:stretch>
                  <a:fillRect b="-30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47119" y="5157192"/>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p:sp>
            <p:nvSpPr>
              <p:cNvPr id="20" name="TextBox 19"/>
              <p:cNvSpPr txBox="1">
                <a:spLocks noRot="1" noChangeAspect="1" noMove="1" noResize="1" noEditPoints="1" noAdjustHandles="1" noChangeArrowheads="1" noChangeShapeType="1" noTextEdit="1"/>
              </p:cNvSpPr>
              <p:nvPr/>
            </p:nvSpPr>
            <p:spPr>
              <a:xfrm>
                <a:off x="5747119" y="5157192"/>
                <a:ext cx="2473498" cy="553293"/>
              </a:xfrm>
              <a:prstGeom prst="rect">
                <a:avLst/>
              </a:prstGeom>
              <a:blipFill rotWithShape="1">
                <a:blip r:embed="rId4"/>
                <a:stretch>
                  <a:fillRect b="-142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580112" y="5877272"/>
                <a:ext cx="2785321"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i="1">
                                  <a:latin typeface="Cambria Math"/>
                                </a:rPr>
                                <m:t>𝑩</m:t>
                              </m:r>
                            </m:sub>
                          </m:sSub>
                        </m:sub>
                      </m:sSub>
                      <m:r>
                        <a:rPr lang="en-US" altLang="zh-CN" sz="2000" i="1">
                          <a:latin typeface="Cambria Math"/>
                        </a:rPr>
                        <m:t>=</m:t>
                      </m:r>
                      <m:sSub>
                        <m:sSubPr>
                          <m:ctrlPr>
                            <a:rPr lang="en-US" altLang="zh-CN" sz="2000" i="1">
                              <a:latin typeface="Cambria Math"/>
                            </a:rPr>
                          </m:ctrlPr>
                        </m:sSubPr>
                        <m:e>
                          <m:r>
                            <a:rPr lang="en-US" altLang="zh-CN" sz="2000" i="1">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 </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i="1">
                                  <a:latin typeface="Cambria Math"/>
                                </a:rPr>
                                <m:t>𝑨</m:t>
                              </m:r>
                            </m:sub>
                          </m:sSub>
                        </m:sub>
                      </m:sSub>
                    </m:oMath>
                  </m:oMathPara>
                </a14:m>
                <a:endParaRPr lang="en-US" altLang="zh-CN" sz="2000" i="1" dirty="0">
                  <a:latin typeface="Cambria Math"/>
                </a:endParaRPr>
              </a:p>
            </p:txBody>
          </p:sp>
        </mc:Choice>
        <mc:Fallback>
          <p:sp>
            <p:nvSpPr>
              <p:cNvPr id="22" name="TextBox 21"/>
              <p:cNvSpPr txBox="1">
                <a:spLocks noRot="1" noChangeAspect="1" noMove="1" noResize="1" noEditPoints="1" noAdjustHandles="1" noChangeArrowheads="1" noChangeShapeType="1" noTextEdit="1"/>
              </p:cNvSpPr>
              <p:nvPr/>
            </p:nvSpPr>
            <p:spPr>
              <a:xfrm>
                <a:off x="5580112" y="5877272"/>
                <a:ext cx="2785321" cy="438518"/>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
        <p:nvSpPr>
          <p:cNvPr id="21" name="Text Box 19"/>
          <p:cNvSpPr txBox="1">
            <a:spLocks noChangeArrowheads="1"/>
          </p:cNvSpPr>
          <p:nvPr/>
        </p:nvSpPr>
        <p:spPr bwMode="auto">
          <a:xfrm>
            <a:off x="611188"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3" name="Text Box 20"/>
          <p:cNvSpPr txBox="1">
            <a:spLocks noChangeArrowheads="1"/>
          </p:cNvSpPr>
          <p:nvPr/>
        </p:nvSpPr>
        <p:spPr bwMode="auto">
          <a:xfrm>
            <a:off x="611188" y="55641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4" name="Text Box 21"/>
          <p:cNvSpPr txBox="1">
            <a:spLocks noChangeArrowheads="1"/>
          </p:cNvSpPr>
          <p:nvPr/>
        </p:nvSpPr>
        <p:spPr bwMode="auto">
          <a:xfrm>
            <a:off x="611188" y="2868613"/>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25" name="Text Box 22"/>
          <p:cNvSpPr txBox="1">
            <a:spLocks noChangeArrowheads="1"/>
          </p:cNvSpPr>
          <p:nvPr/>
        </p:nvSpPr>
        <p:spPr bwMode="auto">
          <a:xfrm>
            <a:off x="2943225"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6" name="Text Box 23"/>
          <p:cNvSpPr txBox="1">
            <a:spLocks noChangeArrowheads="1"/>
          </p:cNvSpPr>
          <p:nvPr/>
        </p:nvSpPr>
        <p:spPr bwMode="auto">
          <a:xfrm>
            <a:off x="3232150" y="2868613"/>
            <a:ext cx="1920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27" name="Group 24"/>
          <p:cNvGrpSpPr/>
          <p:nvPr/>
        </p:nvGrpSpPr>
        <p:grpSpPr bwMode="auto">
          <a:xfrm>
            <a:off x="2943225" y="3479800"/>
            <a:ext cx="2209800" cy="1460500"/>
            <a:chOff x="3120" y="2256"/>
            <a:chExt cx="1584" cy="1152"/>
          </a:xfrm>
        </p:grpSpPr>
        <p:sp>
          <p:nvSpPr>
            <p:cNvPr id="28" name="Rectangle 25"/>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9" name="Text Box 26"/>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30" name="Rectangle 27"/>
          <p:cNvSpPr>
            <a:spLocks noChangeArrowheads="1"/>
          </p:cNvSpPr>
          <p:nvPr/>
        </p:nvSpPr>
        <p:spPr bwMode="auto">
          <a:xfrm>
            <a:off x="611188" y="3479800"/>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31" name="Text Box 28"/>
          <p:cNvSpPr txBox="1">
            <a:spLocks noChangeArrowheads="1"/>
          </p:cNvSpPr>
          <p:nvPr/>
        </p:nvSpPr>
        <p:spPr bwMode="auto">
          <a:xfrm>
            <a:off x="750888" y="3949700"/>
            <a:ext cx="1905000" cy="822325"/>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r>
              <a:rPr kumimoji="1" lang="en-US" altLang="zh-CN"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60%</a:t>
            </a:r>
            <a:endParaRPr kumimoji="1" lang="en-US" altLang="zh-CN"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2.2.4 </a:t>
            </a:r>
            <a:r>
              <a:rPr kumimoji="1" lang="zh-CN" altLang="en-US" sz="3600" b="1" dirty="0" smtClean="0">
                <a:latin typeface="+mj-ea"/>
                <a:cs typeface="+mn-cs"/>
              </a:rPr>
              <a:t>相关核心技术的</a:t>
            </a:r>
            <a:r>
              <a:rPr kumimoji="1" lang="zh-CN" altLang="en-US" sz="3600" b="1" dirty="0">
                <a:latin typeface="+mj-ea"/>
                <a:cs typeface="+mn-cs"/>
              </a:rPr>
              <a:t>发展</a:t>
            </a:r>
            <a:endParaRPr kumimoji="1" lang="zh-CN" altLang="en-US" sz="3600" b="1" dirty="0">
              <a:latin typeface="+mj-ea"/>
              <a:cs typeface="+mn-cs"/>
            </a:endParaRPr>
          </a:p>
        </p:txBody>
      </p:sp>
      <p:sp>
        <p:nvSpPr>
          <p:cNvPr id="2" name="矩形 1"/>
          <p:cNvSpPr/>
          <p:nvPr/>
        </p:nvSpPr>
        <p:spPr>
          <a:xfrm>
            <a:off x="395536" y="1412776"/>
            <a:ext cx="8208912"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mj-ea"/>
                <a:ea typeface="+mj-ea"/>
              </a:rPr>
              <a:t>1965</a:t>
            </a:r>
            <a:r>
              <a:rPr lang="zh-CN" altLang="en-US" sz="2400" dirty="0">
                <a:latin typeface="+mj-ea"/>
                <a:ea typeface="+mj-ea"/>
              </a:rPr>
              <a:t>年，时任仙童公司研发实验室主任的摩尔（</a:t>
            </a:r>
            <a:r>
              <a:rPr lang="en-US" altLang="zh-CN" sz="2400" dirty="0">
                <a:latin typeface="+mj-ea"/>
                <a:ea typeface="+mj-ea"/>
              </a:rPr>
              <a:t>Gordon </a:t>
            </a:r>
            <a:r>
              <a:rPr lang="en-US" altLang="zh-CN" sz="2400" dirty="0" err="1">
                <a:latin typeface="+mj-ea"/>
                <a:ea typeface="+mj-ea"/>
              </a:rPr>
              <a:t>Mooer</a:t>
            </a:r>
            <a:r>
              <a:rPr lang="zh-CN" altLang="en-US" sz="2400" dirty="0">
                <a:latin typeface="+mj-ea"/>
                <a:ea typeface="+mj-ea"/>
              </a:rPr>
              <a:t>）在</a:t>
            </a:r>
            <a:r>
              <a:rPr lang="en-US" altLang="zh-CN" sz="2400" dirty="0">
                <a:latin typeface="+mj-ea"/>
                <a:ea typeface="+mj-ea"/>
              </a:rPr>
              <a:t>《Electronics》</a:t>
            </a:r>
            <a:r>
              <a:rPr lang="zh-CN" altLang="en-US" sz="2400" dirty="0">
                <a:latin typeface="+mj-ea"/>
                <a:ea typeface="+mj-ea"/>
              </a:rPr>
              <a:t>上撰文，认为集成电路密度大约每两年翻一番</a:t>
            </a:r>
            <a:endParaRPr lang="zh-CN" altLang="en-US" sz="2400" dirty="0">
              <a:latin typeface="+mj-ea"/>
              <a:ea typeface="+mj-ea"/>
            </a:endParaRPr>
          </a:p>
          <a:p>
            <a:pPr marL="342900" indent="-342900">
              <a:buFont typeface="Arial" panose="020B0604020202020204" pitchFamily="34" charset="0"/>
              <a:buChar char="•"/>
            </a:pPr>
            <a:r>
              <a:rPr lang="en-US" altLang="zh-CN" sz="2400" dirty="0">
                <a:latin typeface="+mj-ea"/>
                <a:ea typeface="+mj-ea"/>
              </a:rPr>
              <a:t>40</a:t>
            </a:r>
            <a:r>
              <a:rPr lang="zh-CN" altLang="en-US" sz="2400" dirty="0">
                <a:latin typeface="+mj-ea"/>
                <a:ea typeface="+mj-ea"/>
              </a:rPr>
              <a:t>年来，摩尔定律不但印证了集成电路技术的发展，也印证了计算机技术的发展</a:t>
            </a:r>
            <a:endParaRPr lang="zh-CN" altLang="en-US" sz="2400" dirty="0">
              <a:latin typeface="+mj-ea"/>
              <a:ea typeface="+mj-ea"/>
            </a:endParaRPr>
          </a:p>
        </p:txBody>
      </p:sp>
      <p:pic>
        <p:nvPicPr>
          <p:cNvPr id="6"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3400003"/>
            <a:ext cx="79216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graphicFrame>
        <p:nvGraphicFramePr>
          <p:cNvPr id="186384" name="Object 16"/>
          <p:cNvGraphicFramePr>
            <a:graphicFrameLocks noGrp="1" noChangeAspect="1"/>
          </p:cNvGraphicFramePr>
          <p:nvPr>
            <p:ph sz="half" idx="4294967295"/>
          </p:nvPr>
        </p:nvGraphicFramePr>
        <p:xfrm>
          <a:off x="681831" y="1412776"/>
          <a:ext cx="5000625" cy="648072"/>
        </p:xfrm>
        <a:graphic>
          <a:graphicData uri="http://schemas.openxmlformats.org/presentationml/2006/ole">
            <mc:AlternateContent xmlns:mc="http://schemas.openxmlformats.org/markup-compatibility/2006">
              <mc:Choice xmlns:v="urn:schemas-microsoft-com:vml" Requires="v">
                <p:oleObj spid="_x0000_s29706" name="Microsoft 公式 3.0" r:id="rId1" imgW="1739900" imgH="254000" progId="Equation.3">
                  <p:embed/>
                </p:oleObj>
              </mc:Choice>
              <mc:Fallback>
                <p:oleObj name="Microsoft 公式 3.0" r:id="rId1" imgW="1739900" imgH="254000" progId="Equation.3">
                  <p:embed/>
                  <p:pic>
                    <p:nvPicPr>
                      <p:cNvPr id="0" name="图片 297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1" y="1412776"/>
                        <a:ext cx="5000625" cy="648072"/>
                      </a:xfrm>
                      <a:prstGeom prst="rect">
                        <a:avLst/>
                      </a:prstGeom>
                      <a:noFill/>
                      <a:ln>
                        <a:noFill/>
                      </a:ln>
                      <a:effectLst/>
                    </p:spPr>
                  </p:pic>
                </p:oleObj>
              </mc:Fallback>
            </mc:AlternateContent>
          </a:graphicData>
        </a:graphic>
      </p:graphicFrame>
      <p:sp>
        <p:nvSpPr>
          <p:cNvPr id="8205" name="Text Box 31"/>
          <p:cNvSpPr txBox="1">
            <a:spLocks noChangeArrowheads="1"/>
          </p:cNvSpPr>
          <p:nvPr/>
        </p:nvSpPr>
        <p:spPr bwMode="auto">
          <a:xfrm>
            <a:off x="6227763" y="574040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206" name="Text Box 32"/>
          <p:cNvSpPr txBox="1">
            <a:spLocks noChangeArrowheads="1"/>
          </p:cNvSpPr>
          <p:nvPr/>
        </p:nvSpPr>
        <p:spPr bwMode="auto">
          <a:xfrm>
            <a:off x="8101013" y="573405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7" name="Text Box 30"/>
          <p:cNvSpPr txBox="1">
            <a:spLocks noChangeArrowheads="1"/>
          </p:cNvSpPr>
          <p:nvPr/>
        </p:nvSpPr>
        <p:spPr bwMode="auto">
          <a:xfrm>
            <a:off x="6135688" y="5270699"/>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8" name="Text Box 31"/>
          <p:cNvSpPr txBox="1">
            <a:spLocks noChangeArrowheads="1"/>
          </p:cNvSpPr>
          <p:nvPr/>
        </p:nvSpPr>
        <p:spPr bwMode="auto">
          <a:xfrm>
            <a:off x="8151813" y="5264349"/>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19" name="TextBox 18"/>
              <p:cNvSpPr txBox="1"/>
              <p:nvPr/>
            </p:nvSpPr>
            <p:spPr>
              <a:xfrm>
                <a:off x="5738435" y="2852936"/>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5738435" y="2852936"/>
                <a:ext cx="1764457" cy="475323"/>
              </a:xfrm>
              <a:prstGeom prst="rect">
                <a:avLst/>
              </a:prstGeom>
              <a:blipFill rotWithShape="1">
                <a:blip r:embed="rId3"/>
                <a:stretch>
                  <a:fillRect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38435" y="3588411"/>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p:sp>
            <p:nvSpPr>
              <p:cNvPr id="20" name="TextBox 19"/>
              <p:cNvSpPr txBox="1">
                <a:spLocks noRot="1" noChangeAspect="1" noMove="1" noResize="1" noEditPoints="1" noAdjustHandles="1" noChangeArrowheads="1" noChangeShapeType="1" noTextEdit="1"/>
              </p:cNvSpPr>
              <p:nvPr/>
            </p:nvSpPr>
            <p:spPr>
              <a:xfrm>
                <a:off x="5738435" y="3588411"/>
                <a:ext cx="1775679" cy="481286"/>
              </a:xfrm>
              <a:prstGeom prst="rect">
                <a:avLst/>
              </a:prstGeom>
              <a:blipFill rotWithShape="1">
                <a:blip r:embed="rId4"/>
                <a:stretch>
                  <a:fillRect b="-1645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747119" y="4118347"/>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p:sp>
            <p:nvSpPr>
              <p:cNvPr id="21" name="TextBox 20"/>
              <p:cNvSpPr txBox="1">
                <a:spLocks noRot="1" noChangeAspect="1" noMove="1" noResize="1" noEditPoints="1" noAdjustHandles="1" noChangeArrowheads="1" noChangeShapeType="1" noTextEdit="1"/>
              </p:cNvSpPr>
              <p:nvPr/>
            </p:nvSpPr>
            <p:spPr>
              <a:xfrm>
                <a:off x="5747119" y="4118347"/>
                <a:ext cx="2892587" cy="400110"/>
              </a:xfrm>
              <a:prstGeom prst="rect">
                <a:avLst/>
              </a:prstGeom>
              <a:blipFill rotWithShape="1">
                <a:blip r:embed="rId5"/>
                <a:stretch>
                  <a:fillRect b="-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747119" y="4622403"/>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p:sp>
            <p:nvSpPr>
              <p:cNvPr id="22" name="TextBox 21"/>
              <p:cNvSpPr txBox="1">
                <a:spLocks noRot="1" noChangeAspect="1" noMove="1" noResize="1" noEditPoints="1" noAdjustHandles="1" noChangeArrowheads="1" noChangeShapeType="1" noTextEdit="1"/>
              </p:cNvSpPr>
              <p:nvPr/>
            </p:nvSpPr>
            <p:spPr>
              <a:xfrm>
                <a:off x="5747119" y="4622403"/>
                <a:ext cx="2473498" cy="553293"/>
              </a:xfrm>
              <a:prstGeom prst="rect">
                <a:avLst/>
              </a:prstGeom>
              <a:blipFill rotWithShape="1">
                <a:blip r:embed="rId6"/>
                <a:stretch>
                  <a:fillRect b="-142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652120" y="5264349"/>
                <a:ext cx="2785321"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i="1">
                                  <a:latin typeface="Cambria Math"/>
                                </a:rPr>
                                <m:t>𝑩</m:t>
                              </m:r>
                            </m:sub>
                          </m:sSub>
                        </m:sub>
                      </m:sSub>
                      <m:r>
                        <a:rPr lang="en-US" altLang="zh-CN" sz="2000" i="1">
                          <a:latin typeface="Cambria Math"/>
                        </a:rPr>
                        <m:t>=</m:t>
                      </m:r>
                      <m:sSub>
                        <m:sSubPr>
                          <m:ctrlPr>
                            <a:rPr lang="en-US" altLang="zh-CN" sz="2000" i="1">
                              <a:latin typeface="Cambria Math"/>
                            </a:rPr>
                          </m:ctrlPr>
                        </m:sSubPr>
                        <m:e>
                          <m:r>
                            <a:rPr lang="en-US" altLang="zh-CN" sz="2000" i="1">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 </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i="1">
                                  <a:latin typeface="Cambria Math"/>
                                </a:rPr>
                                <m:t>𝑨</m:t>
                              </m:r>
                            </m:sub>
                          </m:sSub>
                        </m:sub>
                      </m:sSub>
                    </m:oMath>
                  </m:oMathPara>
                </a14:m>
                <a:endParaRPr lang="en-US" altLang="zh-CN" sz="2000" i="1" dirty="0">
                  <a:latin typeface="Cambria Math"/>
                </a:endParaRPr>
              </a:p>
            </p:txBody>
          </p:sp>
        </mc:Choice>
        <mc:Fallback>
          <p:sp>
            <p:nvSpPr>
              <p:cNvPr id="23" name="TextBox 22"/>
              <p:cNvSpPr txBox="1">
                <a:spLocks noRot="1" noChangeAspect="1" noMove="1" noResize="1" noEditPoints="1" noAdjustHandles="1" noChangeArrowheads="1" noChangeShapeType="1" noTextEdit="1"/>
              </p:cNvSpPr>
              <p:nvPr/>
            </p:nvSpPr>
            <p:spPr>
              <a:xfrm>
                <a:off x="5652120" y="5264349"/>
                <a:ext cx="2785321" cy="438518"/>
              </a:xfrm>
              <a:prstGeom prst="rect">
                <a:avLst/>
              </a:prstGeom>
              <a:blipFill rotWithShape="1">
                <a:blip r:embed="rId7"/>
                <a:stretch>
                  <a:fillRect/>
                </a:stretch>
              </a:blipFill>
            </p:spPr>
            <p:txBody>
              <a:bodyPr/>
              <a:lstStyle/>
              <a:p>
                <a:r>
                  <a:rPr lang="zh-CN" altLang="en-US">
                    <a:noFill/>
                  </a:rPr>
                  <a:t> </a:t>
                </a:r>
                <a:endParaRPr lang="zh-CN" altLang="en-US">
                  <a:noFill/>
                </a:endParaRPr>
              </a:p>
            </p:txBody>
          </p:sp>
        </mc:Fallback>
      </mc:AlternateContent>
      <p:sp>
        <p:nvSpPr>
          <p:cNvPr id="24" name="Text Box 19"/>
          <p:cNvSpPr txBox="1">
            <a:spLocks noChangeArrowheads="1"/>
          </p:cNvSpPr>
          <p:nvPr/>
        </p:nvSpPr>
        <p:spPr bwMode="auto">
          <a:xfrm>
            <a:off x="611188" y="4784799"/>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5" name="Text Box 20"/>
          <p:cNvSpPr txBox="1">
            <a:spLocks noChangeArrowheads="1"/>
          </p:cNvSpPr>
          <p:nvPr/>
        </p:nvSpPr>
        <p:spPr bwMode="auto">
          <a:xfrm>
            <a:off x="611188" y="5332487"/>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6" name="Text Box 21"/>
          <p:cNvSpPr txBox="1">
            <a:spLocks noChangeArrowheads="1"/>
          </p:cNvSpPr>
          <p:nvPr/>
        </p:nvSpPr>
        <p:spPr bwMode="auto">
          <a:xfrm>
            <a:off x="611188" y="2636912"/>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27" name="Text Box 22"/>
          <p:cNvSpPr txBox="1">
            <a:spLocks noChangeArrowheads="1"/>
          </p:cNvSpPr>
          <p:nvPr/>
        </p:nvSpPr>
        <p:spPr bwMode="auto">
          <a:xfrm>
            <a:off x="2943225" y="4784799"/>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28" name="Text Box 23"/>
          <p:cNvSpPr txBox="1">
            <a:spLocks noChangeArrowheads="1"/>
          </p:cNvSpPr>
          <p:nvPr/>
        </p:nvSpPr>
        <p:spPr bwMode="auto">
          <a:xfrm>
            <a:off x="3232150" y="2636912"/>
            <a:ext cx="1920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29" name="Group 24"/>
          <p:cNvGrpSpPr/>
          <p:nvPr/>
        </p:nvGrpSpPr>
        <p:grpSpPr bwMode="auto">
          <a:xfrm>
            <a:off x="2943225" y="3248099"/>
            <a:ext cx="2209800" cy="1460500"/>
            <a:chOff x="3120" y="2256"/>
            <a:chExt cx="1584" cy="1152"/>
          </a:xfrm>
        </p:grpSpPr>
        <p:sp>
          <p:nvSpPr>
            <p:cNvPr id="30" name="Rectangle 25"/>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31" name="Text Box 26"/>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32" name="Rectangle 27"/>
          <p:cNvSpPr>
            <a:spLocks noChangeArrowheads="1"/>
          </p:cNvSpPr>
          <p:nvPr/>
        </p:nvSpPr>
        <p:spPr bwMode="auto">
          <a:xfrm>
            <a:off x="611188" y="3248099"/>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33" name="Text Box 28"/>
          <p:cNvSpPr txBox="1">
            <a:spLocks noChangeArrowheads="1"/>
          </p:cNvSpPr>
          <p:nvPr/>
        </p:nvSpPr>
        <p:spPr bwMode="auto">
          <a:xfrm>
            <a:off x="750888" y="3717999"/>
            <a:ext cx="1905000" cy="822325"/>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r>
              <a:rPr kumimoji="1" lang="en-US" altLang="zh-CN"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60%</a:t>
            </a:r>
            <a:endParaRPr kumimoji="1" lang="en-US" altLang="zh-CN"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a:xfrm>
            <a:off x="448351" y="-99392"/>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9221" name="Text Box 21"/>
          <p:cNvSpPr txBox="1">
            <a:spLocks noChangeArrowheads="1"/>
          </p:cNvSpPr>
          <p:nvPr/>
        </p:nvSpPr>
        <p:spPr bwMode="auto">
          <a:xfrm>
            <a:off x="1939925" y="387759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9222" name="Text Box 22"/>
          <p:cNvSpPr txBox="1">
            <a:spLocks noChangeArrowheads="1"/>
          </p:cNvSpPr>
          <p:nvPr/>
        </p:nvSpPr>
        <p:spPr bwMode="auto">
          <a:xfrm>
            <a:off x="4019550" y="385377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7" name="Text Box 30"/>
          <p:cNvSpPr txBox="1">
            <a:spLocks noChangeArrowheads="1"/>
          </p:cNvSpPr>
          <p:nvPr/>
        </p:nvSpPr>
        <p:spPr bwMode="auto">
          <a:xfrm>
            <a:off x="1656885" y="446932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 name="Text Box 31"/>
          <p:cNvSpPr txBox="1">
            <a:spLocks noChangeArrowheads="1"/>
          </p:cNvSpPr>
          <p:nvPr/>
        </p:nvSpPr>
        <p:spPr bwMode="auto">
          <a:xfrm>
            <a:off x="3673010" y="446297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9" name="TextBox 8"/>
              <p:cNvSpPr txBox="1"/>
              <p:nvPr/>
            </p:nvSpPr>
            <p:spPr>
              <a:xfrm>
                <a:off x="1331640" y="2247664"/>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1331640" y="2247664"/>
                <a:ext cx="1764457" cy="475323"/>
              </a:xfrm>
              <a:prstGeom prst="rect">
                <a:avLst/>
              </a:prstGeom>
              <a:blipFill rotWithShape="1">
                <a:blip r:embed="rId1"/>
                <a:stretch>
                  <a:fillRect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563888" y="2237200"/>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3563888" y="2237200"/>
                <a:ext cx="1775679" cy="481286"/>
              </a:xfrm>
              <a:prstGeom prst="rect">
                <a:avLst/>
              </a:prstGeom>
              <a:blipFill rotWithShape="1">
                <a:blip r:embed="rId2"/>
                <a:stretch>
                  <a:fillRect b="-1645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315339" y="3004862"/>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1315339" y="3004862"/>
                <a:ext cx="2892587" cy="400110"/>
              </a:xfrm>
              <a:prstGeom prst="rect">
                <a:avLst/>
              </a:prstGeom>
              <a:blipFill rotWithShape="1">
                <a:blip r:embed="rId3"/>
                <a:stretch>
                  <a:fillRect b="-30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451727" y="2928270"/>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4451727" y="2928270"/>
                <a:ext cx="2473498" cy="553293"/>
              </a:xfrm>
              <a:prstGeom prst="rect">
                <a:avLst/>
              </a:prstGeom>
              <a:blipFill rotWithShape="1">
                <a:blip r:embed="rId4"/>
                <a:stretch>
                  <a:fillRect b="-142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043608" y="3805785"/>
                <a:ext cx="3024336" cy="4265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sSub>
                            <m:sSubPr>
                              <m:ctrlPr>
                                <a:rPr lang="en-US" altLang="zh-CN" sz="2000" b="1" i="1" smtClean="0">
                                  <a:latin typeface="Cambria Math"/>
                                </a:rPr>
                              </m:ctrlPr>
                            </m:sSubPr>
                            <m:e>
                              <m:r>
                                <m:rPr>
                                  <m:sty m:val="p"/>
                                </m:rPr>
                                <a:rPr lang="en-US" altLang="zh-CN" sz="2000" i="1">
                                  <a:latin typeface="Cambria Math"/>
                                </a:rPr>
                                <m:t>clk</m:t>
                              </m:r>
                            </m:e>
                            <m:sub>
                              <m:r>
                                <a:rPr lang="en-US" altLang="zh-CN" sz="2000" b="1" i="1" smtClean="0">
                                  <a:latin typeface="Cambria Math"/>
                                </a:rPr>
                                <m:t>𝑩</m:t>
                              </m:r>
                            </m:sub>
                          </m:sSub>
                        </m:sub>
                      </m:sSub>
                      <m:r>
                        <a:rPr lang="en-US" altLang="zh-CN" sz="2000" b="1" i="1" smtClean="0">
                          <a:latin typeface="Cambria Math"/>
                        </a:rPr>
                        <m:t>=</m:t>
                      </m:r>
                      <m:sSub>
                        <m:sSubPr>
                          <m:ctrlPr>
                            <a:rPr lang="en-US" altLang="zh-CN" sz="2000" i="1">
                              <a:latin typeface="Cambria Math"/>
                            </a:rPr>
                          </m:ctrlPr>
                        </m:sSubPr>
                        <m:e>
                          <m:r>
                            <a:rPr lang="en-US" altLang="zh-CN" sz="2000" b="1" i="1" smtClean="0">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b="1" i="1" smtClean="0">
                                  <a:latin typeface="Cambria Math"/>
                                </a:rPr>
                                <m:t>𝑨</m:t>
                              </m:r>
                            </m:sub>
                          </m:sSub>
                        </m:sub>
                      </m:sSub>
                    </m:oMath>
                  </m:oMathPara>
                </a14:m>
                <a:endParaRPr lang="en-US" altLang="zh-CN" sz="200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1043608" y="3805785"/>
                <a:ext cx="3024336" cy="426527"/>
              </a:xfrm>
              <a:prstGeom prst="rect">
                <a:avLst/>
              </a:prstGeom>
              <a:blipFill rotWithShape="1">
                <a:blip r:embed="rId5"/>
                <a:stretch>
                  <a:fillRect b="-1429"/>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544080" y="1718335"/>
            <a:ext cx="1112805" cy="461665"/>
          </a:xfrm>
          <a:prstGeom prst="rect">
            <a:avLst/>
          </a:prstGeom>
          <a:noFill/>
        </p:spPr>
        <p:txBody>
          <a:bodyPr wrap="none" rtlCol="0">
            <a:spAutoFit/>
          </a:bodyPr>
          <a:lstStyle/>
          <a:p>
            <a:r>
              <a:rPr lang="zh-CN" altLang="en-US" sz="2400" dirty="0" smtClean="0"/>
              <a:t>条件：</a:t>
            </a:r>
            <a:endParaRPr lang="zh-CN" altLang="en-US" sz="2400" dirty="0"/>
          </a:p>
        </p:txBody>
      </p:sp>
      <p:sp>
        <p:nvSpPr>
          <p:cNvPr id="17" name="TextBox 16"/>
          <p:cNvSpPr txBox="1"/>
          <p:nvPr/>
        </p:nvSpPr>
        <p:spPr>
          <a:xfrm>
            <a:off x="506867" y="4291927"/>
            <a:ext cx="3230372" cy="461665"/>
          </a:xfrm>
          <a:prstGeom prst="rect">
            <a:avLst/>
          </a:prstGeom>
          <a:noFill/>
        </p:spPr>
        <p:txBody>
          <a:bodyPr wrap="none" rtlCol="0">
            <a:spAutoFit/>
          </a:bodyPr>
          <a:lstStyle/>
          <a:p>
            <a:r>
              <a:rPr lang="zh-CN" altLang="en-US" sz="2400" dirty="0" smtClean="0"/>
              <a:t>求解</a:t>
            </a:r>
            <a:r>
              <a:rPr lang="en-US" altLang="zh-CN" sz="2400" dirty="0" smtClean="0"/>
              <a:t>CPU</a:t>
            </a:r>
            <a:r>
              <a:rPr lang="en-US" altLang="zh-CN" sz="2400" baseline="-25000" dirty="0" smtClean="0"/>
              <a:t>A</a:t>
            </a:r>
            <a:r>
              <a:rPr lang="zh-CN" altLang="en-US" sz="2400" dirty="0" smtClean="0"/>
              <a:t>的执行时间：</a:t>
            </a:r>
            <a:endParaRPr lang="zh-CN" altLang="en-US" sz="2400" dirty="0"/>
          </a:p>
        </p:txBody>
      </p:sp>
      <mc:AlternateContent xmlns:mc="http://schemas.openxmlformats.org/markup-compatibility/2006">
        <mc:Choice xmlns:a14="http://schemas.microsoft.com/office/drawing/2010/main" Requires="a14">
          <p:sp>
            <p:nvSpPr>
              <p:cNvPr id="18" name="TextBox 17"/>
              <p:cNvSpPr txBox="1"/>
              <p:nvPr/>
            </p:nvSpPr>
            <p:spPr>
              <a:xfrm>
                <a:off x="710723" y="4973504"/>
                <a:ext cx="7704856" cy="1263808"/>
              </a:xfrm>
              <a:prstGeom prst="rect">
                <a:avLst/>
              </a:prstGeom>
              <a:noFill/>
            </p:spPr>
            <p:txBody>
              <a:bodyPr wrap="square" rtlCol="0">
                <a:spAutoFit/>
              </a:bodyPr>
              <a:lstStyle/>
              <a:p>
                <a:r>
                  <a:rPr lang="en-US" altLang="zh-CN" sz="2400" b="1" dirty="0" smtClean="0">
                    <a:ea typeface="+mj-ea"/>
                  </a:rPr>
                  <a:t>   </a:t>
                </a:r>
                <a14:m>
                  <m:oMath xmlns:m="http://schemas.openxmlformats.org/officeDocument/2006/math">
                    <m:sSub>
                      <m:sSubPr>
                        <m:ctrlPr>
                          <a:rPr lang="en-US" altLang="zh-CN" sz="2400" b="1" i="1" smtClean="0">
                            <a:latin typeface="Cambria Math"/>
                            <a:ea typeface="+mj-ea"/>
                          </a:rPr>
                        </m:ctrlPr>
                      </m:sSubPr>
                      <m:e>
                        <m:r>
                          <a:rPr lang="en-US" altLang="zh-CN" sz="2400" b="1" i="1" smtClean="0">
                            <a:latin typeface="Cambria Math"/>
                            <a:ea typeface="+mj-ea"/>
                          </a:rPr>
                          <m:t>𝑻</m:t>
                        </m:r>
                      </m:e>
                      <m:sub>
                        <m:sSub>
                          <m:sSubPr>
                            <m:ctrlPr>
                              <a:rPr lang="en-US" altLang="zh-CN" sz="2400" b="1" i="1" smtClean="0">
                                <a:latin typeface="Cambria Math"/>
                                <a:ea typeface="+mj-ea"/>
                              </a:rPr>
                            </m:ctrlPr>
                          </m:sSubPr>
                          <m:e>
                            <m:r>
                              <a:rPr lang="en-US" altLang="zh-CN" sz="2400" b="1" i="1" smtClean="0">
                                <a:latin typeface="Cambria Math"/>
                                <a:ea typeface="+mj-ea"/>
                              </a:rPr>
                              <m:t>𝑪𝑷𝑼</m:t>
                            </m:r>
                          </m:e>
                          <m:sub>
                            <m:r>
                              <a:rPr lang="en-US" altLang="zh-CN" sz="2400" b="1" i="1" smtClean="0">
                                <a:latin typeface="Cambria Math"/>
                                <a:ea typeface="+mj-ea"/>
                              </a:rPr>
                              <m:t>𝑨</m:t>
                            </m:r>
                          </m:sub>
                        </m:sSub>
                      </m:sub>
                    </m:sSub>
                    <m:r>
                      <a:rPr lang="pt-BR" altLang="zh-CN" sz="2400" i="1" smtClean="0">
                        <a:latin typeface="Cambria Math"/>
                        <a:ea typeface="+mj-ea"/>
                      </a:rPr>
                      <m:t>=</m:t>
                    </m:r>
                    <m:d>
                      <m:dPr>
                        <m:ctrlPr>
                          <a:rPr lang="en-US" altLang="zh-CN" sz="2400" b="1" i="1" smtClean="0">
                            <a:latin typeface="Cambria Math"/>
                            <a:ea typeface="+mj-ea"/>
                          </a:rPr>
                        </m:ctrlPr>
                      </m:dPr>
                      <m:e>
                        <m:r>
                          <a:rPr lang="en-US" altLang="zh-CN" sz="2400" b="1" i="1" smtClean="0">
                            <a:latin typeface="Cambria Math"/>
                            <a:ea typeface="+mj-ea"/>
                          </a:rPr>
                          <m:t>𝟖𝟎</m:t>
                        </m:r>
                        <m:r>
                          <a:rPr lang="en-US" altLang="zh-CN" sz="2400" b="1" i="1" smtClean="0">
                            <a:latin typeface="Cambria Math"/>
                            <a:ea typeface="+mj-ea"/>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𝟐𝟎</m:t>
                        </m:r>
                        <m:r>
                          <a:rPr lang="en-US" altLang="zh-CN" sz="2400" b="1" i="1" smtClean="0">
                            <a:latin typeface="Cambria Math"/>
                            <a:ea typeface="Cambria Math"/>
                          </a:rPr>
                          <m:t>%×</m:t>
                        </m:r>
                        <m:r>
                          <a:rPr lang="en-US" altLang="zh-CN" sz="2400" b="1" i="1" smtClean="0">
                            <a:latin typeface="Cambria Math"/>
                            <a:ea typeface="Cambria Math"/>
                          </a:rPr>
                          <m:t>𝟐</m:t>
                        </m:r>
                      </m:e>
                    </m:d>
                    <m:sSub>
                      <m:sSubPr>
                        <m:ctrlPr>
                          <a:rPr lang="en-US" altLang="zh-CN" sz="2400" b="1" i="1" smtClean="0">
                            <a:latin typeface="Cambria Math"/>
                            <a:ea typeface="+mj-ea"/>
                          </a:rPr>
                        </m:ctrlPr>
                      </m:sSubPr>
                      <m:e>
                        <m:r>
                          <a:rPr lang="en-US" altLang="zh-CN" sz="2400" i="1">
                            <a:latin typeface="Cambria Math"/>
                            <a:ea typeface="Cambria Math"/>
                          </a:rPr>
                          <m:t>×</m:t>
                        </m:r>
                        <m:r>
                          <a:rPr lang="en-US" altLang="zh-CN" sz="2400" b="1" i="1" smtClean="0">
                            <a:latin typeface="Cambria Math"/>
                            <a:ea typeface="+mj-ea"/>
                          </a:rPr>
                          <m:t>𝑰𝑪</m:t>
                        </m:r>
                      </m:e>
                      <m:sub>
                        <m:r>
                          <a:rPr lang="en-US" altLang="zh-CN" sz="2400" b="1" i="1" smtClean="0">
                            <a:latin typeface="Cambria Math"/>
                            <a:ea typeface="+mj-ea"/>
                          </a:rPr>
                          <m:t>𝑨</m:t>
                        </m:r>
                      </m:sub>
                    </m:sSub>
                    <m:r>
                      <a:rPr lang="en-US" altLang="zh-CN" sz="2400" b="1" i="1" smtClean="0">
                        <a:latin typeface="Cambria Math"/>
                        <a:ea typeface="Cambria Math"/>
                      </a:rPr>
                      <m:t>×</m:t>
                    </m:r>
                    <m:sSub>
                      <m:sSubPr>
                        <m:ctrlPr>
                          <a:rPr lang="en-US" altLang="zh-CN" sz="2400" b="1" i="1" smtClean="0">
                            <a:latin typeface="Cambria Math"/>
                            <a:ea typeface="Cambria Math"/>
                          </a:rPr>
                        </m:ctrlPr>
                      </m:sSubPr>
                      <m:e>
                        <m:r>
                          <a:rPr lang="en-US" altLang="zh-CN" sz="2400" b="1" i="1" smtClean="0">
                            <a:latin typeface="Cambria Math"/>
                            <a:ea typeface="Cambria Math"/>
                          </a:rPr>
                          <m:t>𝑻</m:t>
                        </m:r>
                      </m:e>
                      <m:sub>
                        <m:sSub>
                          <m:sSubPr>
                            <m:ctrlPr>
                              <a:rPr lang="en-US" altLang="zh-CN" sz="2400" b="1" i="1" smtClean="0">
                                <a:latin typeface="Cambria Math"/>
                                <a:ea typeface="Cambria Math"/>
                              </a:rPr>
                            </m:ctrlPr>
                          </m:sSubPr>
                          <m:e>
                            <m:r>
                              <a:rPr lang="en-US" altLang="zh-CN" sz="2400" b="1" i="1" smtClean="0">
                                <a:latin typeface="Cambria Math"/>
                                <a:ea typeface="Cambria Math"/>
                              </a:rPr>
                              <m:t>𝑪𝑳𝑲</m:t>
                            </m:r>
                          </m:e>
                          <m:sub>
                            <m:r>
                              <a:rPr lang="en-US" altLang="zh-CN" sz="2400" b="1" i="1" smtClean="0">
                                <a:latin typeface="Cambria Math"/>
                                <a:ea typeface="Cambria Math"/>
                              </a:rPr>
                              <m:t>𝑨</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a:latin typeface="Times New Roman" panose="02020603050405020304" pitchFamily="18" charset="0"/>
                    <a:ea typeface="+mj-ea"/>
                    <a:cs typeface="Times New Roman" panose="02020603050405020304" pitchFamily="18" charset="0"/>
                  </a:rPr>
                  <a:t> </a:t>
                </a:r>
                <a:r>
                  <a:rPr lang="en-US" altLang="zh-CN" sz="2400" dirty="0" smtClean="0">
                    <a:latin typeface="Times New Roman" panose="02020603050405020304" pitchFamily="18" charset="0"/>
                    <a:ea typeface="+mj-ea"/>
                    <a:cs typeface="Times New Roman" panose="02020603050405020304" pitchFamily="18" charset="0"/>
                  </a:rPr>
                  <a:t>            </a:t>
                </a:r>
              </a:p>
              <a:p>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i="1" smtClean="0">
                        <a:latin typeface="Cambria Math"/>
                        <a:ea typeface="+mj-ea"/>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en-US" altLang="zh-CN" sz="2400" i="1">
                            <a:latin typeface="Cambria Math"/>
                          </a:rPr>
                          <m:t>𝑨</m:t>
                        </m:r>
                      </m:sub>
                    </m:sSub>
                    <m:r>
                      <a:rPr lang="en-US" altLang="zh-CN" sz="2400" i="1">
                        <a:latin typeface="Cambria Math"/>
                        <a:ea typeface="Cambria Math"/>
                        <a:cs typeface="Times New Roman" panose="02020603050405020304" pitchFamily="18" charset="0"/>
                      </a:rPr>
                      <m:t>×</m:t>
                    </m:r>
                    <m:r>
                      <a:rPr lang="en-US" altLang="zh-CN" sz="2400" i="1">
                        <a:latin typeface="Cambria Math"/>
                        <a:ea typeface="Cambria Math"/>
                      </a:rPr>
                      <m:t>𝟏</m:t>
                    </m:r>
                    <m:r>
                      <a:rPr lang="en-US" altLang="zh-CN" sz="2400" i="1">
                        <a:latin typeface="Cambria Math"/>
                        <a:ea typeface="Cambria Math"/>
                      </a:rPr>
                      <m:t>.</m:t>
                    </m:r>
                    <m:r>
                      <a:rPr lang="en-US" altLang="zh-CN" sz="2400" i="1">
                        <a:latin typeface="Cambria Math"/>
                        <a:ea typeface="Cambria Math"/>
                      </a:rPr>
                      <m:t>𝟐</m:t>
                    </m:r>
                    <m:r>
                      <a:rPr lang="en-US" altLang="zh-CN" sz="2400" i="1">
                        <a:latin typeface="Cambria Math"/>
                        <a:ea typeface="Cambria Math"/>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i="1">
                                <a:latin typeface="Cambria Math"/>
                                <a:ea typeface="Cambria Math"/>
                              </a:rPr>
                              <m:t>𝑨</m:t>
                            </m:r>
                          </m:sub>
                        </m:sSub>
                      </m:sub>
                    </m:sSub>
                  </m:oMath>
                </a14:m>
                <a:endParaRPr lang="zh-CN" altLang="en-US" sz="2400" dirty="0">
                  <a:latin typeface="Times New Roman" panose="02020603050405020304" pitchFamily="18" charset="0"/>
                  <a:ea typeface="+mj-ea"/>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710723" y="4973504"/>
                <a:ext cx="7704856" cy="1263808"/>
              </a:xfrm>
              <a:prstGeom prst="rect">
                <a:avLst/>
              </a:prstGeom>
              <a:blipFill rotWithShape="1">
                <a:blip r:embed="rId6"/>
                <a:stretch>
                  <a:fillRect b="-483"/>
                </a:stretch>
              </a:blipFill>
            </p:spPr>
            <p:txBody>
              <a:bodyPr/>
              <a:lstStyle/>
              <a:p>
                <a:r>
                  <a:rPr lang="zh-CN" altLang="en-US">
                    <a:noFill/>
                  </a:rPr>
                  <a:t> </a:t>
                </a:r>
                <a:endParaRPr lang="zh-CN" altLang="en-US">
                  <a:noFill/>
                </a:endParaRPr>
              </a:p>
            </p:txBody>
          </p:sp>
        </mc:Fallback>
      </mc:AlternateContent>
      <p:graphicFrame>
        <p:nvGraphicFramePr>
          <p:cNvPr id="2" name="对象 1"/>
          <p:cNvGraphicFramePr>
            <a:graphicFrameLocks noGrp="1" noChangeAspect="1"/>
          </p:cNvGraphicFramePr>
          <p:nvPr/>
        </p:nvGraphicFramePr>
        <p:xfrm>
          <a:off x="2183602" y="980728"/>
          <a:ext cx="5000625" cy="647700"/>
        </p:xfrm>
        <a:graphic>
          <a:graphicData uri="http://schemas.openxmlformats.org/presentationml/2006/ole">
            <mc:AlternateContent xmlns:mc="http://schemas.openxmlformats.org/markup-compatibility/2006">
              <mc:Choice xmlns:v="urn:schemas-microsoft-com:vml" Requires="v">
                <p:oleObj spid="_x0000_s32777" name="Microsoft 公式 3.0" r:id="rId7" imgW="1739900" imgH="254000" progId="Equation.3">
                  <p:embed/>
                </p:oleObj>
              </mc:Choice>
              <mc:Fallback>
                <p:oleObj name="Microsoft 公式 3.0" r:id="rId7" imgW="1739900" imgH="254000" progId="Equation.3">
                  <p:embed/>
                  <p:pic>
                    <p:nvPicPr>
                      <p:cNvPr id="0" name="Object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3602" y="980728"/>
                        <a:ext cx="5000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a:xfrm>
            <a:off x="457200" y="-2738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10245" name="Text Box 10"/>
          <p:cNvSpPr txBox="1">
            <a:spLocks noChangeArrowheads="1"/>
          </p:cNvSpPr>
          <p:nvPr/>
        </p:nvSpPr>
        <p:spPr bwMode="auto">
          <a:xfrm>
            <a:off x="1851025" y="3678039"/>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0246" name="Text Box 11"/>
          <p:cNvSpPr txBox="1">
            <a:spLocks noChangeArrowheads="1"/>
          </p:cNvSpPr>
          <p:nvPr/>
        </p:nvSpPr>
        <p:spPr bwMode="auto">
          <a:xfrm>
            <a:off x="3867150" y="3671689"/>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2" name="TextBox 1"/>
              <p:cNvSpPr txBox="1"/>
              <p:nvPr/>
            </p:nvSpPr>
            <p:spPr>
              <a:xfrm>
                <a:off x="710723" y="5157192"/>
                <a:ext cx="7704856" cy="1295547"/>
              </a:xfrm>
              <a:prstGeom prst="rect">
                <a:avLst/>
              </a:prstGeom>
              <a:noFill/>
            </p:spPr>
            <p:txBody>
              <a:bodyPr wrap="square" rtlCol="0">
                <a:spAutoFit/>
              </a:bodyPr>
              <a:lstStyle/>
              <a:p>
                <a:r>
                  <a:rPr lang="en-US" altLang="zh-CN" sz="2400" b="1" dirty="0" smtClean="0">
                    <a:ea typeface="+mj-ea"/>
                  </a:rPr>
                  <a:t>   </a:t>
                </a:r>
                <a14:m>
                  <m:oMath xmlns:m="http://schemas.openxmlformats.org/officeDocument/2006/math">
                    <m:sSub>
                      <m:sSubPr>
                        <m:ctrlPr>
                          <a:rPr lang="en-US" altLang="zh-CN" sz="2400" b="1" i="1" smtClean="0">
                            <a:latin typeface="Cambria Math"/>
                            <a:ea typeface="+mj-ea"/>
                          </a:rPr>
                        </m:ctrlPr>
                      </m:sSubPr>
                      <m:e>
                        <m:r>
                          <a:rPr lang="en-US" altLang="zh-CN" sz="2400" b="1" i="1" smtClean="0">
                            <a:latin typeface="Cambria Math"/>
                            <a:ea typeface="+mj-ea"/>
                          </a:rPr>
                          <m:t>𝑻</m:t>
                        </m:r>
                      </m:e>
                      <m:sub>
                        <m:sSub>
                          <m:sSubPr>
                            <m:ctrlPr>
                              <a:rPr lang="en-US" altLang="zh-CN" sz="2400" b="1" i="1" smtClean="0">
                                <a:latin typeface="Cambria Math"/>
                                <a:ea typeface="+mj-ea"/>
                              </a:rPr>
                            </m:ctrlPr>
                          </m:sSubPr>
                          <m:e>
                            <m:r>
                              <a:rPr lang="en-US" altLang="zh-CN" sz="2400" b="1" i="1" smtClean="0">
                                <a:latin typeface="Cambria Math"/>
                                <a:ea typeface="+mj-ea"/>
                              </a:rPr>
                              <m:t>𝑪𝑷𝑼</m:t>
                            </m:r>
                          </m:e>
                          <m:sub>
                            <m:r>
                              <a:rPr lang="en-US" altLang="zh-CN" sz="2400" b="1" i="1" smtClean="0">
                                <a:latin typeface="Cambria Math"/>
                                <a:ea typeface="+mj-ea"/>
                              </a:rPr>
                              <m:t>𝑩</m:t>
                            </m:r>
                          </m:sub>
                        </m:sSub>
                      </m:sub>
                    </m:sSub>
                    <m:r>
                      <a:rPr lang="pt-BR" altLang="zh-CN" sz="2400" i="1" smtClean="0">
                        <a:latin typeface="Cambria Math"/>
                        <a:ea typeface="+mj-ea"/>
                      </a:rPr>
                      <m:t>=</m:t>
                    </m:r>
                    <m:d>
                      <m:dPr>
                        <m:ctrlPr>
                          <a:rPr lang="en-US" altLang="zh-CN" sz="2400" b="1" i="1" smtClean="0">
                            <a:latin typeface="Cambria Math"/>
                            <a:ea typeface="+mj-ea"/>
                          </a:rPr>
                        </m:ctrlPr>
                      </m:dPr>
                      <m:e>
                        <m:r>
                          <a:rPr lang="en-US" altLang="zh-CN" sz="2400" b="1" i="1" smtClean="0">
                            <a:latin typeface="Cambria Math"/>
                            <a:ea typeface="+mj-ea"/>
                          </a:rPr>
                          <m:t>𝟕𝟓</m:t>
                        </m:r>
                        <m:r>
                          <a:rPr lang="en-US" altLang="zh-CN" sz="2400" b="1" i="1" smtClean="0">
                            <a:latin typeface="Cambria Math"/>
                            <a:ea typeface="+mj-ea"/>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𝟐𝟓</m:t>
                        </m:r>
                        <m:r>
                          <a:rPr lang="en-US" altLang="zh-CN" sz="2400" b="1" i="1" smtClean="0">
                            <a:latin typeface="Cambria Math"/>
                            <a:ea typeface="Cambria Math"/>
                          </a:rPr>
                          <m:t>%×</m:t>
                        </m:r>
                        <m:r>
                          <a:rPr lang="en-US" altLang="zh-CN" sz="2400" b="1" i="1" smtClean="0">
                            <a:latin typeface="Cambria Math"/>
                            <a:ea typeface="Cambria Math"/>
                          </a:rPr>
                          <m:t>𝟐</m:t>
                        </m:r>
                      </m:e>
                    </m:d>
                    <m:sSub>
                      <m:sSubPr>
                        <m:ctrlPr>
                          <a:rPr lang="en-US" altLang="zh-CN" sz="2400" b="1" i="1" smtClean="0">
                            <a:latin typeface="Cambria Math"/>
                            <a:ea typeface="+mj-ea"/>
                          </a:rPr>
                        </m:ctrlPr>
                      </m:sSubPr>
                      <m:e>
                        <m:r>
                          <a:rPr lang="en-US" altLang="zh-CN" sz="2400" i="1">
                            <a:latin typeface="Cambria Math"/>
                            <a:ea typeface="Cambria Math"/>
                          </a:rPr>
                          <m:t>×</m:t>
                        </m:r>
                        <m:r>
                          <a:rPr lang="en-US" altLang="zh-CN" sz="2400" b="1" i="1" smtClean="0">
                            <a:latin typeface="Cambria Math"/>
                            <a:ea typeface="+mj-ea"/>
                          </a:rPr>
                          <m:t>𝑰𝑪</m:t>
                        </m:r>
                      </m:e>
                      <m:sub>
                        <m:r>
                          <a:rPr lang="en-US" altLang="zh-CN" sz="2400" b="1" i="1" smtClean="0">
                            <a:latin typeface="Cambria Math"/>
                            <a:ea typeface="+mj-ea"/>
                          </a:rPr>
                          <m:t>𝑩</m:t>
                        </m:r>
                      </m:sub>
                    </m:sSub>
                    <m:r>
                      <a:rPr lang="en-US" altLang="zh-CN" sz="2400" b="1" i="1" smtClean="0">
                        <a:latin typeface="Cambria Math"/>
                        <a:ea typeface="Cambria Math"/>
                      </a:rPr>
                      <m:t>×</m:t>
                    </m:r>
                    <m:sSub>
                      <m:sSubPr>
                        <m:ctrlPr>
                          <a:rPr lang="en-US" altLang="zh-CN" sz="2400" b="1" i="1" smtClean="0">
                            <a:latin typeface="Cambria Math"/>
                            <a:ea typeface="Cambria Math"/>
                          </a:rPr>
                        </m:ctrlPr>
                      </m:sSubPr>
                      <m:e>
                        <m:r>
                          <a:rPr lang="en-US" altLang="zh-CN" sz="2400" b="1" i="1" smtClean="0">
                            <a:latin typeface="Cambria Math"/>
                            <a:ea typeface="Cambria Math"/>
                          </a:rPr>
                          <m:t>𝑻</m:t>
                        </m:r>
                      </m:e>
                      <m:sub>
                        <m:sSub>
                          <m:sSubPr>
                            <m:ctrlPr>
                              <a:rPr lang="en-US" altLang="zh-CN" sz="2400" b="1" i="1" smtClean="0">
                                <a:latin typeface="Cambria Math"/>
                                <a:ea typeface="Cambria Math"/>
                              </a:rPr>
                            </m:ctrlPr>
                          </m:sSubPr>
                          <m:e>
                            <m:r>
                              <a:rPr lang="en-US" altLang="zh-CN" sz="2400" b="1" i="1" smtClean="0">
                                <a:latin typeface="Cambria Math"/>
                                <a:ea typeface="Cambria Math"/>
                              </a:rPr>
                              <m:t>𝑪𝑳𝑲</m:t>
                            </m:r>
                          </m:e>
                          <m:sub>
                            <m:r>
                              <a:rPr lang="en-US" altLang="zh-CN" sz="2400" b="1" i="1" smtClean="0">
                                <a:latin typeface="Cambria Math"/>
                                <a:ea typeface="Cambria Math"/>
                              </a:rPr>
                              <m:t>𝑩</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a:latin typeface="Times New Roman" panose="02020603050405020304" pitchFamily="18" charset="0"/>
                    <a:ea typeface="+mj-ea"/>
                    <a:cs typeface="Times New Roman" panose="02020603050405020304" pitchFamily="18" charset="0"/>
                  </a:rPr>
                  <a:t> </a:t>
                </a:r>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b="1" i="0" smtClean="0">
                        <a:latin typeface="Cambria Math"/>
                        <a:ea typeface="+mj-ea"/>
                        <a:cs typeface="Times New Roman" panose="02020603050405020304" pitchFamily="18" charset="0"/>
                      </a:rPr>
                      <m:t>     </m:t>
                    </m:r>
                    <m:r>
                      <a:rPr lang="en-US" altLang="zh-CN" sz="2400" i="1" smtClean="0">
                        <a:latin typeface="Cambria Math"/>
                        <a:ea typeface="+mj-ea"/>
                        <a:cs typeface="Times New Roman" panose="02020603050405020304" pitchFamily="18" charset="0"/>
                      </a:rPr>
                      <m:t>=</m:t>
                    </m:r>
                    <m:sSub>
                      <m:sSubPr>
                        <m:ctrlPr>
                          <a:rPr lang="en-US" altLang="zh-CN" sz="2400" i="1" smtClean="0">
                            <a:latin typeface="Cambria Math"/>
                          </a:rPr>
                        </m:ctrlPr>
                      </m:sSubPr>
                      <m:e>
                        <m:r>
                          <a:rPr lang="en-US" altLang="zh-CN" sz="2400" b="1" i="1" smtClean="0">
                            <a:latin typeface="Cambria Math"/>
                          </a:rPr>
                          <m:t>𝟏</m:t>
                        </m:r>
                        <m:r>
                          <a:rPr lang="en-US" altLang="zh-CN" sz="2400" i="1">
                            <a:latin typeface="Cambria Math"/>
                          </a:rPr>
                          <m:t>.</m:t>
                        </m:r>
                        <m:r>
                          <a:rPr lang="en-US" altLang="zh-CN" sz="2400" b="1" i="1" smtClean="0">
                            <a:latin typeface="Cambria Math"/>
                          </a:rPr>
                          <m:t>𝟐𝟓</m:t>
                        </m:r>
                        <m:r>
                          <a:rPr lang="en-US" altLang="zh-CN" sz="2400" i="1">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𝟖</m:t>
                        </m:r>
                        <m:r>
                          <a:rPr lang="en-US" altLang="zh-CN" sz="2400" i="1">
                            <a:latin typeface="Cambria Math"/>
                          </a:rPr>
                          <m:t>×</m:t>
                        </m:r>
                        <m:r>
                          <a:rPr lang="en-US" altLang="zh-CN" sz="2400" i="1">
                            <a:latin typeface="Cambria Math"/>
                          </a:rPr>
                          <m:t>𝑰𝑪</m:t>
                        </m:r>
                      </m:e>
                      <m:sub>
                        <m:r>
                          <a:rPr lang="en-US" altLang="zh-CN" sz="2400" b="1" i="1" smtClean="0">
                            <a:latin typeface="Cambria Math"/>
                          </a:rPr>
                          <m:t>𝑨</m:t>
                        </m:r>
                      </m:sub>
                    </m:sSub>
                    <m:r>
                      <a:rPr lang="en-US" altLang="zh-CN" sz="2400" i="1">
                        <a:latin typeface="Cambria Math"/>
                        <a:ea typeface="Cambria Math"/>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𝟐𝟓</m:t>
                    </m:r>
                    <m:r>
                      <a:rPr lang="en-US" altLang="zh-CN" sz="2400" i="1">
                        <a:latin typeface="Cambria Math"/>
                        <a:ea typeface="Cambria Math"/>
                        <a:cs typeface="Times New Roman" panose="02020603050405020304" pitchFamily="18" charset="0"/>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b="1" i="1" smtClean="0">
                                <a:latin typeface="Cambria Math"/>
                                <a:ea typeface="Cambria Math"/>
                              </a:rPr>
                              <m:t>𝑨</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i="1" smtClean="0">
                        <a:latin typeface="Cambria Math"/>
                        <a:ea typeface="+mj-ea"/>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en-US" altLang="zh-CN" sz="2400" i="1">
                            <a:latin typeface="Cambria Math"/>
                          </a:rPr>
                          <m:t>𝑨</m:t>
                        </m:r>
                      </m:sub>
                    </m:sSub>
                    <m:r>
                      <a:rPr lang="en-US" altLang="zh-CN" sz="2400" i="1">
                        <a:latin typeface="Cambria Math"/>
                        <a:ea typeface="Cambria Math"/>
                        <a:cs typeface="Times New Roman" panose="02020603050405020304" pitchFamily="18" charset="0"/>
                      </a:rPr>
                      <m:t>×</m:t>
                    </m:r>
                    <m:r>
                      <a:rPr lang="en-US" altLang="zh-CN" sz="2400" i="1">
                        <a:latin typeface="Cambria Math"/>
                        <a:ea typeface="Cambria Math"/>
                      </a:rPr>
                      <m:t>𝟏</m:t>
                    </m:r>
                    <m:r>
                      <a:rPr lang="en-US" altLang="zh-CN" sz="2400" i="1">
                        <a:latin typeface="Cambria Math"/>
                        <a:ea typeface="Cambria Math"/>
                      </a:rPr>
                      <m:t>.</m:t>
                    </m:r>
                    <m:r>
                      <a:rPr lang="en-US" altLang="zh-CN" sz="2400" i="1">
                        <a:latin typeface="Cambria Math"/>
                        <a:ea typeface="Cambria Math"/>
                      </a:rPr>
                      <m:t>𝟐𝟓</m:t>
                    </m:r>
                    <m:r>
                      <a:rPr lang="en-US" altLang="zh-CN" sz="2400" i="1">
                        <a:latin typeface="Cambria Math"/>
                        <a:ea typeface="Cambria Math"/>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i="1">
                                <a:latin typeface="Cambria Math"/>
                                <a:ea typeface="Cambria Math"/>
                              </a:rPr>
                              <m:t>𝑨</m:t>
                            </m:r>
                          </m:sub>
                        </m:sSub>
                      </m:sub>
                    </m:sSub>
                  </m:oMath>
                </a14:m>
                <a:endParaRPr lang="zh-CN" altLang="en-US" sz="2400" dirty="0">
                  <a:latin typeface="Times New Roman" panose="02020603050405020304" pitchFamily="18" charset="0"/>
                  <a:ea typeface="+mj-ea"/>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710723" y="5157192"/>
                <a:ext cx="7704856" cy="1295547"/>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7" name="Text Box 21"/>
          <p:cNvSpPr txBox="1">
            <a:spLocks noChangeArrowheads="1"/>
          </p:cNvSpPr>
          <p:nvPr/>
        </p:nvSpPr>
        <p:spPr bwMode="auto">
          <a:xfrm>
            <a:off x="1939925" y="3917262"/>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 name="Text Box 22"/>
          <p:cNvSpPr txBox="1">
            <a:spLocks noChangeArrowheads="1"/>
          </p:cNvSpPr>
          <p:nvPr/>
        </p:nvSpPr>
        <p:spPr bwMode="auto">
          <a:xfrm>
            <a:off x="4019550" y="3893450"/>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9" name="TextBox 8"/>
              <p:cNvSpPr txBox="1"/>
              <p:nvPr/>
            </p:nvSpPr>
            <p:spPr>
              <a:xfrm>
                <a:off x="1331640" y="2287336"/>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1331640" y="2287336"/>
                <a:ext cx="1764457" cy="475323"/>
              </a:xfrm>
              <a:prstGeom prst="rect">
                <a:avLst/>
              </a:prstGeom>
              <a:blipFill rotWithShape="1">
                <a:blip r:embed="rId2"/>
                <a:stretch>
                  <a:fillRect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563888" y="2276872"/>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3563888" y="2276872"/>
                <a:ext cx="1775679" cy="481286"/>
              </a:xfrm>
              <a:prstGeom prst="rect">
                <a:avLst/>
              </a:prstGeom>
              <a:blipFill rotWithShape="1">
                <a:blip r:embed="rId3"/>
                <a:stretch>
                  <a:fillRect b="-1794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315339" y="3044534"/>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1315339" y="3044534"/>
                <a:ext cx="2892587" cy="400110"/>
              </a:xfrm>
              <a:prstGeom prst="rect">
                <a:avLst/>
              </a:prstGeom>
              <a:blipFill rotWithShape="1">
                <a:blip r:embed="rId4"/>
                <a:stretch>
                  <a:fillRect b="-30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451727" y="2967942"/>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4451727" y="2967942"/>
                <a:ext cx="2473498" cy="553293"/>
              </a:xfrm>
              <a:prstGeom prst="rect">
                <a:avLst/>
              </a:prstGeom>
              <a:blipFill rotWithShape="1">
                <a:blip r:embed="rId5"/>
                <a:stretch>
                  <a:fillRect b="-142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043608" y="3845457"/>
                <a:ext cx="3024336" cy="4265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sSub>
                            <m:sSubPr>
                              <m:ctrlPr>
                                <a:rPr lang="en-US" altLang="zh-CN" sz="2000" b="1" i="1" smtClean="0">
                                  <a:latin typeface="Cambria Math"/>
                                </a:rPr>
                              </m:ctrlPr>
                            </m:sSubPr>
                            <m:e>
                              <m:r>
                                <m:rPr>
                                  <m:sty m:val="p"/>
                                </m:rPr>
                                <a:rPr lang="en-US" altLang="zh-CN" sz="2000" i="1">
                                  <a:latin typeface="Cambria Math"/>
                                </a:rPr>
                                <m:t>clk</m:t>
                              </m:r>
                            </m:e>
                            <m:sub>
                              <m:r>
                                <a:rPr lang="en-US" altLang="zh-CN" sz="2000" b="1" i="1" smtClean="0">
                                  <a:latin typeface="Cambria Math"/>
                                </a:rPr>
                                <m:t>𝑩</m:t>
                              </m:r>
                            </m:sub>
                          </m:sSub>
                        </m:sub>
                      </m:sSub>
                      <m:r>
                        <a:rPr lang="en-US" altLang="zh-CN" sz="2000" b="1" i="1" smtClean="0">
                          <a:latin typeface="Cambria Math"/>
                        </a:rPr>
                        <m:t>=</m:t>
                      </m:r>
                      <m:sSub>
                        <m:sSubPr>
                          <m:ctrlPr>
                            <a:rPr lang="en-US" altLang="zh-CN" sz="2000" i="1">
                              <a:latin typeface="Cambria Math"/>
                            </a:rPr>
                          </m:ctrlPr>
                        </m:sSubPr>
                        <m:e>
                          <m:r>
                            <a:rPr lang="en-US" altLang="zh-CN" sz="2000" b="1" i="1" smtClean="0">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b="1" i="1" smtClean="0">
                                  <a:latin typeface="Cambria Math"/>
                                </a:rPr>
                                <m:t>𝑨</m:t>
                              </m:r>
                            </m:sub>
                          </m:sSub>
                        </m:sub>
                      </m:sSub>
                    </m:oMath>
                  </m:oMathPara>
                </a14:m>
                <a:endParaRPr lang="en-US" altLang="zh-CN" sz="200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1043608" y="3845457"/>
                <a:ext cx="3024336" cy="426527"/>
              </a:xfrm>
              <a:prstGeom prst="rect">
                <a:avLst/>
              </a:prstGeom>
              <a:blipFill rotWithShape="1">
                <a:blip r:embed="rId6"/>
                <a:stretch>
                  <a:fillRect b="-1429"/>
                </a:stretch>
              </a:blipFill>
            </p:spPr>
            <p:txBody>
              <a:bodyPr/>
              <a:lstStyle/>
              <a:p>
                <a:r>
                  <a:rPr lang="zh-CN" altLang="en-US">
                    <a:noFill/>
                  </a:rPr>
                  <a:t> </a:t>
                </a:r>
                <a:endParaRPr lang="zh-CN" altLang="en-US">
                  <a:noFill/>
                </a:endParaRPr>
              </a:p>
            </p:txBody>
          </p:sp>
        </mc:Fallback>
      </mc:AlternateContent>
      <p:sp>
        <p:nvSpPr>
          <p:cNvPr id="14" name="TextBox 13"/>
          <p:cNvSpPr txBox="1"/>
          <p:nvPr/>
        </p:nvSpPr>
        <p:spPr>
          <a:xfrm>
            <a:off x="544080" y="1758007"/>
            <a:ext cx="1112805" cy="461665"/>
          </a:xfrm>
          <a:prstGeom prst="rect">
            <a:avLst/>
          </a:prstGeom>
          <a:noFill/>
        </p:spPr>
        <p:txBody>
          <a:bodyPr wrap="none" rtlCol="0">
            <a:spAutoFit/>
          </a:bodyPr>
          <a:lstStyle/>
          <a:p>
            <a:r>
              <a:rPr lang="zh-CN" altLang="en-US" sz="2400" dirty="0" smtClean="0"/>
              <a:t>条件：</a:t>
            </a:r>
            <a:endParaRPr lang="zh-CN" altLang="en-US" sz="2400" dirty="0"/>
          </a:p>
        </p:txBody>
      </p:sp>
      <p:sp>
        <p:nvSpPr>
          <p:cNvPr id="15" name="TextBox 14"/>
          <p:cNvSpPr txBox="1"/>
          <p:nvPr/>
        </p:nvSpPr>
        <p:spPr>
          <a:xfrm>
            <a:off x="506867" y="4551511"/>
            <a:ext cx="3281668" cy="461665"/>
          </a:xfrm>
          <a:prstGeom prst="rect">
            <a:avLst/>
          </a:prstGeom>
          <a:noFill/>
        </p:spPr>
        <p:txBody>
          <a:bodyPr wrap="none" rtlCol="0">
            <a:spAutoFit/>
          </a:bodyPr>
          <a:lstStyle/>
          <a:p>
            <a:r>
              <a:rPr lang="zh-CN" altLang="en-US" sz="2400" dirty="0"/>
              <a:t>求解</a:t>
            </a:r>
            <a:r>
              <a:rPr lang="en-US" altLang="zh-CN" sz="2400" dirty="0" smtClean="0"/>
              <a:t>CPU</a:t>
            </a:r>
            <a:r>
              <a:rPr lang="en-US" altLang="zh-CN" sz="2400" baseline="-25000" dirty="0" smtClean="0"/>
              <a:t>B</a:t>
            </a:r>
            <a:r>
              <a:rPr lang="zh-CN" altLang="en-US" sz="2400" dirty="0" smtClean="0"/>
              <a:t>的</a:t>
            </a:r>
            <a:r>
              <a:rPr lang="zh-CN" altLang="en-US" sz="2400" dirty="0"/>
              <a:t>执行时间：</a:t>
            </a:r>
            <a:endParaRPr lang="zh-CN" altLang="en-US" sz="2400" dirty="0"/>
          </a:p>
        </p:txBody>
      </p:sp>
      <p:graphicFrame>
        <p:nvGraphicFramePr>
          <p:cNvPr id="3" name="对象 2"/>
          <p:cNvGraphicFramePr>
            <a:graphicFrameLocks noGrp="1" noChangeAspect="1"/>
          </p:cNvGraphicFramePr>
          <p:nvPr/>
        </p:nvGraphicFramePr>
        <p:xfrm>
          <a:off x="2147701" y="1084038"/>
          <a:ext cx="5000625" cy="647700"/>
        </p:xfrm>
        <a:graphic>
          <a:graphicData uri="http://schemas.openxmlformats.org/presentationml/2006/ole">
            <mc:AlternateContent xmlns:mc="http://schemas.openxmlformats.org/markup-compatibility/2006">
              <mc:Choice xmlns:v="urn:schemas-microsoft-com:vml" Requires="v">
                <p:oleObj spid="_x0000_s33800" name="Microsoft 公式 3.0" r:id="rId7" imgW="1739900" imgH="254000" progId="Equation.3">
                  <p:embed/>
                </p:oleObj>
              </mc:Choice>
              <mc:Fallback>
                <p:oleObj name="Microsoft 公式 3.0" r:id="rId7" imgW="1739900" imgH="254000" progId="Equation.3">
                  <p:embed/>
                  <p:pic>
                    <p:nvPicPr>
                      <p:cNvPr id="0" name="对象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701" y="1084038"/>
                        <a:ext cx="5000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1"/>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graphicFrame>
        <p:nvGraphicFramePr>
          <p:cNvPr id="11266" name="Object 17"/>
          <p:cNvGraphicFramePr>
            <a:graphicFrameLocks noGrp="1" noChangeAspect="1"/>
          </p:cNvGraphicFramePr>
          <p:nvPr>
            <p:ph sz="half" idx="4294967295"/>
          </p:nvPr>
        </p:nvGraphicFramePr>
        <p:xfrm>
          <a:off x="5364163" y="2549525"/>
          <a:ext cx="3529012" cy="577850"/>
        </p:xfrm>
        <a:graphic>
          <a:graphicData uri="http://schemas.openxmlformats.org/presentationml/2006/ole">
            <mc:AlternateContent xmlns:mc="http://schemas.openxmlformats.org/markup-compatibility/2006">
              <mc:Choice xmlns:v="urn:schemas-microsoft-com:vml" Requires="v">
                <p:oleObj spid="_x0000_s30736" name="公式" r:id="rId1" imgW="1473200" imgH="241300" progId="Equation.3">
                  <p:embed/>
                </p:oleObj>
              </mc:Choice>
              <mc:Fallback>
                <p:oleObj name="公式" r:id="rId1" imgW="1473200" imgH="241300" progId="Equation.3">
                  <p:embed/>
                  <p:pic>
                    <p:nvPicPr>
                      <p:cNvPr id="0" name="图片 307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549525"/>
                        <a:ext cx="3529012" cy="577850"/>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9456" name="Text Box 16"/>
          <p:cNvSpPr txBox="1">
            <a:spLocks noChangeArrowheads="1"/>
          </p:cNvSpPr>
          <p:nvPr/>
        </p:nvSpPr>
        <p:spPr bwMode="auto">
          <a:xfrm>
            <a:off x="1371600" y="5229225"/>
            <a:ext cx="6705600" cy="457200"/>
          </a:xfrm>
          <a:prstGeom prst="rect">
            <a:avLst/>
          </a:prstGeom>
          <a:noFill/>
          <a:ln>
            <a:noFill/>
          </a:ln>
          <a:effectLst/>
        </p:spPr>
        <p:txBody>
          <a:bodyPr>
            <a:spAutoFit/>
          </a:bodyPr>
          <a:lstStyle/>
          <a:p>
            <a:pPr>
              <a:spcBef>
                <a:spcPct val="50000"/>
              </a:spcBef>
              <a:defRPr/>
            </a:pPr>
            <a:r>
              <a:rPr kumimoji="1" lang="en-US" altLang="zh-CN" sz="2400" b="1" dirty="0">
                <a:solidFill>
                  <a:srgbClr val="FF0000"/>
                </a:solidFill>
                <a:latin typeface="华文中宋" panose="02010600040101010101" pitchFamily="2" charset="-122"/>
                <a:ea typeface="华文中宋" panose="02010600040101010101" pitchFamily="2" charset="-122"/>
              </a:rPr>
              <a:t>CPU</a:t>
            </a:r>
            <a:r>
              <a:rPr kumimoji="1" lang="en-US" altLang="zh-CN" sz="2400" b="1" baseline="-25000" dirty="0">
                <a:solidFill>
                  <a:srgbClr val="FF0000"/>
                </a:solidFill>
                <a:latin typeface="华文中宋" panose="02010600040101010101" pitchFamily="2" charset="-122"/>
                <a:ea typeface="华文中宋" panose="02010600040101010101" pitchFamily="2" charset="-122"/>
              </a:rPr>
              <a:t>A</a:t>
            </a:r>
            <a:r>
              <a:rPr kumimoji="1" lang="zh-CN" altLang="en-US" sz="2400" b="1" dirty="0">
                <a:solidFill>
                  <a:srgbClr val="FF0000"/>
                </a:solidFill>
                <a:latin typeface="华文中宋" panose="02010600040101010101" pitchFamily="2" charset="-122"/>
                <a:ea typeface="华文中宋" panose="02010600040101010101" pitchFamily="2" charset="-122"/>
              </a:rPr>
              <a:t>快，即使其执行的指令数较</a:t>
            </a:r>
            <a:r>
              <a:rPr kumimoji="1" lang="en-US" altLang="zh-CN" sz="2400" b="1" dirty="0">
                <a:solidFill>
                  <a:srgbClr val="FF0000"/>
                </a:solidFill>
                <a:latin typeface="华文中宋" panose="02010600040101010101" pitchFamily="2" charset="-122"/>
                <a:ea typeface="华文中宋" panose="02010600040101010101" pitchFamily="2" charset="-122"/>
              </a:rPr>
              <a:t>CPU</a:t>
            </a:r>
            <a:r>
              <a:rPr kumimoji="1" lang="en-US" altLang="zh-CN" sz="2400" b="1" baseline="-25000" dirty="0">
                <a:solidFill>
                  <a:srgbClr val="FF0000"/>
                </a:solidFill>
                <a:latin typeface="华文中宋" panose="02010600040101010101" pitchFamily="2" charset="-122"/>
                <a:ea typeface="华文中宋" panose="02010600040101010101" pitchFamily="2" charset="-122"/>
              </a:rPr>
              <a:t>B</a:t>
            </a:r>
            <a:r>
              <a:rPr kumimoji="1" lang="zh-CN" altLang="en-US" sz="2400" b="1" dirty="0">
                <a:solidFill>
                  <a:srgbClr val="FF0000"/>
                </a:solidFill>
                <a:latin typeface="华文中宋" panose="02010600040101010101" pitchFamily="2" charset="-122"/>
                <a:ea typeface="华文中宋" panose="02010600040101010101" pitchFamily="2" charset="-122"/>
              </a:rPr>
              <a:t>多。</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graphicFrame>
        <p:nvGraphicFramePr>
          <p:cNvPr id="11267" name="Object 19"/>
          <p:cNvGraphicFramePr>
            <a:graphicFrameLocks noGrp="1" noChangeAspect="1"/>
          </p:cNvGraphicFramePr>
          <p:nvPr>
            <p:ph sz="half" idx="4294967295"/>
          </p:nvPr>
        </p:nvGraphicFramePr>
        <p:xfrm>
          <a:off x="5364163" y="3424238"/>
          <a:ext cx="3779837" cy="588962"/>
        </p:xfrm>
        <a:graphic>
          <a:graphicData uri="http://schemas.openxmlformats.org/presentationml/2006/ole">
            <mc:AlternateContent xmlns:mc="http://schemas.openxmlformats.org/markup-compatibility/2006">
              <mc:Choice xmlns:v="urn:schemas-microsoft-com:vml" Requires="v">
                <p:oleObj spid="_x0000_s30737" name="公式" r:id="rId3" imgW="1548765" imgH="241300" progId="Equation.3">
                  <p:embed/>
                </p:oleObj>
              </mc:Choice>
              <mc:Fallback>
                <p:oleObj name="公式" r:id="rId3" imgW="1548765" imgH="241300" progId="Equation.3">
                  <p:embed/>
                  <p:pic>
                    <p:nvPicPr>
                      <p:cNvPr id="0" name="图片 307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424238"/>
                        <a:ext cx="3779837" cy="588962"/>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9462" name="Text Box 22"/>
          <p:cNvSpPr txBox="1">
            <a:spLocks noChangeArrowheads="1"/>
          </p:cNvSpPr>
          <p:nvPr/>
        </p:nvSpPr>
        <p:spPr bwMode="auto">
          <a:xfrm>
            <a:off x="511175" y="371951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63" name="Text Box 23"/>
          <p:cNvSpPr txBox="1">
            <a:spLocks noChangeArrowheads="1"/>
          </p:cNvSpPr>
          <p:nvPr/>
        </p:nvSpPr>
        <p:spPr bwMode="auto">
          <a:xfrm>
            <a:off x="511175" y="42672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1272" name="Text Box 24"/>
          <p:cNvSpPr txBox="1">
            <a:spLocks noChangeArrowheads="1"/>
          </p:cNvSpPr>
          <p:nvPr/>
        </p:nvSpPr>
        <p:spPr bwMode="auto">
          <a:xfrm>
            <a:off x="511175" y="157162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9465" name="Text Box 25"/>
          <p:cNvSpPr txBox="1">
            <a:spLocks noChangeArrowheads="1"/>
          </p:cNvSpPr>
          <p:nvPr/>
        </p:nvSpPr>
        <p:spPr bwMode="auto">
          <a:xfrm>
            <a:off x="2843213" y="371951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1274" name="Text Box 26"/>
          <p:cNvSpPr txBox="1">
            <a:spLocks noChangeArrowheads="1"/>
          </p:cNvSpPr>
          <p:nvPr/>
        </p:nvSpPr>
        <p:spPr bwMode="auto">
          <a:xfrm>
            <a:off x="3132138" y="157162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11275" name="Group 27"/>
          <p:cNvGrpSpPr/>
          <p:nvPr/>
        </p:nvGrpSpPr>
        <p:grpSpPr bwMode="auto">
          <a:xfrm>
            <a:off x="2843213" y="2182813"/>
            <a:ext cx="2209800" cy="1460500"/>
            <a:chOff x="3120" y="2256"/>
            <a:chExt cx="1584" cy="1152"/>
          </a:xfrm>
        </p:grpSpPr>
        <p:sp>
          <p:nvSpPr>
            <p:cNvPr id="189468" name="Rectangle 28"/>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69" name="Text Box 29"/>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9470" name="Rectangle 30"/>
          <p:cNvSpPr>
            <a:spLocks noChangeArrowheads="1"/>
          </p:cNvSpPr>
          <p:nvPr/>
        </p:nvSpPr>
        <p:spPr bwMode="auto">
          <a:xfrm>
            <a:off x="511175" y="218281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71" name="Text Box 31"/>
          <p:cNvSpPr txBox="1">
            <a:spLocks noChangeArrowheads="1"/>
          </p:cNvSpPr>
          <p:nvPr/>
        </p:nvSpPr>
        <p:spPr bwMode="auto">
          <a:xfrm>
            <a:off x="650875" y="2670175"/>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457200" y="44624"/>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graphicFrame>
        <p:nvGraphicFramePr>
          <p:cNvPr id="12290" name="Object 16"/>
          <p:cNvGraphicFramePr>
            <a:graphicFrameLocks noGrp="1" noChangeAspect="1"/>
          </p:cNvGraphicFramePr>
          <p:nvPr>
            <p:ph sz="half" idx="4294967295"/>
          </p:nvPr>
        </p:nvGraphicFramePr>
        <p:xfrm>
          <a:off x="5219700" y="3646488"/>
          <a:ext cx="3817938" cy="619125"/>
        </p:xfrm>
        <a:graphic>
          <a:graphicData uri="http://schemas.openxmlformats.org/presentationml/2006/ole">
            <mc:AlternateContent xmlns:mc="http://schemas.openxmlformats.org/markup-compatibility/2006">
              <mc:Choice xmlns:v="urn:schemas-microsoft-com:vml" Requires="v">
                <p:oleObj spid="_x0000_s31760" name="公式" r:id="rId1" imgW="1473200" imgH="241300" progId="Equation.3">
                  <p:embed/>
                </p:oleObj>
              </mc:Choice>
              <mc:Fallback>
                <p:oleObj name="公式" r:id="rId1" imgW="1473200" imgH="241300" progId="Equation.3">
                  <p:embed/>
                  <p:pic>
                    <p:nvPicPr>
                      <p:cNvPr id="0" name="图片 317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646488"/>
                        <a:ext cx="3817938" cy="619125"/>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5347" name="Rectangle 3"/>
          <p:cNvSpPr>
            <a:spLocks noGrp="1" noChangeArrowheads="1"/>
          </p:cNvSpPr>
          <p:nvPr>
            <p:ph type="body" idx="4294967295"/>
          </p:nvPr>
        </p:nvSpPr>
        <p:spPr>
          <a:xfrm>
            <a:off x="511175" y="1268760"/>
            <a:ext cx="7901632" cy="1303337"/>
          </a:xfrm>
        </p:spPr>
        <p:txBody>
          <a:bodyPr/>
          <a:lstStyle/>
          <a:p>
            <a:pPr algn="just" eaLnBrk="1" hangingPunct="1">
              <a:lnSpc>
                <a:spcPct val="150000"/>
              </a:lnSpc>
              <a:defRPr/>
            </a:pPr>
            <a:r>
              <a:rPr kumimoji="1" lang="zh-CN" altLang="en-US" sz="2600" dirty="0" smtClean="0">
                <a:latin typeface="华文中宋" panose="02010600040101010101" pitchFamily="2" charset="-122"/>
                <a:ea typeface="华文中宋" panose="02010600040101010101" pitchFamily="2" charset="-122"/>
              </a:rPr>
              <a:t>如果</a:t>
            </a:r>
            <a:r>
              <a:rPr kumimoji="1" lang="en-US" altLang="zh-CN" sz="2600" dirty="0" smtClean="0">
                <a:latin typeface="华文中宋" panose="02010600040101010101" pitchFamily="2" charset="-122"/>
                <a:ea typeface="华文中宋" panose="02010600040101010101" pitchFamily="2" charset="-122"/>
              </a:rPr>
              <a:t>CPUA</a:t>
            </a:r>
            <a:r>
              <a:rPr kumimoji="1" lang="zh-CN" altLang="en-US" sz="2600" dirty="0" smtClean="0">
                <a:latin typeface="华文中宋" panose="02010600040101010101" pitchFamily="2" charset="-122"/>
                <a:ea typeface="华文中宋" panose="02010600040101010101" pitchFamily="2" charset="-122"/>
              </a:rPr>
              <a:t>的时钟周期时间仅仅比</a:t>
            </a:r>
            <a:r>
              <a:rPr kumimoji="1" lang="en-US" altLang="zh-CN" sz="2600" dirty="0" smtClean="0">
                <a:latin typeface="华文中宋" panose="02010600040101010101" pitchFamily="2" charset="-122"/>
                <a:ea typeface="华文中宋" panose="02010600040101010101" pitchFamily="2" charset="-122"/>
              </a:rPr>
              <a:t>CPUB</a:t>
            </a:r>
            <a:r>
              <a:rPr kumimoji="1" lang="zh-CN" altLang="en-US" sz="2600" dirty="0" smtClean="0">
                <a:latin typeface="华文中宋" panose="02010600040101010101" pitchFamily="2" charset="-122"/>
                <a:ea typeface="华文中宋" panose="02010600040101010101" pitchFamily="2" charset="-122"/>
              </a:rPr>
              <a:t>快</a:t>
            </a:r>
            <a:r>
              <a:rPr kumimoji="1" lang="en-US" altLang="zh-CN" sz="2600" dirty="0" smtClean="0">
                <a:latin typeface="华文中宋" panose="02010600040101010101" pitchFamily="2" charset="-122"/>
                <a:ea typeface="华文中宋" panose="02010600040101010101" pitchFamily="2" charset="-122"/>
              </a:rPr>
              <a:t>1.1</a:t>
            </a:r>
            <a:r>
              <a:rPr kumimoji="1" lang="zh-CN" altLang="en-US" sz="2600" dirty="0" smtClean="0">
                <a:latin typeface="华文中宋" panose="02010600040101010101" pitchFamily="2" charset="-122"/>
                <a:ea typeface="华文中宋" panose="02010600040101010101" pitchFamily="2" charset="-122"/>
              </a:rPr>
              <a:t>倍，哪一个</a:t>
            </a:r>
            <a:r>
              <a:rPr kumimoji="1" lang="en-US" altLang="zh-CN" sz="2600" dirty="0" smtClean="0">
                <a:latin typeface="华文中宋" panose="02010600040101010101" pitchFamily="2" charset="-122"/>
                <a:ea typeface="华文中宋" panose="02010600040101010101" pitchFamily="2" charset="-122"/>
              </a:rPr>
              <a:t>CPU</a:t>
            </a:r>
            <a:r>
              <a:rPr kumimoji="1" lang="zh-CN" altLang="en-US" sz="2600" dirty="0" smtClean="0">
                <a:latin typeface="华文中宋" panose="02010600040101010101" pitchFamily="2" charset="-122"/>
                <a:ea typeface="华文中宋" panose="02010600040101010101" pitchFamily="2" charset="-122"/>
              </a:rPr>
              <a:t>更快呢？</a:t>
            </a:r>
            <a:endParaRPr kumimoji="1" lang="zh-CN" altLang="en-US" sz="2600" dirty="0" smtClean="0">
              <a:latin typeface="华文中宋" panose="02010600040101010101" pitchFamily="2" charset="-122"/>
              <a:ea typeface="华文中宋" panose="02010600040101010101" pitchFamily="2" charset="-122"/>
            </a:endParaRPr>
          </a:p>
        </p:txBody>
      </p:sp>
      <p:graphicFrame>
        <p:nvGraphicFramePr>
          <p:cNvPr id="12291" name="Object 18"/>
          <p:cNvGraphicFramePr>
            <a:graphicFrameLocks noGrp="1" noChangeAspect="1"/>
          </p:cNvGraphicFramePr>
          <p:nvPr>
            <p:ph sz="half" idx="4294967295"/>
          </p:nvPr>
        </p:nvGraphicFramePr>
        <p:xfrm>
          <a:off x="5219700" y="4384675"/>
          <a:ext cx="3817938" cy="625475"/>
        </p:xfrm>
        <a:graphic>
          <a:graphicData uri="http://schemas.openxmlformats.org/presentationml/2006/ole">
            <mc:AlternateContent xmlns:mc="http://schemas.openxmlformats.org/markup-compatibility/2006">
              <mc:Choice xmlns:v="urn:schemas-microsoft-com:vml" Requires="v">
                <p:oleObj spid="_x0000_s31761" name="公式" r:id="rId3" imgW="1459865" imgH="241300" progId="Equation.3">
                  <p:embed/>
                </p:oleObj>
              </mc:Choice>
              <mc:Fallback>
                <p:oleObj name="公式" r:id="rId3" imgW="1459865" imgH="241300" progId="Equation.3">
                  <p:embed/>
                  <p:pic>
                    <p:nvPicPr>
                      <p:cNvPr id="0" name="图片 317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384675"/>
                        <a:ext cx="3817938" cy="625475"/>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5364" name="Text Box 20"/>
          <p:cNvSpPr txBox="1">
            <a:spLocks noChangeArrowheads="1"/>
          </p:cNvSpPr>
          <p:nvPr/>
        </p:nvSpPr>
        <p:spPr bwMode="auto">
          <a:xfrm>
            <a:off x="511175" y="48561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65" name="Text Box 21"/>
          <p:cNvSpPr txBox="1">
            <a:spLocks noChangeArrowheads="1"/>
          </p:cNvSpPr>
          <p:nvPr/>
        </p:nvSpPr>
        <p:spPr bwMode="auto">
          <a:xfrm>
            <a:off x="511175" y="54038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2296" name="Text Box 22"/>
          <p:cNvSpPr txBox="1">
            <a:spLocks noChangeArrowheads="1"/>
          </p:cNvSpPr>
          <p:nvPr/>
        </p:nvSpPr>
        <p:spPr bwMode="auto">
          <a:xfrm>
            <a:off x="511175" y="27082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5367" name="Text Box 23"/>
          <p:cNvSpPr txBox="1">
            <a:spLocks noChangeArrowheads="1"/>
          </p:cNvSpPr>
          <p:nvPr/>
        </p:nvSpPr>
        <p:spPr bwMode="auto">
          <a:xfrm>
            <a:off x="2843213" y="48561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2298" name="Text Box 24"/>
          <p:cNvSpPr txBox="1">
            <a:spLocks noChangeArrowheads="1"/>
          </p:cNvSpPr>
          <p:nvPr/>
        </p:nvSpPr>
        <p:spPr bwMode="auto">
          <a:xfrm>
            <a:off x="3132138" y="27082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12299" name="Group 25"/>
          <p:cNvGrpSpPr/>
          <p:nvPr/>
        </p:nvGrpSpPr>
        <p:grpSpPr bwMode="auto">
          <a:xfrm>
            <a:off x="2843213" y="3319463"/>
            <a:ext cx="2209800" cy="1460500"/>
            <a:chOff x="3120" y="2256"/>
            <a:chExt cx="1584" cy="1152"/>
          </a:xfrm>
        </p:grpSpPr>
        <p:sp>
          <p:nvSpPr>
            <p:cNvPr id="185370" name="Rectangle 26"/>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71" name="Text Box 27"/>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5372" name="Rectangle 28"/>
          <p:cNvSpPr>
            <a:spLocks noChangeArrowheads="1"/>
          </p:cNvSpPr>
          <p:nvPr/>
        </p:nvSpPr>
        <p:spPr bwMode="auto">
          <a:xfrm>
            <a:off x="511175" y="33194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73" name="Text Box 29"/>
          <p:cNvSpPr txBox="1">
            <a:spLocks noChangeArrowheads="1"/>
          </p:cNvSpPr>
          <p:nvPr/>
        </p:nvSpPr>
        <p:spPr bwMode="auto">
          <a:xfrm>
            <a:off x="650875" y="3806825"/>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p:txBody>
          <a:bodyPr>
            <a:normAutofit/>
          </a:bodyPr>
          <a:lstStyle/>
          <a:p>
            <a:r>
              <a:rPr kumimoji="1" lang="zh-CN" altLang="en-US" sz="3600" b="1" dirty="0">
                <a:latin typeface="+mj-ea"/>
                <a:cs typeface="+mn-cs"/>
              </a:rPr>
              <a:t>本章</a:t>
            </a:r>
            <a:r>
              <a:rPr kumimoji="1" lang="zh-CN" altLang="en-US" sz="3600" b="1" dirty="0" smtClean="0">
                <a:latin typeface="+mj-ea"/>
                <a:cs typeface="+mn-cs"/>
              </a:rPr>
              <a:t>小结</a:t>
            </a:r>
            <a:endParaRPr kumimoji="1" lang="zh-CN" altLang="en-US" sz="3600" b="1" dirty="0">
              <a:latin typeface="+mj-ea"/>
              <a:cs typeface="+mn-cs"/>
            </a:endParaRPr>
          </a:p>
        </p:txBody>
      </p:sp>
      <p:sp>
        <p:nvSpPr>
          <p:cNvPr id="18435" name="Rectangle 5"/>
          <p:cNvSpPr>
            <a:spLocks noGrp="1" noChangeArrowheads="1"/>
          </p:cNvSpPr>
          <p:nvPr>
            <p:ph type="body" idx="4294967295"/>
          </p:nvPr>
        </p:nvSpPr>
        <p:spPr/>
        <p:txBody>
          <a:bodyPr>
            <a:normAutofit/>
          </a:bodyPr>
          <a:lstStyle/>
          <a:p>
            <a:r>
              <a:rPr lang="zh-CN" altLang="en-US" sz="2400" b="1" dirty="0" smtClean="0">
                <a:latin typeface="+mj-ea"/>
                <a:ea typeface="+mj-ea"/>
              </a:rPr>
              <a:t>讨论计算机体系结构的基本概念</a:t>
            </a:r>
            <a:endParaRPr lang="zh-CN" altLang="en-US" sz="2400" b="1" dirty="0" smtClean="0">
              <a:latin typeface="+mj-ea"/>
              <a:ea typeface="+mj-ea"/>
            </a:endParaRPr>
          </a:p>
          <a:p>
            <a:pPr lvl="1"/>
            <a:r>
              <a:rPr lang="zh-CN" altLang="en-US" sz="2400" b="1" dirty="0" smtClean="0">
                <a:latin typeface="+mj-ea"/>
                <a:ea typeface="+mj-ea"/>
              </a:rPr>
              <a:t>计算机系统层次结构概念</a:t>
            </a:r>
            <a:endParaRPr lang="zh-CN" altLang="en-US" sz="2400" b="1" dirty="0" smtClean="0">
              <a:latin typeface="+mj-ea"/>
              <a:ea typeface="+mj-ea"/>
            </a:endParaRPr>
          </a:p>
          <a:p>
            <a:pPr lvl="1"/>
            <a:r>
              <a:rPr lang="zh-CN" altLang="en-US" sz="2400" b="1" dirty="0" smtClean="0">
                <a:latin typeface="+mj-ea"/>
                <a:ea typeface="+mj-ea"/>
              </a:rPr>
              <a:t>经典计算机体系结构概念</a:t>
            </a:r>
            <a:endParaRPr lang="zh-CN" altLang="en-US" sz="2400" b="1" dirty="0" smtClean="0">
              <a:latin typeface="+mj-ea"/>
              <a:ea typeface="+mj-ea"/>
            </a:endParaRPr>
          </a:p>
          <a:p>
            <a:pPr lvl="1"/>
            <a:r>
              <a:rPr lang="zh-CN" altLang="en-US" sz="2400" b="1" dirty="0" smtClean="0">
                <a:latin typeface="+mj-ea"/>
                <a:ea typeface="+mj-ea"/>
              </a:rPr>
              <a:t>计算机组成和计算机实现技术</a:t>
            </a:r>
            <a:endParaRPr lang="zh-CN" altLang="en-US" sz="2400" b="1" dirty="0" smtClean="0">
              <a:latin typeface="+mj-ea"/>
              <a:ea typeface="+mj-ea"/>
            </a:endParaRPr>
          </a:p>
          <a:p>
            <a:pPr lvl="1"/>
            <a:r>
              <a:rPr lang="zh-CN" altLang="en-US" sz="2400" b="1" dirty="0" smtClean="0">
                <a:latin typeface="+mj-ea"/>
                <a:ea typeface="+mj-ea"/>
              </a:rPr>
              <a:t>现代计算机体系结构所研究的范围和内容</a:t>
            </a:r>
            <a:endParaRPr lang="zh-CN" altLang="en-US" sz="2400" b="1" dirty="0" smtClean="0">
              <a:latin typeface="+mj-ea"/>
              <a:ea typeface="+mj-ea"/>
            </a:endParaRPr>
          </a:p>
          <a:p>
            <a:r>
              <a:rPr lang="zh-CN" altLang="en-US" sz="2400" b="1" dirty="0" smtClean="0">
                <a:latin typeface="+mj-ea"/>
                <a:ea typeface="+mj-ea"/>
              </a:rPr>
              <a:t>存储程序计算机</a:t>
            </a:r>
            <a:endParaRPr lang="zh-CN" altLang="en-US" sz="2400" b="1" dirty="0" smtClean="0">
              <a:latin typeface="+mj-ea"/>
              <a:ea typeface="+mj-ea"/>
            </a:endParaRPr>
          </a:p>
          <a:p>
            <a:pPr lvl="1"/>
            <a:r>
              <a:rPr lang="zh-CN" altLang="en-US" sz="2400" b="1" dirty="0" smtClean="0">
                <a:latin typeface="+mj-ea"/>
                <a:ea typeface="+mj-ea"/>
              </a:rPr>
              <a:t>计算机的分代和分型</a:t>
            </a:r>
            <a:endParaRPr lang="zh-CN" altLang="en-US" sz="2400" b="1" dirty="0" smtClean="0">
              <a:latin typeface="+mj-ea"/>
              <a:ea typeface="+mj-ea"/>
            </a:endParaRPr>
          </a:p>
          <a:p>
            <a:pPr lvl="1"/>
            <a:r>
              <a:rPr lang="zh-CN" altLang="en-US" sz="2400" b="1" dirty="0" smtClean="0">
                <a:latin typeface="+mj-ea"/>
                <a:ea typeface="+mj-ea"/>
              </a:rPr>
              <a:t>计算机应用需求和实现技术等方面的发展对计算机体系结构发展的促进作用</a:t>
            </a:r>
            <a:endParaRPr lang="zh-CN" altLang="en-US" sz="2400" b="1"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p:txBody>
          <a:bodyPr/>
          <a:lstStyle/>
          <a:p>
            <a:r>
              <a:rPr lang="en-US" altLang="zh-CN" sz="3600" b="1" dirty="0" smtClean="0">
                <a:latin typeface="+mj-ea"/>
              </a:rPr>
              <a:t> </a:t>
            </a:r>
            <a:r>
              <a:rPr kumimoji="1" lang="zh-CN" altLang="en-US" sz="3600" b="1" dirty="0">
                <a:latin typeface="+mj-ea"/>
                <a:cs typeface="+mn-cs"/>
              </a:rPr>
              <a:t>本章小结</a:t>
            </a:r>
            <a:endParaRPr kumimoji="1" lang="zh-CN" altLang="en-US" sz="3600" b="1" dirty="0">
              <a:latin typeface="+mj-ea"/>
              <a:cs typeface="+mn-cs"/>
            </a:endParaRPr>
          </a:p>
        </p:txBody>
      </p:sp>
      <p:sp>
        <p:nvSpPr>
          <p:cNvPr id="19459" name="Rectangle 5"/>
          <p:cNvSpPr>
            <a:spLocks noGrp="1" noChangeArrowheads="1"/>
          </p:cNvSpPr>
          <p:nvPr>
            <p:ph type="body" idx="4294967295"/>
          </p:nvPr>
        </p:nvSpPr>
        <p:spPr>
          <a:xfrm>
            <a:off x="539552" y="1340768"/>
            <a:ext cx="8229600" cy="4525963"/>
          </a:xfrm>
        </p:spPr>
        <p:txBody>
          <a:bodyPr>
            <a:noAutofit/>
          </a:bodyPr>
          <a:lstStyle/>
          <a:p>
            <a:pPr>
              <a:lnSpc>
                <a:spcPct val="120000"/>
              </a:lnSpc>
            </a:pPr>
            <a:r>
              <a:rPr lang="zh-CN" altLang="en-US" sz="2400" b="1" dirty="0" smtClean="0">
                <a:latin typeface="+mj-ea"/>
                <a:ea typeface="+mj-ea"/>
              </a:rPr>
              <a:t>影响体系结构设计的成本和价格因素</a:t>
            </a:r>
            <a:endParaRPr lang="zh-CN" altLang="en-US" sz="2400" b="1" dirty="0" smtClean="0">
              <a:latin typeface="+mj-ea"/>
              <a:ea typeface="+mj-ea"/>
            </a:endParaRPr>
          </a:p>
          <a:p>
            <a:pPr lvl="1"/>
            <a:r>
              <a:rPr lang="zh-CN" altLang="en-US" sz="2400" b="1" dirty="0" smtClean="0">
                <a:latin typeface="+mj-ea"/>
                <a:ea typeface="+mj-ea"/>
              </a:rPr>
              <a:t>加深对计算机体系结构技术的理解</a:t>
            </a:r>
            <a:endParaRPr lang="zh-CN" altLang="en-US" sz="2400" b="1" dirty="0" smtClean="0">
              <a:latin typeface="+mj-ea"/>
              <a:ea typeface="+mj-ea"/>
            </a:endParaRPr>
          </a:p>
          <a:p>
            <a:r>
              <a:rPr lang="zh-CN" altLang="en-US" sz="2400" b="1" dirty="0" smtClean="0">
                <a:latin typeface="+mj-ea"/>
                <a:ea typeface="+mj-ea"/>
              </a:rPr>
              <a:t>并行性技术提高计算机系统性能</a:t>
            </a:r>
            <a:endParaRPr lang="zh-CN" altLang="en-US" sz="2400" b="1" dirty="0" smtClean="0">
              <a:latin typeface="+mj-ea"/>
              <a:ea typeface="+mj-ea"/>
            </a:endParaRPr>
          </a:p>
          <a:p>
            <a:pPr lvl="1">
              <a:lnSpc>
                <a:spcPct val="120000"/>
              </a:lnSpc>
            </a:pPr>
            <a:r>
              <a:rPr lang="zh-CN" altLang="en-US" sz="2400" b="1" dirty="0" smtClean="0">
                <a:latin typeface="+mj-ea"/>
                <a:ea typeface="+mj-ea"/>
              </a:rPr>
              <a:t>并行性技术的基本概念、分类、实例</a:t>
            </a:r>
            <a:endParaRPr lang="zh-CN" altLang="en-US" sz="2400" b="1" dirty="0" smtClean="0">
              <a:latin typeface="+mj-ea"/>
              <a:ea typeface="+mj-ea"/>
            </a:endParaRPr>
          </a:p>
          <a:p>
            <a:pPr lvl="1">
              <a:lnSpc>
                <a:spcPct val="120000"/>
              </a:lnSpc>
            </a:pPr>
            <a:r>
              <a:rPr lang="zh-CN" altLang="en-US" sz="2400" b="1" dirty="0" smtClean="0">
                <a:latin typeface="+mj-ea"/>
                <a:ea typeface="+mj-ea"/>
              </a:rPr>
              <a:t>时间重叠、资源重复、资源共享</a:t>
            </a:r>
            <a:endParaRPr lang="zh-CN" altLang="en-US" sz="2400" b="1" dirty="0" smtClean="0">
              <a:latin typeface="+mj-ea"/>
              <a:ea typeface="+mj-ea"/>
            </a:endParaRPr>
          </a:p>
          <a:p>
            <a:r>
              <a:rPr lang="zh-CN" altLang="en-US" sz="2400" b="1" dirty="0" smtClean="0">
                <a:latin typeface="+mj-ea"/>
                <a:ea typeface="+mj-ea"/>
              </a:rPr>
              <a:t>定量分析技术</a:t>
            </a:r>
            <a:endParaRPr lang="zh-CN" altLang="en-US" sz="2400" b="1" dirty="0" smtClean="0">
              <a:latin typeface="+mj-ea"/>
              <a:ea typeface="+mj-ea"/>
            </a:endParaRPr>
          </a:p>
          <a:p>
            <a:pPr lvl="1">
              <a:lnSpc>
                <a:spcPct val="120000"/>
              </a:lnSpc>
            </a:pPr>
            <a:r>
              <a:rPr lang="zh-CN" altLang="en-US" sz="2400" b="1" dirty="0" smtClean="0">
                <a:latin typeface="+mj-ea"/>
                <a:ea typeface="+mj-ea"/>
              </a:rPr>
              <a:t>大概率事件优先原则</a:t>
            </a:r>
            <a:endParaRPr lang="zh-CN" altLang="en-US" sz="2400" b="1" dirty="0" smtClean="0">
              <a:latin typeface="+mj-ea"/>
              <a:ea typeface="+mj-ea"/>
            </a:endParaRPr>
          </a:p>
          <a:p>
            <a:pPr lvl="1">
              <a:lnSpc>
                <a:spcPct val="120000"/>
              </a:lnSpc>
            </a:pPr>
            <a:r>
              <a:rPr lang="en-US" altLang="zh-CN" sz="2400" b="1" dirty="0" smtClean="0">
                <a:latin typeface="+mj-ea"/>
                <a:ea typeface="+mj-ea"/>
              </a:rPr>
              <a:t>Amdahl</a:t>
            </a:r>
            <a:r>
              <a:rPr lang="zh-CN" altLang="en-US" sz="2400" b="1" dirty="0" smtClean="0">
                <a:latin typeface="+mj-ea"/>
                <a:ea typeface="+mj-ea"/>
              </a:rPr>
              <a:t>定律</a:t>
            </a:r>
            <a:endParaRPr lang="zh-CN" altLang="en-US" sz="2400" b="1" dirty="0" smtClean="0">
              <a:latin typeface="+mj-ea"/>
              <a:ea typeface="+mj-ea"/>
            </a:endParaRPr>
          </a:p>
          <a:p>
            <a:pPr lvl="1">
              <a:lnSpc>
                <a:spcPct val="120000"/>
              </a:lnSpc>
            </a:pPr>
            <a:r>
              <a:rPr lang="zh-CN" altLang="en-US" sz="2400" b="1" dirty="0" smtClean="0">
                <a:latin typeface="+mj-ea"/>
                <a:ea typeface="+mj-ea"/>
              </a:rPr>
              <a:t>程序的局部性原理</a:t>
            </a:r>
            <a:endParaRPr lang="zh-CN" altLang="en-US" sz="2400" b="1" dirty="0" smtClean="0">
              <a:latin typeface="+mj-ea"/>
              <a:ea typeface="+mj-ea"/>
            </a:endParaRPr>
          </a:p>
          <a:p>
            <a:pPr>
              <a:lnSpc>
                <a:spcPct val="120000"/>
              </a:lnSpc>
            </a:pPr>
            <a:r>
              <a:rPr lang="zh-CN" altLang="en-US" sz="2400" b="1" dirty="0" smtClean="0">
                <a:latin typeface="+mj-ea"/>
                <a:ea typeface="+mj-ea"/>
              </a:rPr>
              <a:t>性能公式</a:t>
            </a:r>
            <a:endParaRPr lang="zh-CN" altLang="en-US" sz="2400" b="1"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65811" y="1268760"/>
            <a:ext cx="8496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457200" indent="-457200" eaLnBrk="1" hangingPunct="1">
              <a:spcBef>
                <a:spcPct val="50000"/>
              </a:spcBef>
              <a:buFont typeface="Arial" panose="020B0604020202020204" pitchFamily="34" charset="0"/>
              <a:buChar char="•"/>
            </a:pPr>
            <a:r>
              <a:rPr lang="zh-CN" altLang="en-US" sz="2600" dirty="0" smtClean="0">
                <a:latin typeface="+mj-ea"/>
                <a:ea typeface="+mj-ea"/>
              </a:rPr>
              <a:t>计算机系统</a:t>
            </a:r>
            <a:r>
              <a:rPr lang="zh-CN" altLang="en-US" sz="2600" dirty="0">
                <a:latin typeface="+mj-ea"/>
                <a:ea typeface="+mj-ea"/>
              </a:rPr>
              <a:t>结构</a:t>
            </a:r>
            <a:r>
              <a:rPr lang="zh-CN" altLang="en-US" sz="2600" dirty="0" smtClean="0">
                <a:latin typeface="+mj-ea"/>
                <a:ea typeface="+mj-ea"/>
              </a:rPr>
              <a:t>的</a:t>
            </a:r>
            <a:r>
              <a:rPr lang="en-US" altLang="zh-CN" sz="2600" dirty="0">
                <a:latin typeface="+mj-ea"/>
                <a:ea typeface="+mj-ea"/>
              </a:rPr>
              <a:t>Flynn</a:t>
            </a:r>
            <a:r>
              <a:rPr lang="zh-CN" altLang="en-US" sz="2600" dirty="0">
                <a:latin typeface="+mj-ea"/>
                <a:ea typeface="+mj-ea"/>
              </a:rPr>
              <a:t>分类法 </a:t>
            </a:r>
            <a:endParaRPr lang="zh-CN" altLang="en-US" sz="2600" dirty="0">
              <a:latin typeface="+mj-ea"/>
              <a:ea typeface="+mj-ea"/>
            </a:endParaRPr>
          </a:p>
        </p:txBody>
      </p:sp>
      <p:sp>
        <p:nvSpPr>
          <p:cNvPr id="7" name="Rectangle 2"/>
          <p:cNvSpPr>
            <a:spLocks noGrp="1" noChangeArrowheads="1"/>
          </p:cNvSpPr>
          <p:nvPr>
            <p:ph type="title" idx="4294967295"/>
          </p:nvPr>
        </p:nvSpPr>
        <p:spPr>
          <a:xfrm>
            <a:off x="395536" y="44624"/>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
        <p:nvSpPr>
          <p:cNvPr id="6" name="Rectangle 3" descr="Rectangle: Click to edit Master text styles&#10;Second level&#10;Third level&#10;Fourth level&#10;Fifth level"/>
          <p:cNvSpPr txBox="1">
            <a:spLocks noChangeArrowheads="1"/>
          </p:cNvSpPr>
          <p:nvPr/>
        </p:nvSpPr>
        <p:spPr bwMode="auto">
          <a:xfrm>
            <a:off x="107504" y="1916832"/>
            <a:ext cx="892899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85850" lvl="1" indent="-457200"/>
            <a:r>
              <a:rPr lang="en-US" altLang="zh-CN" sz="2400" b="1" dirty="0" smtClean="0">
                <a:latin typeface="+mj-ea"/>
                <a:ea typeface="+mj-ea"/>
              </a:rPr>
              <a:t>Flynn</a:t>
            </a:r>
            <a:r>
              <a:rPr lang="zh-CN" altLang="en-US" sz="2400" b="1" dirty="0" smtClean="0">
                <a:latin typeface="+mj-ea"/>
                <a:ea typeface="+mj-ea"/>
              </a:rPr>
              <a:t>分类法 按照指令和数据的关系，把计算机系统的结构分为</a:t>
            </a:r>
            <a:r>
              <a:rPr lang="en-US" altLang="zh-CN" sz="2400" b="1" dirty="0" smtClean="0">
                <a:solidFill>
                  <a:srgbClr val="6600FF"/>
                </a:solidFill>
                <a:latin typeface="+mj-ea"/>
                <a:ea typeface="+mj-ea"/>
              </a:rPr>
              <a:t>4</a:t>
            </a:r>
            <a:r>
              <a:rPr lang="zh-CN" altLang="en-US" sz="2400" b="1" dirty="0" smtClean="0">
                <a:latin typeface="+mj-ea"/>
                <a:ea typeface="+mj-ea"/>
              </a:rPr>
              <a:t>类</a:t>
            </a:r>
            <a:endParaRPr lang="zh-CN" altLang="en-US" sz="2400" b="1" dirty="0" smtClean="0">
              <a:latin typeface="+mj-ea"/>
              <a:ea typeface="+mj-ea"/>
            </a:endParaRPr>
          </a:p>
          <a:p>
            <a:pPr lvl="2" eaLnBrk="1" hangingPunct="1"/>
            <a:r>
              <a:rPr lang="zh-CN" altLang="en-US" b="1" dirty="0" smtClean="0">
                <a:latin typeface="+mj-ea"/>
                <a:ea typeface="+mj-ea"/>
              </a:rPr>
              <a:t>单指令流单数据流</a:t>
            </a:r>
            <a:r>
              <a:rPr lang="en-US" altLang="zh-CN" b="1" dirty="0" smtClean="0">
                <a:solidFill>
                  <a:srgbClr val="6600FF"/>
                </a:solidFill>
                <a:latin typeface="+mj-ea"/>
                <a:ea typeface="+mj-ea"/>
              </a:rPr>
              <a:t>SISD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Single Instruction stream Single Data stream</a:t>
            </a:r>
            <a:r>
              <a:rPr lang="zh-CN" altLang="en-US" b="1" dirty="0" smtClean="0">
                <a:latin typeface="+mj-ea"/>
                <a:ea typeface="+mj-ea"/>
              </a:rPr>
              <a:t>）</a:t>
            </a:r>
            <a:endParaRPr lang="zh-CN" altLang="en-US" b="1" dirty="0" smtClean="0">
              <a:latin typeface="+mj-ea"/>
              <a:ea typeface="+mj-ea"/>
            </a:endParaRPr>
          </a:p>
          <a:p>
            <a:pPr lvl="2" eaLnBrk="1" hangingPunct="1"/>
            <a:r>
              <a:rPr lang="zh-CN" altLang="en-US" b="1" dirty="0" smtClean="0">
                <a:latin typeface="+mj-ea"/>
                <a:ea typeface="+mj-ea"/>
              </a:rPr>
              <a:t>单指令流多数据流</a:t>
            </a:r>
            <a:r>
              <a:rPr lang="en-US" altLang="zh-CN" b="1" dirty="0" smtClean="0">
                <a:solidFill>
                  <a:srgbClr val="6600FF"/>
                </a:solidFill>
                <a:latin typeface="+mj-ea"/>
                <a:ea typeface="+mj-ea"/>
              </a:rPr>
              <a:t>SIMD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Single Instruction stream Multiple Data stream</a:t>
            </a:r>
            <a:r>
              <a:rPr lang="zh-CN" altLang="en-US" b="1" dirty="0" smtClean="0">
                <a:latin typeface="+mj-ea"/>
                <a:ea typeface="+mj-ea"/>
              </a:rPr>
              <a:t>）</a:t>
            </a:r>
            <a:endParaRPr lang="zh-CN" altLang="en-US" b="1" dirty="0" smtClean="0">
              <a:latin typeface="+mj-ea"/>
              <a:ea typeface="+mj-ea"/>
            </a:endParaRPr>
          </a:p>
          <a:p>
            <a:pPr lvl="2" eaLnBrk="1" hangingPunct="1"/>
            <a:r>
              <a:rPr lang="zh-CN" altLang="en-US" b="1" dirty="0" smtClean="0">
                <a:latin typeface="+mj-ea"/>
                <a:ea typeface="+mj-ea"/>
              </a:rPr>
              <a:t>多指令流单数据流</a:t>
            </a:r>
            <a:r>
              <a:rPr lang="en-US" altLang="zh-CN" b="1" dirty="0" smtClean="0">
                <a:solidFill>
                  <a:srgbClr val="6600FF"/>
                </a:solidFill>
                <a:latin typeface="+mj-ea"/>
                <a:ea typeface="+mj-ea"/>
              </a:rPr>
              <a:t>MISD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Multiple Instruction stream Single Data stream</a:t>
            </a:r>
            <a:r>
              <a:rPr lang="zh-CN" altLang="en-US" b="1" dirty="0" smtClean="0">
                <a:latin typeface="+mj-ea"/>
                <a:ea typeface="+mj-ea"/>
              </a:rPr>
              <a:t>）</a:t>
            </a:r>
            <a:endParaRPr lang="zh-CN" altLang="en-US" b="1" dirty="0" smtClean="0">
              <a:latin typeface="+mj-ea"/>
              <a:ea typeface="+mj-ea"/>
            </a:endParaRPr>
          </a:p>
          <a:p>
            <a:pPr lvl="2" eaLnBrk="1" hangingPunct="1"/>
            <a:r>
              <a:rPr lang="zh-CN" altLang="en-US" b="1" dirty="0" smtClean="0">
                <a:latin typeface="+mj-ea"/>
                <a:ea typeface="+mj-ea"/>
              </a:rPr>
              <a:t>多指令流多数据流</a:t>
            </a:r>
            <a:r>
              <a:rPr lang="en-US" altLang="zh-CN" b="1" dirty="0" smtClean="0">
                <a:solidFill>
                  <a:srgbClr val="6600FF"/>
                </a:solidFill>
                <a:latin typeface="+mj-ea"/>
                <a:ea typeface="+mj-ea"/>
              </a:rPr>
              <a:t>MIMD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Multiple Instruction stream Multiple Data stream</a:t>
            </a:r>
            <a:r>
              <a:rPr lang="zh-CN" altLang="en-US" b="1" dirty="0" smtClean="0">
                <a:latin typeface="+mj-ea"/>
                <a:ea typeface="+mj-ea"/>
              </a:rPr>
              <a:t>） </a:t>
            </a:r>
            <a:endParaRPr lang="zh-CN" altLang="en-US" b="1" dirty="0" smtClean="0">
              <a:latin typeface="+mj-ea"/>
              <a:ea typeface="+mj-ea"/>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type="body" idx="1"/>
          </p:nvPr>
        </p:nvSpPr>
        <p:spPr>
          <a:xfrm>
            <a:off x="892011" y="1687955"/>
            <a:ext cx="7772400" cy="4327525"/>
          </a:xfrm>
        </p:spPr>
        <p:txBody>
          <a:bodyPr/>
          <a:lstStyle/>
          <a:p>
            <a:pPr marL="457200" indent="-457200" eaLnBrk="1" hangingPunct="1">
              <a:buFont typeface="Wingdings" panose="05000000000000000000" pitchFamily="2" charset="2"/>
              <a:buNone/>
            </a:pPr>
            <a:r>
              <a:rPr lang="zh-CN" altLang="en-US" sz="2800" dirty="0" smtClean="0">
                <a:hlinkClick r:id="rId1" action="ppaction://program"/>
              </a:rPr>
              <a:t>三种途径：</a:t>
            </a:r>
            <a:endParaRPr lang="zh-CN" altLang="en-US" sz="2800" dirty="0" smtClean="0"/>
          </a:p>
          <a:p>
            <a:pPr marL="0" indent="0" eaLnBrk="1" hangingPunct="1">
              <a:buNone/>
            </a:pPr>
            <a:r>
              <a:rPr lang="zh-CN" altLang="en-US" sz="2400" dirty="0" smtClean="0">
                <a:solidFill>
                  <a:srgbClr val="FF0000"/>
                </a:solidFill>
              </a:rPr>
              <a:t>（</a:t>
            </a:r>
            <a:r>
              <a:rPr lang="en-US" altLang="zh-CN" sz="2400" dirty="0" smtClean="0">
                <a:solidFill>
                  <a:srgbClr val="FF0000"/>
                </a:solidFill>
              </a:rPr>
              <a:t>1</a:t>
            </a:r>
            <a:r>
              <a:rPr lang="zh-CN" altLang="en-US" sz="2400" dirty="0" smtClean="0">
                <a:solidFill>
                  <a:srgbClr val="FF0000"/>
                </a:solidFill>
              </a:rPr>
              <a:t>）时间重叠</a:t>
            </a:r>
            <a:endParaRPr lang="zh-CN" altLang="en-US" sz="2400" dirty="0" smtClean="0">
              <a:solidFill>
                <a:srgbClr val="FF0000"/>
              </a:solidFill>
            </a:endParaRPr>
          </a:p>
          <a:p>
            <a:pPr marL="367030" lvl="1" indent="0" eaLnBrk="1" hangingPunct="1">
              <a:buFont typeface="Wingdings" panose="05000000000000000000" pitchFamily="2" charset="2"/>
              <a:buNone/>
            </a:pPr>
            <a:r>
              <a:rPr lang="zh-CN" altLang="en-US" sz="2400" dirty="0" smtClean="0"/>
              <a:t>      引入时间因素，让多个处理过程在时间上相互错开，轮流重叠地使用同一套硬件设备的各个部分，以加快硬件周转而赢得速度。</a:t>
            </a:r>
            <a:endParaRPr lang="zh-CN" altLang="en-US" sz="2400" dirty="0" smtClean="0"/>
          </a:p>
          <a:p>
            <a:pPr marL="0" indent="0" eaLnBrk="1" hangingPunct="1">
              <a:buNone/>
            </a:pPr>
            <a:r>
              <a:rPr lang="zh-CN" altLang="en-US" sz="2400" dirty="0" smtClean="0">
                <a:solidFill>
                  <a:srgbClr val="FF0000"/>
                </a:solidFill>
              </a:rPr>
              <a:t>（</a:t>
            </a:r>
            <a:r>
              <a:rPr lang="en-US" altLang="zh-CN" sz="2400" dirty="0" smtClean="0">
                <a:solidFill>
                  <a:srgbClr val="FF0000"/>
                </a:solidFill>
              </a:rPr>
              <a:t>2</a:t>
            </a:r>
            <a:r>
              <a:rPr lang="zh-CN" altLang="en-US" sz="2400" dirty="0" smtClean="0">
                <a:solidFill>
                  <a:srgbClr val="FF0000"/>
                </a:solidFill>
              </a:rPr>
              <a:t>）资源重复</a:t>
            </a:r>
            <a:endParaRPr lang="zh-CN" altLang="en-US" sz="2400" dirty="0" smtClean="0">
              <a:solidFill>
                <a:srgbClr val="FF0000"/>
              </a:solidFill>
            </a:endParaRPr>
          </a:p>
          <a:p>
            <a:pPr marL="367030" lvl="1" indent="0" eaLnBrk="1" hangingPunct="1">
              <a:buFont typeface="Wingdings" panose="05000000000000000000" pitchFamily="2" charset="2"/>
              <a:buNone/>
            </a:pPr>
            <a:r>
              <a:rPr lang="zh-CN" altLang="en-US" sz="2400" dirty="0"/>
              <a:t> </a:t>
            </a:r>
            <a:r>
              <a:rPr lang="zh-CN" altLang="en-US" sz="2400" dirty="0" smtClean="0"/>
              <a:t>     引入</a:t>
            </a:r>
            <a:r>
              <a:rPr lang="zh-CN" altLang="en-US" sz="2400" dirty="0"/>
              <a:t>空间因素，以数量取胜。通过重复设置硬件资源，大幅度地提高计算机系统的性能。</a:t>
            </a:r>
            <a:endParaRPr lang="zh-CN" altLang="en-US" sz="2400" dirty="0"/>
          </a:p>
        </p:txBody>
      </p:sp>
      <p:sp>
        <p:nvSpPr>
          <p:cNvPr id="44035" name="Text Box 4"/>
          <p:cNvSpPr txBox="1">
            <a:spLocks noChangeArrowheads="1"/>
          </p:cNvSpPr>
          <p:nvPr/>
        </p:nvSpPr>
        <p:spPr bwMode="auto">
          <a:xfrm>
            <a:off x="396180" y="1124744"/>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600" dirty="0">
                <a:latin typeface="黑体" panose="02010609060101010101" pitchFamily="49" charset="-122"/>
                <a:ea typeface="黑体" panose="02010609060101010101" pitchFamily="49" charset="-122"/>
              </a:rPr>
              <a:t>2 </a:t>
            </a:r>
            <a:r>
              <a:rPr lang="zh-CN" altLang="en-US" sz="2600" dirty="0">
                <a:latin typeface="黑体" panose="02010609060101010101" pitchFamily="49" charset="-122"/>
                <a:ea typeface="黑体" panose="02010609060101010101" pitchFamily="49" charset="-122"/>
              </a:rPr>
              <a:t>提高</a:t>
            </a:r>
            <a:r>
              <a:rPr lang="zh-CN" altLang="en-US" sz="2600" dirty="0">
                <a:latin typeface="Tahoma" panose="020B0604030504040204" pitchFamily="34" charset="0"/>
                <a:ea typeface="黑体" panose="02010609060101010101" pitchFamily="49" charset="-122"/>
              </a:rPr>
              <a:t>并行性的技术途径 </a:t>
            </a:r>
            <a:endParaRPr lang="zh-CN" altLang="en-US" sz="2600" dirty="0">
              <a:latin typeface="Tahoma" panose="020B0604030504040204" pitchFamily="34" charset="0"/>
              <a:ea typeface="黑体" panose="02010609060101010101" pitchFamily="49" charset="-122"/>
            </a:endParaRPr>
          </a:p>
        </p:txBody>
      </p:sp>
      <p:sp>
        <p:nvSpPr>
          <p:cNvPr id="44036" name="Rectangle 3" descr="Rectangle: Click to edit Master text styles&#10;Second level&#10;Third level&#10;Fourth level&#10;Fifth level"/>
          <p:cNvSpPr txBox="1">
            <a:spLocks noChangeArrowheads="1"/>
          </p:cNvSpPr>
          <p:nvPr/>
        </p:nvSpPr>
        <p:spPr bwMode="auto">
          <a:xfrm>
            <a:off x="925290" y="5085184"/>
            <a:ext cx="7772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800" b="1">
                <a:solidFill>
                  <a:schemeClr val="tx1"/>
                </a:solidFill>
                <a:latin typeface="宋体" panose="02010600030101010101" pitchFamily="2" charset="-122"/>
                <a:ea typeface="宋体" panose="02010600030101010101" pitchFamily="2" charset="-122"/>
              </a:defRPr>
            </a:lvl1pPr>
            <a:lvl2pPr marL="1085850" indent="-45720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0" indent="0" eaLnBrk="1" hangingPunct="1">
              <a:lnSpc>
                <a:spcPct val="120000"/>
              </a:lnSpc>
              <a:spcBef>
                <a:spcPct val="20000"/>
              </a:spcBef>
              <a:buClr>
                <a:schemeClr val="tx1"/>
              </a:buClr>
            </a:pPr>
            <a:r>
              <a:rPr lang="zh-CN" altLang="en-US" sz="2400" b="0" dirty="0">
                <a:solidFill>
                  <a:srgbClr val="FF0000"/>
                </a:solidFill>
                <a:latin typeface="+mn-lt"/>
                <a:ea typeface="+mn-ea"/>
              </a:rPr>
              <a:t>（</a:t>
            </a:r>
            <a:r>
              <a:rPr lang="en-US" altLang="zh-CN" sz="2400" b="0" dirty="0">
                <a:solidFill>
                  <a:srgbClr val="FF0000"/>
                </a:solidFill>
                <a:latin typeface="+mn-lt"/>
                <a:ea typeface="+mn-ea"/>
              </a:rPr>
              <a:t>3</a:t>
            </a:r>
            <a:r>
              <a:rPr lang="zh-CN" altLang="en-US" sz="2400" b="0" dirty="0">
                <a:solidFill>
                  <a:srgbClr val="FF0000"/>
                </a:solidFill>
                <a:latin typeface="+mn-lt"/>
                <a:ea typeface="+mn-ea"/>
              </a:rPr>
              <a:t>）资源共享</a:t>
            </a:r>
            <a:endParaRPr lang="zh-CN" altLang="en-US" sz="2400" b="0" dirty="0">
              <a:solidFill>
                <a:srgbClr val="FF0000"/>
              </a:solidFill>
              <a:latin typeface="+mn-lt"/>
              <a:ea typeface="+mn-ea"/>
            </a:endParaRPr>
          </a:p>
          <a:p>
            <a:pPr marL="367030" lvl="1" indent="0" eaLnBrk="1" hangingPunct="1">
              <a:spcBef>
                <a:spcPct val="20000"/>
              </a:spcBef>
              <a:buClr>
                <a:schemeClr val="tx1"/>
              </a:buClr>
              <a:buSzPct val="90000"/>
              <a:buFont typeface="Wingdings" panose="05000000000000000000" pitchFamily="2" charset="2"/>
              <a:buNone/>
            </a:pPr>
            <a:r>
              <a:rPr lang="zh-CN" altLang="en-US" sz="2400" b="0" dirty="0">
                <a:latin typeface="Tahoma" panose="020B0604030504040204" pitchFamily="34" charset="0"/>
                <a:ea typeface="黑体" panose="02010609060101010101" pitchFamily="49" charset="-122"/>
              </a:rPr>
              <a:t>    </a:t>
            </a:r>
            <a:r>
              <a:rPr lang="zh-CN" altLang="en-US" sz="2400" b="0" dirty="0" smtClean="0">
                <a:latin typeface="+mn-lt"/>
                <a:ea typeface="+mn-ea"/>
              </a:rPr>
              <a:t>这</a:t>
            </a:r>
            <a:r>
              <a:rPr lang="zh-CN" altLang="en-US" sz="2400" b="0" dirty="0">
                <a:latin typeface="+mn-lt"/>
                <a:ea typeface="+mn-ea"/>
              </a:rPr>
              <a:t>是一种软件方法，它使多个任务按一定</a:t>
            </a:r>
            <a:r>
              <a:rPr lang="zh-CN" altLang="en-US" sz="2400" b="0" dirty="0" smtClean="0">
                <a:latin typeface="+mn-lt"/>
                <a:ea typeface="+mn-ea"/>
              </a:rPr>
              <a:t>时间顺序</a:t>
            </a:r>
            <a:r>
              <a:rPr lang="zh-CN" altLang="en-US" sz="2400" b="0" dirty="0">
                <a:latin typeface="+mn-lt"/>
                <a:ea typeface="+mn-ea"/>
              </a:rPr>
              <a:t>轮流</a:t>
            </a:r>
            <a:r>
              <a:rPr lang="zh-CN" altLang="en-US" sz="2400" b="0" dirty="0" smtClean="0">
                <a:latin typeface="+mn-lt"/>
                <a:ea typeface="+mn-ea"/>
              </a:rPr>
              <a:t>使用 同</a:t>
            </a:r>
            <a:r>
              <a:rPr lang="zh-CN" altLang="en-US" sz="2400" b="0" dirty="0">
                <a:latin typeface="+mn-lt"/>
                <a:ea typeface="+mn-ea"/>
              </a:rPr>
              <a:t>一套硬件设备。 </a:t>
            </a:r>
            <a:endParaRPr lang="zh-CN" altLang="en-US" sz="2400" b="0" dirty="0">
              <a:latin typeface="+mn-lt"/>
              <a:ea typeface="+mn-ea"/>
            </a:endParaRPr>
          </a:p>
        </p:txBody>
      </p:sp>
      <p:sp>
        <p:nvSpPr>
          <p:cNvPr id="5" name="Rectangle 2"/>
          <p:cNvSpPr>
            <a:spLocks noGrp="1" noChangeArrowheads="1"/>
          </p:cNvSpPr>
          <p:nvPr>
            <p:ph type="title" idx="4294967295"/>
          </p:nvPr>
        </p:nvSpPr>
        <p:spPr>
          <a:xfrm>
            <a:off x="395536" y="53752"/>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1200" y="548680"/>
            <a:ext cx="8229600" cy="1143000"/>
          </a:xfrm>
        </p:spPr>
        <p:txBody>
          <a:bodyPr>
            <a:normAutofit fontScale="90000"/>
          </a:bodyPr>
          <a:lstStyle/>
          <a:p>
            <a:pPr eaLnBrk="1" hangingPunct="1"/>
            <a:r>
              <a:rPr lang="zh-CN" altLang="en-US" sz="4000" b="1" dirty="0" smtClean="0"/>
              <a:t>第２章</a:t>
            </a:r>
            <a:r>
              <a:rPr lang="zh-CN" altLang="en-US" sz="4000" b="1" dirty="0" smtClean="0">
                <a:solidFill>
                  <a:srgbClr val="3366FF"/>
                </a:solidFill>
              </a:rPr>
              <a:t>  </a:t>
            </a:r>
            <a:r>
              <a:rPr lang="zh-CN" altLang="en-US" sz="4000" b="1" dirty="0" smtClean="0"/>
              <a:t>计算机系统量化分析基础</a:t>
            </a:r>
            <a:br>
              <a:rPr lang="zh-CN" altLang="en-US" sz="4000" dirty="0" smtClean="0">
                <a:solidFill>
                  <a:srgbClr val="3366FF"/>
                </a:solidFill>
              </a:rPr>
            </a:br>
            <a:endParaRPr lang="zh-CN" altLang="en-US" sz="4000" b="1" dirty="0" smtClean="0"/>
          </a:p>
        </p:txBody>
      </p:sp>
      <p:sp>
        <p:nvSpPr>
          <p:cNvPr id="7171" name="Text Box 3"/>
          <p:cNvSpPr txBox="1">
            <a:spLocks noChangeArrowheads="1"/>
          </p:cNvSpPr>
          <p:nvPr/>
        </p:nvSpPr>
        <p:spPr bwMode="auto">
          <a:xfrm>
            <a:off x="2127250" y="4800600"/>
            <a:ext cx="5397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u="sng" dirty="0">
                <a:latin typeface="Times New Roman" panose="02020603050405020304" pitchFamily="18" charset="0"/>
              </a:rPr>
              <a:t>2.3 计算机系统设计和分析</a:t>
            </a:r>
            <a:endParaRPr lang="zh-CN" altLang="en-US" sz="3200" u="sng" dirty="0">
              <a:latin typeface="Times New Roman" panose="02020603050405020304" pitchFamily="18" charset="0"/>
            </a:endParaRPr>
          </a:p>
        </p:txBody>
      </p:sp>
      <p:sp>
        <p:nvSpPr>
          <p:cNvPr id="7172" name="Text Box 4"/>
          <p:cNvSpPr txBox="1">
            <a:spLocks noChangeArrowheads="1"/>
          </p:cNvSpPr>
          <p:nvPr/>
        </p:nvSpPr>
        <p:spPr bwMode="auto">
          <a:xfrm>
            <a:off x="2127250" y="3476625"/>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dirty="0">
                <a:latin typeface="Times New Roman" panose="02020603050405020304" pitchFamily="18" charset="0"/>
              </a:rPr>
              <a:t>2.2 </a:t>
            </a:r>
            <a:r>
              <a:rPr lang="zh-CN" altLang="en-US" sz="3200" dirty="0" smtClean="0">
                <a:latin typeface="Times New Roman" panose="02020603050405020304" pitchFamily="18" charset="0"/>
              </a:rPr>
              <a:t>计算机体系结构的</a:t>
            </a:r>
            <a:r>
              <a:rPr lang="zh-CN" altLang="en-US" sz="3200" dirty="0">
                <a:latin typeface="Times New Roman" panose="02020603050405020304" pitchFamily="18" charset="0"/>
              </a:rPr>
              <a:t>发展</a:t>
            </a:r>
            <a:endParaRPr lang="zh-CN" altLang="en-US" sz="3200" dirty="0">
              <a:latin typeface="Times New Roman" panose="02020603050405020304" pitchFamily="18" charset="0"/>
            </a:endParaRPr>
          </a:p>
        </p:txBody>
      </p:sp>
      <p:sp>
        <p:nvSpPr>
          <p:cNvPr id="7173" name="Text Box 5"/>
          <p:cNvSpPr txBox="1">
            <a:spLocks noChangeArrowheads="1"/>
          </p:cNvSpPr>
          <p:nvPr/>
        </p:nvSpPr>
        <p:spPr bwMode="auto">
          <a:xfrm>
            <a:off x="1268532" y="2276872"/>
            <a:ext cx="64079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800" b="1">
                <a:solidFill>
                  <a:schemeClr val="tx1"/>
                </a:solidFill>
                <a:latin typeface="宋体" panose="02010600030101010101" pitchFamily="2" charset="-122"/>
                <a:ea typeface="宋体" panose="02010600030101010101" pitchFamily="2" charset="-122"/>
              </a:defRPr>
            </a:lvl1pPr>
            <a:lvl2pPr marL="471805" indent="250825"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lvl="1">
              <a:buFont typeface="Wingdings" panose="05000000000000000000" pitchFamily="2" charset="2"/>
              <a:buNone/>
            </a:pPr>
            <a:r>
              <a:rPr lang="en-US" altLang="zh-CN" sz="3000" b="0" dirty="0">
                <a:latin typeface="Verdana" panose="020B0604030504040204" pitchFamily="34" charset="0"/>
                <a:ea typeface="华文中宋" panose="02010600040101010101" pitchFamily="2" charset="-122"/>
              </a:rPr>
              <a:t>2.1 </a:t>
            </a:r>
            <a:r>
              <a:rPr lang="zh-CN" altLang="en-US" sz="3000" b="0" dirty="0">
                <a:latin typeface="Verdana" panose="020B0604030504040204" pitchFamily="34" charset="0"/>
                <a:ea typeface="华文中宋" panose="02010600040101010101" pitchFamily="2" charset="-122"/>
              </a:rPr>
              <a:t>计算机体系结构</a:t>
            </a:r>
            <a:r>
              <a:rPr lang="zh-CN" altLang="en-US" sz="3000" b="0" dirty="0" smtClean="0">
                <a:latin typeface="Verdana" panose="020B0604030504040204" pitchFamily="34" charset="0"/>
                <a:ea typeface="华文中宋" panose="02010600040101010101" pitchFamily="2" charset="-122"/>
              </a:rPr>
              <a:t>的概念</a:t>
            </a:r>
            <a:endParaRPr lang="zh-CN" altLang="en-US" sz="3000" b="0" dirty="0">
              <a:latin typeface="Verdana" panose="020B0604030504040204" pitchFamily="34" charset="0"/>
              <a:ea typeface="华文中宋" panose="02010600040101010101" pitchFamily="2" charset="-122"/>
            </a:endParaRPr>
          </a:p>
        </p:txBody>
      </p:sp>
      <p:sp>
        <p:nvSpPr>
          <p:cNvPr id="7174" name="AutoShape 9">
            <a:hlinkClick r:id="rId1"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n-ea"/>
                <a:ea typeface="+mn-ea"/>
                <a:cs typeface="+mn-cs"/>
              </a:rPr>
              <a:t>2.3 </a:t>
            </a:r>
            <a:r>
              <a:rPr kumimoji="1" lang="zh-CN" altLang="en-US" sz="3600" b="1" dirty="0">
                <a:latin typeface="+mn-ea"/>
                <a:ea typeface="+mn-ea"/>
                <a:cs typeface="+mn-cs"/>
              </a:rPr>
              <a:t>计算机系统设计和分析</a:t>
            </a:r>
            <a:endParaRPr kumimoji="1" lang="zh-CN" altLang="en-US" sz="3600" b="1" dirty="0">
              <a:latin typeface="+mn-ea"/>
              <a:ea typeface="+mn-ea"/>
              <a:cs typeface="+mn-cs"/>
            </a:endParaRPr>
          </a:p>
        </p:txBody>
      </p:sp>
      <p:sp>
        <p:nvSpPr>
          <p:cNvPr id="65539" name="Rectangle 9"/>
          <p:cNvSpPr>
            <a:spLocks noGrp="1" noChangeArrowheads="1"/>
          </p:cNvSpPr>
          <p:nvPr>
            <p:ph type="body" idx="4294967295"/>
          </p:nvPr>
        </p:nvSpPr>
        <p:spPr/>
        <p:txBody>
          <a:bodyPr/>
          <a:lstStyle/>
          <a:p>
            <a:r>
              <a:rPr lang="en-US" altLang="zh-CN" sz="2800" b="1" u="sng" dirty="0" smtClean="0">
                <a:latin typeface="+mj-ea"/>
                <a:ea typeface="+mj-ea"/>
              </a:rPr>
              <a:t>2.3.1 </a:t>
            </a:r>
            <a:r>
              <a:rPr lang="zh-CN" altLang="en-US" sz="2800" b="1" u="sng" dirty="0" smtClean="0">
                <a:latin typeface="+mj-ea"/>
                <a:ea typeface="+mj-ea"/>
              </a:rPr>
              <a:t>成本与价格</a:t>
            </a:r>
            <a:endParaRPr lang="en-US" altLang="zh-CN" sz="2800" b="1" u="sng"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2.3.2 </a:t>
            </a:r>
            <a:r>
              <a:rPr lang="zh-CN" altLang="en-US" sz="2800" b="1" dirty="0" smtClean="0">
                <a:latin typeface="+mj-ea"/>
                <a:ea typeface="+mj-ea"/>
              </a:rPr>
              <a:t>基准测试程序</a:t>
            </a:r>
            <a:endParaRPr lang="en-US" altLang="zh-CN" sz="2800" b="1"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2.3.3 </a:t>
            </a:r>
            <a:r>
              <a:rPr lang="zh-CN" altLang="en-US" sz="2800" b="1" dirty="0" smtClean="0">
                <a:latin typeface="+mj-ea"/>
                <a:ea typeface="+mj-ea"/>
              </a:rPr>
              <a:t>量化设计的基本原则</a:t>
            </a:r>
            <a:endParaRPr lang="zh-CN" altLang="en-US" sz="28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normAutofit/>
          </a:bodyPr>
          <a:lstStyle/>
          <a:p>
            <a:r>
              <a:rPr kumimoji="1" lang="en-US" altLang="zh-CN" sz="3600" b="1" dirty="0">
                <a:latin typeface="+mj-ea"/>
                <a:cs typeface="+mn-cs"/>
              </a:rPr>
              <a:t>2.3.1 </a:t>
            </a:r>
            <a:r>
              <a:rPr kumimoji="1" lang="zh-CN" altLang="en-US" sz="3600" b="1" dirty="0">
                <a:latin typeface="+mj-ea"/>
                <a:cs typeface="+mn-cs"/>
              </a:rPr>
              <a:t>成本与价格</a:t>
            </a:r>
            <a:endParaRPr kumimoji="1" lang="zh-CN" altLang="en-US" sz="3600" b="1" dirty="0">
              <a:latin typeface="+mj-ea"/>
              <a:cs typeface="+mn-cs"/>
            </a:endParaRPr>
          </a:p>
        </p:txBody>
      </p:sp>
      <p:sp>
        <p:nvSpPr>
          <p:cNvPr id="82947" name="Rectangle 3"/>
          <p:cNvSpPr>
            <a:spLocks noGrp="1" noChangeArrowheads="1"/>
          </p:cNvSpPr>
          <p:nvPr>
            <p:ph type="body" idx="4294967295"/>
          </p:nvPr>
        </p:nvSpPr>
        <p:spPr/>
        <p:txBody>
          <a:bodyPr/>
          <a:lstStyle/>
          <a:p>
            <a:r>
              <a:rPr lang="zh-CN" altLang="en-US" b="1" dirty="0" smtClean="0">
                <a:latin typeface="+mj-ea"/>
                <a:ea typeface="+mj-ea"/>
              </a:rPr>
              <a:t>商品的标价（价格）由这样一些因素构成</a:t>
            </a:r>
            <a:endParaRPr lang="zh-CN" altLang="en-US" b="1" dirty="0" smtClean="0">
              <a:latin typeface="+mj-ea"/>
              <a:ea typeface="+mj-ea"/>
            </a:endParaRPr>
          </a:p>
          <a:p>
            <a:pPr lvl="1"/>
            <a:r>
              <a:rPr lang="zh-CN" altLang="en-US" b="1" dirty="0" smtClean="0">
                <a:latin typeface="+mj-ea"/>
                <a:ea typeface="+mj-ea"/>
              </a:rPr>
              <a:t>原料成本、直接成本、毛利和折扣</a:t>
            </a:r>
            <a:endParaRPr lang="zh-CN" altLang="en-US" b="1" dirty="0" smtClean="0">
              <a:latin typeface="+mj-ea"/>
              <a:ea typeface="+mj-ea"/>
            </a:endParaRPr>
          </a:p>
          <a:p>
            <a:r>
              <a:rPr lang="en-US" altLang="zh-CN" b="1" dirty="0" smtClean="0">
                <a:latin typeface="+mj-ea"/>
                <a:ea typeface="+mj-ea"/>
              </a:rPr>
              <a:t>PC</a:t>
            </a:r>
            <a:r>
              <a:rPr lang="zh-CN" altLang="en-US" b="1" dirty="0" smtClean="0">
                <a:latin typeface="+mj-ea"/>
                <a:ea typeface="+mj-ea"/>
              </a:rPr>
              <a:t>的成本和价格 </a:t>
            </a:r>
            <a:endParaRPr lang="zh-CN" altLang="en-US" b="1" dirty="0" smtClean="0">
              <a:latin typeface="+mj-ea"/>
              <a:ea typeface="+mj-ea"/>
            </a:endParaRPr>
          </a:p>
        </p:txBody>
      </p:sp>
      <p:sp>
        <p:nvSpPr>
          <p:cNvPr id="829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2949" name="Object 4"/>
          <p:cNvGraphicFramePr>
            <a:graphicFrameLocks noChangeAspect="1"/>
          </p:cNvGraphicFramePr>
          <p:nvPr/>
        </p:nvGraphicFramePr>
        <p:xfrm>
          <a:off x="395288" y="2516188"/>
          <a:ext cx="8208962" cy="3638550"/>
        </p:xfrm>
        <a:graphic>
          <a:graphicData uri="http://schemas.openxmlformats.org/presentationml/2006/ole">
            <mc:AlternateContent xmlns:mc="http://schemas.openxmlformats.org/markup-compatibility/2006">
              <mc:Choice xmlns:v="urn:schemas-microsoft-com:vml" Requires="v">
                <p:oleObj spid="_x0000_s3082" name="图片" r:id="rId1" imgW="4685030" imgH="2080260" progId="Word.Picture.8">
                  <p:embed/>
                </p:oleObj>
              </mc:Choice>
              <mc:Fallback>
                <p:oleObj name="图片" r:id="rId1" imgW="4685030" imgH="2080260" progId="Word.Picture.8">
                  <p:embed/>
                  <p:pic>
                    <p:nvPicPr>
                      <p:cNvPr id="0" name="图片 3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516188"/>
                        <a:ext cx="820896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4798</Words>
  <Application>WPS 演示</Application>
  <PresentationFormat>全屏显示(4:3)</PresentationFormat>
  <Paragraphs>638</Paragraphs>
  <Slides>46</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22</vt:i4>
      </vt:variant>
      <vt:variant>
        <vt:lpstr>幻灯片标题</vt:lpstr>
      </vt:variant>
      <vt:variant>
        <vt:i4>46</vt:i4>
      </vt:variant>
    </vt:vector>
  </HeadingPairs>
  <TitlesOfParts>
    <vt:vector size="85" baseType="lpstr">
      <vt:lpstr>Arial</vt:lpstr>
      <vt:lpstr>宋体</vt:lpstr>
      <vt:lpstr>Wingdings</vt:lpstr>
      <vt:lpstr>Calibri</vt:lpstr>
      <vt:lpstr>Times New Roman</vt:lpstr>
      <vt:lpstr>华文中宋</vt:lpstr>
      <vt:lpstr>Verdana</vt:lpstr>
      <vt:lpstr>黑体</vt:lpstr>
      <vt:lpstr>Tahoma</vt:lpstr>
      <vt:lpstr>Verdana</vt:lpstr>
      <vt:lpstr>ˎ̥</vt:lpstr>
      <vt:lpstr>Segoe Print</vt:lpstr>
      <vt:lpstr>微软雅黑</vt:lpstr>
      <vt:lpstr>Arial Unicode MS</vt:lpstr>
      <vt:lpstr>Symbol</vt:lpstr>
      <vt:lpstr>文鼎CS大宋</vt:lpstr>
      <vt:lpstr>Office 主题​​</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计算机组织与体系结构</vt:lpstr>
      <vt:lpstr>Recap</vt:lpstr>
      <vt:lpstr>2.2.1 计算机的分代</vt:lpstr>
      <vt:lpstr>2.2.4 相关核心技术的发展</vt:lpstr>
      <vt:lpstr>2.2.6 并行处理技术的发展</vt:lpstr>
      <vt:lpstr>2.2.6 并行处理技术的发展</vt:lpstr>
      <vt:lpstr>第２章  计算机系统量化分析基础 </vt:lpstr>
      <vt:lpstr>2.3 计算机系统设计和分析</vt:lpstr>
      <vt:lpstr>2.3.1 成本与价格</vt:lpstr>
      <vt:lpstr>装机部件的成本分布（2015）</vt:lpstr>
      <vt:lpstr>2.3.1 成本与价格</vt:lpstr>
      <vt:lpstr>PowerPoint 演示文稿</vt:lpstr>
      <vt:lpstr>PowerPoint 演示文稿</vt:lpstr>
      <vt:lpstr>成本-时间因素：学习曲线</vt:lpstr>
      <vt:lpstr>2.3 计算机系统设计和分析</vt:lpstr>
      <vt:lpstr>2.3.2 基准测试程序</vt:lpstr>
      <vt:lpstr>测试程序包：www.SPEC.org</vt:lpstr>
      <vt:lpstr>其它测试包</vt:lpstr>
      <vt:lpstr>2.3 计算机系统设计和分析</vt:lpstr>
      <vt:lpstr>2.3.3 量化设计的基本原则</vt:lpstr>
      <vt:lpstr>大概率事件优先的原则</vt:lpstr>
      <vt:lpstr>Amdahl定律</vt:lpstr>
      <vt:lpstr>Amdahl定律</vt:lpstr>
      <vt:lpstr>Amdahl的系统执行时间</vt:lpstr>
      <vt:lpstr>Amdahl的系统加速比</vt:lpstr>
      <vt:lpstr>Amdahl定律的观点</vt:lpstr>
      <vt:lpstr>Amdahl定律练习</vt:lpstr>
      <vt:lpstr>Amdahl定律练习</vt:lpstr>
      <vt:lpstr>Amdahl定律练习</vt:lpstr>
      <vt:lpstr>Amdahl定律练习</vt:lpstr>
      <vt:lpstr>Amdahl定律练习</vt:lpstr>
      <vt:lpstr>程序局部性</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本章小结</vt:lpstr>
      <vt:lpstr>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1719</cp:revision>
  <cp:lastPrinted>2018-09-10T02:49:00Z</cp:lastPrinted>
  <dcterms:created xsi:type="dcterms:W3CDTF">2113-01-01T00:00:00Z</dcterms:created>
  <dcterms:modified xsi:type="dcterms:W3CDTF">2019-12-23T14:39:33Z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