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6"/>
  </p:handoutMasterIdLst>
  <p:sldIdLst>
    <p:sldId id="256" r:id="rId3"/>
    <p:sldId id="1033" r:id="rId4"/>
    <p:sldId id="1117" r:id="rId6"/>
    <p:sldId id="1119" r:id="rId7"/>
    <p:sldId id="1124" r:id="rId8"/>
    <p:sldId id="1243" r:id="rId9"/>
    <p:sldId id="1237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40" r:id="rId18"/>
    <p:sldId id="1241" r:id="rId19"/>
    <p:sldId id="1242" r:id="rId20"/>
    <p:sldId id="1202" r:id="rId21"/>
    <p:sldId id="1203" r:id="rId22"/>
    <p:sldId id="1204" r:id="rId23"/>
    <p:sldId id="1205" r:id="rId24"/>
    <p:sldId id="1206" r:id="rId25"/>
    <p:sldId id="1207" r:id="rId26"/>
    <p:sldId id="1208" r:id="rId27"/>
    <p:sldId id="1209" r:id="rId28"/>
    <p:sldId id="1210" r:id="rId29"/>
    <p:sldId id="1211" r:id="rId30"/>
    <p:sldId id="1216" r:id="rId31"/>
    <p:sldId id="1217" r:id="rId32"/>
    <p:sldId id="1218" r:id="rId33"/>
    <p:sldId id="1219" r:id="rId34"/>
    <p:sldId id="1220" r:id="rId35"/>
    <p:sldId id="1221" r:id="rId36"/>
    <p:sldId id="1222" r:id="rId37"/>
    <p:sldId id="1223" r:id="rId38"/>
    <p:sldId id="1224" r:id="rId39"/>
    <p:sldId id="1225" r:id="rId40"/>
    <p:sldId id="1226" r:id="rId41"/>
    <p:sldId id="1227" r:id="rId42"/>
    <p:sldId id="1234" r:id="rId43"/>
    <p:sldId id="1235" r:id="rId44"/>
    <p:sldId id="1236" r:id="rId45"/>
  </p:sldIdLst>
  <p:sldSz cx="9144000" cy="6858000" type="screen4x3"/>
  <p:notesSz cx="7099300" cy="10234295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0110" autoAdjust="0"/>
  </p:normalViewPr>
  <p:slideViewPr>
    <p:cSldViewPr>
      <p:cViewPr>
        <p:scale>
          <a:sx n="66" d="100"/>
          <a:sy n="66" d="100"/>
        </p:scale>
        <p:origin x="-9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 anchor="b"/>
          <a:lstStyle>
            <a:lvl1pPr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9027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9027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3C1E8C9-78EE-4C7E-8E4B-23EFDBB1D861}" type="slidenum">
              <a:rPr lang="en-US" altLang="zh-CN" sz="1300">
                <a:latin typeface="Times New Roman" panose="02020603050405020304" pitchFamily="18" charset="0"/>
              </a:rPr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87" tIns="48244" rIns="96487" bIns="48244"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DD8A5DA7-37AF-4196-93CA-F4FE384C2121}" type="slidenum">
              <a:rPr lang="zh-CN" altLang="en-US" sz="1300" smtClean="0"/>
            </a:fld>
            <a:endParaRPr lang="en-US" altLang="zh-CN" sz="13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27FD84BC-16EC-43DB-B9D6-5C725EB747DB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9603472E-CA60-447D-9E9A-57F19F295A76}" type="slidenum">
              <a:rPr lang="zh-CN" altLang="en-US" sz="1300" smtClean="0"/>
            </a:fld>
            <a:endParaRPr lang="en-US" altLang="zh-CN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0082B2C6-DBCA-48B1-8D4F-EBEF37D88D95}" type="slidenum">
              <a:rPr lang="zh-CN" altLang="en-US" sz="1300" smtClean="0"/>
            </a:fld>
            <a:endParaRPr lang="en-US" altLang="zh-CN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426F7-C0AC-4670-BCD6-9E4B266A82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  <a:endParaRPr lang="zh-CN" altLang="en-US" sz="280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五</a:t>
            </a: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四、总线结构的计算机举例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面向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的双总线结构框图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23034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anchor="ctr" anchorCtr="1"/>
          <a:lstStyle/>
          <a:p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中央处理器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5148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5146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7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32"/>
          <p:cNvGrpSpPr/>
          <p:nvPr/>
        </p:nvGrpSpPr>
        <p:grpSpPr bwMode="auto"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5130" name="Group 31"/>
            <p:cNvGrpSpPr/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5132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62800" anchorCtr="1"/>
              <a:lstStyle/>
              <a:p>
                <a:r>
                  <a:rPr lang="zh-CN" altLang="en-US" sz="2400">
                    <a:latin typeface="Times New Roman" panose="02020603050405020304" pitchFamily="18" charset="0"/>
                  </a:rPr>
                  <a:t>主存 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</a:rPr>
                  <a:t>    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3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4" name="Freeform 16"/>
              <p:cNvSpPr/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217 w 139"/>
                  <a:gd name="T1" fmla="*/ 0 h 495"/>
                  <a:gd name="T2" fmla="*/ 425 w 139"/>
                  <a:gd name="T3" fmla="*/ 44636 h 495"/>
                  <a:gd name="T4" fmla="*/ 316 w 139"/>
                  <a:gd name="T5" fmla="*/ 44636 h 495"/>
                  <a:gd name="T6" fmla="*/ 316 w 139"/>
                  <a:gd name="T7" fmla="*/ 178994 h 495"/>
                  <a:gd name="T8" fmla="*/ 425 w 139"/>
                  <a:gd name="T9" fmla="*/ 178994 h 495"/>
                  <a:gd name="T10" fmla="*/ 217 w 139"/>
                  <a:gd name="T11" fmla="*/ 223791 h 495"/>
                  <a:gd name="T12" fmla="*/ 0 w 139"/>
                  <a:gd name="T13" fmla="*/ 178994 h 495"/>
                  <a:gd name="T14" fmla="*/ 105 w 139"/>
                  <a:gd name="T15" fmla="*/ 178994 h 495"/>
                  <a:gd name="T16" fmla="*/ 105 w 139"/>
                  <a:gd name="T17" fmla="*/ 44636 h 495"/>
                  <a:gd name="T18" fmla="*/ 0 w 139"/>
                  <a:gd name="T19" fmla="*/ 44636 h 495"/>
                  <a:gd name="T20" fmla="*/ 2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Freeform 17"/>
              <p:cNvSpPr/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217 w 139"/>
                  <a:gd name="T1" fmla="*/ 0 h 467"/>
                  <a:gd name="T2" fmla="*/ 425 w 139"/>
                  <a:gd name="T3" fmla="*/ 6236 h 467"/>
                  <a:gd name="T4" fmla="*/ 316 w 139"/>
                  <a:gd name="T5" fmla="*/ 6236 h 467"/>
                  <a:gd name="T6" fmla="*/ 316 w 139"/>
                  <a:gd name="T7" fmla="*/ 24831 h 467"/>
                  <a:gd name="T8" fmla="*/ 425 w 139"/>
                  <a:gd name="T9" fmla="*/ 24831 h 467"/>
                  <a:gd name="T10" fmla="*/ 217 w 139"/>
                  <a:gd name="T11" fmla="*/ 30968 h 467"/>
                  <a:gd name="T12" fmla="*/ 0 w 139"/>
                  <a:gd name="T13" fmla="*/ 24831 h 467"/>
                  <a:gd name="T14" fmla="*/ 105 w 139"/>
                  <a:gd name="T15" fmla="*/ 24831 h 467"/>
                  <a:gd name="T16" fmla="*/ 105 w 139"/>
                  <a:gd name="T17" fmla="*/ 6236 h 467"/>
                  <a:gd name="T18" fmla="*/ 0 w 139"/>
                  <a:gd name="T19" fmla="*/ 6236 h 467"/>
                  <a:gd name="T20" fmla="*/ 2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000"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</a:rPr>
                  <a:t> 设备1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7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00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r>
                  <a:rPr lang="zh-CN" altLang="en-US" sz="2400">
                    <a:latin typeface="Times New Roman" panose="02020603050405020304" pitchFamily="18" charset="0"/>
                  </a:rPr>
                  <a:t> 设备2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8" name="Freeform 20"/>
              <p:cNvSpPr/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217 w 139"/>
                  <a:gd name="T1" fmla="*/ 0 h 495"/>
                  <a:gd name="T2" fmla="*/ 425 w 139"/>
                  <a:gd name="T3" fmla="*/ 44636 h 495"/>
                  <a:gd name="T4" fmla="*/ 316 w 139"/>
                  <a:gd name="T5" fmla="*/ 44636 h 495"/>
                  <a:gd name="T6" fmla="*/ 316 w 139"/>
                  <a:gd name="T7" fmla="*/ 178994 h 495"/>
                  <a:gd name="T8" fmla="*/ 425 w 139"/>
                  <a:gd name="T9" fmla="*/ 178994 h 495"/>
                  <a:gd name="T10" fmla="*/ 217 w 139"/>
                  <a:gd name="T11" fmla="*/ 223791 h 495"/>
                  <a:gd name="T12" fmla="*/ 0 w 139"/>
                  <a:gd name="T13" fmla="*/ 178994 h 495"/>
                  <a:gd name="T14" fmla="*/ 105 w 139"/>
                  <a:gd name="T15" fmla="*/ 178994 h 495"/>
                  <a:gd name="T16" fmla="*/ 105 w 139"/>
                  <a:gd name="T17" fmla="*/ 44636 h 495"/>
                  <a:gd name="T18" fmla="*/ 0 w 139"/>
                  <a:gd name="T19" fmla="*/ 44636 h 495"/>
                  <a:gd name="T20" fmla="*/ 2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9" name="Freeform 21"/>
              <p:cNvSpPr/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217 w 139"/>
                  <a:gd name="T1" fmla="*/ 0 h 467"/>
                  <a:gd name="T2" fmla="*/ 425 w 139"/>
                  <a:gd name="T3" fmla="*/ 6236 h 467"/>
                  <a:gd name="T4" fmla="*/ 316 w 139"/>
                  <a:gd name="T5" fmla="*/ 6236 h 467"/>
                  <a:gd name="T6" fmla="*/ 316 w 139"/>
                  <a:gd name="T7" fmla="*/ 24831 h 467"/>
                  <a:gd name="T8" fmla="*/ 425 w 139"/>
                  <a:gd name="T9" fmla="*/ 24831 h 467"/>
                  <a:gd name="T10" fmla="*/ 217 w 139"/>
                  <a:gd name="T11" fmla="*/ 30968 h 467"/>
                  <a:gd name="T12" fmla="*/ 0 w 139"/>
                  <a:gd name="T13" fmla="*/ 24831 h 467"/>
                  <a:gd name="T14" fmla="*/ 105 w 139"/>
                  <a:gd name="T15" fmla="*/ 24831 h 467"/>
                  <a:gd name="T16" fmla="*/ 105 w 139"/>
                  <a:gd name="T17" fmla="*/ 6236 h 467"/>
                  <a:gd name="T18" fmla="*/ 0 w 139"/>
                  <a:gd name="T19" fmla="*/ 6236 h 467"/>
                  <a:gd name="T20" fmla="*/ 2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0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1" name="Freeform 23"/>
              <p:cNvSpPr/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217 w 139"/>
                  <a:gd name="T1" fmla="*/ 0 h 495"/>
                  <a:gd name="T2" fmla="*/ 425 w 139"/>
                  <a:gd name="T3" fmla="*/ 44636 h 495"/>
                  <a:gd name="T4" fmla="*/ 316 w 139"/>
                  <a:gd name="T5" fmla="*/ 44636 h 495"/>
                  <a:gd name="T6" fmla="*/ 316 w 139"/>
                  <a:gd name="T7" fmla="*/ 178994 h 495"/>
                  <a:gd name="T8" fmla="*/ 425 w 139"/>
                  <a:gd name="T9" fmla="*/ 178994 h 495"/>
                  <a:gd name="T10" fmla="*/ 217 w 139"/>
                  <a:gd name="T11" fmla="*/ 223791 h 495"/>
                  <a:gd name="T12" fmla="*/ 0 w 139"/>
                  <a:gd name="T13" fmla="*/ 178994 h 495"/>
                  <a:gd name="T14" fmla="*/ 105 w 139"/>
                  <a:gd name="T15" fmla="*/ 178994 h 495"/>
                  <a:gd name="T16" fmla="*/ 105 w 139"/>
                  <a:gd name="T17" fmla="*/ 44636 h 495"/>
                  <a:gd name="T18" fmla="*/ 0 w 139"/>
                  <a:gd name="T19" fmla="*/ 44636 h 495"/>
                  <a:gd name="T20" fmla="*/ 2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95"/>
                  <a:gd name="T35" fmla="*/ 139 w 139"/>
                  <a:gd name="T36" fmla="*/ 495 h 49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2" name="Freeform 24"/>
              <p:cNvSpPr/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217 w 139"/>
                  <a:gd name="T1" fmla="*/ 0 h 467"/>
                  <a:gd name="T2" fmla="*/ 425 w 139"/>
                  <a:gd name="T3" fmla="*/ 6236 h 467"/>
                  <a:gd name="T4" fmla="*/ 316 w 139"/>
                  <a:gd name="T5" fmla="*/ 6236 h 467"/>
                  <a:gd name="T6" fmla="*/ 316 w 139"/>
                  <a:gd name="T7" fmla="*/ 24831 h 467"/>
                  <a:gd name="T8" fmla="*/ 425 w 139"/>
                  <a:gd name="T9" fmla="*/ 24831 h 467"/>
                  <a:gd name="T10" fmla="*/ 217 w 139"/>
                  <a:gd name="T11" fmla="*/ 30968 h 467"/>
                  <a:gd name="T12" fmla="*/ 0 w 139"/>
                  <a:gd name="T13" fmla="*/ 24831 h 467"/>
                  <a:gd name="T14" fmla="*/ 105 w 139"/>
                  <a:gd name="T15" fmla="*/ 24831 h 467"/>
                  <a:gd name="T16" fmla="*/ 105 w 139"/>
                  <a:gd name="T17" fmla="*/ 6236 h 467"/>
                  <a:gd name="T18" fmla="*/ 0 w 139"/>
                  <a:gd name="T19" fmla="*/ 6236 h 467"/>
                  <a:gd name="T20" fmla="*/ 2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467"/>
                  <a:gd name="T35" fmla="*/ 139 w 139"/>
                  <a:gd name="T36" fmla="*/ 467 h 4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3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4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5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31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r>
                <a:rPr lang="zh-CN" altLang="en-US" sz="1000"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29" name="AutoShape 3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6171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2" name="Freeform 4"/>
            <p:cNvSpPr/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4 h 148"/>
                <a:gd name="T2" fmla="*/ 2601 w 4569"/>
                <a:gd name="T3" fmla="*/ 86 h 148"/>
                <a:gd name="T4" fmla="*/ 2601 w 4569"/>
                <a:gd name="T5" fmla="*/ 73 h 148"/>
                <a:gd name="T6" fmla="*/ 54537 w 4569"/>
                <a:gd name="T7" fmla="*/ 73 h 148"/>
                <a:gd name="T8" fmla="*/ 54537 w 4569"/>
                <a:gd name="T9" fmla="*/ 86 h 148"/>
                <a:gd name="T10" fmla="*/ 57107 w 4569"/>
                <a:gd name="T11" fmla="*/ 44 h 148"/>
                <a:gd name="T12" fmla="*/ 54537 w 4569"/>
                <a:gd name="T13" fmla="*/ 0 h 148"/>
                <a:gd name="T14" fmla="*/ 54537 w 4569"/>
                <a:gd name="T15" fmla="*/ 18 h 148"/>
                <a:gd name="T16" fmla="*/ 2601 w 4569"/>
                <a:gd name="T17" fmla="*/ 18 h 148"/>
                <a:gd name="T18" fmla="*/ 2601 w 4569"/>
                <a:gd name="T19" fmla="*/ 0 h 148"/>
                <a:gd name="T20" fmla="*/ 0 w 4569"/>
                <a:gd name="T21" fmla="*/ 4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单总线结构框图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3" name="Group 6"/>
          <p:cNvGrpSpPr/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6151" name="Group 7"/>
            <p:cNvGrpSpPr/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6169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0" name="Freeform 9"/>
              <p:cNvSpPr/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136260 w 141"/>
                  <a:gd name="T1" fmla="*/ 0 h 482"/>
                  <a:gd name="T2" fmla="*/ 276920 w 141"/>
                  <a:gd name="T3" fmla="*/ 458971 h 482"/>
                  <a:gd name="T4" fmla="*/ 207679 w 141"/>
                  <a:gd name="T5" fmla="*/ 458971 h 482"/>
                  <a:gd name="T6" fmla="*/ 207679 w 141"/>
                  <a:gd name="T7" fmla="*/ 1888699 h 482"/>
                  <a:gd name="T8" fmla="*/ 276920 w 141"/>
                  <a:gd name="T9" fmla="*/ 1888699 h 482"/>
                  <a:gd name="T10" fmla="*/ 136260 w 141"/>
                  <a:gd name="T11" fmla="*/ 2352486 h 482"/>
                  <a:gd name="T12" fmla="*/ 0 w 141"/>
                  <a:gd name="T13" fmla="*/ 1888699 h 482"/>
                  <a:gd name="T14" fmla="*/ 67314 w 141"/>
                  <a:gd name="T15" fmla="*/ 1888699 h 482"/>
                  <a:gd name="T16" fmla="*/ 67314 w 141"/>
                  <a:gd name="T17" fmla="*/ 458971 h 482"/>
                  <a:gd name="T18" fmla="*/ 0 w 141"/>
                  <a:gd name="T19" fmla="*/ 458971 h 482"/>
                  <a:gd name="T20" fmla="*/ 13626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2" name="Group 10"/>
            <p:cNvGrpSpPr/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6167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endParaRPr lang="en-US" altLang="zh-CN" sz="3200">
                  <a:latin typeface="Times New Roman" panose="02020603050405020304" pitchFamily="18" charset="0"/>
                </a:endParaRPr>
              </a:p>
              <a:p>
                <a:r>
                  <a:rPr lang="zh-CN" altLang="en-US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主存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8" name="Freeform 12"/>
              <p:cNvSpPr/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136260 w 141"/>
                  <a:gd name="T1" fmla="*/ 0 h 482"/>
                  <a:gd name="T2" fmla="*/ 276920 w 141"/>
                  <a:gd name="T3" fmla="*/ 458971 h 482"/>
                  <a:gd name="T4" fmla="*/ 207679 w 141"/>
                  <a:gd name="T5" fmla="*/ 458971 h 482"/>
                  <a:gd name="T6" fmla="*/ 207679 w 141"/>
                  <a:gd name="T7" fmla="*/ 1888699 h 482"/>
                  <a:gd name="T8" fmla="*/ 276920 w 141"/>
                  <a:gd name="T9" fmla="*/ 1888699 h 482"/>
                  <a:gd name="T10" fmla="*/ 136260 w 141"/>
                  <a:gd name="T11" fmla="*/ 2352486 h 482"/>
                  <a:gd name="T12" fmla="*/ 0 w 141"/>
                  <a:gd name="T13" fmla="*/ 1888699 h 482"/>
                  <a:gd name="T14" fmla="*/ 67314 w 141"/>
                  <a:gd name="T15" fmla="*/ 1888699 h 482"/>
                  <a:gd name="T16" fmla="*/ 67314 w 141"/>
                  <a:gd name="T17" fmla="*/ 458971 h 482"/>
                  <a:gd name="T18" fmla="*/ 0 w 141"/>
                  <a:gd name="T19" fmla="*/ 458971 h 482"/>
                  <a:gd name="T20" fmla="*/ 13626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4" name="Freeform 14"/>
            <p:cNvSpPr/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204327 h 495"/>
                <a:gd name="T4" fmla="*/ 66701 w 139"/>
                <a:gd name="T5" fmla="*/ 204327 h 495"/>
                <a:gd name="T6" fmla="*/ 66701 w 139"/>
                <a:gd name="T7" fmla="*/ 816540 h 495"/>
                <a:gd name="T8" fmla="*/ 88915 w 139"/>
                <a:gd name="T9" fmla="*/ 816540 h 495"/>
                <a:gd name="T10" fmla="*/ 45141 w 139"/>
                <a:gd name="T11" fmla="*/ 1021411 h 495"/>
                <a:gd name="T12" fmla="*/ 0 w 139"/>
                <a:gd name="T13" fmla="*/ 816540 h 495"/>
                <a:gd name="T14" fmla="*/ 22144 w 139"/>
                <a:gd name="T15" fmla="*/ 816540 h 495"/>
                <a:gd name="T16" fmla="*/ 22144 w 139"/>
                <a:gd name="T17" fmla="*/ 204327 h 495"/>
                <a:gd name="T18" fmla="*/ 0 w 139"/>
                <a:gd name="T19" fmla="*/ 204327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15"/>
            <p:cNvSpPr/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7092 w 139"/>
                <a:gd name="T1" fmla="*/ 0 h 467"/>
                <a:gd name="T2" fmla="*/ 13899 w 139"/>
                <a:gd name="T3" fmla="*/ 132394 h 467"/>
                <a:gd name="T4" fmla="*/ 10421 w 139"/>
                <a:gd name="T5" fmla="*/ 132394 h 467"/>
                <a:gd name="T6" fmla="*/ 10421 w 139"/>
                <a:gd name="T7" fmla="*/ 525682 h 467"/>
                <a:gd name="T8" fmla="*/ 13899 w 139"/>
                <a:gd name="T9" fmla="*/ 525682 h 467"/>
                <a:gd name="T10" fmla="*/ 7092 w 139"/>
                <a:gd name="T11" fmla="*/ 656698 h 467"/>
                <a:gd name="T12" fmla="*/ 0 w 139"/>
                <a:gd name="T13" fmla="*/ 525682 h 467"/>
                <a:gd name="T14" fmla="*/ 3470 w 139"/>
                <a:gd name="T15" fmla="*/ 525682 h 467"/>
                <a:gd name="T16" fmla="*/ 3470 w 139"/>
                <a:gd name="T17" fmla="*/ 132394 h 467"/>
                <a:gd name="T18" fmla="*/ 0 w 139"/>
                <a:gd name="T19" fmla="*/ 132394 h 467"/>
                <a:gd name="T20" fmla="*/ 70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7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8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9" name="Freeform 19"/>
            <p:cNvSpPr/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204327 h 495"/>
                <a:gd name="T4" fmla="*/ 66701 w 139"/>
                <a:gd name="T5" fmla="*/ 204327 h 495"/>
                <a:gd name="T6" fmla="*/ 66701 w 139"/>
                <a:gd name="T7" fmla="*/ 816540 h 495"/>
                <a:gd name="T8" fmla="*/ 88915 w 139"/>
                <a:gd name="T9" fmla="*/ 816540 h 495"/>
                <a:gd name="T10" fmla="*/ 45141 w 139"/>
                <a:gd name="T11" fmla="*/ 1021411 h 495"/>
                <a:gd name="T12" fmla="*/ 0 w 139"/>
                <a:gd name="T13" fmla="*/ 816540 h 495"/>
                <a:gd name="T14" fmla="*/ 22144 w 139"/>
                <a:gd name="T15" fmla="*/ 816540 h 495"/>
                <a:gd name="T16" fmla="*/ 22144 w 139"/>
                <a:gd name="T17" fmla="*/ 204327 h 495"/>
                <a:gd name="T18" fmla="*/ 0 w 139"/>
                <a:gd name="T19" fmla="*/ 204327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Freeform 20"/>
            <p:cNvSpPr/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45141 w 139"/>
                <a:gd name="T1" fmla="*/ 0 h 467"/>
                <a:gd name="T2" fmla="*/ 88915 w 139"/>
                <a:gd name="T3" fmla="*/ 132394 h 467"/>
                <a:gd name="T4" fmla="*/ 66701 w 139"/>
                <a:gd name="T5" fmla="*/ 132394 h 467"/>
                <a:gd name="T6" fmla="*/ 66701 w 139"/>
                <a:gd name="T7" fmla="*/ 525682 h 467"/>
                <a:gd name="T8" fmla="*/ 88915 w 139"/>
                <a:gd name="T9" fmla="*/ 525682 h 467"/>
                <a:gd name="T10" fmla="*/ 45141 w 139"/>
                <a:gd name="T11" fmla="*/ 656698 h 467"/>
                <a:gd name="T12" fmla="*/ 0 w 139"/>
                <a:gd name="T13" fmla="*/ 525682 h 467"/>
                <a:gd name="T14" fmla="*/ 22144 w 139"/>
                <a:gd name="T15" fmla="*/ 525682 h 467"/>
                <a:gd name="T16" fmla="*/ 22144 w 139"/>
                <a:gd name="T17" fmla="*/ 132394 h 467"/>
                <a:gd name="T18" fmla="*/ 0 w 139"/>
                <a:gd name="T19" fmla="*/ 132394 h 467"/>
                <a:gd name="T20" fmla="*/ 45141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64" name="Freeform 24"/>
            <p:cNvSpPr/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306805 h 495"/>
                <a:gd name="T4" fmla="*/ 66701 w 139"/>
                <a:gd name="T5" fmla="*/ 306805 h 495"/>
                <a:gd name="T6" fmla="*/ 66701 w 139"/>
                <a:gd name="T7" fmla="*/ 1230985 h 495"/>
                <a:gd name="T8" fmla="*/ 88915 w 139"/>
                <a:gd name="T9" fmla="*/ 1230985 h 495"/>
                <a:gd name="T10" fmla="*/ 45141 w 139"/>
                <a:gd name="T11" fmla="*/ 1537668 h 495"/>
                <a:gd name="T12" fmla="*/ 0 w 139"/>
                <a:gd name="T13" fmla="*/ 1230985 h 495"/>
                <a:gd name="T14" fmla="*/ 22144 w 139"/>
                <a:gd name="T15" fmla="*/ 1230985 h 495"/>
                <a:gd name="T16" fmla="*/ 22144 w 139"/>
                <a:gd name="T17" fmla="*/ 306805 h 495"/>
                <a:gd name="T18" fmla="*/ 0 w 139"/>
                <a:gd name="T19" fmla="*/ 306805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Freeform 25"/>
            <p:cNvSpPr/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41418 w 139"/>
                <a:gd name="T1" fmla="*/ 0 h 467"/>
                <a:gd name="T2" fmla="*/ 79881 w 139"/>
                <a:gd name="T3" fmla="*/ 135387 h 467"/>
                <a:gd name="T4" fmla="*/ 59714 w 139"/>
                <a:gd name="T5" fmla="*/ 135387 h 467"/>
                <a:gd name="T6" fmla="*/ 59714 w 139"/>
                <a:gd name="T7" fmla="*/ 541777 h 467"/>
                <a:gd name="T8" fmla="*/ 79881 w 139"/>
                <a:gd name="T9" fmla="*/ 541777 h 467"/>
                <a:gd name="T10" fmla="*/ 41418 w 139"/>
                <a:gd name="T11" fmla="*/ 676688 h 467"/>
                <a:gd name="T12" fmla="*/ 0 w 139"/>
                <a:gd name="T13" fmla="*/ 541777 h 467"/>
                <a:gd name="T14" fmla="*/ 20154 w 139"/>
                <a:gd name="T15" fmla="*/ 541777 h 467"/>
                <a:gd name="T16" fmla="*/ 20154 w 139"/>
                <a:gd name="T17" fmla="*/ 135387 h 467"/>
                <a:gd name="T18" fmla="*/ 0 w 139"/>
                <a:gd name="T19" fmla="*/ 135387 h 467"/>
                <a:gd name="T20" fmla="*/ 41418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AutoShape 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以存储器为中心的双总线结构框图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7193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4" name="Freeform 5"/>
            <p:cNvSpPr/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44 h 148"/>
                <a:gd name="T2" fmla="*/ 3749 w 4569"/>
                <a:gd name="T3" fmla="*/ 86 h 148"/>
                <a:gd name="T4" fmla="*/ 3749 w 4569"/>
                <a:gd name="T5" fmla="*/ 73 h 148"/>
                <a:gd name="T6" fmla="*/ 78726 w 4569"/>
                <a:gd name="T7" fmla="*/ 73 h 148"/>
                <a:gd name="T8" fmla="*/ 78726 w 4569"/>
                <a:gd name="T9" fmla="*/ 86 h 148"/>
                <a:gd name="T10" fmla="*/ 82426 w 4569"/>
                <a:gd name="T11" fmla="*/ 44 h 148"/>
                <a:gd name="T12" fmla="*/ 78726 w 4569"/>
                <a:gd name="T13" fmla="*/ 0 h 148"/>
                <a:gd name="T14" fmla="*/ 78726 w 4569"/>
                <a:gd name="T15" fmla="*/ 18 h 148"/>
                <a:gd name="T16" fmla="*/ 3749 w 4569"/>
                <a:gd name="T17" fmla="*/ 18 h 148"/>
                <a:gd name="T18" fmla="*/ 3749 w 4569"/>
                <a:gd name="T19" fmla="*/ 0 h 148"/>
                <a:gd name="T20" fmla="*/ 0 w 4569"/>
                <a:gd name="T21" fmla="*/ 44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3200">
              <a:latin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主存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59751" name="Freeform 7"/>
          <p:cNvSpPr/>
          <p:nvPr/>
        </p:nvSpPr>
        <p:spPr bwMode="auto">
          <a:xfrm>
            <a:off x="4267200" y="2411413"/>
            <a:ext cx="327025" cy="1169987"/>
          </a:xfrm>
          <a:custGeom>
            <a:avLst/>
            <a:gdLst>
              <a:gd name="T0" fmla="*/ 2147483647 w 141"/>
              <a:gd name="T1" fmla="*/ 0 h 482"/>
              <a:gd name="T2" fmla="*/ 2147483647 w 141"/>
              <a:gd name="T3" fmla="*/ 2147483647 h 482"/>
              <a:gd name="T4" fmla="*/ 2147483647 w 141"/>
              <a:gd name="T5" fmla="*/ 2147483647 h 482"/>
              <a:gd name="T6" fmla="*/ 2147483647 w 141"/>
              <a:gd name="T7" fmla="*/ 2147483647 h 482"/>
              <a:gd name="T8" fmla="*/ 2147483647 w 141"/>
              <a:gd name="T9" fmla="*/ 2147483647 h 482"/>
              <a:gd name="T10" fmla="*/ 2147483647 w 141"/>
              <a:gd name="T11" fmla="*/ 2147483647 h 482"/>
              <a:gd name="T12" fmla="*/ 0 w 141"/>
              <a:gd name="T13" fmla="*/ 2147483647 h 482"/>
              <a:gd name="T14" fmla="*/ 2147483647 w 141"/>
              <a:gd name="T15" fmla="*/ 2147483647 h 482"/>
              <a:gd name="T16" fmla="*/ 2147483647 w 141"/>
              <a:gd name="T17" fmla="*/ 2147483647 h 482"/>
              <a:gd name="T18" fmla="*/ 0 w 141"/>
              <a:gd name="T19" fmla="*/ 2147483647 h 482"/>
              <a:gd name="T20" fmla="*/ 2147483647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"/>
              <a:gd name="T34" fmla="*/ 0 h 482"/>
              <a:gd name="T35" fmla="*/ 141 w 141"/>
              <a:gd name="T36" fmla="*/ 482 h 4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/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7180" name="Group 9"/>
            <p:cNvGrpSpPr/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7191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2" name="Freeform 11"/>
              <p:cNvSpPr/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136260 w 141"/>
                  <a:gd name="T1" fmla="*/ 0 h 482"/>
                  <a:gd name="T2" fmla="*/ 276920 w 141"/>
                  <a:gd name="T3" fmla="*/ 458971 h 482"/>
                  <a:gd name="T4" fmla="*/ 207679 w 141"/>
                  <a:gd name="T5" fmla="*/ 458971 h 482"/>
                  <a:gd name="T6" fmla="*/ 207679 w 141"/>
                  <a:gd name="T7" fmla="*/ 1888699 h 482"/>
                  <a:gd name="T8" fmla="*/ 276920 w 141"/>
                  <a:gd name="T9" fmla="*/ 1888699 h 482"/>
                  <a:gd name="T10" fmla="*/ 136260 w 141"/>
                  <a:gd name="T11" fmla="*/ 2352486 h 482"/>
                  <a:gd name="T12" fmla="*/ 0 w 141"/>
                  <a:gd name="T13" fmla="*/ 1888699 h 482"/>
                  <a:gd name="T14" fmla="*/ 67314 w 141"/>
                  <a:gd name="T15" fmla="*/ 1888699 h 482"/>
                  <a:gd name="T16" fmla="*/ 67314 w 141"/>
                  <a:gd name="T17" fmla="*/ 458971 h 482"/>
                  <a:gd name="T18" fmla="*/ 0 w 141"/>
                  <a:gd name="T19" fmla="*/ 458971 h 482"/>
                  <a:gd name="T20" fmla="*/ 136260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2" name="Freeform 13"/>
            <p:cNvSpPr/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45141 w 139"/>
                <a:gd name="T1" fmla="*/ 0 h 495"/>
                <a:gd name="T2" fmla="*/ 88915 w 139"/>
                <a:gd name="T3" fmla="*/ 233804 h 495"/>
                <a:gd name="T4" fmla="*/ 66701 w 139"/>
                <a:gd name="T5" fmla="*/ 233804 h 495"/>
                <a:gd name="T6" fmla="*/ 66701 w 139"/>
                <a:gd name="T7" fmla="*/ 937578 h 495"/>
                <a:gd name="T8" fmla="*/ 88915 w 139"/>
                <a:gd name="T9" fmla="*/ 937578 h 495"/>
                <a:gd name="T10" fmla="*/ 45141 w 139"/>
                <a:gd name="T11" fmla="*/ 1172365 h 495"/>
                <a:gd name="T12" fmla="*/ 0 w 139"/>
                <a:gd name="T13" fmla="*/ 937578 h 495"/>
                <a:gd name="T14" fmla="*/ 22144 w 139"/>
                <a:gd name="T15" fmla="*/ 937578 h 495"/>
                <a:gd name="T16" fmla="*/ 22144 w 139"/>
                <a:gd name="T17" fmla="*/ 233804 h 495"/>
                <a:gd name="T18" fmla="*/ 0 w 139"/>
                <a:gd name="T19" fmla="*/ 233804 h 495"/>
                <a:gd name="T20" fmla="*/ 45141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14"/>
            <p:cNvSpPr/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7092 w 139"/>
                <a:gd name="T1" fmla="*/ 0 h 467"/>
                <a:gd name="T2" fmla="*/ 13899 w 139"/>
                <a:gd name="T3" fmla="*/ 33103 h 467"/>
                <a:gd name="T4" fmla="*/ 10421 w 139"/>
                <a:gd name="T5" fmla="*/ 33103 h 467"/>
                <a:gd name="T6" fmla="*/ 10421 w 139"/>
                <a:gd name="T7" fmla="*/ 131221 h 467"/>
                <a:gd name="T8" fmla="*/ 13899 w 139"/>
                <a:gd name="T9" fmla="*/ 131221 h 467"/>
                <a:gd name="T10" fmla="*/ 7092 w 139"/>
                <a:gd name="T11" fmla="*/ 163802 h 467"/>
                <a:gd name="T12" fmla="*/ 0 w 139"/>
                <a:gd name="T13" fmla="*/ 131221 h 467"/>
                <a:gd name="T14" fmla="*/ 3470 w 139"/>
                <a:gd name="T15" fmla="*/ 131221 h 467"/>
                <a:gd name="T16" fmla="*/ 3470 w 139"/>
                <a:gd name="T17" fmla="*/ 33103 h 467"/>
                <a:gd name="T18" fmla="*/ 0 w 139"/>
                <a:gd name="T19" fmla="*/ 33103 h 467"/>
                <a:gd name="T20" fmla="*/ 70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88" name="Freeform 19"/>
            <p:cNvSpPr/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76232 w 139"/>
                <a:gd name="T1" fmla="*/ 0 h 495"/>
                <a:gd name="T2" fmla="*/ 148396 w 139"/>
                <a:gd name="T3" fmla="*/ 233804 h 495"/>
                <a:gd name="T4" fmla="*/ 110646 w 139"/>
                <a:gd name="T5" fmla="*/ 233804 h 495"/>
                <a:gd name="T6" fmla="*/ 110646 w 139"/>
                <a:gd name="T7" fmla="*/ 937578 h 495"/>
                <a:gd name="T8" fmla="*/ 148396 w 139"/>
                <a:gd name="T9" fmla="*/ 937578 h 495"/>
                <a:gd name="T10" fmla="*/ 76232 w 139"/>
                <a:gd name="T11" fmla="*/ 1172365 h 495"/>
                <a:gd name="T12" fmla="*/ 0 w 139"/>
                <a:gd name="T13" fmla="*/ 937578 h 495"/>
                <a:gd name="T14" fmla="*/ 37952 w 139"/>
                <a:gd name="T15" fmla="*/ 937578 h 495"/>
                <a:gd name="T16" fmla="*/ 37952 w 139"/>
                <a:gd name="T17" fmla="*/ 233804 h 495"/>
                <a:gd name="T18" fmla="*/ 0 w 139"/>
                <a:gd name="T19" fmla="*/ 233804 h 495"/>
                <a:gd name="T20" fmla="*/ 7623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20"/>
            <p:cNvSpPr/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12467 w 139"/>
                <a:gd name="T1" fmla="*/ 0 h 467"/>
                <a:gd name="T2" fmla="*/ 24413 w 139"/>
                <a:gd name="T3" fmla="*/ 33103 h 467"/>
                <a:gd name="T4" fmla="*/ 18374 w 139"/>
                <a:gd name="T5" fmla="*/ 33103 h 467"/>
                <a:gd name="T6" fmla="*/ 18374 w 139"/>
                <a:gd name="T7" fmla="*/ 131221 h 467"/>
                <a:gd name="T8" fmla="*/ 24413 w 139"/>
                <a:gd name="T9" fmla="*/ 131221 h 467"/>
                <a:gd name="T10" fmla="*/ 12467 w 139"/>
                <a:gd name="T11" fmla="*/ 163802 h 467"/>
                <a:gd name="T12" fmla="*/ 0 w 139"/>
                <a:gd name="T13" fmla="*/ 131221 h 467"/>
                <a:gd name="T14" fmla="*/ 6073 w 139"/>
                <a:gd name="T15" fmla="*/ 131221 h 467"/>
                <a:gd name="T16" fmla="*/ 6073 w 139"/>
                <a:gd name="T17" fmla="*/ 33103 h 467"/>
                <a:gd name="T18" fmla="*/ 0 w 139"/>
                <a:gd name="T19" fmla="*/ 33103 h 467"/>
                <a:gd name="T20" fmla="*/ 12467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7178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7179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存储总线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3.1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AutoShape 2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 smtClean="0"/>
              <a:t>3.2 总线的分类</a:t>
            </a:r>
            <a:endParaRPr lang="en-US" altLang="zh-CN" b="1" smtClean="0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anose="02020603050405020304" pitchFamily="18" charset="0"/>
              </a:rPr>
              <a:t>片内总线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anose="02020603050405020304" pitchFamily="18" charset="0"/>
              </a:rPr>
              <a:t>系统总线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芯片内部 </a:t>
            </a:r>
            <a:r>
              <a:rPr lang="zh-CN" altLang="en-US" sz="2800">
                <a:latin typeface="Times New Roman" panose="02020603050405020304" pitchFamily="18" charset="0"/>
              </a:rPr>
              <a:t>的总线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8207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数据总线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8208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地址总线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8209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控制总线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0778" name="AutoShape 10"/>
          <p:cNvSpPr/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双向</a:t>
            </a:r>
            <a:r>
              <a:rPr lang="zh-CN" altLang="en-US" sz="2800">
                <a:latin typeface="Times New Roman" panose="02020603050405020304" pitchFamily="18" charset="0"/>
              </a:rPr>
              <a:t>  与机器字长、存储字长有关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单向</a:t>
            </a:r>
            <a:r>
              <a:rPr lang="zh-CN" altLang="en-US" sz="2800">
                <a:latin typeface="Times New Roman" panose="02020603050405020304" pitchFamily="18" charset="0"/>
              </a:rPr>
              <a:t>  与存储地址、 </a:t>
            </a:r>
            <a:r>
              <a:rPr lang="en-US" altLang="zh-CN" sz="2800"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latin typeface="Times New Roman" panose="02020603050405020304" pitchFamily="18" charset="0"/>
              </a:rPr>
              <a:t>地址有关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有出  有入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计算机各部件之间 </a:t>
            </a:r>
            <a:r>
              <a:rPr lang="zh-CN" altLang="en-US" sz="2800">
                <a:latin typeface="Times New Roman" panose="02020603050405020304" pitchFamily="18" charset="0"/>
              </a:rPr>
              <a:t>的信息传输线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存储器读、存储器写</a:t>
            </a:r>
            <a:endParaRPr lang="zh-CN" altLang="en-US" sz="2400">
              <a:latin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</a:rPr>
              <a:t>总线允许、中断确认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中断请求、总线请求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6" name="AutoShape 1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anose="02020603050405020304" pitchFamily="18" charset="0"/>
              </a:rPr>
              <a:t>通信总线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串行通信总线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并行通信总线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传输方式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61798" name="AutoShape 6"/>
          <p:cNvSpPr/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9226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     用于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计算机系统之间</a:t>
              </a:r>
              <a:r>
                <a:rPr lang="zh-CN" altLang="en-US" sz="2800">
                  <a:latin typeface="Times New Roman" panose="02020603050405020304" pitchFamily="18" charset="0"/>
                </a:rPr>
                <a:t> 或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7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与其他系统</a:t>
              </a:r>
              <a:r>
                <a:rPr lang="zh-CN" altLang="en-US" sz="2800">
                  <a:latin typeface="Times New Roman" panose="02020603050405020304" pitchFamily="18" charset="0"/>
                </a:rPr>
                <a:t>（如控制仪表、移动通信等）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之间的通信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5" name="AutoShape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3131840" y="471488"/>
            <a:ext cx="3368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8085 的</a:t>
            </a:r>
            <a:r>
              <a:rPr lang="zh-CN" altLang="en-US" sz="2800" dirty="0">
                <a:latin typeface="Times New Roman" panose="02020603050405020304" pitchFamily="18" charset="0"/>
              </a:rPr>
              <a:t>系统总线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197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198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8288"/>
            <a:ext cx="63373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8925" y="196850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8085 的外部引脚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517525" y="914400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(1) 地址和数据信号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441325" y="26670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(2) 定时和控制信号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441325" y="4902200"/>
            <a:ext cx="420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(3) 存储器和 </a:t>
            </a:r>
            <a:r>
              <a:rPr lang="en-US" altLang="zh-CN" sz="2800">
                <a:latin typeface="Times New Roman" panose="02020603050405020304" pitchFamily="18" charset="0"/>
              </a:rPr>
              <a:t>I/O </a:t>
            </a:r>
            <a:r>
              <a:rPr lang="zh-CN" altLang="en-US" sz="2800">
                <a:latin typeface="Times New Roman" panose="02020603050405020304" pitchFamily="18" charset="0"/>
              </a:rPr>
              <a:t>初始化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898525" y="1457325"/>
            <a:ext cx="283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~A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400" baseline="-25000">
                <a:latin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~AD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5191" name="Text Box 7"/>
          <p:cNvSpPr txBox="1">
            <a:spLocks noChangeArrowheads="1"/>
          </p:cNvSpPr>
          <p:nvPr/>
        </p:nvSpPr>
        <p:spPr bwMode="auto">
          <a:xfrm>
            <a:off x="898525" y="1955800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SID          SOD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898525" y="3209925"/>
            <a:ext cx="268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   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1      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605193" name="Text Box 9"/>
          <p:cNvSpPr txBox="1">
            <a:spLocks noChangeArrowheads="1"/>
          </p:cNvSpPr>
          <p:nvPr/>
        </p:nvSpPr>
        <p:spPr bwMode="auto">
          <a:xfrm>
            <a:off x="898525" y="5562600"/>
            <a:ext cx="267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入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HOLD</a:t>
            </a:r>
            <a:r>
              <a:rPr lang="en-US" altLang="zh-CN" sz="2400">
                <a:latin typeface="Times New Roman" panose="02020603050405020304" pitchFamily="18" charset="0"/>
              </a:rPr>
              <a:t>   Ready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5194" name="Text Box 10"/>
          <p:cNvSpPr txBox="1">
            <a:spLocks noChangeArrowheads="1"/>
          </p:cNvSpPr>
          <p:nvPr/>
        </p:nvSpPr>
        <p:spPr bwMode="auto">
          <a:xfrm>
            <a:off x="898525" y="6096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HLDA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898525" y="3708400"/>
            <a:ext cx="4359275" cy="933450"/>
            <a:chOff x="566" y="2336"/>
            <a:chExt cx="2746" cy="588"/>
          </a:xfrm>
        </p:grpSpPr>
        <p:sp>
          <p:nvSpPr>
            <p:cNvPr id="9358" name="Text Box 12"/>
            <p:cNvSpPr txBox="1">
              <a:spLocks noChangeArrowheads="1"/>
            </p:cNvSpPr>
            <p:nvPr/>
          </p:nvSpPr>
          <p:spPr bwMode="auto">
            <a:xfrm>
              <a:off x="566" y="2336"/>
              <a:ext cx="2746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</a:pPr>
              <a:r>
                <a:rPr lang="zh-CN" altLang="en-US" sz="2400">
                  <a:latin typeface="Times New Roman" panose="02020603050405020304" pitchFamily="18" charset="0"/>
                </a:rPr>
                <a:t>出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CLK </a:t>
              </a:r>
              <a:r>
                <a:rPr lang="en-US" altLang="zh-CN" sz="24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ALE </a:t>
              </a:r>
              <a:r>
                <a:rPr lang="en-US" altLang="zh-CN" sz="2400">
                  <a:latin typeface="Times New Roman" panose="02020603050405020304" pitchFamily="18" charset="0"/>
                </a:rPr>
                <a:t>    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</a:rPr>
                <a:t>      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   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5000"/>
                </a:lnSpc>
              </a:pPr>
              <a:r>
                <a:rPr lang="en-US" altLang="zh-CN" sz="240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IO/M</a:t>
              </a:r>
              <a:r>
                <a:rPr lang="en-US" altLang="zh-CN" sz="24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sz="240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WR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59" name="Line 13"/>
            <p:cNvSpPr>
              <a:spLocks noChangeShapeType="1"/>
            </p:cNvSpPr>
            <p:nvPr/>
          </p:nvSpPr>
          <p:spPr bwMode="auto">
            <a:xfrm>
              <a:off x="1233" y="2684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0" name="Line 14"/>
            <p:cNvSpPr>
              <a:spLocks noChangeShapeType="1"/>
            </p:cNvSpPr>
            <p:nvPr/>
          </p:nvSpPr>
          <p:spPr bwMode="auto">
            <a:xfrm>
              <a:off x="1614" y="268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61" name="Line 15"/>
            <p:cNvSpPr>
              <a:spLocks noChangeShapeType="1"/>
            </p:cNvSpPr>
            <p:nvPr/>
          </p:nvSpPr>
          <p:spPr bwMode="auto">
            <a:xfrm>
              <a:off x="2232" y="2684"/>
              <a:ext cx="312" cy="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9231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4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5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6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7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8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59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0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1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2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3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4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5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6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7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8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69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0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1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2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3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4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5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6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7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8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79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0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1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2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3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4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5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6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7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8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89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0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1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92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93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294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Reset out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5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SOD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6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SID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7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Trap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8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RST7.5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299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RST6.5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0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RST5.5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1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INTA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02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3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4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5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6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7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8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09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0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SS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9311" name="Group 97"/>
            <p:cNvGrpSpPr/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9356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Times New Roman" panose="02020603050405020304" pitchFamily="18" charset="0"/>
                  </a:rPr>
                  <a:t>INTR</a:t>
                </a:r>
                <a:endParaRPr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7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312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CC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13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HOLD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4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HLDA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5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CLK(out)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6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Rsest in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17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Ready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318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IO/M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0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RD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1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WR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2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ALE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3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4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5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6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7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8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29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0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9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1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8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332" name="Line 120"/>
            <p:cNvSpPr>
              <a:spLocks noChangeShapeType="1"/>
            </p:cNvSpPr>
            <p:nvPr/>
          </p:nvSpPr>
          <p:spPr bwMode="auto">
            <a:xfrm>
              <a:off x="4612" y="123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3" name="Line 121"/>
            <p:cNvSpPr>
              <a:spLocks noChangeShapeType="1"/>
            </p:cNvSpPr>
            <p:nvPr/>
          </p:nvSpPr>
          <p:spPr bwMode="auto">
            <a:xfrm>
              <a:off x="4828" y="1593"/>
              <a:ext cx="1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4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5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36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7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8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9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0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1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2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3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4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5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6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7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8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0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1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2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3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4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5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0" name="AutoShape 1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8463" y="219075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(4) 与中断有关的信号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398463" y="2671763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(5) </a:t>
            </a:r>
            <a:r>
              <a:rPr lang="en-US" altLang="zh-CN" sz="2800">
                <a:latin typeface="Times New Roman" panose="02020603050405020304" pitchFamily="18" charset="0"/>
              </a:rPr>
              <a:t>CPU </a:t>
            </a:r>
            <a:r>
              <a:rPr lang="zh-CN" altLang="en-US" sz="2800">
                <a:latin typeface="Times New Roman" panose="02020603050405020304" pitchFamily="18" charset="0"/>
              </a:rPr>
              <a:t>初始化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98463" y="4591050"/>
            <a:ext cx="3182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(6) 电源和地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1262063" y="1417638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INTA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1262063" y="1985963"/>
            <a:ext cx="330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Trap </a:t>
            </a:r>
            <a:r>
              <a:rPr lang="zh-CN" altLang="en-US" sz="2400">
                <a:latin typeface="Times New Roman" panose="02020603050405020304" pitchFamily="18" charset="0"/>
              </a:rPr>
              <a:t>重新启动中断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262063" y="849313"/>
            <a:ext cx="1558925" cy="457200"/>
            <a:chOff x="795" y="535"/>
            <a:chExt cx="982" cy="288"/>
          </a:xfrm>
        </p:grpSpPr>
        <p:sp>
          <p:nvSpPr>
            <p:cNvPr id="10384" name="Text Box 8"/>
            <p:cNvSpPr txBox="1">
              <a:spLocks noChangeArrowheads="1"/>
            </p:cNvSpPr>
            <p:nvPr/>
          </p:nvSpPr>
          <p:spPr bwMode="auto">
            <a:xfrm>
              <a:off x="795" y="535"/>
              <a:ext cx="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INTR</a:t>
              </a:r>
              <a:endPara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85" name="Line 9"/>
            <p:cNvSpPr>
              <a:spLocks noChangeShapeType="1"/>
            </p:cNvSpPr>
            <p:nvPr/>
          </p:nvSpPr>
          <p:spPr bwMode="auto">
            <a:xfrm>
              <a:off x="1200" y="583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262063" y="3302000"/>
            <a:ext cx="1912937" cy="457200"/>
            <a:chOff x="795" y="2080"/>
            <a:chExt cx="1205" cy="288"/>
          </a:xfrm>
        </p:grpSpPr>
        <p:sp>
          <p:nvSpPr>
            <p:cNvPr id="10382" name="Text Box 11"/>
            <p:cNvSpPr txBox="1">
              <a:spLocks noChangeArrowheads="1"/>
            </p:cNvSpPr>
            <p:nvPr/>
          </p:nvSpPr>
          <p:spPr bwMode="auto">
            <a:xfrm>
              <a:off x="795" y="2080"/>
              <a:ext cx="12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入     </a:t>
              </a:r>
              <a:r>
                <a:rPr lang="en-US" altLang="zh-CN" sz="2400">
                  <a:latin typeface="Times New Roman" panose="02020603050405020304" pitchFamily="18" charset="0"/>
                </a:rPr>
                <a:t>Reset in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83" name="Line 12"/>
            <p:cNvSpPr>
              <a:spLocks noChangeShapeType="1"/>
            </p:cNvSpPr>
            <p:nvPr/>
          </p:nvSpPr>
          <p:spPr bwMode="auto">
            <a:xfrm>
              <a:off x="1296" y="2128"/>
              <a:ext cx="6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1262063" y="3870325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出     </a:t>
            </a:r>
            <a:r>
              <a:rPr lang="en-US" altLang="zh-CN" sz="2400">
                <a:latin typeface="Times New Roman" panose="02020603050405020304" pitchFamily="18" charset="0"/>
              </a:rPr>
              <a:t>Reset out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1262063" y="5221288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CC</a:t>
            </a:r>
            <a:r>
              <a:rPr lang="en-US" altLang="zh-CN" sz="2400">
                <a:latin typeface="Times New Roman" panose="02020603050405020304" pitchFamily="18" charset="0"/>
              </a:rPr>
              <a:t>     +5 V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6223" name="Text Box 15"/>
          <p:cNvSpPr txBox="1">
            <a:spLocks noChangeArrowheads="1"/>
          </p:cNvSpPr>
          <p:nvPr/>
        </p:nvSpPr>
        <p:spPr bwMode="auto">
          <a:xfrm>
            <a:off x="1262063" y="5791200"/>
            <a:ext cx="258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SS</a:t>
            </a: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4724400" y="762000"/>
            <a:ext cx="3663950" cy="5791200"/>
            <a:chOff x="2976" y="480"/>
            <a:chExt cx="2308" cy="3648"/>
          </a:xfrm>
        </p:grpSpPr>
        <p:sp>
          <p:nvSpPr>
            <p:cNvPr id="10255" name="Rectangle 17"/>
            <p:cNvSpPr>
              <a:spLocks noChangeArrowheads="1"/>
            </p:cNvSpPr>
            <p:nvPr/>
          </p:nvSpPr>
          <p:spPr bwMode="auto">
            <a:xfrm>
              <a:off x="3792" y="480"/>
              <a:ext cx="624" cy="36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18"/>
            <p:cNvSpPr>
              <a:spLocks noChangeArrowheads="1"/>
            </p:cNvSpPr>
            <p:nvPr/>
          </p:nvSpPr>
          <p:spPr bwMode="auto">
            <a:xfrm>
              <a:off x="369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Rectangle 19"/>
            <p:cNvSpPr>
              <a:spLocks noChangeArrowheads="1"/>
            </p:cNvSpPr>
            <p:nvPr/>
          </p:nvSpPr>
          <p:spPr bwMode="auto">
            <a:xfrm>
              <a:off x="369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Rectangle 20"/>
            <p:cNvSpPr>
              <a:spLocks noChangeArrowheads="1"/>
            </p:cNvSpPr>
            <p:nvPr/>
          </p:nvSpPr>
          <p:spPr bwMode="auto">
            <a:xfrm>
              <a:off x="369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21"/>
            <p:cNvSpPr>
              <a:spLocks noChangeArrowheads="1"/>
            </p:cNvSpPr>
            <p:nvPr/>
          </p:nvSpPr>
          <p:spPr bwMode="auto">
            <a:xfrm>
              <a:off x="369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Rectangle 22"/>
            <p:cNvSpPr>
              <a:spLocks noChangeArrowheads="1"/>
            </p:cNvSpPr>
            <p:nvPr/>
          </p:nvSpPr>
          <p:spPr bwMode="auto">
            <a:xfrm>
              <a:off x="369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23"/>
            <p:cNvSpPr>
              <a:spLocks noChangeArrowheads="1"/>
            </p:cNvSpPr>
            <p:nvPr/>
          </p:nvSpPr>
          <p:spPr bwMode="auto">
            <a:xfrm>
              <a:off x="369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Rectangle 24"/>
            <p:cNvSpPr>
              <a:spLocks noChangeArrowheads="1"/>
            </p:cNvSpPr>
            <p:nvPr/>
          </p:nvSpPr>
          <p:spPr bwMode="auto">
            <a:xfrm>
              <a:off x="369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Rectangle 25"/>
            <p:cNvSpPr>
              <a:spLocks noChangeArrowheads="1"/>
            </p:cNvSpPr>
            <p:nvPr/>
          </p:nvSpPr>
          <p:spPr bwMode="auto">
            <a:xfrm>
              <a:off x="369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Rectangle 26"/>
            <p:cNvSpPr>
              <a:spLocks noChangeArrowheads="1"/>
            </p:cNvSpPr>
            <p:nvPr/>
          </p:nvSpPr>
          <p:spPr bwMode="auto">
            <a:xfrm>
              <a:off x="369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Rectangle 27"/>
            <p:cNvSpPr>
              <a:spLocks noChangeArrowheads="1"/>
            </p:cNvSpPr>
            <p:nvPr/>
          </p:nvSpPr>
          <p:spPr bwMode="auto">
            <a:xfrm>
              <a:off x="369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Rectangle 28"/>
            <p:cNvSpPr>
              <a:spLocks noChangeArrowheads="1"/>
            </p:cNvSpPr>
            <p:nvPr/>
          </p:nvSpPr>
          <p:spPr bwMode="auto">
            <a:xfrm>
              <a:off x="369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Rectangle 29"/>
            <p:cNvSpPr>
              <a:spLocks noChangeArrowheads="1"/>
            </p:cNvSpPr>
            <p:nvPr/>
          </p:nvSpPr>
          <p:spPr bwMode="auto">
            <a:xfrm>
              <a:off x="369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369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Rectangle 31"/>
            <p:cNvSpPr>
              <a:spLocks noChangeArrowheads="1"/>
            </p:cNvSpPr>
            <p:nvPr/>
          </p:nvSpPr>
          <p:spPr bwMode="auto">
            <a:xfrm>
              <a:off x="369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369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Rectangle 33"/>
            <p:cNvSpPr>
              <a:spLocks noChangeArrowheads="1"/>
            </p:cNvSpPr>
            <p:nvPr/>
          </p:nvSpPr>
          <p:spPr bwMode="auto">
            <a:xfrm>
              <a:off x="369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369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Rectangle 35"/>
            <p:cNvSpPr>
              <a:spLocks noChangeArrowheads="1"/>
            </p:cNvSpPr>
            <p:nvPr/>
          </p:nvSpPr>
          <p:spPr bwMode="auto">
            <a:xfrm>
              <a:off x="369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369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Rectangle 37"/>
            <p:cNvSpPr>
              <a:spLocks noChangeArrowheads="1"/>
            </p:cNvSpPr>
            <p:nvPr/>
          </p:nvSpPr>
          <p:spPr bwMode="auto">
            <a:xfrm>
              <a:off x="369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3782" y="4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3782" y="6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3782" y="8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3782" y="10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0" name="Text Box 42"/>
            <p:cNvSpPr txBox="1">
              <a:spLocks noChangeArrowheads="1"/>
            </p:cNvSpPr>
            <p:nvPr/>
          </p:nvSpPr>
          <p:spPr bwMode="auto">
            <a:xfrm>
              <a:off x="3782" y="119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1" name="Text Box 43"/>
            <p:cNvSpPr txBox="1">
              <a:spLocks noChangeArrowheads="1"/>
            </p:cNvSpPr>
            <p:nvPr/>
          </p:nvSpPr>
          <p:spPr bwMode="auto">
            <a:xfrm>
              <a:off x="3782" y="13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44"/>
            <p:cNvSpPr txBox="1">
              <a:spLocks noChangeArrowheads="1"/>
            </p:cNvSpPr>
            <p:nvPr/>
          </p:nvSpPr>
          <p:spPr bwMode="auto">
            <a:xfrm>
              <a:off x="3782" y="15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45"/>
            <p:cNvSpPr txBox="1">
              <a:spLocks noChangeArrowheads="1"/>
            </p:cNvSpPr>
            <p:nvPr/>
          </p:nvSpPr>
          <p:spPr bwMode="auto">
            <a:xfrm>
              <a:off x="3782" y="17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4" name="Text Box 46"/>
            <p:cNvSpPr txBox="1">
              <a:spLocks noChangeArrowheads="1"/>
            </p:cNvSpPr>
            <p:nvPr/>
          </p:nvSpPr>
          <p:spPr bwMode="auto">
            <a:xfrm>
              <a:off x="3782" y="19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47"/>
            <p:cNvSpPr txBox="1">
              <a:spLocks noChangeArrowheads="1"/>
            </p:cNvSpPr>
            <p:nvPr/>
          </p:nvSpPr>
          <p:spPr bwMode="auto">
            <a:xfrm>
              <a:off x="3782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6" name="Text Box 48"/>
            <p:cNvSpPr txBox="1">
              <a:spLocks noChangeArrowheads="1"/>
            </p:cNvSpPr>
            <p:nvPr/>
          </p:nvSpPr>
          <p:spPr bwMode="auto">
            <a:xfrm>
              <a:off x="3782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7" name="Text Box 49"/>
            <p:cNvSpPr txBox="1">
              <a:spLocks noChangeArrowheads="1"/>
            </p:cNvSpPr>
            <p:nvPr/>
          </p:nvSpPr>
          <p:spPr bwMode="auto">
            <a:xfrm>
              <a:off x="3782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8" name="Text Box 50"/>
            <p:cNvSpPr txBox="1">
              <a:spLocks noChangeArrowheads="1"/>
            </p:cNvSpPr>
            <p:nvPr/>
          </p:nvSpPr>
          <p:spPr bwMode="auto">
            <a:xfrm>
              <a:off x="3782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89" name="Text Box 51"/>
            <p:cNvSpPr txBox="1">
              <a:spLocks noChangeArrowheads="1"/>
            </p:cNvSpPr>
            <p:nvPr/>
          </p:nvSpPr>
          <p:spPr bwMode="auto">
            <a:xfrm>
              <a:off x="3782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0" name="Text Box 52"/>
            <p:cNvSpPr txBox="1">
              <a:spLocks noChangeArrowheads="1"/>
            </p:cNvSpPr>
            <p:nvPr/>
          </p:nvSpPr>
          <p:spPr bwMode="auto">
            <a:xfrm>
              <a:off x="3782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1" name="Text Box 53"/>
            <p:cNvSpPr txBox="1">
              <a:spLocks noChangeArrowheads="1"/>
            </p:cNvSpPr>
            <p:nvPr/>
          </p:nvSpPr>
          <p:spPr bwMode="auto">
            <a:xfrm>
              <a:off x="3782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2" name="Text Box 54"/>
            <p:cNvSpPr txBox="1">
              <a:spLocks noChangeArrowheads="1"/>
            </p:cNvSpPr>
            <p:nvPr/>
          </p:nvSpPr>
          <p:spPr bwMode="auto">
            <a:xfrm>
              <a:off x="3782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3" name="Text Box 55"/>
            <p:cNvSpPr txBox="1">
              <a:spLocks noChangeArrowheads="1"/>
            </p:cNvSpPr>
            <p:nvPr/>
          </p:nvSpPr>
          <p:spPr bwMode="auto">
            <a:xfrm>
              <a:off x="3782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56"/>
            <p:cNvSpPr txBox="1">
              <a:spLocks noChangeArrowheads="1"/>
            </p:cNvSpPr>
            <p:nvPr/>
          </p:nvSpPr>
          <p:spPr bwMode="auto">
            <a:xfrm>
              <a:off x="3782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19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5" name="Text Box 57"/>
            <p:cNvSpPr txBox="1">
              <a:spLocks noChangeArrowheads="1"/>
            </p:cNvSpPr>
            <p:nvPr/>
          </p:nvSpPr>
          <p:spPr bwMode="auto">
            <a:xfrm>
              <a:off x="3782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58"/>
            <p:cNvSpPr txBox="1">
              <a:spLocks noChangeArrowheads="1"/>
            </p:cNvSpPr>
            <p:nvPr/>
          </p:nvSpPr>
          <p:spPr bwMode="auto">
            <a:xfrm>
              <a:off x="4176" y="48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40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59"/>
            <p:cNvSpPr txBox="1">
              <a:spLocks noChangeArrowheads="1"/>
            </p:cNvSpPr>
            <p:nvPr/>
          </p:nvSpPr>
          <p:spPr bwMode="auto">
            <a:xfrm>
              <a:off x="4176" y="66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8" name="Text Box 60"/>
            <p:cNvSpPr txBox="1">
              <a:spLocks noChangeArrowheads="1"/>
            </p:cNvSpPr>
            <p:nvPr/>
          </p:nvSpPr>
          <p:spPr bwMode="auto">
            <a:xfrm>
              <a:off x="4176" y="83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99" name="Text Box 61"/>
            <p:cNvSpPr txBox="1">
              <a:spLocks noChangeArrowheads="1"/>
            </p:cNvSpPr>
            <p:nvPr/>
          </p:nvSpPr>
          <p:spPr bwMode="auto">
            <a:xfrm>
              <a:off x="4176" y="101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0" name="Text Box 62"/>
            <p:cNvSpPr txBox="1">
              <a:spLocks noChangeArrowheads="1"/>
            </p:cNvSpPr>
            <p:nvPr/>
          </p:nvSpPr>
          <p:spPr bwMode="auto">
            <a:xfrm>
              <a:off x="4176" y="119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1" name="Text Box 63"/>
            <p:cNvSpPr txBox="1">
              <a:spLocks noChangeArrowheads="1"/>
            </p:cNvSpPr>
            <p:nvPr/>
          </p:nvSpPr>
          <p:spPr bwMode="auto">
            <a:xfrm>
              <a:off x="4176" y="137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2" name="Text Box 64"/>
            <p:cNvSpPr txBox="1">
              <a:spLocks noChangeArrowheads="1"/>
            </p:cNvSpPr>
            <p:nvPr/>
          </p:nvSpPr>
          <p:spPr bwMode="auto">
            <a:xfrm>
              <a:off x="4176" y="1557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3" name="Text Box 65"/>
            <p:cNvSpPr txBox="1">
              <a:spLocks noChangeArrowheads="1"/>
            </p:cNvSpPr>
            <p:nvPr/>
          </p:nvSpPr>
          <p:spPr bwMode="auto">
            <a:xfrm>
              <a:off x="4176" y="1736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66"/>
            <p:cNvSpPr txBox="1">
              <a:spLocks noChangeArrowheads="1"/>
            </p:cNvSpPr>
            <p:nvPr/>
          </p:nvSpPr>
          <p:spPr bwMode="auto">
            <a:xfrm>
              <a:off x="4176" y="191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67"/>
            <p:cNvSpPr txBox="1">
              <a:spLocks noChangeArrowheads="1"/>
            </p:cNvSpPr>
            <p:nvPr/>
          </p:nvSpPr>
          <p:spPr bwMode="auto">
            <a:xfrm>
              <a:off x="4176" y="209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68"/>
            <p:cNvSpPr txBox="1">
              <a:spLocks noChangeArrowheads="1"/>
            </p:cNvSpPr>
            <p:nvPr/>
          </p:nvSpPr>
          <p:spPr bwMode="auto">
            <a:xfrm>
              <a:off x="4176" y="227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30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7" name="Text Box 69"/>
            <p:cNvSpPr txBox="1">
              <a:spLocks noChangeArrowheads="1"/>
            </p:cNvSpPr>
            <p:nvPr/>
          </p:nvSpPr>
          <p:spPr bwMode="auto">
            <a:xfrm>
              <a:off x="4176" y="245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29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8" name="Text Box 70"/>
            <p:cNvSpPr txBox="1">
              <a:spLocks noChangeArrowheads="1"/>
            </p:cNvSpPr>
            <p:nvPr/>
          </p:nvSpPr>
          <p:spPr bwMode="auto">
            <a:xfrm>
              <a:off x="4176" y="26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28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71"/>
            <p:cNvSpPr txBox="1">
              <a:spLocks noChangeArrowheads="1"/>
            </p:cNvSpPr>
            <p:nvPr/>
          </p:nvSpPr>
          <p:spPr bwMode="auto">
            <a:xfrm>
              <a:off x="4176" y="281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27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72"/>
            <p:cNvSpPr txBox="1">
              <a:spLocks noChangeArrowheads="1"/>
            </p:cNvSpPr>
            <p:nvPr/>
          </p:nvSpPr>
          <p:spPr bwMode="auto">
            <a:xfrm>
              <a:off x="4176" y="2992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26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1" name="Text Box 73"/>
            <p:cNvSpPr txBox="1">
              <a:spLocks noChangeArrowheads="1"/>
            </p:cNvSpPr>
            <p:nvPr/>
          </p:nvSpPr>
          <p:spPr bwMode="auto">
            <a:xfrm>
              <a:off x="4176" y="317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25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2" name="Text Box 74"/>
            <p:cNvSpPr txBox="1">
              <a:spLocks noChangeArrowheads="1"/>
            </p:cNvSpPr>
            <p:nvPr/>
          </p:nvSpPr>
          <p:spPr bwMode="auto">
            <a:xfrm>
              <a:off x="4176" y="335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24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3" name="Text Box 75"/>
            <p:cNvSpPr txBox="1">
              <a:spLocks noChangeArrowheads="1"/>
            </p:cNvSpPr>
            <p:nvPr/>
          </p:nvSpPr>
          <p:spPr bwMode="auto">
            <a:xfrm>
              <a:off x="4176" y="3530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23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4" name="Text Box 76"/>
            <p:cNvSpPr txBox="1">
              <a:spLocks noChangeArrowheads="1"/>
            </p:cNvSpPr>
            <p:nvPr/>
          </p:nvSpPr>
          <p:spPr bwMode="auto">
            <a:xfrm>
              <a:off x="4176" y="37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22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5" name="Text Box 77"/>
            <p:cNvSpPr txBox="1">
              <a:spLocks noChangeArrowheads="1"/>
            </p:cNvSpPr>
            <p:nvPr/>
          </p:nvSpPr>
          <p:spPr bwMode="auto">
            <a:xfrm>
              <a:off x="4176" y="388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latin typeface="Times New Roman" panose="02020603050405020304" pitchFamily="18" charset="0"/>
                </a:rPr>
                <a:t>21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316" name="Text Box 78"/>
            <p:cNvSpPr txBox="1">
              <a:spLocks noChangeArrowheads="1"/>
            </p:cNvSpPr>
            <p:nvPr/>
          </p:nvSpPr>
          <p:spPr bwMode="auto">
            <a:xfrm>
              <a:off x="3396" y="48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7" name="Text Box 79"/>
            <p:cNvSpPr txBox="1">
              <a:spLocks noChangeArrowheads="1"/>
            </p:cNvSpPr>
            <p:nvPr/>
          </p:nvSpPr>
          <p:spPr bwMode="auto">
            <a:xfrm>
              <a:off x="3396" y="660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18" name="Text Box 80"/>
            <p:cNvSpPr txBox="1">
              <a:spLocks noChangeArrowheads="1"/>
            </p:cNvSpPr>
            <p:nvPr/>
          </p:nvSpPr>
          <p:spPr bwMode="auto">
            <a:xfrm>
              <a:off x="2976" y="839"/>
              <a:ext cx="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Reset out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19" name="Text Box 81"/>
            <p:cNvSpPr txBox="1">
              <a:spLocks noChangeArrowheads="1"/>
            </p:cNvSpPr>
            <p:nvPr/>
          </p:nvSpPr>
          <p:spPr bwMode="auto">
            <a:xfrm>
              <a:off x="3252" y="1019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SOD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0" name="Text Box 82"/>
            <p:cNvSpPr txBox="1">
              <a:spLocks noChangeArrowheads="1"/>
            </p:cNvSpPr>
            <p:nvPr/>
          </p:nvSpPr>
          <p:spPr bwMode="auto">
            <a:xfrm>
              <a:off x="3308" y="1198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SID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1" name="Text Box 83"/>
            <p:cNvSpPr txBox="1">
              <a:spLocks noChangeArrowheads="1"/>
            </p:cNvSpPr>
            <p:nvPr/>
          </p:nvSpPr>
          <p:spPr bwMode="auto">
            <a:xfrm>
              <a:off x="3236" y="137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Trap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2" name="Text Box 84"/>
            <p:cNvSpPr txBox="1">
              <a:spLocks noChangeArrowheads="1"/>
            </p:cNvSpPr>
            <p:nvPr/>
          </p:nvSpPr>
          <p:spPr bwMode="auto">
            <a:xfrm>
              <a:off x="3088" y="155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RST7.5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3" name="Text Box 85"/>
            <p:cNvSpPr txBox="1">
              <a:spLocks noChangeArrowheads="1"/>
            </p:cNvSpPr>
            <p:nvPr/>
          </p:nvSpPr>
          <p:spPr bwMode="auto">
            <a:xfrm>
              <a:off x="3088" y="173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RST6.5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4" name="Text Box 86"/>
            <p:cNvSpPr txBox="1">
              <a:spLocks noChangeArrowheads="1"/>
            </p:cNvSpPr>
            <p:nvPr/>
          </p:nvSpPr>
          <p:spPr bwMode="auto">
            <a:xfrm>
              <a:off x="3088" y="191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RST5.5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25" name="Text Box 87"/>
            <p:cNvSpPr txBox="1">
              <a:spLocks noChangeArrowheads="1"/>
            </p:cNvSpPr>
            <p:nvPr/>
          </p:nvSpPr>
          <p:spPr bwMode="auto">
            <a:xfrm>
              <a:off x="3188" y="227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INTA</a:t>
              </a:r>
              <a:endParaRPr lang="en-US" altLang="zh-CN" sz="1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6" name="Text Box 88"/>
            <p:cNvSpPr txBox="1">
              <a:spLocks noChangeArrowheads="1"/>
            </p:cNvSpPr>
            <p:nvPr/>
          </p:nvSpPr>
          <p:spPr bwMode="auto">
            <a:xfrm>
              <a:off x="3292" y="2454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89"/>
            <p:cNvSpPr txBox="1">
              <a:spLocks noChangeArrowheads="1"/>
            </p:cNvSpPr>
            <p:nvPr/>
          </p:nvSpPr>
          <p:spPr bwMode="auto">
            <a:xfrm>
              <a:off x="3292" y="263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90"/>
            <p:cNvSpPr txBox="1">
              <a:spLocks noChangeArrowheads="1"/>
            </p:cNvSpPr>
            <p:nvPr/>
          </p:nvSpPr>
          <p:spPr bwMode="auto">
            <a:xfrm>
              <a:off x="3292" y="281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29" name="Text Box 91"/>
            <p:cNvSpPr txBox="1">
              <a:spLocks noChangeArrowheads="1"/>
            </p:cNvSpPr>
            <p:nvPr/>
          </p:nvSpPr>
          <p:spPr bwMode="auto">
            <a:xfrm>
              <a:off x="3292" y="2992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0" name="Text Box 92"/>
            <p:cNvSpPr txBox="1">
              <a:spLocks noChangeArrowheads="1"/>
            </p:cNvSpPr>
            <p:nvPr/>
          </p:nvSpPr>
          <p:spPr bwMode="auto">
            <a:xfrm>
              <a:off x="3292" y="3171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1" name="Text Box 93"/>
            <p:cNvSpPr txBox="1">
              <a:spLocks noChangeArrowheads="1"/>
            </p:cNvSpPr>
            <p:nvPr/>
          </p:nvSpPr>
          <p:spPr bwMode="auto">
            <a:xfrm>
              <a:off x="3292" y="335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2" name="Text Box 94"/>
            <p:cNvSpPr txBox="1">
              <a:spLocks noChangeArrowheads="1"/>
            </p:cNvSpPr>
            <p:nvPr/>
          </p:nvSpPr>
          <p:spPr bwMode="auto">
            <a:xfrm>
              <a:off x="3292" y="353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6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3" name="Text Box 95"/>
            <p:cNvSpPr txBox="1">
              <a:spLocks noChangeArrowheads="1"/>
            </p:cNvSpPr>
            <p:nvPr/>
          </p:nvSpPr>
          <p:spPr bwMode="auto">
            <a:xfrm>
              <a:off x="3292" y="3709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AD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7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4" name="Text Box 96"/>
            <p:cNvSpPr txBox="1">
              <a:spLocks noChangeArrowheads="1"/>
            </p:cNvSpPr>
            <p:nvPr/>
          </p:nvSpPr>
          <p:spPr bwMode="auto">
            <a:xfrm>
              <a:off x="3332" y="3888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SS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0335" name="Group 97"/>
            <p:cNvGrpSpPr/>
            <p:nvPr/>
          </p:nvGrpSpPr>
          <p:grpSpPr bwMode="auto">
            <a:xfrm>
              <a:off x="3188" y="2095"/>
              <a:ext cx="476" cy="231"/>
              <a:chOff x="3188" y="2095"/>
              <a:chExt cx="476" cy="231"/>
            </a:xfrm>
          </p:grpSpPr>
          <p:sp>
            <p:nvSpPr>
              <p:cNvPr id="10380" name="Text Box 98"/>
              <p:cNvSpPr txBox="1">
                <a:spLocks noChangeArrowheads="1"/>
              </p:cNvSpPr>
              <p:nvPr/>
            </p:nvSpPr>
            <p:spPr bwMode="auto">
              <a:xfrm>
                <a:off x="3188" y="2095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INTR</a:t>
                </a:r>
                <a:endPara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1" name="Line 99"/>
              <p:cNvSpPr>
                <a:spLocks noChangeShapeType="1"/>
              </p:cNvSpPr>
              <p:nvPr/>
            </p:nvSpPr>
            <p:spPr bwMode="auto">
              <a:xfrm>
                <a:off x="3236" y="212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336" name="Text Box 100"/>
            <p:cNvSpPr txBox="1">
              <a:spLocks noChangeArrowheads="1"/>
            </p:cNvSpPr>
            <p:nvPr/>
          </p:nvSpPr>
          <p:spPr bwMode="auto">
            <a:xfrm>
              <a:off x="4560" y="480"/>
              <a:ext cx="3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latin typeface="Times New Roman" panose="02020603050405020304" pitchFamily="18" charset="0"/>
                </a:rPr>
                <a:t>V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CC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37" name="Text Box 101"/>
            <p:cNvSpPr txBox="1">
              <a:spLocks noChangeArrowheads="1"/>
            </p:cNvSpPr>
            <p:nvPr/>
          </p:nvSpPr>
          <p:spPr bwMode="auto">
            <a:xfrm>
              <a:off x="4560" y="66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HOLD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38" name="Text Box 102"/>
            <p:cNvSpPr txBox="1">
              <a:spLocks noChangeArrowheads="1"/>
            </p:cNvSpPr>
            <p:nvPr/>
          </p:nvSpPr>
          <p:spPr bwMode="auto">
            <a:xfrm>
              <a:off x="4560" y="83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HLDA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39" name="Text Box 103"/>
            <p:cNvSpPr txBox="1">
              <a:spLocks noChangeArrowheads="1"/>
            </p:cNvSpPr>
            <p:nvPr/>
          </p:nvSpPr>
          <p:spPr bwMode="auto">
            <a:xfrm>
              <a:off x="4560" y="1019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CLK(out)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0" name="Text Box 104"/>
            <p:cNvSpPr txBox="1">
              <a:spLocks noChangeArrowheads="1"/>
            </p:cNvSpPr>
            <p:nvPr/>
          </p:nvSpPr>
          <p:spPr bwMode="auto">
            <a:xfrm>
              <a:off x="4588" y="1198"/>
              <a:ext cx="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Rsest in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1" name="Text Box 105"/>
            <p:cNvSpPr txBox="1">
              <a:spLocks noChangeArrowheads="1"/>
            </p:cNvSpPr>
            <p:nvPr/>
          </p:nvSpPr>
          <p:spPr bwMode="auto">
            <a:xfrm>
              <a:off x="4560" y="1377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Ready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2" name="Text Box 106"/>
            <p:cNvSpPr txBox="1">
              <a:spLocks noChangeArrowheads="1"/>
            </p:cNvSpPr>
            <p:nvPr/>
          </p:nvSpPr>
          <p:spPr bwMode="auto">
            <a:xfrm>
              <a:off x="4584" y="1557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IO/M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3" name="Text Box 107"/>
            <p:cNvSpPr txBox="1">
              <a:spLocks noChangeArrowheads="1"/>
            </p:cNvSpPr>
            <p:nvPr/>
          </p:nvSpPr>
          <p:spPr bwMode="auto">
            <a:xfrm>
              <a:off x="4560" y="1736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4" name="Text Box 108"/>
            <p:cNvSpPr txBox="1">
              <a:spLocks noChangeArrowheads="1"/>
            </p:cNvSpPr>
            <p:nvPr/>
          </p:nvSpPr>
          <p:spPr bwMode="auto">
            <a:xfrm>
              <a:off x="4576" y="191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RD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5" name="Text Box 109"/>
            <p:cNvSpPr txBox="1">
              <a:spLocks noChangeArrowheads="1"/>
            </p:cNvSpPr>
            <p:nvPr/>
          </p:nvSpPr>
          <p:spPr bwMode="auto">
            <a:xfrm>
              <a:off x="4560" y="209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WR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6" name="Text Box 110"/>
            <p:cNvSpPr txBox="1">
              <a:spLocks noChangeArrowheads="1"/>
            </p:cNvSpPr>
            <p:nvPr/>
          </p:nvSpPr>
          <p:spPr bwMode="auto">
            <a:xfrm>
              <a:off x="4584" y="2274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ALE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347" name="Text Box 111"/>
            <p:cNvSpPr txBox="1">
              <a:spLocks noChangeArrowheads="1"/>
            </p:cNvSpPr>
            <p:nvPr/>
          </p:nvSpPr>
          <p:spPr bwMode="auto">
            <a:xfrm>
              <a:off x="4584" y="2454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8" name="Text Box 112"/>
            <p:cNvSpPr txBox="1">
              <a:spLocks noChangeArrowheads="1"/>
            </p:cNvSpPr>
            <p:nvPr/>
          </p:nvSpPr>
          <p:spPr bwMode="auto">
            <a:xfrm>
              <a:off x="4584" y="263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15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49" name="Text Box 113"/>
            <p:cNvSpPr txBox="1">
              <a:spLocks noChangeArrowheads="1"/>
            </p:cNvSpPr>
            <p:nvPr/>
          </p:nvSpPr>
          <p:spPr bwMode="auto">
            <a:xfrm>
              <a:off x="4584" y="281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14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0" name="Text Box 114"/>
            <p:cNvSpPr txBox="1">
              <a:spLocks noChangeArrowheads="1"/>
            </p:cNvSpPr>
            <p:nvPr/>
          </p:nvSpPr>
          <p:spPr bwMode="auto">
            <a:xfrm>
              <a:off x="4584" y="2992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13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1" name="Text Box 115"/>
            <p:cNvSpPr txBox="1">
              <a:spLocks noChangeArrowheads="1"/>
            </p:cNvSpPr>
            <p:nvPr/>
          </p:nvSpPr>
          <p:spPr bwMode="auto">
            <a:xfrm>
              <a:off x="4584" y="317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12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2" name="Text Box 116"/>
            <p:cNvSpPr txBox="1">
              <a:spLocks noChangeArrowheads="1"/>
            </p:cNvSpPr>
            <p:nvPr/>
          </p:nvSpPr>
          <p:spPr bwMode="auto">
            <a:xfrm>
              <a:off x="4584" y="335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3" name="Text Box 117"/>
            <p:cNvSpPr txBox="1">
              <a:spLocks noChangeArrowheads="1"/>
            </p:cNvSpPr>
            <p:nvPr/>
          </p:nvSpPr>
          <p:spPr bwMode="auto">
            <a:xfrm>
              <a:off x="4584" y="353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10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4" name="Text Box 118"/>
            <p:cNvSpPr txBox="1">
              <a:spLocks noChangeArrowheads="1"/>
            </p:cNvSpPr>
            <p:nvPr/>
          </p:nvSpPr>
          <p:spPr bwMode="auto">
            <a:xfrm>
              <a:off x="4584" y="37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9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5" name="Text Box 119"/>
            <p:cNvSpPr txBox="1">
              <a:spLocks noChangeArrowheads="1"/>
            </p:cNvSpPr>
            <p:nvPr/>
          </p:nvSpPr>
          <p:spPr bwMode="auto">
            <a:xfrm>
              <a:off x="4584" y="3888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8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0356" name="Line 120"/>
            <p:cNvSpPr>
              <a:spLocks noChangeShapeType="1"/>
            </p:cNvSpPr>
            <p:nvPr/>
          </p:nvSpPr>
          <p:spPr bwMode="auto">
            <a:xfrm>
              <a:off x="4612" y="123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7" name="Line 121"/>
            <p:cNvSpPr>
              <a:spLocks noChangeShapeType="1"/>
            </p:cNvSpPr>
            <p:nvPr/>
          </p:nvSpPr>
          <p:spPr bwMode="auto">
            <a:xfrm>
              <a:off x="4828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8" name="Line 122"/>
            <p:cNvSpPr>
              <a:spLocks noChangeShapeType="1"/>
            </p:cNvSpPr>
            <p:nvPr/>
          </p:nvSpPr>
          <p:spPr bwMode="auto">
            <a:xfrm>
              <a:off x="4612" y="19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59" name="Line 123"/>
            <p:cNvSpPr>
              <a:spLocks noChangeShapeType="1"/>
            </p:cNvSpPr>
            <p:nvPr/>
          </p:nvSpPr>
          <p:spPr bwMode="auto">
            <a:xfrm>
              <a:off x="4608" y="2126"/>
              <a:ext cx="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60" name="Rectangle 124"/>
            <p:cNvSpPr>
              <a:spLocks noChangeArrowheads="1"/>
            </p:cNvSpPr>
            <p:nvPr/>
          </p:nvSpPr>
          <p:spPr bwMode="auto">
            <a:xfrm>
              <a:off x="4416" y="52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1" name="Rectangle 125"/>
            <p:cNvSpPr>
              <a:spLocks noChangeArrowheads="1"/>
            </p:cNvSpPr>
            <p:nvPr/>
          </p:nvSpPr>
          <p:spPr bwMode="auto">
            <a:xfrm>
              <a:off x="4416" y="70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2" name="Rectangle 126"/>
            <p:cNvSpPr>
              <a:spLocks noChangeArrowheads="1"/>
            </p:cNvSpPr>
            <p:nvPr/>
          </p:nvSpPr>
          <p:spPr bwMode="auto">
            <a:xfrm>
              <a:off x="4416" y="88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3" name="Rectangle 127"/>
            <p:cNvSpPr>
              <a:spLocks noChangeArrowheads="1"/>
            </p:cNvSpPr>
            <p:nvPr/>
          </p:nvSpPr>
          <p:spPr bwMode="auto">
            <a:xfrm>
              <a:off x="4416" y="106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4" name="Rectangle 128"/>
            <p:cNvSpPr>
              <a:spLocks noChangeArrowheads="1"/>
            </p:cNvSpPr>
            <p:nvPr/>
          </p:nvSpPr>
          <p:spPr bwMode="auto">
            <a:xfrm>
              <a:off x="4416" y="1245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5" name="Rectangle 129"/>
            <p:cNvSpPr>
              <a:spLocks noChangeArrowheads="1"/>
            </p:cNvSpPr>
            <p:nvPr/>
          </p:nvSpPr>
          <p:spPr bwMode="auto">
            <a:xfrm>
              <a:off x="4416" y="142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6" name="Rectangle 130"/>
            <p:cNvSpPr>
              <a:spLocks noChangeArrowheads="1"/>
            </p:cNvSpPr>
            <p:nvPr/>
          </p:nvSpPr>
          <p:spPr bwMode="auto">
            <a:xfrm>
              <a:off x="4416" y="1604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7" name="Rectangle 131"/>
            <p:cNvSpPr>
              <a:spLocks noChangeArrowheads="1"/>
            </p:cNvSpPr>
            <p:nvPr/>
          </p:nvSpPr>
          <p:spPr bwMode="auto">
            <a:xfrm>
              <a:off x="4416" y="1783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8" name="Rectangle 132"/>
            <p:cNvSpPr>
              <a:spLocks noChangeArrowheads="1"/>
            </p:cNvSpPr>
            <p:nvPr/>
          </p:nvSpPr>
          <p:spPr bwMode="auto">
            <a:xfrm>
              <a:off x="4416" y="196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9" name="Rectangle 133"/>
            <p:cNvSpPr>
              <a:spLocks noChangeArrowheads="1"/>
            </p:cNvSpPr>
            <p:nvPr/>
          </p:nvSpPr>
          <p:spPr bwMode="auto">
            <a:xfrm>
              <a:off x="4416" y="2142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0" name="Rectangle 134"/>
            <p:cNvSpPr>
              <a:spLocks noChangeArrowheads="1"/>
            </p:cNvSpPr>
            <p:nvPr/>
          </p:nvSpPr>
          <p:spPr bwMode="auto">
            <a:xfrm>
              <a:off x="4416" y="232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1" name="Rectangle 135"/>
            <p:cNvSpPr>
              <a:spLocks noChangeArrowheads="1"/>
            </p:cNvSpPr>
            <p:nvPr/>
          </p:nvSpPr>
          <p:spPr bwMode="auto">
            <a:xfrm>
              <a:off x="4416" y="2501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2" name="Rectangle 136"/>
            <p:cNvSpPr>
              <a:spLocks noChangeArrowheads="1"/>
            </p:cNvSpPr>
            <p:nvPr/>
          </p:nvSpPr>
          <p:spPr bwMode="auto">
            <a:xfrm>
              <a:off x="4416" y="2680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3" name="Rectangle 137"/>
            <p:cNvSpPr>
              <a:spLocks noChangeArrowheads="1"/>
            </p:cNvSpPr>
            <p:nvPr/>
          </p:nvSpPr>
          <p:spPr bwMode="auto">
            <a:xfrm>
              <a:off x="4416" y="285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4" name="Rectangle 138"/>
            <p:cNvSpPr>
              <a:spLocks noChangeArrowheads="1"/>
            </p:cNvSpPr>
            <p:nvPr/>
          </p:nvSpPr>
          <p:spPr bwMode="auto">
            <a:xfrm>
              <a:off x="4416" y="3039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5" name="Rectangle 139"/>
            <p:cNvSpPr>
              <a:spLocks noChangeArrowheads="1"/>
            </p:cNvSpPr>
            <p:nvPr/>
          </p:nvSpPr>
          <p:spPr bwMode="auto">
            <a:xfrm>
              <a:off x="4416" y="3218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6" name="Rectangle 140"/>
            <p:cNvSpPr>
              <a:spLocks noChangeArrowheads="1"/>
            </p:cNvSpPr>
            <p:nvPr/>
          </p:nvSpPr>
          <p:spPr bwMode="auto">
            <a:xfrm>
              <a:off x="4416" y="339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7" name="Rectangle 141"/>
            <p:cNvSpPr>
              <a:spLocks noChangeArrowheads="1"/>
            </p:cNvSpPr>
            <p:nvPr/>
          </p:nvSpPr>
          <p:spPr bwMode="auto">
            <a:xfrm>
              <a:off x="4416" y="3577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8" name="Rectangle 142"/>
            <p:cNvSpPr>
              <a:spLocks noChangeArrowheads="1"/>
            </p:cNvSpPr>
            <p:nvPr/>
          </p:nvSpPr>
          <p:spPr bwMode="auto">
            <a:xfrm>
              <a:off x="4416" y="375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9" name="Rectangle 143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4" name="AutoShape 1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 smtClean="0"/>
              <a:t>3.3 总线特性及性能指标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956693" y="2322513"/>
            <a:ext cx="1768475" cy="3602037"/>
            <a:chOff x="528" y="1392"/>
            <a:chExt cx="773" cy="2269"/>
          </a:xfrm>
        </p:grpSpPr>
        <p:sp>
          <p:nvSpPr>
            <p:cNvPr id="10272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275" name="Group 7"/>
            <p:cNvGrpSpPr/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0277" name="Freeform 8"/>
              <p:cNvSpPr/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Freeform 9"/>
              <p:cNvSpPr/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76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044255" y="2225675"/>
            <a:ext cx="1509713" cy="3678238"/>
            <a:chOff x="1440" y="1344"/>
            <a:chExt cx="660" cy="2317"/>
          </a:xfrm>
        </p:grpSpPr>
        <p:grpSp>
          <p:nvGrpSpPr>
            <p:cNvPr id="10265" name="Group 12"/>
            <p:cNvGrpSpPr/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0270" name="Freeform 13"/>
              <p:cNvSpPr/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Freeform 14"/>
              <p:cNvSpPr/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1621"/>
                  <a:gd name="T17" fmla="*/ 458 w 458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6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主存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8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6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9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/>
          <p:nvPr/>
        </p:nvGrpSpPr>
        <p:grpSpPr bwMode="auto">
          <a:xfrm>
            <a:off x="5020693" y="2195513"/>
            <a:ext cx="1360487" cy="3708400"/>
            <a:chOff x="3571" y="1383"/>
            <a:chExt cx="857" cy="2336"/>
          </a:xfrm>
        </p:grpSpPr>
        <p:grpSp>
          <p:nvGrpSpPr>
            <p:cNvPr id="10258" name="Group 20"/>
            <p:cNvGrpSpPr/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0263" name="Freeform 21"/>
              <p:cNvSpPr/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Freeform 22"/>
              <p:cNvSpPr/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7"/>
                  <a:gd name="T16" fmla="*/ 0 h 1621"/>
                  <a:gd name="T17" fmla="*/ 457 w 457"/>
                  <a:gd name="T18" fmla="*/ 1621 h 16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9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一、总线物理实现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0247" name="AutoShape 3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50"/>
          <p:cNvGrpSpPr/>
          <p:nvPr/>
        </p:nvGrpSpPr>
        <p:grpSpPr bwMode="auto">
          <a:xfrm>
            <a:off x="-108520" y="4981575"/>
            <a:ext cx="8213725" cy="944563"/>
            <a:chOff x="340" y="3138"/>
            <a:chExt cx="5174" cy="595"/>
          </a:xfrm>
        </p:grpSpPr>
        <p:grpSp>
          <p:nvGrpSpPr>
            <p:cNvPr id="10249" name="Group 49"/>
            <p:cNvGrpSpPr/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10251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2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EBF010"/>
                    </a:solidFill>
                    <a:latin typeface="Times New Roman" panose="02020603050405020304" pitchFamily="18" charset="0"/>
                  </a:rPr>
                  <a:t>BUS</a:t>
                </a:r>
                <a:endParaRPr lang="en-US" altLang="zh-CN" sz="2400">
                  <a:solidFill>
                    <a:srgbClr val="EBF01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3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4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5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6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57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50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EBF010"/>
                  </a:solidFill>
                  <a:latin typeface="Times New Roman" panose="02020603050405020304" pitchFamily="18" charset="0"/>
                </a:rPr>
                <a:t>主板</a:t>
              </a:r>
              <a:endParaRPr lang="zh-CN" altLang="en-US" sz="24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9" name="Picture 8" descr="Intel FV815EP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40" y="1190626"/>
            <a:ext cx="3814762" cy="21986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758825" y="1771650"/>
            <a:ext cx="2222500" cy="4389438"/>
            <a:chOff x="384" y="1116"/>
            <a:chExt cx="1400" cy="2765"/>
          </a:xfrm>
        </p:grpSpPr>
        <p:sp>
          <p:nvSpPr>
            <p:cNvPr id="11276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1. 机械特性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2. 电气特性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1278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3. 功能特性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1279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4. 时间特性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395288" y="457200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二、总线特性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406775" y="1795463"/>
            <a:ext cx="593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尺寸</a:t>
            </a:r>
            <a:r>
              <a:rPr lang="zh-CN" altLang="en-US" sz="2800">
                <a:latin typeface="Times New Roman" panose="02020603050405020304" pitchFamily="18" charset="0"/>
              </a:rPr>
              <a:t>、形状、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</a:rPr>
              <a:t>及</a:t>
            </a:r>
            <a:r>
              <a:rPr lang="zh-CN" altLang="en-US"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排列顺序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406775" y="3062288"/>
            <a:ext cx="508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传输方向 </a:t>
            </a:r>
            <a:r>
              <a:rPr lang="zh-CN" altLang="en-US" sz="2800">
                <a:latin typeface="Times New Roman" panose="02020603050405020304" pitchFamily="18" charset="0"/>
              </a:rPr>
              <a:t>和有效的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电平</a:t>
            </a:r>
            <a:r>
              <a:rPr lang="zh-CN" altLang="en-US" sz="2800">
                <a:latin typeface="Times New Roman" panose="02020603050405020304" pitchFamily="18" charset="0"/>
              </a:rPr>
              <a:t> 范围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406775" y="4337050"/>
            <a:ext cx="355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每根传输线的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功能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406775" y="5638800"/>
            <a:ext cx="340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信号的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时序 </a:t>
            </a:r>
            <a:r>
              <a:rPr lang="zh-CN" altLang="en-US" sz="2800">
                <a:latin typeface="Times New Roman" panose="02020603050405020304" pitchFamily="18" charset="0"/>
              </a:rPr>
              <a:t>关系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6854825" y="3733800"/>
            <a:ext cx="18208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地址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数据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控制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3854" name="AutoShape 14"/>
          <p:cNvSpPr/>
          <p:nvPr/>
        </p:nvSpPr>
        <p:spPr bwMode="auto">
          <a:xfrm>
            <a:off x="6657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AutoShape 1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143875" cy="5214938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成本与价格：学习曲线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基准测试程序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atin typeface="+mj-lt"/>
              </a:rPr>
              <a:t>CPU</a:t>
            </a:r>
            <a:r>
              <a:rPr lang="zh-CN" altLang="en-US" b="1" dirty="0" smtClean="0">
                <a:latin typeface="+mj-lt"/>
              </a:rPr>
              <a:t>性能公式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计算机系统设计与分析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计算机</a:t>
            </a:r>
            <a:r>
              <a:rPr lang="zh-CN" altLang="en-US" sz="2800" b="1" dirty="0">
                <a:latin typeface="+mj-ea"/>
              </a:rPr>
              <a:t>成本与价格</a:t>
            </a:r>
            <a:endParaRPr lang="en-US" altLang="zh-CN" sz="2800" b="1" dirty="0" smtClean="0">
              <a:latin typeface="+mj-ea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lt"/>
              </a:rPr>
              <a:t>基准测试程序</a:t>
            </a:r>
            <a:endParaRPr lang="en-US" altLang="zh-CN" sz="2800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+mj-lt"/>
              </a:rPr>
              <a:t>量化分析的</a:t>
            </a:r>
            <a:r>
              <a:rPr lang="zh-CN" altLang="en-US" sz="2800" b="1" dirty="0" smtClean="0">
                <a:latin typeface="+mj-lt"/>
              </a:rPr>
              <a:t>基本原则（大概率优先）</a:t>
            </a:r>
            <a:endParaRPr lang="en-US" altLang="zh-CN" sz="2800" b="1" dirty="0">
              <a:latin typeface="+mj-lt"/>
            </a:endParaRPr>
          </a:p>
          <a:p>
            <a:pPr marL="91821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b="1" dirty="0"/>
          </a:p>
          <a:p>
            <a:pPr marL="918210" indent="0" eaLnBrk="1" fontAlgn="auto" hangingPunct="1">
              <a:spcAft>
                <a:spcPts val="0"/>
              </a:spcAft>
              <a:buNone/>
              <a:defRPr/>
            </a:pPr>
            <a:endParaRPr lang="en-US" altLang="zh-CN" sz="28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三、总线的性能指标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12301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1. 总线宽度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2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2. 总线带宽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3. 时钟同步/异步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4" name="Text Box 7"/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3200">
                  <a:latin typeface="Times New Roman" panose="02020603050405020304" pitchFamily="18" charset="0"/>
                </a:rPr>
                <a:t>4. 总线复用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5. 信号线数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6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6. 总线控制方式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2307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7. 其他指标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454400" y="1403350"/>
            <a:ext cx="416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数据线</a:t>
            </a:r>
            <a:r>
              <a:rPr lang="zh-CN" altLang="en-US" sz="2800">
                <a:latin typeface="Times New Roman" panose="02020603050405020304" pitchFamily="18" charset="0"/>
              </a:rPr>
              <a:t> 的根数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3454400" y="2184400"/>
            <a:ext cx="537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MBps</a:t>
            </a:r>
            <a:r>
              <a:rPr lang="en-US" altLang="zh-CN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454400" y="2900363"/>
            <a:ext cx="332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不同步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54400" y="3636963"/>
            <a:ext cx="462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地址线 </a:t>
            </a:r>
            <a:r>
              <a:rPr lang="zh-CN" altLang="en-US" sz="2800">
                <a:latin typeface="Times New Roman" panose="02020603050405020304" pitchFamily="18" charset="0"/>
              </a:rPr>
              <a:t>与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数据线 </a:t>
            </a:r>
            <a:r>
              <a:rPr lang="zh-CN" altLang="en-US" sz="2800">
                <a:latin typeface="Times New Roman" panose="02020603050405020304" pitchFamily="18" charset="0"/>
              </a:rPr>
              <a:t>复用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54400" y="4367213"/>
            <a:ext cx="599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54400" y="5843588"/>
            <a:ext cx="233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负载能力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54400" y="5105400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突发、自动、仲裁、逻辑、计数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300" name="AutoShape 2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361113" y="2060575"/>
            <a:ext cx="3195637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ISA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EISA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VESA(LV-BUS)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PCI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AGP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RS-232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USB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9750" y="2286000"/>
            <a:ext cx="1143000" cy="1143000"/>
            <a:chOff x="636" y="1440"/>
            <a:chExt cx="720" cy="720"/>
          </a:xfrm>
        </p:grpSpPr>
        <p:sp>
          <p:nvSpPr>
            <p:cNvPr id="13333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3708400" y="4191000"/>
            <a:ext cx="1143000" cy="1143000"/>
            <a:chOff x="2412" y="2640"/>
            <a:chExt cx="720" cy="720"/>
          </a:xfrm>
        </p:grpSpPr>
        <p:sp>
          <p:nvSpPr>
            <p:cNvPr id="13331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2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系统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6921" name="AutoShape 9"/>
          <p:cNvSpPr/>
          <p:nvPr/>
        </p:nvSpPr>
        <p:spPr bwMode="auto">
          <a:xfrm>
            <a:off x="5980113" y="2371725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3200" b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64163" y="2986088"/>
            <a:ext cx="5413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总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线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标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准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 四、总线标准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323850" y="4343400"/>
            <a:ext cx="1676400" cy="914400"/>
            <a:chOff x="396" y="2736"/>
            <a:chExt cx="1056" cy="576"/>
          </a:xfrm>
        </p:grpSpPr>
        <p:sp>
          <p:nvSpPr>
            <p:cNvPr id="13329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系统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3371850" y="2362200"/>
            <a:ext cx="1676400" cy="914400"/>
            <a:chOff x="288" y="3504"/>
            <a:chExt cx="1056" cy="576"/>
          </a:xfrm>
        </p:grpSpPr>
        <p:sp>
          <p:nvSpPr>
            <p:cNvPr id="13327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2152650" y="1981200"/>
            <a:ext cx="1066800" cy="3886200"/>
            <a:chOff x="1548" y="1248"/>
            <a:chExt cx="672" cy="2448"/>
          </a:xfrm>
        </p:grpSpPr>
        <p:sp>
          <p:nvSpPr>
            <p:cNvPr id="13325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panose="02020603050405020304" pitchFamily="18" charset="0"/>
                </a:rPr>
                <a:t>标 准 界 面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324" name="AutoShape 2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452"/>
        </p:xfrm>
        <a:graphic>
          <a:graphicData uri="http://schemas.openxmlformats.org/drawingml/2006/table">
            <a:tbl>
              <a:tblPr/>
              <a:tblGrid>
                <a:gridCol w="1798638"/>
                <a:gridCol w="1798637"/>
                <a:gridCol w="2268538"/>
                <a:gridCol w="2268537"/>
              </a:tblGrid>
              <a:tr h="503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数据线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总线时钟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带宽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MBps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EISA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8.33 MHz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VESA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(VL-BUS)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 MBps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AGP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266 MBps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RS-232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串行通信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数据终端设备（计算机）和数据通信设备（调制解调器）之间的标准接口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1026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串行接口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普通无屏蔽双绞线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带屏蔽双绞线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 Mbps (USB1.0)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Mbps (USB1.0)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3.3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386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 四、总线标准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87" name="AutoShape 10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b="1" smtClean="0"/>
              <a:t>3.4  总线结构</a:t>
            </a:r>
            <a:endParaRPr lang="zh-CN" altLang="en-US" b="1" smtClean="0"/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一、单总线结构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15387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8" name="Freeform 6"/>
            <p:cNvSpPr/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6 h 148"/>
                <a:gd name="T2" fmla="*/ 2020 w 4569"/>
                <a:gd name="T3" fmla="*/ 90 h 148"/>
                <a:gd name="T4" fmla="*/ 2020 w 4569"/>
                <a:gd name="T5" fmla="*/ 77 h 148"/>
                <a:gd name="T6" fmla="*/ 42365 w 4569"/>
                <a:gd name="T7" fmla="*/ 77 h 148"/>
                <a:gd name="T8" fmla="*/ 42365 w 4569"/>
                <a:gd name="T9" fmla="*/ 90 h 148"/>
                <a:gd name="T10" fmla="*/ 44361 w 4569"/>
                <a:gd name="T11" fmla="*/ 46 h 148"/>
                <a:gd name="T12" fmla="*/ 42365 w 4569"/>
                <a:gd name="T13" fmla="*/ 0 h 148"/>
                <a:gd name="T14" fmla="*/ 42365 w 4569"/>
                <a:gd name="T15" fmla="*/ 18 h 148"/>
                <a:gd name="T16" fmla="*/ 2020 w 4569"/>
                <a:gd name="T17" fmla="*/ 18 h 148"/>
                <a:gd name="T18" fmla="*/ 2020 w 4569"/>
                <a:gd name="T19" fmla="*/ 0 h 148"/>
                <a:gd name="T20" fmla="*/ 0 w 4569"/>
                <a:gd name="T21" fmla="*/ 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69"/>
                <a:gd name="T34" fmla="*/ 0 h 148"/>
                <a:gd name="T35" fmla="*/ 4569 w 4569"/>
                <a:gd name="T36" fmla="*/ 148 h 1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15367" name="Group 8"/>
            <p:cNvGrpSpPr/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5385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6" name="Freeform 10"/>
              <p:cNvSpPr/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68" name="Group 11"/>
            <p:cNvGrpSpPr/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5383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3200">
                  <a:latin typeface="Times New Roman" panose="02020603050405020304" pitchFamily="18" charset="0"/>
                </a:endParaRPr>
              </a:p>
              <a:p>
                <a:endParaRPr lang="en-US" altLang="zh-CN" sz="3200">
                  <a:latin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主存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4" name="Freeform 13"/>
              <p:cNvSpPr/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1"/>
                  <a:gd name="T34" fmla="*/ 0 h 482"/>
                  <a:gd name="T35" fmla="*/ 141 w 141"/>
                  <a:gd name="T36" fmla="*/ 482 h 48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0" name="Freeform 15"/>
            <p:cNvSpPr/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Freeform 16"/>
            <p:cNvSpPr/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4474 w 139"/>
                <a:gd name="T1" fmla="*/ 0 h 467"/>
                <a:gd name="T2" fmla="*/ 8769 w 139"/>
                <a:gd name="T3" fmla="*/ 64129 h 467"/>
                <a:gd name="T4" fmla="*/ 6574 w 139"/>
                <a:gd name="T5" fmla="*/ 64129 h 467"/>
                <a:gd name="T6" fmla="*/ 6574 w 139"/>
                <a:gd name="T7" fmla="*/ 254631 h 467"/>
                <a:gd name="T8" fmla="*/ 8769 w 139"/>
                <a:gd name="T9" fmla="*/ 254631 h 467"/>
                <a:gd name="T10" fmla="*/ 4474 w 139"/>
                <a:gd name="T11" fmla="*/ 318093 h 467"/>
                <a:gd name="T12" fmla="*/ 0 w 139"/>
                <a:gd name="T13" fmla="*/ 254631 h 467"/>
                <a:gd name="T14" fmla="*/ 2189 w 139"/>
                <a:gd name="T15" fmla="*/ 254631 h 467"/>
                <a:gd name="T16" fmla="*/ 2189 w 139"/>
                <a:gd name="T17" fmla="*/ 64129 h 467"/>
                <a:gd name="T18" fmla="*/ 0 w 139"/>
                <a:gd name="T19" fmla="*/ 64129 h 467"/>
                <a:gd name="T20" fmla="*/ 4474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3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5" name="Freeform 20"/>
            <p:cNvSpPr/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21"/>
            <p:cNvSpPr/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23659 w 139"/>
                <a:gd name="T1" fmla="*/ 0 h 467"/>
                <a:gd name="T2" fmla="*/ 46602 w 139"/>
                <a:gd name="T3" fmla="*/ 64129 h 467"/>
                <a:gd name="T4" fmla="*/ 34959 w 139"/>
                <a:gd name="T5" fmla="*/ 64129 h 467"/>
                <a:gd name="T6" fmla="*/ 34959 w 139"/>
                <a:gd name="T7" fmla="*/ 254631 h 467"/>
                <a:gd name="T8" fmla="*/ 46602 w 139"/>
                <a:gd name="T9" fmla="*/ 254631 h 467"/>
                <a:gd name="T10" fmla="*/ 23659 w 139"/>
                <a:gd name="T11" fmla="*/ 318093 h 467"/>
                <a:gd name="T12" fmla="*/ 0 w 139"/>
                <a:gd name="T13" fmla="*/ 254631 h 467"/>
                <a:gd name="T14" fmla="*/ 11606 w 139"/>
                <a:gd name="T15" fmla="*/ 254631 h 467"/>
                <a:gd name="T16" fmla="*/ 11606 w 139"/>
                <a:gd name="T17" fmla="*/ 64129 h 467"/>
                <a:gd name="T18" fmla="*/ 0 w 139"/>
                <a:gd name="T19" fmla="*/ 64129 h 467"/>
                <a:gd name="T20" fmla="*/ 2365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5379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80" name="Freeform 25"/>
            <p:cNvSpPr/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137281 h 495"/>
                <a:gd name="T4" fmla="*/ 34959 w 139"/>
                <a:gd name="T5" fmla="*/ 137281 h 495"/>
                <a:gd name="T6" fmla="*/ 34959 w 139"/>
                <a:gd name="T7" fmla="*/ 550807 h 495"/>
                <a:gd name="T8" fmla="*/ 46602 w 139"/>
                <a:gd name="T9" fmla="*/ 550807 h 495"/>
                <a:gd name="T10" fmla="*/ 23659 w 139"/>
                <a:gd name="T11" fmla="*/ 688033 h 495"/>
                <a:gd name="T12" fmla="*/ 0 w 139"/>
                <a:gd name="T13" fmla="*/ 550807 h 495"/>
                <a:gd name="T14" fmla="*/ 11606 w 139"/>
                <a:gd name="T15" fmla="*/ 550807 h 495"/>
                <a:gd name="T16" fmla="*/ 11606 w 139"/>
                <a:gd name="T17" fmla="*/ 137281 h 495"/>
                <a:gd name="T18" fmla="*/ 0 w 139"/>
                <a:gd name="T19" fmla="*/ 137281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95"/>
                <a:gd name="T35" fmla="*/ 139 w 139"/>
                <a:gd name="T36" fmla="*/ 495 h 4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Freeform 26"/>
            <p:cNvSpPr/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21936 w 139"/>
                <a:gd name="T1" fmla="*/ 0 h 467"/>
                <a:gd name="T2" fmla="*/ 42306 w 139"/>
                <a:gd name="T3" fmla="*/ 65384 h 467"/>
                <a:gd name="T4" fmla="*/ 31626 w 139"/>
                <a:gd name="T5" fmla="*/ 65384 h 467"/>
                <a:gd name="T6" fmla="*/ 31626 w 139"/>
                <a:gd name="T7" fmla="*/ 261647 h 467"/>
                <a:gd name="T8" fmla="*/ 42306 w 139"/>
                <a:gd name="T9" fmla="*/ 261647 h 467"/>
                <a:gd name="T10" fmla="*/ 21936 w 139"/>
                <a:gd name="T11" fmla="*/ 326801 h 467"/>
                <a:gd name="T12" fmla="*/ 0 w 139"/>
                <a:gd name="T13" fmla="*/ 261647 h 467"/>
                <a:gd name="T14" fmla="*/ 10674 w 139"/>
                <a:gd name="T15" fmla="*/ 261647 h 467"/>
                <a:gd name="T16" fmla="*/ 10674 w 139"/>
                <a:gd name="T17" fmla="*/ 65384 h 467"/>
                <a:gd name="T18" fmla="*/ 0 w 139"/>
                <a:gd name="T19" fmla="*/ 65384 h 467"/>
                <a:gd name="T20" fmla="*/ 2193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467"/>
                <a:gd name="T35" fmla="*/ 139 w 139"/>
                <a:gd name="T36" fmla="*/ 467 h 4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366" name="AutoShape 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</a:t>
            </a:r>
            <a:r>
              <a:rPr kumimoji="0" lang="zh-CN" altLang="en-US" sz="3200">
                <a:latin typeface="Times New Roman" panose="02020603050405020304" pitchFamily="18" charset="0"/>
              </a:rPr>
              <a:t>双总线结构</a:t>
            </a:r>
            <a:endParaRPr kumimoji="0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395288" y="4581525"/>
            <a:ext cx="3246437" cy="777875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</a:rPr>
              <a:t>具有特殊功能的处理器，</a:t>
            </a:r>
            <a:endParaRPr lang="zh-CN" altLang="en-US" sz="2000">
              <a:latin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</a:rPr>
              <a:t>由通道对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>
                <a:latin typeface="Times New Roman" panose="02020603050405020304" pitchFamily="18" charset="0"/>
              </a:rPr>
              <a:t>统一管理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400"/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422" name="Freeform 6"/>
            <p:cNvSpPr/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289"/>
                <a:gd name="T35" fmla="*/ 142 w 142"/>
                <a:gd name="T36" fmla="*/ 289 h 28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7"/>
            <p:cNvSpPr/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2"/>
                <a:gd name="T34" fmla="*/ 0 h 310"/>
                <a:gd name="T35" fmla="*/ 142 w 142"/>
                <a:gd name="T36" fmla="*/ 310 h 3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Rectangle 8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16399" name="Group 10"/>
            <p:cNvGrpSpPr/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16407" name="Freeform 11"/>
              <p:cNvSpPr/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Freeform 13"/>
              <p:cNvSpPr/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1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 设备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2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3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4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Freeform 19"/>
              <p:cNvSpPr/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Freeform 21"/>
              <p:cNvSpPr/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9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设备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0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00" name="Group 25"/>
            <p:cNvGrpSpPr/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16401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2" name="Freeform 27"/>
              <p:cNvSpPr/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2"/>
                  <a:gd name="T34" fmla="*/ 0 h 289"/>
                  <a:gd name="T35" fmla="*/ 142 w 142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7030A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主存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4" name="Freeform 29"/>
              <p:cNvSpPr/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6"/>
                  <a:gd name="T34" fmla="*/ 0 h 289"/>
                  <a:gd name="T35" fmla="*/ 146 w 146"/>
                  <a:gd name="T36" fmla="*/ 289 h 2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Rectangle 30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Rectangle 31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/>
          <p:nvPr/>
        </p:nvGrpSpPr>
        <p:grpSpPr bwMode="auto"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16394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5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7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1" name="Text Box 38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二、多总线结构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393" name="AutoShape 4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三总线结构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/>
          <p:nvPr/>
        </p:nvGrpSpPr>
        <p:grpSpPr bwMode="auto">
          <a:xfrm>
            <a:off x="133350" y="2209800"/>
            <a:ext cx="8848725" cy="2514600"/>
            <a:chOff x="84" y="1392"/>
            <a:chExt cx="5574" cy="1584"/>
          </a:xfrm>
        </p:grpSpPr>
        <p:grpSp>
          <p:nvGrpSpPr>
            <p:cNvPr id="17442" name="Group 4"/>
            <p:cNvGrpSpPr/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17449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0" name="Freeform 6"/>
              <p:cNvSpPr/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3551 w 124"/>
                  <a:gd name="T1" fmla="*/ 0 h 362"/>
                  <a:gd name="T2" fmla="*/ 6923 w 124"/>
                  <a:gd name="T3" fmla="*/ 26 h 362"/>
                  <a:gd name="T4" fmla="*/ 5250 w 124"/>
                  <a:gd name="T5" fmla="*/ 26 h 362"/>
                  <a:gd name="T6" fmla="*/ 5250 w 124"/>
                  <a:gd name="T7" fmla="*/ 111 h 362"/>
                  <a:gd name="T8" fmla="*/ 6923 w 124"/>
                  <a:gd name="T9" fmla="*/ 111 h 362"/>
                  <a:gd name="T10" fmla="*/ 3551 w 124"/>
                  <a:gd name="T11" fmla="*/ 137 h 362"/>
                  <a:gd name="T12" fmla="*/ 0 w 124"/>
                  <a:gd name="T13" fmla="*/ 111 h 362"/>
                  <a:gd name="T14" fmla="*/ 1720 w 124"/>
                  <a:gd name="T15" fmla="*/ 111 h 362"/>
                  <a:gd name="T16" fmla="*/ 1720 w 124"/>
                  <a:gd name="T17" fmla="*/ 26 h 362"/>
                  <a:gd name="T18" fmla="*/ 0 w 124"/>
                  <a:gd name="T19" fmla="*/ 26 h 362"/>
                  <a:gd name="T20" fmla="*/ 3551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362"/>
                  <a:gd name="T35" fmla="*/ 124 w 124"/>
                  <a:gd name="T36" fmla="*/ 362 h 3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3" name="Group 46"/>
            <p:cNvGrpSpPr/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17447" name="Freeform 8"/>
              <p:cNvSpPr/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1 h 184"/>
                  <a:gd name="T2" fmla="*/ 221 w 424"/>
                  <a:gd name="T3" fmla="*/ 1 h 184"/>
                  <a:gd name="T4" fmla="*/ 221 w 424"/>
                  <a:gd name="T5" fmla="*/ 1 h 184"/>
                  <a:gd name="T6" fmla="*/ 870 w 424"/>
                  <a:gd name="T7" fmla="*/ 1 h 184"/>
                  <a:gd name="T8" fmla="*/ 870 w 424"/>
                  <a:gd name="T9" fmla="*/ 1 h 184"/>
                  <a:gd name="T10" fmla="*/ 1097 w 424"/>
                  <a:gd name="T11" fmla="*/ 1 h 184"/>
                  <a:gd name="T12" fmla="*/ 870 w 424"/>
                  <a:gd name="T13" fmla="*/ 0 h 184"/>
                  <a:gd name="T14" fmla="*/ 870 w 424"/>
                  <a:gd name="T15" fmla="*/ 1 h 184"/>
                  <a:gd name="T16" fmla="*/ 221 w 424"/>
                  <a:gd name="T17" fmla="*/ 1 h 184"/>
                  <a:gd name="T18" fmla="*/ 221 w 424"/>
                  <a:gd name="T19" fmla="*/ 0 h 184"/>
                  <a:gd name="T20" fmla="*/ 0 w 424"/>
                  <a:gd name="T21" fmla="*/ 1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4"/>
                  <a:gd name="T34" fmla="*/ 0 h 184"/>
                  <a:gd name="T35" fmla="*/ 424 w 424"/>
                  <a:gd name="T36" fmla="*/ 184 h 1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44" name="Group 10"/>
            <p:cNvGrpSpPr/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17445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6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3"/>
          <p:cNvGrpSpPr/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17415" name="Group 14"/>
            <p:cNvGrpSpPr/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17438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 CPU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0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16" name="Group 19"/>
            <p:cNvGrpSpPr/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17417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19" name="Freeform 22"/>
              <p:cNvSpPr/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81 w 123"/>
                  <a:gd name="T1" fmla="*/ 0 h 485"/>
                  <a:gd name="T2" fmla="*/ 161 w 123"/>
                  <a:gd name="T3" fmla="*/ 79 h 485"/>
                  <a:gd name="T4" fmla="*/ 129 w 123"/>
                  <a:gd name="T5" fmla="*/ 79 h 485"/>
                  <a:gd name="T6" fmla="*/ 129 w 123"/>
                  <a:gd name="T7" fmla="*/ 334 h 485"/>
                  <a:gd name="T8" fmla="*/ 161 w 123"/>
                  <a:gd name="T9" fmla="*/ 334 h 485"/>
                  <a:gd name="T10" fmla="*/ 81 w 123"/>
                  <a:gd name="T11" fmla="*/ 415 h 485"/>
                  <a:gd name="T12" fmla="*/ 0 w 123"/>
                  <a:gd name="T13" fmla="*/ 334 h 485"/>
                  <a:gd name="T14" fmla="*/ 30 w 123"/>
                  <a:gd name="T15" fmla="*/ 334 h 485"/>
                  <a:gd name="T16" fmla="*/ 30 w 123"/>
                  <a:gd name="T17" fmla="*/ 79 h 485"/>
                  <a:gd name="T18" fmla="*/ 0 w 123"/>
                  <a:gd name="T19" fmla="*/ 79 h 485"/>
                  <a:gd name="T20" fmla="*/ 81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5"/>
                  <a:gd name="T35" fmla="*/ 123 w 123"/>
                  <a:gd name="T36" fmla="*/ 485 h 4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0" name="Group 23"/>
              <p:cNvGrpSpPr/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17435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6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anose="02020603050405020304" pitchFamily="18" charset="0"/>
                    </a:rPr>
                    <a:t>n</a:t>
                  </a:r>
                  <a:endParaRPr lang="zh-CN" altLang="en-US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7" name="Freeform 26"/>
                <p:cNvSpPr/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424 h 485"/>
                    <a:gd name="T8" fmla="*/ 124 w 124"/>
                    <a:gd name="T9" fmla="*/ 424 h 485"/>
                    <a:gd name="T10" fmla="*/ 64 w 124"/>
                    <a:gd name="T11" fmla="*/ 521 h 485"/>
                    <a:gd name="T12" fmla="*/ 0 w 124"/>
                    <a:gd name="T13" fmla="*/ 424 h 485"/>
                    <a:gd name="T14" fmla="*/ 30 w 124"/>
                    <a:gd name="T15" fmla="*/ 424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485"/>
                    <a:gd name="T35" fmla="*/ 124 w 124"/>
                    <a:gd name="T36" fmla="*/ 485 h 48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1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3" name="Freeform 29"/>
              <p:cNvSpPr/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Freeform 31"/>
              <p:cNvSpPr/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"/>
                  <a:gd name="T34" fmla="*/ 0 h 480"/>
                  <a:gd name="T35" fmla="*/ 124 w 124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7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Freeform 34"/>
              <p:cNvSpPr/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0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Freeform 37"/>
              <p:cNvSpPr/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3"/>
                  <a:gd name="T34" fmla="*/ 0 h 480"/>
                  <a:gd name="T35" fmla="*/ 123 w 123"/>
                  <a:gd name="T36" fmla="*/ 480 h 4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4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414" name="AutoShape 4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三总线结构的又一形式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局域网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2" name="Freeform 9"/>
            <p:cNvSpPr/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0 h 224"/>
                <a:gd name="T2" fmla="*/ 149 w 4695"/>
                <a:gd name="T3" fmla="*/ 0 h 224"/>
                <a:gd name="T4" fmla="*/ 149 w 4695"/>
                <a:gd name="T5" fmla="*/ 0 h 224"/>
                <a:gd name="T6" fmla="*/ 4544 w 4695"/>
                <a:gd name="T7" fmla="*/ 0 h 224"/>
                <a:gd name="T8" fmla="*/ 4544 w 4695"/>
                <a:gd name="T9" fmla="*/ 0 h 224"/>
                <a:gd name="T10" fmla="*/ 4695 w 4695"/>
                <a:gd name="T11" fmla="*/ 0 h 224"/>
                <a:gd name="T12" fmla="*/ 4544 w 4695"/>
                <a:gd name="T13" fmla="*/ 0 h 224"/>
                <a:gd name="T14" fmla="*/ 4544 w 4695"/>
                <a:gd name="T15" fmla="*/ 0 h 224"/>
                <a:gd name="T16" fmla="*/ 149 w 4695"/>
                <a:gd name="T17" fmla="*/ 0 h 224"/>
                <a:gd name="T18" fmla="*/ 149 w 4695"/>
                <a:gd name="T19" fmla="*/ 0 h 224"/>
                <a:gd name="T20" fmla="*/ 0 w 469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4"/>
                <a:gd name="T35" fmla="*/ 4695 w 4695"/>
                <a:gd name="T36" fmla="*/ 224 h 2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Cache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9" name="Freeform 16"/>
            <p:cNvSpPr/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1 h 149"/>
                <a:gd name="T2" fmla="*/ 487 w 1409"/>
                <a:gd name="T3" fmla="*/ 1 h 149"/>
                <a:gd name="T4" fmla="*/ 487 w 1409"/>
                <a:gd name="T5" fmla="*/ 1 h 149"/>
                <a:gd name="T6" fmla="*/ 4242 w 1409"/>
                <a:gd name="T7" fmla="*/ 1 h 149"/>
                <a:gd name="T8" fmla="*/ 4242 w 1409"/>
                <a:gd name="T9" fmla="*/ 1 h 149"/>
                <a:gd name="T10" fmla="*/ 4727 w 1409"/>
                <a:gd name="T11" fmla="*/ 1 h 149"/>
                <a:gd name="T12" fmla="*/ 4242 w 1409"/>
                <a:gd name="T13" fmla="*/ 0 h 149"/>
                <a:gd name="T14" fmla="*/ 4242 w 1409"/>
                <a:gd name="T15" fmla="*/ 1 h 149"/>
                <a:gd name="T16" fmla="*/ 487 w 1409"/>
                <a:gd name="T17" fmla="*/ 1 h 149"/>
                <a:gd name="T18" fmla="*/ 487 w 1409"/>
                <a:gd name="T19" fmla="*/ 0 h 149"/>
                <a:gd name="T20" fmla="*/ 0 w 1409"/>
                <a:gd name="T21" fmla="*/ 1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09"/>
                <a:gd name="T34" fmla="*/ 0 h 149"/>
                <a:gd name="T35" fmla="*/ 1409 w 1409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扩展总线接口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20"/>
            <p:cNvSpPr/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Freeform 23"/>
            <p:cNvSpPr/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0 h 222"/>
                <a:gd name="T2" fmla="*/ 1246 w 4695"/>
                <a:gd name="T3" fmla="*/ 0 h 222"/>
                <a:gd name="T4" fmla="*/ 1246 w 4695"/>
                <a:gd name="T5" fmla="*/ 0 h 222"/>
                <a:gd name="T6" fmla="*/ 37636 w 4695"/>
                <a:gd name="T7" fmla="*/ 0 h 222"/>
                <a:gd name="T8" fmla="*/ 37636 w 4695"/>
                <a:gd name="T9" fmla="*/ 0 h 222"/>
                <a:gd name="T10" fmla="*/ 38868 w 4695"/>
                <a:gd name="T11" fmla="*/ 0 h 222"/>
                <a:gd name="T12" fmla="*/ 37636 w 4695"/>
                <a:gd name="T13" fmla="*/ 0 h 222"/>
                <a:gd name="T14" fmla="*/ 37636 w 4695"/>
                <a:gd name="T15" fmla="*/ 0 h 222"/>
                <a:gd name="T16" fmla="*/ 1246 w 4695"/>
                <a:gd name="T17" fmla="*/ 0 h 222"/>
                <a:gd name="T18" fmla="*/ 1246 w 4695"/>
                <a:gd name="T19" fmla="*/ 0 h 222"/>
                <a:gd name="T20" fmla="*/ 0 w 4695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95"/>
                <a:gd name="T34" fmla="*/ 0 h 222"/>
                <a:gd name="T35" fmla="*/ 4695 w 4695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Modem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串行接口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3" name="Freeform 30"/>
            <p:cNvSpPr/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  <a:gd name="T6" fmla="*/ 0 w 1"/>
                <a:gd name="T7" fmla="*/ 0 h 403"/>
                <a:gd name="T8" fmla="*/ 1 w 1"/>
                <a:gd name="T9" fmla="*/ 403 h 4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SCSI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局部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控制器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8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主存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AutoShape 4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四总线结构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52"/>
          <p:cNvGrpSpPr/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grpSp>
          <p:nvGrpSpPr>
            <p:cNvPr id="19462" name="Group 49"/>
            <p:cNvGrpSpPr/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19504" name="Rectangle 13"/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Rectangle 14"/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多媒体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463" name="Group 48"/>
            <p:cNvGrpSpPr/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19502" name="Rectangle 31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  Modem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3" name="Rectangle 41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64" name="Group 51"/>
            <p:cNvGrpSpPr/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19465" name="Rectangle 4"/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6" name="Rectangle 5"/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Rectangle 6"/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/>
                  <a:t>主存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8" name="Rectangle 7"/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Rectangle 8"/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5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0" name="Rectangle 9"/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1" name="Rectangle 10"/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7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局域网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Rectangle 11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Rectangle 12"/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SCSI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Freeform 15"/>
              <p:cNvSpPr/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223 h 435"/>
                  <a:gd name="T4" fmla="*/ 0 60000 65536"/>
                  <a:gd name="T5" fmla="*/ 0 60000 65536"/>
                  <a:gd name="T6" fmla="*/ 0 w 1"/>
                  <a:gd name="T7" fmla="*/ 0 h 435"/>
                  <a:gd name="T8" fmla="*/ 1 w 1"/>
                  <a:gd name="T9" fmla="*/ 435 h 4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Freeform 16"/>
              <p:cNvSpPr/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1 h 189"/>
                  <a:gd name="T2" fmla="*/ 348 w 5163"/>
                  <a:gd name="T3" fmla="*/ 1 h 189"/>
                  <a:gd name="T4" fmla="*/ 348 w 5163"/>
                  <a:gd name="T5" fmla="*/ 1 h 189"/>
                  <a:gd name="T6" fmla="*/ 14099 w 5163"/>
                  <a:gd name="T7" fmla="*/ 1 h 189"/>
                  <a:gd name="T8" fmla="*/ 14099 w 5163"/>
                  <a:gd name="T9" fmla="*/ 1 h 189"/>
                  <a:gd name="T10" fmla="*/ 14462 w 5163"/>
                  <a:gd name="T11" fmla="*/ 1 h 189"/>
                  <a:gd name="T12" fmla="*/ 14099 w 5163"/>
                  <a:gd name="T13" fmla="*/ 0 h 189"/>
                  <a:gd name="T14" fmla="*/ 14099 w 5163"/>
                  <a:gd name="T15" fmla="*/ 1 h 189"/>
                  <a:gd name="T16" fmla="*/ 348 w 5163"/>
                  <a:gd name="T17" fmla="*/ 1 h 189"/>
                  <a:gd name="T18" fmla="*/ 348 w 5163"/>
                  <a:gd name="T19" fmla="*/ 0 h 189"/>
                  <a:gd name="T20" fmla="*/ 0 w 5163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3"/>
                  <a:gd name="T34" fmla="*/ 0 h 189"/>
                  <a:gd name="T35" fmla="*/ 5163 w 5163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17"/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Freeform 18"/>
              <p:cNvSpPr/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  <a:gd name="T4" fmla="*/ 0 60000 65536"/>
                  <a:gd name="T5" fmla="*/ 0 60000 65536"/>
                  <a:gd name="T6" fmla="*/ 0 w 1"/>
                  <a:gd name="T7" fmla="*/ 0 h 229"/>
                  <a:gd name="T8" fmla="*/ 1 w 1"/>
                  <a:gd name="T9" fmla="*/ 229 h 2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19"/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Line 20"/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Line 21"/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Line 24"/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Freeform 25"/>
              <p:cNvSpPr/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  <a:gd name="T4" fmla="*/ 0 60000 65536"/>
                  <a:gd name="T5" fmla="*/ 0 60000 65536"/>
                  <a:gd name="T6" fmla="*/ 0 w 5"/>
                  <a:gd name="T7" fmla="*/ 0 h 246"/>
                  <a:gd name="T8" fmla="*/ 5 w 5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Freeform 26"/>
              <p:cNvSpPr/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  <a:gd name="T4" fmla="*/ 0 60000 65536"/>
                  <a:gd name="T5" fmla="*/ 0 60000 65536"/>
                  <a:gd name="T6" fmla="*/ 0 w 1"/>
                  <a:gd name="T7" fmla="*/ 0 h 576"/>
                  <a:gd name="T8" fmla="*/ 1 w 1"/>
                  <a:gd name="T9" fmla="*/ 576 h 5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Freeform 27"/>
              <p:cNvSpPr/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1 h 189"/>
                  <a:gd name="T2" fmla="*/ 127 w 2267"/>
                  <a:gd name="T3" fmla="*/ 1 h 189"/>
                  <a:gd name="T4" fmla="*/ 127 w 2267"/>
                  <a:gd name="T5" fmla="*/ 1 h 189"/>
                  <a:gd name="T6" fmla="*/ 2140 w 2267"/>
                  <a:gd name="T7" fmla="*/ 1 h 189"/>
                  <a:gd name="T8" fmla="*/ 2140 w 2267"/>
                  <a:gd name="T9" fmla="*/ 1 h 189"/>
                  <a:gd name="T10" fmla="*/ 2267 w 2267"/>
                  <a:gd name="T11" fmla="*/ 1 h 189"/>
                  <a:gd name="T12" fmla="*/ 2140 w 2267"/>
                  <a:gd name="T13" fmla="*/ 0 h 189"/>
                  <a:gd name="T14" fmla="*/ 2140 w 2267"/>
                  <a:gd name="T15" fmla="*/ 1 h 189"/>
                  <a:gd name="T16" fmla="*/ 127 w 2267"/>
                  <a:gd name="T17" fmla="*/ 1 h 189"/>
                  <a:gd name="T18" fmla="*/ 127 w 2267"/>
                  <a:gd name="T19" fmla="*/ 0 h 189"/>
                  <a:gd name="T20" fmla="*/ 0 w 2267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67"/>
                  <a:gd name="T34" fmla="*/ 0 h 189"/>
                  <a:gd name="T35" fmla="*/ 2267 w 2267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Rectangle 2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Rectangle 29"/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Freeform 30"/>
              <p:cNvSpPr/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1 h 189"/>
                  <a:gd name="T2" fmla="*/ 335 w 5165"/>
                  <a:gd name="T3" fmla="*/ 1 h 189"/>
                  <a:gd name="T4" fmla="*/ 335 w 5165"/>
                  <a:gd name="T5" fmla="*/ 1 h 189"/>
                  <a:gd name="T6" fmla="*/ 13290 w 5165"/>
                  <a:gd name="T7" fmla="*/ 1 h 189"/>
                  <a:gd name="T8" fmla="*/ 13290 w 5165"/>
                  <a:gd name="T9" fmla="*/ 1 h 189"/>
                  <a:gd name="T10" fmla="*/ 13625 w 5165"/>
                  <a:gd name="T11" fmla="*/ 1 h 189"/>
                  <a:gd name="T12" fmla="*/ 13290 w 5165"/>
                  <a:gd name="T13" fmla="*/ 0 h 189"/>
                  <a:gd name="T14" fmla="*/ 13290 w 5165"/>
                  <a:gd name="T15" fmla="*/ 1 h 189"/>
                  <a:gd name="T16" fmla="*/ 335 w 5165"/>
                  <a:gd name="T17" fmla="*/ 1 h 189"/>
                  <a:gd name="T18" fmla="*/ 335 w 5165"/>
                  <a:gd name="T19" fmla="*/ 0 h 189"/>
                  <a:gd name="T20" fmla="*/ 0 w 5165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65"/>
                  <a:gd name="T34" fmla="*/ 0 h 189"/>
                  <a:gd name="T35" fmla="*/ 5165 w 5165"/>
                  <a:gd name="T36" fmla="*/ 189 h 18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>
                <a:solidFill>
                  <a:schemeClr val="folHlink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Rectangle 32"/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串行接口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1" name="Rectangle 33"/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Rectangle 34"/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</a:rPr>
                  <a:t>FAX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3" name="Rectangle 35"/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4" name="Rectangle 36"/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5" name="Rectangle 37"/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6" name="Rectangle 38"/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7" name="Rectangle 39"/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8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图形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8" name="Rectangle 40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Rectangle 42"/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0" name="Text Box 43"/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Cache/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桥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1" name="AutoShape 44"/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61" name="AutoShape 4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b="1" smtClean="0"/>
              <a:t>3.5  总线控制</a:t>
            </a:r>
            <a:endParaRPr lang="zh-CN" altLang="en-US" b="1" smtClean="0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一、总线判优控制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总线判优控制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分布式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集中式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8183" name="AutoShape 7"/>
          <p:cNvSpPr/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24594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主设备(模块)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4595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控制权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24592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从设备(模块)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4593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响应 </a:t>
              </a:r>
              <a:r>
                <a:rPr lang="zh-CN" altLang="en-US" sz="2800">
                  <a:latin typeface="Times New Roman" panose="02020603050405020304" pitchFamily="18" charset="0"/>
                </a:rPr>
                <a:t>从主设备发来的总线命令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链式查询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计数器定时查询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独立请求方式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8194" name="AutoShape 18"/>
          <p:cNvSpPr/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41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链式查询方式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" name="Group 62"/>
          <p:cNvGrpSpPr/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25619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5620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2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4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5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6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7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9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2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4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8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39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40" name="Freeform 25"/>
            <p:cNvSpPr/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9445624 h 240"/>
                <a:gd name="T2" fmla="*/ 720 w 720"/>
                <a:gd name="T3" fmla="*/ 9445624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1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42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5643" name="Freeform 28"/>
            <p:cNvSpPr/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3688 w 528"/>
                <a:gd name="T3" fmla="*/ 48 h 144"/>
                <a:gd name="T4" fmla="*/ 22116 w 528"/>
                <a:gd name="T5" fmla="*/ 0 h 144"/>
                <a:gd name="T6" fmla="*/ 36879 w 528"/>
                <a:gd name="T7" fmla="*/ 48 h 144"/>
                <a:gd name="T8" fmla="*/ 40540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Freeform 29"/>
            <p:cNvSpPr/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9445624 h 240"/>
                <a:gd name="T2" fmla="*/ 3 w 720"/>
                <a:gd name="T3" fmla="*/ 9445624 h 240"/>
                <a:gd name="T4" fmla="*/ 3 w 720"/>
                <a:gd name="T5" fmla="*/ 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6" name="Freeform 31"/>
            <p:cNvSpPr/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3688 w 528"/>
                <a:gd name="T3" fmla="*/ 48 h 144"/>
                <a:gd name="T4" fmla="*/ 22116 w 528"/>
                <a:gd name="T5" fmla="*/ 0 h 144"/>
                <a:gd name="T6" fmla="*/ 36879 w 528"/>
                <a:gd name="T7" fmla="*/ 48 h 144"/>
                <a:gd name="T8" fmla="*/ 40540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Freeform 32"/>
            <p:cNvSpPr/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3688 w 528"/>
                <a:gd name="T3" fmla="*/ 48 h 144"/>
                <a:gd name="T4" fmla="*/ 22116 w 528"/>
                <a:gd name="T5" fmla="*/ 0 h 144"/>
                <a:gd name="T6" fmla="*/ 36879 w 528"/>
                <a:gd name="T7" fmla="*/ 48 h 144"/>
                <a:gd name="T8" fmla="*/ 40540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4"/>
                <a:gd name="T17" fmla="*/ 528 w 52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9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5652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53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4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55" name="Group 60"/>
            <p:cNvGrpSpPr/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25656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数据线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7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地址线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58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BS</a:t>
                </a: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－总线忙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BR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－总线请求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BG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－总线同意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6"/>
          <p:cNvGrpSpPr/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25617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/>
          <p:cNvSpPr/>
          <p:nvPr/>
        </p:nvSpPr>
        <p:spPr bwMode="auto">
          <a:xfrm>
            <a:off x="2590800" y="5105400"/>
            <a:ext cx="1066800" cy="228600"/>
          </a:xfrm>
          <a:custGeom>
            <a:avLst/>
            <a:gdLst>
              <a:gd name="T0" fmla="*/ 0 w 528"/>
              <a:gd name="T1" fmla="*/ 2147483647 h 144"/>
              <a:gd name="T2" fmla="*/ 2147483647 w 528"/>
              <a:gd name="T3" fmla="*/ 2147483647 h 144"/>
              <a:gd name="T4" fmla="*/ 2147483647 w 528"/>
              <a:gd name="T5" fmla="*/ 0 h 144"/>
              <a:gd name="T6" fmla="*/ 2147483647 w 528"/>
              <a:gd name="T7" fmla="*/ 2147483647 h 144"/>
              <a:gd name="T8" fmla="*/ 2147483647 w 52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44"/>
              <a:gd name="T17" fmla="*/ 528 w 52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AutoShape 5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+mj-ea"/>
                <a:cs typeface="+mn-cs"/>
              </a:rPr>
              <a:t>成本</a:t>
            </a:r>
            <a:r>
              <a:rPr kumimoji="1" lang="en-US" altLang="zh-CN" sz="3600" b="1" dirty="0">
                <a:latin typeface="+mj-ea"/>
                <a:cs typeface="+mn-cs"/>
              </a:rPr>
              <a:t>-</a:t>
            </a:r>
            <a:r>
              <a:rPr kumimoji="1" lang="zh-CN" altLang="en-US" sz="3600" b="1" dirty="0">
                <a:latin typeface="+mj-ea"/>
                <a:cs typeface="+mn-cs"/>
              </a:rPr>
              <a:t>时间因素：学习曲线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84995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zh-CN" altLang="en-US" sz="2600" b="1" dirty="0" smtClean="0">
                <a:latin typeface="+mj-ea"/>
                <a:ea typeface="+mj-ea"/>
              </a:rPr>
              <a:t>产品价格随时间变化的特性，就是价格随时间下降的趋势</a:t>
            </a:r>
            <a:endParaRPr lang="zh-CN" altLang="en-US" sz="2600" b="1" dirty="0" smtClean="0">
              <a:latin typeface="+mj-ea"/>
              <a:ea typeface="+mj-ea"/>
            </a:endParaRPr>
          </a:p>
        </p:txBody>
      </p:sp>
      <p:pic>
        <p:nvPicPr>
          <p:cNvPr id="84996" name="图片 98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664" y="2564904"/>
            <a:ext cx="8559800" cy="4111625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26696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6697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 0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5"/>
          <p:cNvGrpSpPr/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26665" name="Text Box 6"/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－总线忙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－总线请求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6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6667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数据线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0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地址线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6671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2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3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4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75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6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677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8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6679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0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设备地址</a:t>
              </a:r>
              <a:endParaRPr lang="zh-CN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26681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2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3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4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5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6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7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8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9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0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1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2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3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4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5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28" name="Text Box 37"/>
          <p:cNvSpPr txBox="1">
            <a:spLocks noChangeArrowheads="1"/>
          </p:cNvSpPr>
          <p:nvPr/>
        </p:nvSpPr>
        <p:spPr bwMode="auto">
          <a:xfrm>
            <a:off x="228600" y="425450"/>
            <a:ext cx="5495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计数器定时查询方式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26660" name="Group 39"/>
            <p:cNvGrpSpPr/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26662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3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64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61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/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26655" name="Group 45"/>
            <p:cNvGrpSpPr/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26657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8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9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56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51"/>
          <p:cNvGrpSpPr/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26653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55"/>
          <p:cNvGrpSpPr/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26648" name="Group 56"/>
            <p:cNvGrpSpPr/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26650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1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52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649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1" name="Group 64"/>
          <p:cNvGrpSpPr/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26644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26645" name="Group 66"/>
            <p:cNvGrpSpPr/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26646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计数器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7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2590800"/>
            <a:ext cx="16113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设备地址</a:t>
            </a:r>
            <a:endParaRPr lang="zh-CN" altLang="en-US" sz="2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Group 70"/>
          <p:cNvGrpSpPr/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26642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6643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 1</a:t>
              </a:r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41" name="AutoShape 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27691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排队器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92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27689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/>
            <a:lstStyle/>
            <a:p>
              <a:pPr algn="ctr"/>
              <a:endParaRPr lang="zh-CN" altLang="en-US" sz="24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0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排队器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365125" y="349250"/>
            <a:ext cx="420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独立请求方式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292100" y="442913"/>
            <a:ext cx="8699500" cy="5348287"/>
            <a:chOff x="184" y="279"/>
            <a:chExt cx="5480" cy="3369"/>
          </a:xfrm>
        </p:grpSpPr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  <a:endParaRPr lang="zh-CN" altLang="en-US" sz="320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数据线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地址线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</a:t>
              </a:r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Freeform 18"/>
            <p:cNvSpPr/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355528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Freeform 19"/>
            <p:cNvSpPr/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1008 w 3552"/>
                <a:gd name="T3" fmla="*/ 0 h 1152"/>
                <a:gd name="T4" fmla="*/ 1008 w 3552"/>
                <a:gd name="T5" fmla="*/ 1847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Freeform 20"/>
            <p:cNvSpPr/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Freeform 21"/>
            <p:cNvSpPr/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7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Freeform 22"/>
            <p:cNvSpPr/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537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Freeform 23"/>
            <p:cNvSpPr/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5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   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79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  <a:endParaRPr lang="en-US" altLang="zh-CN" sz="2000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i="1" baseline="-20000">
                  <a:latin typeface="Times New Roman" panose="02020603050405020304" pitchFamily="18" charset="0"/>
                </a:rPr>
                <a:t>n</a:t>
              </a:r>
              <a:endParaRPr lang="en-US" altLang="zh-CN" sz="2000" i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i="1" baseline="-20000">
                  <a:latin typeface="Times New Roman" panose="02020603050405020304" pitchFamily="18" charset="0"/>
                </a:rPr>
                <a:t>n</a:t>
              </a:r>
              <a:endParaRPr lang="en-US" altLang="zh-CN" sz="2000" i="1" baseline="-20000">
                <a:latin typeface="Times New Roman" panose="02020603050405020304" pitchFamily="18" charset="0"/>
              </a:endParaRPr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4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5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6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7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BG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－总线同意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－总线请求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27658" name="Freeform 39"/>
            <p:cNvSpPr/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1008 w 3552"/>
                <a:gd name="T3" fmla="*/ 0 h 1152"/>
                <a:gd name="T4" fmla="*/ 1008 w 3552"/>
                <a:gd name="T5" fmla="*/ 18474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Freeform 40"/>
            <p:cNvSpPr/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7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0" name="Freeform 41"/>
            <p:cNvSpPr/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  <a:gd name="T9" fmla="*/ 0 w 3552"/>
                <a:gd name="T10" fmla="*/ 0 h 1152"/>
                <a:gd name="T11" fmla="*/ 3552 w 3552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/>
          <p:cNvSpPr/>
          <p:nvPr/>
        </p:nvSpPr>
        <p:spPr bwMode="auto">
          <a:xfrm>
            <a:off x="1143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2147483647 w 3552"/>
              <a:gd name="T3" fmla="*/ 0 h 1152"/>
              <a:gd name="T4" fmla="*/ 2147483647 w 3552"/>
              <a:gd name="T5" fmla="*/ 2147483647 h 1152"/>
              <a:gd name="T6" fmla="*/ 0 60000 65536"/>
              <a:gd name="T7" fmla="*/ 0 60000 65536"/>
              <a:gd name="T8" fmla="*/ 0 60000 65536"/>
              <a:gd name="T9" fmla="*/ 0 w 3552"/>
              <a:gd name="T10" fmla="*/ 0 h 1152"/>
              <a:gd name="T11" fmla="*/ 3552 w 3552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657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二、总线通信控制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1406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目的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总线传输周期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主模块申请</a:t>
            </a:r>
            <a:r>
              <a:rPr lang="zh-CN" altLang="en-US" sz="2800">
                <a:latin typeface="Times New Roman" panose="02020603050405020304" pitchFamily="18" charset="0"/>
              </a:rPr>
              <a:t>，总线仲裁决定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主模块向从模块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给出地址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命令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主模块和从模块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交换数据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撤消有关信息 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2281" name="Group 9"/>
          <p:cNvGrpSpPr/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申请分配阶段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寻址阶段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传数阶段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结束阶段</a:t>
              </a:r>
              <a:endParaRPr lang="zh-CN" altLang="en-US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2286" name="AutoShape 14"/>
          <p:cNvSpPr/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2209800" y="14287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解决通信双方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协调配合 </a:t>
            </a:r>
            <a:r>
              <a:rPr lang="zh-CN" altLang="en-US" sz="2800">
                <a:latin typeface="Times New Roman" panose="02020603050405020304" pitchFamily="18" charset="0"/>
              </a:rPr>
              <a:t>问题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685" name="AutoShape 1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119438" y="19319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由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统一时标 </a:t>
            </a:r>
            <a:r>
              <a:rPr lang="zh-CN" altLang="en-US" sz="2800">
                <a:latin typeface="Times New Roman" panose="02020603050405020304" pitchFamily="18" charset="0"/>
              </a:rPr>
              <a:t>控制数据传送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119438" y="49672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充分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挖掘 </a:t>
            </a:r>
            <a:r>
              <a:rPr lang="zh-CN" altLang="en-US" sz="2800">
                <a:latin typeface="Times New Roman" panose="02020603050405020304" pitchFamily="18" charset="0"/>
              </a:rPr>
              <a:t>系统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总线每个瞬间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潜力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3300" name="Group 4"/>
          <p:cNvGrpSpPr/>
          <p:nvPr/>
        </p:nvGrpSpPr>
        <p:grpSpPr bwMode="auto">
          <a:xfrm>
            <a:off x="814388" y="1931988"/>
            <a:ext cx="3900487" cy="3592512"/>
            <a:chOff x="567" y="1217"/>
            <a:chExt cx="2457" cy="2263"/>
          </a:xfrm>
        </p:grpSpPr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同步通信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3305" name="AutoShape 9"/>
          <p:cNvSpPr/>
          <p:nvPr/>
        </p:nvSpPr>
        <p:spPr bwMode="auto">
          <a:xfrm>
            <a:off x="523875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266700" y="533400"/>
            <a:ext cx="6338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3. 总线通信的四种方式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119438" y="29718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应答方式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，没有公共时钟标准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119438" y="39258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异步结合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706" name="AutoShape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/>
          <p:nvPr/>
        </p:nvGrpSpPr>
        <p:grpSpPr bwMode="auto">
          <a:xfrm>
            <a:off x="177800" y="4098925"/>
            <a:ext cx="8847138" cy="1143000"/>
            <a:chOff x="96" y="2592"/>
            <a:chExt cx="5573" cy="720"/>
          </a:xfrm>
        </p:grpSpPr>
        <p:grpSp>
          <p:nvGrpSpPr>
            <p:cNvPr id="30839" name="Group 3"/>
            <p:cNvGrpSpPr/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30841" name="Freeform 4"/>
              <p:cNvSpPr/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701 w 117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2" name="Line 5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3" name="Line 6"/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4" name="Line 7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45" name="Line 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40" name="Text Box 9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 </a:t>
              </a:r>
              <a:r>
                <a:rPr lang="zh-CN" altLang="en-US" sz="2400">
                  <a:latin typeface="Times New Roman" panose="02020603050405020304" pitchFamily="18" charset="0"/>
                </a:rPr>
                <a:t>读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命令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(1) 同步式数据输入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184331" name="Group 11"/>
          <p:cNvGrpSpPr/>
          <p:nvPr/>
        </p:nvGrpSpPr>
        <p:grpSpPr bwMode="auto"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30808" name="Group 12"/>
            <p:cNvGrpSpPr/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30810" name="Rectangle 13"/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11" name="Line 14"/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Line 15"/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Line 16"/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4" name="Rectangle 17"/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5" name="Line 18"/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6" name="Rectangle 19"/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32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17" name="Line 20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8" name="Freeform 21"/>
              <p:cNvSpPr/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19" name="Freeform 22"/>
              <p:cNvSpPr/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0" name="Freeform 23"/>
              <p:cNvSpPr/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0821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822" name="Freeform 25"/>
              <p:cNvSpPr/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3" name="Freeform 26"/>
              <p:cNvSpPr/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4" name="Rectangle 27"/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5" name="Rectangle 28"/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6" name="Rectangle 29"/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7" name="Line 30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28" name="Line 31"/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9" name="Line 32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0" name="Line 33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1" name="Line 34"/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2" name="Line 35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3" name="Line 36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4" name="Line 37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5" name="Line 3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6" name="Line 39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7" name="Line 40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38" name="Line 41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809" name="Text Box 42"/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时钟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63" name="Group 43"/>
          <p:cNvGrpSpPr/>
          <p:nvPr/>
        </p:nvGrpSpPr>
        <p:grpSpPr bwMode="auto"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30804" name="Freeform 44"/>
            <p:cNvSpPr/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Line 45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6" name="Line 46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7" name="Text Box 47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地址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68" name="Group 48"/>
          <p:cNvGrpSpPr/>
          <p:nvPr/>
        </p:nvGrpSpPr>
        <p:grpSpPr bwMode="auto"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30800" name="Line 49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Line 50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Freeform 51"/>
            <p:cNvSpPr/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34 w 1056"/>
                <a:gd name="T3" fmla="*/ 0 h 333"/>
                <a:gd name="T4" fmla="*/ 830 w 1056"/>
                <a:gd name="T5" fmla="*/ 0 h 333"/>
                <a:gd name="T6" fmla="*/ 960 w 1056"/>
                <a:gd name="T7" fmla="*/ 144 h 333"/>
                <a:gd name="T8" fmla="*/ 800 w 1056"/>
                <a:gd name="T9" fmla="*/ 333 h 333"/>
                <a:gd name="T10" fmla="*/ 154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3" name="Text Box 52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数据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373" name="Group 53"/>
          <p:cNvGrpSpPr/>
          <p:nvPr/>
        </p:nvGrpSpPr>
        <p:grpSpPr bwMode="auto"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30790" name="Rectangle 54"/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Rectangle 55"/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Line 56"/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3" name="Line 57"/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94" name="Group 58"/>
            <p:cNvGrpSpPr/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30795" name="Freeform 59"/>
              <p:cNvSpPr/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6" name="Line 60"/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7" name="Line 61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8" name="Line 62"/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9" name="Line 63"/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4384" name="Line 64"/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85" name="Group 65"/>
          <p:cNvGrpSpPr/>
          <p:nvPr/>
        </p:nvGrpSpPr>
        <p:grpSpPr bwMode="auto"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30782" name="Freeform 66"/>
            <p:cNvSpPr/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247 h 429"/>
                <a:gd name="T2" fmla="*/ 884 w 894"/>
                <a:gd name="T3" fmla="*/ 247 h 429"/>
                <a:gd name="T4" fmla="*/ 492 w 894"/>
                <a:gd name="T5" fmla="*/ 0 h 429"/>
                <a:gd name="T6" fmla="*/ 23 w 894"/>
                <a:gd name="T7" fmla="*/ 9 h 4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3" name="Line 67"/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4" name="Rectangle 68"/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Line 69"/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6" name="Line 70"/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7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8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9" name="Line 73"/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4" name="Line 74"/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96" name="Group 76"/>
          <p:cNvGrpSpPr/>
          <p:nvPr/>
        </p:nvGrpSpPr>
        <p:grpSpPr bwMode="auto"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30772" name="Group 77"/>
            <p:cNvGrpSpPr/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30780" name="Line 78"/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81" name="Line 79"/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73" name="Line 80"/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4" name="Line 81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5" name="Line 82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6" name="Line 83"/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7" name="Freeform 84"/>
            <p:cNvSpPr/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8" name="Line 85"/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9" name="Line 86"/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07" name="Line 87"/>
          <p:cNvSpPr>
            <a:spLocks noChangeShapeType="1"/>
          </p:cNvSpPr>
          <p:nvPr/>
        </p:nvSpPr>
        <p:spPr bwMode="auto">
          <a:xfrm>
            <a:off x="4664075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08" name="Group 88"/>
          <p:cNvGrpSpPr/>
          <p:nvPr/>
        </p:nvGrpSpPr>
        <p:grpSpPr bwMode="auto"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30767" name="Line 89"/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8" name="Line 90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9" name="Line 91"/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0" name="Line 92"/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1" name="Line 93"/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14" name="Line 94"/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5" name="Group 95"/>
          <p:cNvGrpSpPr/>
          <p:nvPr/>
        </p:nvGrpSpPr>
        <p:grpSpPr bwMode="auto"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30759" name="Line 96"/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0" name="Line 97"/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1" name="Line 98"/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2" name="Freeform 99"/>
            <p:cNvSpPr/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344 h 442"/>
                <a:gd name="T2" fmla="*/ 417 w 417"/>
                <a:gd name="T3" fmla="*/ 344 h 442"/>
                <a:gd name="T4" fmla="*/ 417 w 417"/>
                <a:gd name="T5" fmla="*/ 0 h 442"/>
                <a:gd name="T6" fmla="*/ 0 w 417"/>
                <a:gd name="T7" fmla="*/ 344 h 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3" name="Line 100"/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4" name="Line 101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5" name="Line 102"/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6" name="Freeform 103"/>
            <p:cNvSpPr/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4" name="Line 104"/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25" name="Group 105"/>
          <p:cNvGrpSpPr/>
          <p:nvPr/>
        </p:nvGrpSpPr>
        <p:grpSpPr bwMode="auto"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30750" name="Group 106"/>
            <p:cNvGrpSpPr/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30755" name="Line 10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6" name="Line 108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7" name="Line 109"/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8" name="Line 110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1" name="Line 111"/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2" name="Line 112"/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3" name="Rectangle 113"/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Rectangle 114"/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35" name="Group 115"/>
          <p:cNvGrpSpPr/>
          <p:nvPr/>
        </p:nvGrpSpPr>
        <p:grpSpPr bwMode="auto"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30742" name="Group 116"/>
            <p:cNvGrpSpPr/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30746" name="Line 117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7" name="Line 118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8" name="Line 119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9" name="Line 120"/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43" name="Freeform 121"/>
            <p:cNvSpPr/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4" name="Rectangle 122"/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Rectangle 123"/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741" name="AutoShape 12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4" grpId="0" animBg="1"/>
      <p:bldP spid="184394" grpId="0" animBg="1"/>
      <p:bldP spid="184395" grpId="0" animBg="1"/>
      <p:bldP spid="184407" grpId="0" bldLvl="0" animBg="1"/>
      <p:bldP spid="184414" grpId="0" animBg="1"/>
      <p:bldP spid="1844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/>
          <p:nvPr/>
        </p:nvGrpSpPr>
        <p:grpSpPr bwMode="auto">
          <a:xfrm>
            <a:off x="228600" y="4419600"/>
            <a:ext cx="8458200" cy="835025"/>
            <a:chOff x="144" y="2784"/>
            <a:chExt cx="5328" cy="526"/>
          </a:xfrm>
        </p:grpSpPr>
        <p:grpSp>
          <p:nvGrpSpPr>
            <p:cNvPr id="31875" name="Group 3"/>
            <p:cNvGrpSpPr/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31880" name="Line 4"/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81" name="Line 5"/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82" name="Line 6"/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83" name="Line 7"/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84" name="Line 8"/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85" name="Line 9"/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76" name="Rectangle 10"/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7" name="Line 11"/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8" name="Line 12"/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9" name="Text Box 13"/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>
                  <a:latin typeface="Times New Roman" panose="02020603050405020304" pitchFamily="18" charset="0"/>
                </a:rPr>
                <a:t> 数据</a:t>
              </a: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685800" y="425450"/>
            <a:ext cx="4043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(2) 同步式数据输出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85359" name="Group 15"/>
          <p:cNvGrpSpPr/>
          <p:nvPr/>
        </p:nvGrpSpPr>
        <p:grpSpPr bwMode="auto"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31845" name="Rectangle 16"/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46" name="Line 17"/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" name="Line 18"/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" name="Line 19"/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9" name="Rectangle 20"/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0" name="Line 21"/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1" name="Rectangle 22"/>
            <p:cNvSpPr>
              <a:spLocks noChangeArrowheads="1"/>
            </p:cNvSpPr>
            <p:nvPr/>
          </p:nvSpPr>
          <p:spPr bwMode="auto">
            <a:xfrm>
              <a:off x="2250" y="941"/>
              <a:ext cx="15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</a:rPr>
                <a:t>总线传输周期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52" name="Line 23"/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3" name="Freeform 24"/>
            <p:cNvSpPr/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4" name="Freeform 25"/>
            <p:cNvSpPr/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5" name="Freeform 26"/>
            <p:cNvSpPr/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1856" name="AutoShape 27"/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57" name="Freeform 28"/>
            <p:cNvSpPr/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8" name="Freeform 29"/>
            <p:cNvSpPr/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59" name="Rectangle 30"/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0" name="Rectangle 31"/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1" name="Rectangle 32"/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1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62" name="Line 33"/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3" name="Line 34"/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4" name="Line 35"/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5" name="Line 36"/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6" name="Line 37"/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7" name="Line 38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8" name="Line 39"/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69" name="Line 40"/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0" name="Line 41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1" name="Line 42"/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2" name="Line 43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3" name="Line 44"/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74" name="Text Box 45"/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kumimoji="0" lang="zh-CN" altLang="en-US" sz="2400">
                  <a:latin typeface="Times New Roman" panose="02020603050405020304" pitchFamily="18" charset="0"/>
                </a:rPr>
                <a:t>时钟</a:t>
              </a: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390" name="Group 46"/>
          <p:cNvGrpSpPr/>
          <p:nvPr/>
        </p:nvGrpSpPr>
        <p:grpSpPr bwMode="auto"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31840" name="Group 47"/>
            <p:cNvGrpSpPr/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31842" name="Line 48"/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3" name="Line 49"/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4" name="Freeform 50"/>
              <p:cNvSpPr/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6 w 5328"/>
                  <a:gd name="T1" fmla="*/ 0 h 977"/>
                  <a:gd name="T2" fmla="*/ 0 w 5328"/>
                  <a:gd name="T3" fmla="*/ 0 h 977"/>
                  <a:gd name="T4" fmla="*/ 6 w 5328"/>
                  <a:gd name="T5" fmla="*/ 0 h 977"/>
                  <a:gd name="T6" fmla="*/ 150 w 5328"/>
                  <a:gd name="T7" fmla="*/ 0 h 977"/>
                  <a:gd name="T8" fmla="*/ 157 w 5328"/>
                  <a:gd name="T9" fmla="*/ 0 h 977"/>
                  <a:gd name="T10" fmla="*/ 150 w 5328"/>
                  <a:gd name="T11" fmla="*/ 0 h 977"/>
                  <a:gd name="T12" fmla="*/ 6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841" name="Text Box 51"/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kumimoji="0" lang="zh-CN" altLang="en-US" sz="2400">
                  <a:latin typeface="Times New Roman" panose="02020603050405020304" pitchFamily="18" charset="0"/>
                </a:rPr>
                <a:t>地址</a:t>
              </a: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396" name="Group 52"/>
          <p:cNvGrpSpPr/>
          <p:nvPr/>
        </p:nvGrpSpPr>
        <p:grpSpPr bwMode="auto"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31838" name="Freeform 53"/>
            <p:cNvSpPr/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39" name="Text Box 54"/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2400" b="0">
                  <a:latin typeface="Times New Roman" panose="02020603050405020304" pitchFamily="18" charset="0"/>
                </a:rPr>
                <a:t>  </a:t>
              </a:r>
              <a:r>
                <a:rPr kumimoji="0" lang="zh-CN" altLang="en-US" sz="2400">
                  <a:latin typeface="Times New Roman" panose="02020603050405020304" pitchFamily="18" charset="0"/>
                </a:rPr>
                <a:t>写</a:t>
              </a:r>
              <a:endParaRPr kumimoji="0" lang="zh-CN" altLang="en-US" sz="2400">
                <a:latin typeface="Times New Roman" panose="02020603050405020304" pitchFamily="18" charset="0"/>
              </a:endParaRPr>
            </a:p>
            <a:p>
              <a:r>
                <a:rPr kumimoji="0" lang="zh-CN" altLang="en-US" sz="2400">
                  <a:latin typeface="Times New Roman" panose="02020603050405020304" pitchFamily="18" charset="0"/>
                </a:rPr>
                <a:t>命令</a:t>
              </a:r>
              <a:endParaRPr kumimoji="0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399" name="Group 55"/>
          <p:cNvGrpSpPr/>
          <p:nvPr/>
        </p:nvGrpSpPr>
        <p:grpSpPr bwMode="auto"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31827" name="Group 56"/>
            <p:cNvGrpSpPr/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31833" name="Freeform 57"/>
              <p:cNvSpPr/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4" name="Line 58"/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5" name="Line 59"/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6" name="Line 60"/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837" name="Line 61"/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28" name="Rectangle 62"/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Line 63"/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830" name="Group 64"/>
            <p:cNvGrpSpPr/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31831" name="Rectangle 65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32" name="Line 66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5411" name="Group 67"/>
          <p:cNvGrpSpPr/>
          <p:nvPr/>
        </p:nvGrpSpPr>
        <p:grpSpPr bwMode="auto"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31816" name="Group 68"/>
            <p:cNvGrpSpPr/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31825" name="Rectangle 69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6" name="Line 70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817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8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9" name="Freeform 73"/>
            <p:cNvSpPr/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987 h 384"/>
                <a:gd name="T6" fmla="*/ 336 w 367"/>
                <a:gd name="T7" fmla="*/ 987 h 384"/>
                <a:gd name="T8" fmla="*/ 134 w 367"/>
                <a:gd name="T9" fmla="*/ 473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0" name="Line 74"/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1" name="Line 75"/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2" name="Line 76"/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3" name="Line 77"/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24" name="Line 78"/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2438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24" name="Group 80"/>
          <p:cNvGrpSpPr/>
          <p:nvPr/>
        </p:nvGrpSpPr>
        <p:grpSpPr bwMode="auto"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31810" name="Line 81"/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1" name="Line 82"/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2" name="Line 83"/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3" name="Line 84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4" name="Freeform 85"/>
            <p:cNvSpPr/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4 h 384"/>
                <a:gd name="T6" fmla="*/ 0 w 480"/>
                <a:gd name="T7" fmla="*/ 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15" name="Line 86"/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31" name="Line 87"/>
          <p:cNvSpPr>
            <a:spLocks noChangeShapeType="1"/>
          </p:cNvSpPr>
          <p:nvPr/>
        </p:nvSpPr>
        <p:spPr bwMode="auto">
          <a:xfrm>
            <a:off x="2819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32" name="Line 88"/>
          <p:cNvSpPr>
            <a:spLocks noChangeShapeType="1"/>
          </p:cNvSpPr>
          <p:nvPr/>
        </p:nvSpPr>
        <p:spPr bwMode="auto">
          <a:xfrm>
            <a:off x="3200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33" name="Group 89"/>
          <p:cNvGrpSpPr/>
          <p:nvPr/>
        </p:nvGrpSpPr>
        <p:grpSpPr bwMode="auto"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31805" name="Line 90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6" name="Line 91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7" name="Line 92"/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8" name="Line 93"/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9" name="Line 94"/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39" name="Group 95"/>
          <p:cNvGrpSpPr/>
          <p:nvPr/>
        </p:nvGrpSpPr>
        <p:grpSpPr bwMode="auto"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31800" name="Line 96"/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1" name="Line 97"/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2" name="Line 98"/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3" name="Line 99"/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04" name="Line 100"/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5" name="Group 101"/>
          <p:cNvGrpSpPr/>
          <p:nvPr/>
        </p:nvGrpSpPr>
        <p:grpSpPr bwMode="auto"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31798" name="Freeform 102"/>
            <p:cNvSpPr/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9" name="Freeform 103"/>
            <p:cNvSpPr/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8" name="Group 104"/>
          <p:cNvGrpSpPr/>
          <p:nvPr/>
        </p:nvGrpSpPr>
        <p:grpSpPr bwMode="auto"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31793" name="Line 105"/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4" name="Line 106"/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5" name="Line 107"/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6" name="Line 108"/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7" name="Line 109"/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54" name="Group 110"/>
          <p:cNvGrpSpPr/>
          <p:nvPr/>
        </p:nvGrpSpPr>
        <p:grpSpPr bwMode="auto"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31787" name="Line 111"/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8" name="Line 112"/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9" name="Rectangle 113"/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Rectangle 114"/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115"/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92" name="Line 116"/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61" name="Group 117"/>
          <p:cNvGrpSpPr/>
          <p:nvPr/>
        </p:nvGrpSpPr>
        <p:grpSpPr bwMode="auto"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31778" name="Line 118"/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Freeform 119"/>
            <p:cNvSpPr/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112 h 393"/>
                <a:gd name="T6" fmla="*/ 0 w 208"/>
                <a:gd name="T7" fmla="*/ 112 h 393"/>
                <a:gd name="T8" fmla="*/ 208 w 208"/>
                <a:gd name="T9" fmla="*/ 60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Rectangle 120"/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121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122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Rectangle 123"/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124"/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5" name="Line 125"/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6" name="Line 126"/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71" name="Group 127"/>
          <p:cNvGrpSpPr/>
          <p:nvPr/>
        </p:nvGrpSpPr>
        <p:grpSpPr bwMode="auto"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31768" name="Rectangle 128"/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129"/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130"/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Line 131"/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132"/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133"/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Line 134"/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5" name="Line 135"/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6" name="Rectangle 136"/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Rectangle 137"/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82" name="Line 138"/>
          <p:cNvSpPr>
            <a:spLocks noChangeShapeType="1"/>
          </p:cNvSpPr>
          <p:nvPr/>
        </p:nvSpPr>
        <p:spPr bwMode="auto">
          <a:xfrm>
            <a:off x="17526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>
            <a:off x="60960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4" name="Rectangle 1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767" name="AutoShape 14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3" grpId="0" animBg="1"/>
      <p:bldP spid="185431" grpId="0" animBg="1"/>
      <p:bldP spid="185432" grpId="0" animBg="1"/>
      <p:bldP spid="185482" grpId="0" animBg="1"/>
      <p:bldP spid="1854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1219200" y="55768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不互锁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4006850" y="55768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半互锁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6858000" y="55768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全互锁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95288"/>
            <a:ext cx="280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异步通信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822278" name="Group 6"/>
          <p:cNvGrpSpPr/>
          <p:nvPr/>
        </p:nvGrpSpPr>
        <p:grpSpPr bwMode="auto">
          <a:xfrm>
            <a:off x="4006850" y="1752600"/>
            <a:ext cx="2698750" cy="3595688"/>
            <a:chOff x="2524" y="1104"/>
            <a:chExt cx="1700" cy="2265"/>
          </a:xfrm>
        </p:grpSpPr>
        <p:sp>
          <p:nvSpPr>
            <p:cNvPr id="32825" name="Text Box 7"/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主设备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26" name="Text Box 8"/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从设备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2281" name="Group 9"/>
          <p:cNvGrpSpPr/>
          <p:nvPr/>
        </p:nvGrpSpPr>
        <p:grpSpPr bwMode="auto">
          <a:xfrm>
            <a:off x="163513" y="2924175"/>
            <a:ext cx="498475" cy="1965325"/>
            <a:chOff x="103" y="1842"/>
            <a:chExt cx="314" cy="1238"/>
          </a:xfrm>
        </p:grpSpPr>
        <p:sp>
          <p:nvSpPr>
            <p:cNvPr id="32823" name="Text Box 10"/>
            <p:cNvSpPr txBox="1">
              <a:spLocks noChangeArrowheads="1"/>
            </p:cNvSpPr>
            <p:nvPr/>
          </p:nvSpPr>
          <p:spPr bwMode="auto">
            <a:xfrm>
              <a:off x="107" y="1842"/>
              <a:ext cx="3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请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求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2824" name="Text Box 11"/>
            <p:cNvSpPr txBox="1">
              <a:spLocks noChangeArrowheads="1"/>
            </p:cNvSpPr>
            <p:nvPr/>
          </p:nvSpPr>
          <p:spPr bwMode="auto">
            <a:xfrm>
              <a:off x="103" y="2562"/>
              <a:ext cx="3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回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答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22284" name="Freeform 12"/>
          <p:cNvSpPr/>
          <p:nvPr/>
        </p:nvSpPr>
        <p:spPr bwMode="auto">
          <a:xfrm>
            <a:off x="12954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Freeform 13"/>
          <p:cNvSpPr/>
          <p:nvPr/>
        </p:nvSpPr>
        <p:spPr bwMode="auto">
          <a:xfrm>
            <a:off x="4176713" y="2590800"/>
            <a:ext cx="1587" cy="966788"/>
          </a:xfrm>
          <a:custGeom>
            <a:avLst/>
            <a:gdLst>
              <a:gd name="T0" fmla="*/ 0 w 1"/>
              <a:gd name="T1" fmla="*/ 0 h 609"/>
              <a:gd name="T2" fmla="*/ 2147483647 w 1"/>
              <a:gd name="T3" fmla="*/ 2147483647 h 6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86" name="Group 14"/>
          <p:cNvGrpSpPr/>
          <p:nvPr/>
        </p:nvGrpSpPr>
        <p:grpSpPr bwMode="auto"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32821" name="Freeform 15"/>
            <p:cNvSpPr/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2" name="Freeform 16"/>
            <p:cNvSpPr/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89" name="Freeform 17"/>
          <p:cNvSpPr/>
          <p:nvPr/>
        </p:nvSpPr>
        <p:spPr bwMode="auto">
          <a:xfrm>
            <a:off x="5241925" y="2586038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2147483647 h 5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0" name="Freeform 18"/>
          <p:cNvSpPr/>
          <p:nvPr/>
        </p:nvSpPr>
        <p:spPr bwMode="auto">
          <a:xfrm>
            <a:off x="5184775" y="3479800"/>
            <a:ext cx="785813" cy="1588"/>
          </a:xfrm>
          <a:custGeom>
            <a:avLst/>
            <a:gdLst>
              <a:gd name="T0" fmla="*/ 0 w 495"/>
              <a:gd name="T1" fmla="*/ 0 h 1"/>
              <a:gd name="T2" fmla="*/ 2147483647 w 495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1" name="Group 19"/>
          <p:cNvGrpSpPr/>
          <p:nvPr/>
        </p:nvGrpSpPr>
        <p:grpSpPr bwMode="auto"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32819" name="Freeform 20"/>
            <p:cNvSpPr/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20" name="Freeform 21"/>
            <p:cNvSpPr/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94" name="Freeform 22"/>
          <p:cNvSpPr/>
          <p:nvPr/>
        </p:nvSpPr>
        <p:spPr bwMode="auto">
          <a:xfrm>
            <a:off x="2293938" y="3505200"/>
            <a:ext cx="830262" cy="1588"/>
          </a:xfrm>
          <a:custGeom>
            <a:avLst/>
            <a:gdLst>
              <a:gd name="T0" fmla="*/ 0 w 523"/>
              <a:gd name="T1" fmla="*/ 0 h 1"/>
              <a:gd name="T2" fmla="*/ 2147483647 w 52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5" name="Freeform 23"/>
          <p:cNvSpPr/>
          <p:nvPr/>
        </p:nvSpPr>
        <p:spPr bwMode="auto">
          <a:xfrm>
            <a:off x="234791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6" name="Freeform 24"/>
          <p:cNvSpPr/>
          <p:nvPr/>
        </p:nvSpPr>
        <p:spPr bwMode="auto">
          <a:xfrm>
            <a:off x="1770063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7" name="Freeform 25"/>
          <p:cNvSpPr/>
          <p:nvPr/>
        </p:nvSpPr>
        <p:spPr bwMode="auto">
          <a:xfrm>
            <a:off x="28749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8" name="Freeform 26"/>
          <p:cNvSpPr/>
          <p:nvPr/>
        </p:nvSpPr>
        <p:spPr bwMode="auto">
          <a:xfrm>
            <a:off x="1820863" y="3743325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9" name="Group 27"/>
          <p:cNvGrpSpPr/>
          <p:nvPr/>
        </p:nvGrpSpPr>
        <p:grpSpPr bwMode="auto"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32817" name="Freeform 28"/>
            <p:cNvSpPr/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8" name="Line 29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302" name="Group 30"/>
          <p:cNvGrpSpPr/>
          <p:nvPr/>
        </p:nvGrpSpPr>
        <p:grpSpPr bwMode="auto"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32815" name="Freeform 31"/>
            <p:cNvSpPr/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6" name="Line 32"/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05" name="Line 33"/>
          <p:cNvSpPr>
            <a:spLocks noChangeShapeType="1"/>
          </p:cNvSpPr>
          <p:nvPr/>
        </p:nvSpPr>
        <p:spPr bwMode="auto">
          <a:xfrm>
            <a:off x="2824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6" name="Freeform 34"/>
          <p:cNvSpPr/>
          <p:nvPr/>
        </p:nvSpPr>
        <p:spPr bwMode="auto">
          <a:xfrm>
            <a:off x="45847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7" name="Freeform 35"/>
          <p:cNvSpPr/>
          <p:nvPr/>
        </p:nvSpPr>
        <p:spPr bwMode="auto">
          <a:xfrm>
            <a:off x="56943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8" name="Freeform 36"/>
          <p:cNvSpPr/>
          <p:nvPr/>
        </p:nvSpPr>
        <p:spPr bwMode="auto">
          <a:xfrm>
            <a:off x="4640263" y="3733800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9" name="Line 37"/>
          <p:cNvSpPr>
            <a:spLocks noChangeShapeType="1"/>
          </p:cNvSpPr>
          <p:nvPr/>
        </p:nvSpPr>
        <p:spPr bwMode="auto">
          <a:xfrm>
            <a:off x="56324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0" name="Freeform 38"/>
          <p:cNvSpPr/>
          <p:nvPr/>
        </p:nvSpPr>
        <p:spPr bwMode="auto">
          <a:xfrm>
            <a:off x="69088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1" name="Group 39"/>
          <p:cNvGrpSpPr/>
          <p:nvPr/>
        </p:nvGrpSpPr>
        <p:grpSpPr bwMode="auto">
          <a:xfrm>
            <a:off x="6848475" y="2660650"/>
            <a:ext cx="1162050" cy="1427163"/>
            <a:chOff x="4314" y="1676"/>
            <a:chExt cx="732" cy="899"/>
          </a:xfrm>
        </p:grpSpPr>
        <p:sp>
          <p:nvSpPr>
            <p:cNvPr id="32813" name="Freeform 40"/>
            <p:cNvSpPr/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4" name="Freeform 41"/>
            <p:cNvSpPr/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14" name="Freeform 42"/>
          <p:cNvSpPr/>
          <p:nvPr/>
        </p:nvSpPr>
        <p:spPr bwMode="auto">
          <a:xfrm>
            <a:off x="798036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5" name="Freeform 43"/>
          <p:cNvSpPr/>
          <p:nvPr/>
        </p:nvSpPr>
        <p:spPr bwMode="auto">
          <a:xfrm>
            <a:off x="73914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7 w 732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6" name="Freeform 44"/>
          <p:cNvSpPr/>
          <p:nvPr/>
        </p:nvSpPr>
        <p:spPr bwMode="auto">
          <a:xfrm>
            <a:off x="85137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7 w 2"/>
              <a:gd name="T3" fmla="*/ 2147483647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7" name="Freeform 45"/>
          <p:cNvSpPr/>
          <p:nvPr/>
        </p:nvSpPr>
        <p:spPr bwMode="auto">
          <a:xfrm>
            <a:off x="7442200" y="374332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7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8" name="Group 46"/>
          <p:cNvGrpSpPr/>
          <p:nvPr/>
        </p:nvGrpSpPr>
        <p:grpSpPr bwMode="auto"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32811" name="Freeform 47"/>
            <p:cNvSpPr/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2" name="Line 48"/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1" name="Line 49"/>
          <p:cNvSpPr>
            <a:spLocks noChangeShapeType="1"/>
          </p:cNvSpPr>
          <p:nvPr/>
        </p:nvSpPr>
        <p:spPr bwMode="auto">
          <a:xfrm>
            <a:off x="8462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2" name="Freeform 50"/>
          <p:cNvSpPr/>
          <p:nvPr/>
        </p:nvSpPr>
        <p:spPr bwMode="auto">
          <a:xfrm>
            <a:off x="7493000" y="2898775"/>
            <a:ext cx="508000" cy="1365250"/>
          </a:xfrm>
          <a:custGeom>
            <a:avLst/>
            <a:gdLst>
              <a:gd name="T0" fmla="*/ 0 w 320"/>
              <a:gd name="T1" fmla="*/ 2147483647 h 860"/>
              <a:gd name="T2" fmla="*/ 2147483647 w 320"/>
              <a:gd name="T3" fmla="*/ 2147483647 h 860"/>
              <a:gd name="T4" fmla="*/ 2147483647 w 320"/>
              <a:gd name="T5" fmla="*/ 2147483647 h 860"/>
              <a:gd name="T6" fmla="*/ 2147483647 w 320"/>
              <a:gd name="T7" fmla="*/ 2147483647 h 8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23" name="Group 51"/>
          <p:cNvGrpSpPr/>
          <p:nvPr/>
        </p:nvGrpSpPr>
        <p:grpSpPr bwMode="auto"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32809" name="Freeform 52"/>
            <p:cNvSpPr/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Freeform 53"/>
            <p:cNvSpPr/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6" name="Freeform 54"/>
          <p:cNvSpPr/>
          <p:nvPr/>
        </p:nvSpPr>
        <p:spPr bwMode="auto">
          <a:xfrm>
            <a:off x="4692650" y="2895600"/>
            <a:ext cx="550863" cy="1301750"/>
          </a:xfrm>
          <a:custGeom>
            <a:avLst/>
            <a:gdLst>
              <a:gd name="T0" fmla="*/ 0 w 347"/>
              <a:gd name="T1" fmla="*/ 2147483647 h 820"/>
              <a:gd name="T2" fmla="*/ 2147483647 w 347"/>
              <a:gd name="T3" fmla="*/ 2147483647 h 820"/>
              <a:gd name="T4" fmla="*/ 2147483647 w 347"/>
              <a:gd name="T5" fmla="*/ 2147483647 h 820"/>
              <a:gd name="T6" fmla="*/ 2147483647 w 347"/>
              <a:gd name="T7" fmla="*/ 2147483647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7" name="Text Box 55"/>
          <p:cNvSpPr txBox="1">
            <a:spLocks noChangeArrowheads="1"/>
          </p:cNvSpPr>
          <p:nvPr/>
        </p:nvSpPr>
        <p:spPr bwMode="auto">
          <a:xfrm>
            <a:off x="1219200" y="60674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单机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2328" name="Text Box 56"/>
          <p:cNvSpPr txBox="1">
            <a:spLocks noChangeArrowheads="1"/>
          </p:cNvSpPr>
          <p:nvPr/>
        </p:nvSpPr>
        <p:spPr bwMode="auto">
          <a:xfrm>
            <a:off x="4006850" y="60674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多机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2329" name="Text Box 57"/>
          <p:cNvSpPr txBox="1">
            <a:spLocks noChangeArrowheads="1"/>
          </p:cNvSpPr>
          <p:nvPr/>
        </p:nvSpPr>
        <p:spPr bwMode="auto">
          <a:xfrm>
            <a:off x="6858000" y="606742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网络通信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808" name="AutoShape 5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8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8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82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82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8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82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2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8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2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82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8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82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2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82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82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8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2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 autoUpdateAnimBg="0"/>
      <p:bldP spid="822275" grpId="0" autoUpdateAnimBg="0"/>
      <p:bldP spid="822276" grpId="0" autoUpdateAnimBg="0"/>
      <p:bldP spid="822284" grpId="0" animBg="1"/>
      <p:bldP spid="822285" grpId="0" animBg="1"/>
      <p:bldP spid="822289" grpId="0" animBg="1"/>
      <p:bldP spid="822290" grpId="0" animBg="1"/>
      <p:bldP spid="822294" grpId="0" animBg="1"/>
      <p:bldP spid="822295" grpId="0" animBg="1"/>
      <p:bldP spid="822296" grpId="0" animBg="1"/>
      <p:bldP spid="822297" grpId="0" animBg="1"/>
      <p:bldP spid="822298" grpId="0" animBg="1"/>
      <p:bldP spid="822305" grpId="0" animBg="1"/>
      <p:bldP spid="822306" grpId="0" animBg="1"/>
      <p:bldP spid="822307" grpId="0" animBg="1"/>
      <p:bldP spid="822308" grpId="0" animBg="1"/>
      <p:bldP spid="822309" grpId="0" animBg="1"/>
      <p:bldP spid="822310" grpId="0" animBg="1"/>
      <p:bldP spid="822314" grpId="0" animBg="1"/>
      <p:bldP spid="822315" grpId="0" animBg="1"/>
      <p:bldP spid="822316" grpId="0" animBg="1"/>
      <p:bldP spid="822317" grpId="0" animBg="1"/>
      <p:bldP spid="822321" grpId="0" animBg="1"/>
      <p:bldP spid="822322" grpId="0" animBg="1"/>
      <p:bldP spid="822326" grpId="0" animBg="1"/>
      <p:bldP spid="822327" grpId="0" autoUpdateAnimBg="0"/>
      <p:bldP spid="822328" grpId="0" autoUpdateAnimBg="0"/>
      <p:bldP spid="82232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(4) 半同步通信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87395" name="Group 3"/>
          <p:cNvGrpSpPr/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33804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同步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发送方</a:t>
              </a:r>
              <a:r>
                <a:rPr lang="zh-CN" altLang="en-US" sz="2800">
                  <a:latin typeface="Times New Roman" panose="02020603050405020304" pitchFamily="18" charset="0"/>
                </a:rPr>
                <a:t> 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时钟前沿 </a:t>
              </a:r>
              <a:r>
                <a:rPr lang="zh-CN" altLang="en-US" sz="2800">
                  <a:latin typeface="Times New Roman" panose="02020603050405020304" pitchFamily="18" charset="0"/>
                </a:rPr>
                <a:t>发信号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05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接收方 </a:t>
              </a:r>
              <a:r>
                <a:rPr lang="zh-CN" altLang="en-US" sz="2800">
                  <a:latin typeface="Times New Roman" panose="02020603050405020304" pitchFamily="18" charset="0"/>
                </a:rPr>
                <a:t>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时钟后沿 </a:t>
              </a:r>
              <a:r>
                <a:rPr lang="zh-CN" altLang="en-US" sz="2800">
                  <a:latin typeface="Times New Roman" panose="02020603050405020304" pitchFamily="18" charset="0"/>
                </a:rPr>
                <a:t>判断、识别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latin typeface="Times New Roman" panose="02020603050405020304" pitchFamily="18" charset="0"/>
              </a:rPr>
              <a:t>（</a:t>
            </a:r>
            <a:r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3600">
                <a:latin typeface="Times New Roman" panose="02020603050405020304" pitchFamily="18" charset="0"/>
              </a:rPr>
              <a:t>、</a:t>
            </a:r>
            <a:r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rPr>
              <a:t>异步 </a:t>
            </a:r>
            <a:r>
              <a:rPr lang="zh-CN" altLang="en-US" sz="3600">
                <a:latin typeface="Times New Roman" panose="02020603050405020304" pitchFamily="18" charset="0"/>
              </a:rPr>
              <a:t>结合）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187400" name="Group 8"/>
          <p:cNvGrpSpPr/>
          <p:nvPr/>
        </p:nvGrpSpPr>
        <p:grpSpPr bwMode="auto">
          <a:xfrm>
            <a:off x="838200" y="3795713"/>
            <a:ext cx="8229600" cy="1508125"/>
            <a:chOff x="528" y="2391"/>
            <a:chExt cx="5184" cy="950"/>
          </a:xfrm>
        </p:grpSpPr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异步   </a:t>
              </a:r>
              <a:r>
                <a:rPr lang="zh-CN" altLang="en-US" sz="2800">
                  <a:latin typeface="Times New Roman" panose="02020603050405020304" pitchFamily="18" charset="0"/>
                </a:rPr>
                <a:t>允许不同速度的模块和谐工作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3801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增加一条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“等待”响应信号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  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3802" name="Text Box 11"/>
            <p:cNvSpPr txBox="1">
              <a:spLocks noChangeArrowheads="1"/>
            </p:cNvSpPr>
            <p:nvPr/>
          </p:nvSpPr>
          <p:spPr bwMode="auto">
            <a:xfrm>
              <a:off x="4289" y="2976"/>
              <a:ext cx="10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WAIT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4275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799" name="AutoShape 1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以输入数据为例的半同步通信时序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1     </a:t>
            </a:r>
            <a:r>
              <a:rPr lang="zh-CN" altLang="en-US" sz="2800">
                <a:latin typeface="Times New Roman" panose="02020603050405020304" pitchFamily="18" charset="0"/>
              </a:rPr>
              <a:t>主模块发地址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2     </a:t>
            </a:r>
            <a:r>
              <a:rPr lang="zh-CN" altLang="en-US" sz="2800">
                <a:latin typeface="Times New Roman" panose="02020603050405020304" pitchFamily="18" charset="0"/>
              </a:rPr>
              <a:t>主模块发命令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0">
                <a:latin typeface="Times New Roman" panose="02020603050405020304" pitchFamily="18" charset="0"/>
              </a:rPr>
              <a:t>…</a:t>
            </a:r>
            <a:endParaRPr lang="zh-CN" altLang="en-US" sz="4800" b="0">
              <a:latin typeface="Times New Roman" panose="02020603050405020304" pitchFamily="18" charset="0"/>
            </a:endParaRP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3     </a:t>
            </a:r>
            <a:r>
              <a:rPr lang="zh-CN" altLang="en-US" sz="2800">
                <a:latin typeface="Times New Roman" panose="02020603050405020304" pitchFamily="18" charset="0"/>
              </a:rPr>
              <a:t>从模块提供数据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4     </a:t>
            </a:r>
            <a:r>
              <a:rPr lang="zh-CN" altLang="en-US" sz="2800">
                <a:latin typeface="Times New Roman" panose="02020603050405020304" pitchFamily="18" charset="0"/>
              </a:rPr>
              <a:t>从模块撤销数据，主模块撤销命令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88424" name="Group 8"/>
          <p:cNvGrpSpPr/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34832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sz="280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anose="02020603050405020304" pitchFamily="18" charset="0"/>
                </a:rPr>
                <a:t>T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pSp>
          <p:nvGrpSpPr>
            <p:cNvPr id="34833" name="Group 10"/>
            <p:cNvGrpSpPr/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34834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WAIT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5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8429" name="Group 13"/>
          <p:cNvGrpSpPr/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34828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sz="280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anose="02020603050405020304" pitchFamily="18" charset="0"/>
                </a:rPr>
                <a:t>T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pSp>
          <p:nvGrpSpPr>
            <p:cNvPr id="34829" name="Group 15"/>
            <p:cNvGrpSpPr/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34830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WAIT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31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4827" name="AutoShape 2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/>
          <p:cNvSpPr/>
          <p:nvPr/>
        </p:nvSpPr>
        <p:spPr bwMode="auto">
          <a:xfrm>
            <a:off x="6396038" y="3897313"/>
            <a:ext cx="504825" cy="555625"/>
          </a:xfrm>
          <a:custGeom>
            <a:avLst/>
            <a:gdLst>
              <a:gd name="T0" fmla="*/ 0 w 417"/>
              <a:gd name="T1" fmla="*/ 2147483647 h 442"/>
              <a:gd name="T2" fmla="*/ 2147483647 w 417"/>
              <a:gd name="T3" fmla="*/ 2147483647 h 442"/>
              <a:gd name="T4" fmla="*/ 2147483647 w 417"/>
              <a:gd name="T5" fmla="*/ 0 h 442"/>
              <a:gd name="T6" fmla="*/ 0 w 417"/>
              <a:gd name="T7" fmla="*/ 2147483647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443" name="Group 3"/>
          <p:cNvGrpSpPr/>
          <p:nvPr/>
        </p:nvGrpSpPr>
        <p:grpSpPr bwMode="auto">
          <a:xfrm>
            <a:off x="-53975" y="3786188"/>
            <a:ext cx="9197975" cy="763587"/>
            <a:chOff x="-34" y="2385"/>
            <a:chExt cx="5794" cy="481"/>
          </a:xfrm>
        </p:grpSpPr>
        <p:grpSp>
          <p:nvGrpSpPr>
            <p:cNvPr id="36025" name="Group 4"/>
            <p:cNvGrpSpPr/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36029" name="Group 5"/>
              <p:cNvGrpSpPr/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36034" name="Freeform 43"/>
                <p:cNvSpPr/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1 h 1"/>
                    <a:gd name="T2" fmla="*/ 9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035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6030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6031" name="组合 252"/>
              <p:cNvGrpSpPr/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36032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033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026" name="Group 12"/>
            <p:cNvGrpSpPr/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36027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读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28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命令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9455" name="Group 15"/>
          <p:cNvGrpSpPr/>
          <p:nvPr/>
        </p:nvGrpSpPr>
        <p:grpSpPr bwMode="auto">
          <a:xfrm>
            <a:off x="17463" y="4714875"/>
            <a:ext cx="9070975" cy="730250"/>
            <a:chOff x="11" y="2970"/>
            <a:chExt cx="5714" cy="460"/>
          </a:xfrm>
        </p:grpSpPr>
        <p:grpSp>
          <p:nvGrpSpPr>
            <p:cNvPr id="36017" name="Group 16"/>
            <p:cNvGrpSpPr/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36023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WAIT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6024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018" name="Freeform 43"/>
            <p:cNvSpPr/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1 h 1"/>
                <a:gd name="T2" fmla="*/ 53386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19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20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21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22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" name="组合 381"/>
          <p:cNvGrpSpPr/>
          <p:nvPr/>
        </p:nvGrpSpPr>
        <p:grpSpPr bwMode="auto">
          <a:xfrm>
            <a:off x="0" y="3071813"/>
            <a:ext cx="9120188" cy="500062"/>
            <a:chOff x="-32" y="3071810"/>
            <a:chExt cx="9119767" cy="500066"/>
          </a:xfrm>
        </p:grpSpPr>
        <p:sp>
          <p:nvSpPr>
            <p:cNvPr id="36013" name="Freeform 37"/>
            <p:cNvSpPr/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2147483647 w 3857"/>
                <a:gd name="T1" fmla="*/ 0 h 343"/>
                <a:gd name="T2" fmla="*/ 0 w 3857"/>
                <a:gd name="T3" fmla="*/ 2147483647 h 343"/>
                <a:gd name="T4" fmla="*/ 2147483647 w 3857"/>
                <a:gd name="T5" fmla="*/ 2147483647 h 343"/>
                <a:gd name="T6" fmla="*/ 2147483647 w 3857"/>
                <a:gd name="T7" fmla="*/ 2147483647 h 343"/>
                <a:gd name="T8" fmla="*/ 2147483647 w 3857"/>
                <a:gd name="T9" fmla="*/ 2147483647 h 343"/>
                <a:gd name="T10" fmla="*/ 2147483647 w 3857"/>
                <a:gd name="T11" fmla="*/ 2147483647 h 343"/>
                <a:gd name="T12" fmla="*/ 2147483647 w 3857"/>
                <a:gd name="T13" fmla="*/ 0 h 343"/>
                <a:gd name="T14" fmla="*/ 2147483647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14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15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016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57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地址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399"/>
          <p:cNvGrpSpPr/>
          <p:nvPr/>
        </p:nvGrpSpPr>
        <p:grpSpPr bwMode="auto">
          <a:xfrm>
            <a:off x="-36513" y="5786438"/>
            <a:ext cx="9144001" cy="561975"/>
            <a:chOff x="-54031" y="5786454"/>
            <a:chExt cx="9144047" cy="561972"/>
          </a:xfrm>
        </p:grpSpPr>
        <p:sp>
          <p:nvSpPr>
            <p:cNvPr id="36008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数据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6009" name="组合 395"/>
            <p:cNvGrpSpPr/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36010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1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12" name="Freeform 52"/>
              <p:cNvSpPr/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2147483647 h 333"/>
                  <a:gd name="T2" fmla="*/ 2147483647 w 1056"/>
                  <a:gd name="T3" fmla="*/ 0 h 333"/>
                  <a:gd name="T4" fmla="*/ 2147483647 w 1056"/>
                  <a:gd name="T5" fmla="*/ 0 h 333"/>
                  <a:gd name="T6" fmla="*/ 2147483647 w 1056"/>
                  <a:gd name="T7" fmla="*/ 2147483647 h 333"/>
                  <a:gd name="T8" fmla="*/ 2147483647 w 1056"/>
                  <a:gd name="T9" fmla="*/ 2147483647 h 333"/>
                  <a:gd name="T10" fmla="*/ 2147483647 w 1056"/>
                  <a:gd name="T11" fmla="*/ 2147483647 h 333"/>
                  <a:gd name="T12" fmla="*/ 0 w 1056"/>
                  <a:gd name="T13" fmla="*/ 2147483647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3.5</a:t>
            </a:r>
            <a:endParaRPr lang="zh-CN" altLang="en-US" sz="4400" b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9476" name="Group 36"/>
          <p:cNvGrpSpPr/>
          <p:nvPr/>
        </p:nvGrpSpPr>
        <p:grpSpPr bwMode="auto">
          <a:xfrm>
            <a:off x="0" y="1412875"/>
            <a:ext cx="9104313" cy="1466850"/>
            <a:chOff x="0" y="890"/>
            <a:chExt cx="5735" cy="924"/>
          </a:xfrm>
        </p:grpSpPr>
        <p:sp>
          <p:nvSpPr>
            <p:cNvPr id="35964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时钟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5965" name="Group 38"/>
            <p:cNvGrpSpPr/>
            <p:nvPr/>
          </p:nvGrpSpPr>
          <p:grpSpPr bwMode="auto">
            <a:xfrm>
              <a:off x="377" y="890"/>
              <a:ext cx="5358" cy="924"/>
              <a:chOff x="377" y="890"/>
              <a:chExt cx="5358" cy="924"/>
            </a:xfrm>
          </p:grpSpPr>
          <p:sp>
            <p:nvSpPr>
              <p:cNvPr id="35966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67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8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30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69" name="Freeform 14"/>
              <p:cNvSpPr/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0" name="Freeform 15"/>
              <p:cNvSpPr/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1" name="Freeform 16"/>
              <p:cNvSpPr/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5972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973" name="Freeform 18"/>
              <p:cNvSpPr/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4" name="Freeform 19"/>
              <p:cNvSpPr/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5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6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7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8" name="Freeform 16"/>
              <p:cNvSpPr/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9" name="Freeform 16"/>
              <p:cNvSpPr/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5980" name="组合 196"/>
              <p:cNvGrpSpPr/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35999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000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001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002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003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004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36005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006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007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5981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2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0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 sz="20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83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84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85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86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5987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88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89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990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1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92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93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94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95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5996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97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98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" name="组合 380"/>
          <p:cNvGrpSpPr/>
          <p:nvPr/>
        </p:nvGrpSpPr>
        <p:grpSpPr bwMode="auto">
          <a:xfrm>
            <a:off x="598488" y="3121025"/>
            <a:ext cx="785812" cy="3236913"/>
            <a:chOff x="598906" y="3121200"/>
            <a:chExt cx="785873" cy="3236758"/>
          </a:xfrm>
        </p:grpSpPr>
        <p:sp>
          <p:nvSpPr>
            <p:cNvPr id="35952" name="Rectangle 55"/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953" name="Line 57"/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54" name="组合 379"/>
            <p:cNvGrpSpPr/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35959" name="Freeform 60"/>
              <p:cNvSpPr/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2147483647 w 613"/>
                  <a:gd name="T1" fmla="*/ 2147483647 h 355"/>
                  <a:gd name="T2" fmla="*/ 2147483647 w 613"/>
                  <a:gd name="T3" fmla="*/ 2147483647 h 355"/>
                  <a:gd name="T4" fmla="*/ 0 w 613"/>
                  <a:gd name="T5" fmla="*/ 0 h 355"/>
                  <a:gd name="T6" fmla="*/ 0 w 613"/>
                  <a:gd name="T7" fmla="*/ 2147483647 h 355"/>
                  <a:gd name="T8" fmla="*/ 2147483647 w 613"/>
                  <a:gd name="T9" fmla="*/ 2147483647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60" name="Line 61"/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61" name="Line 62"/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62" name="Line 63"/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63" name="Line 64"/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55" name="Rectangle 55"/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956" name="Line 57"/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7" name="Rectangle 56"/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958" name="Line 58"/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34" name="Line 95"/>
          <p:cNvSpPr>
            <a:spLocks noChangeShapeType="1"/>
          </p:cNvSpPr>
          <p:nvPr/>
        </p:nvSpPr>
        <p:spPr bwMode="auto">
          <a:xfrm rot="2700000">
            <a:off x="6657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组合 360"/>
          <p:cNvGrpSpPr/>
          <p:nvPr/>
        </p:nvGrpSpPr>
        <p:grpSpPr bwMode="auto">
          <a:xfrm>
            <a:off x="6786563" y="3127375"/>
            <a:ext cx="1214437" cy="3265488"/>
            <a:chOff x="6786578" y="3126605"/>
            <a:chExt cx="1214446" cy="3266272"/>
          </a:xfrm>
        </p:grpSpPr>
        <p:sp>
          <p:nvSpPr>
            <p:cNvPr id="35942" name="Line 110"/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43" name="组合 258"/>
            <p:cNvGrpSpPr/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35950" name="Line 108"/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51" name="Rectangle 114"/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944" name="组合 261"/>
            <p:cNvGrpSpPr/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35948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49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945" name="Line 110"/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46" name="Line 84"/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47" name="Rectangle 115"/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546" name="Group 106"/>
          <p:cNvGrpSpPr/>
          <p:nvPr/>
        </p:nvGrpSpPr>
        <p:grpSpPr bwMode="auto">
          <a:xfrm>
            <a:off x="1338263" y="3127375"/>
            <a:ext cx="1133475" cy="3227388"/>
            <a:chOff x="843" y="1970"/>
            <a:chExt cx="714" cy="2033"/>
          </a:xfrm>
        </p:grpSpPr>
        <p:sp>
          <p:nvSpPr>
            <p:cNvPr id="35930" name="Freeform 67"/>
            <p:cNvSpPr/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11 h 429"/>
                <a:gd name="T2" fmla="*/ 20 w 894"/>
                <a:gd name="T3" fmla="*/ 11 h 429"/>
                <a:gd name="T4" fmla="*/ 11 w 894"/>
                <a:gd name="T5" fmla="*/ 0 h 429"/>
                <a:gd name="T6" fmla="*/ 2 w 894"/>
                <a:gd name="T7" fmla="*/ 2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1" name="Line 68"/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2" name="Line 70"/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3" name="Line 71"/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4" name="Line 72"/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5" name="Line 73"/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36" name="组合 269"/>
            <p:cNvGrpSpPr/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35940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41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937" name="组合 351"/>
            <p:cNvGrpSpPr/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35938" name="Rectangle 56"/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39" name="Line 58"/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559" name="Group 119"/>
          <p:cNvGrpSpPr/>
          <p:nvPr/>
        </p:nvGrpSpPr>
        <p:grpSpPr bwMode="auto">
          <a:xfrm>
            <a:off x="2428875" y="3127375"/>
            <a:ext cx="1152525" cy="3227388"/>
            <a:chOff x="1530" y="1970"/>
            <a:chExt cx="726" cy="2033"/>
          </a:xfrm>
        </p:grpSpPr>
        <p:grpSp>
          <p:nvGrpSpPr>
            <p:cNvPr id="35919" name="Group 120"/>
            <p:cNvGrpSpPr/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35921" name="Group 121"/>
              <p:cNvGrpSpPr/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35924" name="Line 82"/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25" name="Line 83"/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26" name="Line 84"/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27" name="Freeform 67"/>
                <p:cNvSpPr/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11 h 429"/>
                    <a:gd name="T2" fmla="*/ 49 w 894"/>
                    <a:gd name="T3" fmla="*/ 11 h 429"/>
                    <a:gd name="T4" fmla="*/ 27 w 894"/>
                    <a:gd name="T5" fmla="*/ 0 h 429"/>
                    <a:gd name="T6" fmla="*/ 2 w 894"/>
                    <a:gd name="T7" fmla="*/ 2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28" name="Line 71"/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29" name="Rectangle 56"/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922" name="Line 58"/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23" name="Line 80"/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20" name="Line 79"/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" name="组合 363"/>
          <p:cNvGrpSpPr/>
          <p:nvPr/>
        </p:nvGrpSpPr>
        <p:grpSpPr bwMode="auto">
          <a:xfrm>
            <a:off x="3544888" y="3127375"/>
            <a:ext cx="1143000" cy="3225800"/>
            <a:chOff x="3544876" y="3126604"/>
            <a:chExt cx="1142992" cy="3226584"/>
          </a:xfrm>
        </p:grpSpPr>
        <p:sp>
          <p:nvSpPr>
            <p:cNvPr id="35912" name="Line 92"/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3" name="Line 92"/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4" name="Line 84"/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15" name="组合 349"/>
            <p:cNvGrpSpPr/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35917" name="Rectangle 69"/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18" name="Line 74"/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16" name="Line 84"/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79" name="Line 95"/>
          <p:cNvSpPr>
            <a:spLocks noChangeShapeType="1"/>
          </p:cNvSpPr>
          <p:nvPr/>
        </p:nvSpPr>
        <p:spPr bwMode="auto">
          <a:xfrm rot="2700000">
            <a:off x="5514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580" name="Group 140"/>
          <p:cNvGrpSpPr/>
          <p:nvPr/>
        </p:nvGrpSpPr>
        <p:grpSpPr bwMode="auto">
          <a:xfrm>
            <a:off x="4643438" y="3128963"/>
            <a:ext cx="1163637" cy="3224212"/>
            <a:chOff x="2925" y="1971"/>
            <a:chExt cx="733" cy="2031"/>
          </a:xfrm>
        </p:grpSpPr>
        <p:grpSp>
          <p:nvGrpSpPr>
            <p:cNvPr id="35905" name="Group 141"/>
            <p:cNvGrpSpPr/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35907" name="Line 92"/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8" name="Line 92"/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9" name="Line 84"/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0" name="Freeform 85"/>
              <p:cNvSpPr/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8 w 931"/>
                  <a:gd name="T3" fmla="*/ 0 h 358"/>
                  <a:gd name="T4" fmla="*/ 6 w 931"/>
                  <a:gd name="T5" fmla="*/ 166 h 358"/>
                  <a:gd name="T6" fmla="*/ 8 w 931"/>
                  <a:gd name="T7" fmla="*/ 355 h 358"/>
                  <a:gd name="T8" fmla="*/ 1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11" name="Line 84"/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06" name="Line 81"/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857" name="Group 148"/>
          <p:cNvGrpSpPr/>
          <p:nvPr/>
        </p:nvGrpSpPr>
        <p:grpSpPr bwMode="auto">
          <a:xfrm>
            <a:off x="304800" y="423863"/>
            <a:ext cx="7580313" cy="641350"/>
            <a:chOff x="192" y="267"/>
            <a:chExt cx="4775" cy="404"/>
          </a:xfrm>
        </p:grpSpPr>
        <p:sp>
          <p:nvSpPr>
            <p:cNvPr id="35903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latin typeface="Times New Roman" panose="02020603050405020304" pitchFamily="18" charset="0"/>
                </a:rPr>
                <a:t>(4) 半同步通信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35904" name="Text Box 150"/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panose="02020603050405020304" pitchFamily="18" charset="0"/>
                </a:rPr>
                <a:t>（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同步</a:t>
              </a:r>
              <a:r>
                <a:rPr lang="zh-CN" altLang="en-US" sz="3600">
                  <a:latin typeface="Times New Roman" panose="02020603050405020304" pitchFamily="18" charset="0"/>
                </a:rPr>
                <a:t>、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异步 </a:t>
              </a:r>
              <a:r>
                <a:rPr lang="zh-CN" altLang="en-US" sz="3600">
                  <a:latin typeface="Times New Roman" panose="02020603050405020304" pitchFamily="18" charset="0"/>
                </a:rPr>
                <a:t>结合）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189591" name="Line 75"/>
          <p:cNvSpPr>
            <a:spLocks noChangeShapeType="1"/>
          </p:cNvSpPr>
          <p:nvPr/>
        </p:nvSpPr>
        <p:spPr bwMode="auto">
          <a:xfrm rot="8100000">
            <a:off x="2166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2" name="Line 75"/>
          <p:cNvSpPr>
            <a:spLocks noChangeShapeType="1"/>
          </p:cNvSpPr>
          <p:nvPr/>
        </p:nvSpPr>
        <p:spPr bwMode="auto">
          <a:xfrm rot="8100000">
            <a:off x="3313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354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2457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3560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Line 88"/>
          <p:cNvSpPr>
            <a:spLocks noChangeShapeType="1"/>
          </p:cNvSpPr>
          <p:nvPr/>
        </p:nvSpPr>
        <p:spPr bwMode="auto">
          <a:xfrm>
            <a:off x="4679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" name="Line 88"/>
          <p:cNvSpPr>
            <a:spLocks noChangeShapeType="1"/>
          </p:cNvSpPr>
          <p:nvPr/>
        </p:nvSpPr>
        <p:spPr bwMode="auto">
          <a:xfrm>
            <a:off x="5786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" name="Line 88"/>
          <p:cNvSpPr>
            <a:spLocks noChangeShapeType="1"/>
          </p:cNvSpPr>
          <p:nvPr/>
        </p:nvSpPr>
        <p:spPr bwMode="auto">
          <a:xfrm>
            <a:off x="6894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9" name="Freeform 104"/>
          <p:cNvSpPr/>
          <p:nvPr/>
        </p:nvSpPr>
        <p:spPr bwMode="auto">
          <a:xfrm>
            <a:off x="6584950" y="5784850"/>
            <a:ext cx="331788" cy="601663"/>
          </a:xfrm>
          <a:custGeom>
            <a:avLst/>
            <a:gdLst>
              <a:gd name="T0" fmla="*/ 2147483647 w 257"/>
              <a:gd name="T1" fmla="*/ 2147483647 h 379"/>
              <a:gd name="T2" fmla="*/ 0 w 257"/>
              <a:gd name="T3" fmla="*/ 0 h 379"/>
              <a:gd name="T4" fmla="*/ 2147483647 w 257"/>
              <a:gd name="T5" fmla="*/ 0 h 379"/>
              <a:gd name="T6" fmla="*/ 2147483647 w 257"/>
              <a:gd name="T7" fmla="*/ 2147483647 h 379"/>
              <a:gd name="T8" fmla="*/ 2147483647 w 257"/>
              <a:gd name="T9" fmla="*/ 2147483647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600" name="Group 160"/>
          <p:cNvGrpSpPr/>
          <p:nvPr/>
        </p:nvGrpSpPr>
        <p:grpSpPr bwMode="auto">
          <a:xfrm>
            <a:off x="5257800" y="4797425"/>
            <a:ext cx="517525" cy="1568450"/>
            <a:chOff x="3312" y="3022"/>
            <a:chExt cx="326" cy="988"/>
          </a:xfrm>
        </p:grpSpPr>
        <p:sp>
          <p:nvSpPr>
            <p:cNvPr id="35899" name="Freeform 100"/>
            <p:cNvSpPr/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17 h 442"/>
                <a:gd name="T2" fmla="*/ 9 w 417"/>
                <a:gd name="T3" fmla="*/ 17 h 442"/>
                <a:gd name="T4" fmla="*/ 9 w 417"/>
                <a:gd name="T5" fmla="*/ 0 h 442"/>
                <a:gd name="T6" fmla="*/ 0 w 417"/>
                <a:gd name="T7" fmla="*/ 17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00" name="Group 162"/>
            <p:cNvGrpSpPr/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35901" name="Line 86"/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02" name="Line 87"/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05" name="Group 165"/>
          <p:cNvGrpSpPr/>
          <p:nvPr/>
        </p:nvGrpSpPr>
        <p:grpSpPr bwMode="auto">
          <a:xfrm>
            <a:off x="6624638" y="5803900"/>
            <a:ext cx="284162" cy="566738"/>
            <a:chOff x="4173" y="3656"/>
            <a:chExt cx="179" cy="357"/>
          </a:xfrm>
        </p:grpSpPr>
        <p:sp>
          <p:nvSpPr>
            <p:cNvPr id="35897" name="Line 98"/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8" name="Line 99"/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08" name="Group 168"/>
          <p:cNvGrpSpPr/>
          <p:nvPr/>
        </p:nvGrpSpPr>
        <p:grpSpPr bwMode="auto">
          <a:xfrm>
            <a:off x="5700713" y="3127375"/>
            <a:ext cx="1203325" cy="3225800"/>
            <a:chOff x="3591" y="1970"/>
            <a:chExt cx="758" cy="2032"/>
          </a:xfrm>
        </p:grpSpPr>
        <p:sp>
          <p:nvSpPr>
            <p:cNvPr id="35885" name="Line 90"/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6" name="Line 97"/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7" name="Line 97"/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888" name="组合 263"/>
            <p:cNvGrpSpPr/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35895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6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5889" name="Group 175"/>
            <p:cNvGrpSpPr/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35893" name="Line 91"/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4" name="Line 94"/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5890" name="Group 178"/>
            <p:cNvGrpSpPr/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35891" name="Line 102"/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2" name="Line 103"/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21" name="Group 181"/>
          <p:cNvGrpSpPr/>
          <p:nvPr/>
        </p:nvGrpSpPr>
        <p:grpSpPr bwMode="auto">
          <a:xfrm>
            <a:off x="7678738" y="3235325"/>
            <a:ext cx="360362" cy="217488"/>
            <a:chOff x="4837" y="2038"/>
            <a:chExt cx="227" cy="137"/>
          </a:xfrm>
        </p:grpSpPr>
        <p:sp>
          <p:nvSpPr>
            <p:cNvPr id="35883" name="Line 112"/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4" name="Line 113"/>
            <p:cNvSpPr>
              <a:spLocks noChangeShapeType="1"/>
            </p:cNvSpPr>
            <p:nvPr/>
          </p:nvSpPr>
          <p:spPr bwMode="auto">
            <a:xfrm rot="8070797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24" name="Group 184"/>
          <p:cNvGrpSpPr/>
          <p:nvPr/>
        </p:nvGrpSpPr>
        <p:grpSpPr bwMode="auto">
          <a:xfrm>
            <a:off x="7643813" y="3128963"/>
            <a:ext cx="1492250" cy="3259137"/>
            <a:chOff x="4815" y="1971"/>
            <a:chExt cx="940" cy="2053"/>
          </a:xfrm>
        </p:grpSpPr>
        <p:sp>
          <p:nvSpPr>
            <p:cNvPr id="35874" name="Rectangle 123"/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875" name="Rectangle 124"/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876" name="Rectangle 123"/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5877" name="Line 90"/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8" name="Freeform 122"/>
            <p:cNvSpPr/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5 w 1140"/>
                <a:gd name="T1" fmla="*/ 0 h 353"/>
                <a:gd name="T2" fmla="*/ 67 w 1140"/>
                <a:gd name="T3" fmla="*/ 2 h 353"/>
                <a:gd name="T4" fmla="*/ 67 w 1140"/>
                <a:gd name="T5" fmla="*/ 20 h 353"/>
                <a:gd name="T6" fmla="*/ 0 w 1140"/>
                <a:gd name="T7" fmla="*/ 20 h 353"/>
                <a:gd name="T8" fmla="*/ 13 w 1140"/>
                <a:gd name="T9" fmla="*/ 8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9" name="Line 120"/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0" name="Line 121"/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1" name="Line 119"/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2" name="Line 119"/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7996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73" name="AutoShape 19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8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8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8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8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8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34" grpId="0" animBg="1"/>
      <p:bldP spid="189579" grpId="0" animBg="1"/>
      <p:bldP spid="189591" grpId="0" animBg="1"/>
      <p:bldP spid="189592" grpId="0" animBg="1"/>
      <p:bldP spid="110657" grpId="0" animBg="1"/>
      <p:bldP spid="110668" grpId="0" animBg="1"/>
      <p:bldP spid="110680" grpId="0" animBg="1"/>
      <p:bldP spid="244" grpId="0" animBg="1"/>
      <p:bldP spid="245" grpId="0" animBg="1"/>
      <p:bldP spid="246" grpId="0" animBg="1"/>
      <p:bldP spid="189599" grpId="0" animBg="1"/>
      <p:bldP spid="1106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b="1" dirty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2.3.2 </a:t>
            </a:r>
            <a:r>
              <a:rPr kumimoji="1" lang="zh-CN" altLang="en-US" sz="4000" b="1" dirty="0">
                <a:latin typeface="Verdana" panose="020B0604030504040204" pitchFamily="34" charset="0"/>
                <a:ea typeface="华文中宋" panose="02010600040101010101" pitchFamily="2" charset="-122"/>
                <a:cs typeface="+mn-cs"/>
              </a:rPr>
              <a:t>基准测试程序</a:t>
            </a:r>
            <a:endParaRPr kumimoji="1" lang="zh-CN" altLang="en-US" sz="4000" b="1" dirty="0"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性能与测试程序的执行时间相关，那么用什么做测试程序呢？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五类测试程序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真实程序</a:t>
            </a:r>
            <a:endParaRPr lang="en-US" altLang="zh-CN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修正的（或者脚本化）应用程序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核心程序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小测试程序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合成测试程序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测试程序包</a:t>
            </a:r>
            <a:r>
              <a:rPr lang="en-US" altLang="zh-CN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(</a:t>
            </a: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组件</a:t>
            </a:r>
            <a:r>
              <a:rPr lang="en-US" altLang="zh-CN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, benchmark suites)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选择一组各个方面有代表性的测试程序组成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尽可能全面地测试了一个计算机系统的性能 </a:t>
            </a:r>
            <a:endParaRPr lang="zh-CN" altLang="en-US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上述三种通信的共同点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一个总线传输周期（以输入数据为例）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总线空闲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不占用总线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0" name="AutoShape 1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1325" y="533400"/>
            <a:ext cx="312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(5) 分离式通信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39800" y="1447800"/>
            <a:ext cx="721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rPr>
              <a:t>充分挖掘系统总线每个瞬间的潜力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1492" name="Group 4"/>
          <p:cNvGrpSpPr/>
          <p:nvPr/>
        </p:nvGrpSpPr>
        <p:grpSpPr bwMode="auto"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44049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 </a:t>
              </a:r>
              <a:r>
                <a:rPr lang="zh-CN" altLang="en-US" sz="2800">
                  <a:latin typeface="Times New Roman" panose="02020603050405020304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sz="2800">
                  <a:latin typeface="Times New Roman" panose="02020603050405020304" pitchFamily="18" charset="0"/>
                </a:rPr>
                <a:t>，使用完后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50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即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放弃总线 </a:t>
              </a:r>
              <a:r>
                <a:rPr lang="zh-CN" altLang="en-US" sz="2800">
                  <a:latin typeface="Times New Roman" panose="02020603050405020304" pitchFamily="18" charset="0"/>
                </a:rPr>
                <a:t>的使用权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1495" name="Group 7"/>
          <p:cNvGrpSpPr/>
          <p:nvPr/>
        </p:nvGrpSpPr>
        <p:grpSpPr bwMode="auto"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从模块 </a:t>
              </a:r>
              <a:r>
                <a:rPr lang="zh-CN" altLang="en-US" sz="2800">
                  <a:latin typeface="Times New Roman" panose="02020603050405020304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sz="2800">
                  <a:latin typeface="Times New Roman" panose="02020603050405020304" pitchFamily="18" charset="0"/>
                </a:rPr>
                <a:t>，将各种信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48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息送至总线上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939800" y="22860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一个总线传输周期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39800" y="31242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子周期1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939800" y="4772025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子周期2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1501" name="AutoShape 13"/>
          <p:cNvSpPr/>
          <p:nvPr/>
        </p:nvSpPr>
        <p:spPr bwMode="auto"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91503" name="Group 15"/>
          <p:cNvGrpSpPr/>
          <p:nvPr/>
        </p:nvGrpSpPr>
        <p:grpSpPr bwMode="auto"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44045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6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44044" name="AutoShape 1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  <p:bldP spid="1915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19200" y="1676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各模块有权申请占用总线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69925" y="577850"/>
            <a:ext cx="5121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分离式通信特点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rPr>
              <a:t>充分提高了总线的有效占用</a:t>
            </a:r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219200" y="25717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2. 采用同步方式通信，不等对方回答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219200" y="346710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3. 各模块准备数据时，不占用总线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219200" y="4362450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总线被占用时，无空闲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5065" name="AutoShape 11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+mj-ea"/>
                <a:cs typeface="+mn-cs"/>
              </a:rPr>
              <a:t>2.3.3 </a:t>
            </a:r>
            <a:r>
              <a:rPr kumimoji="1" lang="zh-CN" altLang="en-US" sz="3600" b="1" dirty="0">
                <a:latin typeface="+mj-ea"/>
                <a:cs typeface="+mn-cs"/>
              </a:rPr>
              <a:t>量化设计的基本原则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．大概率事件优先原则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追求全局的最优结果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．</a:t>
            </a: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Amdahl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定律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系统性能加速比，受限于该部件在系统中所占的重要性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可以定量计算</a:t>
            </a:r>
            <a:endParaRPr lang="en-US" altLang="zh-CN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．程序的局部性原理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程序执行时所访问存储器在时</a:t>
            </a:r>
            <a:r>
              <a:rPr lang="en-US" altLang="zh-CN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-</a:t>
            </a:r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空上是相对地簇聚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  <a:p>
            <a:pPr lvl="1"/>
            <a:r>
              <a:rPr lang="zh-CN" altLang="en-US" sz="24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这种簇聚包括指令和数据两部分</a:t>
            </a:r>
            <a:endParaRPr lang="zh-CN" altLang="en-US" sz="24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CN" sz="3600" b="1" dirty="0">
                <a:latin typeface="+mj-ea"/>
                <a:cs typeface="+mn-cs"/>
              </a:rPr>
              <a:t>CPU</a:t>
            </a:r>
            <a:r>
              <a:rPr kumimoji="1" lang="zh-CN" altLang="en-US" sz="3600" b="1" dirty="0">
                <a:latin typeface="+mj-ea"/>
                <a:cs typeface="+mn-cs"/>
              </a:rPr>
              <a:t>性能公式</a:t>
            </a:r>
            <a:endParaRPr kumimoji="1" lang="zh-CN" altLang="en-US" sz="3600" b="1" dirty="0">
              <a:latin typeface="+mj-ea"/>
              <a:cs typeface="+mn-cs"/>
            </a:endParaRPr>
          </a:p>
        </p:txBody>
      </p:sp>
      <p:sp>
        <p:nvSpPr>
          <p:cNvPr id="2053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001000" cy="46132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假设计算机系统有</a:t>
            </a:r>
            <a:r>
              <a:rPr lang="en-US" altLang="zh-CN" sz="2600" i="1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n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种指令，其中第</a:t>
            </a:r>
            <a:r>
              <a:rPr lang="en-US" altLang="zh-CN" sz="2600" i="1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i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种指令的处理时间为</a:t>
            </a:r>
            <a:r>
              <a:rPr lang="en-US" altLang="zh-CN" sz="2600" i="1" dirty="0" err="1" smtClean="0">
                <a:latin typeface="Verdana" panose="020B0604030504040204" pitchFamily="34" charset="0"/>
                <a:ea typeface="华文中宋" panose="02010600040101010101" pitchFamily="2" charset="-122"/>
              </a:rPr>
              <a:t>CPI</a:t>
            </a:r>
            <a:r>
              <a:rPr lang="en-US" altLang="zh-CN" sz="2600" i="1" baseline="-25000" dirty="0" err="1" smtClean="0">
                <a:latin typeface="Verdan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sz="2600" i="1" baseline="-250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，在程序中第</a:t>
            </a:r>
            <a:r>
              <a:rPr lang="en-US" altLang="zh-CN" sz="2600" i="1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i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种指令出现的次数为</a:t>
            </a:r>
            <a:r>
              <a:rPr lang="en-US" altLang="zh-CN" sz="2600" i="1" dirty="0" err="1" smtClean="0">
                <a:latin typeface="Verdana" panose="020B0604030504040204" pitchFamily="34" charset="0"/>
                <a:ea typeface="华文中宋" panose="02010600040101010101" pitchFamily="2" charset="-122"/>
              </a:rPr>
              <a:t>IC</a:t>
            </a:r>
            <a:r>
              <a:rPr lang="en-US" altLang="zh-CN" sz="2600" i="1" baseline="-25000" dirty="0" err="1" smtClean="0">
                <a:latin typeface="Verdana" panose="020B0604030504040204" pitchFamily="34" charset="0"/>
                <a:ea typeface="华文中宋" panose="02010600040101010101" pitchFamily="2" charset="-122"/>
              </a:rPr>
              <a:t>i</a:t>
            </a:r>
            <a:r>
              <a:rPr lang="en-US" altLang="zh-CN" sz="2600" i="1" baseline="-250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lang="zh-CN" altLang="en-US" sz="2600" dirty="0" smtClean="0">
                <a:latin typeface="Verdana" panose="020B0604030504040204" pitchFamily="34" charset="0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latin typeface="Verdana" panose="020B060403050404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74097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11760" y="2636912"/>
          <a:ext cx="4537075" cy="111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Microsoft 公式 3.0" r:id="rId1" imgW="1739900" imgH="508000" progId="Equation.3">
                  <p:embed/>
                </p:oleObj>
              </mc:Choice>
              <mc:Fallback>
                <p:oleObj name="Microsoft 公式 3.0" r:id="rId1" imgW="1739900" imgH="508000" progId="Equation.3">
                  <p:embed/>
                  <p:pic>
                    <p:nvPicPr>
                      <p:cNvPr id="0" name="图片 22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36912"/>
                        <a:ext cx="4537075" cy="111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2483768" y="4221088"/>
          <a:ext cx="42878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Microsoft 公式 3.0" r:id="rId3" imgW="1701800" imgH="508000" progId="Equation.3">
                  <p:embed/>
                </p:oleObj>
              </mc:Choice>
              <mc:Fallback>
                <p:oleObj name="Microsoft 公式 3.0" r:id="rId3" imgW="1701800" imgH="508000" progId="Equation.3">
                  <p:embed/>
                  <p:pic>
                    <p:nvPicPr>
                      <p:cNvPr id="0" name="图片 225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21088"/>
                        <a:ext cx="4287838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"/>
          <p:cNvGrpSpPr/>
          <p:nvPr/>
        </p:nvGrpSpPr>
        <p:grpSpPr bwMode="auto">
          <a:xfrm>
            <a:off x="683568" y="5589244"/>
            <a:ext cx="8029575" cy="585788"/>
            <a:chOff x="362" y="2990"/>
            <a:chExt cx="5058" cy="369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62" y="2990"/>
              <a:ext cx="5058" cy="3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其中：            </a:t>
              </a: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    反映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了第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i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种指令在程序中所占的比例。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224" y="3035"/>
            <a:ext cx="72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公式" r:id="rId5" imgW="508000" imgH="228600" progId="Equation.3">
                    <p:embed/>
                  </p:oleObj>
                </mc:Choice>
                <mc:Fallback>
                  <p:oleObj name="公式" r:id="rId5" imgW="508000" imgH="228600" progId="Equation.3">
                    <p:embed/>
                    <p:pic>
                      <p:nvPicPr>
                        <p:cNvPr id="0" name="图片 22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3035"/>
                          <a:ext cx="72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第 </a:t>
            </a:r>
            <a:r>
              <a: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1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+mn-cs"/>
              </a:rPr>
              <a:t>章  计算机系统概论</a:t>
            </a:r>
            <a:endParaRPr kumimoji="1" lang="zh-CN" alt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+mn-cs"/>
            </a:endParaRP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955675"/>
            <a:ext cx="5616575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j-ea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j-ea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j-ea"/>
              </a:rPr>
              <a:t>章  计算机系统量化分析基础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j-ea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163763"/>
            <a:ext cx="5256212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CPU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设计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基本流水线技术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指令级并行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系统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571625"/>
            <a:ext cx="5256213" cy="59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rgbClr val="0066FF"/>
                </a:solidFill>
                <a:latin typeface="Arial" panose="020B0604020202020204" pitchFamily="34" charset="0"/>
              </a:rPr>
              <a:t>第 </a:t>
            </a:r>
            <a:r>
              <a:rPr lang="en-US" altLang="zh-CN" sz="2800" u="sng" dirty="0">
                <a:solidFill>
                  <a:srgbClr val="0066FF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2800" u="sng" dirty="0">
                <a:solidFill>
                  <a:srgbClr val="0066FF"/>
                </a:solidFill>
                <a:latin typeface="Arial" panose="020B0604020202020204" pitchFamily="34" charset="0"/>
              </a:rPr>
              <a:t>章  总线</a:t>
            </a:r>
            <a:endParaRPr lang="zh-CN" altLang="en-US" sz="2800" u="sng" dirty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第３章  系统总线</a:t>
            </a:r>
            <a:endParaRPr lang="zh-CN" altLang="en-US" b="1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3.1 总线的基本概念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3.2 总线的分类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3.3 总线特性及性能指标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3.4 总线结构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3.5 总线控制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3080" name="AutoShape 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3.1  总线的基本概念</a:t>
            </a:r>
            <a:endParaRPr lang="en-US" altLang="zh-CN" b="1" smtClean="0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一、为什么要用总线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二、什么是总线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三、总线上信息的传送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4206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总线是连接各个部件的信息传输线，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207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是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各个部件共享的传输介质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4198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4190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1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2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3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4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5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6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7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4182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3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4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5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6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7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9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4174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5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6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7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0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1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4166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7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8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9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0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1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2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3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/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4158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9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0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1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2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3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4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65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/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4150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1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2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3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4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5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6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7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83"/>
          <p:cNvGrpSpPr/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4142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3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4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5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6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7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8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9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/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4134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5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6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7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8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0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1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/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4126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7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8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9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0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1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2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3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125" name="AutoShape 1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utoUpdateAnimBg="0"/>
      <p:bldP spid="15678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4292</Words>
  <Application>WPS 演示</Application>
  <PresentationFormat>全屏显示(4:3)</PresentationFormat>
  <Paragraphs>1330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Times New Roman</vt:lpstr>
      <vt:lpstr>Verdana</vt:lpstr>
      <vt:lpstr>华文中宋</vt:lpstr>
      <vt:lpstr>微软雅黑</vt:lpstr>
      <vt:lpstr>Arial Unicode MS</vt:lpstr>
      <vt:lpstr>Office 主题​​</vt:lpstr>
      <vt:lpstr>Equation.3</vt:lpstr>
      <vt:lpstr>Equation.3</vt:lpstr>
      <vt:lpstr>Equation.3</vt:lpstr>
      <vt:lpstr>计算机组织与体系结构</vt:lpstr>
      <vt:lpstr>Recap</vt:lpstr>
      <vt:lpstr>成本-时间因素：学习曲线</vt:lpstr>
      <vt:lpstr>2.3.2 基准测试程序</vt:lpstr>
      <vt:lpstr>2.3.3 量化设计的基本原则</vt:lpstr>
      <vt:lpstr>CPU性能公式</vt:lpstr>
      <vt:lpstr>第 1 章  计算机系统概论</vt:lpstr>
      <vt:lpstr>第３章  系统总线</vt:lpstr>
      <vt:lpstr>3.1  总线的基本概念</vt:lpstr>
      <vt:lpstr>PowerPoint 演示文稿</vt:lpstr>
      <vt:lpstr>PowerPoint 演示文稿</vt:lpstr>
      <vt:lpstr>PowerPoint 演示文稿</vt:lpstr>
      <vt:lpstr>3.2 总线的分类</vt:lpstr>
      <vt:lpstr>PowerPoint 演示文稿</vt:lpstr>
      <vt:lpstr>PowerPoint 演示文稿</vt:lpstr>
      <vt:lpstr>PowerPoint 演示文稿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1711</cp:revision>
  <cp:lastPrinted>2018-09-10T02:49:00Z</cp:lastPrinted>
  <dcterms:created xsi:type="dcterms:W3CDTF">2113-01-01T00:00:00Z</dcterms:created>
  <dcterms:modified xsi:type="dcterms:W3CDTF">2019-12-24T02:31:17Z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