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53"/>
  </p:handoutMasterIdLst>
  <p:sldIdLst>
    <p:sldId id="256" r:id="rId3"/>
    <p:sldId id="1033" r:id="rId4"/>
    <p:sldId id="1238" r:id="rId6"/>
    <p:sldId id="1239" r:id="rId7"/>
    <p:sldId id="1240" r:id="rId8"/>
    <p:sldId id="1241" r:id="rId9"/>
    <p:sldId id="1242" r:id="rId10"/>
    <p:sldId id="1243" r:id="rId11"/>
    <p:sldId id="1244" r:id="rId12"/>
    <p:sldId id="1245" r:id="rId13"/>
    <p:sldId id="1246" r:id="rId14"/>
    <p:sldId id="1247" r:id="rId15"/>
    <p:sldId id="1286" r:id="rId16"/>
    <p:sldId id="1287" r:id="rId17"/>
    <p:sldId id="1288" r:id="rId18"/>
    <p:sldId id="1289" r:id="rId19"/>
    <p:sldId id="1290" r:id="rId20"/>
    <p:sldId id="1291" r:id="rId21"/>
    <p:sldId id="1292" r:id="rId22"/>
    <p:sldId id="1293" r:id="rId23"/>
    <p:sldId id="1257" r:id="rId24"/>
    <p:sldId id="1258" r:id="rId25"/>
    <p:sldId id="1259" r:id="rId26"/>
    <p:sldId id="1260" r:id="rId27"/>
    <p:sldId id="1261" r:id="rId28"/>
    <p:sldId id="1262" r:id="rId29"/>
    <p:sldId id="1263" r:id="rId30"/>
    <p:sldId id="1264" r:id="rId31"/>
    <p:sldId id="1265" r:id="rId32"/>
    <p:sldId id="1266" r:id="rId33"/>
    <p:sldId id="1267" r:id="rId34"/>
    <p:sldId id="1268" r:id="rId35"/>
    <p:sldId id="1269" r:id="rId36"/>
    <p:sldId id="1270" r:id="rId37"/>
    <p:sldId id="1271" r:id="rId38"/>
    <p:sldId id="1272" r:id="rId39"/>
    <p:sldId id="1273" r:id="rId40"/>
    <p:sldId id="1274" r:id="rId41"/>
    <p:sldId id="1275" r:id="rId42"/>
    <p:sldId id="1276" r:id="rId43"/>
    <p:sldId id="1277" r:id="rId44"/>
    <p:sldId id="1278" r:id="rId45"/>
    <p:sldId id="1279" r:id="rId46"/>
    <p:sldId id="1280" r:id="rId47"/>
    <p:sldId id="1281" r:id="rId48"/>
    <p:sldId id="1282" r:id="rId49"/>
    <p:sldId id="1283" r:id="rId50"/>
    <p:sldId id="1284" r:id="rId51"/>
    <p:sldId id="1285" r:id="rId52"/>
  </p:sldIdLst>
  <p:sldSz cx="9144000" cy="6858000" type="screen4x3"/>
  <p:notesSz cx="7099300" cy="10234295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33CC"/>
    <a:srgbClr val="003399"/>
    <a:srgbClr val="33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0110" autoAdjust="0"/>
  </p:normalViewPr>
  <p:slideViewPr>
    <p:cSldViewPr>
      <p:cViewPr>
        <p:scale>
          <a:sx n="66" d="100"/>
          <a:sy n="66" d="100"/>
        </p:scale>
        <p:origin x="-998" y="-96"/>
      </p:cViewPr>
      <p:guideLst>
        <p:guide orient="horz" pos="2182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E3C5F157-1503-4F97-8403-E8154C133A74}" type="slidenum">
              <a:rPr lang="zh-CN" altLang="en-US" sz="1300" smtClean="0"/>
            </a:fld>
            <a:endParaRPr lang="en-US" altLang="zh-CN" sz="130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FF436EF1-3050-439C-A294-1A31B252FB10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C2A32235-0FC2-48FE-8FE8-F611C7A9B35A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0A5CF2CC-B86D-4856-B543-2F4B0D024975}" type="slidenum">
              <a:rPr lang="zh-CN" altLang="en-US" sz="1300" smtClean="0"/>
            </a:fld>
            <a:endParaRPr lang="en-US" altLang="zh-CN" sz="13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086A0ADB-B188-4FD6-8B91-77F68BC4B2AF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5F9C0084-C0F0-46FC-BA5A-9C43E4ADB30B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2FF3FEBE-1D6C-4250-B203-1408BF322365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5942013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393825"/>
            <a:ext cx="8001000" cy="2165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750" y="3711575"/>
            <a:ext cx="8001000" cy="2165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4.bin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5.bin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6.bin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  <a:endParaRPr lang="zh-CN" altLang="en-US" sz="5400" b="1" smtClean="0"/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舒燕君</a:t>
            </a:r>
            <a:endParaRPr lang="zh-CN" altLang="en-US" sz="280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计算机科学与技术学院</a:t>
            </a:r>
            <a:endParaRPr lang="zh-CN" altLang="en-US" sz="28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</a:t>
            </a:r>
            <a:r>
              <a:rPr lang="zh-CN" altLang="en-US" sz="4000" ker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六</a:t>
            </a:r>
            <a:r>
              <a:rPr lang="zh-CN" altLang="en-US" sz="4000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33400" y="247650"/>
            <a:ext cx="266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(3) 二地址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295400" y="1295400"/>
            <a:ext cx="3032125" cy="457200"/>
            <a:chOff x="816" y="864"/>
            <a:chExt cx="1910" cy="288"/>
          </a:xfrm>
        </p:grpSpPr>
        <p:sp>
          <p:nvSpPr>
            <p:cNvPr id="13344" name="Rectangle 4"/>
            <p:cNvSpPr>
              <a:spLocks noChangeArrowheads="1"/>
            </p:cNvSpPr>
            <p:nvPr/>
          </p:nvSpPr>
          <p:spPr bwMode="auto">
            <a:xfrm>
              <a:off x="816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3345" name="Rectangle 5"/>
            <p:cNvSpPr>
              <a:spLocks noChangeArrowheads="1"/>
            </p:cNvSpPr>
            <p:nvPr/>
          </p:nvSpPr>
          <p:spPr bwMode="auto">
            <a:xfrm>
              <a:off x="1453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3346" name="Rectangle 6"/>
            <p:cNvSpPr>
              <a:spLocks noChangeArrowheads="1"/>
            </p:cNvSpPr>
            <p:nvPr/>
          </p:nvSpPr>
          <p:spPr bwMode="auto">
            <a:xfrm>
              <a:off x="2089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3347" name="Text Box 7"/>
            <p:cNvSpPr txBox="1">
              <a:spLocks noChangeArrowheads="1"/>
            </p:cNvSpPr>
            <p:nvPr/>
          </p:nvSpPr>
          <p:spPr bwMode="auto">
            <a:xfrm>
              <a:off x="927" y="864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OP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348" name="Text Box 8"/>
            <p:cNvSpPr txBox="1">
              <a:spLocks noChangeArrowheads="1"/>
            </p:cNvSpPr>
            <p:nvPr/>
          </p:nvSpPr>
          <p:spPr bwMode="auto">
            <a:xfrm>
              <a:off x="1597" y="864"/>
              <a:ext cx="3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3349" name="Text Box 9"/>
            <p:cNvSpPr txBox="1">
              <a:spLocks noChangeArrowheads="1"/>
            </p:cNvSpPr>
            <p:nvPr/>
          </p:nvSpPr>
          <p:spPr bwMode="auto">
            <a:xfrm>
              <a:off x="2221" y="864"/>
              <a:ext cx="3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1604963" y="776288"/>
            <a:ext cx="2406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8              12           12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3" name="Group 11"/>
          <p:cNvGrpSpPr/>
          <p:nvPr/>
        </p:nvGrpSpPr>
        <p:grpSpPr bwMode="auto">
          <a:xfrm>
            <a:off x="1600200" y="1876425"/>
            <a:ext cx="2741613" cy="457200"/>
            <a:chOff x="1142" y="2378"/>
            <a:chExt cx="1727" cy="288"/>
          </a:xfrm>
        </p:grpSpPr>
        <p:sp>
          <p:nvSpPr>
            <p:cNvPr id="13342" name="Text Box 12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latin typeface="Times New Roman" panose="02020603050405020304" pitchFamily="18" charset="0"/>
                </a:rPr>
                <a:t>) OP (A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latin typeface="Times New Roman" panose="02020603050405020304" pitchFamily="18" charset="0"/>
                </a:rPr>
                <a:t>)       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3343" name="Line 13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/>
          <p:nvPr/>
        </p:nvGrpSpPr>
        <p:grpSpPr bwMode="auto">
          <a:xfrm>
            <a:off x="1600200" y="2457450"/>
            <a:ext cx="2741613" cy="457200"/>
            <a:chOff x="1142" y="2378"/>
            <a:chExt cx="1727" cy="288"/>
          </a:xfrm>
        </p:grpSpPr>
        <p:sp>
          <p:nvSpPr>
            <p:cNvPr id="13340" name="Text Box 15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latin typeface="Times New Roman" panose="02020603050405020304" pitchFamily="18" charset="0"/>
                </a:rPr>
                <a:t>) OP (A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latin typeface="Times New Roman" panose="02020603050405020304" pitchFamily="18" charset="0"/>
                </a:rPr>
                <a:t>)       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3341" name="Line 16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5393" name="Text Box 17"/>
          <p:cNvSpPr txBox="1">
            <a:spLocks noChangeArrowheads="1"/>
          </p:cNvSpPr>
          <p:nvPr/>
        </p:nvSpPr>
        <p:spPr bwMode="auto">
          <a:xfrm>
            <a:off x="990600" y="2125663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或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85394" name="Text Box 18"/>
          <p:cNvSpPr txBox="1">
            <a:spLocks noChangeArrowheads="1"/>
          </p:cNvSpPr>
          <p:nvPr/>
        </p:nvSpPr>
        <p:spPr bwMode="auto">
          <a:xfrm>
            <a:off x="5241925" y="1905000"/>
            <a:ext cx="275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4 次访存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5395" name="Text Box 19"/>
          <p:cNvSpPr txBox="1">
            <a:spLocks noChangeArrowheads="1"/>
          </p:cNvSpPr>
          <p:nvPr/>
        </p:nvSpPr>
        <p:spPr bwMode="auto">
          <a:xfrm>
            <a:off x="5241925" y="3048000"/>
            <a:ext cx="359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若</a:t>
            </a:r>
            <a:r>
              <a:rPr lang="en-US" altLang="zh-CN" sz="2400">
                <a:latin typeface="Times New Roman" panose="02020603050405020304" pitchFamily="18" charset="0"/>
              </a:rPr>
              <a:t>ACC </a:t>
            </a:r>
            <a:r>
              <a:rPr lang="zh-CN" altLang="en-US" sz="2400">
                <a:latin typeface="Times New Roman" panose="02020603050405020304" pitchFamily="18" charset="0"/>
              </a:rPr>
              <a:t>代替 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（</a:t>
            </a:r>
            <a:r>
              <a:rPr lang="zh-CN" altLang="en-US" sz="2400">
                <a:latin typeface="Times New Roman" panose="02020603050405020304" pitchFamily="18" charset="0"/>
              </a:rPr>
              <a:t>或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）</a:t>
            </a:r>
            <a:endParaRPr lang="en-US" altLang="zh-CN" sz="2400" baseline="-25000">
              <a:latin typeface="Times New Roman" panose="02020603050405020304" pitchFamily="18" charset="0"/>
            </a:endParaRPr>
          </a:p>
        </p:txBody>
      </p:sp>
      <p:sp>
        <p:nvSpPr>
          <p:cNvPr id="485396" name="Text Box 20"/>
          <p:cNvSpPr txBox="1">
            <a:spLocks noChangeArrowheads="1"/>
          </p:cNvSpPr>
          <p:nvPr/>
        </p:nvSpPr>
        <p:spPr bwMode="auto">
          <a:xfrm>
            <a:off x="1219200" y="3038475"/>
            <a:ext cx="275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若结果存于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ACC    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5397" name="Text Box 21"/>
          <p:cNvSpPr txBox="1">
            <a:spLocks noChangeArrowheads="1"/>
          </p:cNvSpPr>
          <p:nvPr/>
        </p:nvSpPr>
        <p:spPr bwMode="auto">
          <a:xfrm>
            <a:off x="533400" y="3687763"/>
            <a:ext cx="2895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(4) 一地址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485398" name="Text Box 22"/>
          <p:cNvSpPr txBox="1">
            <a:spLocks noChangeArrowheads="1"/>
          </p:cNvSpPr>
          <p:nvPr/>
        </p:nvSpPr>
        <p:spPr bwMode="auto">
          <a:xfrm>
            <a:off x="533400" y="60198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(5) 零地址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grpSp>
        <p:nvGrpSpPr>
          <p:cNvPr id="5" name="Group 23"/>
          <p:cNvGrpSpPr/>
          <p:nvPr/>
        </p:nvGrpSpPr>
        <p:grpSpPr bwMode="auto">
          <a:xfrm>
            <a:off x="1295400" y="4786313"/>
            <a:ext cx="3048000" cy="471487"/>
            <a:chOff x="912" y="2833"/>
            <a:chExt cx="1920" cy="297"/>
          </a:xfrm>
        </p:grpSpPr>
        <p:sp>
          <p:nvSpPr>
            <p:cNvPr id="13336" name="Rectangle 24"/>
            <p:cNvSpPr>
              <a:spLocks noChangeArrowheads="1"/>
            </p:cNvSpPr>
            <p:nvPr/>
          </p:nvSpPr>
          <p:spPr bwMode="auto">
            <a:xfrm>
              <a:off x="912" y="2842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3337" name="Rectangle 25"/>
            <p:cNvSpPr>
              <a:spLocks noChangeArrowheads="1"/>
            </p:cNvSpPr>
            <p:nvPr/>
          </p:nvSpPr>
          <p:spPr bwMode="auto">
            <a:xfrm>
              <a:off x="1549" y="2842"/>
              <a:ext cx="1283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1023" y="2833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OP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339" name="Text Box 27"/>
            <p:cNvSpPr txBox="1">
              <a:spLocks noChangeArrowheads="1"/>
            </p:cNvSpPr>
            <p:nvPr/>
          </p:nvSpPr>
          <p:spPr bwMode="auto">
            <a:xfrm>
              <a:off x="1985" y="2833"/>
              <a:ext cx="3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485404" name="Text Box 28"/>
          <p:cNvSpPr txBox="1">
            <a:spLocks noChangeArrowheads="1"/>
          </p:cNvSpPr>
          <p:nvPr/>
        </p:nvSpPr>
        <p:spPr bwMode="auto">
          <a:xfrm>
            <a:off x="1757363" y="4327525"/>
            <a:ext cx="189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8                     24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85405" name="Text Box 29"/>
          <p:cNvSpPr txBox="1">
            <a:spLocks noChangeArrowheads="1"/>
          </p:cNvSpPr>
          <p:nvPr/>
        </p:nvSpPr>
        <p:spPr bwMode="auto">
          <a:xfrm>
            <a:off x="3032125" y="613251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无地址码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30"/>
          <p:cNvGrpSpPr/>
          <p:nvPr/>
        </p:nvGrpSpPr>
        <p:grpSpPr bwMode="auto">
          <a:xfrm>
            <a:off x="1371600" y="5438775"/>
            <a:ext cx="3421063" cy="457200"/>
            <a:chOff x="864" y="3426"/>
            <a:chExt cx="2155" cy="288"/>
          </a:xfrm>
        </p:grpSpPr>
        <p:sp>
          <p:nvSpPr>
            <p:cNvPr id="13334" name="Text Box 31"/>
            <p:cNvSpPr txBox="1">
              <a:spLocks noChangeArrowheads="1"/>
            </p:cNvSpPr>
            <p:nvPr/>
          </p:nvSpPr>
          <p:spPr bwMode="auto">
            <a:xfrm>
              <a:off x="864" y="3426"/>
              <a:ext cx="21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>
                  <a:latin typeface="Times New Roman" panose="02020603050405020304" pitchFamily="18" charset="0"/>
                </a:rPr>
                <a:t>ACC) OP (A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latin typeface="Times New Roman" panose="02020603050405020304" pitchFamily="18" charset="0"/>
                </a:rPr>
                <a:t>)        ACC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3335" name="Line 32"/>
            <p:cNvSpPr>
              <a:spLocks noChangeShapeType="1"/>
            </p:cNvSpPr>
            <p:nvPr/>
          </p:nvSpPr>
          <p:spPr bwMode="auto">
            <a:xfrm>
              <a:off x="2189" y="359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5409" name="Text Box 33"/>
          <p:cNvSpPr txBox="1">
            <a:spLocks noChangeArrowheads="1"/>
          </p:cNvSpPr>
          <p:nvPr/>
        </p:nvSpPr>
        <p:spPr bwMode="auto">
          <a:xfrm>
            <a:off x="5241925" y="4800600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2 次访存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5410" name="Text Box 34"/>
          <p:cNvSpPr txBox="1">
            <a:spLocks noChangeArrowheads="1"/>
          </p:cNvSpPr>
          <p:nvPr/>
        </p:nvSpPr>
        <p:spPr bwMode="auto">
          <a:xfrm>
            <a:off x="5241925" y="2514600"/>
            <a:ext cx="314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寻址范围 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= 4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K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5411" name="Text Box 35"/>
          <p:cNvSpPr txBox="1">
            <a:spLocks noChangeArrowheads="1"/>
          </p:cNvSpPr>
          <p:nvPr/>
        </p:nvSpPr>
        <p:spPr bwMode="auto">
          <a:xfrm>
            <a:off x="5181600" y="5410200"/>
            <a:ext cx="298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寻址范围 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anose="02020603050405020304" pitchFamily="18" charset="0"/>
              </a:rPr>
              <a:t>24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= 16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M 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5412" name="Text Box 36"/>
          <p:cNvSpPr txBox="1">
            <a:spLocks noChangeArrowheads="1"/>
          </p:cNvSpPr>
          <p:nvPr/>
        </p:nvSpPr>
        <p:spPr bwMode="auto">
          <a:xfrm>
            <a:off x="3810000" y="30384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次访存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33" name="AutoShape 3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8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8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8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8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8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6" grpId="0" autoUpdateAnimBg="0"/>
      <p:bldP spid="485393" grpId="0" autoUpdateAnimBg="0"/>
      <p:bldP spid="485394" grpId="0" autoUpdateAnimBg="0"/>
      <p:bldP spid="485395" grpId="0" autoUpdateAnimBg="0"/>
      <p:bldP spid="485396" grpId="0" autoUpdateAnimBg="0"/>
      <p:bldP spid="485397" grpId="0" autoUpdateAnimBg="0"/>
      <p:bldP spid="485398" grpId="0" autoUpdateAnimBg="0"/>
      <p:bldP spid="485404" grpId="0" autoUpdateAnimBg="0"/>
      <p:bldP spid="485405" grpId="0" autoUpdateAnimBg="0"/>
      <p:bldP spid="485409" grpId="0" autoUpdateAnimBg="0"/>
      <p:bldP spid="485410" grpId="0" autoUpdateAnimBg="0"/>
      <p:bldP spid="485411" grpId="0" autoUpdateAnimBg="0"/>
      <p:bldP spid="48541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349250"/>
            <a:ext cx="293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二、指令字长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486403" name="Text Box 3"/>
          <p:cNvSpPr txBox="1">
            <a:spLocks noChangeArrowheads="1"/>
          </p:cNvSpPr>
          <p:nvPr/>
        </p:nvSpPr>
        <p:spPr bwMode="auto">
          <a:xfrm>
            <a:off x="1279525" y="1876425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指令字长决定于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86404" name="Text Box 4"/>
          <p:cNvSpPr txBox="1">
            <a:spLocks noChangeArrowheads="1"/>
          </p:cNvSpPr>
          <p:nvPr/>
        </p:nvSpPr>
        <p:spPr bwMode="auto">
          <a:xfrm>
            <a:off x="4121150" y="1179513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操作码的长度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1987550" y="4216400"/>
            <a:ext cx="342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指令字长 = 存储字长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914400" y="50038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2. 指令字长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可变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4121150" y="1876425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操作数地址的长度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4121150" y="2528888"/>
            <a:ext cx="304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操作数地址的个数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914400" y="34290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1. 指令字长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固定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6410" name="Text Box 10"/>
          <p:cNvSpPr txBox="1">
            <a:spLocks noChangeArrowheads="1"/>
          </p:cNvSpPr>
          <p:nvPr/>
        </p:nvSpPr>
        <p:spPr bwMode="auto">
          <a:xfrm>
            <a:off x="1987550" y="5791200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按字节的倍数变化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86411" name="AutoShape 11"/>
          <p:cNvSpPr/>
          <p:nvPr/>
        </p:nvSpPr>
        <p:spPr bwMode="auto">
          <a:xfrm>
            <a:off x="3962400" y="1371600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14348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autoUpdateAnimBg="0"/>
      <p:bldP spid="486404" grpId="0" autoUpdateAnimBg="0"/>
      <p:bldP spid="486405" grpId="0" autoUpdateAnimBg="0"/>
      <p:bldP spid="486406" grpId="0" autoUpdateAnimBg="0"/>
      <p:bldP spid="486407" grpId="0" autoUpdateAnimBg="0"/>
      <p:bldP spid="486408" grpId="0" autoUpdateAnimBg="0"/>
      <p:bldP spid="486409" grpId="0" autoUpdateAnimBg="0"/>
      <p:bldP spid="486410" grpId="0" autoUpdateAnimBg="0"/>
      <p:bldP spid="4864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17525" y="152400"/>
            <a:ext cx="1101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小结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487427" name="Text Box 3"/>
          <p:cNvSpPr txBox="1">
            <a:spLocks noChangeArrowheads="1"/>
          </p:cNvSpPr>
          <p:nvPr/>
        </p:nvSpPr>
        <p:spPr bwMode="auto">
          <a:xfrm>
            <a:off x="762000" y="1004888"/>
            <a:ext cx="8056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当用一些硬件资源代替指令字中的地址码字段后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762000" y="3316288"/>
            <a:ext cx="5199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当指令的地址字段为寄存器时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1050925" y="1582738"/>
            <a:ext cx="582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可扩大指令操作数的寻址范围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87430" name="Text Box 6"/>
          <p:cNvSpPr txBox="1">
            <a:spLocks noChangeArrowheads="1"/>
          </p:cNvSpPr>
          <p:nvPr/>
        </p:nvSpPr>
        <p:spPr bwMode="auto">
          <a:xfrm>
            <a:off x="1050925" y="2160588"/>
            <a:ext cx="2897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可缩短指令字长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1050925" y="2738438"/>
            <a:ext cx="2897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可减少访存次数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87432" name="Text Box 8"/>
          <p:cNvSpPr txBox="1">
            <a:spLocks noChangeArrowheads="1"/>
          </p:cNvSpPr>
          <p:nvPr/>
        </p:nvSpPr>
        <p:spPr bwMode="auto">
          <a:xfrm>
            <a:off x="1219200" y="3894138"/>
            <a:ext cx="4365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 三地址     </a:t>
            </a:r>
            <a:r>
              <a:rPr lang="en-US" altLang="zh-CN" sz="2800">
                <a:latin typeface="Times New Roman" panose="02020603050405020304" pitchFamily="18" charset="0"/>
              </a:rPr>
              <a:t>OP   R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r>
              <a:rPr lang="en-US" altLang="zh-CN" sz="2800" baseline="-250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  R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,   R</a:t>
            </a:r>
            <a:r>
              <a:rPr lang="en-US" altLang="zh-CN" sz="2800" baseline="-25000">
                <a:latin typeface="Times New Roman" panose="02020603050405020304" pitchFamily="18" charset="0"/>
              </a:rPr>
              <a:t>3</a:t>
            </a:r>
            <a:endParaRPr lang="en-US" altLang="zh-CN" sz="2800" baseline="-25000">
              <a:latin typeface="Times New Roman" panose="02020603050405020304" pitchFamily="18" charset="0"/>
            </a:endParaRPr>
          </a:p>
        </p:txBody>
      </p:sp>
      <p:sp>
        <p:nvSpPr>
          <p:cNvPr id="487433" name="Text Box 9"/>
          <p:cNvSpPr txBox="1">
            <a:spLocks noChangeArrowheads="1"/>
          </p:cNvSpPr>
          <p:nvPr/>
        </p:nvSpPr>
        <p:spPr bwMode="auto">
          <a:xfrm>
            <a:off x="1219200" y="44719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 二地址     </a:t>
            </a:r>
            <a:r>
              <a:rPr lang="en-US" altLang="zh-CN" sz="2800">
                <a:latin typeface="Times New Roman" panose="02020603050405020304" pitchFamily="18" charset="0"/>
              </a:rPr>
              <a:t>OP   R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,   R</a:t>
            </a:r>
            <a:r>
              <a:rPr lang="en-US" altLang="zh-CN" sz="2800" baseline="-25000">
                <a:latin typeface="Times New Roman" panose="02020603050405020304" pitchFamily="18" charset="0"/>
              </a:rPr>
              <a:t>2 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endParaRPr lang="en-US" altLang="zh-CN" sz="2800" baseline="-25000">
              <a:latin typeface="Times New Roman" panose="02020603050405020304" pitchFamily="18" charset="0"/>
            </a:endParaRPr>
          </a:p>
        </p:txBody>
      </p:sp>
      <p:sp>
        <p:nvSpPr>
          <p:cNvPr id="487434" name="Text Box 10"/>
          <p:cNvSpPr txBox="1">
            <a:spLocks noChangeArrowheads="1"/>
          </p:cNvSpPr>
          <p:nvPr/>
        </p:nvSpPr>
        <p:spPr bwMode="auto">
          <a:xfrm>
            <a:off x="1219200" y="5049838"/>
            <a:ext cx="3194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 一地址     </a:t>
            </a:r>
            <a:r>
              <a:rPr lang="en-US" altLang="zh-CN" sz="2800">
                <a:latin typeface="Times New Roman" panose="02020603050405020304" pitchFamily="18" charset="0"/>
              </a:rPr>
              <a:t>OP   R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   </a:t>
            </a:r>
            <a:endParaRPr lang="en-US" altLang="zh-CN" sz="2800" baseline="-25000">
              <a:latin typeface="Times New Roman" panose="02020603050405020304" pitchFamily="18" charset="0"/>
            </a:endParaRP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1050925" y="6172200"/>
            <a:ext cx="3611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指令执行阶段不访存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1050925" y="5638800"/>
            <a:ext cx="2897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可缩短指令字长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5373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autoUpdateAnimBg="0"/>
      <p:bldP spid="487428" grpId="0" autoUpdateAnimBg="0"/>
      <p:bldP spid="487429" grpId="0" autoUpdateAnimBg="0"/>
      <p:bldP spid="487430" grpId="0" autoUpdateAnimBg="0"/>
      <p:bldP spid="487431" grpId="0" autoUpdateAnimBg="0"/>
      <p:bldP spid="487432" grpId="0" autoUpdateAnimBg="0"/>
      <p:bldP spid="487433" grpId="0" autoUpdateAnimBg="0"/>
      <p:bldP spid="487434" grpId="0" autoUpdateAnimBg="0"/>
      <p:bldP spid="487435" grpId="0" autoUpdateAnimBg="0"/>
      <p:bldP spid="48743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4</a:t>
            </a:r>
            <a:r>
              <a:rPr lang="zh-CN" altLang="en-US" b="1" smtClean="0"/>
              <a:t>.2   操作数类型和操作种类</a:t>
            </a:r>
            <a:endParaRPr lang="zh-CN" altLang="en-US" b="1" smtClean="0"/>
          </a:p>
        </p:txBody>
      </p:sp>
      <p:sp>
        <p:nvSpPr>
          <p:cNvPr id="488451" name="Text Box 3"/>
          <p:cNvSpPr txBox="1">
            <a:spLocks noChangeArrowheads="1"/>
          </p:cNvSpPr>
          <p:nvPr/>
        </p:nvSpPr>
        <p:spPr bwMode="auto">
          <a:xfrm>
            <a:off x="669925" y="1363663"/>
            <a:ext cx="30684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一、操作数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类型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488457" name="Text Box 9"/>
          <p:cNvSpPr txBox="1">
            <a:spLocks noChangeArrowheads="1"/>
          </p:cNvSpPr>
          <p:nvPr/>
        </p:nvSpPr>
        <p:spPr bwMode="auto">
          <a:xfrm>
            <a:off x="1187624" y="1963737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无符号整数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88458" name="Text Box 10"/>
          <p:cNvSpPr txBox="1">
            <a:spLocks noChangeArrowheads="1"/>
          </p:cNvSpPr>
          <p:nvPr/>
        </p:nvSpPr>
        <p:spPr bwMode="auto">
          <a:xfrm>
            <a:off x="1187624" y="2511866"/>
            <a:ext cx="447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定点数、浮点数、十进制数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88459" name="Text Box 11"/>
          <p:cNvSpPr txBox="1">
            <a:spLocks noChangeArrowheads="1"/>
          </p:cNvSpPr>
          <p:nvPr/>
        </p:nvSpPr>
        <p:spPr bwMode="auto">
          <a:xfrm>
            <a:off x="1187624" y="2985022"/>
            <a:ext cx="26260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</a:rPr>
              <a:t>ASCII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、字符串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88460" name="Text Box 12"/>
          <p:cNvSpPr txBox="1">
            <a:spLocks noChangeArrowheads="1"/>
          </p:cNvSpPr>
          <p:nvPr/>
        </p:nvSpPr>
        <p:spPr bwMode="auto">
          <a:xfrm>
            <a:off x="1210326" y="3558231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图、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表、树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6393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16394" name="矩形 3"/>
          <p:cNvSpPr>
            <a:spLocks noChangeArrowheads="1"/>
          </p:cNvSpPr>
          <p:nvPr/>
        </p:nvSpPr>
        <p:spPr bwMode="auto">
          <a:xfrm>
            <a:off x="827088" y="4194175"/>
            <a:ext cx="7910512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操作数类型和操作数表示也</a:t>
            </a:r>
            <a:r>
              <a:rPr lang="zh-CN" altLang="en-US" sz="2200" dirty="0">
                <a:solidFill>
                  <a:srgbClr val="FF0000"/>
                </a:solidFill>
              </a:rPr>
              <a:t>是软硬件主要界面之一</a:t>
            </a:r>
            <a:r>
              <a:rPr lang="zh-CN" altLang="en-US" sz="2200" dirty="0"/>
              <a:t>。</a:t>
            </a:r>
            <a:endParaRPr lang="zh-CN" altLang="en-US" sz="2200" dirty="0"/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操作数类型</a:t>
            </a:r>
            <a:r>
              <a:rPr lang="zh-CN" altLang="en-US" sz="2200" dirty="0"/>
              <a:t>是面向应用、面向软件系统所处理的各种数据结构。</a:t>
            </a:r>
            <a:endParaRPr lang="zh-CN" altLang="en-US" sz="2200" dirty="0"/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操作数表示</a:t>
            </a:r>
            <a:r>
              <a:rPr lang="zh-CN" altLang="en-US" sz="2200" dirty="0"/>
              <a:t>是硬件结构能够识别、指令系统可以直接调用的那些结构。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642938" y="1484313"/>
            <a:ext cx="8001000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FF0000"/>
                </a:solidFill>
              </a:rPr>
              <a:t>确定操作数表示实际上也是软硬件取舍折衷的问题</a:t>
            </a:r>
            <a:endParaRPr lang="zh-CN" altLang="en-US" sz="26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 smtClean="0"/>
              <a:t>计算机即使只具有最简单的操作数表示，如只有整数（定点）表示法，也可以通过软件方法处理各种复杂的操作数类型，但是这样会大大降低系统的效率。</a:t>
            </a:r>
            <a:endParaRPr lang="zh-CN" altLang="en-US" sz="24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 smtClean="0"/>
              <a:t>如果各种复杂的操作数类型均包含在操作数表示之中，无疑会大大提高系统的效率，但是所花费的硬件代价也很高。</a:t>
            </a:r>
            <a:endParaRPr lang="zh-CN" altLang="en-US" sz="2400" b="1" dirty="0" smtClean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9725" y="755650"/>
            <a:ext cx="30684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一、操作数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类型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0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600" b="1" smtClean="0">
                <a:solidFill>
                  <a:srgbClr val="FF0000"/>
                </a:solidFill>
              </a:rPr>
              <a:t>整数（定点）</a:t>
            </a:r>
            <a:r>
              <a:rPr lang="zh-CN" altLang="en-US" sz="2600" b="1" smtClean="0"/>
              <a:t>：二进制补码表示；其大小可以是字节（</a:t>
            </a:r>
            <a:r>
              <a:rPr lang="en-US" altLang="zh-CN" sz="2600" b="1" smtClean="0"/>
              <a:t>8</a:t>
            </a:r>
            <a:r>
              <a:rPr lang="zh-CN" altLang="en-US" sz="2600" b="1" smtClean="0"/>
              <a:t>位）、半字（</a:t>
            </a:r>
            <a:r>
              <a:rPr lang="en-US" altLang="zh-CN" sz="2600" b="1" smtClean="0"/>
              <a:t>16</a:t>
            </a:r>
            <a:r>
              <a:rPr lang="zh-CN" altLang="en-US" sz="2600" b="1" smtClean="0"/>
              <a:t>位）或单字（</a:t>
            </a:r>
            <a:r>
              <a:rPr lang="en-US" altLang="zh-CN" sz="2600" b="1" smtClean="0"/>
              <a:t>32</a:t>
            </a:r>
            <a:r>
              <a:rPr lang="zh-CN" altLang="en-US" sz="2600" b="1" smtClean="0"/>
              <a:t>位）。</a:t>
            </a:r>
            <a:endParaRPr lang="zh-CN" altLang="en-US" sz="2600" b="1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600" b="1" smtClean="0">
                <a:solidFill>
                  <a:srgbClr val="FF0000"/>
                </a:solidFill>
              </a:rPr>
              <a:t>浮点</a:t>
            </a:r>
            <a:r>
              <a:rPr lang="zh-CN" altLang="en-US" sz="2600" b="1" smtClean="0"/>
              <a:t>：可以分为</a:t>
            </a:r>
            <a:r>
              <a:rPr lang="zh-CN" altLang="en-US" sz="2600" b="1" smtClean="0">
                <a:solidFill>
                  <a:srgbClr val="FF0000"/>
                </a:solidFill>
              </a:rPr>
              <a:t>单精度浮点</a:t>
            </a:r>
            <a:r>
              <a:rPr lang="zh-CN" altLang="en-US" sz="2600" b="1" smtClean="0"/>
              <a:t>（单字大小）和</a:t>
            </a:r>
            <a:r>
              <a:rPr lang="zh-CN" altLang="en-US" sz="2600" b="1" smtClean="0">
                <a:solidFill>
                  <a:srgbClr val="FF0000"/>
                </a:solidFill>
              </a:rPr>
              <a:t>双精度浮点</a:t>
            </a:r>
            <a:r>
              <a:rPr lang="zh-CN" altLang="en-US" sz="2600" b="1" smtClean="0"/>
              <a:t>（双字大小）。当前普遍采用的是</a:t>
            </a:r>
            <a:r>
              <a:rPr lang="en-US" altLang="zh-CN" sz="2600" b="1" smtClean="0"/>
              <a:t>IEEE 754</a:t>
            </a:r>
            <a:r>
              <a:rPr lang="zh-CN" altLang="en-US" sz="2600" b="1" smtClean="0"/>
              <a:t>浮点操作数表示标准。</a:t>
            </a:r>
            <a:endParaRPr lang="zh-CN" altLang="en-US" sz="2600" b="1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600" b="1" smtClean="0">
                <a:solidFill>
                  <a:srgbClr val="FF0000"/>
                </a:solidFill>
              </a:rPr>
              <a:t>字符和字符串</a:t>
            </a:r>
            <a:r>
              <a:rPr lang="zh-CN" altLang="en-US" sz="2600" b="1" smtClean="0"/>
              <a:t>：</a:t>
            </a:r>
            <a:r>
              <a:rPr lang="en-US" altLang="zh-CN" sz="2600" b="1" smtClean="0"/>
              <a:t>8</a:t>
            </a:r>
            <a:r>
              <a:rPr lang="zh-CN" altLang="en-US" sz="2600" b="1" smtClean="0"/>
              <a:t>位</a:t>
            </a:r>
            <a:r>
              <a:rPr lang="en-US" altLang="zh-CN" sz="2600" b="1" smtClean="0"/>
              <a:t>ASCII</a:t>
            </a:r>
            <a:r>
              <a:rPr lang="zh-CN" altLang="en-US" sz="2600" b="1" smtClean="0"/>
              <a:t>码表示。</a:t>
            </a:r>
            <a:endParaRPr lang="zh-CN" altLang="en-US" sz="2600" b="1" smtClean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3213" y="655638"/>
            <a:ext cx="30684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一、操作数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类型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9750" y="1466850"/>
            <a:ext cx="8001000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600" b="1" dirty="0" smtClean="0"/>
              <a:t>十进制：面向商业应用，通常采用 </a:t>
            </a:r>
            <a:r>
              <a:rPr lang="zh-CN" altLang="en-US" sz="2600" b="1" dirty="0" smtClean="0">
                <a:latin typeface="华文中宋" panose="02010600040101010101" pitchFamily="2" charset="-122"/>
              </a:rPr>
              <a:t>“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压缩十进制</a:t>
            </a:r>
            <a:r>
              <a:rPr lang="zh-CN" altLang="en-US" sz="2600" b="1" dirty="0" smtClean="0">
                <a:latin typeface="华文中宋" panose="02010600040101010101" pitchFamily="2" charset="-122"/>
              </a:rPr>
              <a:t>”</a:t>
            </a:r>
            <a:r>
              <a:rPr lang="zh-CN" altLang="en-US" sz="2600" b="1" dirty="0" smtClean="0"/>
              <a:t>或</a:t>
            </a:r>
            <a:r>
              <a:rPr lang="zh-CN" altLang="en-US" sz="2600" b="1" dirty="0" smtClean="0">
                <a:latin typeface="华文中宋" panose="02010600040101010101" pitchFamily="2" charset="-122"/>
              </a:rPr>
              <a:t>“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二进制编码十进制（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BCD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600" b="1" dirty="0" smtClean="0">
                <a:latin typeface="华文中宋" panose="02010600040101010101" pitchFamily="2" charset="-122"/>
              </a:rPr>
              <a:t>”</a:t>
            </a:r>
            <a:r>
              <a:rPr lang="zh-CN" altLang="en-US" sz="2600" b="1" dirty="0" smtClean="0"/>
              <a:t>表示。压缩十进制数据表示用</a:t>
            </a:r>
            <a:r>
              <a:rPr lang="en-US" altLang="zh-CN" sz="2600" b="1" dirty="0" smtClean="0"/>
              <a:t>4</a:t>
            </a:r>
            <a:r>
              <a:rPr lang="zh-CN" altLang="en-US" sz="2600" b="1" dirty="0" smtClean="0"/>
              <a:t>位编码数字</a:t>
            </a:r>
            <a:r>
              <a:rPr lang="en-US" altLang="zh-CN" sz="2600" b="1" dirty="0" smtClean="0"/>
              <a:t>0</a:t>
            </a:r>
            <a:r>
              <a:rPr lang="zh-CN" altLang="en-US" sz="2600" b="1" dirty="0" smtClean="0"/>
              <a:t>～</a:t>
            </a:r>
            <a:r>
              <a:rPr lang="en-US" altLang="zh-CN" sz="2600" b="1" dirty="0" smtClean="0"/>
              <a:t>9</a:t>
            </a:r>
            <a:r>
              <a:rPr lang="zh-CN" altLang="en-US" sz="2600" b="1" dirty="0" smtClean="0"/>
              <a:t>，然后将两个十进制数字压缩在一个字节中存储。如果将十进制数字直接用字符串来表示，就叫做</a:t>
            </a:r>
            <a:r>
              <a:rPr lang="zh-CN" altLang="en-US" sz="2600" b="1" dirty="0" smtClean="0">
                <a:latin typeface="华文中宋" panose="02010600040101010101" pitchFamily="2" charset="-122"/>
              </a:rPr>
              <a:t>“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非压缩十进制</a:t>
            </a:r>
            <a:r>
              <a:rPr lang="zh-CN" altLang="en-US" sz="2600" b="1" dirty="0" smtClean="0">
                <a:latin typeface="华文中宋" panose="02010600040101010101" pitchFamily="2" charset="-122"/>
              </a:rPr>
              <a:t>”</a:t>
            </a:r>
            <a:r>
              <a:rPr lang="zh-CN" altLang="en-US" sz="2600" b="1" dirty="0" smtClean="0"/>
              <a:t>表示法。</a:t>
            </a:r>
            <a:endParaRPr lang="zh-CN" altLang="en-US" sz="2600" b="1" dirty="0" smtClean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850" y="765175"/>
            <a:ext cx="30684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一、操作数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类型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001000" cy="4483100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 sz="2600" b="1" dirty="0" smtClean="0"/>
              <a:t>操作数类型的表示主要有如下两种方法：</a:t>
            </a:r>
            <a:endParaRPr lang="zh-CN" altLang="en-US" sz="2600" b="1" dirty="0" smtClean="0"/>
          </a:p>
          <a:p>
            <a:pPr lvl="1" eaLnBrk="1" hangingPunct="1">
              <a:lnSpc>
                <a:spcPct val="180000"/>
              </a:lnSpc>
            </a:pPr>
            <a:r>
              <a:rPr lang="zh-CN" altLang="en-US" sz="2600" b="1" dirty="0" smtClean="0"/>
              <a:t>操作数的类型可以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由操作码的编码指定</a:t>
            </a:r>
            <a:r>
              <a:rPr lang="zh-CN" altLang="en-US" sz="2600" b="1" dirty="0" smtClean="0"/>
              <a:t>，这也是最常见的一种方法；</a:t>
            </a:r>
            <a:endParaRPr lang="zh-CN" altLang="en-US" sz="2600" b="1" dirty="0" smtClean="0"/>
          </a:p>
          <a:p>
            <a:pPr lvl="1" eaLnBrk="1" hangingPunct="1">
              <a:lnSpc>
                <a:spcPct val="180000"/>
              </a:lnSpc>
            </a:pPr>
            <a:r>
              <a:rPr lang="zh-CN" altLang="en-US" sz="2600" b="1" dirty="0" smtClean="0"/>
              <a:t>数据可以附上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由硬件解释的标记（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tag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600" b="1" dirty="0" smtClean="0"/>
              <a:t>，由这些标记指定操作数的类型，从而选择适当的运算。然而有标记数据的机器却非常少见。</a:t>
            </a:r>
            <a:endParaRPr lang="zh-CN" altLang="en-US" sz="2600" b="1" dirty="0" smtClean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850" y="622300"/>
            <a:ext cx="30684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一、操作数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类型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125538"/>
            <a:ext cx="8001000" cy="1211262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 sz="2600" b="1" smtClean="0"/>
              <a:t>一般的操作数类型大小选择主要有：字节、半字（</a:t>
            </a:r>
            <a:r>
              <a:rPr lang="en-US" altLang="zh-CN" sz="2600" b="1" smtClean="0"/>
              <a:t>16</a:t>
            </a:r>
            <a:r>
              <a:rPr lang="zh-CN" altLang="en-US" sz="2600" b="1" smtClean="0"/>
              <a:t>位）、单字（</a:t>
            </a:r>
            <a:r>
              <a:rPr lang="en-US" altLang="zh-CN" sz="2600" b="1" smtClean="0"/>
              <a:t>32</a:t>
            </a:r>
            <a:r>
              <a:rPr lang="zh-CN" altLang="en-US" sz="2600" b="1" smtClean="0"/>
              <a:t>位）、和双字（</a:t>
            </a:r>
            <a:r>
              <a:rPr lang="en-US" altLang="zh-CN" sz="2600" b="1" smtClean="0"/>
              <a:t>64</a:t>
            </a:r>
            <a:r>
              <a:rPr lang="zh-CN" altLang="en-US" sz="2600" b="1" smtClean="0"/>
              <a:t>位）。</a:t>
            </a:r>
            <a:endParaRPr lang="zh-CN" altLang="en-US" sz="2600" b="1" smtClean="0"/>
          </a:p>
        </p:txBody>
      </p:sp>
      <p:graphicFrame>
        <p:nvGraphicFramePr>
          <p:cNvPr id="22531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690563" y="2565400"/>
          <a:ext cx="7626350" cy="33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图表" r:id="rId1" imgW="13987145" imgH="6197600" progId="MSGraph.Chart.8">
                  <p:embed/>
                </p:oleObj>
              </mc:Choice>
              <mc:Fallback>
                <p:oleObj name="图表" r:id="rId1" imgW="13987145" imgH="6197600" progId="MSGraph.Chart.8">
                  <p:embed/>
                  <p:pic>
                    <p:nvPicPr>
                      <p:cNvPr id="0" name="图片 28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2565400"/>
                        <a:ext cx="7626350" cy="337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15913" y="476250"/>
            <a:ext cx="30684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一、操作数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类型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4</a:t>
            </a:r>
            <a:r>
              <a:rPr lang="zh-CN" altLang="en-US" b="1" smtClean="0"/>
              <a:t>.2   操作数类型和操作种类</a:t>
            </a:r>
            <a:endParaRPr lang="zh-CN" altLang="en-US" b="1" smtClean="0"/>
          </a:p>
        </p:txBody>
      </p:sp>
      <p:sp>
        <p:nvSpPr>
          <p:cNvPr id="488461" name="Text Box 13"/>
          <p:cNvSpPr txBox="1">
            <a:spLocks noChangeArrowheads="1"/>
          </p:cNvSpPr>
          <p:nvPr/>
        </p:nvSpPr>
        <p:spPr bwMode="auto">
          <a:xfrm>
            <a:off x="669925" y="1484313"/>
            <a:ext cx="5895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二、数据在存储器中的存放方式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1447800" y="3968750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字地址 </a:t>
            </a:r>
            <a:r>
              <a:rPr lang="zh-CN" altLang="en-US" sz="2000">
                <a:latin typeface="Times New Roman" panose="02020603050405020304" pitchFamily="18" charset="0"/>
              </a:rPr>
              <a:t>为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 低字节 </a:t>
            </a:r>
            <a:r>
              <a:rPr lang="zh-CN" altLang="en-US" sz="2000">
                <a:latin typeface="Times New Roman" panose="02020603050405020304" pitchFamily="18" charset="0"/>
              </a:rPr>
              <a:t>地址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88463" name="Text Box 15"/>
          <p:cNvSpPr txBox="1">
            <a:spLocks noChangeArrowheads="1"/>
          </p:cNvSpPr>
          <p:nvPr/>
        </p:nvSpPr>
        <p:spPr bwMode="auto">
          <a:xfrm>
            <a:off x="5638800" y="3968750"/>
            <a:ext cx="312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字地址 </a:t>
            </a:r>
            <a:r>
              <a:rPr lang="zh-CN" altLang="en-US" sz="2000">
                <a:latin typeface="Times New Roman" panose="02020603050405020304" pitchFamily="18" charset="0"/>
              </a:rPr>
              <a:t>为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 高字节 </a:t>
            </a:r>
            <a:r>
              <a:rPr lang="zh-CN" altLang="en-US" sz="2000">
                <a:latin typeface="Times New Roman" panose="02020603050405020304" pitchFamily="18" charset="0"/>
              </a:rPr>
              <a:t>地址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3" name="Group 16"/>
          <p:cNvGrpSpPr/>
          <p:nvPr/>
        </p:nvGrpSpPr>
        <p:grpSpPr bwMode="auto">
          <a:xfrm>
            <a:off x="573088" y="2566988"/>
            <a:ext cx="3922712" cy="1333500"/>
            <a:chOff x="361" y="3072"/>
            <a:chExt cx="2471" cy="840"/>
          </a:xfrm>
        </p:grpSpPr>
        <p:grpSp>
          <p:nvGrpSpPr>
            <p:cNvPr id="23573" name="Group 17"/>
            <p:cNvGrpSpPr/>
            <p:nvPr/>
          </p:nvGrpSpPr>
          <p:grpSpPr bwMode="auto">
            <a:xfrm>
              <a:off x="361" y="3072"/>
              <a:ext cx="2135" cy="840"/>
              <a:chOff x="361" y="3072"/>
              <a:chExt cx="2135" cy="840"/>
            </a:xfrm>
          </p:grpSpPr>
          <p:sp>
            <p:nvSpPr>
              <p:cNvPr id="23575" name="Rectangle 18"/>
              <p:cNvSpPr>
                <a:spLocks noChangeArrowheads="1"/>
              </p:cNvSpPr>
              <p:nvPr/>
            </p:nvSpPr>
            <p:spPr bwMode="auto">
              <a:xfrm>
                <a:off x="960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anose="02020603050405020304" pitchFamily="18" charset="0"/>
                  </a:rPr>
                  <a:t>3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76" name="Rectangle 19"/>
              <p:cNvSpPr>
                <a:spLocks noChangeArrowheads="1"/>
              </p:cNvSpPr>
              <p:nvPr/>
            </p:nvSpPr>
            <p:spPr bwMode="auto">
              <a:xfrm>
                <a:off x="960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anose="02020603050405020304" pitchFamily="18" charset="0"/>
                  </a:rPr>
                  <a:t>7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77" name="Rectangle 20"/>
              <p:cNvSpPr>
                <a:spLocks noChangeArrowheads="1"/>
              </p:cNvSpPr>
              <p:nvPr/>
            </p:nvSpPr>
            <p:spPr bwMode="auto">
              <a:xfrm>
                <a:off x="1344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anose="02020603050405020304" pitchFamily="18" charset="0"/>
                  </a:rPr>
                  <a:t>6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78" name="Rectangle 21"/>
              <p:cNvSpPr>
                <a:spLocks noChangeArrowheads="1"/>
              </p:cNvSpPr>
              <p:nvPr/>
            </p:nvSpPr>
            <p:spPr bwMode="auto">
              <a:xfrm>
                <a:off x="1344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anose="02020603050405020304" pitchFamily="18" charset="0"/>
                  </a:rPr>
                  <a:t>2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79" name="Rectangle 22"/>
              <p:cNvSpPr>
                <a:spLocks noChangeArrowheads="1"/>
              </p:cNvSpPr>
              <p:nvPr/>
            </p:nvSpPr>
            <p:spPr bwMode="auto">
              <a:xfrm>
                <a:off x="1728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anose="02020603050405020304" pitchFamily="18" charset="0"/>
                  </a:rPr>
                  <a:t>1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0" name="Rectangle 23"/>
              <p:cNvSpPr>
                <a:spLocks noChangeArrowheads="1"/>
              </p:cNvSpPr>
              <p:nvPr/>
            </p:nvSpPr>
            <p:spPr bwMode="auto">
              <a:xfrm>
                <a:off x="1728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anose="02020603050405020304" pitchFamily="18" charset="0"/>
                  </a:rPr>
                  <a:t>5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1" name="Rectangle 24"/>
              <p:cNvSpPr>
                <a:spLocks noChangeArrowheads="1"/>
              </p:cNvSpPr>
              <p:nvPr/>
            </p:nvSpPr>
            <p:spPr bwMode="auto">
              <a:xfrm>
                <a:off x="2112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anose="02020603050405020304" pitchFamily="18" charset="0"/>
                  </a:rPr>
                  <a:t>4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2" name="Rectangle 25"/>
              <p:cNvSpPr>
                <a:spLocks noChangeArrowheads="1"/>
              </p:cNvSpPr>
              <p:nvPr/>
            </p:nvSpPr>
            <p:spPr bwMode="auto">
              <a:xfrm>
                <a:off x="2112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anose="02020603050405020304" pitchFamily="18" charset="0"/>
                  </a:rPr>
                  <a:t>0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3" name="Text Box 26"/>
              <p:cNvSpPr txBox="1">
                <a:spLocks noChangeArrowheads="1"/>
              </p:cNvSpPr>
              <p:nvPr/>
            </p:nvSpPr>
            <p:spPr bwMode="auto">
              <a:xfrm>
                <a:off x="361" y="3072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字地址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4" name="Text Box 27"/>
              <p:cNvSpPr txBox="1">
                <a:spLocks noChangeArrowheads="1"/>
              </p:cNvSpPr>
              <p:nvPr/>
            </p:nvSpPr>
            <p:spPr bwMode="auto">
              <a:xfrm>
                <a:off x="614" y="3316"/>
                <a:ext cx="228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latin typeface="Times New Roman" panose="02020603050405020304" pitchFamily="18" charset="0"/>
                  </a:rPr>
                  <a:t>0</a:t>
                </a:r>
                <a:endParaRPr lang="zh-CN" altLang="en-US" sz="2800" dirty="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800" dirty="0">
                    <a:latin typeface="Times New Roman" panose="02020603050405020304" pitchFamily="18" charset="0"/>
                  </a:rPr>
                  <a:t>4</a:t>
                </a:r>
                <a:endParaRPr lang="zh-CN" altLang="en-US" sz="2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574" name="Text Box 28"/>
            <p:cNvSpPr txBox="1">
              <a:spLocks noChangeArrowheads="1"/>
            </p:cNvSpPr>
            <p:nvPr/>
          </p:nvSpPr>
          <p:spPr bwMode="auto">
            <a:xfrm>
              <a:off x="2064" y="307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低字节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9"/>
          <p:cNvGrpSpPr/>
          <p:nvPr/>
        </p:nvGrpSpPr>
        <p:grpSpPr bwMode="auto">
          <a:xfrm>
            <a:off x="4840288" y="2543175"/>
            <a:ext cx="3846512" cy="1333500"/>
            <a:chOff x="3049" y="3072"/>
            <a:chExt cx="2423" cy="840"/>
          </a:xfrm>
        </p:grpSpPr>
        <p:grpSp>
          <p:nvGrpSpPr>
            <p:cNvPr id="23561" name="Group 30"/>
            <p:cNvGrpSpPr/>
            <p:nvPr/>
          </p:nvGrpSpPr>
          <p:grpSpPr bwMode="auto">
            <a:xfrm>
              <a:off x="3049" y="3082"/>
              <a:ext cx="2087" cy="830"/>
              <a:chOff x="3049" y="3082"/>
              <a:chExt cx="2087" cy="830"/>
            </a:xfrm>
          </p:grpSpPr>
          <p:sp>
            <p:nvSpPr>
              <p:cNvPr id="23563" name="Rectangle 31"/>
              <p:cNvSpPr>
                <a:spLocks noChangeArrowheads="1"/>
              </p:cNvSpPr>
              <p:nvPr/>
            </p:nvSpPr>
            <p:spPr bwMode="auto">
              <a:xfrm>
                <a:off x="3600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anose="02020603050405020304" pitchFamily="18" charset="0"/>
                  </a:rPr>
                  <a:t>0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64" name="Rectangle 32"/>
              <p:cNvSpPr>
                <a:spLocks noChangeArrowheads="1"/>
              </p:cNvSpPr>
              <p:nvPr/>
            </p:nvSpPr>
            <p:spPr bwMode="auto">
              <a:xfrm>
                <a:off x="3600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anose="02020603050405020304" pitchFamily="18" charset="0"/>
                  </a:rPr>
                  <a:t>4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65" name="Rectangle 33"/>
              <p:cNvSpPr>
                <a:spLocks noChangeArrowheads="1"/>
              </p:cNvSpPr>
              <p:nvPr/>
            </p:nvSpPr>
            <p:spPr bwMode="auto">
              <a:xfrm>
                <a:off x="3984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anose="02020603050405020304" pitchFamily="18" charset="0"/>
                  </a:rPr>
                  <a:t>5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66" name="Rectangle 34"/>
              <p:cNvSpPr>
                <a:spLocks noChangeArrowheads="1"/>
              </p:cNvSpPr>
              <p:nvPr/>
            </p:nvSpPr>
            <p:spPr bwMode="auto">
              <a:xfrm>
                <a:off x="3984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anose="02020603050405020304" pitchFamily="18" charset="0"/>
                  </a:rPr>
                  <a:t>1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67" name="Rectangle 35"/>
              <p:cNvSpPr>
                <a:spLocks noChangeArrowheads="1"/>
              </p:cNvSpPr>
              <p:nvPr/>
            </p:nvSpPr>
            <p:spPr bwMode="auto">
              <a:xfrm>
                <a:off x="4368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anose="02020603050405020304" pitchFamily="18" charset="0"/>
                  </a:rPr>
                  <a:t>2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68" name="Rectangle 36"/>
              <p:cNvSpPr>
                <a:spLocks noChangeArrowheads="1"/>
              </p:cNvSpPr>
              <p:nvPr/>
            </p:nvSpPr>
            <p:spPr bwMode="auto">
              <a:xfrm>
                <a:off x="4368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anose="02020603050405020304" pitchFamily="18" charset="0"/>
                  </a:rPr>
                  <a:t>6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69" name="Rectangle 37"/>
              <p:cNvSpPr>
                <a:spLocks noChangeArrowheads="1"/>
              </p:cNvSpPr>
              <p:nvPr/>
            </p:nvSpPr>
            <p:spPr bwMode="auto">
              <a:xfrm>
                <a:off x="4752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anose="02020603050405020304" pitchFamily="18" charset="0"/>
                  </a:rPr>
                  <a:t>7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70" name="Rectangle 38"/>
              <p:cNvSpPr>
                <a:spLocks noChangeArrowheads="1"/>
              </p:cNvSpPr>
              <p:nvPr/>
            </p:nvSpPr>
            <p:spPr bwMode="auto">
              <a:xfrm>
                <a:off x="4752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anose="02020603050405020304" pitchFamily="18" charset="0"/>
                  </a:rPr>
                  <a:t>3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71" name="Text Box 39"/>
              <p:cNvSpPr txBox="1">
                <a:spLocks noChangeArrowheads="1"/>
              </p:cNvSpPr>
              <p:nvPr/>
            </p:nvSpPr>
            <p:spPr bwMode="auto">
              <a:xfrm>
                <a:off x="3049" y="3082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字地址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72" name="Text Box 40"/>
              <p:cNvSpPr txBox="1">
                <a:spLocks noChangeArrowheads="1"/>
              </p:cNvSpPr>
              <p:nvPr/>
            </p:nvSpPr>
            <p:spPr bwMode="auto">
              <a:xfrm>
                <a:off x="3302" y="3316"/>
                <a:ext cx="228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0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4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562" name="Text Box 41"/>
            <p:cNvSpPr txBox="1">
              <a:spLocks noChangeArrowheads="1"/>
            </p:cNvSpPr>
            <p:nvPr/>
          </p:nvSpPr>
          <p:spPr bwMode="auto">
            <a:xfrm>
              <a:off x="4704" y="307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低字节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23560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7772400" cy="785813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Recap</a:t>
            </a:r>
            <a:endParaRPr lang="zh-CN" alt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43000"/>
            <a:ext cx="8143875" cy="5214938"/>
          </a:xfrm>
        </p:spPr>
        <p:txBody>
          <a:bodyPr rtlCol="0">
            <a:normAutofit/>
          </a:bodyPr>
          <a:lstStyle/>
          <a:p>
            <a:pPr lvl="1" eaLnBrk="1" hangingPunct="1">
              <a:defRPr/>
            </a:pPr>
            <a:r>
              <a:rPr lang="zh-CN" altLang="en-US" b="1" dirty="0"/>
              <a:t>总线的概念</a:t>
            </a:r>
            <a:endParaRPr lang="en-US" altLang="zh-CN" b="1" dirty="0" smtClean="0"/>
          </a:p>
          <a:p>
            <a:pPr marL="1101725" lvl="1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b="1" dirty="0" smtClean="0"/>
              <a:t> </a:t>
            </a:r>
            <a:r>
              <a:rPr lang="zh-CN" altLang="en-US" b="1" dirty="0" smtClean="0"/>
              <a:t>定义、分类</a:t>
            </a:r>
            <a:endParaRPr lang="en-US" altLang="zh-CN" b="1" dirty="0" smtClean="0"/>
          </a:p>
          <a:p>
            <a:pPr marL="1101725"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/>
              <a:t>特性、</a:t>
            </a:r>
            <a:r>
              <a:rPr lang="zh-CN" altLang="en-US" b="1" dirty="0" smtClean="0"/>
              <a:t>性能指标</a:t>
            </a:r>
            <a:endParaRPr lang="en-US" altLang="zh-CN" b="1" dirty="0" smtClean="0"/>
          </a:p>
          <a:p>
            <a:pPr marL="1101725"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/>
              <a:t>总线</a:t>
            </a:r>
            <a:r>
              <a:rPr lang="zh-CN" altLang="en-US" b="1" dirty="0" smtClean="0"/>
              <a:t>标准</a:t>
            </a:r>
            <a:endParaRPr lang="en-US" altLang="zh-CN" b="1" dirty="0" smtClean="0"/>
          </a:p>
          <a:p>
            <a:pPr marL="1101725"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/>
              <a:t>多总线结构</a:t>
            </a:r>
            <a:endParaRPr lang="en-US" altLang="zh-CN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+mj-lt"/>
              </a:rPr>
              <a:t>总线</a:t>
            </a:r>
            <a:r>
              <a:rPr lang="zh-CN" altLang="en-US" b="1" dirty="0">
                <a:latin typeface="+mj-lt"/>
              </a:rPr>
              <a:t>的控制</a:t>
            </a:r>
            <a:endParaRPr lang="en-US" altLang="zh-CN" b="1" dirty="0" smtClean="0">
              <a:latin typeface="+mj-lt"/>
            </a:endParaRPr>
          </a:p>
          <a:p>
            <a:pPr marL="918210" indent="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+mj-ea"/>
              </a:rPr>
              <a:t>总线</a:t>
            </a:r>
            <a:r>
              <a:rPr lang="zh-CN" altLang="en-US" sz="2800" b="1" dirty="0" smtClean="0">
                <a:latin typeface="+mj-ea"/>
              </a:rPr>
              <a:t>的</a:t>
            </a:r>
            <a:r>
              <a:rPr lang="zh-CN" altLang="en-US" sz="2800" b="1" dirty="0">
                <a:latin typeface="+mj-ea"/>
              </a:rPr>
              <a:t>判</a:t>
            </a:r>
            <a:r>
              <a:rPr lang="zh-CN" altLang="en-US" sz="2800" b="1" dirty="0" smtClean="0">
                <a:latin typeface="+mj-ea"/>
              </a:rPr>
              <a:t>优控制</a:t>
            </a:r>
            <a:endParaRPr lang="en-US" altLang="zh-CN" sz="2800" b="1" dirty="0" smtClean="0">
              <a:latin typeface="+mj-ea"/>
            </a:endParaRPr>
          </a:p>
          <a:p>
            <a:pPr marL="918210" indent="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+mj-ea"/>
              </a:rPr>
              <a:t>总线</a:t>
            </a:r>
            <a:r>
              <a:rPr lang="zh-CN" altLang="en-US" sz="2800" b="1" dirty="0" smtClean="0">
                <a:latin typeface="+mj-ea"/>
              </a:rPr>
              <a:t>的</a:t>
            </a:r>
            <a:r>
              <a:rPr lang="zh-CN" altLang="en-US" sz="2800" b="1" dirty="0">
                <a:latin typeface="+mj-ea"/>
              </a:rPr>
              <a:t>通信控制</a:t>
            </a:r>
            <a:endParaRPr lang="en-US" altLang="zh-CN" sz="2800" b="1" dirty="0" smtClean="0">
              <a:latin typeface="+mj-ea"/>
            </a:endParaRPr>
          </a:p>
          <a:p>
            <a:pPr marL="918210" indent="0" eaLnBrk="1" fontAlgn="auto" hangingPunct="1">
              <a:spcAft>
                <a:spcPts val="0"/>
              </a:spcAft>
              <a:buNone/>
              <a:defRPr/>
            </a:pPr>
            <a:endParaRPr lang="zh-CN" alt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8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存储器中的数据存放（存储字长为</a:t>
            </a:r>
            <a:r>
              <a:rPr lang="zh-CN" altLang="en-US" sz="1400">
                <a:latin typeface="Times New Roman" panose="02020603050405020304" pitchFamily="18" charset="0"/>
              </a:rPr>
              <a:t> </a:t>
            </a:r>
            <a:r>
              <a:rPr lang="zh-CN" altLang="en-US" sz="3200">
                <a:latin typeface="Times New Roman" panose="02020603050405020304" pitchFamily="18" charset="0"/>
              </a:rPr>
              <a:t>32</a:t>
            </a:r>
            <a:r>
              <a:rPr lang="zh-CN" altLang="en-US" sz="1400">
                <a:latin typeface="Times New Roman" panose="02020603050405020304" pitchFamily="18" charset="0"/>
              </a:rPr>
              <a:t> </a:t>
            </a:r>
            <a:r>
              <a:rPr lang="zh-CN" altLang="en-US" sz="3200">
                <a:latin typeface="Times New Roman" panose="02020603050405020304" pitchFamily="18" charset="0"/>
              </a:rPr>
              <a:t>位）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grpSp>
        <p:nvGrpSpPr>
          <p:cNvPr id="2" name="Group 73"/>
          <p:cNvGrpSpPr/>
          <p:nvPr/>
        </p:nvGrpSpPr>
        <p:grpSpPr bwMode="auto">
          <a:xfrm>
            <a:off x="533400" y="765175"/>
            <a:ext cx="8372475" cy="4143375"/>
            <a:chOff x="336" y="482"/>
            <a:chExt cx="5274" cy="2610"/>
          </a:xfrm>
        </p:grpSpPr>
        <p:grpSp>
          <p:nvGrpSpPr>
            <p:cNvPr id="24600" name="Group 72"/>
            <p:cNvGrpSpPr/>
            <p:nvPr/>
          </p:nvGrpSpPr>
          <p:grpSpPr bwMode="auto">
            <a:xfrm>
              <a:off x="336" y="491"/>
              <a:ext cx="5274" cy="2601"/>
              <a:chOff x="336" y="491"/>
              <a:chExt cx="5274" cy="2601"/>
            </a:xfrm>
          </p:grpSpPr>
          <p:grpSp>
            <p:nvGrpSpPr>
              <p:cNvPr id="24602" name="Group 71"/>
              <p:cNvGrpSpPr/>
              <p:nvPr/>
            </p:nvGrpSpPr>
            <p:grpSpPr bwMode="auto">
              <a:xfrm>
                <a:off x="345" y="491"/>
                <a:ext cx="5265" cy="2601"/>
                <a:chOff x="345" y="491"/>
                <a:chExt cx="5265" cy="2601"/>
              </a:xfrm>
            </p:grpSpPr>
            <p:sp>
              <p:nvSpPr>
                <p:cNvPr id="2460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479" y="491"/>
                  <a:ext cx="1131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1800">
                      <a:latin typeface="Times New Roman" panose="02020603050405020304" pitchFamily="18" charset="0"/>
                    </a:rPr>
                    <a:t>地址（十进制）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0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049" y="783"/>
                  <a:ext cx="276" cy="2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  0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  4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  8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12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16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20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24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28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32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36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4610" name="Group 70"/>
                <p:cNvGrpSpPr/>
                <p:nvPr/>
              </p:nvGrpSpPr>
              <p:grpSpPr bwMode="auto">
                <a:xfrm>
                  <a:off x="345" y="846"/>
                  <a:ext cx="4546" cy="2246"/>
                  <a:chOff x="345" y="846"/>
                  <a:chExt cx="4546" cy="2246"/>
                </a:xfrm>
              </p:grpSpPr>
              <p:sp>
                <p:nvSpPr>
                  <p:cNvPr id="2461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880"/>
                    <a:ext cx="4322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lang="zh-CN" altLang="en-US" sz="1800">
                        <a:latin typeface="Times New Roman" panose="02020603050405020304" pitchFamily="18" charset="0"/>
                      </a:rPr>
                      <a:t>双字</a:t>
                    </a:r>
                    <a:endParaRPr lang="zh-CN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666"/>
                    <a:ext cx="4322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lang="zh-CN" altLang="en-US" sz="1800">
                        <a:latin typeface="Times New Roman" panose="02020603050405020304" pitchFamily="18" charset="0"/>
                      </a:rPr>
                      <a:t>双字（地址32）</a:t>
                    </a:r>
                    <a:endParaRPr lang="zh-CN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440"/>
                    <a:ext cx="4322" cy="2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lang="zh-CN" altLang="en-US" sz="1800">
                        <a:latin typeface="Times New Roman" panose="02020603050405020304" pitchFamily="18" charset="0"/>
                      </a:rPr>
                      <a:t>双字</a:t>
                    </a:r>
                    <a:endParaRPr lang="zh-CN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198"/>
                    <a:ext cx="4322" cy="2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lang="zh-CN" altLang="en-US" sz="1800">
                        <a:latin typeface="Times New Roman" panose="02020603050405020304" pitchFamily="18" charset="0"/>
                      </a:rPr>
                      <a:t>双字（地址24）</a:t>
                    </a:r>
                    <a:endParaRPr lang="zh-CN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798" y="1988"/>
                    <a:ext cx="2093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lang="zh-CN" altLang="en-US" sz="1800">
                        <a:latin typeface="Times New Roman" panose="02020603050405020304" pitchFamily="18" charset="0"/>
                      </a:rPr>
                      <a:t>半字（地址20）</a:t>
                    </a:r>
                    <a:endParaRPr lang="zh-CN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1988"/>
                    <a:ext cx="2229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lang="zh-CN" altLang="en-US" sz="1800">
                        <a:latin typeface="Times New Roman" panose="02020603050405020304" pitchFamily="18" charset="0"/>
                      </a:rPr>
                      <a:t>半字（地址22）</a:t>
                    </a:r>
                    <a:endParaRPr lang="zh-CN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798" y="1773"/>
                    <a:ext cx="2093" cy="2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lang="zh-CN" altLang="en-US" sz="1800">
                        <a:latin typeface="Times New Roman" panose="02020603050405020304" pitchFamily="18" charset="0"/>
                      </a:rPr>
                      <a:t>半字（地址16）</a:t>
                    </a:r>
                    <a:endParaRPr lang="zh-CN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1773"/>
                    <a:ext cx="2229" cy="2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lang="zh-CN" altLang="en-US" sz="1800">
                        <a:latin typeface="Times New Roman" panose="02020603050405020304" pitchFamily="18" charset="0"/>
                      </a:rPr>
                      <a:t>半字（地址18）</a:t>
                    </a:r>
                    <a:endParaRPr lang="zh-CN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798" y="1322"/>
                    <a:ext cx="1080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lang="zh-CN" altLang="en-US" sz="1800">
                        <a:latin typeface="Times New Roman" panose="02020603050405020304" pitchFamily="18" charset="0"/>
                      </a:rPr>
                      <a:t>字节（地址</a:t>
                    </a:r>
                    <a:r>
                      <a:rPr lang="zh-CN" altLang="en-US">
                        <a:latin typeface="Times New Roman" panose="02020603050405020304" pitchFamily="18" charset="0"/>
                      </a:rPr>
                      <a:t>    </a:t>
                    </a:r>
                    <a:r>
                      <a:rPr lang="zh-CN" altLang="en-US" sz="1800">
                        <a:latin typeface="Times New Roman" panose="02020603050405020304" pitchFamily="18" charset="0"/>
                      </a:rPr>
                      <a:t>8）</a:t>
                    </a:r>
                    <a:endParaRPr lang="zh-CN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01" y="1322"/>
                    <a:ext cx="1251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lang="zh-CN" altLang="en-US" sz="1800">
                        <a:latin typeface="Times New Roman" panose="02020603050405020304" pitchFamily="18" charset="0"/>
                      </a:rPr>
                      <a:t>字节（地址</a:t>
                    </a:r>
                    <a:r>
                      <a:rPr lang="zh-CN" altLang="en-US">
                        <a:latin typeface="Times New Roman" panose="02020603050405020304" pitchFamily="18" charset="0"/>
                      </a:rPr>
                      <a:t>    </a:t>
                    </a:r>
                    <a:r>
                      <a:rPr lang="zh-CN" altLang="en-US" sz="1800">
                        <a:latin typeface="Times New Roman" panose="02020603050405020304" pitchFamily="18" charset="0"/>
                      </a:rPr>
                      <a:t>9）</a:t>
                    </a:r>
                    <a:endParaRPr lang="zh-CN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510" y="1322"/>
                    <a:ext cx="1101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lang="zh-CN" altLang="en-US" sz="1800">
                        <a:latin typeface="Times New Roman" panose="02020603050405020304" pitchFamily="18" charset="0"/>
                      </a:rPr>
                      <a:t>字节（地址10）</a:t>
                    </a:r>
                    <a:endParaRPr lang="zh-CN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45" y="1322"/>
                    <a:ext cx="1128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lang="zh-CN" altLang="en-US" sz="1800">
                        <a:latin typeface="Times New Roman" panose="02020603050405020304" pitchFamily="18" charset="0"/>
                      </a:rPr>
                      <a:t>字节（地址11）</a:t>
                    </a:r>
                    <a:endParaRPr lang="zh-CN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1073"/>
                    <a:ext cx="4322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lang="zh-CN" altLang="en-US" sz="1800">
                        <a:latin typeface="Times New Roman" panose="02020603050405020304" pitchFamily="18" charset="0"/>
                      </a:rPr>
                      <a:t>字（地址 4）</a:t>
                    </a:r>
                    <a:endParaRPr lang="zh-CN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884"/>
                    <a:ext cx="4322" cy="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r>
                      <a:rPr lang="zh-CN" altLang="en-US" sz="1800">
                        <a:latin typeface="Times New Roman" panose="02020603050405020304" pitchFamily="18" charset="0"/>
                      </a:rPr>
                      <a:t>字（地址 0）</a:t>
                    </a:r>
                    <a:endParaRPr lang="zh-CN" altLang="en-US" sz="1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5" name="Freeform 23"/>
                  <p:cNvSpPr/>
                  <p:nvPr/>
                </p:nvSpPr>
                <p:spPr bwMode="auto">
                  <a:xfrm>
                    <a:off x="365" y="1070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16758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45" y="846"/>
                    <a:ext cx="0" cy="2246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891" y="846"/>
                    <a:ext cx="0" cy="2246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8" name="Freeform 26"/>
                  <p:cNvSpPr/>
                  <p:nvPr/>
                </p:nvSpPr>
                <p:spPr bwMode="auto">
                  <a:xfrm>
                    <a:off x="345" y="846"/>
                    <a:ext cx="4546" cy="1"/>
                  </a:xfrm>
                  <a:custGeom>
                    <a:avLst/>
                    <a:gdLst>
                      <a:gd name="T0" fmla="*/ 0 w 4140"/>
                      <a:gd name="T1" fmla="*/ 0 h 1"/>
                      <a:gd name="T2" fmla="*/ 16845 w 4140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40" h="1">
                        <a:moveTo>
                          <a:pt x="0" y="0"/>
                        </a:moveTo>
                        <a:lnTo>
                          <a:pt x="4140" y="0"/>
                        </a:lnTo>
                      </a:path>
                    </a:pathLst>
                  </a:custGeom>
                  <a:noFill/>
                  <a:ln w="28575" cap="sq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9" name="Freeform 27"/>
                  <p:cNvSpPr/>
                  <p:nvPr/>
                </p:nvSpPr>
                <p:spPr bwMode="auto">
                  <a:xfrm>
                    <a:off x="1478" y="1292"/>
                    <a:ext cx="1" cy="452"/>
                  </a:xfrm>
                  <a:custGeom>
                    <a:avLst/>
                    <a:gdLst>
                      <a:gd name="T0" fmla="*/ 0 w 1"/>
                      <a:gd name="T1" fmla="*/ 0 h 432"/>
                      <a:gd name="T2" fmla="*/ 0 w 1"/>
                      <a:gd name="T3" fmla="*/ 851 h 43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432">
                        <a:moveTo>
                          <a:pt x="0" y="0"/>
                        </a:moveTo>
                        <a:lnTo>
                          <a:pt x="0" y="432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0" name="Freeform 28"/>
                  <p:cNvSpPr/>
                  <p:nvPr/>
                </p:nvSpPr>
                <p:spPr bwMode="auto">
                  <a:xfrm>
                    <a:off x="2618" y="1297"/>
                    <a:ext cx="1" cy="903"/>
                  </a:xfrm>
                  <a:custGeom>
                    <a:avLst/>
                    <a:gdLst>
                      <a:gd name="T0" fmla="*/ 0 w 1"/>
                      <a:gd name="T1" fmla="*/ 0 h 864"/>
                      <a:gd name="T2" fmla="*/ 0 w 1"/>
                      <a:gd name="T3" fmla="*/ 1678 h 86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864">
                        <a:moveTo>
                          <a:pt x="0" y="0"/>
                        </a:moveTo>
                        <a:lnTo>
                          <a:pt x="0" y="864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1" name="Freeform 29"/>
                  <p:cNvSpPr/>
                  <p:nvPr/>
                </p:nvSpPr>
                <p:spPr bwMode="auto">
                  <a:xfrm>
                    <a:off x="345" y="1295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16758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2" name="Freeform 30"/>
                  <p:cNvSpPr/>
                  <p:nvPr/>
                </p:nvSpPr>
                <p:spPr bwMode="auto">
                  <a:xfrm>
                    <a:off x="345" y="1519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16758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3" name="Freeform 31"/>
                  <p:cNvSpPr/>
                  <p:nvPr/>
                </p:nvSpPr>
                <p:spPr bwMode="auto">
                  <a:xfrm>
                    <a:off x="345" y="1743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16758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4" name="Freeform 32"/>
                  <p:cNvSpPr/>
                  <p:nvPr/>
                </p:nvSpPr>
                <p:spPr bwMode="auto">
                  <a:xfrm>
                    <a:off x="345" y="1968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16758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5" name="Freeform 33"/>
                  <p:cNvSpPr/>
                  <p:nvPr/>
                </p:nvSpPr>
                <p:spPr bwMode="auto">
                  <a:xfrm>
                    <a:off x="345" y="2193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16758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6" name="Freeform 34"/>
                  <p:cNvSpPr/>
                  <p:nvPr/>
                </p:nvSpPr>
                <p:spPr bwMode="auto">
                  <a:xfrm>
                    <a:off x="352" y="2417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16758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7" name="Freeform 35"/>
                  <p:cNvSpPr/>
                  <p:nvPr/>
                </p:nvSpPr>
                <p:spPr bwMode="auto">
                  <a:xfrm>
                    <a:off x="345" y="2641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16758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8" name="Freeform 36"/>
                  <p:cNvSpPr/>
                  <p:nvPr/>
                </p:nvSpPr>
                <p:spPr bwMode="auto">
                  <a:xfrm>
                    <a:off x="345" y="2866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16758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9" name="Freeform 37"/>
                  <p:cNvSpPr/>
                  <p:nvPr/>
                </p:nvSpPr>
                <p:spPr bwMode="auto">
                  <a:xfrm>
                    <a:off x="345" y="3091"/>
                    <a:ext cx="4546" cy="1"/>
                  </a:xfrm>
                  <a:custGeom>
                    <a:avLst/>
                    <a:gdLst>
                      <a:gd name="T0" fmla="*/ 0 w 4140"/>
                      <a:gd name="T1" fmla="*/ 0 h 1"/>
                      <a:gd name="T2" fmla="*/ 16845 w 4140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40" h="1">
                        <a:moveTo>
                          <a:pt x="0" y="0"/>
                        </a:moveTo>
                        <a:lnTo>
                          <a:pt x="4140" y="0"/>
                        </a:lnTo>
                      </a:path>
                    </a:pathLst>
                  </a:custGeom>
                  <a:noFill/>
                  <a:ln w="28575" cap="sq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4603" name="Rectangle 38"/>
              <p:cNvSpPr>
                <a:spLocks noChangeArrowheads="1"/>
              </p:cNvSpPr>
              <p:nvPr/>
            </p:nvSpPr>
            <p:spPr bwMode="auto">
              <a:xfrm>
                <a:off x="1514" y="1536"/>
                <a:ext cx="1101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19050" bIns="0" anchor="ctr" anchorCtr="1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1800">
                    <a:latin typeface="Times New Roman" panose="02020603050405020304" pitchFamily="18" charset="0"/>
                  </a:rPr>
                  <a:t>字节（地址14）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4" name="Rectangle 39"/>
              <p:cNvSpPr>
                <a:spLocks noChangeArrowheads="1"/>
              </p:cNvSpPr>
              <p:nvPr/>
            </p:nvSpPr>
            <p:spPr bwMode="auto">
              <a:xfrm>
                <a:off x="336" y="1536"/>
                <a:ext cx="1128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7150" tIns="0" rIns="19050" bIns="0" anchor="ctr" anchorCtr="1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1800">
                    <a:latin typeface="Times New Roman" panose="02020603050405020304" pitchFamily="18" charset="0"/>
                  </a:rPr>
                  <a:t> 字节（地址15）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5" name="Rectangle 40"/>
              <p:cNvSpPr>
                <a:spLocks noChangeArrowheads="1"/>
              </p:cNvSpPr>
              <p:nvPr/>
            </p:nvSpPr>
            <p:spPr bwMode="auto">
              <a:xfrm>
                <a:off x="2664" y="1536"/>
                <a:ext cx="1118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7150" tIns="0" rIns="19050" bIns="0" anchor="ctr" anchorCtr="1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1800">
                    <a:latin typeface="Times New Roman" panose="02020603050405020304" pitchFamily="18" charset="0"/>
                  </a:rPr>
                  <a:t>字节（地址13）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6" name="Rectangle 41"/>
              <p:cNvSpPr>
                <a:spLocks noChangeArrowheads="1"/>
              </p:cNvSpPr>
              <p:nvPr/>
            </p:nvSpPr>
            <p:spPr bwMode="auto">
              <a:xfrm>
                <a:off x="3807" y="1536"/>
                <a:ext cx="1080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7150" tIns="0" rIns="19050" bIns="0" anchor="ctr" anchorCtr="1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1800">
                    <a:latin typeface="Times New Roman" panose="02020603050405020304" pitchFamily="18" charset="0"/>
                  </a:rPr>
                  <a:t>字节（地址12）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7" name="Freeform 42"/>
              <p:cNvSpPr/>
              <p:nvPr/>
            </p:nvSpPr>
            <p:spPr bwMode="auto">
              <a:xfrm>
                <a:off x="3771" y="1292"/>
                <a:ext cx="1" cy="452"/>
              </a:xfrm>
              <a:custGeom>
                <a:avLst/>
                <a:gdLst>
                  <a:gd name="T0" fmla="*/ 0 w 1"/>
                  <a:gd name="T1" fmla="*/ 0 h 432"/>
                  <a:gd name="T2" fmla="*/ 0 w 1"/>
                  <a:gd name="T3" fmla="*/ 851 h 43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432">
                    <a:moveTo>
                      <a:pt x="0" y="0"/>
                    </a:moveTo>
                    <a:lnTo>
                      <a:pt x="0" y="432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7150" tIns="0" rIns="19050" bIns="0"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24601" name="Text Box 43"/>
            <p:cNvSpPr txBox="1">
              <a:spLocks noChangeArrowheads="1"/>
            </p:cNvSpPr>
            <p:nvPr/>
          </p:nvSpPr>
          <p:spPr bwMode="auto">
            <a:xfrm>
              <a:off x="345" y="482"/>
              <a:ext cx="17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边界对准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44"/>
          <p:cNvGrpSpPr/>
          <p:nvPr/>
        </p:nvGrpSpPr>
        <p:grpSpPr bwMode="auto">
          <a:xfrm>
            <a:off x="539750" y="4953000"/>
            <a:ext cx="8297863" cy="1711325"/>
            <a:chOff x="432" y="3120"/>
            <a:chExt cx="4796" cy="1078"/>
          </a:xfrm>
        </p:grpSpPr>
        <p:grpSp>
          <p:nvGrpSpPr>
            <p:cNvPr id="24588" name="Group 45"/>
            <p:cNvGrpSpPr/>
            <p:nvPr/>
          </p:nvGrpSpPr>
          <p:grpSpPr bwMode="auto">
            <a:xfrm>
              <a:off x="432" y="3141"/>
              <a:ext cx="4796" cy="1057"/>
              <a:chOff x="432" y="3141"/>
              <a:chExt cx="4796" cy="1057"/>
            </a:xfrm>
          </p:grpSpPr>
          <p:sp>
            <p:nvSpPr>
              <p:cNvPr id="24590" name="Text Box 46"/>
              <p:cNvSpPr txBox="1">
                <a:spLocks noChangeArrowheads="1"/>
              </p:cNvSpPr>
              <p:nvPr/>
            </p:nvSpPr>
            <p:spPr bwMode="auto">
              <a:xfrm>
                <a:off x="4197" y="3141"/>
                <a:ext cx="103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地址（十进制）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91" name="Text Box 47"/>
              <p:cNvSpPr txBox="1">
                <a:spLocks noChangeArrowheads="1"/>
              </p:cNvSpPr>
              <p:nvPr/>
            </p:nvSpPr>
            <p:spPr bwMode="auto">
              <a:xfrm>
                <a:off x="4796" y="3333"/>
                <a:ext cx="180" cy="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40000"/>
                  </a:lnSpc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40000"/>
                  </a:lnSpc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4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40000"/>
                  </a:lnSpc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8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592" name="Group 48"/>
              <p:cNvGrpSpPr/>
              <p:nvPr/>
            </p:nvGrpSpPr>
            <p:grpSpPr bwMode="auto">
              <a:xfrm>
                <a:off x="432" y="3408"/>
                <a:ext cx="4128" cy="768"/>
                <a:chOff x="432" y="3408"/>
                <a:chExt cx="3936" cy="768"/>
              </a:xfrm>
            </p:grpSpPr>
            <p:sp>
              <p:nvSpPr>
                <p:cNvPr id="24593" name="Rectangle 49"/>
                <p:cNvSpPr>
                  <a:spLocks noChangeArrowheads="1"/>
                </p:cNvSpPr>
                <p:nvPr/>
              </p:nvSpPr>
              <p:spPr bwMode="auto">
                <a:xfrm>
                  <a:off x="432" y="3664"/>
                  <a:ext cx="984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800">
                      <a:latin typeface="Times New Roman" panose="02020603050405020304" pitchFamily="18" charset="0"/>
                    </a:rPr>
                    <a:t>字节( 地址7)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594" name="Rectangle 50"/>
                <p:cNvSpPr>
                  <a:spLocks noChangeArrowheads="1"/>
                </p:cNvSpPr>
                <p:nvPr/>
              </p:nvSpPr>
              <p:spPr bwMode="auto">
                <a:xfrm>
                  <a:off x="1416" y="3664"/>
                  <a:ext cx="984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800">
                      <a:latin typeface="Times New Roman" panose="02020603050405020304" pitchFamily="18" charset="0"/>
                    </a:rPr>
                    <a:t>字节( 地址6)</a:t>
                  </a:r>
                  <a:endParaRPr lang="zh-CN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595" name="Rectangle 5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1968" cy="25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 w="28575">
                  <a:solidFill>
                    <a:schemeClr val="folHlink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1800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字( 地址2)</a:t>
                  </a:r>
                  <a:endParaRPr lang="zh-CN" altLang="en-US" sz="1800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596" name="Rectangle 52"/>
                <p:cNvSpPr>
                  <a:spLocks noChangeArrowheads="1"/>
                </p:cNvSpPr>
                <p:nvPr/>
              </p:nvSpPr>
              <p:spPr bwMode="auto">
                <a:xfrm>
                  <a:off x="432" y="3920"/>
                  <a:ext cx="196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800">
                      <a:latin typeface="Times New Roman" panose="02020603050405020304" pitchFamily="18" charset="0"/>
                    </a:rPr>
                    <a:t>半字( 地址10)</a:t>
                  </a:r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597" name="Rectangle 53"/>
                <p:cNvSpPr>
                  <a:spLocks noChangeArrowheads="1"/>
                </p:cNvSpPr>
                <p:nvPr/>
              </p:nvSpPr>
              <p:spPr bwMode="auto">
                <a:xfrm>
                  <a:off x="2400" y="3920"/>
                  <a:ext cx="196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800">
                      <a:latin typeface="Times New Roman" panose="02020603050405020304" pitchFamily="18" charset="0"/>
                    </a:rPr>
                    <a:t>半字( 地址8)</a:t>
                  </a:r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598" name="Rectangle 54"/>
                <p:cNvSpPr>
                  <a:spLocks noChangeArrowheads="1"/>
                </p:cNvSpPr>
                <p:nvPr/>
              </p:nvSpPr>
              <p:spPr bwMode="auto">
                <a:xfrm>
                  <a:off x="2400" y="3408"/>
                  <a:ext cx="196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800">
                      <a:latin typeface="Times New Roman" panose="02020603050405020304" pitchFamily="18" charset="0"/>
                    </a:rPr>
                    <a:t>半字( 地址0)</a:t>
                  </a:r>
                  <a:endParaRPr lang="en-US" altLang="zh-CN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599" name="Rectangle 55"/>
                <p:cNvSpPr>
                  <a:spLocks noChangeArrowheads="1"/>
                </p:cNvSpPr>
                <p:nvPr/>
              </p:nvSpPr>
              <p:spPr bwMode="auto">
                <a:xfrm>
                  <a:off x="2400" y="3664"/>
                  <a:ext cx="1968" cy="25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 w="28575">
                  <a:solidFill>
                    <a:schemeClr val="folHlink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1800">
                      <a:solidFill>
                        <a:schemeClr val="bg2"/>
                      </a:solidFill>
                      <a:latin typeface="Times New Roman" panose="02020603050405020304" pitchFamily="18" charset="0"/>
                    </a:rPr>
                    <a:t>字( 地址4)</a:t>
                  </a:r>
                  <a:endParaRPr lang="en-US" altLang="zh-CN" sz="1800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4589" name="Text Box 56"/>
            <p:cNvSpPr txBox="1">
              <a:spLocks noChangeArrowheads="1"/>
            </p:cNvSpPr>
            <p:nvPr/>
          </p:nvSpPr>
          <p:spPr bwMode="auto">
            <a:xfrm>
              <a:off x="432" y="3120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边界未对准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89529" name="Text Box 57"/>
          <p:cNvSpPr txBox="1">
            <a:spLocks noChangeArrowheads="1"/>
          </p:cNvSpPr>
          <p:nvPr/>
        </p:nvSpPr>
        <p:spPr bwMode="auto">
          <a:xfrm>
            <a:off x="685165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89530" name="Text Box 58"/>
          <p:cNvSpPr txBox="1">
            <a:spLocks noChangeArrowheads="1"/>
          </p:cNvSpPr>
          <p:nvPr/>
        </p:nvSpPr>
        <p:spPr bwMode="auto">
          <a:xfrm>
            <a:off x="685165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89531" name="Text Box 59"/>
          <p:cNvSpPr txBox="1">
            <a:spLocks noChangeArrowheads="1"/>
          </p:cNvSpPr>
          <p:nvPr/>
        </p:nvSpPr>
        <p:spPr bwMode="auto">
          <a:xfrm>
            <a:off x="33528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89532" name="Text Box 60"/>
          <p:cNvSpPr txBox="1">
            <a:spLocks noChangeArrowheads="1"/>
          </p:cNvSpPr>
          <p:nvPr/>
        </p:nvSpPr>
        <p:spPr bwMode="auto">
          <a:xfrm>
            <a:off x="33528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89533" name="Text Box 61"/>
          <p:cNvSpPr txBox="1">
            <a:spLocks noChangeArrowheads="1"/>
          </p:cNvSpPr>
          <p:nvPr/>
        </p:nvSpPr>
        <p:spPr bwMode="auto">
          <a:xfrm>
            <a:off x="5038725" y="3535363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>
                <a:solidFill>
                  <a:schemeClr val="folHlink"/>
                </a:solidFill>
              </a:rPr>
              <a:t>▲</a:t>
            </a:r>
            <a:r>
              <a:rPr lang="zh-CN" altLang="en-US" sz="12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endParaRPr lang="zh-CN" altLang="en-US" sz="12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9534" name="Text Box 62"/>
          <p:cNvSpPr txBox="1">
            <a:spLocks noChangeArrowheads="1"/>
          </p:cNvSpPr>
          <p:nvPr/>
        </p:nvSpPr>
        <p:spPr bwMode="auto">
          <a:xfrm>
            <a:off x="5038725" y="4221163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>
                <a:solidFill>
                  <a:schemeClr val="folHlink"/>
                </a:solidFill>
              </a:rPr>
              <a:t>▲</a:t>
            </a:r>
            <a:r>
              <a:rPr lang="zh-CN" altLang="en-US" sz="12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endParaRPr lang="zh-CN" altLang="en-US" sz="12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7" name="AutoShape 6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529" grpId="0" autoUpdateAnimBg="0"/>
      <p:bldP spid="489530" grpId="0" autoUpdateAnimBg="0"/>
      <p:bldP spid="489531" grpId="0" autoUpdateAnimBg="0"/>
      <p:bldP spid="489532" grpId="0" autoUpdateAnimBg="0"/>
      <p:bldP spid="489533" grpId="0" autoUpdateAnimBg="0"/>
      <p:bldP spid="48953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04800" y="76200"/>
            <a:ext cx="29642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三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、</a:t>
            </a:r>
            <a:r>
              <a:rPr lang="zh-CN" altLang="en-US" sz="3600" dirty="0">
                <a:latin typeface="Times New Roman" panose="02020603050405020304" pitchFamily="18" charset="0"/>
              </a:rPr>
              <a:t>操作类型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762000" y="792163"/>
            <a:ext cx="1981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1.</a:t>
            </a:r>
            <a:r>
              <a:rPr lang="zh-CN" altLang="en-US" sz="32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数据传送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122363" y="1419225"/>
            <a:ext cx="746125" cy="930275"/>
            <a:chOff x="707" y="912"/>
            <a:chExt cx="470" cy="586"/>
          </a:xfrm>
        </p:grpSpPr>
        <p:sp>
          <p:nvSpPr>
            <p:cNvPr id="25629" name="Text Box 5"/>
            <p:cNvSpPr txBox="1">
              <a:spLocks noChangeArrowheads="1"/>
            </p:cNvSpPr>
            <p:nvPr/>
          </p:nvSpPr>
          <p:spPr bwMode="auto">
            <a:xfrm>
              <a:off x="707" y="912"/>
              <a:ext cx="29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源</a:t>
              </a:r>
              <a:endPara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30" name="Text Box 6"/>
            <p:cNvSpPr txBox="1">
              <a:spLocks noChangeArrowheads="1"/>
            </p:cNvSpPr>
            <p:nvPr/>
          </p:nvSpPr>
          <p:spPr bwMode="auto">
            <a:xfrm>
              <a:off x="707" y="1229"/>
              <a:ext cx="4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目的</a:t>
              </a:r>
              <a:endPara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90503" name="Text Box 7"/>
          <p:cNvSpPr txBox="1">
            <a:spLocks noChangeArrowheads="1"/>
          </p:cNvSpPr>
          <p:nvPr/>
        </p:nvSpPr>
        <p:spPr bwMode="auto">
          <a:xfrm>
            <a:off x="2325688" y="1419225"/>
            <a:ext cx="10271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寄存器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90504" name="Text Box 8"/>
          <p:cNvSpPr txBox="1">
            <a:spLocks noChangeArrowheads="1"/>
          </p:cNvSpPr>
          <p:nvPr/>
        </p:nvSpPr>
        <p:spPr bwMode="auto">
          <a:xfrm>
            <a:off x="3833813" y="1419225"/>
            <a:ext cx="10271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寄存器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90505" name="Text Box 9"/>
          <p:cNvSpPr txBox="1">
            <a:spLocks noChangeArrowheads="1"/>
          </p:cNvSpPr>
          <p:nvPr/>
        </p:nvSpPr>
        <p:spPr bwMode="auto">
          <a:xfrm>
            <a:off x="2325688" y="1922463"/>
            <a:ext cx="10271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寄存器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90506" name="Text Box 10"/>
          <p:cNvSpPr txBox="1">
            <a:spLocks noChangeArrowheads="1"/>
          </p:cNvSpPr>
          <p:nvPr/>
        </p:nvSpPr>
        <p:spPr bwMode="auto">
          <a:xfrm>
            <a:off x="5373688" y="1922463"/>
            <a:ext cx="10271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寄存器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90507" name="Text Box 11"/>
          <p:cNvSpPr txBox="1">
            <a:spLocks noChangeArrowheads="1"/>
          </p:cNvSpPr>
          <p:nvPr/>
        </p:nvSpPr>
        <p:spPr bwMode="auto">
          <a:xfrm>
            <a:off x="5373688" y="1419225"/>
            <a:ext cx="10271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存储器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90508" name="Text Box 12"/>
          <p:cNvSpPr txBox="1">
            <a:spLocks noChangeArrowheads="1"/>
          </p:cNvSpPr>
          <p:nvPr/>
        </p:nvSpPr>
        <p:spPr bwMode="auto">
          <a:xfrm>
            <a:off x="6821488" y="1419225"/>
            <a:ext cx="10271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存储器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90509" name="Text Box 13"/>
          <p:cNvSpPr txBox="1">
            <a:spLocks noChangeArrowheads="1"/>
          </p:cNvSpPr>
          <p:nvPr/>
        </p:nvSpPr>
        <p:spPr bwMode="auto">
          <a:xfrm>
            <a:off x="3833813" y="1922463"/>
            <a:ext cx="10271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存储器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90510" name="Text Box 14"/>
          <p:cNvSpPr txBox="1">
            <a:spLocks noChangeArrowheads="1"/>
          </p:cNvSpPr>
          <p:nvPr/>
        </p:nvSpPr>
        <p:spPr bwMode="auto">
          <a:xfrm>
            <a:off x="6821488" y="1922463"/>
            <a:ext cx="10271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存储器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90511" name="Text Box 15"/>
          <p:cNvSpPr txBox="1">
            <a:spLocks noChangeArrowheads="1"/>
          </p:cNvSpPr>
          <p:nvPr/>
        </p:nvSpPr>
        <p:spPr bwMode="auto">
          <a:xfrm>
            <a:off x="1122363" y="3352800"/>
            <a:ext cx="18653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置“1”，清“0”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90512" name="Text Box 16"/>
          <p:cNvSpPr txBox="1">
            <a:spLocks noChangeArrowheads="1"/>
          </p:cNvSpPr>
          <p:nvPr/>
        </p:nvSpPr>
        <p:spPr bwMode="auto">
          <a:xfrm>
            <a:off x="762000" y="3976688"/>
            <a:ext cx="2682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2. 算术逻辑操作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90513" name="Text Box 17"/>
          <p:cNvSpPr txBox="1">
            <a:spLocks noChangeArrowheads="1"/>
          </p:cNvSpPr>
          <p:nvPr/>
        </p:nvSpPr>
        <p:spPr bwMode="auto">
          <a:xfrm>
            <a:off x="1165225" y="4572000"/>
            <a:ext cx="76279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加、减、乘、除、增 1、减 1、求补、浮点运算、十进制运算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90514" name="Text Box 18"/>
          <p:cNvSpPr txBox="1">
            <a:spLocks noChangeArrowheads="1"/>
          </p:cNvSpPr>
          <p:nvPr/>
        </p:nvSpPr>
        <p:spPr bwMode="auto">
          <a:xfrm>
            <a:off x="1165225" y="5059363"/>
            <a:ext cx="6927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与、或、非、异或、位操作、位测试、位清除、位求反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90515" name="Text Box 19"/>
          <p:cNvSpPr txBox="1">
            <a:spLocks noChangeArrowheads="1"/>
          </p:cNvSpPr>
          <p:nvPr/>
        </p:nvSpPr>
        <p:spPr bwMode="auto">
          <a:xfrm>
            <a:off x="523875" y="5638800"/>
            <a:ext cx="10937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如 8086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90516" name="Text Box 20"/>
          <p:cNvSpPr txBox="1">
            <a:spLocks noChangeArrowheads="1"/>
          </p:cNvSpPr>
          <p:nvPr/>
        </p:nvSpPr>
        <p:spPr bwMode="auto">
          <a:xfrm>
            <a:off x="2325688" y="2470150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MOVE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90517" name="Text Box 21"/>
          <p:cNvSpPr txBox="1">
            <a:spLocks noChangeArrowheads="1"/>
          </p:cNvSpPr>
          <p:nvPr/>
        </p:nvSpPr>
        <p:spPr bwMode="auto">
          <a:xfrm>
            <a:off x="3825875" y="2470150"/>
            <a:ext cx="1046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STORE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90518" name="Text Box 22"/>
          <p:cNvSpPr txBox="1">
            <a:spLocks noChangeArrowheads="1"/>
          </p:cNvSpPr>
          <p:nvPr/>
        </p:nvSpPr>
        <p:spPr bwMode="auto">
          <a:xfrm>
            <a:off x="5373688" y="2470150"/>
            <a:ext cx="919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LOAD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90519" name="Text Box 23"/>
          <p:cNvSpPr txBox="1">
            <a:spLocks noChangeArrowheads="1"/>
          </p:cNvSpPr>
          <p:nvPr/>
        </p:nvSpPr>
        <p:spPr bwMode="auto">
          <a:xfrm>
            <a:off x="6821488" y="2470150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MOVE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90520" name="Text Box 24"/>
          <p:cNvSpPr txBox="1">
            <a:spLocks noChangeArrowheads="1"/>
          </p:cNvSpPr>
          <p:nvPr/>
        </p:nvSpPr>
        <p:spPr bwMode="auto">
          <a:xfrm>
            <a:off x="3825875" y="3184525"/>
            <a:ext cx="862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PUSH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90521" name="Text Box 25"/>
          <p:cNvSpPr txBox="1">
            <a:spLocks noChangeArrowheads="1"/>
          </p:cNvSpPr>
          <p:nvPr/>
        </p:nvSpPr>
        <p:spPr bwMode="auto">
          <a:xfrm>
            <a:off x="5373688" y="31845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POP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90522" name="Text Box 26"/>
          <p:cNvSpPr txBox="1">
            <a:spLocks noChangeArrowheads="1"/>
          </p:cNvSpPr>
          <p:nvPr/>
        </p:nvSpPr>
        <p:spPr bwMode="auto">
          <a:xfrm>
            <a:off x="1122363" y="2427288"/>
            <a:ext cx="7461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例如</a:t>
            </a:r>
            <a:endParaRPr lang="zh-CN" altLang="en-US" sz="22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0523" name="Text Box 27"/>
          <p:cNvSpPr txBox="1">
            <a:spLocks noChangeArrowheads="1"/>
          </p:cNvSpPr>
          <p:nvPr/>
        </p:nvSpPr>
        <p:spPr bwMode="auto">
          <a:xfrm>
            <a:off x="3825875" y="2827338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MOVE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90524" name="Text Box 28"/>
          <p:cNvSpPr txBox="1">
            <a:spLocks noChangeArrowheads="1"/>
          </p:cNvSpPr>
          <p:nvPr/>
        </p:nvSpPr>
        <p:spPr bwMode="auto">
          <a:xfrm>
            <a:off x="5373688" y="2827338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MOVE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90526" name="Text Box 30"/>
          <p:cNvSpPr txBox="1">
            <a:spLocks noChangeArrowheads="1"/>
          </p:cNvSpPr>
          <p:nvPr/>
        </p:nvSpPr>
        <p:spPr bwMode="auto">
          <a:xfrm>
            <a:off x="1752600" y="5716588"/>
            <a:ext cx="70104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ADD  SUB  MUL  DIV  INC  DEC  CMP  NEG  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AAA  AAS  AAM  AAD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AND   OR   NOT   XOR   TEST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5628" name="AutoShape 3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65125" y="349250"/>
            <a:ext cx="2476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3. 移位操作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1127125" y="1014413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算术移位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365125" y="2168525"/>
            <a:ext cx="1558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4. 转移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491525" name="Text Box 5"/>
          <p:cNvSpPr txBox="1">
            <a:spLocks noChangeArrowheads="1"/>
          </p:cNvSpPr>
          <p:nvPr/>
        </p:nvSpPr>
        <p:spPr bwMode="auto">
          <a:xfrm>
            <a:off x="838200" y="2903538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无条件转移  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JMP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26" name="Text Box 6"/>
          <p:cNvSpPr txBox="1">
            <a:spLocks noChangeArrowheads="1"/>
          </p:cNvSpPr>
          <p:nvPr/>
        </p:nvSpPr>
        <p:spPr bwMode="auto">
          <a:xfrm>
            <a:off x="838200" y="3529013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条件转移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91527" name="Text Box 7"/>
          <p:cNvSpPr txBox="1">
            <a:spLocks noChangeArrowheads="1"/>
          </p:cNvSpPr>
          <p:nvPr/>
        </p:nvSpPr>
        <p:spPr bwMode="auto">
          <a:xfrm>
            <a:off x="914400" y="4184650"/>
            <a:ext cx="4300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结果为零转    （</a:t>
            </a:r>
            <a:r>
              <a:rPr lang="en-US" altLang="zh-CN" sz="2800">
                <a:latin typeface="Times New Roman" panose="02020603050405020304" pitchFamily="18" charset="0"/>
              </a:rPr>
              <a:t>Z = 1）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JZ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28" name="Text Box 8"/>
          <p:cNvSpPr txBox="1">
            <a:spLocks noChangeArrowheads="1"/>
          </p:cNvSpPr>
          <p:nvPr/>
        </p:nvSpPr>
        <p:spPr bwMode="auto">
          <a:xfrm>
            <a:off x="914400" y="4749800"/>
            <a:ext cx="4329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结果溢出转    （</a:t>
            </a:r>
            <a:r>
              <a:rPr lang="en-US" altLang="zh-CN" sz="2800">
                <a:latin typeface="Times New Roman" panose="02020603050405020304" pitchFamily="18" charset="0"/>
              </a:rPr>
              <a:t>O = 1）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JO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29" name="Text Box 9"/>
          <p:cNvSpPr txBox="1">
            <a:spLocks noChangeArrowheads="1"/>
          </p:cNvSpPr>
          <p:nvPr/>
        </p:nvSpPr>
        <p:spPr bwMode="auto">
          <a:xfrm>
            <a:off x="914400" y="5314950"/>
            <a:ext cx="429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结果有进位转（</a:t>
            </a:r>
            <a:r>
              <a:rPr lang="en-US" altLang="zh-CN" sz="2800">
                <a:latin typeface="Times New Roman" panose="02020603050405020304" pitchFamily="18" charset="0"/>
              </a:rPr>
              <a:t>C = 1）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JC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30" name="Text Box 10"/>
          <p:cNvSpPr txBox="1">
            <a:spLocks noChangeArrowheads="1"/>
          </p:cNvSpPr>
          <p:nvPr/>
        </p:nvSpPr>
        <p:spPr bwMode="auto">
          <a:xfrm>
            <a:off x="914400" y="5881688"/>
            <a:ext cx="3197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跳过一条指令 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SKP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31" name="Text Box 11"/>
          <p:cNvSpPr txBox="1">
            <a:spLocks noChangeArrowheads="1"/>
          </p:cNvSpPr>
          <p:nvPr/>
        </p:nvSpPr>
        <p:spPr bwMode="auto">
          <a:xfrm>
            <a:off x="1127125" y="1601788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循环移位（带进位和不带进位）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91532" name="Text Box 12"/>
          <p:cNvSpPr txBox="1">
            <a:spLocks noChangeArrowheads="1"/>
          </p:cNvSpPr>
          <p:nvPr/>
        </p:nvSpPr>
        <p:spPr bwMode="auto">
          <a:xfrm>
            <a:off x="5486400" y="4221163"/>
            <a:ext cx="4651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如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5562600" y="4587875"/>
            <a:ext cx="3551238" cy="1812925"/>
            <a:chOff x="3504" y="2890"/>
            <a:chExt cx="2237" cy="1142"/>
          </a:xfrm>
        </p:grpSpPr>
        <p:grpSp>
          <p:nvGrpSpPr>
            <p:cNvPr id="26641" name="Group 14"/>
            <p:cNvGrpSpPr/>
            <p:nvPr/>
          </p:nvGrpSpPr>
          <p:grpSpPr bwMode="auto">
            <a:xfrm>
              <a:off x="3677" y="2890"/>
              <a:ext cx="2064" cy="1142"/>
              <a:chOff x="3677" y="2938"/>
              <a:chExt cx="2064" cy="1142"/>
            </a:xfrm>
          </p:grpSpPr>
          <p:sp>
            <p:nvSpPr>
              <p:cNvPr id="26643" name="Text Box 15"/>
              <p:cNvSpPr txBox="1">
                <a:spLocks noChangeArrowheads="1"/>
              </p:cNvSpPr>
              <p:nvPr/>
            </p:nvSpPr>
            <p:spPr bwMode="auto">
              <a:xfrm>
                <a:off x="3677" y="2938"/>
                <a:ext cx="38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>
                    <a:latin typeface="Times New Roman" panose="02020603050405020304" pitchFamily="18" charset="0"/>
                  </a:rPr>
                  <a:t>300</a:t>
                </a:r>
                <a:endParaRPr lang="zh-CN" altLang="en-US" sz="2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44" name="Text Box 16"/>
              <p:cNvSpPr txBox="1">
                <a:spLocks noChangeArrowheads="1"/>
              </p:cNvSpPr>
              <p:nvPr/>
            </p:nvSpPr>
            <p:spPr bwMode="auto">
              <a:xfrm>
                <a:off x="3772" y="3174"/>
                <a:ext cx="327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>
                    <a:latin typeface="Times New Roman" panose="02020603050405020304" pitchFamily="18" charset="0"/>
                  </a:rPr>
                  <a:t>…</a:t>
                </a:r>
                <a:endParaRPr lang="zh-CN" altLang="en-US" sz="2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45" name="Text Box 17"/>
              <p:cNvSpPr txBox="1">
                <a:spLocks noChangeArrowheads="1"/>
              </p:cNvSpPr>
              <p:nvPr/>
            </p:nvSpPr>
            <p:spPr bwMode="auto">
              <a:xfrm>
                <a:off x="3677" y="3322"/>
                <a:ext cx="38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>
                    <a:latin typeface="Times New Roman" panose="02020603050405020304" pitchFamily="18" charset="0"/>
                  </a:rPr>
                  <a:t>305</a:t>
                </a:r>
                <a:endParaRPr lang="zh-CN" altLang="en-US" sz="2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46" name="Text Box 18"/>
              <p:cNvSpPr txBox="1">
                <a:spLocks noChangeArrowheads="1"/>
              </p:cNvSpPr>
              <p:nvPr/>
            </p:nvSpPr>
            <p:spPr bwMode="auto">
              <a:xfrm>
                <a:off x="3677" y="3571"/>
                <a:ext cx="38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>
                    <a:latin typeface="Times New Roman" panose="02020603050405020304" pitchFamily="18" charset="0"/>
                  </a:rPr>
                  <a:t>306</a:t>
                </a:r>
                <a:endParaRPr lang="zh-CN" altLang="en-US" sz="2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47" name="Text Box 19"/>
              <p:cNvSpPr txBox="1">
                <a:spLocks noChangeArrowheads="1"/>
              </p:cNvSpPr>
              <p:nvPr/>
            </p:nvSpPr>
            <p:spPr bwMode="auto">
              <a:xfrm>
                <a:off x="3677" y="3811"/>
                <a:ext cx="38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>
                    <a:latin typeface="Times New Roman" panose="02020603050405020304" pitchFamily="18" charset="0"/>
                  </a:rPr>
                  <a:t>307</a:t>
                </a:r>
                <a:endParaRPr lang="zh-CN" altLang="en-US" sz="2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48" name="Text Box 20"/>
              <p:cNvSpPr txBox="1">
                <a:spLocks noChangeArrowheads="1"/>
              </p:cNvSpPr>
              <p:nvPr/>
            </p:nvSpPr>
            <p:spPr bwMode="auto">
              <a:xfrm>
                <a:off x="4061" y="3322"/>
                <a:ext cx="168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2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SKP  DZ  D = 0 </a:t>
                </a:r>
                <a:r>
                  <a:rPr lang="zh-CN" altLang="en-US" sz="22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则跳</a:t>
                </a:r>
                <a:endPara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642" name="Freeform 21"/>
            <p:cNvSpPr/>
            <p:nvPr/>
          </p:nvSpPr>
          <p:spPr bwMode="auto">
            <a:xfrm>
              <a:off x="3504" y="3408"/>
              <a:ext cx="192" cy="480"/>
            </a:xfrm>
            <a:custGeom>
              <a:avLst/>
              <a:gdLst>
                <a:gd name="T0" fmla="*/ 10783 w 144"/>
                <a:gd name="T1" fmla="*/ 0 h 864"/>
                <a:gd name="T2" fmla="*/ 0 w 144"/>
                <a:gd name="T3" fmla="*/ 0 h 864"/>
                <a:gd name="T4" fmla="*/ 0 w 144"/>
                <a:gd name="T5" fmla="*/ 1 h 864"/>
                <a:gd name="T6" fmla="*/ 10783 w 144"/>
                <a:gd name="T7" fmla="*/ 1 h 8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" h="864">
                  <a:moveTo>
                    <a:pt x="144" y="0"/>
                  </a:moveTo>
                  <a:lnTo>
                    <a:pt x="0" y="0"/>
                  </a:lnTo>
                  <a:lnTo>
                    <a:pt x="0" y="864"/>
                  </a:lnTo>
                  <a:lnTo>
                    <a:pt x="144" y="86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1542" name="Text Box 22"/>
          <p:cNvSpPr txBox="1">
            <a:spLocks noChangeArrowheads="1"/>
          </p:cNvSpPr>
          <p:nvPr/>
        </p:nvSpPr>
        <p:spPr bwMode="auto">
          <a:xfrm>
            <a:off x="2971800" y="1014413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逻辑移位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91543" name="AutoShape 23"/>
          <p:cNvSpPr>
            <a:spLocks noChangeArrowheads="1"/>
          </p:cNvSpPr>
          <p:nvPr/>
        </p:nvSpPr>
        <p:spPr bwMode="auto">
          <a:xfrm>
            <a:off x="7086600" y="4343400"/>
            <a:ext cx="1600200" cy="457200"/>
          </a:xfrm>
          <a:prstGeom prst="wedgeRoundRectCallout">
            <a:avLst>
              <a:gd name="adj1" fmla="val 894"/>
              <a:gd name="adj2" fmla="val 14409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zh-CN" altLang="en-US" sz="2000">
                <a:latin typeface="Times New Roman" panose="02020603050405020304" pitchFamily="18" charset="0"/>
              </a:rPr>
              <a:t>完成触发器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6640" name="AutoShape 2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2" grpId="0" autoUpdateAnimBg="0"/>
      <p:bldP spid="491543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52117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(3) 调用和返回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4941888" y="5216525"/>
            <a:ext cx="95250" cy="973138"/>
            <a:chOff x="3113" y="3286"/>
            <a:chExt cx="60" cy="613"/>
          </a:xfrm>
        </p:grpSpPr>
        <p:sp>
          <p:nvSpPr>
            <p:cNvPr id="27724" name="Freeform 4"/>
            <p:cNvSpPr/>
            <p:nvPr/>
          </p:nvSpPr>
          <p:spPr bwMode="auto">
            <a:xfrm>
              <a:off x="3140" y="3286"/>
              <a:ext cx="1" cy="578"/>
            </a:xfrm>
            <a:custGeom>
              <a:avLst/>
              <a:gdLst>
                <a:gd name="T0" fmla="*/ 1 w 1"/>
                <a:gd name="T1" fmla="*/ 0 h 578"/>
                <a:gd name="T2" fmla="*/ 0 w 1"/>
                <a:gd name="T3" fmla="*/ 578 h 5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78">
                  <a:moveTo>
                    <a:pt x="1" y="0"/>
                  </a:moveTo>
                  <a:lnTo>
                    <a:pt x="0" y="578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5" name="Freeform 5"/>
            <p:cNvSpPr/>
            <p:nvPr/>
          </p:nvSpPr>
          <p:spPr bwMode="auto">
            <a:xfrm>
              <a:off x="3113" y="3843"/>
              <a:ext cx="60" cy="56"/>
            </a:xfrm>
            <a:custGeom>
              <a:avLst/>
              <a:gdLst>
                <a:gd name="T0" fmla="*/ 0 w 60"/>
                <a:gd name="T1" fmla="*/ 0 h 50"/>
                <a:gd name="T2" fmla="*/ 31 w 60"/>
                <a:gd name="T3" fmla="*/ 280 h 50"/>
                <a:gd name="T4" fmla="*/ 60 w 60"/>
                <a:gd name="T5" fmla="*/ 0 h 50"/>
                <a:gd name="T6" fmla="*/ 31 w 60"/>
                <a:gd name="T7" fmla="*/ 86 h 50"/>
                <a:gd name="T8" fmla="*/ 0 w 60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" h="50">
                  <a:moveTo>
                    <a:pt x="0" y="0"/>
                  </a:moveTo>
                  <a:lnTo>
                    <a:pt x="31" y="50"/>
                  </a:lnTo>
                  <a:lnTo>
                    <a:pt x="60" y="0"/>
                  </a:lnTo>
                  <a:lnTo>
                    <a:pt x="31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4964113" y="4037013"/>
            <a:ext cx="193675" cy="1179512"/>
            <a:chOff x="3127" y="2468"/>
            <a:chExt cx="122" cy="661"/>
          </a:xfrm>
        </p:grpSpPr>
        <p:sp>
          <p:nvSpPr>
            <p:cNvPr id="27722" name="Freeform 7"/>
            <p:cNvSpPr/>
            <p:nvPr/>
          </p:nvSpPr>
          <p:spPr bwMode="auto">
            <a:xfrm>
              <a:off x="3141" y="2468"/>
              <a:ext cx="108" cy="627"/>
            </a:xfrm>
            <a:custGeom>
              <a:avLst/>
              <a:gdLst>
                <a:gd name="T0" fmla="*/ 0 w 108"/>
                <a:gd name="T1" fmla="*/ 0 h 627"/>
                <a:gd name="T2" fmla="*/ 40 w 108"/>
                <a:gd name="T3" fmla="*/ 70 h 627"/>
                <a:gd name="T4" fmla="*/ 74 w 108"/>
                <a:gd name="T5" fmla="*/ 139 h 627"/>
                <a:gd name="T6" fmla="*/ 88 w 108"/>
                <a:gd name="T7" fmla="*/ 175 h 627"/>
                <a:gd name="T8" fmla="*/ 99 w 108"/>
                <a:gd name="T9" fmla="*/ 214 h 627"/>
                <a:gd name="T10" fmla="*/ 105 w 108"/>
                <a:gd name="T11" fmla="*/ 252 h 627"/>
                <a:gd name="T12" fmla="*/ 108 w 108"/>
                <a:gd name="T13" fmla="*/ 293 h 627"/>
                <a:gd name="T14" fmla="*/ 105 w 108"/>
                <a:gd name="T15" fmla="*/ 331 h 627"/>
                <a:gd name="T16" fmla="*/ 96 w 108"/>
                <a:gd name="T17" fmla="*/ 372 h 627"/>
                <a:gd name="T18" fmla="*/ 85 w 108"/>
                <a:gd name="T19" fmla="*/ 418 h 627"/>
                <a:gd name="T20" fmla="*/ 71 w 108"/>
                <a:gd name="T21" fmla="*/ 464 h 627"/>
                <a:gd name="T22" fmla="*/ 57 w 108"/>
                <a:gd name="T23" fmla="*/ 509 h 627"/>
                <a:gd name="T24" fmla="*/ 40 w 108"/>
                <a:gd name="T25" fmla="*/ 553 h 627"/>
                <a:gd name="T26" fmla="*/ 26 w 108"/>
                <a:gd name="T27" fmla="*/ 593 h 627"/>
                <a:gd name="T28" fmla="*/ 12 w 108"/>
                <a:gd name="T29" fmla="*/ 627 h 62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627">
                  <a:moveTo>
                    <a:pt x="0" y="0"/>
                  </a:moveTo>
                  <a:lnTo>
                    <a:pt x="40" y="70"/>
                  </a:lnTo>
                  <a:lnTo>
                    <a:pt x="74" y="139"/>
                  </a:lnTo>
                  <a:lnTo>
                    <a:pt x="88" y="175"/>
                  </a:lnTo>
                  <a:lnTo>
                    <a:pt x="99" y="214"/>
                  </a:lnTo>
                  <a:lnTo>
                    <a:pt x="105" y="252"/>
                  </a:lnTo>
                  <a:lnTo>
                    <a:pt x="108" y="293"/>
                  </a:lnTo>
                  <a:lnTo>
                    <a:pt x="105" y="331"/>
                  </a:lnTo>
                  <a:lnTo>
                    <a:pt x="96" y="372"/>
                  </a:lnTo>
                  <a:lnTo>
                    <a:pt x="85" y="418"/>
                  </a:lnTo>
                  <a:lnTo>
                    <a:pt x="71" y="464"/>
                  </a:lnTo>
                  <a:lnTo>
                    <a:pt x="57" y="509"/>
                  </a:lnTo>
                  <a:lnTo>
                    <a:pt x="40" y="553"/>
                  </a:lnTo>
                  <a:lnTo>
                    <a:pt x="26" y="593"/>
                  </a:lnTo>
                  <a:lnTo>
                    <a:pt x="12" y="627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3" name="Freeform 8"/>
            <p:cNvSpPr/>
            <p:nvPr/>
          </p:nvSpPr>
          <p:spPr bwMode="auto">
            <a:xfrm>
              <a:off x="3127" y="3073"/>
              <a:ext cx="57" cy="56"/>
            </a:xfrm>
            <a:custGeom>
              <a:avLst/>
              <a:gdLst>
                <a:gd name="T0" fmla="*/ 0 w 57"/>
                <a:gd name="T1" fmla="*/ 0 h 56"/>
                <a:gd name="T2" fmla="*/ 14 w 57"/>
                <a:gd name="T3" fmla="*/ 56 h 56"/>
                <a:gd name="T4" fmla="*/ 57 w 57"/>
                <a:gd name="T5" fmla="*/ 15 h 56"/>
                <a:gd name="T6" fmla="*/ 26 w 57"/>
                <a:gd name="T7" fmla="*/ 24 h 56"/>
                <a:gd name="T8" fmla="*/ 0 w 57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" h="56">
                  <a:moveTo>
                    <a:pt x="0" y="0"/>
                  </a:moveTo>
                  <a:lnTo>
                    <a:pt x="14" y="56"/>
                  </a:lnTo>
                  <a:lnTo>
                    <a:pt x="57" y="15"/>
                  </a:lnTo>
                  <a:lnTo>
                    <a:pt x="26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4986338" y="3444875"/>
            <a:ext cx="341312" cy="1771650"/>
            <a:chOff x="3141" y="2136"/>
            <a:chExt cx="215" cy="993"/>
          </a:xfrm>
        </p:grpSpPr>
        <p:sp>
          <p:nvSpPr>
            <p:cNvPr id="27720" name="Freeform 10"/>
            <p:cNvSpPr/>
            <p:nvPr/>
          </p:nvSpPr>
          <p:spPr bwMode="auto">
            <a:xfrm>
              <a:off x="3141" y="2136"/>
              <a:ext cx="215" cy="959"/>
            </a:xfrm>
            <a:custGeom>
              <a:avLst/>
              <a:gdLst>
                <a:gd name="T0" fmla="*/ 0 w 215"/>
                <a:gd name="T1" fmla="*/ 0 h 959"/>
                <a:gd name="T2" fmla="*/ 74 w 215"/>
                <a:gd name="T3" fmla="*/ 140 h 959"/>
                <a:gd name="T4" fmla="*/ 108 w 215"/>
                <a:gd name="T5" fmla="*/ 207 h 959"/>
                <a:gd name="T6" fmla="*/ 136 w 215"/>
                <a:gd name="T7" fmla="*/ 277 h 959"/>
                <a:gd name="T8" fmla="*/ 164 w 215"/>
                <a:gd name="T9" fmla="*/ 342 h 959"/>
                <a:gd name="T10" fmla="*/ 187 w 215"/>
                <a:gd name="T11" fmla="*/ 409 h 959"/>
                <a:gd name="T12" fmla="*/ 204 w 215"/>
                <a:gd name="T13" fmla="*/ 474 h 959"/>
                <a:gd name="T14" fmla="*/ 212 w 215"/>
                <a:gd name="T15" fmla="*/ 536 h 959"/>
                <a:gd name="T16" fmla="*/ 215 w 215"/>
                <a:gd name="T17" fmla="*/ 591 h 959"/>
                <a:gd name="T18" fmla="*/ 209 w 215"/>
                <a:gd name="T19" fmla="*/ 649 h 959"/>
                <a:gd name="T20" fmla="*/ 198 w 215"/>
                <a:gd name="T21" fmla="*/ 709 h 959"/>
                <a:gd name="T22" fmla="*/ 181 w 215"/>
                <a:gd name="T23" fmla="*/ 767 h 959"/>
                <a:gd name="T24" fmla="*/ 164 w 215"/>
                <a:gd name="T25" fmla="*/ 822 h 959"/>
                <a:gd name="T26" fmla="*/ 147 w 215"/>
                <a:gd name="T27" fmla="*/ 875 h 959"/>
                <a:gd name="T28" fmla="*/ 130 w 215"/>
                <a:gd name="T29" fmla="*/ 921 h 959"/>
                <a:gd name="T30" fmla="*/ 116 w 215"/>
                <a:gd name="T31" fmla="*/ 959 h 95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15" h="959">
                  <a:moveTo>
                    <a:pt x="0" y="0"/>
                  </a:moveTo>
                  <a:lnTo>
                    <a:pt x="74" y="140"/>
                  </a:lnTo>
                  <a:lnTo>
                    <a:pt x="108" y="207"/>
                  </a:lnTo>
                  <a:lnTo>
                    <a:pt x="136" y="277"/>
                  </a:lnTo>
                  <a:lnTo>
                    <a:pt x="164" y="342"/>
                  </a:lnTo>
                  <a:lnTo>
                    <a:pt x="187" y="409"/>
                  </a:lnTo>
                  <a:lnTo>
                    <a:pt x="204" y="474"/>
                  </a:lnTo>
                  <a:lnTo>
                    <a:pt x="212" y="536"/>
                  </a:lnTo>
                  <a:lnTo>
                    <a:pt x="215" y="591"/>
                  </a:lnTo>
                  <a:lnTo>
                    <a:pt x="209" y="649"/>
                  </a:lnTo>
                  <a:lnTo>
                    <a:pt x="198" y="709"/>
                  </a:lnTo>
                  <a:lnTo>
                    <a:pt x="181" y="767"/>
                  </a:lnTo>
                  <a:lnTo>
                    <a:pt x="164" y="822"/>
                  </a:lnTo>
                  <a:lnTo>
                    <a:pt x="147" y="875"/>
                  </a:lnTo>
                  <a:lnTo>
                    <a:pt x="130" y="921"/>
                  </a:lnTo>
                  <a:lnTo>
                    <a:pt x="116" y="959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1" name="Freeform 11"/>
            <p:cNvSpPr/>
            <p:nvPr/>
          </p:nvSpPr>
          <p:spPr bwMode="auto">
            <a:xfrm>
              <a:off x="3232" y="3073"/>
              <a:ext cx="56" cy="56"/>
            </a:xfrm>
            <a:custGeom>
              <a:avLst/>
              <a:gdLst>
                <a:gd name="T0" fmla="*/ 0 w 56"/>
                <a:gd name="T1" fmla="*/ 0 h 56"/>
                <a:gd name="T2" fmla="*/ 17 w 56"/>
                <a:gd name="T3" fmla="*/ 56 h 56"/>
                <a:gd name="T4" fmla="*/ 56 w 56"/>
                <a:gd name="T5" fmla="*/ 12 h 56"/>
                <a:gd name="T6" fmla="*/ 25 w 56"/>
                <a:gd name="T7" fmla="*/ 22 h 56"/>
                <a:gd name="T8" fmla="*/ 0 w 56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56">
                  <a:moveTo>
                    <a:pt x="0" y="0"/>
                  </a:moveTo>
                  <a:lnTo>
                    <a:pt x="17" y="56"/>
                  </a:lnTo>
                  <a:lnTo>
                    <a:pt x="56" y="12"/>
                  </a:lnTo>
                  <a:lnTo>
                    <a:pt x="25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2"/>
          <p:cNvGrpSpPr/>
          <p:nvPr/>
        </p:nvGrpSpPr>
        <p:grpSpPr bwMode="auto">
          <a:xfrm>
            <a:off x="4648200" y="3544888"/>
            <a:ext cx="506413" cy="2644775"/>
            <a:chOff x="2930" y="2192"/>
            <a:chExt cx="319" cy="1482"/>
          </a:xfrm>
        </p:grpSpPr>
        <p:sp>
          <p:nvSpPr>
            <p:cNvPr id="27718" name="Freeform 13"/>
            <p:cNvSpPr/>
            <p:nvPr/>
          </p:nvSpPr>
          <p:spPr bwMode="auto">
            <a:xfrm>
              <a:off x="2930" y="2223"/>
              <a:ext cx="319" cy="1451"/>
            </a:xfrm>
            <a:custGeom>
              <a:avLst/>
              <a:gdLst>
                <a:gd name="T0" fmla="*/ 319 w 319"/>
                <a:gd name="T1" fmla="*/ 1451 h 1451"/>
                <a:gd name="T2" fmla="*/ 262 w 319"/>
                <a:gd name="T3" fmla="*/ 1350 h 1451"/>
                <a:gd name="T4" fmla="*/ 209 w 319"/>
                <a:gd name="T5" fmla="*/ 1252 h 1451"/>
                <a:gd name="T6" fmla="*/ 158 w 319"/>
                <a:gd name="T7" fmla="*/ 1153 h 1451"/>
                <a:gd name="T8" fmla="*/ 110 w 319"/>
                <a:gd name="T9" fmla="*/ 1055 h 1451"/>
                <a:gd name="T10" fmla="*/ 70 w 319"/>
                <a:gd name="T11" fmla="*/ 956 h 1451"/>
                <a:gd name="T12" fmla="*/ 37 w 319"/>
                <a:gd name="T13" fmla="*/ 860 h 1451"/>
                <a:gd name="T14" fmla="*/ 14 w 319"/>
                <a:gd name="T15" fmla="*/ 764 h 1451"/>
                <a:gd name="T16" fmla="*/ 6 w 319"/>
                <a:gd name="T17" fmla="*/ 716 h 1451"/>
                <a:gd name="T18" fmla="*/ 0 w 319"/>
                <a:gd name="T19" fmla="*/ 670 h 1451"/>
                <a:gd name="T20" fmla="*/ 0 w 319"/>
                <a:gd name="T21" fmla="*/ 584 h 1451"/>
                <a:gd name="T22" fmla="*/ 8 w 319"/>
                <a:gd name="T23" fmla="*/ 497 h 1451"/>
                <a:gd name="T24" fmla="*/ 25 w 319"/>
                <a:gd name="T25" fmla="*/ 411 h 1451"/>
                <a:gd name="T26" fmla="*/ 51 w 319"/>
                <a:gd name="T27" fmla="*/ 329 h 1451"/>
                <a:gd name="T28" fmla="*/ 79 w 319"/>
                <a:gd name="T29" fmla="*/ 245 h 1451"/>
                <a:gd name="T30" fmla="*/ 116 w 319"/>
                <a:gd name="T31" fmla="*/ 163 h 1451"/>
                <a:gd name="T32" fmla="*/ 155 w 319"/>
                <a:gd name="T33" fmla="*/ 82 h 1451"/>
                <a:gd name="T34" fmla="*/ 195 w 319"/>
                <a:gd name="T35" fmla="*/ 0 h 145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9" h="1451">
                  <a:moveTo>
                    <a:pt x="319" y="1451"/>
                  </a:moveTo>
                  <a:lnTo>
                    <a:pt x="262" y="1350"/>
                  </a:lnTo>
                  <a:lnTo>
                    <a:pt x="209" y="1252"/>
                  </a:lnTo>
                  <a:lnTo>
                    <a:pt x="158" y="1153"/>
                  </a:lnTo>
                  <a:lnTo>
                    <a:pt x="110" y="1055"/>
                  </a:lnTo>
                  <a:lnTo>
                    <a:pt x="70" y="956"/>
                  </a:lnTo>
                  <a:lnTo>
                    <a:pt x="37" y="860"/>
                  </a:lnTo>
                  <a:lnTo>
                    <a:pt x="14" y="764"/>
                  </a:lnTo>
                  <a:lnTo>
                    <a:pt x="6" y="716"/>
                  </a:lnTo>
                  <a:lnTo>
                    <a:pt x="0" y="670"/>
                  </a:lnTo>
                  <a:lnTo>
                    <a:pt x="0" y="584"/>
                  </a:lnTo>
                  <a:lnTo>
                    <a:pt x="8" y="497"/>
                  </a:lnTo>
                  <a:lnTo>
                    <a:pt x="25" y="411"/>
                  </a:lnTo>
                  <a:lnTo>
                    <a:pt x="51" y="329"/>
                  </a:lnTo>
                  <a:lnTo>
                    <a:pt x="79" y="245"/>
                  </a:lnTo>
                  <a:lnTo>
                    <a:pt x="116" y="163"/>
                  </a:lnTo>
                  <a:lnTo>
                    <a:pt x="155" y="82"/>
                  </a:lnTo>
                  <a:lnTo>
                    <a:pt x="195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9" name="Freeform 14"/>
            <p:cNvSpPr/>
            <p:nvPr/>
          </p:nvSpPr>
          <p:spPr bwMode="auto">
            <a:xfrm>
              <a:off x="3091" y="2192"/>
              <a:ext cx="53" cy="57"/>
            </a:xfrm>
            <a:custGeom>
              <a:avLst/>
              <a:gdLst>
                <a:gd name="T0" fmla="*/ 53 w 53"/>
                <a:gd name="T1" fmla="*/ 57 h 57"/>
                <a:gd name="T2" fmla="*/ 50 w 53"/>
                <a:gd name="T3" fmla="*/ 0 h 57"/>
                <a:gd name="T4" fmla="*/ 0 w 53"/>
                <a:gd name="T5" fmla="*/ 36 h 57"/>
                <a:gd name="T6" fmla="*/ 34 w 53"/>
                <a:gd name="T7" fmla="*/ 31 h 57"/>
                <a:gd name="T8" fmla="*/ 53 w 53"/>
                <a:gd name="T9" fmla="*/ 5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57">
                  <a:moveTo>
                    <a:pt x="53" y="57"/>
                  </a:moveTo>
                  <a:lnTo>
                    <a:pt x="50" y="0"/>
                  </a:lnTo>
                  <a:lnTo>
                    <a:pt x="0" y="36"/>
                  </a:lnTo>
                  <a:lnTo>
                    <a:pt x="34" y="31"/>
                  </a:lnTo>
                  <a:lnTo>
                    <a:pt x="53" y="5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5"/>
          <p:cNvGrpSpPr/>
          <p:nvPr/>
        </p:nvGrpSpPr>
        <p:grpSpPr bwMode="auto">
          <a:xfrm>
            <a:off x="4624388" y="4191000"/>
            <a:ext cx="361950" cy="1998663"/>
            <a:chOff x="2913" y="2554"/>
            <a:chExt cx="228" cy="1120"/>
          </a:xfrm>
        </p:grpSpPr>
        <p:sp>
          <p:nvSpPr>
            <p:cNvPr id="27716" name="Freeform 16"/>
            <p:cNvSpPr/>
            <p:nvPr/>
          </p:nvSpPr>
          <p:spPr bwMode="auto">
            <a:xfrm>
              <a:off x="2913" y="2583"/>
              <a:ext cx="228" cy="1091"/>
            </a:xfrm>
            <a:custGeom>
              <a:avLst/>
              <a:gdLst>
                <a:gd name="T0" fmla="*/ 228 w 228"/>
                <a:gd name="T1" fmla="*/ 1091 h 1091"/>
                <a:gd name="T2" fmla="*/ 147 w 228"/>
                <a:gd name="T3" fmla="*/ 928 h 1091"/>
                <a:gd name="T4" fmla="*/ 107 w 228"/>
                <a:gd name="T5" fmla="*/ 846 h 1091"/>
                <a:gd name="T6" fmla="*/ 73 w 228"/>
                <a:gd name="T7" fmla="*/ 767 h 1091"/>
                <a:gd name="T8" fmla="*/ 42 w 228"/>
                <a:gd name="T9" fmla="*/ 690 h 1091"/>
                <a:gd name="T10" fmla="*/ 20 w 228"/>
                <a:gd name="T11" fmla="*/ 613 h 1091"/>
                <a:gd name="T12" fmla="*/ 6 w 228"/>
                <a:gd name="T13" fmla="*/ 538 h 1091"/>
                <a:gd name="T14" fmla="*/ 0 w 228"/>
                <a:gd name="T15" fmla="*/ 466 h 1091"/>
                <a:gd name="T16" fmla="*/ 6 w 228"/>
                <a:gd name="T17" fmla="*/ 401 h 1091"/>
                <a:gd name="T18" fmla="*/ 17 w 228"/>
                <a:gd name="T19" fmla="*/ 339 h 1091"/>
                <a:gd name="T20" fmla="*/ 37 w 228"/>
                <a:gd name="T21" fmla="*/ 279 h 1091"/>
                <a:gd name="T22" fmla="*/ 65 w 228"/>
                <a:gd name="T23" fmla="*/ 221 h 1091"/>
                <a:gd name="T24" fmla="*/ 96 w 228"/>
                <a:gd name="T25" fmla="*/ 166 h 1091"/>
                <a:gd name="T26" fmla="*/ 130 w 228"/>
                <a:gd name="T27" fmla="*/ 108 h 1091"/>
                <a:gd name="T28" fmla="*/ 206 w 228"/>
                <a:gd name="T29" fmla="*/ 0 h 10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8" h="1091">
                  <a:moveTo>
                    <a:pt x="228" y="1091"/>
                  </a:moveTo>
                  <a:lnTo>
                    <a:pt x="147" y="928"/>
                  </a:lnTo>
                  <a:lnTo>
                    <a:pt x="107" y="846"/>
                  </a:lnTo>
                  <a:lnTo>
                    <a:pt x="73" y="767"/>
                  </a:lnTo>
                  <a:lnTo>
                    <a:pt x="42" y="690"/>
                  </a:lnTo>
                  <a:lnTo>
                    <a:pt x="20" y="613"/>
                  </a:lnTo>
                  <a:lnTo>
                    <a:pt x="6" y="538"/>
                  </a:lnTo>
                  <a:lnTo>
                    <a:pt x="0" y="466"/>
                  </a:lnTo>
                  <a:lnTo>
                    <a:pt x="6" y="401"/>
                  </a:lnTo>
                  <a:lnTo>
                    <a:pt x="17" y="339"/>
                  </a:lnTo>
                  <a:lnTo>
                    <a:pt x="37" y="279"/>
                  </a:lnTo>
                  <a:lnTo>
                    <a:pt x="65" y="221"/>
                  </a:lnTo>
                  <a:lnTo>
                    <a:pt x="96" y="166"/>
                  </a:lnTo>
                  <a:lnTo>
                    <a:pt x="130" y="108"/>
                  </a:lnTo>
                  <a:lnTo>
                    <a:pt x="206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7" name="Freeform 17"/>
            <p:cNvSpPr/>
            <p:nvPr/>
          </p:nvSpPr>
          <p:spPr bwMode="auto">
            <a:xfrm>
              <a:off x="3085" y="2554"/>
              <a:ext cx="56" cy="58"/>
            </a:xfrm>
            <a:custGeom>
              <a:avLst/>
              <a:gdLst>
                <a:gd name="T0" fmla="*/ 51 w 56"/>
                <a:gd name="T1" fmla="*/ 58 h 58"/>
                <a:gd name="T2" fmla="*/ 56 w 56"/>
                <a:gd name="T3" fmla="*/ 0 h 58"/>
                <a:gd name="T4" fmla="*/ 0 w 56"/>
                <a:gd name="T5" fmla="*/ 29 h 58"/>
                <a:gd name="T6" fmla="*/ 34 w 56"/>
                <a:gd name="T7" fmla="*/ 29 h 58"/>
                <a:gd name="T8" fmla="*/ 51 w 56"/>
                <a:gd name="T9" fmla="*/ 58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58">
                  <a:moveTo>
                    <a:pt x="51" y="58"/>
                  </a:moveTo>
                  <a:lnTo>
                    <a:pt x="56" y="0"/>
                  </a:lnTo>
                  <a:lnTo>
                    <a:pt x="0" y="29"/>
                  </a:lnTo>
                  <a:lnTo>
                    <a:pt x="34" y="29"/>
                  </a:lnTo>
                  <a:lnTo>
                    <a:pt x="51" y="58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8"/>
          <p:cNvGrpSpPr/>
          <p:nvPr/>
        </p:nvGrpSpPr>
        <p:grpSpPr bwMode="auto">
          <a:xfrm>
            <a:off x="4624388" y="1871663"/>
            <a:ext cx="385762" cy="2924175"/>
            <a:chOff x="2913" y="1255"/>
            <a:chExt cx="243" cy="1638"/>
          </a:xfrm>
        </p:grpSpPr>
        <p:sp>
          <p:nvSpPr>
            <p:cNvPr id="27714" name="Freeform 19"/>
            <p:cNvSpPr/>
            <p:nvPr/>
          </p:nvSpPr>
          <p:spPr bwMode="auto">
            <a:xfrm>
              <a:off x="2913" y="1286"/>
              <a:ext cx="228" cy="1607"/>
            </a:xfrm>
            <a:custGeom>
              <a:avLst/>
              <a:gdLst>
                <a:gd name="T0" fmla="*/ 228 w 228"/>
                <a:gd name="T1" fmla="*/ 1607 h 1607"/>
                <a:gd name="T2" fmla="*/ 147 w 228"/>
                <a:gd name="T3" fmla="*/ 1372 h 1607"/>
                <a:gd name="T4" fmla="*/ 107 w 228"/>
                <a:gd name="T5" fmla="*/ 1254 h 1607"/>
                <a:gd name="T6" fmla="*/ 73 w 228"/>
                <a:gd name="T7" fmla="*/ 1139 h 1607"/>
                <a:gd name="T8" fmla="*/ 42 w 228"/>
                <a:gd name="T9" fmla="*/ 1026 h 1607"/>
                <a:gd name="T10" fmla="*/ 20 w 228"/>
                <a:gd name="T11" fmla="*/ 915 h 1607"/>
                <a:gd name="T12" fmla="*/ 6 w 228"/>
                <a:gd name="T13" fmla="*/ 807 h 1607"/>
                <a:gd name="T14" fmla="*/ 0 w 228"/>
                <a:gd name="T15" fmla="*/ 701 h 1607"/>
                <a:gd name="T16" fmla="*/ 3 w 228"/>
                <a:gd name="T17" fmla="*/ 653 h 1607"/>
                <a:gd name="T18" fmla="*/ 8 w 228"/>
                <a:gd name="T19" fmla="*/ 603 h 1607"/>
                <a:gd name="T20" fmla="*/ 14 w 228"/>
                <a:gd name="T21" fmla="*/ 555 h 1607"/>
                <a:gd name="T22" fmla="*/ 25 w 228"/>
                <a:gd name="T23" fmla="*/ 504 h 1607"/>
                <a:gd name="T24" fmla="*/ 54 w 228"/>
                <a:gd name="T25" fmla="*/ 406 h 1607"/>
                <a:gd name="T26" fmla="*/ 87 w 228"/>
                <a:gd name="T27" fmla="*/ 307 h 1607"/>
                <a:gd name="T28" fmla="*/ 124 w 228"/>
                <a:gd name="T29" fmla="*/ 216 h 1607"/>
                <a:gd name="T30" fmla="*/ 141 w 228"/>
                <a:gd name="T31" fmla="*/ 175 h 1607"/>
                <a:gd name="T32" fmla="*/ 161 w 228"/>
                <a:gd name="T33" fmla="*/ 134 h 1607"/>
                <a:gd name="T34" fmla="*/ 175 w 228"/>
                <a:gd name="T35" fmla="*/ 96 h 1607"/>
                <a:gd name="T36" fmla="*/ 192 w 228"/>
                <a:gd name="T37" fmla="*/ 60 h 1607"/>
                <a:gd name="T38" fmla="*/ 206 w 228"/>
                <a:gd name="T39" fmla="*/ 29 h 1607"/>
                <a:gd name="T40" fmla="*/ 217 w 228"/>
                <a:gd name="T41" fmla="*/ 0 h 160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28" h="1607">
                  <a:moveTo>
                    <a:pt x="228" y="1607"/>
                  </a:moveTo>
                  <a:lnTo>
                    <a:pt x="147" y="1372"/>
                  </a:lnTo>
                  <a:lnTo>
                    <a:pt x="107" y="1254"/>
                  </a:lnTo>
                  <a:lnTo>
                    <a:pt x="73" y="1139"/>
                  </a:lnTo>
                  <a:lnTo>
                    <a:pt x="42" y="1026"/>
                  </a:lnTo>
                  <a:lnTo>
                    <a:pt x="20" y="915"/>
                  </a:lnTo>
                  <a:lnTo>
                    <a:pt x="6" y="807"/>
                  </a:lnTo>
                  <a:lnTo>
                    <a:pt x="0" y="701"/>
                  </a:lnTo>
                  <a:lnTo>
                    <a:pt x="3" y="653"/>
                  </a:lnTo>
                  <a:lnTo>
                    <a:pt x="8" y="603"/>
                  </a:lnTo>
                  <a:lnTo>
                    <a:pt x="14" y="555"/>
                  </a:lnTo>
                  <a:lnTo>
                    <a:pt x="25" y="504"/>
                  </a:lnTo>
                  <a:lnTo>
                    <a:pt x="54" y="406"/>
                  </a:lnTo>
                  <a:lnTo>
                    <a:pt x="87" y="307"/>
                  </a:lnTo>
                  <a:lnTo>
                    <a:pt x="124" y="216"/>
                  </a:lnTo>
                  <a:lnTo>
                    <a:pt x="141" y="175"/>
                  </a:lnTo>
                  <a:lnTo>
                    <a:pt x="161" y="134"/>
                  </a:lnTo>
                  <a:lnTo>
                    <a:pt x="175" y="96"/>
                  </a:lnTo>
                  <a:lnTo>
                    <a:pt x="192" y="60"/>
                  </a:lnTo>
                  <a:lnTo>
                    <a:pt x="206" y="29"/>
                  </a:lnTo>
                  <a:lnTo>
                    <a:pt x="217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5" name="Freeform 20"/>
            <p:cNvSpPr/>
            <p:nvPr/>
          </p:nvSpPr>
          <p:spPr bwMode="auto">
            <a:xfrm>
              <a:off x="3099" y="1255"/>
              <a:ext cx="57" cy="55"/>
            </a:xfrm>
            <a:custGeom>
              <a:avLst/>
              <a:gdLst>
                <a:gd name="T0" fmla="*/ 57 w 57"/>
                <a:gd name="T1" fmla="*/ 55 h 55"/>
                <a:gd name="T2" fmla="*/ 42 w 57"/>
                <a:gd name="T3" fmla="*/ 0 h 55"/>
                <a:gd name="T4" fmla="*/ 0 w 57"/>
                <a:gd name="T5" fmla="*/ 40 h 55"/>
                <a:gd name="T6" fmla="*/ 31 w 57"/>
                <a:gd name="T7" fmla="*/ 31 h 55"/>
                <a:gd name="T8" fmla="*/ 57 w 57"/>
                <a:gd name="T9" fmla="*/ 55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" h="55">
                  <a:moveTo>
                    <a:pt x="57" y="55"/>
                  </a:moveTo>
                  <a:lnTo>
                    <a:pt x="42" y="0"/>
                  </a:lnTo>
                  <a:lnTo>
                    <a:pt x="0" y="40"/>
                  </a:lnTo>
                  <a:lnTo>
                    <a:pt x="31" y="31"/>
                  </a:lnTo>
                  <a:lnTo>
                    <a:pt x="57" y="55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2565" name="Freeform 21"/>
          <p:cNvSpPr/>
          <p:nvPr/>
        </p:nvSpPr>
        <p:spPr bwMode="auto">
          <a:xfrm>
            <a:off x="4986338" y="1784350"/>
            <a:ext cx="171450" cy="1201738"/>
          </a:xfrm>
          <a:custGeom>
            <a:avLst/>
            <a:gdLst>
              <a:gd name="T0" fmla="*/ 0 w 108"/>
              <a:gd name="T1" fmla="*/ 2147483647 h 673"/>
              <a:gd name="T2" fmla="*/ 2147483647 w 108"/>
              <a:gd name="T3" fmla="*/ 2147483647 h 673"/>
              <a:gd name="T4" fmla="*/ 2147483647 w 108"/>
              <a:gd name="T5" fmla="*/ 2147483647 h 673"/>
              <a:gd name="T6" fmla="*/ 2147483647 w 108"/>
              <a:gd name="T7" fmla="*/ 2147483647 h 673"/>
              <a:gd name="T8" fmla="*/ 2147483647 w 108"/>
              <a:gd name="T9" fmla="*/ 2147483647 h 673"/>
              <a:gd name="T10" fmla="*/ 2147483647 w 108"/>
              <a:gd name="T11" fmla="*/ 2147483647 h 673"/>
              <a:gd name="T12" fmla="*/ 2147483647 w 108"/>
              <a:gd name="T13" fmla="*/ 2147483647 h 673"/>
              <a:gd name="T14" fmla="*/ 2147483647 w 108"/>
              <a:gd name="T15" fmla="*/ 2147483647 h 673"/>
              <a:gd name="T16" fmla="*/ 2147483647 w 108"/>
              <a:gd name="T17" fmla="*/ 2147483647 h 673"/>
              <a:gd name="T18" fmla="*/ 2147483647 w 108"/>
              <a:gd name="T19" fmla="*/ 2147483647 h 673"/>
              <a:gd name="T20" fmla="*/ 2147483647 w 108"/>
              <a:gd name="T21" fmla="*/ 2147483647 h 673"/>
              <a:gd name="T22" fmla="*/ 2147483647 w 108"/>
              <a:gd name="T23" fmla="*/ 2147483647 h 673"/>
              <a:gd name="T24" fmla="*/ 2147483647 w 108"/>
              <a:gd name="T25" fmla="*/ 2147483647 h 673"/>
              <a:gd name="T26" fmla="*/ 2147483647 w 108"/>
              <a:gd name="T27" fmla="*/ 2147483647 h 673"/>
              <a:gd name="T28" fmla="*/ 2147483647 w 108"/>
              <a:gd name="T29" fmla="*/ 2147483647 h 673"/>
              <a:gd name="T30" fmla="*/ 0 w 108"/>
              <a:gd name="T31" fmla="*/ 0 h 67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8" h="673">
                <a:moveTo>
                  <a:pt x="0" y="673"/>
                </a:moveTo>
                <a:lnTo>
                  <a:pt x="40" y="592"/>
                </a:lnTo>
                <a:lnTo>
                  <a:pt x="74" y="510"/>
                </a:lnTo>
                <a:lnTo>
                  <a:pt x="88" y="469"/>
                </a:lnTo>
                <a:lnTo>
                  <a:pt x="99" y="428"/>
                </a:lnTo>
                <a:lnTo>
                  <a:pt x="105" y="387"/>
                </a:lnTo>
                <a:lnTo>
                  <a:pt x="108" y="346"/>
                </a:lnTo>
                <a:lnTo>
                  <a:pt x="105" y="301"/>
                </a:lnTo>
                <a:lnTo>
                  <a:pt x="94" y="253"/>
                </a:lnTo>
                <a:lnTo>
                  <a:pt x="80" y="202"/>
                </a:lnTo>
                <a:lnTo>
                  <a:pt x="63" y="152"/>
                </a:lnTo>
                <a:lnTo>
                  <a:pt x="43" y="106"/>
                </a:lnTo>
                <a:lnTo>
                  <a:pt x="26" y="63"/>
                </a:lnTo>
                <a:lnTo>
                  <a:pt x="12" y="27"/>
                </a:lnTo>
                <a:lnTo>
                  <a:pt x="6" y="12"/>
                </a:ln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folHlink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566" name="Text Box 22"/>
          <p:cNvSpPr txBox="1">
            <a:spLocks noChangeArrowheads="1"/>
          </p:cNvSpPr>
          <p:nvPr/>
        </p:nvSpPr>
        <p:spPr bwMode="auto">
          <a:xfrm>
            <a:off x="2603500" y="1690688"/>
            <a:ext cx="1435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latin typeface="Times New Roman" panose="02020603050405020304" pitchFamily="18" charset="0"/>
              </a:rPr>
              <a:t>CALL SUB1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grpSp>
        <p:nvGrpSpPr>
          <p:cNvPr id="8" name="Group 23"/>
          <p:cNvGrpSpPr/>
          <p:nvPr/>
        </p:nvGrpSpPr>
        <p:grpSpPr bwMode="auto">
          <a:xfrm>
            <a:off x="3168650" y="1312863"/>
            <a:ext cx="1817688" cy="465137"/>
            <a:chOff x="1996" y="827"/>
            <a:chExt cx="1145" cy="293"/>
          </a:xfrm>
        </p:grpSpPr>
        <p:sp>
          <p:nvSpPr>
            <p:cNvPr id="27712" name="Freeform 24"/>
            <p:cNvSpPr/>
            <p:nvPr/>
          </p:nvSpPr>
          <p:spPr bwMode="auto">
            <a:xfrm>
              <a:off x="3140" y="827"/>
              <a:ext cx="1" cy="293"/>
            </a:xfrm>
            <a:custGeom>
              <a:avLst/>
              <a:gdLst>
                <a:gd name="T0" fmla="*/ 1 w 1"/>
                <a:gd name="T1" fmla="*/ 0 h 293"/>
                <a:gd name="T2" fmla="*/ 0 w 1"/>
                <a:gd name="T3" fmla="*/ 293 h 29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93">
                  <a:moveTo>
                    <a:pt x="1" y="0"/>
                  </a:moveTo>
                  <a:lnTo>
                    <a:pt x="0" y="293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3" name="Text Box 25"/>
            <p:cNvSpPr txBox="1">
              <a:spLocks noChangeArrowheads="1"/>
            </p:cNvSpPr>
            <p:nvPr/>
          </p:nvSpPr>
          <p:spPr bwMode="auto">
            <a:xfrm>
              <a:off x="1996" y="902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.</a:t>
              </a:r>
              <a:r>
                <a:rPr lang="en-US" altLang="zh-CN" sz="2000">
                  <a:latin typeface="Times New Roman" panose="02020603050405020304" pitchFamily="18" charset="0"/>
                </a:rPr>
                <a:t>..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26"/>
          <p:cNvGrpSpPr/>
          <p:nvPr/>
        </p:nvGrpSpPr>
        <p:grpSpPr bwMode="auto">
          <a:xfrm>
            <a:off x="3168650" y="2000250"/>
            <a:ext cx="1868488" cy="554038"/>
            <a:chOff x="1996" y="1260"/>
            <a:chExt cx="1177" cy="349"/>
          </a:xfrm>
        </p:grpSpPr>
        <p:grpSp>
          <p:nvGrpSpPr>
            <p:cNvPr id="27707" name="Group 27"/>
            <p:cNvGrpSpPr/>
            <p:nvPr/>
          </p:nvGrpSpPr>
          <p:grpSpPr bwMode="auto">
            <a:xfrm>
              <a:off x="3113" y="1260"/>
              <a:ext cx="60" cy="349"/>
              <a:chOff x="3113" y="1260"/>
              <a:chExt cx="60" cy="349"/>
            </a:xfrm>
          </p:grpSpPr>
          <p:sp>
            <p:nvSpPr>
              <p:cNvPr id="27710" name="Freeform 28"/>
              <p:cNvSpPr/>
              <p:nvPr/>
            </p:nvSpPr>
            <p:spPr bwMode="auto">
              <a:xfrm>
                <a:off x="3140" y="1260"/>
                <a:ext cx="1" cy="316"/>
              </a:xfrm>
              <a:custGeom>
                <a:avLst/>
                <a:gdLst>
                  <a:gd name="T0" fmla="*/ 1 w 1"/>
                  <a:gd name="T1" fmla="*/ 0 h 316"/>
                  <a:gd name="T2" fmla="*/ 0 w 1"/>
                  <a:gd name="T3" fmla="*/ 316 h 31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316">
                    <a:moveTo>
                      <a:pt x="1" y="0"/>
                    </a:moveTo>
                    <a:lnTo>
                      <a:pt x="0" y="316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11" name="Freeform 29"/>
              <p:cNvSpPr/>
              <p:nvPr/>
            </p:nvSpPr>
            <p:spPr bwMode="auto">
              <a:xfrm>
                <a:off x="3113" y="1552"/>
                <a:ext cx="60" cy="57"/>
              </a:xfrm>
              <a:custGeom>
                <a:avLst/>
                <a:gdLst>
                  <a:gd name="T0" fmla="*/ 0 w 60"/>
                  <a:gd name="T1" fmla="*/ 0 h 51"/>
                  <a:gd name="T2" fmla="*/ 31 w 60"/>
                  <a:gd name="T3" fmla="*/ 269 h 51"/>
                  <a:gd name="T4" fmla="*/ 60 w 60"/>
                  <a:gd name="T5" fmla="*/ 0 h 51"/>
                  <a:gd name="T6" fmla="*/ 31 w 60"/>
                  <a:gd name="T7" fmla="*/ 87 h 51"/>
                  <a:gd name="T8" fmla="*/ 0 w 60"/>
                  <a:gd name="T9" fmla="*/ 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0" h="51">
                    <a:moveTo>
                      <a:pt x="0" y="0"/>
                    </a:moveTo>
                    <a:lnTo>
                      <a:pt x="31" y="51"/>
                    </a:lnTo>
                    <a:lnTo>
                      <a:pt x="60" y="0"/>
                    </a:lnTo>
                    <a:lnTo>
                      <a:pt x="31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08" name="Text Box 30"/>
            <p:cNvSpPr txBox="1">
              <a:spLocks noChangeArrowheads="1"/>
            </p:cNvSpPr>
            <p:nvPr/>
          </p:nvSpPr>
          <p:spPr bwMode="auto">
            <a:xfrm>
              <a:off x="1996" y="1286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...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7709" name="Text Box 31"/>
            <p:cNvSpPr txBox="1">
              <a:spLocks noChangeArrowheads="1"/>
            </p:cNvSpPr>
            <p:nvPr/>
          </p:nvSpPr>
          <p:spPr bwMode="auto">
            <a:xfrm>
              <a:off x="2007" y="1502"/>
              <a:ext cx="30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492576" name="Text Box 32"/>
          <p:cNvSpPr txBox="1">
            <a:spLocks noChangeArrowheads="1"/>
          </p:cNvSpPr>
          <p:nvPr/>
        </p:nvSpPr>
        <p:spPr bwMode="auto">
          <a:xfrm>
            <a:off x="2590800" y="3290888"/>
            <a:ext cx="1435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latin typeface="Times New Roman" panose="02020603050405020304" pitchFamily="18" charset="0"/>
              </a:rPr>
              <a:t>CALL SUB2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grpSp>
        <p:nvGrpSpPr>
          <p:cNvPr id="11" name="Group 33"/>
          <p:cNvGrpSpPr/>
          <p:nvPr/>
        </p:nvGrpSpPr>
        <p:grpSpPr bwMode="auto">
          <a:xfrm>
            <a:off x="3168650" y="2986088"/>
            <a:ext cx="1868488" cy="458787"/>
            <a:chOff x="1996" y="1881"/>
            <a:chExt cx="1177" cy="289"/>
          </a:xfrm>
        </p:grpSpPr>
        <p:grpSp>
          <p:nvGrpSpPr>
            <p:cNvPr id="27703" name="Group 34"/>
            <p:cNvGrpSpPr/>
            <p:nvPr/>
          </p:nvGrpSpPr>
          <p:grpSpPr bwMode="auto">
            <a:xfrm>
              <a:off x="3113" y="1881"/>
              <a:ext cx="60" cy="289"/>
              <a:chOff x="3113" y="1881"/>
              <a:chExt cx="60" cy="289"/>
            </a:xfrm>
          </p:grpSpPr>
          <p:sp>
            <p:nvSpPr>
              <p:cNvPr id="27705" name="Freeform 35"/>
              <p:cNvSpPr/>
              <p:nvPr/>
            </p:nvSpPr>
            <p:spPr bwMode="auto">
              <a:xfrm>
                <a:off x="3140" y="1881"/>
                <a:ext cx="1" cy="255"/>
              </a:xfrm>
              <a:custGeom>
                <a:avLst/>
                <a:gdLst>
                  <a:gd name="T0" fmla="*/ 1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55">
                    <a:moveTo>
                      <a:pt x="1" y="0"/>
                    </a:moveTo>
                    <a:lnTo>
                      <a:pt x="0" y="255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6" name="Freeform 36"/>
              <p:cNvSpPr/>
              <p:nvPr/>
            </p:nvSpPr>
            <p:spPr bwMode="auto">
              <a:xfrm>
                <a:off x="3113" y="2114"/>
                <a:ext cx="60" cy="56"/>
              </a:xfrm>
              <a:custGeom>
                <a:avLst/>
                <a:gdLst>
                  <a:gd name="T0" fmla="*/ 0 w 60"/>
                  <a:gd name="T1" fmla="*/ 0 h 50"/>
                  <a:gd name="T2" fmla="*/ 31 w 60"/>
                  <a:gd name="T3" fmla="*/ 280 h 50"/>
                  <a:gd name="T4" fmla="*/ 60 w 60"/>
                  <a:gd name="T5" fmla="*/ 0 h 50"/>
                  <a:gd name="T6" fmla="*/ 31 w 60"/>
                  <a:gd name="T7" fmla="*/ 94 h 50"/>
                  <a:gd name="T8" fmla="*/ 0 w 60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0" h="50">
                    <a:moveTo>
                      <a:pt x="0" y="0"/>
                    </a:moveTo>
                    <a:lnTo>
                      <a:pt x="31" y="50"/>
                    </a:lnTo>
                    <a:lnTo>
                      <a:pt x="60" y="0"/>
                    </a:lnTo>
                    <a:lnTo>
                      <a:pt x="31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04" name="Text Box 37"/>
            <p:cNvSpPr txBox="1">
              <a:spLocks noChangeArrowheads="1"/>
            </p:cNvSpPr>
            <p:nvPr/>
          </p:nvSpPr>
          <p:spPr bwMode="auto">
            <a:xfrm>
              <a:off x="1996" y="1927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…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38"/>
          <p:cNvGrpSpPr/>
          <p:nvPr/>
        </p:nvGrpSpPr>
        <p:grpSpPr bwMode="auto">
          <a:xfrm>
            <a:off x="3168650" y="3544888"/>
            <a:ext cx="1817688" cy="487362"/>
            <a:chOff x="1996" y="2233"/>
            <a:chExt cx="1145" cy="307"/>
          </a:xfrm>
        </p:grpSpPr>
        <p:sp>
          <p:nvSpPr>
            <p:cNvPr id="27701" name="Freeform 39"/>
            <p:cNvSpPr/>
            <p:nvPr/>
          </p:nvSpPr>
          <p:spPr bwMode="auto">
            <a:xfrm>
              <a:off x="3140" y="2233"/>
              <a:ext cx="1" cy="307"/>
            </a:xfrm>
            <a:custGeom>
              <a:avLst/>
              <a:gdLst>
                <a:gd name="T0" fmla="*/ 1 w 1"/>
                <a:gd name="T1" fmla="*/ 0 h 307"/>
                <a:gd name="T2" fmla="*/ 0 w 1"/>
                <a:gd name="T3" fmla="*/ 307 h 30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07">
                  <a:moveTo>
                    <a:pt x="1" y="0"/>
                  </a:moveTo>
                  <a:lnTo>
                    <a:pt x="0" y="307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2" name="Text Box 40"/>
            <p:cNvSpPr txBox="1">
              <a:spLocks noChangeArrowheads="1"/>
            </p:cNvSpPr>
            <p:nvPr/>
          </p:nvSpPr>
          <p:spPr bwMode="auto">
            <a:xfrm>
              <a:off x="1996" y="2311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...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492585" name="Text Box 41"/>
          <p:cNvSpPr txBox="1">
            <a:spLocks noChangeArrowheads="1"/>
          </p:cNvSpPr>
          <p:nvPr/>
        </p:nvSpPr>
        <p:spPr bwMode="auto">
          <a:xfrm>
            <a:off x="2590800" y="3900488"/>
            <a:ext cx="1435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latin typeface="Times New Roman" panose="02020603050405020304" pitchFamily="18" charset="0"/>
              </a:rPr>
              <a:t>CALL SUB2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grpSp>
        <p:nvGrpSpPr>
          <p:cNvPr id="14" name="Group 42"/>
          <p:cNvGrpSpPr/>
          <p:nvPr/>
        </p:nvGrpSpPr>
        <p:grpSpPr bwMode="auto">
          <a:xfrm>
            <a:off x="3168650" y="4191000"/>
            <a:ext cx="1868488" cy="604838"/>
            <a:chOff x="1996" y="2640"/>
            <a:chExt cx="1177" cy="381"/>
          </a:xfrm>
        </p:grpSpPr>
        <p:grpSp>
          <p:nvGrpSpPr>
            <p:cNvPr id="27697" name="Group 43"/>
            <p:cNvGrpSpPr/>
            <p:nvPr/>
          </p:nvGrpSpPr>
          <p:grpSpPr bwMode="auto">
            <a:xfrm>
              <a:off x="3113" y="2640"/>
              <a:ext cx="60" cy="381"/>
              <a:chOff x="3113" y="2640"/>
              <a:chExt cx="60" cy="381"/>
            </a:xfrm>
          </p:grpSpPr>
          <p:sp>
            <p:nvSpPr>
              <p:cNvPr id="27699" name="Freeform 44"/>
              <p:cNvSpPr/>
              <p:nvPr/>
            </p:nvSpPr>
            <p:spPr bwMode="auto">
              <a:xfrm>
                <a:off x="3140" y="2640"/>
                <a:ext cx="1" cy="340"/>
              </a:xfrm>
              <a:custGeom>
                <a:avLst/>
                <a:gdLst>
                  <a:gd name="T0" fmla="*/ 1 w 1"/>
                  <a:gd name="T1" fmla="*/ 0 h 340"/>
                  <a:gd name="T2" fmla="*/ 0 w 1"/>
                  <a:gd name="T3" fmla="*/ 340 h 34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340">
                    <a:moveTo>
                      <a:pt x="1" y="0"/>
                    </a:moveTo>
                    <a:lnTo>
                      <a:pt x="0" y="340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0" name="Freeform 45"/>
              <p:cNvSpPr/>
              <p:nvPr/>
            </p:nvSpPr>
            <p:spPr bwMode="auto">
              <a:xfrm>
                <a:off x="3113" y="2965"/>
                <a:ext cx="60" cy="56"/>
              </a:xfrm>
              <a:custGeom>
                <a:avLst/>
                <a:gdLst>
                  <a:gd name="T0" fmla="*/ 0 w 60"/>
                  <a:gd name="T1" fmla="*/ 0 h 50"/>
                  <a:gd name="T2" fmla="*/ 31 w 60"/>
                  <a:gd name="T3" fmla="*/ 280 h 50"/>
                  <a:gd name="T4" fmla="*/ 60 w 60"/>
                  <a:gd name="T5" fmla="*/ 0 h 50"/>
                  <a:gd name="T6" fmla="*/ 31 w 60"/>
                  <a:gd name="T7" fmla="*/ 94 h 50"/>
                  <a:gd name="T8" fmla="*/ 0 w 60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0" h="50">
                    <a:moveTo>
                      <a:pt x="0" y="0"/>
                    </a:moveTo>
                    <a:lnTo>
                      <a:pt x="31" y="50"/>
                    </a:lnTo>
                    <a:lnTo>
                      <a:pt x="60" y="0"/>
                    </a:lnTo>
                    <a:lnTo>
                      <a:pt x="31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98" name="Text Box 46"/>
            <p:cNvSpPr txBox="1">
              <a:spLocks noChangeArrowheads="1"/>
            </p:cNvSpPr>
            <p:nvPr/>
          </p:nvSpPr>
          <p:spPr bwMode="auto">
            <a:xfrm>
              <a:off x="1996" y="2689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…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492591" name="Text Box 47"/>
          <p:cNvSpPr txBox="1">
            <a:spLocks noChangeArrowheads="1"/>
          </p:cNvSpPr>
          <p:nvPr/>
        </p:nvSpPr>
        <p:spPr bwMode="auto">
          <a:xfrm>
            <a:off x="2727325" y="451008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latin typeface="Times New Roman" panose="02020603050405020304" pitchFamily="18" charset="0"/>
              </a:rPr>
              <a:t>RETURN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492592" name="Text Box 48"/>
          <p:cNvSpPr txBox="1">
            <a:spLocks noChangeArrowheads="1"/>
          </p:cNvSpPr>
          <p:nvPr/>
        </p:nvSpPr>
        <p:spPr bwMode="auto">
          <a:xfrm>
            <a:off x="2743200" y="588168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latin typeface="Times New Roman" panose="02020603050405020304" pitchFamily="18" charset="0"/>
              </a:rPr>
              <a:t>RETURN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grpSp>
        <p:nvGrpSpPr>
          <p:cNvPr id="16" name="Group 49"/>
          <p:cNvGrpSpPr/>
          <p:nvPr/>
        </p:nvGrpSpPr>
        <p:grpSpPr bwMode="auto">
          <a:xfrm>
            <a:off x="1752600" y="914400"/>
            <a:ext cx="4003675" cy="5594350"/>
            <a:chOff x="1104" y="576"/>
            <a:chExt cx="2522" cy="3524"/>
          </a:xfrm>
        </p:grpSpPr>
        <p:sp>
          <p:nvSpPr>
            <p:cNvPr id="27676" name="Rectangle 50"/>
            <p:cNvSpPr>
              <a:spLocks noChangeArrowheads="1"/>
            </p:cNvSpPr>
            <p:nvPr/>
          </p:nvSpPr>
          <p:spPr bwMode="auto">
            <a:xfrm>
              <a:off x="1663" y="827"/>
              <a:ext cx="849" cy="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7677" name="Rectangle 51"/>
            <p:cNvSpPr>
              <a:spLocks noChangeArrowheads="1"/>
            </p:cNvSpPr>
            <p:nvPr/>
          </p:nvSpPr>
          <p:spPr bwMode="auto">
            <a:xfrm>
              <a:off x="1663" y="1881"/>
              <a:ext cx="849" cy="11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7678" name="Rectangle 52"/>
            <p:cNvSpPr>
              <a:spLocks noChangeArrowheads="1"/>
            </p:cNvSpPr>
            <p:nvPr/>
          </p:nvSpPr>
          <p:spPr bwMode="auto">
            <a:xfrm>
              <a:off x="1663" y="3286"/>
              <a:ext cx="849" cy="6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7679" name="Rectangle 53"/>
            <p:cNvSpPr>
              <a:spLocks noChangeArrowheads="1"/>
            </p:cNvSpPr>
            <p:nvPr/>
          </p:nvSpPr>
          <p:spPr bwMode="auto">
            <a:xfrm>
              <a:off x="2721" y="827"/>
              <a:ext cx="849" cy="81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7680" name="Rectangle 54"/>
            <p:cNvSpPr>
              <a:spLocks noChangeArrowheads="1"/>
            </p:cNvSpPr>
            <p:nvPr/>
          </p:nvSpPr>
          <p:spPr bwMode="auto">
            <a:xfrm>
              <a:off x="2721" y="1881"/>
              <a:ext cx="849" cy="1145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7681" name="Rectangle 55"/>
            <p:cNvSpPr>
              <a:spLocks noChangeArrowheads="1"/>
            </p:cNvSpPr>
            <p:nvPr/>
          </p:nvSpPr>
          <p:spPr bwMode="auto">
            <a:xfrm>
              <a:off x="2721" y="3286"/>
              <a:ext cx="849" cy="618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7682" name="Text Box 56"/>
            <p:cNvSpPr txBox="1">
              <a:spLocks noChangeArrowheads="1"/>
            </p:cNvSpPr>
            <p:nvPr/>
          </p:nvSpPr>
          <p:spPr bwMode="auto">
            <a:xfrm>
              <a:off x="1824" y="624"/>
              <a:ext cx="5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主程序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7683" name="Text Box 57"/>
            <p:cNvSpPr txBox="1">
              <a:spLocks noChangeArrowheads="1"/>
            </p:cNvSpPr>
            <p:nvPr/>
          </p:nvSpPr>
          <p:spPr bwMode="auto">
            <a:xfrm>
              <a:off x="1104" y="576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地址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7684" name="Text Box 58"/>
            <p:cNvSpPr txBox="1">
              <a:spLocks noChangeArrowheads="1"/>
            </p:cNvSpPr>
            <p:nvPr/>
          </p:nvSpPr>
          <p:spPr bwMode="auto">
            <a:xfrm>
              <a:off x="1104" y="774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2000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7685" name="Text Box 59"/>
            <p:cNvSpPr txBox="1">
              <a:spLocks noChangeArrowheads="1"/>
            </p:cNvSpPr>
            <p:nvPr/>
          </p:nvSpPr>
          <p:spPr bwMode="auto">
            <a:xfrm>
              <a:off x="1104" y="1056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2100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7686" name="Text Box 60"/>
            <p:cNvSpPr txBox="1">
              <a:spLocks noChangeArrowheads="1"/>
            </p:cNvSpPr>
            <p:nvPr/>
          </p:nvSpPr>
          <p:spPr bwMode="auto">
            <a:xfrm>
              <a:off x="1104" y="1200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2101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7687" name="Text Box 61"/>
            <p:cNvSpPr txBox="1">
              <a:spLocks noChangeArrowheads="1"/>
            </p:cNvSpPr>
            <p:nvPr/>
          </p:nvSpPr>
          <p:spPr bwMode="auto">
            <a:xfrm>
              <a:off x="1632" y="1689"/>
              <a:ext cx="9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子程序</a:t>
              </a:r>
              <a:r>
                <a:rPr lang="en-US" altLang="zh-CN" sz="1800">
                  <a:latin typeface="Times New Roman" panose="02020603050405020304" pitchFamily="18" charset="0"/>
                </a:rPr>
                <a:t>SUB1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27688" name="Text Box 62"/>
            <p:cNvSpPr txBox="1">
              <a:spLocks noChangeArrowheads="1"/>
            </p:cNvSpPr>
            <p:nvPr/>
          </p:nvSpPr>
          <p:spPr bwMode="auto">
            <a:xfrm>
              <a:off x="1104" y="1824"/>
              <a:ext cx="4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2400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7689" name="Text Box 63"/>
            <p:cNvSpPr txBox="1">
              <a:spLocks noChangeArrowheads="1"/>
            </p:cNvSpPr>
            <p:nvPr/>
          </p:nvSpPr>
          <p:spPr bwMode="auto">
            <a:xfrm>
              <a:off x="1104" y="2064"/>
              <a:ext cx="4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2500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7690" name="Text Box 64"/>
            <p:cNvSpPr txBox="1">
              <a:spLocks noChangeArrowheads="1"/>
            </p:cNvSpPr>
            <p:nvPr/>
          </p:nvSpPr>
          <p:spPr bwMode="auto">
            <a:xfrm>
              <a:off x="1104" y="2208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2501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7691" name="Text Box 65"/>
            <p:cNvSpPr txBox="1">
              <a:spLocks noChangeArrowheads="1"/>
            </p:cNvSpPr>
            <p:nvPr/>
          </p:nvSpPr>
          <p:spPr bwMode="auto">
            <a:xfrm>
              <a:off x="1104" y="2448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2560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7692" name="Text Box 66"/>
            <p:cNvSpPr txBox="1">
              <a:spLocks noChangeArrowheads="1"/>
            </p:cNvSpPr>
            <p:nvPr/>
          </p:nvSpPr>
          <p:spPr bwMode="auto">
            <a:xfrm>
              <a:off x="1104" y="2592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2561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7693" name="Text Box 67"/>
            <p:cNvSpPr txBox="1">
              <a:spLocks noChangeArrowheads="1"/>
            </p:cNvSpPr>
            <p:nvPr/>
          </p:nvSpPr>
          <p:spPr bwMode="auto">
            <a:xfrm>
              <a:off x="1104" y="3216"/>
              <a:ext cx="4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2700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7694" name="Text Box 68"/>
            <p:cNvSpPr txBox="1">
              <a:spLocks noChangeArrowheads="1"/>
            </p:cNvSpPr>
            <p:nvPr/>
          </p:nvSpPr>
          <p:spPr bwMode="auto">
            <a:xfrm>
              <a:off x="1584" y="3870"/>
              <a:ext cx="9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主存空间分配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7695" name="Text Box 69"/>
            <p:cNvSpPr txBox="1">
              <a:spLocks noChangeArrowheads="1"/>
            </p:cNvSpPr>
            <p:nvPr/>
          </p:nvSpPr>
          <p:spPr bwMode="auto">
            <a:xfrm>
              <a:off x="2640" y="3870"/>
              <a:ext cx="9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程序执行流程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7696" name="Text Box 70"/>
            <p:cNvSpPr txBox="1">
              <a:spLocks noChangeArrowheads="1"/>
            </p:cNvSpPr>
            <p:nvPr/>
          </p:nvSpPr>
          <p:spPr bwMode="auto">
            <a:xfrm>
              <a:off x="1632" y="3081"/>
              <a:ext cx="9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子程序</a:t>
              </a:r>
              <a:r>
                <a:rPr lang="en-US" altLang="zh-CN" sz="1800">
                  <a:latin typeface="Times New Roman" panose="02020603050405020304" pitchFamily="18" charset="0"/>
                </a:rPr>
                <a:t>SUB2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72"/>
          <p:cNvGrpSpPr/>
          <p:nvPr/>
        </p:nvGrpSpPr>
        <p:grpSpPr bwMode="auto">
          <a:xfrm>
            <a:off x="3168650" y="5216525"/>
            <a:ext cx="2033588" cy="973138"/>
            <a:chOff x="1996" y="3286"/>
            <a:chExt cx="1281" cy="613"/>
          </a:xfrm>
        </p:grpSpPr>
        <p:grpSp>
          <p:nvGrpSpPr>
            <p:cNvPr id="27671" name="Group 73"/>
            <p:cNvGrpSpPr/>
            <p:nvPr/>
          </p:nvGrpSpPr>
          <p:grpSpPr bwMode="auto">
            <a:xfrm>
              <a:off x="3218" y="3286"/>
              <a:ext cx="59" cy="613"/>
              <a:chOff x="3218" y="3129"/>
              <a:chExt cx="59" cy="545"/>
            </a:xfrm>
          </p:grpSpPr>
          <p:sp>
            <p:nvSpPr>
              <p:cNvPr id="27674" name="Line 74"/>
              <p:cNvSpPr>
                <a:spLocks noChangeShapeType="1"/>
              </p:cNvSpPr>
              <p:nvPr/>
            </p:nvSpPr>
            <p:spPr bwMode="auto">
              <a:xfrm>
                <a:off x="3249" y="3129"/>
                <a:ext cx="1" cy="51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5" name="Freeform 75"/>
              <p:cNvSpPr/>
              <p:nvPr/>
            </p:nvSpPr>
            <p:spPr bwMode="auto">
              <a:xfrm>
                <a:off x="3218" y="3624"/>
                <a:ext cx="59" cy="50"/>
              </a:xfrm>
              <a:custGeom>
                <a:avLst/>
                <a:gdLst>
                  <a:gd name="T0" fmla="*/ 0 w 59"/>
                  <a:gd name="T1" fmla="*/ 0 h 50"/>
                  <a:gd name="T2" fmla="*/ 31 w 59"/>
                  <a:gd name="T3" fmla="*/ 50 h 50"/>
                  <a:gd name="T4" fmla="*/ 59 w 59"/>
                  <a:gd name="T5" fmla="*/ 0 h 50"/>
                  <a:gd name="T6" fmla="*/ 31 w 59"/>
                  <a:gd name="T7" fmla="*/ 16 h 50"/>
                  <a:gd name="T8" fmla="*/ 0 w 59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" h="50">
                    <a:moveTo>
                      <a:pt x="0" y="0"/>
                    </a:moveTo>
                    <a:lnTo>
                      <a:pt x="31" y="50"/>
                    </a:lnTo>
                    <a:lnTo>
                      <a:pt x="59" y="0"/>
                    </a:lnTo>
                    <a:lnTo>
                      <a:pt x="31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72" name="Text Box 76"/>
            <p:cNvSpPr txBox="1">
              <a:spLocks noChangeArrowheads="1"/>
            </p:cNvSpPr>
            <p:nvPr/>
          </p:nvSpPr>
          <p:spPr bwMode="auto">
            <a:xfrm>
              <a:off x="1996" y="3391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...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27673" name="Text Box 77"/>
            <p:cNvSpPr txBox="1">
              <a:spLocks noChangeArrowheads="1"/>
            </p:cNvSpPr>
            <p:nvPr/>
          </p:nvSpPr>
          <p:spPr bwMode="auto">
            <a:xfrm>
              <a:off x="2007" y="3554"/>
              <a:ext cx="30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27670" name="AutoShape 7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9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9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65" grpId="0" animBg="1"/>
      <p:bldP spid="492566" grpId="0" autoUpdateAnimBg="0"/>
      <p:bldP spid="492576" grpId="0" autoUpdateAnimBg="0"/>
      <p:bldP spid="492585" grpId="0" autoUpdateAnimBg="0"/>
      <p:bldP spid="492591" grpId="0" autoUpdateAnimBg="0"/>
      <p:bldP spid="49259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Text Box 2"/>
          <p:cNvSpPr txBox="1">
            <a:spLocks noChangeArrowheads="1"/>
          </p:cNvSpPr>
          <p:nvPr/>
        </p:nvSpPr>
        <p:spPr bwMode="auto">
          <a:xfrm>
            <a:off x="2446338" y="5146675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IN  AX, </a:t>
            </a: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endParaRPr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493571" name="Text Box 3"/>
          <p:cNvSpPr txBox="1">
            <a:spLocks noChangeArrowheads="1"/>
          </p:cNvSpPr>
          <p:nvPr/>
        </p:nvSpPr>
        <p:spPr bwMode="auto">
          <a:xfrm>
            <a:off x="4648200" y="6137275"/>
            <a:ext cx="2014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OUT  DX, AL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3572" name="Text Box 4"/>
          <p:cNvSpPr txBox="1">
            <a:spLocks noChangeArrowheads="1"/>
          </p:cNvSpPr>
          <p:nvPr/>
        </p:nvSpPr>
        <p:spPr bwMode="auto">
          <a:xfrm>
            <a:off x="2354263" y="6137275"/>
            <a:ext cx="176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OUT  </a:t>
            </a: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</a:rPr>
              <a:t>, AX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4664075" y="6137275"/>
            <a:ext cx="203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OUT  DX, AX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(4) 陷阱（</a:t>
            </a:r>
            <a:r>
              <a:rPr lang="en-US" altLang="zh-CN" sz="3200">
                <a:latin typeface="Times New Roman" panose="02020603050405020304" pitchFamily="18" charset="0"/>
              </a:rPr>
              <a:t>Trap）</a:t>
            </a:r>
            <a:r>
              <a:rPr lang="zh-CN" altLang="en-US" sz="3200">
                <a:latin typeface="Times New Roman" panose="02020603050405020304" pitchFamily="18" charset="0"/>
              </a:rPr>
              <a:t>与陷阱指令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493575" name="Text Box 7"/>
          <p:cNvSpPr txBox="1">
            <a:spLocks noChangeArrowheads="1"/>
          </p:cNvSpPr>
          <p:nvPr/>
        </p:nvSpPr>
        <p:spPr bwMode="auto">
          <a:xfrm>
            <a:off x="1054100" y="806450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意外事故的中断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669925" y="2473325"/>
            <a:ext cx="411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latin typeface="Times New Roman" panose="02020603050405020304" pitchFamily="18" charset="0"/>
              </a:rPr>
              <a:t>  设置供用户使用的陷阱指令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3577" name="Text Box 9"/>
          <p:cNvSpPr txBox="1">
            <a:spLocks noChangeArrowheads="1"/>
          </p:cNvSpPr>
          <p:nvPr/>
        </p:nvSpPr>
        <p:spPr bwMode="auto">
          <a:xfrm>
            <a:off x="1577975" y="2984500"/>
            <a:ext cx="489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如  8086          </a:t>
            </a:r>
            <a:r>
              <a:rPr lang="en-US" altLang="zh-CN" sz="2400">
                <a:latin typeface="Times New Roman" panose="02020603050405020304" pitchFamily="18" charset="0"/>
              </a:rPr>
              <a:t>INT   TYPE     </a:t>
            </a:r>
            <a:r>
              <a:rPr lang="zh-CN" altLang="en-US" sz="2400">
                <a:latin typeface="Times New Roman" panose="02020603050405020304" pitchFamily="18" charset="0"/>
              </a:rPr>
              <a:t>软中断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3578" name="Text Box 10"/>
          <p:cNvSpPr txBox="1">
            <a:spLocks noChangeArrowheads="1"/>
          </p:cNvSpPr>
          <p:nvPr/>
        </p:nvSpPr>
        <p:spPr bwMode="auto">
          <a:xfrm>
            <a:off x="1524000" y="3495675"/>
            <a:ext cx="6005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提供给用户使用的陷阱指令，完成系统调用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3579" name="Text Box 11"/>
          <p:cNvSpPr txBox="1">
            <a:spLocks noChangeArrowheads="1"/>
          </p:cNvSpPr>
          <p:nvPr/>
        </p:nvSpPr>
        <p:spPr bwMode="auto">
          <a:xfrm>
            <a:off x="457200" y="4005263"/>
            <a:ext cx="2222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5. 输入输出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669925" y="1377950"/>
            <a:ext cx="7373938" cy="1041400"/>
            <a:chOff x="422" y="868"/>
            <a:chExt cx="4645" cy="656"/>
          </a:xfrm>
        </p:grpSpPr>
        <p:sp>
          <p:nvSpPr>
            <p:cNvPr id="28698" name="Text Box 13"/>
            <p:cNvSpPr txBox="1">
              <a:spLocks noChangeArrowheads="1"/>
            </p:cNvSpPr>
            <p:nvPr/>
          </p:nvSpPr>
          <p:spPr bwMode="auto">
            <a:xfrm>
              <a:off x="422" y="868"/>
              <a:ext cx="2583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FontTx/>
                <a:buChar char="•"/>
              </a:pPr>
              <a:r>
                <a:rPr lang="zh-CN" altLang="en-US" sz="2400">
                  <a:latin typeface="Times New Roman" panose="02020603050405020304" pitchFamily="18" charset="0"/>
                </a:rPr>
                <a:t>  一般不提供给用户直接使用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699" name="Text Box 14"/>
            <p:cNvSpPr txBox="1">
              <a:spLocks noChangeArrowheads="1"/>
            </p:cNvSpPr>
            <p:nvPr/>
          </p:nvSpPr>
          <p:spPr bwMode="auto">
            <a:xfrm>
              <a:off x="576" y="1236"/>
              <a:ext cx="44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Times New Roman" panose="02020603050405020304" pitchFamily="18" charset="0"/>
                </a:rPr>
                <a:t> </a:t>
              </a:r>
              <a:r>
                <a:rPr lang="zh-CN" altLang="en-US" sz="2400">
                  <a:latin typeface="Times New Roman" panose="02020603050405020304" pitchFamily="18" charset="0"/>
                </a:rPr>
                <a:t>在出现事故时，由 </a:t>
              </a:r>
              <a:r>
                <a:rPr lang="en-US" altLang="zh-CN" sz="2400">
                  <a:latin typeface="Times New Roman" panose="02020603050405020304" pitchFamily="18" charset="0"/>
                </a:rPr>
                <a:t>CPU </a:t>
              </a:r>
              <a:r>
                <a:rPr lang="zh-CN" altLang="en-US" sz="2400">
                  <a:latin typeface="Times New Roman" panose="02020603050405020304" pitchFamily="18" charset="0"/>
                </a:rPr>
                <a:t>自动产生并执行（隐指令）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93583" name="Text Box 15"/>
          <p:cNvSpPr txBox="1">
            <a:spLocks noChangeArrowheads="1"/>
          </p:cNvSpPr>
          <p:nvPr/>
        </p:nvSpPr>
        <p:spPr bwMode="auto">
          <a:xfrm>
            <a:off x="4632325" y="5146675"/>
            <a:ext cx="169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IN  AL, DX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3584" name="Text Box 16"/>
          <p:cNvSpPr txBox="1">
            <a:spLocks noChangeArrowheads="1"/>
          </p:cNvSpPr>
          <p:nvPr/>
        </p:nvSpPr>
        <p:spPr bwMode="auto">
          <a:xfrm>
            <a:off x="4648200" y="5146675"/>
            <a:ext cx="171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IN  AX, DX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" name="Group 17"/>
          <p:cNvGrpSpPr/>
          <p:nvPr/>
        </p:nvGrpSpPr>
        <p:grpSpPr bwMode="auto">
          <a:xfrm>
            <a:off x="1203325" y="4638675"/>
            <a:ext cx="5959475" cy="457200"/>
            <a:chOff x="758" y="2922"/>
            <a:chExt cx="3754" cy="288"/>
          </a:xfrm>
        </p:grpSpPr>
        <p:sp>
          <p:nvSpPr>
            <p:cNvPr id="28696" name="Text Box 18"/>
            <p:cNvSpPr txBox="1">
              <a:spLocks noChangeArrowheads="1"/>
            </p:cNvSpPr>
            <p:nvPr/>
          </p:nvSpPr>
          <p:spPr bwMode="auto">
            <a:xfrm>
              <a:off x="758" y="2922"/>
              <a:ext cx="37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入              端口地址              </a:t>
              </a:r>
              <a:r>
                <a:rPr lang="en-US" altLang="zh-CN" sz="2400">
                  <a:latin typeface="Times New Roman" panose="02020603050405020304" pitchFamily="18" charset="0"/>
                </a:rPr>
                <a:t>CPU </a:t>
              </a:r>
              <a:r>
                <a:rPr lang="zh-CN" altLang="en-US" sz="2400">
                  <a:latin typeface="Times New Roman" panose="02020603050405020304" pitchFamily="18" charset="0"/>
                </a:rPr>
                <a:t>的寄存器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697" name="Line 19"/>
            <p:cNvSpPr>
              <a:spLocks noChangeShapeType="1"/>
            </p:cNvSpPr>
            <p:nvPr/>
          </p:nvSpPr>
          <p:spPr bwMode="auto">
            <a:xfrm>
              <a:off x="2544" y="3072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/>
          <p:nvPr/>
        </p:nvGrpSpPr>
        <p:grpSpPr bwMode="auto">
          <a:xfrm>
            <a:off x="1203325" y="5661025"/>
            <a:ext cx="5883275" cy="457200"/>
            <a:chOff x="758" y="3566"/>
            <a:chExt cx="3706" cy="288"/>
          </a:xfrm>
        </p:grpSpPr>
        <p:sp>
          <p:nvSpPr>
            <p:cNvPr id="28694" name="Text Box 21"/>
            <p:cNvSpPr txBox="1">
              <a:spLocks noChangeArrowheads="1"/>
            </p:cNvSpPr>
            <p:nvPr/>
          </p:nvSpPr>
          <p:spPr bwMode="auto">
            <a:xfrm>
              <a:off x="758" y="3566"/>
              <a:ext cx="37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出     </a:t>
              </a:r>
              <a:r>
                <a:rPr lang="en-US" altLang="zh-CN" sz="2400">
                  <a:latin typeface="Times New Roman" panose="02020603050405020304" pitchFamily="18" charset="0"/>
                </a:rPr>
                <a:t>CPU </a:t>
              </a:r>
              <a:r>
                <a:rPr lang="zh-CN" altLang="en-US" sz="2400">
                  <a:latin typeface="Times New Roman" panose="02020603050405020304" pitchFamily="18" charset="0"/>
                </a:rPr>
                <a:t>的寄存器               端口地址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695" name="Line 22"/>
            <p:cNvSpPr>
              <a:spLocks noChangeShapeType="1"/>
            </p:cNvSpPr>
            <p:nvPr/>
          </p:nvSpPr>
          <p:spPr bwMode="auto">
            <a:xfrm>
              <a:off x="2544" y="369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3592" name="Text Box 24"/>
          <p:cNvSpPr txBox="1">
            <a:spLocks noChangeArrowheads="1"/>
          </p:cNvSpPr>
          <p:nvPr/>
        </p:nvSpPr>
        <p:spPr bwMode="auto">
          <a:xfrm>
            <a:off x="1577975" y="5146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如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1577975" y="61372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如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3594" name="Text Box 26"/>
          <p:cNvSpPr txBox="1">
            <a:spLocks noChangeArrowheads="1"/>
          </p:cNvSpPr>
          <p:nvPr/>
        </p:nvSpPr>
        <p:spPr bwMode="auto">
          <a:xfrm>
            <a:off x="2422525" y="5149850"/>
            <a:ext cx="142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IN  AL, </a:t>
            </a: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endParaRPr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493595" name="Text Box 27"/>
          <p:cNvSpPr txBox="1">
            <a:spLocks noChangeArrowheads="1"/>
          </p:cNvSpPr>
          <p:nvPr/>
        </p:nvSpPr>
        <p:spPr bwMode="auto">
          <a:xfrm>
            <a:off x="2338388" y="6137275"/>
            <a:ext cx="174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OUT  </a:t>
            </a: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</a:rPr>
              <a:t>, AL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8693" name="AutoShape 2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35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93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9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935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93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0" grpId="0" autoUpdateAnimBg="0"/>
      <p:bldP spid="493571" grpId="0" autoUpdateAnimBg="0"/>
      <p:bldP spid="493572" grpId="0" autoUpdateAnimBg="0"/>
      <p:bldP spid="493573" grpId="0" autoUpdateAnimBg="0"/>
      <p:bldP spid="493575" grpId="0" autoUpdateAnimBg="0"/>
      <p:bldP spid="493576" grpId="0" autoUpdateAnimBg="0"/>
      <p:bldP spid="493577" grpId="0" autoUpdateAnimBg="0"/>
      <p:bldP spid="493578" grpId="0" autoUpdateAnimBg="0"/>
      <p:bldP spid="493579" grpId="0" autoUpdateAnimBg="0"/>
      <p:bldP spid="493583" grpId="0" autoUpdateAnimBg="0"/>
      <p:bldP spid="493584" grpId="0" autoUpdateAnimBg="0"/>
      <p:bldP spid="493592" grpId="0" autoUpdateAnimBg="0"/>
      <p:bldP spid="493593" grpId="0" autoUpdateAnimBg="0"/>
      <p:bldP spid="493594" grpId="0" autoUpdateAnimBg="0"/>
      <p:bldP spid="49359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4</a:t>
            </a:r>
            <a:r>
              <a:rPr lang="zh-CN" altLang="en-US" b="1" smtClean="0"/>
              <a:t>.3   寻 址 方 式</a:t>
            </a:r>
            <a:endParaRPr lang="zh-CN" altLang="en-US" b="1" smtClean="0"/>
          </a:p>
        </p:txBody>
      </p:sp>
      <p:sp>
        <p:nvSpPr>
          <p:cNvPr id="494595" name="Text Box 3"/>
          <p:cNvSpPr txBox="1">
            <a:spLocks noChangeArrowheads="1"/>
          </p:cNvSpPr>
          <p:nvPr/>
        </p:nvSpPr>
        <p:spPr bwMode="auto">
          <a:xfrm>
            <a:off x="838200" y="1600200"/>
            <a:ext cx="335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寻址方式</a:t>
            </a:r>
            <a:r>
              <a:rPr lang="zh-CN" altLang="en-US" sz="2800">
                <a:latin typeface="Times New Roman" panose="02020603050405020304" pitchFamily="18" charset="0"/>
              </a:rPr>
              <a:t>  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94596" name="Text Box 4"/>
          <p:cNvSpPr txBox="1">
            <a:spLocks noChangeArrowheads="1"/>
          </p:cNvSpPr>
          <p:nvPr/>
        </p:nvSpPr>
        <p:spPr bwMode="auto">
          <a:xfrm>
            <a:off x="2819400" y="1600200"/>
            <a:ext cx="5486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确定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本条指令 </a:t>
            </a:r>
            <a:r>
              <a:rPr lang="zh-CN" altLang="en-US" sz="2800">
                <a:latin typeface="Times New Roman" panose="02020603050405020304" pitchFamily="18" charset="0"/>
              </a:rPr>
              <a:t>的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操作数地址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下一条 </a:t>
            </a:r>
            <a:r>
              <a:rPr lang="zh-CN" altLang="en-US" sz="2800">
                <a:latin typeface="Times New Roman" panose="02020603050405020304" pitchFamily="18" charset="0"/>
              </a:rPr>
              <a:t>欲执行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指令 </a:t>
            </a:r>
            <a:r>
              <a:rPr lang="zh-CN" altLang="en-US" sz="2800">
                <a:latin typeface="Times New Roman" panose="02020603050405020304" pitchFamily="18" charset="0"/>
              </a:rPr>
              <a:t>的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指令地址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3581400" y="3352800"/>
            <a:ext cx="3124200" cy="1981200"/>
            <a:chOff x="2256" y="2112"/>
            <a:chExt cx="1968" cy="1248"/>
          </a:xfrm>
        </p:grpSpPr>
        <p:sp>
          <p:nvSpPr>
            <p:cNvPr id="29705" name="Text Box 6"/>
            <p:cNvSpPr txBox="1">
              <a:spLocks noChangeArrowheads="1"/>
            </p:cNvSpPr>
            <p:nvPr/>
          </p:nvSpPr>
          <p:spPr bwMode="auto">
            <a:xfrm>
              <a:off x="2256" y="2112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数据寻址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9706" name="Text Box 7"/>
            <p:cNvSpPr txBox="1">
              <a:spLocks noChangeArrowheads="1"/>
            </p:cNvSpPr>
            <p:nvPr/>
          </p:nvSpPr>
          <p:spPr bwMode="auto">
            <a:xfrm>
              <a:off x="2256" y="3033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指令寻址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494600" name="AutoShape 8"/>
          <p:cNvSpPr/>
          <p:nvPr/>
        </p:nvSpPr>
        <p:spPr bwMode="auto">
          <a:xfrm>
            <a:off x="3352800" y="35814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4601" name="Text Box 9"/>
          <p:cNvSpPr txBox="1">
            <a:spLocks noChangeArrowheads="1"/>
          </p:cNvSpPr>
          <p:nvPr/>
        </p:nvSpPr>
        <p:spPr bwMode="auto">
          <a:xfrm>
            <a:off x="1600200" y="41148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寻址方式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9704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autoUpdateAnimBg="0"/>
      <p:bldP spid="494596" grpId="0" autoUpdateAnimBg="0"/>
      <p:bldP spid="494600" grpId="0" animBg="1"/>
      <p:bldP spid="49460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4</a:t>
            </a:r>
            <a:r>
              <a:rPr lang="zh-CN" altLang="en-US" b="1" smtClean="0"/>
              <a:t>.3   寻 址 方 式</a:t>
            </a:r>
            <a:endParaRPr lang="zh-CN" altLang="en-US" b="1" smtClean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88925" y="1257300"/>
            <a:ext cx="2632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一、指令寻址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1203325" y="19192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顺序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574925" y="1941513"/>
            <a:ext cx="3086100" cy="519112"/>
            <a:chOff x="1622" y="1223"/>
            <a:chExt cx="1944" cy="327"/>
          </a:xfrm>
        </p:grpSpPr>
        <p:sp>
          <p:nvSpPr>
            <p:cNvPr id="30775" name="Text Box 6"/>
            <p:cNvSpPr txBox="1">
              <a:spLocks noChangeArrowheads="1"/>
            </p:cNvSpPr>
            <p:nvPr/>
          </p:nvSpPr>
          <p:spPr bwMode="auto">
            <a:xfrm>
              <a:off x="1622" y="1223"/>
              <a:ext cx="19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anose="02020603050405020304" pitchFamily="18" charset="0"/>
                </a:rPr>
                <a:t>( PC ) + 1           PC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0776" name="Line 7"/>
            <p:cNvSpPr>
              <a:spLocks noChangeShapeType="1"/>
            </p:cNvSpPr>
            <p:nvPr/>
          </p:nvSpPr>
          <p:spPr bwMode="auto">
            <a:xfrm>
              <a:off x="2640" y="1373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1203325" y="24526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跳跃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95625" name="Text Box 9"/>
          <p:cNvSpPr txBox="1">
            <a:spLocks noChangeArrowheads="1"/>
          </p:cNvSpPr>
          <p:nvPr/>
        </p:nvSpPr>
        <p:spPr bwMode="auto">
          <a:xfrm>
            <a:off x="2590800" y="248285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由转移指令指出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" name="Group 10"/>
          <p:cNvGrpSpPr/>
          <p:nvPr/>
        </p:nvGrpSpPr>
        <p:grpSpPr bwMode="auto">
          <a:xfrm>
            <a:off x="1050925" y="3035300"/>
            <a:ext cx="8112125" cy="3594100"/>
            <a:chOff x="662" y="1912"/>
            <a:chExt cx="5110" cy="2264"/>
          </a:xfrm>
        </p:grpSpPr>
        <p:sp>
          <p:nvSpPr>
            <p:cNvPr id="30745" name="Rectangle 11"/>
            <p:cNvSpPr>
              <a:spLocks noChangeArrowheads="1"/>
            </p:cNvSpPr>
            <p:nvPr/>
          </p:nvSpPr>
          <p:spPr bwMode="auto">
            <a:xfrm>
              <a:off x="2592" y="2168"/>
              <a:ext cx="1488" cy="197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0746" name="Text Box 12"/>
            <p:cNvSpPr txBox="1">
              <a:spLocks noChangeArrowheads="1"/>
            </p:cNvSpPr>
            <p:nvPr/>
          </p:nvSpPr>
          <p:spPr bwMode="auto">
            <a:xfrm>
              <a:off x="2640" y="2212"/>
              <a:ext cx="1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LDA              1000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0747" name="Text Box 13"/>
            <p:cNvSpPr txBox="1">
              <a:spLocks noChangeArrowheads="1"/>
            </p:cNvSpPr>
            <p:nvPr/>
          </p:nvSpPr>
          <p:spPr bwMode="auto">
            <a:xfrm>
              <a:off x="2640" y="2403"/>
              <a:ext cx="1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ADD              1001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0748" name="Text Box 14"/>
            <p:cNvSpPr txBox="1">
              <a:spLocks noChangeArrowheads="1"/>
            </p:cNvSpPr>
            <p:nvPr/>
          </p:nvSpPr>
          <p:spPr bwMode="auto">
            <a:xfrm>
              <a:off x="2640" y="2593"/>
              <a:ext cx="1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DEC              1200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0749" name="Text Box 15"/>
            <p:cNvSpPr txBox="1">
              <a:spLocks noChangeArrowheads="1"/>
            </p:cNvSpPr>
            <p:nvPr/>
          </p:nvSpPr>
          <p:spPr bwMode="auto">
            <a:xfrm>
              <a:off x="2640" y="2783"/>
              <a:ext cx="13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JMP                    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0750" name="Text Box 16"/>
            <p:cNvSpPr txBox="1">
              <a:spLocks noChangeArrowheads="1"/>
            </p:cNvSpPr>
            <p:nvPr/>
          </p:nvSpPr>
          <p:spPr bwMode="auto">
            <a:xfrm>
              <a:off x="2640" y="2970"/>
              <a:ext cx="1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LDA              2000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0751" name="Text Box 17"/>
            <p:cNvSpPr txBox="1">
              <a:spLocks noChangeArrowheads="1"/>
            </p:cNvSpPr>
            <p:nvPr/>
          </p:nvSpPr>
          <p:spPr bwMode="auto">
            <a:xfrm>
              <a:off x="2640" y="3165"/>
              <a:ext cx="13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SUB               2001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0752" name="Text Box 18"/>
            <p:cNvSpPr txBox="1">
              <a:spLocks noChangeArrowheads="1"/>
            </p:cNvSpPr>
            <p:nvPr/>
          </p:nvSpPr>
          <p:spPr bwMode="auto">
            <a:xfrm>
              <a:off x="2640" y="3355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INC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0753" name="Text Box 19"/>
            <p:cNvSpPr txBox="1">
              <a:spLocks noChangeArrowheads="1"/>
            </p:cNvSpPr>
            <p:nvPr/>
          </p:nvSpPr>
          <p:spPr bwMode="auto">
            <a:xfrm>
              <a:off x="2640" y="3546"/>
              <a:ext cx="1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STA              2500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0754" name="Text Box 20"/>
            <p:cNvSpPr txBox="1">
              <a:spLocks noChangeArrowheads="1"/>
            </p:cNvSpPr>
            <p:nvPr/>
          </p:nvSpPr>
          <p:spPr bwMode="auto">
            <a:xfrm>
              <a:off x="2640" y="3737"/>
              <a:ext cx="12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LDA             1100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0755" name="Text Box 21"/>
            <p:cNvSpPr txBox="1">
              <a:spLocks noChangeArrowheads="1"/>
            </p:cNvSpPr>
            <p:nvPr/>
          </p:nvSpPr>
          <p:spPr bwMode="auto">
            <a:xfrm>
              <a:off x="3168" y="3940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...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0756" name="Text Box 22"/>
            <p:cNvSpPr txBox="1">
              <a:spLocks noChangeArrowheads="1"/>
            </p:cNvSpPr>
            <p:nvPr/>
          </p:nvSpPr>
          <p:spPr bwMode="auto">
            <a:xfrm>
              <a:off x="2198" y="221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0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0757" name="Text Box 23"/>
            <p:cNvSpPr txBox="1">
              <a:spLocks noChangeArrowheads="1"/>
            </p:cNvSpPr>
            <p:nvPr/>
          </p:nvSpPr>
          <p:spPr bwMode="auto">
            <a:xfrm>
              <a:off x="2198" y="240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1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0758" name="Text Box 24"/>
            <p:cNvSpPr txBox="1">
              <a:spLocks noChangeArrowheads="1"/>
            </p:cNvSpPr>
            <p:nvPr/>
          </p:nvSpPr>
          <p:spPr bwMode="auto">
            <a:xfrm>
              <a:off x="2198" y="259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2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0759" name="Text Box 25"/>
            <p:cNvSpPr txBox="1">
              <a:spLocks noChangeArrowheads="1"/>
            </p:cNvSpPr>
            <p:nvPr/>
          </p:nvSpPr>
          <p:spPr bwMode="auto">
            <a:xfrm>
              <a:off x="2198" y="27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3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0760" name="Text Box 26"/>
            <p:cNvSpPr txBox="1">
              <a:spLocks noChangeArrowheads="1"/>
            </p:cNvSpPr>
            <p:nvPr/>
          </p:nvSpPr>
          <p:spPr bwMode="auto">
            <a:xfrm>
              <a:off x="2198" y="297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4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0761" name="Text Box 27"/>
            <p:cNvSpPr txBox="1">
              <a:spLocks noChangeArrowheads="1"/>
            </p:cNvSpPr>
            <p:nvPr/>
          </p:nvSpPr>
          <p:spPr bwMode="auto">
            <a:xfrm>
              <a:off x="2198" y="316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5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0762" name="Text Box 28"/>
            <p:cNvSpPr txBox="1">
              <a:spLocks noChangeArrowheads="1"/>
            </p:cNvSpPr>
            <p:nvPr/>
          </p:nvSpPr>
          <p:spPr bwMode="auto">
            <a:xfrm>
              <a:off x="2198" y="33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6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0763" name="Text Box 29"/>
            <p:cNvSpPr txBox="1">
              <a:spLocks noChangeArrowheads="1"/>
            </p:cNvSpPr>
            <p:nvPr/>
          </p:nvSpPr>
          <p:spPr bwMode="auto">
            <a:xfrm>
              <a:off x="2198" y="354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7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0764" name="Text Box 30"/>
            <p:cNvSpPr txBox="1">
              <a:spLocks noChangeArrowheads="1"/>
            </p:cNvSpPr>
            <p:nvPr/>
          </p:nvSpPr>
          <p:spPr bwMode="auto">
            <a:xfrm>
              <a:off x="2198" y="37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8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0765" name="Text Box 31"/>
            <p:cNvSpPr txBox="1">
              <a:spLocks noChangeArrowheads="1"/>
            </p:cNvSpPr>
            <p:nvPr/>
          </p:nvSpPr>
          <p:spPr bwMode="auto">
            <a:xfrm>
              <a:off x="2198" y="392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9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0766" name="Rectangle 32"/>
            <p:cNvSpPr>
              <a:spLocks noChangeArrowheads="1"/>
            </p:cNvSpPr>
            <p:nvPr/>
          </p:nvSpPr>
          <p:spPr bwMode="auto">
            <a:xfrm>
              <a:off x="1248" y="2168"/>
              <a:ext cx="528" cy="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0767" name="Text Box 33"/>
            <p:cNvSpPr txBox="1">
              <a:spLocks noChangeArrowheads="1"/>
            </p:cNvSpPr>
            <p:nvPr/>
          </p:nvSpPr>
          <p:spPr bwMode="auto">
            <a:xfrm>
              <a:off x="1344" y="2160"/>
              <a:ext cx="3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PC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0768" name="Line 34"/>
            <p:cNvSpPr>
              <a:spLocks noChangeShapeType="1"/>
            </p:cNvSpPr>
            <p:nvPr/>
          </p:nvSpPr>
          <p:spPr bwMode="auto">
            <a:xfrm flipH="1">
              <a:off x="1776" y="227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9" name="AutoShape 35"/>
            <p:cNvSpPr>
              <a:spLocks noChangeArrowheads="1"/>
            </p:cNvSpPr>
            <p:nvPr/>
          </p:nvSpPr>
          <p:spPr bwMode="auto">
            <a:xfrm rot="9300000">
              <a:off x="1000" y="2243"/>
              <a:ext cx="192" cy="330"/>
            </a:xfrm>
            <a:prstGeom prst="curvedLeftArrow">
              <a:avLst>
                <a:gd name="adj1" fmla="val 25996"/>
                <a:gd name="adj2" fmla="val 62026"/>
                <a:gd name="adj3" fmla="val 44569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0770" name="Text Box 36"/>
            <p:cNvSpPr txBox="1">
              <a:spLocks noChangeArrowheads="1"/>
            </p:cNvSpPr>
            <p:nvPr/>
          </p:nvSpPr>
          <p:spPr bwMode="auto">
            <a:xfrm>
              <a:off x="662" y="2322"/>
              <a:ext cx="2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+1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0771" name="Freeform 37"/>
            <p:cNvSpPr/>
            <p:nvPr/>
          </p:nvSpPr>
          <p:spPr bwMode="auto">
            <a:xfrm>
              <a:off x="1488" y="1912"/>
              <a:ext cx="2880" cy="952"/>
            </a:xfrm>
            <a:custGeom>
              <a:avLst/>
              <a:gdLst>
                <a:gd name="T0" fmla="*/ 2592 w 2880"/>
                <a:gd name="T1" fmla="*/ 21 h 1248"/>
                <a:gd name="T2" fmla="*/ 2880 w 2880"/>
                <a:gd name="T3" fmla="*/ 21 h 1248"/>
                <a:gd name="T4" fmla="*/ 2880 w 2880"/>
                <a:gd name="T5" fmla="*/ 0 h 1248"/>
                <a:gd name="T6" fmla="*/ 0 w 2880"/>
                <a:gd name="T7" fmla="*/ 0 h 1248"/>
                <a:gd name="T8" fmla="*/ 0 w 2880"/>
                <a:gd name="T9" fmla="*/ 6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0" h="1248">
                  <a:moveTo>
                    <a:pt x="2592" y="1248"/>
                  </a:moveTo>
                  <a:lnTo>
                    <a:pt x="2880" y="1248"/>
                  </a:lnTo>
                  <a:lnTo>
                    <a:pt x="2880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2" name="Text Box 38"/>
            <p:cNvSpPr txBox="1">
              <a:spLocks noChangeArrowheads="1"/>
            </p:cNvSpPr>
            <p:nvPr/>
          </p:nvSpPr>
          <p:spPr bwMode="auto">
            <a:xfrm>
              <a:off x="4368" y="1920"/>
              <a:ext cx="1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指令地址寻址方式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0773" name="Text Box 39"/>
            <p:cNvSpPr txBox="1">
              <a:spLocks noChangeArrowheads="1"/>
            </p:cNvSpPr>
            <p:nvPr/>
          </p:nvSpPr>
          <p:spPr bwMode="auto">
            <a:xfrm>
              <a:off x="1910" y="1918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指令地址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0774" name="Text Box 40"/>
            <p:cNvSpPr txBox="1">
              <a:spLocks noChangeArrowheads="1"/>
            </p:cNvSpPr>
            <p:nvPr/>
          </p:nvSpPr>
          <p:spPr bwMode="auto">
            <a:xfrm>
              <a:off x="2966" y="191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指令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41"/>
          <p:cNvGrpSpPr/>
          <p:nvPr/>
        </p:nvGrpSpPr>
        <p:grpSpPr bwMode="auto">
          <a:xfrm>
            <a:off x="3352800" y="3794125"/>
            <a:ext cx="4940300" cy="396875"/>
            <a:chOff x="2112" y="2390"/>
            <a:chExt cx="3112" cy="250"/>
          </a:xfrm>
        </p:grpSpPr>
        <p:sp>
          <p:nvSpPr>
            <p:cNvPr id="30743" name="Text Box 42"/>
            <p:cNvSpPr txBox="1">
              <a:spLocks noChangeArrowheads="1"/>
            </p:cNvSpPr>
            <p:nvPr/>
          </p:nvSpPr>
          <p:spPr bwMode="auto">
            <a:xfrm>
              <a:off x="4464" y="2390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顺序寻址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44" name="Rectangle 43"/>
            <p:cNvSpPr>
              <a:spLocks noChangeArrowheads="1"/>
            </p:cNvSpPr>
            <p:nvPr/>
          </p:nvSpPr>
          <p:spPr bwMode="auto">
            <a:xfrm>
              <a:off x="2112" y="2400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44"/>
          <p:cNvGrpSpPr/>
          <p:nvPr/>
        </p:nvGrpSpPr>
        <p:grpSpPr bwMode="auto">
          <a:xfrm>
            <a:off x="3352800" y="4098925"/>
            <a:ext cx="4940300" cy="396875"/>
            <a:chOff x="2112" y="2582"/>
            <a:chExt cx="3112" cy="250"/>
          </a:xfrm>
        </p:grpSpPr>
        <p:sp>
          <p:nvSpPr>
            <p:cNvPr id="30741" name="Text Box 45"/>
            <p:cNvSpPr txBox="1">
              <a:spLocks noChangeArrowheads="1"/>
            </p:cNvSpPr>
            <p:nvPr/>
          </p:nvSpPr>
          <p:spPr bwMode="auto">
            <a:xfrm>
              <a:off x="4464" y="2582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顺序寻址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42" name="Rectangle 46"/>
            <p:cNvSpPr>
              <a:spLocks noChangeArrowheads="1"/>
            </p:cNvSpPr>
            <p:nvPr/>
          </p:nvSpPr>
          <p:spPr bwMode="auto">
            <a:xfrm>
              <a:off x="2112" y="2592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47"/>
          <p:cNvGrpSpPr/>
          <p:nvPr/>
        </p:nvGrpSpPr>
        <p:grpSpPr bwMode="auto">
          <a:xfrm>
            <a:off x="3352800" y="4403725"/>
            <a:ext cx="4940300" cy="396875"/>
            <a:chOff x="2112" y="2774"/>
            <a:chExt cx="3112" cy="250"/>
          </a:xfrm>
        </p:grpSpPr>
        <p:sp>
          <p:nvSpPr>
            <p:cNvPr id="30739" name="Text Box 48"/>
            <p:cNvSpPr txBox="1">
              <a:spLocks noChangeArrowheads="1"/>
            </p:cNvSpPr>
            <p:nvPr/>
          </p:nvSpPr>
          <p:spPr bwMode="auto">
            <a:xfrm>
              <a:off x="4464" y="2774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顺序寻址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40" name="Rectangle 49"/>
            <p:cNvSpPr>
              <a:spLocks noChangeArrowheads="1"/>
            </p:cNvSpPr>
            <p:nvPr/>
          </p:nvSpPr>
          <p:spPr bwMode="auto">
            <a:xfrm>
              <a:off x="2112" y="278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  <a:endPara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0"/>
          <p:cNvGrpSpPr/>
          <p:nvPr/>
        </p:nvGrpSpPr>
        <p:grpSpPr bwMode="auto">
          <a:xfrm>
            <a:off x="3352800" y="5622925"/>
            <a:ext cx="4940300" cy="396875"/>
            <a:chOff x="2112" y="3542"/>
            <a:chExt cx="3112" cy="250"/>
          </a:xfrm>
        </p:grpSpPr>
        <p:sp>
          <p:nvSpPr>
            <p:cNvPr id="30737" name="Text Box 51"/>
            <p:cNvSpPr txBox="1">
              <a:spLocks noChangeArrowheads="1"/>
            </p:cNvSpPr>
            <p:nvPr/>
          </p:nvSpPr>
          <p:spPr bwMode="auto">
            <a:xfrm>
              <a:off x="4464" y="3542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跳跃寻址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38" name="Rectangle 52"/>
            <p:cNvSpPr>
              <a:spLocks noChangeArrowheads="1"/>
            </p:cNvSpPr>
            <p:nvPr/>
          </p:nvSpPr>
          <p:spPr bwMode="auto">
            <a:xfrm>
              <a:off x="2112" y="3552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7</a:t>
              </a:r>
              <a:endPara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53"/>
          <p:cNvGrpSpPr/>
          <p:nvPr/>
        </p:nvGrpSpPr>
        <p:grpSpPr bwMode="auto">
          <a:xfrm>
            <a:off x="3352800" y="5927725"/>
            <a:ext cx="4940300" cy="396875"/>
            <a:chOff x="2112" y="3734"/>
            <a:chExt cx="3112" cy="250"/>
          </a:xfrm>
        </p:grpSpPr>
        <p:sp>
          <p:nvSpPr>
            <p:cNvPr id="30735" name="Text Box 54"/>
            <p:cNvSpPr txBox="1">
              <a:spLocks noChangeArrowheads="1"/>
            </p:cNvSpPr>
            <p:nvPr/>
          </p:nvSpPr>
          <p:spPr bwMode="auto">
            <a:xfrm>
              <a:off x="4464" y="3734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顺序寻址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36" name="Rectangle 55"/>
            <p:cNvSpPr>
              <a:spLocks noChangeArrowheads="1"/>
            </p:cNvSpPr>
            <p:nvPr/>
          </p:nvSpPr>
          <p:spPr bwMode="auto">
            <a:xfrm>
              <a:off x="2112" y="374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8</a:t>
              </a:r>
              <a:endPara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734" name="AutoShape 5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utoUpdateAnimBg="0"/>
      <p:bldP spid="495624" grpId="0" autoUpdateAnimBg="0"/>
      <p:bldP spid="49562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3051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二、数据寻址 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496643" name="Text Box 3"/>
          <p:cNvSpPr txBox="1">
            <a:spLocks noChangeArrowheads="1"/>
          </p:cNvSpPr>
          <p:nvPr/>
        </p:nvSpPr>
        <p:spPr bwMode="auto">
          <a:xfrm>
            <a:off x="1450975" y="18288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形式地址 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6644" name="Text Box 4"/>
          <p:cNvSpPr txBox="1">
            <a:spLocks noChangeArrowheads="1"/>
          </p:cNvSpPr>
          <p:nvPr/>
        </p:nvSpPr>
        <p:spPr bwMode="auto">
          <a:xfrm>
            <a:off x="3538538" y="1828800"/>
            <a:ext cx="2405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指令字中的地址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6645" name="Text Box 5"/>
          <p:cNvSpPr txBox="1">
            <a:spLocks noChangeArrowheads="1"/>
          </p:cNvSpPr>
          <p:nvPr/>
        </p:nvSpPr>
        <p:spPr bwMode="auto">
          <a:xfrm>
            <a:off x="1450975" y="23622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有效地址 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6646" name="Text Box 6"/>
          <p:cNvSpPr txBox="1">
            <a:spLocks noChangeArrowheads="1"/>
          </p:cNvSpPr>
          <p:nvPr/>
        </p:nvSpPr>
        <p:spPr bwMode="auto">
          <a:xfrm>
            <a:off x="3538538" y="2362200"/>
            <a:ext cx="271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操作数的真实地址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6647" name="Text Box 7"/>
          <p:cNvSpPr txBox="1">
            <a:spLocks noChangeArrowheads="1"/>
          </p:cNvSpPr>
          <p:nvPr/>
        </p:nvSpPr>
        <p:spPr bwMode="auto">
          <a:xfrm>
            <a:off x="1450975" y="2895600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约定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6648" name="Text Box 8"/>
          <p:cNvSpPr txBox="1">
            <a:spLocks noChangeArrowheads="1"/>
          </p:cNvSpPr>
          <p:nvPr/>
        </p:nvSpPr>
        <p:spPr bwMode="auto">
          <a:xfrm>
            <a:off x="2498725" y="2895600"/>
            <a:ext cx="451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指令字长 = 存储字长 = 机器字长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6649" name="Text Box 9"/>
          <p:cNvSpPr txBox="1">
            <a:spLocks noChangeArrowheads="1"/>
          </p:cNvSpPr>
          <p:nvPr/>
        </p:nvSpPr>
        <p:spPr bwMode="auto">
          <a:xfrm>
            <a:off x="669925" y="3352800"/>
            <a:ext cx="2324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立即寻址 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1450975" y="58674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指令执行阶段不访存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6651" name="Text Box 11"/>
          <p:cNvSpPr txBox="1">
            <a:spLocks noChangeArrowheads="1"/>
          </p:cNvSpPr>
          <p:nvPr/>
        </p:nvSpPr>
        <p:spPr bwMode="auto">
          <a:xfrm>
            <a:off x="1450975" y="6313488"/>
            <a:ext cx="434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的位数限制了立即数的范围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1447800" y="1143000"/>
            <a:ext cx="4800600" cy="533400"/>
            <a:chOff x="912" y="1056"/>
            <a:chExt cx="3024" cy="336"/>
          </a:xfrm>
        </p:grpSpPr>
        <p:sp>
          <p:nvSpPr>
            <p:cNvPr id="31772" name="Text Box 13"/>
            <p:cNvSpPr txBox="1">
              <a:spLocks noChangeArrowheads="1"/>
            </p:cNvSpPr>
            <p:nvPr/>
          </p:nvSpPr>
          <p:spPr bwMode="auto">
            <a:xfrm>
              <a:off x="2966" y="1113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形式地址 </a:t>
              </a:r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1773" name="Rectangle 14"/>
            <p:cNvSpPr>
              <a:spLocks noChangeArrowheads="1"/>
            </p:cNvSpPr>
            <p:nvPr/>
          </p:nvSpPr>
          <p:spPr bwMode="auto">
            <a:xfrm>
              <a:off x="2928" y="1056"/>
              <a:ext cx="100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1774" name="Rectangle 15"/>
            <p:cNvSpPr>
              <a:spLocks noChangeArrowheads="1"/>
            </p:cNvSpPr>
            <p:nvPr/>
          </p:nvSpPr>
          <p:spPr bwMode="auto">
            <a:xfrm>
              <a:off x="1920" y="1056"/>
              <a:ext cx="100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1775" name="Rectangle 16"/>
            <p:cNvSpPr>
              <a:spLocks noChangeArrowheads="1"/>
            </p:cNvSpPr>
            <p:nvPr/>
          </p:nvSpPr>
          <p:spPr bwMode="auto">
            <a:xfrm>
              <a:off x="912" y="1056"/>
              <a:ext cx="100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1776" name="Text Box 17"/>
            <p:cNvSpPr txBox="1">
              <a:spLocks noChangeArrowheads="1"/>
            </p:cNvSpPr>
            <p:nvPr/>
          </p:nvSpPr>
          <p:spPr bwMode="auto">
            <a:xfrm>
              <a:off x="1094" y="1102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操作码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1777" name="Text Box 18"/>
            <p:cNvSpPr txBox="1">
              <a:spLocks noChangeArrowheads="1"/>
            </p:cNvSpPr>
            <p:nvPr/>
          </p:nvSpPr>
          <p:spPr bwMode="auto">
            <a:xfrm>
              <a:off x="2054" y="1102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寻址特征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9"/>
          <p:cNvGrpSpPr/>
          <p:nvPr/>
        </p:nvGrpSpPr>
        <p:grpSpPr bwMode="auto">
          <a:xfrm>
            <a:off x="2740025" y="4403725"/>
            <a:ext cx="2438400" cy="1447800"/>
            <a:chOff x="1920" y="2400"/>
            <a:chExt cx="1536" cy="912"/>
          </a:xfrm>
        </p:grpSpPr>
        <p:grpSp>
          <p:nvGrpSpPr>
            <p:cNvPr id="31761" name="Group 20"/>
            <p:cNvGrpSpPr/>
            <p:nvPr/>
          </p:nvGrpSpPr>
          <p:grpSpPr bwMode="auto">
            <a:xfrm>
              <a:off x="1920" y="2736"/>
              <a:ext cx="1440" cy="259"/>
              <a:chOff x="1920" y="2710"/>
              <a:chExt cx="1440" cy="259"/>
            </a:xfrm>
          </p:grpSpPr>
          <p:sp>
            <p:nvSpPr>
              <p:cNvPr id="31766" name="Text Box 21"/>
              <p:cNvSpPr txBox="1">
                <a:spLocks noChangeArrowheads="1"/>
              </p:cNvSpPr>
              <p:nvPr/>
            </p:nvSpPr>
            <p:spPr bwMode="auto">
              <a:xfrm>
                <a:off x="2006" y="2719"/>
                <a:ext cx="3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OP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7" name="Rectangle 22"/>
              <p:cNvSpPr>
                <a:spLocks noChangeArrowheads="1"/>
              </p:cNvSpPr>
              <p:nvPr/>
            </p:nvSpPr>
            <p:spPr bwMode="auto">
              <a:xfrm>
                <a:off x="1920" y="2710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1768" name="Text Box 23"/>
              <p:cNvSpPr txBox="1">
                <a:spLocks noChangeArrowheads="1"/>
              </p:cNvSpPr>
              <p:nvPr/>
            </p:nvSpPr>
            <p:spPr bwMode="auto">
              <a:xfrm>
                <a:off x="2486" y="2719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 #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9" name="Rectangle 24"/>
              <p:cNvSpPr>
                <a:spLocks noChangeArrowheads="1"/>
              </p:cNvSpPr>
              <p:nvPr/>
            </p:nvSpPr>
            <p:spPr bwMode="auto">
              <a:xfrm>
                <a:off x="2400" y="2710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1770" name="Text Box 25"/>
              <p:cNvSpPr txBox="1">
                <a:spLocks noChangeArrowheads="1"/>
              </p:cNvSpPr>
              <p:nvPr/>
            </p:nvSpPr>
            <p:spPr bwMode="auto">
              <a:xfrm>
                <a:off x="2966" y="2719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 A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1" name="Rectangle 26"/>
              <p:cNvSpPr>
                <a:spLocks noChangeArrowheads="1"/>
              </p:cNvSpPr>
              <p:nvPr/>
            </p:nvSpPr>
            <p:spPr bwMode="auto">
              <a:xfrm>
                <a:off x="2880" y="2710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sp>
          <p:nvSpPr>
            <p:cNvPr id="31762" name="AutoShape 27"/>
            <p:cNvSpPr/>
            <p:nvPr/>
          </p:nvSpPr>
          <p:spPr bwMode="auto">
            <a:xfrm rot="5400000">
              <a:off x="2592" y="2448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1763" name="AutoShape 28"/>
            <p:cNvSpPr/>
            <p:nvPr/>
          </p:nvSpPr>
          <p:spPr bwMode="auto">
            <a:xfrm rot="-5400000">
              <a:off x="3072" y="2784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1764" name="Text Box 29"/>
            <p:cNvSpPr txBox="1">
              <a:spLocks noChangeArrowheads="1"/>
            </p:cNvSpPr>
            <p:nvPr/>
          </p:nvSpPr>
          <p:spPr bwMode="auto">
            <a:xfrm>
              <a:off x="2160" y="2400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立即寻址特征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1765" name="Text Box 30"/>
            <p:cNvSpPr txBox="1">
              <a:spLocks noChangeArrowheads="1"/>
            </p:cNvSpPr>
            <p:nvPr/>
          </p:nvSpPr>
          <p:spPr bwMode="auto">
            <a:xfrm>
              <a:off x="2857" y="3062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立即数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496671" name="Text Box 31"/>
          <p:cNvSpPr txBox="1">
            <a:spLocks noChangeArrowheads="1"/>
          </p:cNvSpPr>
          <p:nvPr/>
        </p:nvSpPr>
        <p:spPr bwMode="auto">
          <a:xfrm>
            <a:off x="5254625" y="5470525"/>
            <a:ext cx="1908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 可正可负  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补码</a:t>
            </a: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6672" name="Text Box 32"/>
          <p:cNvSpPr txBox="1">
            <a:spLocks noChangeArrowheads="1"/>
          </p:cNvSpPr>
          <p:nvPr/>
        </p:nvSpPr>
        <p:spPr bwMode="auto">
          <a:xfrm>
            <a:off x="1450975" y="3962400"/>
            <a:ext cx="613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形式地址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就是操作数（例：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ADD R4, #3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）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60" name="AutoShape 3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autoUpdateAnimBg="0"/>
      <p:bldP spid="496644" grpId="0" autoUpdateAnimBg="0"/>
      <p:bldP spid="496645" grpId="0" autoUpdateAnimBg="0"/>
      <p:bldP spid="496646" grpId="0" autoUpdateAnimBg="0"/>
      <p:bldP spid="496647" grpId="0" autoUpdateAnimBg="0"/>
      <p:bldP spid="496648" grpId="0" autoUpdateAnimBg="0"/>
      <p:bldP spid="496649" grpId="0" autoUpdateAnimBg="0"/>
      <p:bldP spid="496650" grpId="0" autoUpdateAnimBg="0"/>
      <p:bldP spid="496651" grpId="0" autoUpdateAnimBg="0"/>
      <p:bldP spid="496671" grpId="0" autoUpdateAnimBg="0"/>
      <p:bldP spid="49667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2476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直接寻址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497667" name="Text Box 3"/>
          <p:cNvSpPr txBox="1">
            <a:spLocks noChangeArrowheads="1"/>
          </p:cNvSpPr>
          <p:nvPr/>
        </p:nvSpPr>
        <p:spPr bwMode="auto">
          <a:xfrm>
            <a:off x="1660525" y="1057275"/>
            <a:ext cx="1316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EA = A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257800" y="1901825"/>
            <a:ext cx="1219200" cy="1831975"/>
            <a:chOff x="3312" y="1198"/>
            <a:chExt cx="768" cy="1154"/>
          </a:xfrm>
        </p:grpSpPr>
        <p:sp>
          <p:nvSpPr>
            <p:cNvPr id="32791" name="Rectangle 5"/>
            <p:cNvSpPr>
              <a:spLocks noChangeArrowheads="1"/>
            </p:cNvSpPr>
            <p:nvPr/>
          </p:nvSpPr>
          <p:spPr bwMode="auto">
            <a:xfrm>
              <a:off x="3312" y="1488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2792" name="Rectangle 6"/>
            <p:cNvSpPr>
              <a:spLocks noChangeArrowheads="1"/>
            </p:cNvSpPr>
            <p:nvPr/>
          </p:nvSpPr>
          <p:spPr bwMode="auto">
            <a:xfrm>
              <a:off x="3312" y="177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</a:rPr>
                <a:t>操作数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2793" name="Rectangle 7"/>
            <p:cNvSpPr>
              <a:spLocks noChangeArrowheads="1"/>
            </p:cNvSpPr>
            <p:nvPr/>
          </p:nvSpPr>
          <p:spPr bwMode="auto">
            <a:xfrm>
              <a:off x="3312" y="206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2794" name="Text Box 8"/>
            <p:cNvSpPr txBox="1">
              <a:spLocks noChangeArrowheads="1"/>
            </p:cNvSpPr>
            <p:nvPr/>
          </p:nvSpPr>
          <p:spPr bwMode="auto">
            <a:xfrm>
              <a:off x="3456" y="119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497673" name="AutoShape 9"/>
          <p:cNvSpPr/>
          <p:nvPr/>
        </p:nvSpPr>
        <p:spPr bwMode="auto">
          <a:xfrm rot="5400000">
            <a:off x="2971800" y="190182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7674" name="Text Box 10"/>
          <p:cNvSpPr txBox="1">
            <a:spLocks noChangeArrowheads="1"/>
          </p:cNvSpPr>
          <p:nvPr/>
        </p:nvSpPr>
        <p:spPr bwMode="auto">
          <a:xfrm>
            <a:off x="2438400" y="182245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寻址特征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3" name="Group 11"/>
          <p:cNvGrpSpPr/>
          <p:nvPr/>
        </p:nvGrpSpPr>
        <p:grpSpPr bwMode="auto">
          <a:xfrm>
            <a:off x="1905000" y="2359025"/>
            <a:ext cx="2286000" cy="381000"/>
            <a:chOff x="1200" y="1486"/>
            <a:chExt cx="1440" cy="240"/>
          </a:xfrm>
        </p:grpSpPr>
        <p:sp>
          <p:nvSpPr>
            <p:cNvPr id="32788" name="Rectangle 12"/>
            <p:cNvSpPr>
              <a:spLocks noChangeArrowheads="1"/>
            </p:cNvSpPr>
            <p:nvPr/>
          </p:nvSpPr>
          <p:spPr bwMode="auto">
            <a:xfrm>
              <a:off x="1200" y="14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LDA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789" name="Rectangle 13"/>
            <p:cNvSpPr>
              <a:spLocks noChangeArrowheads="1"/>
            </p:cNvSpPr>
            <p:nvPr/>
          </p:nvSpPr>
          <p:spPr bwMode="auto">
            <a:xfrm>
              <a:off x="1680" y="1486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2790" name="Rectangle 14"/>
            <p:cNvSpPr>
              <a:spLocks noChangeArrowheads="1"/>
            </p:cNvSpPr>
            <p:nvPr/>
          </p:nvSpPr>
          <p:spPr bwMode="auto">
            <a:xfrm>
              <a:off x="2160" y="14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497679" name="AutoShape 15"/>
          <p:cNvSpPr/>
          <p:nvPr/>
        </p:nvSpPr>
        <p:spPr bwMode="auto">
          <a:xfrm rot="-5400000">
            <a:off x="3733800" y="243522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7680" name="Freeform 16"/>
          <p:cNvSpPr/>
          <p:nvPr/>
        </p:nvSpPr>
        <p:spPr bwMode="auto">
          <a:xfrm>
            <a:off x="3810000" y="2892425"/>
            <a:ext cx="990600" cy="152400"/>
          </a:xfrm>
          <a:custGeom>
            <a:avLst/>
            <a:gdLst>
              <a:gd name="T0" fmla="*/ 0 w 624"/>
              <a:gd name="T1" fmla="*/ 0 h 96"/>
              <a:gd name="T2" fmla="*/ 0 w 624"/>
              <a:gd name="T3" fmla="*/ 2147483647 h 96"/>
              <a:gd name="T4" fmla="*/ 2147483647 w 624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7681" name="Text Box 17"/>
          <p:cNvSpPr txBox="1">
            <a:spLocks noChangeArrowheads="1"/>
          </p:cNvSpPr>
          <p:nvPr/>
        </p:nvSpPr>
        <p:spPr bwMode="auto">
          <a:xfrm>
            <a:off x="4784725" y="283368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A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97682" name="AutoShape 18"/>
          <p:cNvSpPr/>
          <p:nvPr/>
        </p:nvSpPr>
        <p:spPr bwMode="auto">
          <a:xfrm rot="5400000">
            <a:off x="5791200" y="2130425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7683" name="Rectangle 19"/>
          <p:cNvSpPr>
            <a:spLocks noChangeArrowheads="1"/>
          </p:cNvSpPr>
          <p:nvPr/>
        </p:nvSpPr>
        <p:spPr bwMode="auto">
          <a:xfrm>
            <a:off x="6934200" y="2816225"/>
            <a:ext cx="7620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ACC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97684" name="Freeform 20"/>
          <p:cNvSpPr/>
          <p:nvPr/>
        </p:nvSpPr>
        <p:spPr bwMode="auto">
          <a:xfrm>
            <a:off x="5867400" y="2511425"/>
            <a:ext cx="1447800" cy="304800"/>
          </a:xfrm>
          <a:custGeom>
            <a:avLst/>
            <a:gdLst>
              <a:gd name="T0" fmla="*/ 0 w 960"/>
              <a:gd name="T1" fmla="*/ 2147483647 h 192"/>
              <a:gd name="T2" fmla="*/ 0 w 960"/>
              <a:gd name="T3" fmla="*/ 0 h 192"/>
              <a:gd name="T4" fmla="*/ 2147483647 w 960"/>
              <a:gd name="T5" fmla="*/ 0 h 192"/>
              <a:gd name="T6" fmla="*/ 2147483647 w 960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0" h="192">
                <a:moveTo>
                  <a:pt x="0" y="96"/>
                </a:moveTo>
                <a:lnTo>
                  <a:pt x="0" y="0"/>
                </a:lnTo>
                <a:lnTo>
                  <a:pt x="960" y="0"/>
                </a:lnTo>
                <a:lnTo>
                  <a:pt x="960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7685" name="Text Box 21"/>
          <p:cNvSpPr txBox="1">
            <a:spLocks noChangeArrowheads="1"/>
          </p:cNvSpPr>
          <p:nvPr/>
        </p:nvSpPr>
        <p:spPr bwMode="auto">
          <a:xfrm>
            <a:off x="1355725" y="4638675"/>
            <a:ext cx="4325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执行阶段访问一次存储器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7686" name="Text Box 22"/>
          <p:cNvSpPr txBox="1">
            <a:spLocks noChangeArrowheads="1"/>
          </p:cNvSpPr>
          <p:nvPr/>
        </p:nvSpPr>
        <p:spPr bwMode="auto">
          <a:xfrm>
            <a:off x="1355725" y="5141913"/>
            <a:ext cx="6815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的位数决定了该指令操作数的寻址范围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7687" name="Text Box 23"/>
          <p:cNvSpPr txBox="1">
            <a:spLocks noChangeArrowheads="1"/>
          </p:cNvSpPr>
          <p:nvPr/>
        </p:nvSpPr>
        <p:spPr bwMode="auto">
          <a:xfrm>
            <a:off x="1355725" y="5653088"/>
            <a:ext cx="6369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操作数的地址不易修改（必须修改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A）</a:t>
            </a:r>
            <a:endParaRPr lang="en-US" altLang="zh-CN" sz="28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7688" name="Text Box 24"/>
          <p:cNvSpPr txBox="1">
            <a:spLocks noChangeArrowheads="1"/>
          </p:cNvSpPr>
          <p:nvPr/>
        </p:nvSpPr>
        <p:spPr bwMode="auto">
          <a:xfrm>
            <a:off x="3352800" y="10668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有效地址由形式地址直接给出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6" name="AutoShape 2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660525" y="4005263"/>
            <a:ext cx="60356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28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ADD 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R1, (1001)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9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9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9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9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49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49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 autoUpdateAnimBg="0"/>
      <p:bldP spid="497673" grpId="0" animBg="1"/>
      <p:bldP spid="497674" grpId="0" autoUpdateAnimBg="0"/>
      <p:bldP spid="497679" grpId="0" animBg="1"/>
      <p:bldP spid="497680" grpId="0" animBg="1"/>
      <p:bldP spid="497681" grpId="0" autoUpdateAnimBg="0"/>
      <p:bldP spid="497682" grpId="0" animBg="1"/>
      <p:bldP spid="497683" grpId="0" animBg="1" autoUpdateAnimBg="0"/>
      <p:bldP spid="497684" grpId="0" animBg="1"/>
      <p:bldP spid="497685" grpId="0" autoUpdateAnimBg="0"/>
      <p:bldP spid="497686" grpId="0" autoUpdateAnimBg="0"/>
      <p:bldP spid="497687" grpId="0" autoUpdateAnimBg="0"/>
      <p:bldP spid="497688" grpId="0" autoUpdateAnimBg="0"/>
      <p:bldP spid="2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2476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3. 隐含寻址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498691" name="Text Box 3"/>
          <p:cNvSpPr txBox="1">
            <a:spLocks noChangeArrowheads="1"/>
          </p:cNvSpPr>
          <p:nvPr/>
        </p:nvSpPr>
        <p:spPr bwMode="auto">
          <a:xfrm>
            <a:off x="914400" y="914400"/>
            <a:ext cx="4451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操作数地址隐含在操作码中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371600" y="2076450"/>
            <a:ext cx="2286000" cy="339725"/>
            <a:chOff x="432" y="1356"/>
            <a:chExt cx="1440" cy="214"/>
          </a:xfrm>
        </p:grpSpPr>
        <p:sp>
          <p:nvSpPr>
            <p:cNvPr id="33829" name="Rectangle 5"/>
            <p:cNvSpPr>
              <a:spLocks noChangeArrowheads="1"/>
            </p:cNvSpPr>
            <p:nvPr/>
          </p:nvSpPr>
          <p:spPr bwMode="auto">
            <a:xfrm>
              <a:off x="432" y="1356"/>
              <a:ext cx="480" cy="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ADD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3830" name="Rectangle 6"/>
            <p:cNvSpPr>
              <a:spLocks noChangeArrowheads="1"/>
            </p:cNvSpPr>
            <p:nvPr/>
          </p:nvSpPr>
          <p:spPr bwMode="auto">
            <a:xfrm>
              <a:off x="912" y="1356"/>
              <a:ext cx="480" cy="214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3831" name="Rectangle 7"/>
            <p:cNvSpPr>
              <a:spLocks noChangeArrowheads="1"/>
            </p:cNvSpPr>
            <p:nvPr/>
          </p:nvSpPr>
          <p:spPr bwMode="auto">
            <a:xfrm>
              <a:off x="1392" y="1356"/>
              <a:ext cx="480" cy="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4638675" y="1655763"/>
            <a:ext cx="1304925" cy="1628775"/>
            <a:chOff x="2490" y="1100"/>
            <a:chExt cx="822" cy="1026"/>
          </a:xfrm>
        </p:grpSpPr>
        <p:sp>
          <p:nvSpPr>
            <p:cNvPr id="33825" name="Rectangle 9"/>
            <p:cNvSpPr>
              <a:spLocks noChangeArrowheads="1"/>
            </p:cNvSpPr>
            <p:nvPr/>
          </p:nvSpPr>
          <p:spPr bwMode="auto">
            <a:xfrm>
              <a:off x="2544" y="1358"/>
              <a:ext cx="768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3826" name="Rectangle 10"/>
            <p:cNvSpPr>
              <a:spLocks noChangeArrowheads="1"/>
            </p:cNvSpPr>
            <p:nvPr/>
          </p:nvSpPr>
          <p:spPr bwMode="auto">
            <a:xfrm>
              <a:off x="2544" y="1614"/>
              <a:ext cx="768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</a:rPr>
                <a:t>操作数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3827" name="Rectangle 11"/>
            <p:cNvSpPr>
              <a:spLocks noChangeArrowheads="1"/>
            </p:cNvSpPr>
            <p:nvPr/>
          </p:nvSpPr>
          <p:spPr bwMode="auto">
            <a:xfrm>
              <a:off x="2544" y="1870"/>
              <a:ext cx="768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3828" name="Text Box 12"/>
            <p:cNvSpPr txBox="1">
              <a:spLocks noChangeArrowheads="1"/>
            </p:cNvSpPr>
            <p:nvPr/>
          </p:nvSpPr>
          <p:spPr bwMode="auto">
            <a:xfrm>
              <a:off x="2490" y="1100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498701" name="AutoShape 13"/>
          <p:cNvSpPr/>
          <p:nvPr/>
        </p:nvSpPr>
        <p:spPr bwMode="auto">
          <a:xfrm rot="5400000">
            <a:off x="2447131" y="1627982"/>
            <a:ext cx="134937" cy="762000"/>
          </a:xfrm>
          <a:prstGeom prst="leftBrace">
            <a:avLst>
              <a:gd name="adj1" fmla="val 47059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8702" name="Text Box 14"/>
          <p:cNvSpPr txBox="1">
            <a:spLocks noChangeArrowheads="1"/>
          </p:cNvSpPr>
          <p:nvPr/>
        </p:nvSpPr>
        <p:spPr bwMode="auto">
          <a:xfrm>
            <a:off x="1905000" y="16002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寻址特征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98703" name="AutoShape 15"/>
          <p:cNvSpPr/>
          <p:nvPr/>
        </p:nvSpPr>
        <p:spPr bwMode="auto">
          <a:xfrm rot="-5400000">
            <a:off x="3209131" y="2102644"/>
            <a:ext cx="134938" cy="762000"/>
          </a:xfrm>
          <a:prstGeom prst="leftBrace">
            <a:avLst>
              <a:gd name="adj1" fmla="val 47059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8704" name="Freeform 16"/>
          <p:cNvSpPr/>
          <p:nvPr/>
        </p:nvSpPr>
        <p:spPr bwMode="auto">
          <a:xfrm>
            <a:off x="3276600" y="2551113"/>
            <a:ext cx="990600" cy="134937"/>
          </a:xfrm>
          <a:custGeom>
            <a:avLst/>
            <a:gdLst>
              <a:gd name="T0" fmla="*/ 0 w 624"/>
              <a:gd name="T1" fmla="*/ 0 h 96"/>
              <a:gd name="T2" fmla="*/ 0 w 624"/>
              <a:gd name="T3" fmla="*/ 2147483647 h 96"/>
              <a:gd name="T4" fmla="*/ 2147483647 w 624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8705" name="Text Box 17"/>
          <p:cNvSpPr txBox="1">
            <a:spLocks noChangeArrowheads="1"/>
          </p:cNvSpPr>
          <p:nvPr/>
        </p:nvSpPr>
        <p:spPr bwMode="auto">
          <a:xfrm>
            <a:off x="4251325" y="25003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A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98706" name="AutoShape 18"/>
          <p:cNvSpPr/>
          <p:nvPr/>
        </p:nvSpPr>
        <p:spPr bwMode="auto">
          <a:xfrm rot="5400000">
            <a:off x="5266531" y="1794669"/>
            <a:ext cx="134938" cy="1219200"/>
          </a:xfrm>
          <a:prstGeom prst="leftBrace">
            <a:avLst>
              <a:gd name="adj1" fmla="val 75294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pPr algn="ctr"/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98707" name="Rectangle 19"/>
          <p:cNvSpPr>
            <a:spLocks noChangeArrowheads="1"/>
          </p:cNvSpPr>
          <p:nvPr/>
        </p:nvSpPr>
        <p:spPr bwMode="auto">
          <a:xfrm>
            <a:off x="6629400" y="2195513"/>
            <a:ext cx="685800" cy="3381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ACC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98708" name="Rectangle 20"/>
          <p:cNvSpPr>
            <a:spLocks noChangeArrowheads="1"/>
          </p:cNvSpPr>
          <p:nvPr/>
        </p:nvSpPr>
        <p:spPr bwMode="auto">
          <a:xfrm>
            <a:off x="6400800" y="4097338"/>
            <a:ext cx="685800" cy="339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000" anchor="ctr"/>
          <a:lstStyle/>
          <a:p>
            <a:pPr algn="ctr"/>
            <a:r>
              <a:rPr lang="zh-CN" altLang="en-US" sz="2000">
                <a:latin typeface="Times New Roman" panose="02020603050405020304" pitchFamily="18" charset="0"/>
              </a:rPr>
              <a:t>暂存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4" name="Group 21"/>
          <p:cNvGrpSpPr/>
          <p:nvPr/>
        </p:nvGrpSpPr>
        <p:grpSpPr bwMode="auto">
          <a:xfrm>
            <a:off x="6172200" y="3352800"/>
            <a:ext cx="1066800" cy="512763"/>
            <a:chOff x="3888" y="2112"/>
            <a:chExt cx="672" cy="323"/>
          </a:xfrm>
        </p:grpSpPr>
        <p:sp>
          <p:nvSpPr>
            <p:cNvPr id="33823" name="Freeform 22"/>
            <p:cNvSpPr/>
            <p:nvPr/>
          </p:nvSpPr>
          <p:spPr bwMode="auto">
            <a:xfrm>
              <a:off x="3888" y="2112"/>
              <a:ext cx="672" cy="300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22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57 h 338"/>
                <a:gd name="T12" fmla="*/ 192 w 672"/>
                <a:gd name="T13" fmla="*/ 57 h 338"/>
                <a:gd name="T14" fmla="*/ 0 w 672"/>
                <a:gd name="T15" fmla="*/ 0 h 3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24" name="Text Box 23"/>
            <p:cNvSpPr txBox="1">
              <a:spLocks noChangeArrowheads="1"/>
            </p:cNvSpPr>
            <p:nvPr/>
          </p:nvSpPr>
          <p:spPr bwMode="auto">
            <a:xfrm>
              <a:off x="4017" y="2185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ALU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498712" name="Line 24"/>
          <p:cNvSpPr>
            <a:spLocks noChangeShapeType="1"/>
          </p:cNvSpPr>
          <p:nvPr/>
        </p:nvSpPr>
        <p:spPr bwMode="auto">
          <a:xfrm>
            <a:off x="6705600" y="3821113"/>
            <a:ext cx="0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8713" name="Freeform 25"/>
          <p:cNvSpPr/>
          <p:nvPr/>
        </p:nvSpPr>
        <p:spPr bwMode="auto">
          <a:xfrm>
            <a:off x="7010400" y="2533650"/>
            <a:ext cx="1588" cy="793750"/>
          </a:xfrm>
          <a:custGeom>
            <a:avLst/>
            <a:gdLst>
              <a:gd name="T0" fmla="*/ 0 w 1"/>
              <a:gd name="T1" fmla="*/ 0 h 500"/>
              <a:gd name="T2" fmla="*/ 2147483647 w 1"/>
              <a:gd name="T3" fmla="*/ 2147483647 h 5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00">
                <a:moveTo>
                  <a:pt x="0" y="0"/>
                </a:moveTo>
                <a:lnTo>
                  <a:pt x="1" y="50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8714" name="Text Box 26"/>
          <p:cNvSpPr txBox="1">
            <a:spLocks noChangeArrowheads="1"/>
          </p:cNvSpPr>
          <p:nvPr/>
        </p:nvSpPr>
        <p:spPr bwMode="auto">
          <a:xfrm>
            <a:off x="1812925" y="2911475"/>
            <a:ext cx="2530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另一个操作数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隐含在 </a:t>
            </a:r>
            <a:r>
              <a:rPr lang="en-US" altLang="zh-CN" sz="2000">
                <a:latin typeface="Times New Roman" panose="02020603050405020304" pitchFamily="18" charset="0"/>
              </a:rPr>
              <a:t>ACC </a:t>
            </a:r>
            <a:r>
              <a:rPr lang="zh-CN" altLang="en-US" sz="2000">
                <a:latin typeface="Times New Roman" panose="02020603050405020304" pitchFamily="18" charset="0"/>
              </a:rPr>
              <a:t>中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98715" name="Text Box 27"/>
          <p:cNvSpPr txBox="1">
            <a:spLocks noChangeArrowheads="1"/>
          </p:cNvSpPr>
          <p:nvPr/>
        </p:nvSpPr>
        <p:spPr bwMode="auto">
          <a:xfrm>
            <a:off x="881063" y="4243388"/>
            <a:ext cx="1176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如 8086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8716" name="Text Box 28"/>
          <p:cNvSpPr txBox="1">
            <a:spLocks noChangeArrowheads="1"/>
          </p:cNvSpPr>
          <p:nvPr/>
        </p:nvSpPr>
        <p:spPr bwMode="auto">
          <a:xfrm>
            <a:off x="1235075" y="4722813"/>
            <a:ext cx="1466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panose="02020603050405020304" pitchFamily="18" charset="0"/>
              </a:rPr>
              <a:t>MUL </a:t>
            </a:r>
            <a:r>
              <a:rPr lang="zh-CN" altLang="en-US" sz="2200">
                <a:latin typeface="Times New Roman" panose="02020603050405020304" pitchFamily="18" charset="0"/>
              </a:rPr>
              <a:t>指令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98717" name="Text Box 29"/>
          <p:cNvSpPr txBox="1">
            <a:spLocks noChangeArrowheads="1"/>
          </p:cNvSpPr>
          <p:nvPr/>
        </p:nvSpPr>
        <p:spPr bwMode="auto">
          <a:xfrm>
            <a:off x="2835275" y="4722813"/>
            <a:ext cx="54673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被乘数隐含在 </a:t>
            </a:r>
            <a:r>
              <a:rPr lang="en-US" altLang="zh-CN" sz="2200">
                <a:latin typeface="Times New Roman" panose="02020603050405020304" pitchFamily="18" charset="0"/>
              </a:rPr>
              <a:t>AX（16</a:t>
            </a:r>
            <a:r>
              <a:rPr lang="zh-CN" altLang="en-US" sz="2200">
                <a:latin typeface="Times New Roman" panose="02020603050405020304" pitchFamily="18" charset="0"/>
              </a:rPr>
              <a:t>位）或 </a:t>
            </a:r>
            <a:r>
              <a:rPr lang="en-US" altLang="zh-CN" sz="2200">
                <a:latin typeface="Times New Roman" panose="02020603050405020304" pitchFamily="18" charset="0"/>
              </a:rPr>
              <a:t>AL（8</a:t>
            </a:r>
            <a:r>
              <a:rPr lang="zh-CN" altLang="en-US" sz="2200">
                <a:latin typeface="Times New Roman" panose="02020603050405020304" pitchFamily="18" charset="0"/>
              </a:rPr>
              <a:t>位）中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98718" name="Text Box 30"/>
          <p:cNvSpPr txBox="1">
            <a:spLocks noChangeArrowheads="1"/>
          </p:cNvSpPr>
          <p:nvPr/>
        </p:nvSpPr>
        <p:spPr bwMode="auto">
          <a:xfrm>
            <a:off x="1047750" y="5205413"/>
            <a:ext cx="16541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panose="02020603050405020304" pitchFamily="18" charset="0"/>
              </a:rPr>
              <a:t>MOVS </a:t>
            </a:r>
            <a:r>
              <a:rPr lang="zh-CN" altLang="en-US" sz="2200">
                <a:latin typeface="Times New Roman" panose="02020603050405020304" pitchFamily="18" charset="0"/>
              </a:rPr>
              <a:t>指令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98719" name="Text Box 31"/>
          <p:cNvSpPr txBox="1">
            <a:spLocks noChangeArrowheads="1"/>
          </p:cNvSpPr>
          <p:nvPr/>
        </p:nvSpPr>
        <p:spPr bwMode="auto">
          <a:xfrm>
            <a:off x="2835275" y="5205413"/>
            <a:ext cx="40989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源操作数的地址隐含在 </a:t>
            </a:r>
            <a:r>
              <a:rPr lang="en-US" altLang="zh-CN" sz="2200">
                <a:latin typeface="Times New Roman" panose="02020603050405020304" pitchFamily="18" charset="0"/>
              </a:rPr>
              <a:t>SI </a:t>
            </a:r>
            <a:r>
              <a:rPr lang="zh-CN" altLang="en-US" sz="2200">
                <a:latin typeface="Times New Roman" panose="02020603050405020304" pitchFamily="18" charset="0"/>
              </a:rPr>
              <a:t>中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98720" name="Text Box 32"/>
          <p:cNvSpPr txBox="1">
            <a:spLocks noChangeArrowheads="1"/>
          </p:cNvSpPr>
          <p:nvPr/>
        </p:nvSpPr>
        <p:spPr bwMode="auto">
          <a:xfrm>
            <a:off x="2835275" y="5688013"/>
            <a:ext cx="400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目的操作数的地址隐含在 </a:t>
            </a:r>
            <a:r>
              <a:rPr lang="en-US" altLang="zh-CN" sz="2200">
                <a:latin typeface="Times New Roman" panose="02020603050405020304" pitchFamily="18" charset="0"/>
              </a:rPr>
              <a:t>DI </a:t>
            </a:r>
            <a:r>
              <a:rPr lang="zh-CN" altLang="en-US" sz="2200">
                <a:latin typeface="Times New Roman" panose="02020603050405020304" pitchFamily="18" charset="0"/>
              </a:rPr>
              <a:t>中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98721" name="Text Box 33"/>
          <p:cNvSpPr txBox="1">
            <a:spLocks noChangeArrowheads="1"/>
          </p:cNvSpPr>
          <p:nvPr/>
        </p:nvSpPr>
        <p:spPr bwMode="auto">
          <a:xfrm>
            <a:off x="685800" y="6172200"/>
            <a:ext cx="60420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  指令字中少了一个地址字段，可缩短指令字长</a:t>
            </a:r>
            <a:endParaRPr lang="zh-CN" altLang="en-US" sz="22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8722" name="Freeform 34"/>
          <p:cNvSpPr/>
          <p:nvPr/>
        </p:nvSpPr>
        <p:spPr bwMode="auto">
          <a:xfrm>
            <a:off x="5334000" y="1828800"/>
            <a:ext cx="990600" cy="533400"/>
          </a:xfrm>
          <a:custGeom>
            <a:avLst/>
            <a:gdLst>
              <a:gd name="T0" fmla="*/ 0 w 624"/>
              <a:gd name="T1" fmla="*/ 2147483647 h 384"/>
              <a:gd name="T2" fmla="*/ 0 w 624"/>
              <a:gd name="T3" fmla="*/ 0 h 384"/>
              <a:gd name="T4" fmla="*/ 2147483647 w 624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384">
                <a:moveTo>
                  <a:pt x="0" y="384"/>
                </a:moveTo>
                <a:lnTo>
                  <a:pt x="0" y="0"/>
                </a:lnTo>
                <a:lnTo>
                  <a:pt x="62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23" name="Line 35"/>
          <p:cNvSpPr>
            <a:spLocks noChangeShapeType="1"/>
          </p:cNvSpPr>
          <p:nvPr/>
        </p:nvSpPr>
        <p:spPr bwMode="auto">
          <a:xfrm>
            <a:off x="6324600" y="18288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24" name="Freeform 36"/>
          <p:cNvSpPr/>
          <p:nvPr/>
        </p:nvSpPr>
        <p:spPr bwMode="auto">
          <a:xfrm>
            <a:off x="6705600" y="4419600"/>
            <a:ext cx="990600" cy="228600"/>
          </a:xfrm>
          <a:custGeom>
            <a:avLst/>
            <a:gdLst>
              <a:gd name="T0" fmla="*/ 0 w 624"/>
              <a:gd name="T1" fmla="*/ 0 h 144"/>
              <a:gd name="T2" fmla="*/ 0 w 624"/>
              <a:gd name="T3" fmla="*/ 2147483647 h 144"/>
              <a:gd name="T4" fmla="*/ 2147483647 w 624"/>
              <a:gd name="T5" fmla="*/ 2147483647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144">
                <a:moveTo>
                  <a:pt x="0" y="0"/>
                </a:moveTo>
                <a:lnTo>
                  <a:pt x="0" y="144"/>
                </a:lnTo>
                <a:lnTo>
                  <a:pt x="624" y="14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25" name="Freeform 37"/>
          <p:cNvSpPr/>
          <p:nvPr/>
        </p:nvSpPr>
        <p:spPr bwMode="auto">
          <a:xfrm>
            <a:off x="7005638" y="1752600"/>
            <a:ext cx="690562" cy="2895600"/>
          </a:xfrm>
          <a:custGeom>
            <a:avLst/>
            <a:gdLst>
              <a:gd name="T0" fmla="*/ 2147483647 w 435"/>
              <a:gd name="T1" fmla="*/ 2147483647 h 1824"/>
              <a:gd name="T2" fmla="*/ 2147483647 w 435"/>
              <a:gd name="T3" fmla="*/ 0 h 1824"/>
              <a:gd name="T4" fmla="*/ 0 w 435"/>
              <a:gd name="T5" fmla="*/ 0 h 18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5" h="1824">
                <a:moveTo>
                  <a:pt x="435" y="1824"/>
                </a:moveTo>
                <a:lnTo>
                  <a:pt x="435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26" name="Line 38"/>
          <p:cNvSpPr>
            <a:spLocks noChangeShapeType="1"/>
          </p:cNvSpPr>
          <p:nvPr/>
        </p:nvSpPr>
        <p:spPr bwMode="auto">
          <a:xfrm>
            <a:off x="7010400" y="1752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2" name="AutoShape 4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4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49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49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49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49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49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49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6" dur="500"/>
                                        <p:tgtEl>
                                          <p:spTgt spid="49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9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9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9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9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9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9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9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autoUpdateAnimBg="0"/>
      <p:bldP spid="498701" grpId="0" animBg="1"/>
      <p:bldP spid="498702" grpId="0" autoUpdateAnimBg="0"/>
      <p:bldP spid="498703" grpId="0" animBg="1"/>
      <p:bldP spid="498704" grpId="0" animBg="1"/>
      <p:bldP spid="498705" grpId="0" autoUpdateAnimBg="0"/>
      <p:bldP spid="498706" grpId="0" animBg="1" autoUpdateAnimBg="0"/>
      <p:bldP spid="498707" grpId="0" animBg="1" autoUpdateAnimBg="0"/>
      <p:bldP spid="498708" grpId="0" animBg="1" autoUpdateAnimBg="0"/>
      <p:bldP spid="498712" grpId="0" animBg="1"/>
      <p:bldP spid="498713" grpId="0" animBg="1"/>
      <p:bldP spid="498714" grpId="0" autoUpdateAnimBg="0"/>
      <p:bldP spid="498715" grpId="0" autoUpdateAnimBg="0"/>
      <p:bldP spid="498716" grpId="0" autoUpdateAnimBg="0"/>
      <p:bldP spid="498717" grpId="0" autoUpdateAnimBg="0"/>
      <p:bldP spid="498718" grpId="0" autoUpdateAnimBg="0"/>
      <p:bldP spid="498719" grpId="0" autoUpdateAnimBg="0"/>
      <p:bldP spid="498720" grpId="0" autoUpdateAnimBg="0"/>
      <p:bldP spid="498721" grpId="0" autoUpdateAnimBg="0"/>
      <p:bldP spid="498722" grpId="0" animBg="1"/>
      <p:bldP spid="498723" grpId="0" animBg="1"/>
      <p:bldP spid="498724" grpId="0" animBg="1"/>
      <p:bldP spid="498725" grpId="0" animBg="1"/>
      <p:bldP spid="4987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44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第</a:t>
            </a:r>
            <a:r>
              <a:rPr kumimoji="1" lang="en-US" altLang="zh-CN" b="1" dirty="0" smtClean="0">
                <a:latin typeface="Times New Roman" panose="02020603050405020304" pitchFamily="18" charset="0"/>
                <a:cs typeface="+mn-cs"/>
              </a:rPr>
              <a:t>4</a:t>
            </a:r>
            <a:r>
              <a:rPr lang="zh-CN" altLang="en-US" b="1" dirty="0" smtClean="0"/>
              <a:t>章   指 令 系 统</a:t>
            </a:r>
            <a:endParaRPr lang="zh-CN" altLang="en-US" b="1" dirty="0" smtClean="0"/>
          </a:p>
        </p:txBody>
      </p:sp>
      <p:grpSp>
        <p:nvGrpSpPr>
          <p:cNvPr id="6147" name="Group 3"/>
          <p:cNvGrpSpPr/>
          <p:nvPr/>
        </p:nvGrpSpPr>
        <p:grpSpPr bwMode="auto">
          <a:xfrm>
            <a:off x="2195513" y="1339850"/>
            <a:ext cx="5089525" cy="5080000"/>
            <a:chOff x="470" y="911"/>
            <a:chExt cx="3206" cy="2749"/>
          </a:xfrm>
        </p:grpSpPr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470" y="911"/>
              <a:ext cx="167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anose="02020603050405020304" pitchFamily="18" charset="0"/>
                </a:rPr>
                <a:t>4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.1  机器指令 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6150" name="Text Box 5"/>
            <p:cNvSpPr txBox="1">
              <a:spLocks noChangeArrowheads="1"/>
            </p:cNvSpPr>
            <p:nvPr/>
          </p:nvSpPr>
          <p:spPr bwMode="auto">
            <a:xfrm>
              <a:off x="478" y="1279"/>
              <a:ext cx="31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4</a:t>
              </a:r>
              <a:r>
                <a:rPr lang="zh-CN" altLang="en-US" sz="3200">
                  <a:latin typeface="Times New Roman" panose="02020603050405020304" pitchFamily="18" charset="0"/>
                </a:rPr>
                <a:t>.2  操作数类型和操作类型 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6151" name="Text Box 6"/>
            <p:cNvSpPr txBox="1">
              <a:spLocks noChangeArrowheads="1"/>
            </p:cNvSpPr>
            <p:nvPr/>
          </p:nvSpPr>
          <p:spPr bwMode="auto">
            <a:xfrm>
              <a:off x="478" y="1652"/>
              <a:ext cx="167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4</a:t>
              </a:r>
              <a:r>
                <a:rPr lang="zh-CN" altLang="en-US" sz="3200">
                  <a:latin typeface="Times New Roman" panose="02020603050405020304" pitchFamily="18" charset="0"/>
                </a:rPr>
                <a:t>.3  寻址方式 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6152" name="Text Box 7"/>
            <p:cNvSpPr txBox="1">
              <a:spLocks noChangeArrowheads="1"/>
            </p:cNvSpPr>
            <p:nvPr/>
          </p:nvSpPr>
          <p:spPr bwMode="auto">
            <a:xfrm>
              <a:off x="470" y="2470"/>
              <a:ext cx="309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4</a:t>
              </a:r>
              <a:r>
                <a:rPr lang="zh-CN" altLang="en-US" sz="3200">
                  <a:latin typeface="Times New Roman" panose="02020603050405020304" pitchFamily="18" charset="0"/>
                </a:rPr>
                <a:t>.</a:t>
              </a:r>
              <a:r>
                <a:rPr lang="en-US" altLang="zh-CN" sz="3200">
                  <a:latin typeface="Times New Roman" panose="02020603050405020304" pitchFamily="18" charset="0"/>
                </a:rPr>
                <a:t>5</a:t>
              </a:r>
              <a:r>
                <a:rPr lang="zh-CN" altLang="en-US" sz="3200">
                  <a:latin typeface="Times New Roman" panose="02020603050405020304" pitchFamily="18" charset="0"/>
                </a:rPr>
                <a:t> 指令系统的设计与优化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6153" name="Text Box 8"/>
            <p:cNvSpPr txBox="1">
              <a:spLocks noChangeArrowheads="1"/>
            </p:cNvSpPr>
            <p:nvPr/>
          </p:nvSpPr>
          <p:spPr bwMode="auto">
            <a:xfrm>
              <a:off x="478" y="3344"/>
              <a:ext cx="2126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4</a:t>
              </a:r>
              <a:r>
                <a:rPr lang="zh-CN" altLang="en-US" sz="3200">
                  <a:latin typeface="Times New Roman" panose="02020603050405020304" pitchFamily="18" charset="0"/>
                </a:rPr>
                <a:t>.</a:t>
              </a:r>
              <a:r>
                <a:rPr lang="en-US" altLang="zh-CN" sz="3200">
                  <a:latin typeface="Times New Roman" panose="02020603050405020304" pitchFamily="18" charset="0"/>
                </a:rPr>
                <a:t>7</a:t>
              </a:r>
              <a:r>
                <a:rPr lang="zh-CN" altLang="en-US" sz="3200">
                  <a:latin typeface="Times New Roman" panose="02020603050405020304" pitchFamily="18" charset="0"/>
                </a:rPr>
                <a:t> 指令格式举例 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6154" name="Text Box 7"/>
            <p:cNvSpPr txBox="1">
              <a:spLocks noChangeArrowheads="1"/>
            </p:cNvSpPr>
            <p:nvPr/>
          </p:nvSpPr>
          <p:spPr bwMode="auto">
            <a:xfrm>
              <a:off x="470" y="2899"/>
              <a:ext cx="309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4</a:t>
              </a:r>
              <a:r>
                <a:rPr lang="zh-CN" altLang="en-US" sz="3200">
                  <a:latin typeface="Times New Roman" panose="02020603050405020304" pitchFamily="18" charset="0"/>
                </a:rPr>
                <a:t>.</a:t>
              </a:r>
              <a:r>
                <a:rPr lang="en-US" altLang="zh-CN" sz="3200">
                  <a:latin typeface="Times New Roman" panose="02020603050405020304" pitchFamily="18" charset="0"/>
                </a:rPr>
                <a:t>6</a:t>
              </a:r>
              <a:r>
                <a:rPr lang="zh-CN" altLang="en-US" sz="3200">
                  <a:latin typeface="Times New Roman" panose="02020603050405020304" pitchFamily="18" charset="0"/>
                </a:rPr>
                <a:t> 指令系统的发展和改进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6155" name="Text Box 7"/>
            <p:cNvSpPr txBox="1">
              <a:spLocks noChangeArrowheads="1"/>
            </p:cNvSpPr>
            <p:nvPr/>
          </p:nvSpPr>
          <p:spPr bwMode="auto">
            <a:xfrm>
              <a:off x="478" y="2041"/>
              <a:ext cx="284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4</a:t>
              </a:r>
              <a:r>
                <a:rPr lang="zh-CN" altLang="en-US" sz="3200">
                  <a:latin typeface="Times New Roman" panose="02020603050405020304" pitchFamily="18" charset="0"/>
                </a:rPr>
                <a:t>.4 指令系统结构的分类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</p:grpSp>
      <p:sp>
        <p:nvSpPr>
          <p:cNvPr id="6148" name="AutoShape 11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3322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4. 间接寻址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499715" name="Text Box 3"/>
          <p:cNvSpPr txBox="1">
            <a:spLocks noChangeArrowheads="1"/>
          </p:cNvSpPr>
          <p:nvPr/>
        </p:nvSpPr>
        <p:spPr bwMode="auto">
          <a:xfrm>
            <a:off x="1508125" y="1133475"/>
            <a:ext cx="1941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EA =（A）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9716" name="Text Box 4"/>
          <p:cNvSpPr txBox="1">
            <a:spLocks noChangeArrowheads="1"/>
          </p:cNvSpPr>
          <p:nvPr/>
        </p:nvSpPr>
        <p:spPr bwMode="auto">
          <a:xfrm>
            <a:off x="3489325" y="1133475"/>
            <a:ext cx="4827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有效地址由形式地址间接提供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28600" y="2209800"/>
            <a:ext cx="2286000" cy="381000"/>
            <a:chOff x="144" y="1392"/>
            <a:chExt cx="1440" cy="240"/>
          </a:xfrm>
        </p:grpSpPr>
        <p:sp>
          <p:nvSpPr>
            <p:cNvPr id="34875" name="Rectangle 6"/>
            <p:cNvSpPr>
              <a:spLocks noChangeArrowheads="1"/>
            </p:cNvSpPr>
            <p:nvPr/>
          </p:nvSpPr>
          <p:spPr bwMode="auto">
            <a:xfrm>
              <a:off x="14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OP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4876" name="Rectangle 7"/>
            <p:cNvSpPr>
              <a:spLocks noChangeArrowheads="1"/>
            </p:cNvSpPr>
            <p:nvPr/>
          </p:nvSpPr>
          <p:spPr bwMode="auto">
            <a:xfrm>
              <a:off x="624" y="1392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4877" name="Rectangle 8"/>
            <p:cNvSpPr>
              <a:spLocks noChangeArrowheads="1"/>
            </p:cNvSpPr>
            <p:nvPr/>
          </p:nvSpPr>
          <p:spPr bwMode="auto">
            <a:xfrm>
              <a:off x="110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499721" name="AutoShape 9"/>
          <p:cNvSpPr/>
          <p:nvPr/>
        </p:nvSpPr>
        <p:spPr bwMode="auto">
          <a:xfrm rot="5400000">
            <a:off x="1295400" y="17526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9722" name="Text Box 10"/>
          <p:cNvSpPr txBox="1">
            <a:spLocks noChangeArrowheads="1"/>
          </p:cNvSpPr>
          <p:nvPr/>
        </p:nvSpPr>
        <p:spPr bwMode="auto">
          <a:xfrm>
            <a:off x="762000" y="16732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寻址特征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99723" name="AutoShape 11"/>
          <p:cNvSpPr/>
          <p:nvPr/>
        </p:nvSpPr>
        <p:spPr bwMode="auto">
          <a:xfrm rot="-5400000">
            <a:off x="2057400" y="22860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9724" name="Freeform 12"/>
          <p:cNvSpPr/>
          <p:nvPr/>
        </p:nvSpPr>
        <p:spPr bwMode="auto">
          <a:xfrm>
            <a:off x="2133600" y="2743200"/>
            <a:ext cx="609600" cy="152400"/>
          </a:xfrm>
          <a:custGeom>
            <a:avLst/>
            <a:gdLst>
              <a:gd name="T0" fmla="*/ 0 w 624"/>
              <a:gd name="T1" fmla="*/ 0 h 96"/>
              <a:gd name="T2" fmla="*/ 0 w 624"/>
              <a:gd name="T3" fmla="*/ 2147483647 h 96"/>
              <a:gd name="T4" fmla="*/ 2147483647 w 624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9725" name="Text Box 13"/>
          <p:cNvSpPr txBox="1">
            <a:spLocks noChangeArrowheads="1"/>
          </p:cNvSpPr>
          <p:nvPr/>
        </p:nvSpPr>
        <p:spPr bwMode="auto">
          <a:xfrm>
            <a:off x="2743200" y="268446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A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grpSp>
        <p:nvGrpSpPr>
          <p:cNvPr id="3" name="Group 14"/>
          <p:cNvGrpSpPr/>
          <p:nvPr/>
        </p:nvGrpSpPr>
        <p:grpSpPr bwMode="auto">
          <a:xfrm>
            <a:off x="3124200" y="1752600"/>
            <a:ext cx="1219200" cy="2743200"/>
            <a:chOff x="1968" y="1104"/>
            <a:chExt cx="768" cy="1728"/>
          </a:xfrm>
        </p:grpSpPr>
        <p:sp>
          <p:nvSpPr>
            <p:cNvPr id="34869" name="Rectangle 15"/>
            <p:cNvSpPr>
              <a:spLocks noChangeArrowheads="1"/>
            </p:cNvSpPr>
            <p:nvPr/>
          </p:nvSpPr>
          <p:spPr bwMode="auto">
            <a:xfrm>
              <a:off x="1968" y="139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4870" name="Rectangle 16"/>
            <p:cNvSpPr>
              <a:spLocks noChangeArrowheads="1"/>
            </p:cNvSpPr>
            <p:nvPr/>
          </p:nvSpPr>
          <p:spPr bwMode="auto">
            <a:xfrm>
              <a:off x="1968" y="168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EA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4871" name="Rectangle 17"/>
            <p:cNvSpPr>
              <a:spLocks noChangeArrowheads="1"/>
            </p:cNvSpPr>
            <p:nvPr/>
          </p:nvSpPr>
          <p:spPr bwMode="auto">
            <a:xfrm>
              <a:off x="1968" y="1970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4872" name="Text Box 18"/>
            <p:cNvSpPr txBox="1">
              <a:spLocks noChangeArrowheads="1"/>
            </p:cNvSpPr>
            <p:nvPr/>
          </p:nvSpPr>
          <p:spPr bwMode="auto">
            <a:xfrm>
              <a:off x="2112" y="110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4873" name="Rectangle 19"/>
            <p:cNvSpPr>
              <a:spLocks noChangeArrowheads="1"/>
            </p:cNvSpPr>
            <p:nvPr/>
          </p:nvSpPr>
          <p:spPr bwMode="auto">
            <a:xfrm>
              <a:off x="1968" y="225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4874" name="Rectangle 20"/>
            <p:cNvSpPr>
              <a:spLocks noChangeArrowheads="1"/>
            </p:cNvSpPr>
            <p:nvPr/>
          </p:nvSpPr>
          <p:spPr bwMode="auto">
            <a:xfrm>
              <a:off x="1968" y="254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499733" name="AutoShape 21"/>
          <p:cNvSpPr/>
          <p:nvPr/>
        </p:nvSpPr>
        <p:spPr bwMode="auto">
          <a:xfrm rot="-5400000">
            <a:off x="3657600" y="2590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9734" name="Freeform 22"/>
          <p:cNvSpPr/>
          <p:nvPr/>
        </p:nvSpPr>
        <p:spPr bwMode="auto">
          <a:xfrm>
            <a:off x="2438400" y="3276600"/>
            <a:ext cx="1295400" cy="533400"/>
          </a:xfrm>
          <a:custGeom>
            <a:avLst/>
            <a:gdLst>
              <a:gd name="T0" fmla="*/ 2147483647 w 816"/>
              <a:gd name="T1" fmla="*/ 0 h 336"/>
              <a:gd name="T2" fmla="*/ 2147483647 w 816"/>
              <a:gd name="T3" fmla="*/ 2147483647 h 336"/>
              <a:gd name="T4" fmla="*/ 0 w 816"/>
              <a:gd name="T5" fmla="*/ 2147483647 h 336"/>
              <a:gd name="T6" fmla="*/ 0 w 816"/>
              <a:gd name="T7" fmla="*/ 2147483647 h 336"/>
              <a:gd name="T8" fmla="*/ 2147483647 w 816"/>
              <a:gd name="T9" fmla="*/ 2147483647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6" h="336">
                <a:moveTo>
                  <a:pt x="816" y="0"/>
                </a:moveTo>
                <a:lnTo>
                  <a:pt x="816" y="96"/>
                </a:lnTo>
                <a:lnTo>
                  <a:pt x="0" y="96"/>
                </a:lnTo>
                <a:lnTo>
                  <a:pt x="0" y="336"/>
                </a:lnTo>
                <a:lnTo>
                  <a:pt x="144" y="33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9735" name="Text Box 23"/>
          <p:cNvSpPr txBox="1">
            <a:spLocks noChangeArrowheads="1"/>
          </p:cNvSpPr>
          <p:nvPr/>
        </p:nvSpPr>
        <p:spPr bwMode="auto">
          <a:xfrm>
            <a:off x="2662238" y="3581400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EA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99736" name="AutoShape 24"/>
          <p:cNvSpPr/>
          <p:nvPr/>
        </p:nvSpPr>
        <p:spPr bwMode="auto">
          <a:xfrm rot="-5400000">
            <a:off x="8269287" y="2782888"/>
            <a:ext cx="149225" cy="838200"/>
          </a:xfrm>
          <a:prstGeom prst="leftBrace">
            <a:avLst>
              <a:gd name="adj1" fmla="val 46809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9737" name="Freeform 25"/>
          <p:cNvSpPr/>
          <p:nvPr/>
        </p:nvSpPr>
        <p:spPr bwMode="auto">
          <a:xfrm>
            <a:off x="6858000" y="3290888"/>
            <a:ext cx="1490663" cy="522287"/>
          </a:xfrm>
          <a:custGeom>
            <a:avLst/>
            <a:gdLst>
              <a:gd name="T0" fmla="*/ 2147483647 w 939"/>
              <a:gd name="T1" fmla="*/ 0 h 329"/>
              <a:gd name="T2" fmla="*/ 2147483647 w 939"/>
              <a:gd name="T3" fmla="*/ 2147483647 h 329"/>
              <a:gd name="T4" fmla="*/ 0 w 939"/>
              <a:gd name="T5" fmla="*/ 2147483647 h 329"/>
              <a:gd name="T6" fmla="*/ 0 w 939"/>
              <a:gd name="T7" fmla="*/ 2147483647 h 329"/>
              <a:gd name="T8" fmla="*/ 2147483647 w 939"/>
              <a:gd name="T9" fmla="*/ 2147483647 h 3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9" h="329">
                <a:moveTo>
                  <a:pt x="939" y="0"/>
                </a:moveTo>
                <a:lnTo>
                  <a:pt x="939" y="87"/>
                </a:lnTo>
                <a:lnTo>
                  <a:pt x="0" y="89"/>
                </a:lnTo>
                <a:lnTo>
                  <a:pt x="0" y="329"/>
                </a:lnTo>
                <a:lnTo>
                  <a:pt x="169" y="329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9738" name="Text Box 26"/>
          <p:cNvSpPr txBox="1">
            <a:spLocks noChangeArrowheads="1"/>
          </p:cNvSpPr>
          <p:nvPr/>
        </p:nvSpPr>
        <p:spPr bwMode="auto">
          <a:xfrm>
            <a:off x="7080250" y="3675063"/>
            <a:ext cx="45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  <a:endParaRPr lang="en-US" altLang="zh-CN" sz="2000" baseline="-25000">
              <a:latin typeface="Times New Roman" panose="02020603050405020304" pitchFamily="18" charset="0"/>
            </a:endParaRPr>
          </a:p>
        </p:txBody>
      </p:sp>
      <p:sp>
        <p:nvSpPr>
          <p:cNvPr id="499739" name="AutoShape 27"/>
          <p:cNvSpPr/>
          <p:nvPr/>
        </p:nvSpPr>
        <p:spPr bwMode="auto">
          <a:xfrm rot="-5400000">
            <a:off x="8267700" y="36957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9740" name="Freeform 28"/>
          <p:cNvSpPr/>
          <p:nvPr/>
        </p:nvSpPr>
        <p:spPr bwMode="auto">
          <a:xfrm>
            <a:off x="6858000" y="4191000"/>
            <a:ext cx="1490663" cy="533400"/>
          </a:xfrm>
          <a:custGeom>
            <a:avLst/>
            <a:gdLst>
              <a:gd name="T0" fmla="*/ 2147483647 w 939"/>
              <a:gd name="T1" fmla="*/ 0 h 336"/>
              <a:gd name="T2" fmla="*/ 2147483647 w 939"/>
              <a:gd name="T3" fmla="*/ 2147483647 h 336"/>
              <a:gd name="T4" fmla="*/ 0 w 939"/>
              <a:gd name="T5" fmla="*/ 2147483647 h 336"/>
              <a:gd name="T6" fmla="*/ 0 w 939"/>
              <a:gd name="T7" fmla="*/ 2147483647 h 336"/>
              <a:gd name="T8" fmla="*/ 2147483647 w 939"/>
              <a:gd name="T9" fmla="*/ 2147483647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9" h="336">
                <a:moveTo>
                  <a:pt x="936" y="0"/>
                </a:moveTo>
                <a:lnTo>
                  <a:pt x="939" y="99"/>
                </a:lnTo>
                <a:lnTo>
                  <a:pt x="0" y="96"/>
                </a:lnTo>
                <a:lnTo>
                  <a:pt x="0" y="336"/>
                </a:lnTo>
                <a:lnTo>
                  <a:pt x="169" y="33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9741" name="Text Box 29"/>
          <p:cNvSpPr txBox="1">
            <a:spLocks noChangeArrowheads="1"/>
          </p:cNvSpPr>
          <p:nvPr/>
        </p:nvSpPr>
        <p:spPr bwMode="auto">
          <a:xfrm>
            <a:off x="7081838" y="4572000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EA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grpSp>
        <p:nvGrpSpPr>
          <p:cNvPr id="4" name="Group 30"/>
          <p:cNvGrpSpPr/>
          <p:nvPr/>
        </p:nvGrpSpPr>
        <p:grpSpPr bwMode="auto">
          <a:xfrm>
            <a:off x="7543800" y="1755775"/>
            <a:ext cx="1219200" cy="3654425"/>
            <a:chOff x="4800" y="1106"/>
            <a:chExt cx="768" cy="2302"/>
          </a:xfrm>
        </p:grpSpPr>
        <p:sp>
          <p:nvSpPr>
            <p:cNvPr id="34857" name="Rectangle 31"/>
            <p:cNvSpPr>
              <a:spLocks noChangeArrowheads="1"/>
            </p:cNvSpPr>
            <p:nvPr/>
          </p:nvSpPr>
          <p:spPr bwMode="auto">
            <a:xfrm>
              <a:off x="4800" y="139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4858" name="Rectangle 32"/>
            <p:cNvSpPr>
              <a:spLocks noChangeArrowheads="1"/>
            </p:cNvSpPr>
            <p:nvPr/>
          </p:nvSpPr>
          <p:spPr bwMode="auto">
            <a:xfrm>
              <a:off x="4800" y="168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     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4859" name="Rectangle 33"/>
            <p:cNvSpPr>
              <a:spLocks noChangeArrowheads="1"/>
            </p:cNvSpPr>
            <p:nvPr/>
          </p:nvSpPr>
          <p:spPr bwMode="auto">
            <a:xfrm>
              <a:off x="4800" y="197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4860" name="Text Box 34"/>
            <p:cNvSpPr txBox="1">
              <a:spLocks noChangeArrowheads="1"/>
            </p:cNvSpPr>
            <p:nvPr/>
          </p:nvSpPr>
          <p:spPr bwMode="auto">
            <a:xfrm>
              <a:off x="4944" y="1106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4861" name="Rectangle 35"/>
            <p:cNvSpPr>
              <a:spLocks noChangeArrowheads="1"/>
            </p:cNvSpPr>
            <p:nvPr/>
          </p:nvSpPr>
          <p:spPr bwMode="auto">
            <a:xfrm>
              <a:off x="4800" y="254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4862" name="Rectangle 36"/>
            <p:cNvSpPr>
              <a:spLocks noChangeArrowheads="1"/>
            </p:cNvSpPr>
            <p:nvPr/>
          </p:nvSpPr>
          <p:spPr bwMode="auto">
            <a:xfrm>
              <a:off x="4800" y="225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     EA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4863" name="Rectangle 37"/>
            <p:cNvSpPr>
              <a:spLocks noChangeArrowheads="1"/>
            </p:cNvSpPr>
            <p:nvPr/>
          </p:nvSpPr>
          <p:spPr bwMode="auto">
            <a:xfrm>
              <a:off x="4800" y="283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4864" name="Rectangle 38"/>
            <p:cNvSpPr>
              <a:spLocks noChangeArrowheads="1"/>
            </p:cNvSpPr>
            <p:nvPr/>
          </p:nvSpPr>
          <p:spPr bwMode="auto">
            <a:xfrm>
              <a:off x="4800" y="3120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4865" name="Line 39"/>
            <p:cNvSpPr>
              <a:spLocks noChangeShapeType="1"/>
            </p:cNvSpPr>
            <p:nvPr/>
          </p:nvSpPr>
          <p:spPr bwMode="auto">
            <a:xfrm>
              <a:off x="5040" y="168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6" name="Text Box 40"/>
            <p:cNvSpPr txBox="1">
              <a:spLocks noChangeArrowheads="1"/>
            </p:cNvSpPr>
            <p:nvPr/>
          </p:nvSpPr>
          <p:spPr bwMode="auto">
            <a:xfrm>
              <a:off x="4844" y="171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67" name="Line 41"/>
            <p:cNvSpPr>
              <a:spLocks noChangeShapeType="1"/>
            </p:cNvSpPr>
            <p:nvPr/>
          </p:nvSpPr>
          <p:spPr bwMode="auto">
            <a:xfrm>
              <a:off x="5040" y="225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8" name="Text Box 42"/>
            <p:cNvSpPr txBox="1">
              <a:spLocks noChangeArrowheads="1"/>
            </p:cNvSpPr>
            <p:nvPr/>
          </p:nvSpPr>
          <p:spPr bwMode="auto">
            <a:xfrm>
              <a:off x="4844" y="229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99755" name="Text Box 43"/>
          <p:cNvSpPr txBox="1">
            <a:spLocks noChangeArrowheads="1"/>
          </p:cNvSpPr>
          <p:nvPr/>
        </p:nvSpPr>
        <p:spPr bwMode="auto">
          <a:xfrm>
            <a:off x="1963738" y="5213350"/>
            <a:ext cx="4056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执行指令阶段  2 次访存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9756" name="Text Box 44"/>
          <p:cNvSpPr txBox="1">
            <a:spLocks noChangeArrowheads="1"/>
          </p:cNvSpPr>
          <p:nvPr/>
        </p:nvSpPr>
        <p:spPr bwMode="auto">
          <a:xfrm>
            <a:off x="1963738" y="5718175"/>
            <a:ext cx="2897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可扩大寻址范围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9757" name="Text Box 45"/>
          <p:cNvSpPr txBox="1">
            <a:spLocks noChangeArrowheads="1"/>
          </p:cNvSpPr>
          <p:nvPr/>
        </p:nvSpPr>
        <p:spPr bwMode="auto">
          <a:xfrm>
            <a:off x="1963738" y="6149975"/>
            <a:ext cx="254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便于编制程序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46"/>
          <p:cNvGrpSpPr/>
          <p:nvPr/>
        </p:nvGrpSpPr>
        <p:grpSpPr bwMode="auto">
          <a:xfrm>
            <a:off x="4584700" y="2212975"/>
            <a:ext cx="2286000" cy="381000"/>
            <a:chOff x="144" y="1392"/>
            <a:chExt cx="1440" cy="240"/>
          </a:xfrm>
        </p:grpSpPr>
        <p:sp>
          <p:nvSpPr>
            <p:cNvPr id="34854" name="Rectangle 47"/>
            <p:cNvSpPr>
              <a:spLocks noChangeArrowheads="1"/>
            </p:cNvSpPr>
            <p:nvPr/>
          </p:nvSpPr>
          <p:spPr bwMode="auto">
            <a:xfrm>
              <a:off x="14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OP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4855" name="Rectangle 48"/>
            <p:cNvSpPr>
              <a:spLocks noChangeArrowheads="1"/>
            </p:cNvSpPr>
            <p:nvPr/>
          </p:nvSpPr>
          <p:spPr bwMode="auto">
            <a:xfrm>
              <a:off x="624" y="1392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4856" name="Rectangle 49"/>
            <p:cNvSpPr>
              <a:spLocks noChangeArrowheads="1"/>
            </p:cNvSpPr>
            <p:nvPr/>
          </p:nvSpPr>
          <p:spPr bwMode="auto">
            <a:xfrm>
              <a:off x="110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499762" name="AutoShape 50"/>
          <p:cNvSpPr/>
          <p:nvPr/>
        </p:nvSpPr>
        <p:spPr bwMode="auto">
          <a:xfrm rot="5400000">
            <a:off x="5651500" y="17557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9763" name="Text Box 51"/>
          <p:cNvSpPr txBox="1">
            <a:spLocks noChangeArrowheads="1"/>
          </p:cNvSpPr>
          <p:nvPr/>
        </p:nvSpPr>
        <p:spPr bwMode="auto">
          <a:xfrm>
            <a:off x="5118100" y="16764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寻址特征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99764" name="AutoShape 52"/>
          <p:cNvSpPr/>
          <p:nvPr/>
        </p:nvSpPr>
        <p:spPr bwMode="auto">
          <a:xfrm rot="-5400000">
            <a:off x="6413500" y="22891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9765" name="Freeform 53"/>
          <p:cNvSpPr/>
          <p:nvPr/>
        </p:nvSpPr>
        <p:spPr bwMode="auto">
          <a:xfrm>
            <a:off x="6489700" y="2746375"/>
            <a:ext cx="609600" cy="152400"/>
          </a:xfrm>
          <a:custGeom>
            <a:avLst/>
            <a:gdLst>
              <a:gd name="T0" fmla="*/ 0 w 624"/>
              <a:gd name="T1" fmla="*/ 0 h 96"/>
              <a:gd name="T2" fmla="*/ 0 w 624"/>
              <a:gd name="T3" fmla="*/ 2147483647 h 96"/>
              <a:gd name="T4" fmla="*/ 2147483647 w 624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9766" name="Text Box 54"/>
          <p:cNvSpPr txBox="1">
            <a:spLocks noChangeArrowheads="1"/>
          </p:cNvSpPr>
          <p:nvPr/>
        </p:nvSpPr>
        <p:spPr bwMode="auto">
          <a:xfrm>
            <a:off x="7099300" y="26876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A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99767" name="Text Box 55"/>
          <p:cNvSpPr txBox="1">
            <a:spLocks noChangeArrowheads="1"/>
          </p:cNvSpPr>
          <p:nvPr/>
        </p:nvSpPr>
        <p:spPr bwMode="auto">
          <a:xfrm>
            <a:off x="685800" y="363378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一次间址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9768" name="Text Box 56"/>
          <p:cNvSpPr txBox="1">
            <a:spLocks noChangeArrowheads="1"/>
          </p:cNvSpPr>
          <p:nvPr/>
        </p:nvSpPr>
        <p:spPr bwMode="auto">
          <a:xfrm>
            <a:off x="4937125" y="363378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多次间址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99769" name="Text Box 57"/>
          <p:cNvSpPr txBox="1">
            <a:spLocks noChangeArrowheads="1"/>
          </p:cNvSpPr>
          <p:nvPr/>
        </p:nvSpPr>
        <p:spPr bwMode="auto">
          <a:xfrm>
            <a:off x="3240088" y="3581400"/>
            <a:ext cx="950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操作数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99770" name="Text Box 58"/>
          <p:cNvSpPr txBox="1">
            <a:spLocks noChangeArrowheads="1"/>
          </p:cNvSpPr>
          <p:nvPr/>
        </p:nvSpPr>
        <p:spPr bwMode="auto">
          <a:xfrm>
            <a:off x="7696200" y="4492625"/>
            <a:ext cx="950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操作数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99771" name="Text Box 59"/>
          <p:cNvSpPr txBox="1">
            <a:spLocks noChangeArrowheads="1"/>
          </p:cNvSpPr>
          <p:nvPr/>
        </p:nvSpPr>
        <p:spPr bwMode="auto">
          <a:xfrm>
            <a:off x="7010400" y="593407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多次访存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52" name="AutoShape 6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61" name="Text Box 24"/>
          <p:cNvSpPr txBox="1">
            <a:spLocks noChangeArrowheads="1"/>
          </p:cNvSpPr>
          <p:nvPr/>
        </p:nvSpPr>
        <p:spPr bwMode="auto">
          <a:xfrm>
            <a:off x="715963" y="4672013"/>
            <a:ext cx="60356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例：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ADD R1, @(1001)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9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4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49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9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9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9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49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9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49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49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9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49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500"/>
                                        <p:tgtEl>
                                          <p:spTgt spid="49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9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9" dur="500"/>
                                        <p:tgtEl>
                                          <p:spTgt spid="49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4" dur="500"/>
                                        <p:tgtEl>
                                          <p:spTgt spid="49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9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9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49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5" grpId="0" autoUpdateAnimBg="0"/>
      <p:bldP spid="499716" grpId="0" autoUpdateAnimBg="0"/>
      <p:bldP spid="499721" grpId="0" animBg="1"/>
      <p:bldP spid="499722" grpId="0" autoUpdateAnimBg="0"/>
      <p:bldP spid="499723" grpId="0" animBg="1"/>
      <p:bldP spid="499724" grpId="0" animBg="1"/>
      <p:bldP spid="499725" grpId="0" autoUpdateAnimBg="0"/>
      <p:bldP spid="499733" grpId="0" animBg="1"/>
      <p:bldP spid="499734" grpId="0" animBg="1"/>
      <p:bldP spid="499735" grpId="0" autoUpdateAnimBg="0"/>
      <p:bldP spid="499736" grpId="0" animBg="1"/>
      <p:bldP spid="499737" grpId="0" animBg="1"/>
      <p:bldP spid="499738" grpId="0" autoUpdateAnimBg="0"/>
      <p:bldP spid="499739" grpId="0" animBg="1"/>
      <p:bldP spid="499740" grpId="0" animBg="1"/>
      <p:bldP spid="499741" grpId="0" autoUpdateAnimBg="0"/>
      <p:bldP spid="499755" grpId="0" autoUpdateAnimBg="0"/>
      <p:bldP spid="499756" grpId="0" autoUpdateAnimBg="0"/>
      <p:bldP spid="499757" grpId="0" autoUpdateAnimBg="0"/>
      <p:bldP spid="499762" grpId="0" animBg="1"/>
      <p:bldP spid="499763" grpId="0" autoUpdateAnimBg="0"/>
      <p:bldP spid="499764" grpId="0" animBg="1"/>
      <p:bldP spid="499765" grpId="0" animBg="1"/>
      <p:bldP spid="499766" grpId="0" autoUpdateAnimBg="0"/>
      <p:bldP spid="499767" grpId="0" autoUpdateAnimBg="0"/>
      <p:bldP spid="499768" grpId="0" autoUpdateAnimBg="0"/>
      <p:bldP spid="499769" grpId="0" autoUpdateAnimBg="0"/>
      <p:bldP spid="499770" grpId="0" autoUpdateAnimBg="0"/>
      <p:bldP spid="499771" grpId="0" autoUpdateAnimBg="0"/>
      <p:bldP spid="6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986" name="Group 2"/>
          <p:cNvGraphicFramePr>
            <a:graphicFrameLocks noGrp="1"/>
          </p:cNvGraphicFramePr>
          <p:nvPr/>
        </p:nvGraphicFramePr>
        <p:xfrm>
          <a:off x="1828800" y="1600200"/>
          <a:ext cx="1981200" cy="4267201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0004" name="Text Box 20"/>
          <p:cNvSpPr txBox="1">
            <a:spLocks noChangeArrowheads="1"/>
          </p:cNvSpPr>
          <p:nvPr/>
        </p:nvSpPr>
        <p:spPr bwMode="auto">
          <a:xfrm>
            <a:off x="2589213" y="2590800"/>
            <a:ext cx="61118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…     …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0005" name="Freeform 21"/>
          <p:cNvSpPr/>
          <p:nvPr/>
        </p:nvSpPr>
        <p:spPr bwMode="auto">
          <a:xfrm>
            <a:off x="3810000" y="1695450"/>
            <a:ext cx="1333500" cy="819150"/>
          </a:xfrm>
          <a:custGeom>
            <a:avLst/>
            <a:gdLst>
              <a:gd name="T0" fmla="*/ 0 w 840"/>
              <a:gd name="T1" fmla="*/ 2147483647 h 516"/>
              <a:gd name="T2" fmla="*/ 2147483647 w 840"/>
              <a:gd name="T3" fmla="*/ 0 h 51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40" h="516">
                <a:moveTo>
                  <a:pt x="0" y="516"/>
                </a:moveTo>
                <a:lnTo>
                  <a:pt x="840" y="0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0006" name="Freeform 22"/>
          <p:cNvSpPr/>
          <p:nvPr/>
        </p:nvSpPr>
        <p:spPr bwMode="auto">
          <a:xfrm>
            <a:off x="3829050" y="2647950"/>
            <a:ext cx="1352550" cy="2990850"/>
          </a:xfrm>
          <a:custGeom>
            <a:avLst/>
            <a:gdLst>
              <a:gd name="T0" fmla="*/ 2147483647 w 852"/>
              <a:gd name="T1" fmla="*/ 2147483647 h 1884"/>
              <a:gd name="T2" fmla="*/ 0 w 852"/>
              <a:gd name="T3" fmla="*/ 0 h 188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52" h="1884">
                <a:moveTo>
                  <a:pt x="852" y="1884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0007" name="Line 23"/>
          <p:cNvSpPr>
            <a:spLocks noChangeShapeType="1"/>
          </p:cNvSpPr>
          <p:nvPr/>
        </p:nvSpPr>
        <p:spPr bwMode="auto">
          <a:xfrm flipV="1">
            <a:off x="3810000" y="1676400"/>
            <a:ext cx="1371600" cy="281940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0008" name="Freeform 24"/>
          <p:cNvSpPr/>
          <p:nvPr/>
        </p:nvSpPr>
        <p:spPr bwMode="auto">
          <a:xfrm>
            <a:off x="3810000" y="4800600"/>
            <a:ext cx="1371600" cy="838200"/>
          </a:xfrm>
          <a:custGeom>
            <a:avLst/>
            <a:gdLst>
              <a:gd name="T0" fmla="*/ 2147483647 w 864"/>
              <a:gd name="T1" fmla="*/ 2147483647 h 528"/>
              <a:gd name="T2" fmla="*/ 0 w 864"/>
              <a:gd name="T3" fmla="*/ 0 h 52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64" h="528">
                <a:moveTo>
                  <a:pt x="864" y="528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folHlink"/>
            </a:solidFill>
            <a:prstDash val="dash"/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057400" y="914400"/>
            <a:ext cx="4876800" cy="457200"/>
            <a:chOff x="1296" y="576"/>
            <a:chExt cx="3072" cy="288"/>
          </a:xfrm>
        </p:grpSpPr>
        <p:sp>
          <p:nvSpPr>
            <p:cNvPr id="35902" name="Text Box 26"/>
            <p:cNvSpPr txBox="1">
              <a:spLocks noChangeArrowheads="1"/>
            </p:cNvSpPr>
            <p:nvPr/>
          </p:nvSpPr>
          <p:spPr bwMode="auto">
            <a:xfrm>
              <a:off x="3360" y="576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子程序</a:t>
              </a:r>
              <a:endPara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03" name="Text Box 27"/>
            <p:cNvSpPr txBox="1">
              <a:spLocks noChangeArrowheads="1"/>
            </p:cNvSpPr>
            <p:nvPr/>
          </p:nvSpPr>
          <p:spPr bwMode="auto">
            <a:xfrm>
              <a:off x="1296" y="576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主程序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810012" name="Text Box 28"/>
          <p:cNvSpPr txBox="1">
            <a:spLocks noChangeArrowheads="1"/>
          </p:cNvSpPr>
          <p:nvPr/>
        </p:nvSpPr>
        <p:spPr bwMode="auto">
          <a:xfrm>
            <a:off x="2589213" y="1676400"/>
            <a:ext cx="611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…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69"/>
          <p:cNvGrpSpPr/>
          <p:nvPr/>
        </p:nvGrpSpPr>
        <p:grpSpPr bwMode="auto">
          <a:xfrm>
            <a:off x="1219200" y="2085975"/>
            <a:ext cx="838200" cy="3190875"/>
            <a:chOff x="768" y="1314"/>
            <a:chExt cx="528" cy="2010"/>
          </a:xfrm>
        </p:grpSpPr>
        <p:sp>
          <p:nvSpPr>
            <p:cNvPr id="35898" name="Text Box 30"/>
            <p:cNvSpPr txBox="1">
              <a:spLocks noChangeArrowheads="1"/>
            </p:cNvSpPr>
            <p:nvPr/>
          </p:nvSpPr>
          <p:spPr bwMode="auto">
            <a:xfrm>
              <a:off x="816" y="131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80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899" name="Text Box 31"/>
            <p:cNvSpPr txBox="1">
              <a:spLocks noChangeArrowheads="1"/>
            </p:cNvSpPr>
            <p:nvPr/>
          </p:nvSpPr>
          <p:spPr bwMode="auto">
            <a:xfrm>
              <a:off x="816" y="1659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81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900" name="Text Box 32"/>
            <p:cNvSpPr txBox="1">
              <a:spLocks noChangeArrowheads="1"/>
            </p:cNvSpPr>
            <p:nvPr/>
          </p:nvSpPr>
          <p:spPr bwMode="auto">
            <a:xfrm>
              <a:off x="768" y="267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201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901" name="Text Box 33"/>
            <p:cNvSpPr txBox="1">
              <a:spLocks noChangeArrowheads="1"/>
            </p:cNvSpPr>
            <p:nvPr/>
          </p:nvSpPr>
          <p:spPr bwMode="auto">
            <a:xfrm>
              <a:off x="768" y="303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202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810018" name="Text Box 34"/>
          <p:cNvSpPr txBox="1">
            <a:spLocks noChangeArrowheads="1"/>
          </p:cNvSpPr>
          <p:nvPr/>
        </p:nvSpPr>
        <p:spPr bwMode="auto">
          <a:xfrm>
            <a:off x="1981200" y="21336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调用子程序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0019" name="Text Box 35"/>
          <p:cNvSpPr txBox="1">
            <a:spLocks noChangeArrowheads="1"/>
          </p:cNvSpPr>
          <p:nvPr/>
        </p:nvSpPr>
        <p:spPr bwMode="auto">
          <a:xfrm>
            <a:off x="1981200" y="4267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调用子程序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70" name="Text Box 36"/>
          <p:cNvSpPr txBox="1">
            <a:spLocks noChangeArrowheads="1"/>
          </p:cNvSpPr>
          <p:nvPr/>
        </p:nvSpPr>
        <p:spPr bwMode="auto">
          <a:xfrm>
            <a:off x="533400" y="182563"/>
            <a:ext cx="441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间接寻址编程举例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810021" name="Text Box 37"/>
          <p:cNvSpPr txBox="1">
            <a:spLocks noChangeArrowheads="1"/>
          </p:cNvSpPr>
          <p:nvPr/>
        </p:nvSpPr>
        <p:spPr bwMode="auto">
          <a:xfrm>
            <a:off x="5410200" y="59436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latin typeface="Times New Roman" panose="02020603050405020304" pitchFamily="18" charset="0"/>
              </a:rPr>
              <a:t>A) = 81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810022" name="Text Box 38"/>
          <p:cNvSpPr txBox="1">
            <a:spLocks noChangeArrowheads="1"/>
          </p:cNvSpPr>
          <p:nvPr/>
        </p:nvSpPr>
        <p:spPr bwMode="auto">
          <a:xfrm>
            <a:off x="5334000" y="6078538"/>
            <a:ext cx="1447800" cy="51911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10023" name="Text Box 39"/>
          <p:cNvSpPr txBox="1">
            <a:spLocks noChangeArrowheads="1"/>
          </p:cNvSpPr>
          <p:nvPr/>
        </p:nvSpPr>
        <p:spPr bwMode="auto">
          <a:xfrm>
            <a:off x="5219700" y="6078538"/>
            <a:ext cx="1828800" cy="519112"/>
          </a:xfrm>
          <a:prstGeom prst="rect">
            <a:avLst/>
          </a:prstGeom>
          <a:solidFill>
            <a:srgbClr val="00006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A) = 202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40"/>
          <p:cNvGrpSpPr/>
          <p:nvPr/>
        </p:nvGrpSpPr>
        <p:grpSpPr bwMode="auto">
          <a:xfrm>
            <a:off x="2589213" y="4876800"/>
            <a:ext cx="612775" cy="990600"/>
            <a:chOff x="1631" y="3024"/>
            <a:chExt cx="386" cy="624"/>
          </a:xfrm>
        </p:grpSpPr>
        <p:sp>
          <p:nvSpPr>
            <p:cNvPr id="35896" name="Text Box 41"/>
            <p:cNvSpPr txBox="1">
              <a:spLocks noChangeArrowheads="1"/>
            </p:cNvSpPr>
            <p:nvPr/>
          </p:nvSpPr>
          <p:spPr bwMode="auto">
            <a:xfrm>
              <a:off x="1631" y="3360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97" name="Text Box 42"/>
            <p:cNvSpPr txBox="1">
              <a:spLocks noChangeArrowheads="1"/>
            </p:cNvSpPr>
            <p:nvPr/>
          </p:nvSpPr>
          <p:spPr bwMode="auto">
            <a:xfrm>
              <a:off x="1632" y="3024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10027" name="Text Box 43"/>
          <p:cNvSpPr txBox="1">
            <a:spLocks noChangeArrowheads="1"/>
          </p:cNvSpPr>
          <p:nvPr/>
        </p:nvSpPr>
        <p:spPr bwMode="auto">
          <a:xfrm>
            <a:off x="7239000" y="45720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@ </a:t>
            </a:r>
            <a:r>
              <a:rPr lang="zh-CN" altLang="en-US" sz="2400">
                <a:latin typeface="Times New Roman" panose="02020603050405020304" pitchFamily="18" charset="0"/>
              </a:rPr>
              <a:t>间址特征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810029" name="Group 45"/>
          <p:cNvGraphicFramePr>
            <a:graphicFrameLocks noGrp="1"/>
          </p:cNvGraphicFramePr>
          <p:nvPr/>
        </p:nvGraphicFramePr>
        <p:xfrm>
          <a:off x="5181600" y="1600200"/>
          <a:ext cx="1981200" cy="42672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0039" name="Text Box 55"/>
          <p:cNvSpPr txBox="1">
            <a:spLocks noChangeArrowheads="1"/>
          </p:cNvSpPr>
          <p:nvPr/>
        </p:nvSpPr>
        <p:spPr bwMode="auto">
          <a:xfrm>
            <a:off x="5410200" y="528955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>
                <a:latin typeface="Times New Roman" panose="02020603050405020304" pitchFamily="18" charset="0"/>
              </a:rPr>
              <a:t>JMP   </a:t>
            </a:r>
            <a:r>
              <a:rPr lang="en-US" altLang="zh-CN" sz="2800" b="0">
                <a:solidFill>
                  <a:schemeClr val="folHlink"/>
                </a:solidFill>
                <a:latin typeface="Times New Roman" panose="02020603050405020304" pitchFamily="18" charset="0"/>
              </a:rPr>
              <a:t>@ A</a:t>
            </a:r>
            <a:endParaRPr lang="zh-CN" altLang="en-US" sz="2800" b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56"/>
          <p:cNvGrpSpPr/>
          <p:nvPr/>
        </p:nvGrpSpPr>
        <p:grpSpPr bwMode="auto">
          <a:xfrm>
            <a:off x="5943600" y="1676400"/>
            <a:ext cx="611188" cy="3200400"/>
            <a:chOff x="3744" y="1056"/>
            <a:chExt cx="385" cy="2016"/>
          </a:xfrm>
        </p:grpSpPr>
        <p:sp>
          <p:nvSpPr>
            <p:cNvPr id="35893" name="Text Box 57"/>
            <p:cNvSpPr txBox="1">
              <a:spLocks noChangeArrowheads="1"/>
            </p:cNvSpPr>
            <p:nvPr/>
          </p:nvSpPr>
          <p:spPr bwMode="auto">
            <a:xfrm>
              <a:off x="3744" y="1056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…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5894" name="Text Box 58"/>
            <p:cNvSpPr txBox="1">
              <a:spLocks noChangeArrowheads="1"/>
            </p:cNvSpPr>
            <p:nvPr/>
          </p:nvSpPr>
          <p:spPr bwMode="auto">
            <a:xfrm>
              <a:off x="3744" y="1584"/>
              <a:ext cx="385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　　</a:t>
              </a:r>
              <a:r>
                <a:rPr lang="zh-CN" altLang="en-US" sz="2800">
                  <a:latin typeface="Times New Roman" panose="02020603050405020304" pitchFamily="18" charset="0"/>
                </a:rPr>
                <a:t>…   　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5895" name="Text Box 59"/>
            <p:cNvSpPr txBox="1">
              <a:spLocks noChangeArrowheads="1"/>
            </p:cNvSpPr>
            <p:nvPr/>
          </p:nvSpPr>
          <p:spPr bwMode="auto">
            <a:xfrm>
              <a:off x="3744" y="2784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35888" name="AutoShape 6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grpSp>
        <p:nvGrpSpPr>
          <p:cNvPr id="6" name="Group 65"/>
          <p:cNvGrpSpPr/>
          <p:nvPr/>
        </p:nvGrpSpPr>
        <p:grpSpPr bwMode="auto">
          <a:xfrm>
            <a:off x="5946775" y="1677988"/>
            <a:ext cx="611188" cy="3200400"/>
            <a:chOff x="3744" y="1056"/>
            <a:chExt cx="385" cy="2016"/>
          </a:xfrm>
        </p:grpSpPr>
        <p:sp>
          <p:nvSpPr>
            <p:cNvPr id="35890" name="Text Box 66"/>
            <p:cNvSpPr txBox="1">
              <a:spLocks noChangeArrowheads="1"/>
            </p:cNvSpPr>
            <p:nvPr/>
          </p:nvSpPr>
          <p:spPr bwMode="auto">
            <a:xfrm>
              <a:off x="3744" y="1056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…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5891" name="Text Box 67"/>
            <p:cNvSpPr txBox="1">
              <a:spLocks noChangeArrowheads="1"/>
            </p:cNvSpPr>
            <p:nvPr/>
          </p:nvSpPr>
          <p:spPr bwMode="auto">
            <a:xfrm>
              <a:off x="3744" y="1584"/>
              <a:ext cx="385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　　</a:t>
              </a:r>
              <a:r>
                <a:rPr lang="zh-CN" altLang="en-US" sz="2800">
                  <a:latin typeface="Times New Roman" panose="02020603050405020304" pitchFamily="18" charset="0"/>
                </a:rPr>
                <a:t>…   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5892" name="Text Box 68"/>
            <p:cNvSpPr txBox="1">
              <a:spLocks noChangeArrowheads="1"/>
            </p:cNvSpPr>
            <p:nvPr/>
          </p:nvSpPr>
          <p:spPr bwMode="auto">
            <a:xfrm>
              <a:off x="3744" y="2784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1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1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81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1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81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0" dur="500"/>
                                        <p:tgtEl>
                                          <p:spTgt spid="81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81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1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1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1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81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5" dur="500"/>
                                        <p:tgtEl>
                                          <p:spTgt spid="81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004" grpId="0" autoUpdateAnimBg="0"/>
      <p:bldP spid="810005" grpId="0" animBg="1"/>
      <p:bldP spid="810006" grpId="0" animBg="1"/>
      <p:bldP spid="810007" grpId="0" animBg="1"/>
      <p:bldP spid="810008" grpId="0" animBg="1"/>
      <p:bldP spid="810012" grpId="0" autoUpdateAnimBg="0"/>
      <p:bldP spid="810018" grpId="0" autoUpdateAnimBg="0"/>
      <p:bldP spid="810019" grpId="0" autoUpdateAnimBg="0"/>
      <p:bldP spid="810021" grpId="0" autoUpdateAnimBg="0"/>
      <p:bldP spid="810022" grpId="0" animBg="1" autoUpdateAnimBg="0"/>
      <p:bldP spid="810023" grpId="0" animBg="1" autoUpdateAnimBg="0"/>
      <p:bldP spid="810027" grpId="0" autoUpdateAnimBg="0"/>
      <p:bldP spid="81003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41325" y="196850"/>
            <a:ext cx="3444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5. 寄存器寻址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501763" name="Text Box 3"/>
          <p:cNvSpPr txBox="1">
            <a:spLocks noChangeArrowheads="1"/>
          </p:cNvSpPr>
          <p:nvPr/>
        </p:nvSpPr>
        <p:spPr bwMode="auto">
          <a:xfrm>
            <a:off x="1665288" y="838200"/>
            <a:ext cx="1382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EA = R</a:t>
            </a:r>
            <a:r>
              <a:rPr lang="en-US" altLang="zh-CN" sz="2800" i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endParaRPr lang="en-US" altLang="zh-CN" sz="2800" i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1828800" y="57150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执行阶段不访存，只访问寄存器，执行速度快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286000" y="1984375"/>
            <a:ext cx="2286000" cy="381000"/>
            <a:chOff x="1104" y="1670"/>
            <a:chExt cx="1440" cy="240"/>
          </a:xfrm>
        </p:grpSpPr>
        <p:sp>
          <p:nvSpPr>
            <p:cNvPr id="36893" name="Rectangle 6"/>
            <p:cNvSpPr>
              <a:spLocks noChangeArrowheads="1"/>
            </p:cNvSpPr>
            <p:nvPr/>
          </p:nvSpPr>
          <p:spPr bwMode="auto">
            <a:xfrm>
              <a:off x="110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OP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6894" name="Rectangle 7"/>
            <p:cNvSpPr>
              <a:spLocks noChangeArrowheads="1"/>
            </p:cNvSpPr>
            <p:nvPr/>
          </p:nvSpPr>
          <p:spPr bwMode="auto">
            <a:xfrm>
              <a:off x="1584" y="1670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6895" name="Rectangle 8"/>
            <p:cNvSpPr>
              <a:spLocks noChangeArrowheads="1"/>
            </p:cNvSpPr>
            <p:nvPr/>
          </p:nvSpPr>
          <p:spPr bwMode="auto">
            <a:xfrm>
              <a:off x="206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R</a:t>
              </a:r>
              <a:r>
                <a:rPr lang="en-US" altLang="zh-CN" sz="2000" i="1" baseline="-25000">
                  <a:latin typeface="Times New Roman" panose="02020603050405020304" pitchFamily="18" charset="0"/>
                </a:rPr>
                <a:t>i</a:t>
              </a:r>
              <a:endParaRPr lang="en-US" altLang="zh-CN" sz="2000" i="1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501769" name="AutoShape 9"/>
          <p:cNvSpPr/>
          <p:nvPr/>
        </p:nvSpPr>
        <p:spPr bwMode="auto">
          <a:xfrm rot="5400000">
            <a:off x="3352800" y="15271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1770" name="Text Box 10"/>
          <p:cNvSpPr txBox="1">
            <a:spLocks noChangeArrowheads="1"/>
          </p:cNvSpPr>
          <p:nvPr/>
        </p:nvSpPr>
        <p:spPr bwMode="auto">
          <a:xfrm>
            <a:off x="2819400" y="14478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寻址特征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01771" name="AutoShape 11"/>
          <p:cNvSpPr/>
          <p:nvPr/>
        </p:nvSpPr>
        <p:spPr bwMode="auto">
          <a:xfrm rot="-5400000">
            <a:off x="4114800" y="20605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1772" name="Freeform 12"/>
          <p:cNvSpPr/>
          <p:nvPr/>
        </p:nvSpPr>
        <p:spPr bwMode="auto">
          <a:xfrm>
            <a:off x="3124200" y="2517775"/>
            <a:ext cx="1066800" cy="1905000"/>
          </a:xfrm>
          <a:custGeom>
            <a:avLst/>
            <a:gdLst>
              <a:gd name="T0" fmla="*/ 2147483647 w 672"/>
              <a:gd name="T1" fmla="*/ 0 h 1200"/>
              <a:gd name="T2" fmla="*/ 2147483647 w 672"/>
              <a:gd name="T3" fmla="*/ 2147483647 h 1200"/>
              <a:gd name="T4" fmla="*/ 0 w 672"/>
              <a:gd name="T5" fmla="*/ 2147483647 h 1200"/>
              <a:gd name="T6" fmla="*/ 0 w 672"/>
              <a:gd name="T7" fmla="*/ 2147483647 h 1200"/>
              <a:gd name="T8" fmla="*/ 2147483647 w 672"/>
              <a:gd name="T9" fmla="*/ 2147483647 h 1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1200">
                <a:moveTo>
                  <a:pt x="672" y="0"/>
                </a:moveTo>
                <a:lnTo>
                  <a:pt x="672" y="96"/>
                </a:lnTo>
                <a:lnTo>
                  <a:pt x="0" y="96"/>
                </a:lnTo>
                <a:lnTo>
                  <a:pt x="0" y="1200"/>
                </a:lnTo>
                <a:lnTo>
                  <a:pt x="432" y="120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773" name="Text Box 13"/>
          <p:cNvSpPr txBox="1">
            <a:spLocks noChangeArrowheads="1"/>
          </p:cNvSpPr>
          <p:nvPr/>
        </p:nvSpPr>
        <p:spPr bwMode="auto">
          <a:xfrm>
            <a:off x="1828800" y="62484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寄存器个数有限，可缩短指令字长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33"/>
          <p:cNvGrpSpPr/>
          <p:nvPr/>
        </p:nvGrpSpPr>
        <p:grpSpPr bwMode="auto">
          <a:xfrm>
            <a:off x="3702050" y="2760663"/>
            <a:ext cx="1936750" cy="2894012"/>
            <a:chOff x="2332" y="1739"/>
            <a:chExt cx="1220" cy="1823"/>
          </a:xfrm>
        </p:grpSpPr>
        <p:grpSp>
          <p:nvGrpSpPr>
            <p:cNvPr id="36879" name="Group 32"/>
            <p:cNvGrpSpPr/>
            <p:nvPr/>
          </p:nvGrpSpPr>
          <p:grpSpPr bwMode="auto">
            <a:xfrm>
              <a:off x="2332" y="1739"/>
              <a:ext cx="1124" cy="1585"/>
              <a:chOff x="2332" y="1739"/>
              <a:chExt cx="1124" cy="1585"/>
            </a:xfrm>
          </p:grpSpPr>
          <p:sp>
            <p:nvSpPr>
              <p:cNvPr id="36881" name="Rectangle 16"/>
              <p:cNvSpPr>
                <a:spLocks noChangeArrowheads="1"/>
              </p:cNvSpPr>
              <p:nvPr/>
            </p:nvSpPr>
            <p:spPr bwMode="auto">
              <a:xfrm>
                <a:off x="2688" y="2690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>
                    <a:latin typeface="Times New Roman" panose="02020603050405020304" pitchFamily="18" charset="0"/>
                  </a:rPr>
                  <a:t>操作数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2" name="Rectangle 17"/>
              <p:cNvSpPr>
                <a:spLocks noChangeArrowheads="1"/>
              </p:cNvSpPr>
              <p:nvPr/>
            </p:nvSpPr>
            <p:spPr bwMode="auto">
              <a:xfrm>
                <a:off x="2688" y="2978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6883" name="Rectangle 18"/>
              <p:cNvSpPr>
                <a:spLocks noChangeArrowheads="1"/>
              </p:cNvSpPr>
              <p:nvPr/>
            </p:nvSpPr>
            <p:spPr bwMode="auto">
              <a:xfrm>
                <a:off x="2688" y="1826"/>
                <a:ext cx="768" cy="8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6884" name="Text Box 19"/>
              <p:cNvSpPr txBox="1">
                <a:spLocks noChangeArrowheads="1"/>
              </p:cNvSpPr>
              <p:nvPr/>
            </p:nvSpPr>
            <p:spPr bwMode="auto">
              <a:xfrm>
                <a:off x="2955" y="2115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…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5" name="Text Box 20"/>
              <p:cNvSpPr txBox="1">
                <a:spLocks noChangeArrowheads="1"/>
              </p:cNvSpPr>
              <p:nvPr/>
            </p:nvSpPr>
            <p:spPr bwMode="auto">
              <a:xfrm>
                <a:off x="2939" y="2328"/>
                <a:ext cx="308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6" name="Text Box 21"/>
              <p:cNvSpPr txBox="1">
                <a:spLocks noChangeArrowheads="1"/>
              </p:cNvSpPr>
              <p:nvPr/>
            </p:nvSpPr>
            <p:spPr bwMode="auto">
              <a:xfrm>
                <a:off x="2955" y="3009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…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7" name="Text Box 22"/>
              <p:cNvSpPr txBox="1">
                <a:spLocks noChangeArrowheads="1"/>
              </p:cNvSpPr>
              <p:nvPr/>
            </p:nvSpPr>
            <p:spPr bwMode="auto">
              <a:xfrm>
                <a:off x="2332" y="2214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…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8" name="Text Box 23"/>
              <p:cNvSpPr txBox="1">
                <a:spLocks noChangeArrowheads="1"/>
              </p:cNvSpPr>
              <p:nvPr/>
            </p:nvSpPr>
            <p:spPr bwMode="auto">
              <a:xfrm>
                <a:off x="2343" y="2328"/>
                <a:ext cx="308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9" name="Text Box 24"/>
              <p:cNvSpPr txBox="1">
                <a:spLocks noChangeArrowheads="1"/>
              </p:cNvSpPr>
              <p:nvPr/>
            </p:nvSpPr>
            <p:spPr bwMode="auto">
              <a:xfrm>
                <a:off x="2352" y="2904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…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90" name="Text Box 25"/>
              <p:cNvSpPr txBox="1">
                <a:spLocks noChangeArrowheads="1"/>
              </p:cNvSpPr>
              <p:nvPr/>
            </p:nvSpPr>
            <p:spPr bwMode="auto">
              <a:xfrm>
                <a:off x="2342" y="1739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0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91" name="Text Box 26"/>
              <p:cNvSpPr txBox="1">
                <a:spLocks noChangeArrowheads="1"/>
              </p:cNvSpPr>
              <p:nvPr/>
            </p:nvSpPr>
            <p:spPr bwMode="auto">
              <a:xfrm>
                <a:off x="2356" y="2680"/>
                <a:ext cx="26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anose="02020603050405020304" pitchFamily="18" charset="0"/>
                  </a:rPr>
                  <a:t>i</a:t>
                </a:r>
                <a:endParaRPr lang="en-US" altLang="zh-CN" sz="2000" i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92" name="Text Box 27"/>
              <p:cNvSpPr txBox="1">
                <a:spLocks noChangeArrowheads="1"/>
              </p:cNvSpPr>
              <p:nvPr/>
            </p:nvSpPr>
            <p:spPr bwMode="auto">
              <a:xfrm>
                <a:off x="2356" y="3074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anose="02020603050405020304" pitchFamily="18" charset="0"/>
                  </a:rPr>
                  <a:t>n</a:t>
                </a:r>
                <a:endParaRPr lang="en-US" altLang="zh-CN" sz="2000" i="1" baseline="-25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6880" name="Text Box 28"/>
            <p:cNvSpPr txBox="1">
              <a:spLocks noChangeArrowheads="1"/>
            </p:cNvSpPr>
            <p:nvPr/>
          </p:nvSpPr>
          <p:spPr bwMode="auto">
            <a:xfrm>
              <a:off x="2784" y="331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寄存器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501789" name="Text Box 29"/>
          <p:cNvSpPr txBox="1">
            <a:spLocks noChangeArrowheads="1"/>
          </p:cNvSpPr>
          <p:nvPr/>
        </p:nvSpPr>
        <p:spPr bwMode="auto">
          <a:xfrm>
            <a:off x="3505200" y="8382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有效地址即为寄存器编号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7" name="AutoShape 3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4699000" y="1423988"/>
            <a:ext cx="416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例：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ADD R1, R2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0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0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0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0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autoUpdateAnimBg="0"/>
      <p:bldP spid="501764" grpId="0" autoUpdateAnimBg="0"/>
      <p:bldP spid="501769" grpId="0" animBg="1"/>
      <p:bldP spid="501770" grpId="0" autoUpdateAnimBg="0"/>
      <p:bldP spid="501771" grpId="0" animBg="1"/>
      <p:bldP spid="501772" grpId="0" animBg="1"/>
      <p:bldP spid="501773" grpId="0" autoUpdateAnimBg="0"/>
      <p:bldP spid="501789" grpId="0" autoUpdateAnimBg="0"/>
      <p:bldP spid="3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Text Box 2"/>
          <p:cNvSpPr txBox="1">
            <a:spLocks noChangeArrowheads="1"/>
          </p:cNvSpPr>
          <p:nvPr/>
        </p:nvSpPr>
        <p:spPr bwMode="auto">
          <a:xfrm>
            <a:off x="1658938" y="762000"/>
            <a:ext cx="1770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EA = ( R</a:t>
            </a:r>
            <a:r>
              <a:rPr lang="en-US" altLang="zh-CN" sz="2800" i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41325" y="120650"/>
            <a:ext cx="3852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6. 寄存器间接寻址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502788" name="Text Box 4"/>
          <p:cNvSpPr txBox="1">
            <a:spLocks noChangeArrowheads="1"/>
          </p:cNvSpPr>
          <p:nvPr/>
        </p:nvSpPr>
        <p:spPr bwMode="auto">
          <a:xfrm>
            <a:off x="685800" y="55626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有效地址在寄存器中， 操作数在存储器中，执行阶段访存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789" name="Line 5"/>
          <p:cNvSpPr>
            <a:spLocks noChangeShapeType="1"/>
          </p:cNvSpPr>
          <p:nvPr/>
        </p:nvSpPr>
        <p:spPr bwMode="auto">
          <a:xfrm>
            <a:off x="4800600" y="44386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6"/>
          <p:cNvGrpSpPr/>
          <p:nvPr/>
        </p:nvGrpSpPr>
        <p:grpSpPr bwMode="auto">
          <a:xfrm>
            <a:off x="5486400" y="1844675"/>
            <a:ext cx="1295400" cy="3260725"/>
            <a:chOff x="2928" y="1726"/>
            <a:chExt cx="816" cy="2054"/>
          </a:xfrm>
        </p:grpSpPr>
        <p:sp>
          <p:nvSpPr>
            <p:cNvPr id="37920" name="Rectangle 7"/>
            <p:cNvSpPr>
              <a:spLocks noChangeArrowheads="1"/>
            </p:cNvSpPr>
            <p:nvPr/>
          </p:nvSpPr>
          <p:spPr bwMode="auto">
            <a:xfrm>
              <a:off x="2928" y="2004"/>
              <a:ext cx="816" cy="17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7921" name="Line 8"/>
            <p:cNvSpPr>
              <a:spLocks noChangeShapeType="1"/>
            </p:cNvSpPr>
            <p:nvPr/>
          </p:nvSpPr>
          <p:spPr bwMode="auto">
            <a:xfrm>
              <a:off x="2928" y="3204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2" name="Line 9"/>
            <p:cNvSpPr>
              <a:spLocks noChangeShapeType="1"/>
            </p:cNvSpPr>
            <p:nvPr/>
          </p:nvSpPr>
          <p:spPr bwMode="auto">
            <a:xfrm>
              <a:off x="2928" y="349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3" name="Text Box 10"/>
            <p:cNvSpPr txBox="1">
              <a:spLocks noChangeArrowheads="1"/>
            </p:cNvSpPr>
            <p:nvPr/>
          </p:nvSpPr>
          <p:spPr bwMode="auto">
            <a:xfrm>
              <a:off x="3072" y="3216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操作数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7924" name="Text Box 11"/>
            <p:cNvSpPr txBox="1">
              <a:spLocks noChangeArrowheads="1"/>
            </p:cNvSpPr>
            <p:nvPr/>
          </p:nvSpPr>
          <p:spPr bwMode="auto">
            <a:xfrm>
              <a:off x="3110" y="1726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1524000" y="1908175"/>
            <a:ext cx="2286000" cy="381000"/>
            <a:chOff x="1104" y="1670"/>
            <a:chExt cx="1440" cy="240"/>
          </a:xfrm>
        </p:grpSpPr>
        <p:sp>
          <p:nvSpPr>
            <p:cNvPr id="37917" name="Rectangle 13"/>
            <p:cNvSpPr>
              <a:spLocks noChangeArrowheads="1"/>
            </p:cNvSpPr>
            <p:nvPr/>
          </p:nvSpPr>
          <p:spPr bwMode="auto">
            <a:xfrm>
              <a:off x="110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OP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7918" name="Rectangle 14"/>
            <p:cNvSpPr>
              <a:spLocks noChangeArrowheads="1"/>
            </p:cNvSpPr>
            <p:nvPr/>
          </p:nvSpPr>
          <p:spPr bwMode="auto">
            <a:xfrm>
              <a:off x="1584" y="1670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7919" name="Rectangle 15"/>
            <p:cNvSpPr>
              <a:spLocks noChangeArrowheads="1"/>
            </p:cNvSpPr>
            <p:nvPr/>
          </p:nvSpPr>
          <p:spPr bwMode="auto">
            <a:xfrm>
              <a:off x="206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R</a:t>
              </a:r>
              <a:r>
                <a:rPr lang="en-US" altLang="zh-CN" sz="2000" i="1" baseline="-25000">
                  <a:latin typeface="Times New Roman" panose="02020603050405020304" pitchFamily="18" charset="0"/>
                </a:rPr>
                <a:t>i</a:t>
              </a:r>
              <a:endParaRPr lang="en-US" altLang="zh-CN" sz="2000" i="1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502800" name="AutoShape 16"/>
          <p:cNvSpPr/>
          <p:nvPr/>
        </p:nvSpPr>
        <p:spPr bwMode="auto">
          <a:xfrm rot="5400000">
            <a:off x="2590800" y="14509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2801" name="Text Box 17"/>
          <p:cNvSpPr txBox="1">
            <a:spLocks noChangeArrowheads="1"/>
          </p:cNvSpPr>
          <p:nvPr/>
        </p:nvSpPr>
        <p:spPr bwMode="auto">
          <a:xfrm>
            <a:off x="2057400" y="13716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寻址特征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02802" name="AutoShape 18"/>
          <p:cNvSpPr/>
          <p:nvPr/>
        </p:nvSpPr>
        <p:spPr bwMode="auto">
          <a:xfrm rot="-5400000">
            <a:off x="3352800" y="19843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2803" name="Freeform 19"/>
          <p:cNvSpPr/>
          <p:nvPr/>
        </p:nvSpPr>
        <p:spPr bwMode="auto">
          <a:xfrm>
            <a:off x="2362200" y="2441575"/>
            <a:ext cx="1066800" cy="1905000"/>
          </a:xfrm>
          <a:custGeom>
            <a:avLst/>
            <a:gdLst>
              <a:gd name="T0" fmla="*/ 2147483647 w 672"/>
              <a:gd name="T1" fmla="*/ 0 h 1200"/>
              <a:gd name="T2" fmla="*/ 2147483647 w 672"/>
              <a:gd name="T3" fmla="*/ 2147483647 h 1200"/>
              <a:gd name="T4" fmla="*/ 0 w 672"/>
              <a:gd name="T5" fmla="*/ 2147483647 h 1200"/>
              <a:gd name="T6" fmla="*/ 0 w 672"/>
              <a:gd name="T7" fmla="*/ 2147483647 h 1200"/>
              <a:gd name="T8" fmla="*/ 2147483647 w 672"/>
              <a:gd name="T9" fmla="*/ 2147483647 h 1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1200">
                <a:moveTo>
                  <a:pt x="672" y="0"/>
                </a:moveTo>
                <a:lnTo>
                  <a:pt x="672" y="96"/>
                </a:lnTo>
                <a:lnTo>
                  <a:pt x="0" y="96"/>
                </a:lnTo>
                <a:lnTo>
                  <a:pt x="0" y="1200"/>
                </a:lnTo>
                <a:lnTo>
                  <a:pt x="432" y="120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2804" name="Text Box 20"/>
          <p:cNvSpPr txBox="1">
            <a:spLocks noChangeArrowheads="1"/>
          </p:cNvSpPr>
          <p:nvPr/>
        </p:nvSpPr>
        <p:spPr bwMode="auto">
          <a:xfrm>
            <a:off x="685800" y="611028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便于编制循环程序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42"/>
          <p:cNvGrpSpPr/>
          <p:nvPr/>
        </p:nvGrpSpPr>
        <p:grpSpPr bwMode="auto">
          <a:xfrm>
            <a:off x="2955925" y="2684463"/>
            <a:ext cx="1997075" cy="2878137"/>
            <a:chOff x="1862" y="1691"/>
            <a:chExt cx="1258" cy="1813"/>
          </a:xfrm>
        </p:grpSpPr>
        <p:grpSp>
          <p:nvGrpSpPr>
            <p:cNvPr id="37905" name="Group 41"/>
            <p:cNvGrpSpPr/>
            <p:nvPr/>
          </p:nvGrpSpPr>
          <p:grpSpPr bwMode="auto">
            <a:xfrm>
              <a:off x="1862" y="1691"/>
              <a:ext cx="1114" cy="1585"/>
              <a:chOff x="1862" y="1691"/>
              <a:chExt cx="1114" cy="1585"/>
            </a:xfrm>
          </p:grpSpPr>
          <p:sp>
            <p:nvSpPr>
              <p:cNvPr id="37907" name="Rectangle 23"/>
              <p:cNvSpPr>
                <a:spLocks noChangeArrowheads="1"/>
              </p:cNvSpPr>
              <p:nvPr/>
            </p:nvSpPr>
            <p:spPr bwMode="auto">
              <a:xfrm>
                <a:off x="2208" y="2642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>
                    <a:latin typeface="Times New Roman" panose="02020603050405020304" pitchFamily="18" charset="0"/>
                  </a:rPr>
                  <a:t>地址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08" name="Rectangle 24"/>
              <p:cNvSpPr>
                <a:spLocks noChangeArrowheads="1"/>
              </p:cNvSpPr>
              <p:nvPr/>
            </p:nvSpPr>
            <p:spPr bwMode="auto">
              <a:xfrm>
                <a:off x="2208" y="2930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7909" name="Rectangle 25"/>
              <p:cNvSpPr>
                <a:spLocks noChangeArrowheads="1"/>
              </p:cNvSpPr>
              <p:nvPr/>
            </p:nvSpPr>
            <p:spPr bwMode="auto">
              <a:xfrm>
                <a:off x="2208" y="1778"/>
                <a:ext cx="768" cy="8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7910" name="Text Box 26"/>
              <p:cNvSpPr txBox="1">
                <a:spLocks noChangeArrowheads="1"/>
              </p:cNvSpPr>
              <p:nvPr/>
            </p:nvSpPr>
            <p:spPr bwMode="auto">
              <a:xfrm>
                <a:off x="2484" y="2141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…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11" name="Text Box 28"/>
              <p:cNvSpPr txBox="1">
                <a:spLocks noChangeArrowheads="1"/>
              </p:cNvSpPr>
              <p:nvPr/>
            </p:nvSpPr>
            <p:spPr bwMode="auto">
              <a:xfrm>
                <a:off x="2484" y="2970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…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12" name="Text Box 29"/>
              <p:cNvSpPr txBox="1">
                <a:spLocks noChangeArrowheads="1"/>
              </p:cNvSpPr>
              <p:nvPr/>
            </p:nvSpPr>
            <p:spPr bwMode="auto">
              <a:xfrm>
                <a:off x="1870" y="2141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…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13" name="Text Box 31"/>
              <p:cNvSpPr txBox="1">
                <a:spLocks noChangeArrowheads="1"/>
              </p:cNvSpPr>
              <p:nvPr/>
            </p:nvSpPr>
            <p:spPr bwMode="auto">
              <a:xfrm>
                <a:off x="1890" y="2856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…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14" name="Text Box 32"/>
              <p:cNvSpPr txBox="1">
                <a:spLocks noChangeArrowheads="1"/>
              </p:cNvSpPr>
              <p:nvPr/>
            </p:nvSpPr>
            <p:spPr bwMode="auto">
              <a:xfrm>
                <a:off x="1862" y="1691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0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15" name="Text Box 33"/>
              <p:cNvSpPr txBox="1">
                <a:spLocks noChangeArrowheads="1"/>
              </p:cNvSpPr>
              <p:nvPr/>
            </p:nvSpPr>
            <p:spPr bwMode="auto">
              <a:xfrm>
                <a:off x="1876" y="2632"/>
                <a:ext cx="26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anose="02020603050405020304" pitchFamily="18" charset="0"/>
                  </a:rPr>
                  <a:t>i</a:t>
                </a:r>
                <a:endParaRPr lang="en-US" altLang="zh-CN" sz="2000" i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16" name="Text Box 34"/>
              <p:cNvSpPr txBox="1">
                <a:spLocks noChangeArrowheads="1"/>
              </p:cNvSpPr>
              <p:nvPr/>
            </p:nvSpPr>
            <p:spPr bwMode="auto">
              <a:xfrm>
                <a:off x="1876" y="3026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anose="02020603050405020304" pitchFamily="18" charset="0"/>
                  </a:rPr>
                  <a:t>n</a:t>
                </a:r>
                <a:endParaRPr lang="en-US" altLang="zh-CN" sz="2000" i="1" baseline="-25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7906" name="Text Box 35"/>
            <p:cNvSpPr txBox="1">
              <a:spLocks noChangeArrowheads="1"/>
            </p:cNvSpPr>
            <p:nvPr/>
          </p:nvSpPr>
          <p:spPr bwMode="auto">
            <a:xfrm>
              <a:off x="2304" y="3254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寄存器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502820" name="Text Box 36"/>
          <p:cNvSpPr txBox="1">
            <a:spLocks noChangeArrowheads="1"/>
          </p:cNvSpPr>
          <p:nvPr/>
        </p:nvSpPr>
        <p:spPr bwMode="auto">
          <a:xfrm>
            <a:off x="4038600" y="762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有效地址在寄存器中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3" name="AutoShape 3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4070350" y="1231900"/>
            <a:ext cx="6035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例： 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ADD R1, @(R2)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0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0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0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6" grpId="0" autoUpdateAnimBg="0"/>
      <p:bldP spid="502788" grpId="0" autoUpdateAnimBg="0"/>
      <p:bldP spid="502789" grpId="0" animBg="1"/>
      <p:bldP spid="502800" grpId="0" animBg="1"/>
      <p:bldP spid="502801" grpId="0" autoUpdateAnimBg="0"/>
      <p:bldP spid="502802" grpId="0" animBg="1"/>
      <p:bldP spid="502803" grpId="0" animBg="1"/>
      <p:bldP spid="502804" grpId="0" autoUpdateAnimBg="0"/>
      <p:bldP spid="502820" grpId="0" autoUpdateAnimBg="0"/>
      <p:bldP spid="3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33400" y="152400"/>
            <a:ext cx="3390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7. 基址寻址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503811" name="Text Box 3"/>
          <p:cNvSpPr txBox="1">
            <a:spLocks noChangeArrowheads="1"/>
          </p:cNvSpPr>
          <p:nvPr/>
        </p:nvSpPr>
        <p:spPr bwMode="auto">
          <a:xfrm>
            <a:off x="898525" y="838200"/>
            <a:ext cx="6340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采用专用寄存器作基址寄存器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03812" name="Text Box 4"/>
          <p:cNvSpPr txBox="1">
            <a:spLocks noChangeArrowheads="1"/>
          </p:cNvSpPr>
          <p:nvPr/>
        </p:nvSpPr>
        <p:spPr bwMode="auto">
          <a:xfrm>
            <a:off x="1660525" y="1371600"/>
            <a:ext cx="2606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EA = ( BR ) + A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3813" name="Text Box 5"/>
          <p:cNvSpPr txBox="1">
            <a:spLocks noChangeArrowheads="1"/>
          </p:cNvSpPr>
          <p:nvPr/>
        </p:nvSpPr>
        <p:spPr bwMode="auto">
          <a:xfrm>
            <a:off x="5013325" y="1371600"/>
            <a:ext cx="2987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BR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为基址寄存器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2971800" y="2517775"/>
            <a:ext cx="2286000" cy="381000"/>
            <a:chOff x="1584" y="1586"/>
            <a:chExt cx="1440" cy="240"/>
          </a:xfrm>
        </p:grpSpPr>
        <p:sp>
          <p:nvSpPr>
            <p:cNvPr id="38942" name="Rectangle 7"/>
            <p:cNvSpPr>
              <a:spLocks noChangeArrowheads="1"/>
            </p:cNvSpPr>
            <p:nvPr/>
          </p:nvSpPr>
          <p:spPr bwMode="auto">
            <a:xfrm>
              <a:off x="1584" y="15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OP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8943" name="Rectangle 8"/>
            <p:cNvSpPr>
              <a:spLocks noChangeArrowheads="1"/>
            </p:cNvSpPr>
            <p:nvPr/>
          </p:nvSpPr>
          <p:spPr bwMode="auto">
            <a:xfrm>
              <a:off x="2064" y="1586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8944" name="Rectangle 9"/>
            <p:cNvSpPr>
              <a:spLocks noChangeArrowheads="1"/>
            </p:cNvSpPr>
            <p:nvPr/>
          </p:nvSpPr>
          <p:spPr bwMode="auto">
            <a:xfrm>
              <a:off x="2544" y="15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5791200" y="2593975"/>
            <a:ext cx="1219200" cy="2435225"/>
            <a:chOff x="3360" y="1586"/>
            <a:chExt cx="768" cy="1534"/>
          </a:xfrm>
        </p:grpSpPr>
        <p:sp>
          <p:nvSpPr>
            <p:cNvPr id="38938" name="Rectangle 11"/>
            <p:cNvSpPr>
              <a:spLocks noChangeArrowheads="1"/>
            </p:cNvSpPr>
            <p:nvPr/>
          </p:nvSpPr>
          <p:spPr bwMode="auto">
            <a:xfrm>
              <a:off x="3360" y="283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8939" name="Rectangle 12"/>
            <p:cNvSpPr>
              <a:spLocks noChangeArrowheads="1"/>
            </p:cNvSpPr>
            <p:nvPr/>
          </p:nvSpPr>
          <p:spPr bwMode="auto">
            <a:xfrm>
              <a:off x="3360" y="1824"/>
              <a:ext cx="76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8940" name="Rectangle 13"/>
            <p:cNvSpPr>
              <a:spLocks noChangeArrowheads="1"/>
            </p:cNvSpPr>
            <p:nvPr/>
          </p:nvSpPr>
          <p:spPr bwMode="auto">
            <a:xfrm>
              <a:off x="3360" y="254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</a:rPr>
                <a:t>操作数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8941" name="Text Box 14"/>
            <p:cNvSpPr txBox="1">
              <a:spLocks noChangeArrowheads="1"/>
            </p:cNvSpPr>
            <p:nvPr/>
          </p:nvSpPr>
          <p:spPr bwMode="auto">
            <a:xfrm>
              <a:off x="3546" y="1586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503823" name="AutoShape 15"/>
          <p:cNvSpPr/>
          <p:nvPr/>
        </p:nvSpPr>
        <p:spPr bwMode="auto">
          <a:xfrm rot="5400000">
            <a:off x="4038600" y="20605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3824" name="Text Box 16"/>
          <p:cNvSpPr txBox="1">
            <a:spLocks noChangeArrowheads="1"/>
          </p:cNvSpPr>
          <p:nvPr/>
        </p:nvSpPr>
        <p:spPr bwMode="auto">
          <a:xfrm>
            <a:off x="3505200" y="19812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寻址特征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03825" name="AutoShape 17"/>
          <p:cNvSpPr/>
          <p:nvPr/>
        </p:nvSpPr>
        <p:spPr bwMode="auto">
          <a:xfrm rot="-5400000">
            <a:off x="4800600" y="25939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grpSp>
        <p:nvGrpSpPr>
          <p:cNvPr id="4" name="Group 18"/>
          <p:cNvGrpSpPr/>
          <p:nvPr/>
        </p:nvGrpSpPr>
        <p:grpSpPr bwMode="auto">
          <a:xfrm>
            <a:off x="4038600" y="3581400"/>
            <a:ext cx="1066800" cy="549275"/>
            <a:chOff x="2256" y="2256"/>
            <a:chExt cx="672" cy="346"/>
          </a:xfrm>
        </p:grpSpPr>
        <p:sp>
          <p:nvSpPr>
            <p:cNvPr id="38936" name="Freeform 19"/>
            <p:cNvSpPr/>
            <p:nvPr/>
          </p:nvSpPr>
          <p:spPr bwMode="auto">
            <a:xfrm>
              <a:off x="2256" y="2256"/>
              <a:ext cx="672" cy="338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129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338 h 338"/>
                <a:gd name="T12" fmla="*/ 192 w 672"/>
                <a:gd name="T13" fmla="*/ 336 h 338"/>
                <a:gd name="T14" fmla="*/ 0 w 672"/>
                <a:gd name="T15" fmla="*/ 0 h 3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7" name="Text Box 20"/>
            <p:cNvSpPr txBox="1">
              <a:spLocks noChangeArrowheads="1"/>
            </p:cNvSpPr>
            <p:nvPr/>
          </p:nvSpPr>
          <p:spPr bwMode="auto">
            <a:xfrm>
              <a:off x="2377" y="2352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ALU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2438400" y="3733800"/>
            <a:ext cx="990600" cy="396875"/>
            <a:chOff x="1248" y="2352"/>
            <a:chExt cx="624" cy="250"/>
          </a:xfrm>
        </p:grpSpPr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1382" y="2352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BR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8935" name="Rectangle 23"/>
            <p:cNvSpPr>
              <a:spLocks noChangeArrowheads="1"/>
            </p:cNvSpPr>
            <p:nvPr/>
          </p:nvSpPr>
          <p:spPr bwMode="auto">
            <a:xfrm>
              <a:off x="1248" y="2352"/>
              <a:ext cx="62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503832" name="AutoShape 24"/>
          <p:cNvSpPr/>
          <p:nvPr/>
        </p:nvSpPr>
        <p:spPr bwMode="auto">
          <a:xfrm rot="-5400000">
            <a:off x="2819400" y="37338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3833" name="Freeform 25"/>
          <p:cNvSpPr/>
          <p:nvPr/>
        </p:nvSpPr>
        <p:spPr bwMode="auto">
          <a:xfrm>
            <a:off x="2924175" y="3200400"/>
            <a:ext cx="1266825" cy="1376363"/>
          </a:xfrm>
          <a:custGeom>
            <a:avLst/>
            <a:gdLst>
              <a:gd name="T0" fmla="*/ 0 w 798"/>
              <a:gd name="T1" fmla="*/ 2147483647 h 867"/>
              <a:gd name="T2" fmla="*/ 2147483647 w 798"/>
              <a:gd name="T3" fmla="*/ 2147483647 h 867"/>
              <a:gd name="T4" fmla="*/ 2147483647 w 798"/>
              <a:gd name="T5" fmla="*/ 2147483647 h 867"/>
              <a:gd name="T6" fmla="*/ 2147483647 w 798"/>
              <a:gd name="T7" fmla="*/ 0 h 867"/>
              <a:gd name="T8" fmla="*/ 2147483647 w 798"/>
              <a:gd name="T9" fmla="*/ 0 h 867"/>
              <a:gd name="T10" fmla="*/ 2147483647 w 798"/>
              <a:gd name="T11" fmla="*/ 2147483647 h 8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" h="867">
                <a:moveTo>
                  <a:pt x="0" y="708"/>
                </a:moveTo>
                <a:lnTo>
                  <a:pt x="3" y="867"/>
                </a:lnTo>
                <a:lnTo>
                  <a:pt x="371" y="864"/>
                </a:lnTo>
                <a:lnTo>
                  <a:pt x="371" y="0"/>
                </a:lnTo>
                <a:lnTo>
                  <a:pt x="798" y="0"/>
                </a:lnTo>
                <a:lnTo>
                  <a:pt x="798" y="24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34" name="Line 26"/>
          <p:cNvSpPr>
            <a:spLocks noChangeShapeType="1"/>
          </p:cNvSpPr>
          <p:nvPr/>
        </p:nvSpPr>
        <p:spPr bwMode="auto">
          <a:xfrm>
            <a:off x="4876800" y="3048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35" name="Freeform 27"/>
          <p:cNvSpPr/>
          <p:nvPr/>
        </p:nvSpPr>
        <p:spPr bwMode="auto">
          <a:xfrm>
            <a:off x="4572000" y="4114800"/>
            <a:ext cx="1219200" cy="228600"/>
          </a:xfrm>
          <a:custGeom>
            <a:avLst/>
            <a:gdLst>
              <a:gd name="T0" fmla="*/ 0 w 768"/>
              <a:gd name="T1" fmla="*/ 0 h 144"/>
              <a:gd name="T2" fmla="*/ 0 w 768"/>
              <a:gd name="T3" fmla="*/ 2147483647 h 144"/>
              <a:gd name="T4" fmla="*/ 2147483647 w 768"/>
              <a:gd name="T5" fmla="*/ 2147483647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144">
                <a:moveTo>
                  <a:pt x="0" y="0"/>
                </a:moveTo>
                <a:lnTo>
                  <a:pt x="0" y="144"/>
                </a:lnTo>
                <a:lnTo>
                  <a:pt x="768" y="144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36" name="Text Box 28"/>
          <p:cNvSpPr txBox="1">
            <a:spLocks noChangeArrowheads="1"/>
          </p:cNvSpPr>
          <p:nvPr/>
        </p:nvSpPr>
        <p:spPr bwMode="auto">
          <a:xfrm>
            <a:off x="1127125" y="4697413"/>
            <a:ext cx="2497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可扩大寻址范围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3837" name="Text Box 29"/>
          <p:cNvSpPr txBox="1">
            <a:spLocks noChangeArrowheads="1"/>
          </p:cNvSpPr>
          <p:nvPr/>
        </p:nvSpPr>
        <p:spPr bwMode="auto">
          <a:xfrm>
            <a:off x="1127125" y="5164138"/>
            <a:ext cx="3373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有利于多道程序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3838" name="Text Box 30"/>
          <p:cNvSpPr txBox="1">
            <a:spLocks noChangeArrowheads="1"/>
          </p:cNvSpPr>
          <p:nvPr/>
        </p:nvSpPr>
        <p:spPr bwMode="auto">
          <a:xfrm>
            <a:off x="1143000" y="5603875"/>
            <a:ext cx="73914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BR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内容由操作系统或管理程序确定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3839" name="Text Box 31"/>
          <p:cNvSpPr txBox="1">
            <a:spLocks noChangeArrowheads="1"/>
          </p:cNvSpPr>
          <p:nvPr/>
        </p:nvSpPr>
        <p:spPr bwMode="auto">
          <a:xfrm>
            <a:off x="1143000" y="6096000"/>
            <a:ext cx="82296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在程序的执行过程中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BR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内容不变，形式地址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可变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33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0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50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50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50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50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50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0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0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0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0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1" grpId="0" autoUpdateAnimBg="0"/>
      <p:bldP spid="503812" grpId="0" autoUpdateAnimBg="0"/>
      <p:bldP spid="503813" grpId="0" autoUpdateAnimBg="0"/>
      <p:bldP spid="503823" grpId="0" animBg="1"/>
      <p:bldP spid="503824" grpId="0" autoUpdateAnimBg="0"/>
      <p:bldP spid="503825" grpId="0" animBg="1"/>
      <p:bldP spid="503832" grpId="0" animBg="1"/>
      <p:bldP spid="503833" grpId="0" animBg="1"/>
      <p:bldP spid="503834" grpId="0" animBg="1"/>
      <p:bldP spid="503835" grpId="0" animBg="1"/>
      <p:bldP spid="503836" grpId="0" autoUpdateAnimBg="0"/>
      <p:bldP spid="503837" grpId="0" autoUpdateAnimBg="0"/>
      <p:bldP spid="503838" grpId="0" autoUpdateAnimBg="0"/>
      <p:bldP spid="50383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6075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(2)</a:t>
            </a:r>
            <a:r>
              <a:rPr lang="zh-CN" altLang="en-US" sz="3600">
                <a:latin typeface="Times New Roman" panose="02020603050405020304" pitchFamily="18" charset="0"/>
              </a:rPr>
              <a:t> </a:t>
            </a:r>
            <a:r>
              <a:rPr lang="zh-CN" altLang="en-US" sz="3200">
                <a:latin typeface="Times New Roman" panose="02020603050405020304" pitchFamily="18" charset="0"/>
              </a:rPr>
              <a:t>采用通用寄存器作基址寄存器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486400" y="2212975"/>
            <a:ext cx="1219200" cy="2435225"/>
            <a:chOff x="3456" y="1394"/>
            <a:chExt cx="768" cy="1534"/>
          </a:xfrm>
        </p:grpSpPr>
        <p:sp>
          <p:nvSpPr>
            <p:cNvPr id="39969" name="Rectangle 4"/>
            <p:cNvSpPr>
              <a:spLocks noChangeArrowheads="1"/>
            </p:cNvSpPr>
            <p:nvPr/>
          </p:nvSpPr>
          <p:spPr bwMode="auto">
            <a:xfrm>
              <a:off x="3456" y="1632"/>
              <a:ext cx="76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9970" name="Rectangle 5"/>
            <p:cNvSpPr>
              <a:spLocks noChangeArrowheads="1"/>
            </p:cNvSpPr>
            <p:nvPr/>
          </p:nvSpPr>
          <p:spPr bwMode="auto">
            <a:xfrm>
              <a:off x="3456" y="235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</a:rPr>
                <a:t>操作数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9971" name="Rectangle 6"/>
            <p:cNvSpPr>
              <a:spLocks noChangeArrowheads="1"/>
            </p:cNvSpPr>
            <p:nvPr/>
          </p:nvSpPr>
          <p:spPr bwMode="auto">
            <a:xfrm>
              <a:off x="3456" y="2640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9972" name="Text Box 7"/>
            <p:cNvSpPr txBox="1">
              <a:spLocks noChangeArrowheads="1"/>
            </p:cNvSpPr>
            <p:nvPr/>
          </p:nvSpPr>
          <p:spPr bwMode="auto">
            <a:xfrm>
              <a:off x="3642" y="139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504840" name="AutoShape 8"/>
          <p:cNvSpPr/>
          <p:nvPr/>
        </p:nvSpPr>
        <p:spPr bwMode="auto">
          <a:xfrm rot="5400000">
            <a:off x="3581400" y="11461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4841" name="Text Box 9"/>
          <p:cNvSpPr txBox="1">
            <a:spLocks noChangeArrowheads="1"/>
          </p:cNvSpPr>
          <p:nvPr/>
        </p:nvSpPr>
        <p:spPr bwMode="auto">
          <a:xfrm>
            <a:off x="3048000" y="10668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寻址特征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3" name="Group 10"/>
          <p:cNvGrpSpPr/>
          <p:nvPr/>
        </p:nvGrpSpPr>
        <p:grpSpPr bwMode="auto">
          <a:xfrm>
            <a:off x="4191000" y="3124200"/>
            <a:ext cx="1066800" cy="549275"/>
            <a:chOff x="2640" y="1968"/>
            <a:chExt cx="672" cy="346"/>
          </a:xfrm>
        </p:grpSpPr>
        <p:sp>
          <p:nvSpPr>
            <p:cNvPr id="39967" name="Freeform 11"/>
            <p:cNvSpPr/>
            <p:nvPr/>
          </p:nvSpPr>
          <p:spPr bwMode="auto">
            <a:xfrm>
              <a:off x="2640" y="1968"/>
              <a:ext cx="672" cy="338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129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338 h 338"/>
                <a:gd name="T12" fmla="*/ 192 w 672"/>
                <a:gd name="T13" fmla="*/ 336 h 338"/>
                <a:gd name="T14" fmla="*/ 0 w 672"/>
                <a:gd name="T15" fmla="*/ 0 h 3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8" name="Text Box 12"/>
            <p:cNvSpPr txBox="1">
              <a:spLocks noChangeArrowheads="1"/>
            </p:cNvSpPr>
            <p:nvPr/>
          </p:nvSpPr>
          <p:spPr bwMode="auto">
            <a:xfrm>
              <a:off x="2761" y="2064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ALU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3"/>
          <p:cNvGrpSpPr/>
          <p:nvPr/>
        </p:nvGrpSpPr>
        <p:grpSpPr bwMode="auto">
          <a:xfrm>
            <a:off x="2514600" y="1603375"/>
            <a:ext cx="2895600" cy="381000"/>
            <a:chOff x="1584" y="1010"/>
            <a:chExt cx="1824" cy="240"/>
          </a:xfrm>
        </p:grpSpPr>
        <p:sp>
          <p:nvSpPr>
            <p:cNvPr id="39963" name="Rectangle 14"/>
            <p:cNvSpPr>
              <a:spLocks noChangeArrowheads="1"/>
            </p:cNvSpPr>
            <p:nvPr/>
          </p:nvSpPr>
          <p:spPr bwMode="auto">
            <a:xfrm>
              <a:off x="1584" y="101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OP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9964" name="Rectangle 15"/>
            <p:cNvSpPr>
              <a:spLocks noChangeArrowheads="1"/>
            </p:cNvSpPr>
            <p:nvPr/>
          </p:nvSpPr>
          <p:spPr bwMode="auto">
            <a:xfrm>
              <a:off x="2064" y="1010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9965" name="Rectangle 16"/>
            <p:cNvSpPr>
              <a:spLocks noChangeArrowheads="1"/>
            </p:cNvSpPr>
            <p:nvPr/>
          </p:nvSpPr>
          <p:spPr bwMode="auto">
            <a:xfrm>
              <a:off x="2544" y="1010"/>
              <a:ext cx="33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R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0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9966" name="Rectangle 17"/>
            <p:cNvSpPr>
              <a:spLocks noChangeArrowheads="1"/>
            </p:cNvSpPr>
            <p:nvPr/>
          </p:nvSpPr>
          <p:spPr bwMode="auto">
            <a:xfrm>
              <a:off x="2880" y="1010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504850" name="Line 18"/>
          <p:cNvSpPr>
            <a:spLocks noChangeShapeType="1"/>
          </p:cNvSpPr>
          <p:nvPr/>
        </p:nvSpPr>
        <p:spPr bwMode="auto">
          <a:xfrm>
            <a:off x="5029200" y="1981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4851" name="Freeform 19"/>
          <p:cNvSpPr/>
          <p:nvPr/>
        </p:nvSpPr>
        <p:spPr bwMode="auto">
          <a:xfrm>
            <a:off x="1143000" y="1981200"/>
            <a:ext cx="3200400" cy="685800"/>
          </a:xfrm>
          <a:custGeom>
            <a:avLst/>
            <a:gdLst>
              <a:gd name="T0" fmla="*/ 2147483647 w 2016"/>
              <a:gd name="T1" fmla="*/ 0 h 432"/>
              <a:gd name="T2" fmla="*/ 2147483647 w 2016"/>
              <a:gd name="T3" fmla="*/ 2147483647 h 432"/>
              <a:gd name="T4" fmla="*/ 0 w 2016"/>
              <a:gd name="T5" fmla="*/ 2147483647 h 432"/>
              <a:gd name="T6" fmla="*/ 0 w 2016"/>
              <a:gd name="T7" fmla="*/ 2147483647 h 432"/>
              <a:gd name="T8" fmla="*/ 2147483647 w 2016"/>
              <a:gd name="T9" fmla="*/ 2147483647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6" h="432">
                <a:moveTo>
                  <a:pt x="2016" y="0"/>
                </a:moveTo>
                <a:lnTo>
                  <a:pt x="2016" y="192"/>
                </a:lnTo>
                <a:lnTo>
                  <a:pt x="0" y="192"/>
                </a:lnTo>
                <a:lnTo>
                  <a:pt x="0" y="432"/>
                </a:lnTo>
                <a:lnTo>
                  <a:pt x="288" y="43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4852" name="Freeform 20"/>
          <p:cNvSpPr/>
          <p:nvPr/>
        </p:nvSpPr>
        <p:spPr bwMode="auto">
          <a:xfrm>
            <a:off x="2895600" y="2819400"/>
            <a:ext cx="1447800" cy="304800"/>
          </a:xfrm>
          <a:custGeom>
            <a:avLst/>
            <a:gdLst>
              <a:gd name="T0" fmla="*/ 0 w 912"/>
              <a:gd name="T1" fmla="*/ 0 h 192"/>
              <a:gd name="T2" fmla="*/ 2147483647 w 912"/>
              <a:gd name="T3" fmla="*/ 0 h 192"/>
              <a:gd name="T4" fmla="*/ 2147483647 w 912"/>
              <a:gd name="T5" fmla="*/ 2147483647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192">
                <a:moveTo>
                  <a:pt x="0" y="0"/>
                </a:moveTo>
                <a:lnTo>
                  <a:pt x="912" y="0"/>
                </a:lnTo>
                <a:lnTo>
                  <a:pt x="912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4853" name="Freeform 21"/>
          <p:cNvSpPr/>
          <p:nvPr/>
        </p:nvSpPr>
        <p:spPr bwMode="auto">
          <a:xfrm>
            <a:off x="4724400" y="3657600"/>
            <a:ext cx="762000" cy="304800"/>
          </a:xfrm>
          <a:custGeom>
            <a:avLst/>
            <a:gdLst>
              <a:gd name="T0" fmla="*/ 0 w 480"/>
              <a:gd name="T1" fmla="*/ 0 h 192"/>
              <a:gd name="T2" fmla="*/ 0 w 480"/>
              <a:gd name="T3" fmla="*/ 2147483647 h 192"/>
              <a:gd name="T4" fmla="*/ 2147483647 w 480"/>
              <a:gd name="T5" fmla="*/ 2147483647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192">
                <a:moveTo>
                  <a:pt x="0" y="0"/>
                </a:moveTo>
                <a:lnTo>
                  <a:pt x="0" y="192"/>
                </a:lnTo>
                <a:lnTo>
                  <a:pt x="480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4854" name="Text Box 22"/>
          <p:cNvSpPr txBox="1">
            <a:spLocks noChangeArrowheads="1"/>
          </p:cNvSpPr>
          <p:nvPr/>
        </p:nvSpPr>
        <p:spPr bwMode="auto">
          <a:xfrm>
            <a:off x="6019800" y="1584325"/>
            <a:ext cx="204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作基址寄存器</a:t>
            </a: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4855" name="Text Box 23"/>
          <p:cNvSpPr txBox="1">
            <a:spLocks noChangeArrowheads="1"/>
          </p:cNvSpPr>
          <p:nvPr/>
        </p:nvSpPr>
        <p:spPr bwMode="auto">
          <a:xfrm>
            <a:off x="990600" y="48768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由用户指定哪个通用寄存器作为基址寄存器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24"/>
          <p:cNvGrpSpPr/>
          <p:nvPr/>
        </p:nvGrpSpPr>
        <p:grpSpPr bwMode="auto">
          <a:xfrm>
            <a:off x="1447800" y="2528888"/>
            <a:ext cx="2209800" cy="1890712"/>
            <a:chOff x="912" y="1593"/>
            <a:chExt cx="1392" cy="1191"/>
          </a:xfrm>
        </p:grpSpPr>
        <p:grpSp>
          <p:nvGrpSpPr>
            <p:cNvPr id="39954" name="Group 25"/>
            <p:cNvGrpSpPr/>
            <p:nvPr/>
          </p:nvGrpSpPr>
          <p:grpSpPr bwMode="auto">
            <a:xfrm>
              <a:off x="912" y="1593"/>
              <a:ext cx="1392" cy="1191"/>
              <a:chOff x="912" y="1593"/>
              <a:chExt cx="1392" cy="1191"/>
            </a:xfrm>
          </p:grpSpPr>
          <p:sp>
            <p:nvSpPr>
              <p:cNvPr id="39956" name="Rectangle 26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0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>
                    <a:latin typeface="Times New Roman" panose="02020603050405020304" pitchFamily="18" charset="0"/>
                  </a:rPr>
                  <a:t>通用寄存器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7" name="Rectangle 27"/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960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9958" name="Rectangle 28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960" cy="5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9959" name="Text Box 29"/>
              <p:cNvSpPr txBox="1">
                <a:spLocks noChangeArrowheads="1"/>
              </p:cNvSpPr>
              <p:nvPr/>
            </p:nvSpPr>
            <p:spPr bwMode="auto">
              <a:xfrm>
                <a:off x="998" y="1593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0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60" name="Text Box 30"/>
              <p:cNvSpPr txBox="1">
                <a:spLocks noChangeArrowheads="1"/>
              </p:cNvSpPr>
              <p:nvPr/>
            </p:nvSpPr>
            <p:spPr bwMode="auto">
              <a:xfrm>
                <a:off x="912" y="2496"/>
                <a:ext cx="3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-1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61" name="Line 31"/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62" name="Text Box 32"/>
              <p:cNvSpPr txBox="1">
                <a:spLocks noChangeArrowheads="1"/>
              </p:cNvSpPr>
              <p:nvPr/>
            </p:nvSpPr>
            <p:spPr bwMode="auto">
              <a:xfrm>
                <a:off x="1008" y="1958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2000" baseline="-25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9955" name="Text Box 33"/>
            <p:cNvSpPr txBox="1">
              <a:spLocks noChangeArrowheads="1"/>
            </p:cNvSpPr>
            <p:nvPr/>
          </p:nvSpPr>
          <p:spPr bwMode="auto">
            <a:xfrm>
              <a:off x="1007" y="2256"/>
              <a:ext cx="38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…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504866" name="Text Box 34"/>
          <p:cNvSpPr txBox="1">
            <a:spLocks noChangeArrowheads="1"/>
          </p:cNvSpPr>
          <p:nvPr/>
        </p:nvSpPr>
        <p:spPr bwMode="auto">
          <a:xfrm>
            <a:off x="990600" y="5448300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基址寄存器的内容由操作系统确定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04867" name="Text Box 35"/>
          <p:cNvSpPr txBox="1">
            <a:spLocks noChangeArrowheads="1"/>
          </p:cNvSpPr>
          <p:nvPr/>
        </p:nvSpPr>
        <p:spPr bwMode="auto">
          <a:xfrm>
            <a:off x="990600" y="60198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在程序的执行过程中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0 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内容不变，形式地址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可变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53" name="AutoShape 3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50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0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50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50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0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0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0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0" grpId="0" animBg="1"/>
      <p:bldP spid="504841" grpId="0" autoUpdateAnimBg="0"/>
      <p:bldP spid="504850" grpId="0" animBg="1"/>
      <p:bldP spid="504851" grpId="0" animBg="1"/>
      <p:bldP spid="504852" grpId="0" animBg="1"/>
      <p:bldP spid="504853" grpId="0" animBg="1"/>
      <p:bldP spid="504854" grpId="0" autoUpdateAnimBg="0"/>
      <p:bldP spid="504855" grpId="0" autoUpdateAnimBg="0" build="p"/>
      <p:bldP spid="504866" grpId="0" autoUpdateAnimBg="0"/>
      <p:bldP spid="50486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17525" y="196850"/>
            <a:ext cx="333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8. 变址寻址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505859" name="Text Box 3"/>
          <p:cNvSpPr txBox="1">
            <a:spLocks noChangeArrowheads="1"/>
          </p:cNvSpPr>
          <p:nvPr/>
        </p:nvSpPr>
        <p:spPr bwMode="auto">
          <a:xfrm>
            <a:off x="1009650" y="838200"/>
            <a:ext cx="2419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EA = ( IX ) +A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905000" y="2212975"/>
            <a:ext cx="2286000" cy="381000"/>
            <a:chOff x="1200" y="1298"/>
            <a:chExt cx="1440" cy="240"/>
          </a:xfrm>
        </p:grpSpPr>
        <p:sp>
          <p:nvSpPr>
            <p:cNvPr id="40990" name="Rectangle 5"/>
            <p:cNvSpPr>
              <a:spLocks noChangeArrowheads="1"/>
            </p:cNvSpPr>
            <p:nvPr/>
          </p:nvSpPr>
          <p:spPr bwMode="auto">
            <a:xfrm>
              <a:off x="1200" y="1298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OP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0991" name="Rectangle 6"/>
            <p:cNvSpPr>
              <a:spLocks noChangeArrowheads="1"/>
            </p:cNvSpPr>
            <p:nvPr/>
          </p:nvSpPr>
          <p:spPr bwMode="auto">
            <a:xfrm>
              <a:off x="1680" y="1298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0992" name="Rectangle 7"/>
            <p:cNvSpPr>
              <a:spLocks noChangeArrowheads="1"/>
            </p:cNvSpPr>
            <p:nvPr/>
          </p:nvSpPr>
          <p:spPr bwMode="auto">
            <a:xfrm>
              <a:off x="2160" y="1298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4724400" y="2289175"/>
            <a:ext cx="1219200" cy="2435225"/>
            <a:chOff x="2976" y="1298"/>
            <a:chExt cx="768" cy="1534"/>
          </a:xfrm>
        </p:grpSpPr>
        <p:sp>
          <p:nvSpPr>
            <p:cNvPr id="40986" name="Rectangle 9"/>
            <p:cNvSpPr>
              <a:spLocks noChangeArrowheads="1"/>
            </p:cNvSpPr>
            <p:nvPr/>
          </p:nvSpPr>
          <p:spPr bwMode="auto">
            <a:xfrm>
              <a:off x="2976" y="1536"/>
              <a:ext cx="76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0987" name="Rectangle 10"/>
            <p:cNvSpPr>
              <a:spLocks noChangeArrowheads="1"/>
            </p:cNvSpPr>
            <p:nvPr/>
          </p:nvSpPr>
          <p:spPr bwMode="auto">
            <a:xfrm>
              <a:off x="2976" y="225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</a:rPr>
                <a:t>操作数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0988" name="Rectangle 11"/>
            <p:cNvSpPr>
              <a:spLocks noChangeArrowheads="1"/>
            </p:cNvSpPr>
            <p:nvPr/>
          </p:nvSpPr>
          <p:spPr bwMode="auto">
            <a:xfrm>
              <a:off x="2976" y="254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0989" name="Text Box 12"/>
            <p:cNvSpPr txBox="1">
              <a:spLocks noChangeArrowheads="1"/>
            </p:cNvSpPr>
            <p:nvPr/>
          </p:nvSpPr>
          <p:spPr bwMode="auto">
            <a:xfrm>
              <a:off x="3162" y="129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505869" name="AutoShape 13"/>
          <p:cNvSpPr/>
          <p:nvPr/>
        </p:nvSpPr>
        <p:spPr bwMode="auto">
          <a:xfrm rot="5400000">
            <a:off x="2971800" y="17557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5870" name="Text Box 14"/>
          <p:cNvSpPr txBox="1">
            <a:spLocks noChangeArrowheads="1"/>
          </p:cNvSpPr>
          <p:nvPr/>
        </p:nvSpPr>
        <p:spPr bwMode="auto">
          <a:xfrm>
            <a:off x="2438400" y="16764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寻址特征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05871" name="AutoShape 15"/>
          <p:cNvSpPr/>
          <p:nvPr/>
        </p:nvSpPr>
        <p:spPr bwMode="auto">
          <a:xfrm rot="-5400000">
            <a:off x="3733800" y="22891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grpSp>
        <p:nvGrpSpPr>
          <p:cNvPr id="4" name="Group 16"/>
          <p:cNvGrpSpPr/>
          <p:nvPr/>
        </p:nvGrpSpPr>
        <p:grpSpPr bwMode="auto">
          <a:xfrm>
            <a:off x="2971800" y="3276600"/>
            <a:ext cx="1066800" cy="549275"/>
            <a:chOff x="1872" y="1968"/>
            <a:chExt cx="672" cy="346"/>
          </a:xfrm>
        </p:grpSpPr>
        <p:sp>
          <p:nvSpPr>
            <p:cNvPr id="40984" name="Freeform 17"/>
            <p:cNvSpPr/>
            <p:nvPr/>
          </p:nvSpPr>
          <p:spPr bwMode="auto">
            <a:xfrm>
              <a:off x="1872" y="1968"/>
              <a:ext cx="672" cy="338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129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338 h 338"/>
                <a:gd name="T12" fmla="*/ 192 w 672"/>
                <a:gd name="T13" fmla="*/ 336 h 338"/>
                <a:gd name="T14" fmla="*/ 0 w 672"/>
                <a:gd name="T15" fmla="*/ 0 h 3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5" name="Text Box 18"/>
            <p:cNvSpPr txBox="1">
              <a:spLocks noChangeArrowheads="1"/>
            </p:cNvSpPr>
            <p:nvPr/>
          </p:nvSpPr>
          <p:spPr bwMode="auto">
            <a:xfrm>
              <a:off x="1993" y="2064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ALU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9"/>
          <p:cNvGrpSpPr/>
          <p:nvPr/>
        </p:nvGrpSpPr>
        <p:grpSpPr bwMode="auto">
          <a:xfrm>
            <a:off x="1371600" y="3413125"/>
            <a:ext cx="990600" cy="396875"/>
            <a:chOff x="864" y="2054"/>
            <a:chExt cx="624" cy="250"/>
          </a:xfrm>
        </p:grpSpPr>
        <p:sp>
          <p:nvSpPr>
            <p:cNvPr id="40982" name="Text Box 20"/>
            <p:cNvSpPr txBox="1">
              <a:spLocks noChangeArrowheads="1"/>
            </p:cNvSpPr>
            <p:nvPr/>
          </p:nvSpPr>
          <p:spPr bwMode="auto">
            <a:xfrm>
              <a:off x="1050" y="2054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IX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0983" name="Rectangle 21"/>
            <p:cNvSpPr>
              <a:spLocks noChangeArrowheads="1"/>
            </p:cNvSpPr>
            <p:nvPr/>
          </p:nvSpPr>
          <p:spPr bwMode="auto">
            <a:xfrm>
              <a:off x="864" y="2064"/>
              <a:ext cx="62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505878" name="AutoShape 22"/>
          <p:cNvSpPr/>
          <p:nvPr/>
        </p:nvSpPr>
        <p:spPr bwMode="auto">
          <a:xfrm rot="-5400000">
            <a:off x="1752600" y="34290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5879" name="Line 23"/>
          <p:cNvSpPr>
            <a:spLocks noChangeShapeType="1"/>
          </p:cNvSpPr>
          <p:nvPr/>
        </p:nvSpPr>
        <p:spPr bwMode="auto">
          <a:xfrm>
            <a:off x="3810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5880" name="Freeform 24"/>
          <p:cNvSpPr/>
          <p:nvPr/>
        </p:nvSpPr>
        <p:spPr bwMode="auto">
          <a:xfrm>
            <a:off x="3505200" y="3810000"/>
            <a:ext cx="1219200" cy="228600"/>
          </a:xfrm>
          <a:custGeom>
            <a:avLst/>
            <a:gdLst>
              <a:gd name="T0" fmla="*/ 0 w 768"/>
              <a:gd name="T1" fmla="*/ 0 h 144"/>
              <a:gd name="T2" fmla="*/ 0 w 768"/>
              <a:gd name="T3" fmla="*/ 2147483647 h 144"/>
              <a:gd name="T4" fmla="*/ 2147483647 w 768"/>
              <a:gd name="T5" fmla="*/ 2147483647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144">
                <a:moveTo>
                  <a:pt x="0" y="0"/>
                </a:moveTo>
                <a:lnTo>
                  <a:pt x="0" y="144"/>
                </a:lnTo>
                <a:lnTo>
                  <a:pt x="768" y="144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5881" name="Text Box 25"/>
          <p:cNvSpPr txBox="1">
            <a:spLocks noChangeArrowheads="1"/>
          </p:cNvSpPr>
          <p:nvPr/>
        </p:nvSpPr>
        <p:spPr bwMode="auto">
          <a:xfrm>
            <a:off x="1127125" y="4786313"/>
            <a:ext cx="344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 可扩大寻址范围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5882" name="Text Box 26"/>
          <p:cNvSpPr txBox="1">
            <a:spLocks noChangeArrowheads="1"/>
          </p:cNvSpPr>
          <p:nvPr/>
        </p:nvSpPr>
        <p:spPr bwMode="auto">
          <a:xfrm>
            <a:off x="1127125" y="6248400"/>
            <a:ext cx="382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 便于处理数组问题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5883" name="Text Box 27"/>
          <p:cNvSpPr txBox="1">
            <a:spLocks noChangeArrowheads="1"/>
          </p:cNvSpPr>
          <p:nvPr/>
        </p:nvSpPr>
        <p:spPr bwMode="auto">
          <a:xfrm>
            <a:off x="1127125" y="5273675"/>
            <a:ext cx="7712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IX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的内容由用户给定 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5884" name="Text Box 28"/>
          <p:cNvSpPr txBox="1">
            <a:spLocks noChangeArrowheads="1"/>
          </p:cNvSpPr>
          <p:nvPr/>
        </p:nvSpPr>
        <p:spPr bwMode="auto">
          <a:xfrm>
            <a:off x="3657600" y="838200"/>
            <a:ext cx="5105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IX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为变址寄存器（专用）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5885" name="Text Box 29"/>
          <p:cNvSpPr txBox="1">
            <a:spLocks noChangeArrowheads="1"/>
          </p:cNvSpPr>
          <p:nvPr/>
        </p:nvSpPr>
        <p:spPr bwMode="auto">
          <a:xfrm>
            <a:off x="1127125" y="5761038"/>
            <a:ext cx="7712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 在程序的执行过程中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IX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内容可变，形式地址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不变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5886" name="Freeform 30"/>
          <p:cNvSpPr/>
          <p:nvPr/>
        </p:nvSpPr>
        <p:spPr bwMode="auto">
          <a:xfrm>
            <a:off x="1863725" y="2971800"/>
            <a:ext cx="1295400" cy="1524000"/>
          </a:xfrm>
          <a:custGeom>
            <a:avLst/>
            <a:gdLst>
              <a:gd name="T0" fmla="*/ 0 w 816"/>
              <a:gd name="T1" fmla="*/ 2147483647 h 960"/>
              <a:gd name="T2" fmla="*/ 0 w 816"/>
              <a:gd name="T3" fmla="*/ 2147483647 h 960"/>
              <a:gd name="T4" fmla="*/ 2147483647 w 816"/>
              <a:gd name="T5" fmla="*/ 2147483647 h 960"/>
              <a:gd name="T6" fmla="*/ 2147483647 w 816"/>
              <a:gd name="T7" fmla="*/ 0 h 960"/>
              <a:gd name="T8" fmla="*/ 2147483647 w 816"/>
              <a:gd name="T9" fmla="*/ 0 h 960"/>
              <a:gd name="T10" fmla="*/ 2147483647 w 816"/>
              <a:gd name="T11" fmla="*/ 2147483647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16" h="960">
                <a:moveTo>
                  <a:pt x="0" y="720"/>
                </a:moveTo>
                <a:lnTo>
                  <a:pt x="0" y="960"/>
                </a:lnTo>
                <a:lnTo>
                  <a:pt x="528" y="960"/>
                </a:lnTo>
                <a:lnTo>
                  <a:pt x="528" y="0"/>
                </a:lnTo>
                <a:lnTo>
                  <a:pt x="816" y="0"/>
                </a:lnTo>
                <a:lnTo>
                  <a:pt x="816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887" name="Text Box 31"/>
          <p:cNvSpPr txBox="1">
            <a:spLocks noChangeArrowheads="1"/>
          </p:cNvSpPr>
          <p:nvPr/>
        </p:nvSpPr>
        <p:spPr bwMode="auto">
          <a:xfrm>
            <a:off x="3657600" y="1295400"/>
            <a:ext cx="5105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通用寄存器也可以作为变址寄存器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81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0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50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50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50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50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50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0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0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0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0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autoUpdateAnimBg="0"/>
      <p:bldP spid="505869" grpId="0" animBg="1"/>
      <p:bldP spid="505870" grpId="0" autoUpdateAnimBg="0"/>
      <p:bldP spid="505871" grpId="0" animBg="1"/>
      <p:bldP spid="505878" grpId="0" animBg="1"/>
      <p:bldP spid="505879" grpId="0" animBg="1"/>
      <p:bldP spid="505880" grpId="0" animBg="1"/>
      <p:bldP spid="505881" grpId="0" autoUpdateAnimBg="0"/>
      <p:bldP spid="505882" grpId="0" autoUpdateAnimBg="0"/>
      <p:bldP spid="505883" grpId="0" autoUpdateAnimBg="0"/>
      <p:bldP spid="505884" grpId="0" autoUpdateAnimBg="0"/>
      <p:bldP spid="505885" grpId="0" autoUpdateAnimBg="0"/>
      <p:bldP spid="505886" grpId="0" animBg="1"/>
      <p:bldP spid="50588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4800" y="196850"/>
            <a:ext cx="757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例 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1066800" y="242888"/>
            <a:ext cx="668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设数据块首地址为 </a:t>
            </a:r>
            <a:r>
              <a:rPr lang="en-US" altLang="zh-CN" sz="2800">
                <a:latin typeface="Times New Roman" panose="02020603050405020304" pitchFamily="18" charset="0"/>
              </a:rPr>
              <a:t>D，</a:t>
            </a:r>
            <a:r>
              <a:rPr lang="zh-CN" altLang="en-US" sz="2800">
                <a:latin typeface="Times New Roman" panose="02020603050405020304" pitchFamily="18" charset="0"/>
              </a:rPr>
              <a:t>求 </a:t>
            </a:r>
            <a:r>
              <a:rPr lang="en-US" altLang="zh-CN" sz="2800" i="1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个数的平均值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611188" y="1066800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直接寻址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6885" name="Text Box 5"/>
          <p:cNvSpPr txBox="1">
            <a:spLocks noChangeArrowheads="1"/>
          </p:cNvSpPr>
          <p:nvPr/>
        </p:nvSpPr>
        <p:spPr bwMode="auto">
          <a:xfrm>
            <a:off x="4570413" y="1066800"/>
            <a:ext cx="2306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变址寻址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6886" name="Text Box 6"/>
          <p:cNvSpPr txBox="1">
            <a:spLocks noChangeArrowheads="1"/>
          </p:cNvSpPr>
          <p:nvPr/>
        </p:nvSpPr>
        <p:spPr bwMode="auto">
          <a:xfrm>
            <a:off x="611188" y="1631950"/>
            <a:ext cx="1547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LDA    D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06887" name="Text Box 7"/>
          <p:cNvSpPr txBox="1">
            <a:spLocks noChangeArrowheads="1"/>
          </p:cNvSpPr>
          <p:nvPr/>
        </p:nvSpPr>
        <p:spPr bwMode="auto">
          <a:xfrm>
            <a:off x="611188" y="2209800"/>
            <a:ext cx="212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ADD    D + 1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06888" name="Text Box 8"/>
          <p:cNvSpPr txBox="1">
            <a:spLocks noChangeArrowheads="1"/>
          </p:cNvSpPr>
          <p:nvPr/>
        </p:nvSpPr>
        <p:spPr bwMode="auto">
          <a:xfrm>
            <a:off x="611188" y="2789238"/>
            <a:ext cx="2127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ADD    D + 2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06889" name="Text Box 9"/>
          <p:cNvSpPr txBox="1">
            <a:spLocks noChangeArrowheads="1"/>
          </p:cNvSpPr>
          <p:nvPr/>
        </p:nvSpPr>
        <p:spPr bwMode="auto">
          <a:xfrm>
            <a:off x="855663" y="3641725"/>
            <a:ext cx="6111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…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06890" name="Text Box 10"/>
          <p:cNvSpPr txBox="1">
            <a:spLocks noChangeArrowheads="1"/>
          </p:cNvSpPr>
          <p:nvPr/>
        </p:nvSpPr>
        <p:spPr bwMode="auto">
          <a:xfrm>
            <a:off x="611188" y="4352925"/>
            <a:ext cx="3008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ADD    D + ( N -1 )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06891" name="Text Box 11"/>
          <p:cNvSpPr txBox="1">
            <a:spLocks noChangeArrowheads="1"/>
          </p:cNvSpPr>
          <p:nvPr/>
        </p:nvSpPr>
        <p:spPr bwMode="auto">
          <a:xfrm>
            <a:off x="611188" y="4897438"/>
            <a:ext cx="1893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DIV      # N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06892" name="Text Box 12"/>
          <p:cNvSpPr txBox="1">
            <a:spLocks noChangeArrowheads="1"/>
          </p:cNvSpPr>
          <p:nvPr/>
        </p:nvSpPr>
        <p:spPr bwMode="auto">
          <a:xfrm>
            <a:off x="611188" y="5441950"/>
            <a:ext cx="2033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STA     ANS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06893" name="Text Box 13"/>
          <p:cNvSpPr txBox="1">
            <a:spLocks noChangeArrowheads="1"/>
          </p:cNvSpPr>
          <p:nvPr/>
        </p:nvSpPr>
        <p:spPr bwMode="auto">
          <a:xfrm>
            <a:off x="4570413" y="1631950"/>
            <a:ext cx="1824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LDA     # 0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06894" name="Text Box 14"/>
          <p:cNvSpPr txBox="1">
            <a:spLocks noChangeArrowheads="1"/>
          </p:cNvSpPr>
          <p:nvPr/>
        </p:nvSpPr>
        <p:spPr bwMode="auto">
          <a:xfrm>
            <a:off x="4570413" y="2174875"/>
            <a:ext cx="1824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LDX     # 0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06895" name="Text Box 15"/>
          <p:cNvSpPr txBox="1">
            <a:spLocks noChangeArrowheads="1"/>
          </p:cNvSpPr>
          <p:nvPr/>
        </p:nvSpPr>
        <p:spPr bwMode="auto">
          <a:xfrm>
            <a:off x="4570413" y="3263900"/>
            <a:ext cx="836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INX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06896" name="Text Box 16"/>
          <p:cNvSpPr txBox="1">
            <a:spLocks noChangeArrowheads="1"/>
          </p:cNvSpPr>
          <p:nvPr/>
        </p:nvSpPr>
        <p:spPr bwMode="auto">
          <a:xfrm>
            <a:off x="4570413" y="3808413"/>
            <a:ext cx="1973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CPX      # N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06897" name="Text Box 17"/>
          <p:cNvSpPr txBox="1">
            <a:spLocks noChangeArrowheads="1"/>
          </p:cNvSpPr>
          <p:nvPr/>
        </p:nvSpPr>
        <p:spPr bwMode="auto">
          <a:xfrm>
            <a:off x="4570413" y="4352925"/>
            <a:ext cx="1782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BNE      M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06898" name="Text Box 18"/>
          <p:cNvSpPr txBox="1">
            <a:spLocks noChangeArrowheads="1"/>
          </p:cNvSpPr>
          <p:nvPr/>
        </p:nvSpPr>
        <p:spPr bwMode="auto">
          <a:xfrm>
            <a:off x="4570413" y="4897438"/>
            <a:ext cx="1982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DIV       # N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06899" name="Text Box 19"/>
          <p:cNvSpPr txBox="1">
            <a:spLocks noChangeArrowheads="1"/>
          </p:cNvSpPr>
          <p:nvPr/>
        </p:nvSpPr>
        <p:spPr bwMode="auto">
          <a:xfrm>
            <a:off x="4570413" y="5441950"/>
            <a:ext cx="2122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STA      ANS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06900" name="Text Box 20"/>
          <p:cNvSpPr txBox="1">
            <a:spLocks noChangeArrowheads="1"/>
          </p:cNvSpPr>
          <p:nvPr/>
        </p:nvSpPr>
        <p:spPr bwMode="auto">
          <a:xfrm>
            <a:off x="611188" y="5989638"/>
            <a:ext cx="2606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共 </a:t>
            </a:r>
            <a:r>
              <a:rPr lang="en-US" altLang="zh-CN" sz="2800" i="1">
                <a:solidFill>
                  <a:schemeClr val="fol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 + 2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条指令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06901" name="Text Box 21"/>
          <p:cNvSpPr txBox="1">
            <a:spLocks noChangeArrowheads="1"/>
          </p:cNvSpPr>
          <p:nvPr/>
        </p:nvSpPr>
        <p:spPr bwMode="auto">
          <a:xfrm>
            <a:off x="4570413" y="5989638"/>
            <a:ext cx="2522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共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800">
                <a:latin typeface="Times New Roman" panose="02020603050405020304" pitchFamily="18" charset="0"/>
              </a:rPr>
              <a:t> 条指令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06902" name="Text Box 22"/>
          <p:cNvSpPr txBox="1">
            <a:spLocks noChangeArrowheads="1"/>
          </p:cNvSpPr>
          <p:nvPr/>
        </p:nvSpPr>
        <p:spPr bwMode="auto">
          <a:xfrm>
            <a:off x="4570413" y="2719388"/>
            <a:ext cx="2092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ADD     X, D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06903" name="Text Box 23"/>
          <p:cNvSpPr txBox="1">
            <a:spLocks noChangeArrowheads="1"/>
          </p:cNvSpPr>
          <p:nvPr/>
        </p:nvSpPr>
        <p:spPr bwMode="auto">
          <a:xfrm>
            <a:off x="3962400" y="2713038"/>
            <a:ext cx="519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M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06904" name="Freeform 24"/>
          <p:cNvSpPr/>
          <p:nvPr/>
        </p:nvSpPr>
        <p:spPr bwMode="auto">
          <a:xfrm>
            <a:off x="3810000" y="3003550"/>
            <a:ext cx="533400" cy="1600200"/>
          </a:xfrm>
          <a:custGeom>
            <a:avLst/>
            <a:gdLst>
              <a:gd name="T0" fmla="*/ 2147483647 w 336"/>
              <a:gd name="T1" fmla="*/ 2147483647 h 1008"/>
              <a:gd name="T2" fmla="*/ 0 w 336"/>
              <a:gd name="T3" fmla="*/ 2147483647 h 1008"/>
              <a:gd name="T4" fmla="*/ 0 w 336"/>
              <a:gd name="T5" fmla="*/ 0 h 1008"/>
              <a:gd name="T6" fmla="*/ 2147483647 w 336"/>
              <a:gd name="T7" fmla="*/ 0 h 1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6" h="1008">
                <a:moveTo>
                  <a:pt x="336" y="1008"/>
                </a:moveTo>
                <a:lnTo>
                  <a:pt x="0" y="1008"/>
                </a:lnTo>
                <a:lnTo>
                  <a:pt x="0" y="0"/>
                </a:lnTo>
                <a:lnTo>
                  <a:pt x="12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905" name="Text Box 25"/>
          <p:cNvSpPr txBox="1">
            <a:spLocks noChangeArrowheads="1"/>
          </p:cNvSpPr>
          <p:nvPr/>
        </p:nvSpPr>
        <p:spPr bwMode="auto">
          <a:xfrm>
            <a:off x="6858000" y="224155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X </a:t>
            </a:r>
            <a:r>
              <a:rPr lang="zh-CN" altLang="en-US" sz="2000">
                <a:latin typeface="Times New Roman" panose="02020603050405020304" pitchFamily="18" charset="0"/>
              </a:rPr>
              <a:t>为变址寄存器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06906" name="Text Box 26"/>
          <p:cNvSpPr txBox="1">
            <a:spLocks noChangeArrowheads="1"/>
          </p:cNvSpPr>
          <p:nvPr/>
        </p:nvSpPr>
        <p:spPr bwMode="auto">
          <a:xfrm>
            <a:off x="6858000" y="2759075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D </a:t>
            </a:r>
            <a:r>
              <a:rPr lang="zh-CN" altLang="en-US" sz="2000">
                <a:latin typeface="Times New Roman" panose="02020603050405020304" pitchFamily="18" charset="0"/>
              </a:rPr>
              <a:t>为形式地址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06907" name="Text Box 27"/>
          <p:cNvSpPr txBox="1">
            <a:spLocks noChangeArrowheads="1"/>
          </p:cNvSpPr>
          <p:nvPr/>
        </p:nvSpPr>
        <p:spPr bwMode="auto">
          <a:xfrm>
            <a:off x="6858000" y="3902075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(X) </a:t>
            </a:r>
            <a:r>
              <a:rPr lang="zh-CN" altLang="en-US" sz="2000">
                <a:latin typeface="Times New Roman" panose="02020603050405020304" pitchFamily="18" charset="0"/>
              </a:rPr>
              <a:t>和 #</a:t>
            </a:r>
            <a:r>
              <a:rPr lang="en-US" altLang="zh-CN" sz="2000" i="1">
                <a:latin typeface="Times New Roman" panose="02020603050405020304" pitchFamily="18" charset="0"/>
              </a:rPr>
              <a:t>N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比较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2" name="Group 28"/>
          <p:cNvGrpSpPr/>
          <p:nvPr/>
        </p:nvGrpSpPr>
        <p:grpSpPr bwMode="auto">
          <a:xfrm>
            <a:off x="6858000" y="3308350"/>
            <a:ext cx="2209800" cy="396875"/>
            <a:chOff x="4224" y="2112"/>
            <a:chExt cx="1392" cy="250"/>
          </a:xfrm>
        </p:grpSpPr>
        <p:sp>
          <p:nvSpPr>
            <p:cNvPr id="42015" name="Text Box 29"/>
            <p:cNvSpPr txBox="1">
              <a:spLocks noChangeArrowheads="1"/>
            </p:cNvSpPr>
            <p:nvPr/>
          </p:nvSpPr>
          <p:spPr bwMode="auto">
            <a:xfrm>
              <a:off x="4224" y="2112"/>
              <a:ext cx="13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(X) +1      X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2016" name="Line 30"/>
            <p:cNvSpPr>
              <a:spLocks noChangeShapeType="1"/>
            </p:cNvSpPr>
            <p:nvPr/>
          </p:nvSpPr>
          <p:spPr bwMode="auto">
            <a:xfrm>
              <a:off x="4713" y="222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6911" name="Text Box 31"/>
          <p:cNvSpPr txBox="1">
            <a:spLocks noChangeArrowheads="1"/>
          </p:cNvSpPr>
          <p:nvPr/>
        </p:nvSpPr>
        <p:spPr bwMode="auto">
          <a:xfrm>
            <a:off x="6858000" y="4435475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Times New Roman" panose="02020603050405020304" pitchFamily="18" charset="0"/>
              </a:rPr>
              <a:t>结果不为零则转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2014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50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0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0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0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0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0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0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2" dur="500"/>
                                        <p:tgtEl>
                                          <p:spTgt spid="50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0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0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0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50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50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autoUpdateAnimBg="0"/>
      <p:bldP spid="506884" grpId="0" autoUpdateAnimBg="0"/>
      <p:bldP spid="506885" grpId="0" autoUpdateAnimBg="0"/>
      <p:bldP spid="506886" grpId="0" autoUpdateAnimBg="0"/>
      <p:bldP spid="506887" grpId="0" autoUpdateAnimBg="0"/>
      <p:bldP spid="506888" grpId="0" autoUpdateAnimBg="0"/>
      <p:bldP spid="506889" grpId="0" autoUpdateAnimBg="0"/>
      <p:bldP spid="506890" grpId="0" autoUpdateAnimBg="0"/>
      <p:bldP spid="506891" grpId="0" autoUpdateAnimBg="0"/>
      <p:bldP spid="506892" grpId="0" autoUpdateAnimBg="0"/>
      <p:bldP spid="506893" grpId="0" autoUpdateAnimBg="0"/>
      <p:bldP spid="506894" grpId="0" autoUpdateAnimBg="0"/>
      <p:bldP spid="506895" grpId="0" autoUpdateAnimBg="0"/>
      <p:bldP spid="506896" grpId="0" autoUpdateAnimBg="0"/>
      <p:bldP spid="506897" grpId="0" autoUpdateAnimBg="0"/>
      <p:bldP spid="506898" grpId="0" autoUpdateAnimBg="0"/>
      <p:bldP spid="506899" grpId="0" autoUpdateAnimBg="0"/>
      <p:bldP spid="506900" grpId="0" autoUpdateAnimBg="0"/>
      <p:bldP spid="506901" grpId="0" autoUpdateAnimBg="0"/>
      <p:bldP spid="506902" grpId="0"/>
      <p:bldP spid="506903" grpId="0"/>
      <p:bldP spid="506904" grpId="0" animBg="1"/>
      <p:bldP spid="506905" grpId="0" autoUpdateAnimBg="0"/>
      <p:bldP spid="506906" grpId="0" autoUpdateAnimBg="0"/>
      <p:bldP spid="506907" grpId="0" autoUpdateAnimBg="0"/>
      <p:bldP spid="50691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3394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9. 相对寻址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507907" name="Text Box 3"/>
          <p:cNvSpPr txBox="1">
            <a:spLocks noChangeArrowheads="1"/>
          </p:cNvSpPr>
          <p:nvPr/>
        </p:nvSpPr>
        <p:spPr bwMode="auto">
          <a:xfrm>
            <a:off x="806450" y="660400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 EA = ( PC ) + A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7908" name="Text Box 4"/>
          <p:cNvSpPr txBox="1">
            <a:spLocks noChangeArrowheads="1"/>
          </p:cNvSpPr>
          <p:nvPr/>
        </p:nvSpPr>
        <p:spPr bwMode="auto">
          <a:xfrm>
            <a:off x="806450" y="1143000"/>
            <a:ext cx="691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是相对于当前指令的位移量（可正可负，补码）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7909" name="Text Box 5"/>
          <p:cNvSpPr txBox="1">
            <a:spLocks noChangeArrowheads="1"/>
          </p:cNvSpPr>
          <p:nvPr/>
        </p:nvSpPr>
        <p:spPr bwMode="auto">
          <a:xfrm>
            <a:off x="1371600" y="5257800"/>
            <a:ext cx="42767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200">
                <a:solidFill>
                  <a:schemeClr val="folHlink"/>
                </a:solidFill>
                <a:latin typeface="Times New Roman" panose="02020603050405020304" pitchFamily="18" charset="0"/>
              </a:rPr>
              <a:t> A </a:t>
            </a:r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的位数决定操作数的寻址范围</a:t>
            </a:r>
            <a:endParaRPr lang="zh-CN" altLang="en-US" sz="22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7910" name="Text Box 6"/>
          <p:cNvSpPr txBox="1">
            <a:spLocks noChangeArrowheads="1"/>
          </p:cNvSpPr>
          <p:nvPr/>
        </p:nvSpPr>
        <p:spPr bwMode="auto">
          <a:xfrm>
            <a:off x="1371600" y="5729288"/>
            <a:ext cx="14763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 程序浮动</a:t>
            </a:r>
            <a:endParaRPr lang="en-US" altLang="zh-CN" sz="22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7911" name="Text Box 7"/>
          <p:cNvSpPr txBox="1">
            <a:spLocks noChangeArrowheads="1"/>
          </p:cNvSpPr>
          <p:nvPr/>
        </p:nvSpPr>
        <p:spPr bwMode="auto">
          <a:xfrm>
            <a:off x="1371600" y="6202363"/>
            <a:ext cx="26003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FontTx/>
              <a:buChar char="•"/>
            </a:pPr>
            <a:r>
              <a:rPr lang="zh-CN" altLang="en-US" sz="2200">
                <a:latin typeface="Times New Roman" panose="02020603050405020304" pitchFamily="18" charset="0"/>
              </a:rPr>
              <a:t> </a:t>
            </a:r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广泛用于转移指令</a:t>
            </a:r>
            <a:endParaRPr lang="zh-CN" altLang="en-US" sz="22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7912" name="Rectangle 8"/>
          <p:cNvSpPr>
            <a:spLocks noChangeArrowheads="1"/>
          </p:cNvSpPr>
          <p:nvPr/>
        </p:nvSpPr>
        <p:spPr bwMode="auto">
          <a:xfrm>
            <a:off x="5708650" y="43434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latin typeface="Times New Roman" panose="02020603050405020304" pitchFamily="18" charset="0"/>
              </a:rPr>
              <a:t>操作数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07913" name="AutoShape 9"/>
          <p:cNvSpPr/>
          <p:nvPr/>
        </p:nvSpPr>
        <p:spPr bwMode="auto">
          <a:xfrm rot="5400000">
            <a:off x="3727450" y="16764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7914" name="Text Box 10"/>
          <p:cNvSpPr txBox="1">
            <a:spLocks noChangeArrowheads="1"/>
          </p:cNvSpPr>
          <p:nvPr/>
        </p:nvSpPr>
        <p:spPr bwMode="auto">
          <a:xfrm>
            <a:off x="3178175" y="16002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寻址特征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3803650" y="3654425"/>
            <a:ext cx="1066800" cy="552450"/>
            <a:chOff x="2396" y="2302"/>
            <a:chExt cx="672" cy="348"/>
          </a:xfrm>
        </p:grpSpPr>
        <p:sp>
          <p:nvSpPr>
            <p:cNvPr id="43053" name="Freeform 12"/>
            <p:cNvSpPr/>
            <p:nvPr/>
          </p:nvSpPr>
          <p:spPr bwMode="auto">
            <a:xfrm>
              <a:off x="2396" y="2302"/>
              <a:ext cx="672" cy="338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129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338 h 338"/>
                <a:gd name="T12" fmla="*/ 192 w 672"/>
                <a:gd name="T13" fmla="*/ 336 h 338"/>
                <a:gd name="T14" fmla="*/ 0 w 672"/>
                <a:gd name="T15" fmla="*/ 0 h 3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54" name="Text Box 13"/>
            <p:cNvSpPr txBox="1">
              <a:spLocks noChangeArrowheads="1"/>
            </p:cNvSpPr>
            <p:nvPr/>
          </p:nvSpPr>
          <p:spPr bwMode="auto">
            <a:xfrm>
              <a:off x="2517" y="2400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ALU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2660650" y="2133600"/>
            <a:ext cx="2368550" cy="381000"/>
            <a:chOff x="1676" y="1344"/>
            <a:chExt cx="1492" cy="240"/>
          </a:xfrm>
        </p:grpSpPr>
        <p:sp>
          <p:nvSpPr>
            <p:cNvPr id="43050" name="Rectangle 15"/>
            <p:cNvSpPr>
              <a:spLocks noChangeArrowheads="1"/>
            </p:cNvSpPr>
            <p:nvPr/>
          </p:nvSpPr>
          <p:spPr bwMode="auto">
            <a:xfrm>
              <a:off x="1676" y="1344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OP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3051" name="Rectangle 16"/>
            <p:cNvSpPr>
              <a:spLocks noChangeArrowheads="1"/>
            </p:cNvSpPr>
            <p:nvPr/>
          </p:nvSpPr>
          <p:spPr bwMode="auto">
            <a:xfrm>
              <a:off x="2156" y="1344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3052" name="Rectangle 17"/>
            <p:cNvSpPr>
              <a:spLocks noChangeArrowheads="1"/>
            </p:cNvSpPr>
            <p:nvPr/>
          </p:nvSpPr>
          <p:spPr bwMode="auto">
            <a:xfrm>
              <a:off x="2640" y="1344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507922" name="Freeform 18"/>
          <p:cNvSpPr/>
          <p:nvPr/>
        </p:nvSpPr>
        <p:spPr bwMode="auto">
          <a:xfrm>
            <a:off x="4614863" y="2730500"/>
            <a:ext cx="1587" cy="889000"/>
          </a:xfrm>
          <a:custGeom>
            <a:avLst/>
            <a:gdLst>
              <a:gd name="T0" fmla="*/ 2147483647 w 1"/>
              <a:gd name="T1" fmla="*/ 0 h 560"/>
              <a:gd name="T2" fmla="*/ 0 w 1"/>
              <a:gd name="T3" fmla="*/ 2147483647 h 5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60">
                <a:moveTo>
                  <a:pt x="1" y="0"/>
                </a:moveTo>
                <a:lnTo>
                  <a:pt x="0" y="56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7923" name="Freeform 19"/>
          <p:cNvSpPr/>
          <p:nvPr/>
        </p:nvSpPr>
        <p:spPr bwMode="auto">
          <a:xfrm>
            <a:off x="4337050" y="4191000"/>
            <a:ext cx="1371600" cy="304800"/>
          </a:xfrm>
          <a:custGeom>
            <a:avLst/>
            <a:gdLst>
              <a:gd name="T0" fmla="*/ 0 w 480"/>
              <a:gd name="T1" fmla="*/ 0 h 192"/>
              <a:gd name="T2" fmla="*/ 0 w 480"/>
              <a:gd name="T3" fmla="*/ 2147483647 h 192"/>
              <a:gd name="T4" fmla="*/ 2147483647 w 480"/>
              <a:gd name="T5" fmla="*/ 2147483647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192">
                <a:moveTo>
                  <a:pt x="0" y="0"/>
                </a:moveTo>
                <a:lnTo>
                  <a:pt x="0" y="192"/>
                </a:lnTo>
                <a:lnTo>
                  <a:pt x="480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7924" name="Text Box 20"/>
          <p:cNvSpPr txBox="1">
            <a:spLocks noChangeArrowheads="1"/>
          </p:cNvSpPr>
          <p:nvPr/>
        </p:nvSpPr>
        <p:spPr bwMode="auto">
          <a:xfrm>
            <a:off x="7620000" y="3717925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相对距离 </a:t>
            </a:r>
            <a:r>
              <a:rPr lang="en-US" altLang="zh-CN" sz="2000">
                <a:latin typeface="Times New Roman" panose="02020603050405020304" pitchFamily="18" charset="0"/>
              </a:rPr>
              <a:t>A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07925" name="AutoShape 21"/>
          <p:cNvSpPr/>
          <p:nvPr/>
        </p:nvSpPr>
        <p:spPr bwMode="auto">
          <a:xfrm>
            <a:off x="7461250" y="3429000"/>
            <a:ext cx="158750" cy="914400"/>
          </a:xfrm>
          <a:prstGeom prst="rightBrace">
            <a:avLst>
              <a:gd name="adj1" fmla="val 48000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7926" name="AutoShape 22"/>
          <p:cNvSpPr/>
          <p:nvPr/>
        </p:nvSpPr>
        <p:spPr bwMode="auto">
          <a:xfrm rot="-5400000">
            <a:off x="4533900" y="22479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7927" name="AutoShape 23"/>
          <p:cNvSpPr/>
          <p:nvPr/>
        </p:nvSpPr>
        <p:spPr bwMode="auto">
          <a:xfrm rot="-5400000">
            <a:off x="2171700" y="2716213"/>
            <a:ext cx="152400" cy="990600"/>
          </a:xfrm>
          <a:prstGeom prst="leftBrace">
            <a:avLst>
              <a:gd name="adj1" fmla="val 54167"/>
              <a:gd name="adj2" fmla="val 50958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7928" name="Freeform 24"/>
          <p:cNvSpPr/>
          <p:nvPr/>
        </p:nvSpPr>
        <p:spPr bwMode="auto">
          <a:xfrm>
            <a:off x="2247900" y="3324225"/>
            <a:ext cx="1752600" cy="333375"/>
          </a:xfrm>
          <a:custGeom>
            <a:avLst/>
            <a:gdLst>
              <a:gd name="T0" fmla="*/ 0 w 1104"/>
              <a:gd name="T1" fmla="*/ 0 h 210"/>
              <a:gd name="T2" fmla="*/ 0 w 1104"/>
              <a:gd name="T3" fmla="*/ 2147483647 h 210"/>
              <a:gd name="T4" fmla="*/ 2147483647 w 1104"/>
              <a:gd name="T5" fmla="*/ 2147483647 h 210"/>
              <a:gd name="T6" fmla="*/ 2147483647 w 1104"/>
              <a:gd name="T7" fmla="*/ 2147483647 h 2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04" h="210">
                <a:moveTo>
                  <a:pt x="0" y="0"/>
                </a:moveTo>
                <a:lnTo>
                  <a:pt x="0" y="96"/>
                </a:lnTo>
                <a:lnTo>
                  <a:pt x="1104" y="96"/>
                </a:lnTo>
                <a:lnTo>
                  <a:pt x="1104" y="21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5"/>
          <p:cNvGrpSpPr/>
          <p:nvPr/>
        </p:nvGrpSpPr>
        <p:grpSpPr bwMode="auto">
          <a:xfrm>
            <a:off x="1219200" y="2727325"/>
            <a:ext cx="1524000" cy="396875"/>
            <a:chOff x="768" y="1584"/>
            <a:chExt cx="960" cy="250"/>
          </a:xfrm>
        </p:grpSpPr>
        <p:grpSp>
          <p:nvGrpSpPr>
            <p:cNvPr id="43046" name="Group 26"/>
            <p:cNvGrpSpPr/>
            <p:nvPr/>
          </p:nvGrpSpPr>
          <p:grpSpPr bwMode="auto">
            <a:xfrm>
              <a:off x="1104" y="1584"/>
              <a:ext cx="624" cy="250"/>
              <a:chOff x="864" y="2150"/>
              <a:chExt cx="624" cy="250"/>
            </a:xfrm>
          </p:grpSpPr>
          <p:sp>
            <p:nvSpPr>
              <p:cNvPr id="43048" name="Text Box 27"/>
              <p:cNvSpPr txBox="1">
                <a:spLocks noChangeArrowheads="1"/>
              </p:cNvSpPr>
              <p:nvPr/>
            </p:nvSpPr>
            <p:spPr bwMode="auto">
              <a:xfrm>
                <a:off x="960" y="215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1000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49" name="Rectangle 28"/>
              <p:cNvSpPr>
                <a:spLocks noChangeArrowheads="1"/>
              </p:cNvSpPr>
              <p:nvPr/>
            </p:nvSpPr>
            <p:spPr bwMode="auto">
              <a:xfrm>
                <a:off x="864" y="2160"/>
                <a:ext cx="62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sp>
          <p:nvSpPr>
            <p:cNvPr id="43047" name="Text Box 29"/>
            <p:cNvSpPr txBox="1">
              <a:spLocks noChangeArrowheads="1"/>
            </p:cNvSpPr>
            <p:nvPr/>
          </p:nvSpPr>
          <p:spPr bwMode="auto">
            <a:xfrm>
              <a:off x="768" y="1584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PC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507934" name="Freeform 30"/>
          <p:cNvSpPr/>
          <p:nvPr/>
        </p:nvSpPr>
        <p:spPr bwMode="auto">
          <a:xfrm>
            <a:off x="5029200" y="2301875"/>
            <a:ext cx="1524000" cy="990600"/>
          </a:xfrm>
          <a:custGeom>
            <a:avLst/>
            <a:gdLst>
              <a:gd name="T0" fmla="*/ 0 w 960"/>
              <a:gd name="T1" fmla="*/ 0 h 624"/>
              <a:gd name="T2" fmla="*/ 2147483647 w 960"/>
              <a:gd name="T3" fmla="*/ 0 h 624"/>
              <a:gd name="T4" fmla="*/ 2147483647 w 960"/>
              <a:gd name="T5" fmla="*/ 2147483647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624">
                <a:moveTo>
                  <a:pt x="0" y="0"/>
                </a:moveTo>
                <a:lnTo>
                  <a:pt x="960" y="0"/>
                </a:lnTo>
                <a:lnTo>
                  <a:pt x="960" y="6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1"/>
          <p:cNvGrpSpPr/>
          <p:nvPr/>
        </p:nvGrpSpPr>
        <p:grpSpPr bwMode="auto">
          <a:xfrm>
            <a:off x="5022850" y="2536825"/>
            <a:ext cx="2444750" cy="2644775"/>
            <a:chOff x="3164" y="1598"/>
            <a:chExt cx="1540" cy="1666"/>
          </a:xfrm>
        </p:grpSpPr>
        <p:grpSp>
          <p:nvGrpSpPr>
            <p:cNvPr id="43032" name="Group 32"/>
            <p:cNvGrpSpPr/>
            <p:nvPr/>
          </p:nvGrpSpPr>
          <p:grpSpPr bwMode="auto">
            <a:xfrm>
              <a:off x="3164" y="1598"/>
              <a:ext cx="1536" cy="1666"/>
              <a:chOff x="3164" y="1598"/>
              <a:chExt cx="1536" cy="1666"/>
            </a:xfrm>
          </p:grpSpPr>
          <p:sp>
            <p:nvSpPr>
              <p:cNvPr id="43035" name="Line 33"/>
              <p:cNvSpPr>
                <a:spLocks noChangeShapeType="1"/>
              </p:cNvSpPr>
              <p:nvPr/>
            </p:nvSpPr>
            <p:spPr bwMode="auto">
              <a:xfrm>
                <a:off x="3596" y="2076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36" name="Line 34"/>
              <p:cNvSpPr>
                <a:spLocks noChangeShapeType="1"/>
              </p:cNvSpPr>
              <p:nvPr/>
            </p:nvSpPr>
            <p:spPr bwMode="auto">
              <a:xfrm>
                <a:off x="3596" y="2316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37" name="Text Box 35"/>
              <p:cNvSpPr txBox="1">
                <a:spLocks noChangeArrowheads="1"/>
              </p:cNvSpPr>
              <p:nvPr/>
            </p:nvSpPr>
            <p:spPr bwMode="auto">
              <a:xfrm>
                <a:off x="4060" y="2352"/>
                <a:ext cx="308" cy="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</a:t>
                </a:r>
                <a:r>
                  <a:rPr lang="zh-CN" altLang="en-US">
                    <a:latin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…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3038" name="Group 36"/>
              <p:cNvGrpSpPr/>
              <p:nvPr/>
            </p:nvGrpSpPr>
            <p:grpSpPr bwMode="auto">
              <a:xfrm>
                <a:off x="3164" y="1598"/>
                <a:ext cx="1536" cy="1666"/>
                <a:chOff x="3164" y="1598"/>
                <a:chExt cx="1536" cy="1666"/>
              </a:xfrm>
            </p:grpSpPr>
            <p:sp>
              <p:nvSpPr>
                <p:cNvPr id="43039" name="Rectangle 37"/>
                <p:cNvSpPr>
                  <a:spLocks noChangeArrowheads="1"/>
                </p:cNvSpPr>
                <p:nvPr/>
              </p:nvSpPr>
              <p:spPr bwMode="auto">
                <a:xfrm>
                  <a:off x="3596" y="1836"/>
                  <a:ext cx="1104" cy="9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43040" name="Rectangle 38"/>
                <p:cNvSpPr>
                  <a:spLocks noChangeArrowheads="1"/>
                </p:cNvSpPr>
                <p:nvPr/>
              </p:nvSpPr>
              <p:spPr bwMode="auto">
                <a:xfrm>
                  <a:off x="3596" y="2976"/>
                  <a:ext cx="1104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4304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696" y="1598"/>
                  <a:ext cx="43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主存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042" name="Rectangle 40"/>
                <p:cNvSpPr>
                  <a:spLocks noChangeArrowheads="1"/>
                </p:cNvSpPr>
                <p:nvPr/>
              </p:nvSpPr>
              <p:spPr bwMode="auto">
                <a:xfrm>
                  <a:off x="3980" y="2076"/>
                  <a:ext cx="336" cy="240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4304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164" y="2085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1000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04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402" y="2085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04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596" y="2085"/>
                  <a:ext cx="33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OP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3033" name="Line 44"/>
            <p:cNvSpPr>
              <a:spLocks noChangeShapeType="1"/>
            </p:cNvSpPr>
            <p:nvPr/>
          </p:nvSpPr>
          <p:spPr bwMode="auto">
            <a:xfrm>
              <a:off x="3593" y="273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4" name="Line 45"/>
            <p:cNvSpPr>
              <a:spLocks noChangeShapeType="1"/>
            </p:cNvSpPr>
            <p:nvPr/>
          </p:nvSpPr>
          <p:spPr bwMode="auto">
            <a:xfrm>
              <a:off x="4704" y="273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031" name="AutoShape 4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50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0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50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50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50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50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50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50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0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0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0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 autoUpdateAnimBg="0"/>
      <p:bldP spid="507908" grpId="0" autoUpdateAnimBg="0"/>
      <p:bldP spid="507909" grpId="0" autoUpdateAnimBg="0"/>
      <p:bldP spid="507910" grpId="0" autoUpdateAnimBg="0"/>
      <p:bldP spid="507911" grpId="0" autoUpdateAnimBg="0"/>
      <p:bldP spid="507912" grpId="0" autoUpdateAnimBg="0"/>
      <p:bldP spid="507913" grpId="0" animBg="1"/>
      <p:bldP spid="507914" grpId="0" autoUpdateAnimBg="0"/>
      <p:bldP spid="507922" grpId="0" animBg="1"/>
      <p:bldP spid="507923" grpId="0" animBg="1"/>
      <p:bldP spid="507924" grpId="0" autoUpdateAnimBg="0"/>
      <p:bldP spid="507925" grpId="0" animBg="1"/>
      <p:bldP spid="507926" grpId="0" animBg="1"/>
      <p:bldP spid="507927" grpId="0" animBg="1"/>
      <p:bldP spid="507928" grpId="0" animBg="1"/>
      <p:bldP spid="50793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3308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 (1) 相对寻址举例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508931" name="Line 3"/>
          <p:cNvSpPr>
            <a:spLocks noChangeShapeType="1"/>
          </p:cNvSpPr>
          <p:nvPr/>
        </p:nvSpPr>
        <p:spPr bwMode="auto">
          <a:xfrm>
            <a:off x="4572000" y="3505200"/>
            <a:ext cx="1066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8932" name="Text Box 4"/>
          <p:cNvSpPr txBox="1">
            <a:spLocks noChangeArrowheads="1"/>
          </p:cNvSpPr>
          <p:nvPr/>
        </p:nvSpPr>
        <p:spPr bwMode="auto">
          <a:xfrm>
            <a:off x="593725" y="4867275"/>
            <a:ext cx="908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>
                <a:latin typeface="Times New Roman" panose="02020603050405020304" pitchFamily="18" charset="0"/>
              </a:rPr>
              <a:t>  </a:t>
            </a:r>
            <a:r>
              <a:rPr lang="zh-CN" altLang="en-US" sz="2400">
                <a:latin typeface="Times New Roman" panose="02020603050405020304" pitchFamily="18" charset="0"/>
              </a:rPr>
              <a:t>随程序所在存储空间的位置不同而不同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8933" name="Text Box 5"/>
          <p:cNvSpPr txBox="1">
            <a:spLocks noChangeArrowheads="1"/>
          </p:cNvSpPr>
          <p:nvPr/>
        </p:nvSpPr>
        <p:spPr bwMode="auto">
          <a:xfrm>
            <a:off x="2590800" y="62992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EA = ( M+3 )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3 = M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5638800" y="3124200"/>
            <a:ext cx="1066800" cy="914400"/>
            <a:chOff x="3456" y="2016"/>
            <a:chExt cx="672" cy="576"/>
          </a:xfrm>
        </p:grpSpPr>
        <p:sp>
          <p:nvSpPr>
            <p:cNvPr id="44070" name="Text Box 7"/>
            <p:cNvSpPr txBox="1">
              <a:spLocks noChangeArrowheads="1"/>
            </p:cNvSpPr>
            <p:nvPr/>
          </p:nvSpPr>
          <p:spPr bwMode="auto">
            <a:xfrm>
              <a:off x="3732" y="2073"/>
              <a:ext cx="396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1" name="Text Box 8"/>
            <p:cNvSpPr txBox="1">
              <a:spLocks noChangeArrowheads="1"/>
            </p:cNvSpPr>
            <p:nvPr/>
          </p:nvSpPr>
          <p:spPr bwMode="auto">
            <a:xfrm>
              <a:off x="3456" y="2016"/>
              <a:ext cx="43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5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*</a:t>
              </a:r>
              <a:endParaRPr lang="zh-CN" altLang="en-US" sz="5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1066800" y="685800"/>
            <a:ext cx="3733800" cy="4110038"/>
            <a:chOff x="576" y="432"/>
            <a:chExt cx="2352" cy="2589"/>
          </a:xfrm>
        </p:grpSpPr>
        <p:sp>
          <p:nvSpPr>
            <p:cNvPr id="44057" name="Text Box 10"/>
            <p:cNvSpPr txBox="1">
              <a:spLocks noChangeArrowheads="1"/>
            </p:cNvSpPr>
            <p:nvPr/>
          </p:nvSpPr>
          <p:spPr bwMode="auto">
            <a:xfrm>
              <a:off x="1554" y="432"/>
              <a:ext cx="12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anose="02020603050405020304" pitchFamily="18" charset="0"/>
                </a:rPr>
                <a:t>LDA      # 0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4058" name="Text Box 11"/>
            <p:cNvSpPr txBox="1">
              <a:spLocks noChangeArrowheads="1"/>
            </p:cNvSpPr>
            <p:nvPr/>
          </p:nvSpPr>
          <p:spPr bwMode="auto">
            <a:xfrm>
              <a:off x="1554" y="756"/>
              <a:ext cx="12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anose="02020603050405020304" pitchFamily="18" charset="0"/>
                </a:rPr>
                <a:t>LDX      # 0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4059" name="Text Box 12"/>
            <p:cNvSpPr txBox="1">
              <a:spLocks noChangeArrowheads="1"/>
            </p:cNvSpPr>
            <p:nvPr/>
          </p:nvSpPr>
          <p:spPr bwMode="auto">
            <a:xfrm>
              <a:off x="1554" y="1079"/>
              <a:ext cx="13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anose="02020603050405020304" pitchFamily="18" charset="0"/>
                </a:rPr>
                <a:t>ADD      X, D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4060" name="Text Box 13"/>
            <p:cNvSpPr txBox="1">
              <a:spLocks noChangeArrowheads="1"/>
            </p:cNvSpPr>
            <p:nvPr/>
          </p:nvSpPr>
          <p:spPr bwMode="auto">
            <a:xfrm>
              <a:off x="1554" y="1402"/>
              <a:ext cx="5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anose="02020603050405020304" pitchFamily="18" charset="0"/>
                </a:rPr>
                <a:t>INX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4061" name="Text Box 14"/>
            <p:cNvSpPr txBox="1">
              <a:spLocks noChangeArrowheads="1"/>
            </p:cNvSpPr>
            <p:nvPr/>
          </p:nvSpPr>
          <p:spPr bwMode="auto">
            <a:xfrm>
              <a:off x="1554" y="1725"/>
              <a:ext cx="12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anose="02020603050405020304" pitchFamily="18" charset="0"/>
                </a:rPr>
                <a:t>CPX      # N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4062" name="Text Box 15"/>
            <p:cNvSpPr txBox="1">
              <a:spLocks noChangeArrowheads="1"/>
            </p:cNvSpPr>
            <p:nvPr/>
          </p:nvSpPr>
          <p:spPr bwMode="auto">
            <a:xfrm>
              <a:off x="1554" y="2048"/>
              <a:ext cx="11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BNE</a:t>
              </a:r>
              <a:r>
                <a:rPr lang="en-US" altLang="zh-CN" sz="2800">
                  <a:latin typeface="Times New Roman" panose="02020603050405020304" pitchFamily="18" charset="0"/>
                </a:rPr>
                <a:t>     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3" name="Text Box 16"/>
            <p:cNvSpPr txBox="1">
              <a:spLocks noChangeArrowheads="1"/>
            </p:cNvSpPr>
            <p:nvPr/>
          </p:nvSpPr>
          <p:spPr bwMode="auto">
            <a:xfrm>
              <a:off x="1554" y="2371"/>
              <a:ext cx="12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anose="02020603050405020304" pitchFamily="18" charset="0"/>
                </a:rPr>
                <a:t>DIV       # N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4064" name="Text Box 17"/>
            <p:cNvSpPr txBox="1">
              <a:spLocks noChangeArrowheads="1"/>
            </p:cNvSpPr>
            <p:nvPr/>
          </p:nvSpPr>
          <p:spPr bwMode="auto">
            <a:xfrm>
              <a:off x="1554" y="2694"/>
              <a:ext cx="13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anose="02020603050405020304" pitchFamily="18" charset="0"/>
                </a:rPr>
                <a:t>STA      ANS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4065" name="Text Box 18"/>
            <p:cNvSpPr txBox="1">
              <a:spLocks noChangeArrowheads="1"/>
            </p:cNvSpPr>
            <p:nvPr/>
          </p:nvSpPr>
          <p:spPr bwMode="auto">
            <a:xfrm>
              <a:off x="816" y="1079"/>
              <a:ext cx="3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6" name="Text Box 19"/>
            <p:cNvSpPr txBox="1">
              <a:spLocks noChangeArrowheads="1"/>
            </p:cNvSpPr>
            <p:nvPr/>
          </p:nvSpPr>
          <p:spPr bwMode="auto">
            <a:xfrm>
              <a:off x="816" y="1402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anose="02020603050405020304" pitchFamily="18" charset="0"/>
                </a:rPr>
                <a:t>M+1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4067" name="Text Box 20"/>
            <p:cNvSpPr txBox="1">
              <a:spLocks noChangeArrowheads="1"/>
            </p:cNvSpPr>
            <p:nvPr/>
          </p:nvSpPr>
          <p:spPr bwMode="auto">
            <a:xfrm>
              <a:off x="816" y="1725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anose="02020603050405020304" pitchFamily="18" charset="0"/>
                </a:rPr>
                <a:t>M+2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4068" name="Text Box 21"/>
            <p:cNvSpPr txBox="1">
              <a:spLocks noChangeArrowheads="1"/>
            </p:cNvSpPr>
            <p:nvPr/>
          </p:nvSpPr>
          <p:spPr bwMode="auto">
            <a:xfrm>
              <a:off x="816" y="2048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M+3</a:t>
              </a:r>
              <a:endPara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9" name="Freeform 22"/>
            <p:cNvSpPr/>
            <p:nvPr/>
          </p:nvSpPr>
          <p:spPr bwMode="auto">
            <a:xfrm>
              <a:off x="576" y="1248"/>
              <a:ext cx="240" cy="960"/>
            </a:xfrm>
            <a:custGeom>
              <a:avLst/>
              <a:gdLst>
                <a:gd name="T0" fmla="*/ 240 w 240"/>
                <a:gd name="T1" fmla="*/ 960 h 960"/>
                <a:gd name="T2" fmla="*/ 0 w 240"/>
                <a:gd name="T3" fmla="*/ 960 h 960"/>
                <a:gd name="T4" fmla="*/ 0 w 240"/>
                <a:gd name="T5" fmla="*/ 0 h 960"/>
                <a:gd name="T6" fmla="*/ 192 w 240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960">
                  <a:moveTo>
                    <a:pt x="240" y="960"/>
                  </a:moveTo>
                  <a:lnTo>
                    <a:pt x="0" y="960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3"/>
          <p:cNvGrpSpPr/>
          <p:nvPr/>
        </p:nvGrpSpPr>
        <p:grpSpPr bwMode="auto">
          <a:xfrm>
            <a:off x="593725" y="5334000"/>
            <a:ext cx="9083675" cy="762000"/>
            <a:chOff x="240" y="3360"/>
            <a:chExt cx="5722" cy="480"/>
          </a:xfrm>
        </p:grpSpPr>
        <p:sp>
          <p:nvSpPr>
            <p:cNvPr id="44053" name="Text Box 24"/>
            <p:cNvSpPr txBox="1">
              <a:spLocks noChangeArrowheads="1"/>
            </p:cNvSpPr>
            <p:nvPr/>
          </p:nvSpPr>
          <p:spPr bwMode="auto">
            <a:xfrm>
              <a:off x="240" y="3408"/>
              <a:ext cx="57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而指令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BNE</a:t>
              </a:r>
              <a:r>
                <a:rPr lang="en-US" altLang="zh-CN" sz="2400">
                  <a:latin typeface="Times New Roman" panose="02020603050405020304" pitchFamily="18" charset="0"/>
                </a:rPr>
                <a:t>            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与 </a:t>
              </a:r>
              <a:r>
                <a:rPr lang="zh-CN" altLang="en-US" sz="2400">
                  <a:latin typeface="Times New Roman" panose="02020603050405020304" pitchFamily="18" charset="0"/>
                </a:rPr>
                <a:t>指令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ADD   X, D</a:t>
              </a:r>
              <a:r>
                <a:rPr lang="en-US" altLang="zh-CN" sz="2400">
                  <a:latin typeface="Times New Roman" panose="02020603050405020304" pitchFamily="18" charset="0"/>
                </a:rPr>
                <a:t>  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相对位移量不变</a:t>
              </a:r>
              <a:endPara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4054" name="Group 25"/>
            <p:cNvGrpSpPr/>
            <p:nvPr/>
          </p:nvGrpSpPr>
          <p:grpSpPr bwMode="auto">
            <a:xfrm>
              <a:off x="1380" y="3360"/>
              <a:ext cx="588" cy="480"/>
              <a:chOff x="1344" y="3360"/>
              <a:chExt cx="588" cy="480"/>
            </a:xfrm>
          </p:grpSpPr>
          <p:sp>
            <p:nvSpPr>
              <p:cNvPr id="44055" name="Text Box 26"/>
              <p:cNvSpPr txBox="1">
                <a:spLocks noChangeArrowheads="1"/>
              </p:cNvSpPr>
              <p:nvPr/>
            </p:nvSpPr>
            <p:spPr bwMode="auto">
              <a:xfrm>
                <a:off x="1536" y="3385"/>
                <a:ext cx="396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3</a:t>
                </a:r>
                <a:endPara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56" name="Text Box 27"/>
              <p:cNvSpPr txBox="1">
                <a:spLocks noChangeArrowheads="1"/>
              </p:cNvSpPr>
              <p:nvPr/>
            </p:nvSpPr>
            <p:spPr bwMode="auto">
              <a:xfrm>
                <a:off x="1344" y="3360"/>
                <a:ext cx="43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4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*</a:t>
                </a:r>
                <a:r>
                  <a:rPr lang="zh-CN" altLang="en-US" sz="4400">
                    <a:latin typeface="Times New Roman" panose="02020603050405020304" pitchFamily="18" charset="0"/>
                  </a:rPr>
                  <a:t> </a:t>
                </a:r>
                <a:endParaRPr lang="zh-CN" altLang="en-US" sz="4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" name="Group 28"/>
          <p:cNvGrpSpPr/>
          <p:nvPr/>
        </p:nvGrpSpPr>
        <p:grpSpPr bwMode="auto">
          <a:xfrm>
            <a:off x="1279525" y="5791200"/>
            <a:ext cx="5273675" cy="762000"/>
            <a:chOff x="806" y="3648"/>
            <a:chExt cx="3322" cy="480"/>
          </a:xfrm>
        </p:grpSpPr>
        <p:sp>
          <p:nvSpPr>
            <p:cNvPr id="44048" name="Text Box 29"/>
            <p:cNvSpPr txBox="1">
              <a:spLocks noChangeArrowheads="1"/>
            </p:cNvSpPr>
            <p:nvPr/>
          </p:nvSpPr>
          <p:spPr bwMode="auto">
            <a:xfrm>
              <a:off x="806" y="3696"/>
              <a:ext cx="9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指令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BNE</a:t>
              </a:r>
              <a:endPara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9" name="Text Box 30"/>
            <p:cNvSpPr txBox="1">
              <a:spLocks noChangeArrowheads="1"/>
            </p:cNvSpPr>
            <p:nvPr/>
          </p:nvSpPr>
          <p:spPr bwMode="auto">
            <a:xfrm>
              <a:off x="2275" y="3696"/>
              <a:ext cx="18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操作数的有效地址为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4050" name="Group 31"/>
            <p:cNvGrpSpPr/>
            <p:nvPr/>
          </p:nvGrpSpPr>
          <p:grpSpPr bwMode="auto">
            <a:xfrm>
              <a:off x="1764" y="3648"/>
              <a:ext cx="588" cy="480"/>
              <a:chOff x="1344" y="3360"/>
              <a:chExt cx="588" cy="480"/>
            </a:xfrm>
          </p:grpSpPr>
          <p:sp>
            <p:nvSpPr>
              <p:cNvPr id="44051" name="Text Box 32"/>
              <p:cNvSpPr txBox="1">
                <a:spLocks noChangeArrowheads="1"/>
              </p:cNvSpPr>
              <p:nvPr/>
            </p:nvSpPr>
            <p:spPr bwMode="auto">
              <a:xfrm>
                <a:off x="1536" y="3385"/>
                <a:ext cx="396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3</a:t>
                </a:r>
                <a:endPara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52" name="Text Box 33"/>
              <p:cNvSpPr txBox="1">
                <a:spLocks noChangeArrowheads="1"/>
              </p:cNvSpPr>
              <p:nvPr/>
            </p:nvSpPr>
            <p:spPr bwMode="auto">
              <a:xfrm>
                <a:off x="1344" y="3360"/>
                <a:ext cx="43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4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*</a:t>
                </a:r>
                <a:r>
                  <a:rPr lang="zh-CN" altLang="en-US" sz="4400">
                    <a:latin typeface="Times New Roman" panose="02020603050405020304" pitchFamily="18" charset="0"/>
                  </a:rPr>
                  <a:t> </a:t>
                </a:r>
                <a:endParaRPr lang="zh-CN" altLang="en-US" sz="4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08962" name="AutoShape 34"/>
          <p:cNvSpPr>
            <a:spLocks noChangeArrowheads="1"/>
          </p:cNvSpPr>
          <p:nvPr/>
        </p:nvSpPr>
        <p:spPr bwMode="auto">
          <a:xfrm>
            <a:off x="3886200" y="3338513"/>
            <a:ext cx="533400" cy="381000"/>
          </a:xfrm>
          <a:prstGeom prst="wedgeRoundRectCallout">
            <a:avLst>
              <a:gd name="adj1" fmla="val -36606"/>
              <a:gd name="adj2" fmla="val 4500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4043" name="Text Box 35"/>
          <p:cNvSpPr txBox="1">
            <a:spLocks noChangeArrowheads="1"/>
          </p:cNvSpPr>
          <p:nvPr/>
        </p:nvSpPr>
        <p:spPr bwMode="auto">
          <a:xfrm>
            <a:off x="5867400" y="26670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8" name="Group 36"/>
          <p:cNvGrpSpPr/>
          <p:nvPr/>
        </p:nvGrpSpPr>
        <p:grpSpPr bwMode="auto">
          <a:xfrm>
            <a:off x="6172200" y="2667000"/>
            <a:ext cx="2590800" cy="914400"/>
            <a:chOff x="3888" y="1552"/>
            <a:chExt cx="1632" cy="576"/>
          </a:xfrm>
        </p:grpSpPr>
        <p:sp>
          <p:nvSpPr>
            <p:cNvPr id="44046" name="Text Box 37"/>
            <p:cNvSpPr txBox="1">
              <a:spLocks noChangeArrowheads="1"/>
            </p:cNvSpPr>
            <p:nvPr/>
          </p:nvSpPr>
          <p:spPr bwMode="auto">
            <a:xfrm>
              <a:off x="4128" y="1632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相对寻址特征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047" name="Text Box 38"/>
            <p:cNvSpPr txBox="1">
              <a:spLocks noChangeArrowheads="1"/>
            </p:cNvSpPr>
            <p:nvPr/>
          </p:nvSpPr>
          <p:spPr bwMode="auto">
            <a:xfrm>
              <a:off x="3888" y="1552"/>
              <a:ext cx="62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5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*</a:t>
              </a:r>
              <a:endParaRPr lang="zh-CN" altLang="en-US" sz="5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4045" name="AutoShape 4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animBg="1"/>
      <p:bldP spid="508932" grpId="0" autoUpdateAnimBg="0"/>
      <p:bldP spid="508933" grpId="0" autoUpdateAnimBg="0"/>
      <p:bldP spid="50896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sz="2800" b="1" smtClean="0"/>
              <a:t>指令系统在计算机中的地位</a:t>
            </a:r>
            <a:endParaRPr lang="zh-CN" altLang="en-US" sz="2800" b="1" smtClean="0"/>
          </a:p>
        </p:txBody>
      </p:sp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838200" y="1524000"/>
          <a:ext cx="7239000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BMP 图像" r:id="rId1" imgW="6838950" imgH="3257550" progId="Paint.Picture">
                  <p:embed/>
                </p:oleObj>
              </mc:Choice>
              <mc:Fallback>
                <p:oleObj name="BMP 图像" r:id="rId1" imgW="6838950" imgH="3257550" progId="Paint.Picture">
                  <p:embed/>
                  <p:pic>
                    <p:nvPicPr>
                      <p:cNvPr id="0" name="图片 215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7239000" cy="392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323850"/>
            <a:ext cx="6994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(2) 按字节寻址的相对寻址举例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114425" y="1309688"/>
            <a:ext cx="2171700" cy="2805112"/>
            <a:chOff x="702" y="825"/>
            <a:chExt cx="1368" cy="1767"/>
          </a:xfrm>
        </p:grpSpPr>
        <p:grpSp>
          <p:nvGrpSpPr>
            <p:cNvPr id="45083" name="Group 4"/>
            <p:cNvGrpSpPr/>
            <p:nvPr/>
          </p:nvGrpSpPr>
          <p:grpSpPr bwMode="auto">
            <a:xfrm>
              <a:off x="702" y="825"/>
              <a:ext cx="1368" cy="1767"/>
              <a:chOff x="702" y="825"/>
              <a:chExt cx="1368" cy="1767"/>
            </a:xfrm>
          </p:grpSpPr>
          <p:sp>
            <p:nvSpPr>
              <p:cNvPr id="45086" name="Line 5"/>
              <p:cNvSpPr>
                <a:spLocks noChangeShapeType="1"/>
              </p:cNvSpPr>
              <p:nvPr/>
            </p:nvSpPr>
            <p:spPr bwMode="auto">
              <a:xfrm>
                <a:off x="1302" y="864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87" name="Line 6"/>
              <p:cNvSpPr>
                <a:spLocks noChangeShapeType="1"/>
              </p:cNvSpPr>
              <p:nvPr/>
            </p:nvSpPr>
            <p:spPr bwMode="auto">
              <a:xfrm>
                <a:off x="2070" y="864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88" name="Line 7"/>
              <p:cNvSpPr>
                <a:spLocks noChangeShapeType="1"/>
              </p:cNvSpPr>
              <p:nvPr/>
            </p:nvSpPr>
            <p:spPr bwMode="auto">
              <a:xfrm>
                <a:off x="1302" y="1056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89" name="Line 8"/>
              <p:cNvSpPr>
                <a:spLocks noChangeShapeType="1"/>
              </p:cNvSpPr>
              <p:nvPr/>
            </p:nvSpPr>
            <p:spPr bwMode="auto">
              <a:xfrm>
                <a:off x="1302" y="216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90" name="Line 9"/>
              <p:cNvSpPr>
                <a:spLocks noChangeShapeType="1"/>
              </p:cNvSpPr>
              <p:nvPr/>
            </p:nvSpPr>
            <p:spPr bwMode="auto">
              <a:xfrm>
                <a:off x="1302" y="240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91" name="Text Box 10"/>
              <p:cNvSpPr txBox="1">
                <a:spLocks noChangeArrowheads="1"/>
              </p:cNvSpPr>
              <p:nvPr/>
            </p:nvSpPr>
            <p:spPr bwMode="auto">
              <a:xfrm>
                <a:off x="1494" y="1065"/>
                <a:ext cx="3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OP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92" name="Text Box 11"/>
              <p:cNvSpPr txBox="1">
                <a:spLocks noChangeArrowheads="1"/>
              </p:cNvSpPr>
              <p:nvPr/>
            </p:nvSpPr>
            <p:spPr bwMode="auto">
              <a:xfrm>
                <a:off x="1398" y="1294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位移量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93" name="Text Box 12"/>
              <p:cNvSpPr txBox="1">
                <a:spLocks noChangeArrowheads="1"/>
              </p:cNvSpPr>
              <p:nvPr/>
            </p:nvSpPr>
            <p:spPr bwMode="auto">
              <a:xfrm>
                <a:off x="702" y="1065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2000 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H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94" name="Text Box 13"/>
              <p:cNvSpPr txBox="1">
                <a:spLocks noChangeArrowheads="1"/>
              </p:cNvSpPr>
              <p:nvPr/>
            </p:nvSpPr>
            <p:spPr bwMode="auto">
              <a:xfrm>
                <a:off x="702" y="2160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2008 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H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95" name="Line 14"/>
              <p:cNvSpPr>
                <a:spLocks noChangeShapeType="1"/>
              </p:cNvSpPr>
              <p:nvPr/>
            </p:nvSpPr>
            <p:spPr bwMode="auto">
              <a:xfrm>
                <a:off x="1830" y="9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96" name="Line 15"/>
              <p:cNvSpPr>
                <a:spLocks noChangeShapeType="1"/>
              </p:cNvSpPr>
              <p:nvPr/>
            </p:nvSpPr>
            <p:spPr bwMode="auto">
              <a:xfrm rot="10800000">
                <a:off x="1302" y="9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97" name="Text Box 16"/>
              <p:cNvSpPr txBox="1">
                <a:spLocks noChangeArrowheads="1"/>
              </p:cNvSpPr>
              <p:nvPr/>
            </p:nvSpPr>
            <p:spPr bwMode="auto">
              <a:xfrm>
                <a:off x="1580" y="82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8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5084" name="Line 17"/>
            <p:cNvSpPr>
              <a:spLocks noChangeShapeType="1"/>
            </p:cNvSpPr>
            <p:nvPr/>
          </p:nvSpPr>
          <p:spPr bwMode="auto">
            <a:xfrm>
              <a:off x="1302" y="129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5" name="Line 18"/>
            <p:cNvSpPr>
              <a:spLocks noChangeShapeType="1"/>
            </p:cNvSpPr>
            <p:nvPr/>
          </p:nvSpPr>
          <p:spPr bwMode="auto">
            <a:xfrm>
              <a:off x="1302" y="153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09971" name="AutoShape 19"/>
          <p:cNvSpPr/>
          <p:nvPr/>
        </p:nvSpPr>
        <p:spPr bwMode="auto">
          <a:xfrm>
            <a:off x="3286125" y="1676400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28575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9972" name="Text Box 20"/>
          <p:cNvSpPr txBox="1">
            <a:spLocks noChangeArrowheads="1"/>
          </p:cNvSpPr>
          <p:nvPr/>
        </p:nvSpPr>
        <p:spPr bwMode="auto">
          <a:xfrm>
            <a:off x="3505200" y="1701800"/>
            <a:ext cx="1514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JMP </a:t>
            </a:r>
            <a:r>
              <a:rPr lang="en-US" altLang="zh-CN" sz="5400" baseline="-15000">
                <a:solidFill>
                  <a:schemeClr val="folHlink"/>
                </a:solidFill>
                <a:latin typeface="Times New Roman" panose="02020603050405020304" pitchFamily="18" charset="0"/>
              </a:rPr>
              <a:t>*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+ 8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21"/>
          <p:cNvGrpSpPr/>
          <p:nvPr/>
        </p:nvGrpSpPr>
        <p:grpSpPr bwMode="auto">
          <a:xfrm>
            <a:off x="5372100" y="1309688"/>
            <a:ext cx="2171700" cy="2805112"/>
            <a:chOff x="3384" y="825"/>
            <a:chExt cx="1368" cy="1767"/>
          </a:xfrm>
        </p:grpSpPr>
        <p:sp>
          <p:nvSpPr>
            <p:cNvPr id="45069" name="Line 22"/>
            <p:cNvSpPr>
              <a:spLocks noChangeShapeType="1"/>
            </p:cNvSpPr>
            <p:nvPr/>
          </p:nvSpPr>
          <p:spPr bwMode="auto">
            <a:xfrm>
              <a:off x="3984" y="864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0" name="Line 23"/>
            <p:cNvSpPr>
              <a:spLocks noChangeShapeType="1"/>
            </p:cNvSpPr>
            <p:nvPr/>
          </p:nvSpPr>
          <p:spPr bwMode="auto">
            <a:xfrm>
              <a:off x="4752" y="864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1" name="Line 24"/>
            <p:cNvSpPr>
              <a:spLocks noChangeShapeType="1"/>
            </p:cNvSpPr>
            <p:nvPr/>
          </p:nvSpPr>
          <p:spPr bwMode="auto">
            <a:xfrm>
              <a:off x="3984" y="129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2" name="Line 25"/>
            <p:cNvSpPr>
              <a:spLocks noChangeShapeType="1"/>
            </p:cNvSpPr>
            <p:nvPr/>
          </p:nvSpPr>
          <p:spPr bwMode="auto">
            <a:xfrm>
              <a:off x="3984" y="105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3" name="Line 26"/>
            <p:cNvSpPr>
              <a:spLocks noChangeShapeType="1"/>
            </p:cNvSpPr>
            <p:nvPr/>
          </p:nvSpPr>
          <p:spPr bwMode="auto">
            <a:xfrm>
              <a:off x="3984" y="153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4" name="Line 27"/>
            <p:cNvSpPr>
              <a:spLocks noChangeShapeType="1"/>
            </p:cNvSpPr>
            <p:nvPr/>
          </p:nvSpPr>
          <p:spPr bwMode="auto">
            <a:xfrm>
              <a:off x="3984" y="216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5" name="Line 28"/>
            <p:cNvSpPr>
              <a:spLocks noChangeShapeType="1"/>
            </p:cNvSpPr>
            <p:nvPr/>
          </p:nvSpPr>
          <p:spPr bwMode="auto">
            <a:xfrm>
              <a:off x="3984" y="240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6" name="Text Box 29"/>
            <p:cNvSpPr txBox="1">
              <a:spLocks noChangeArrowheads="1"/>
            </p:cNvSpPr>
            <p:nvPr/>
          </p:nvSpPr>
          <p:spPr bwMode="auto">
            <a:xfrm>
              <a:off x="4176" y="1065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OP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5077" name="Text Box 30"/>
            <p:cNvSpPr txBox="1">
              <a:spLocks noChangeArrowheads="1"/>
            </p:cNvSpPr>
            <p:nvPr/>
          </p:nvSpPr>
          <p:spPr bwMode="auto">
            <a:xfrm>
              <a:off x="4168" y="1305"/>
              <a:ext cx="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06 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8" name="Text Box 31"/>
            <p:cNvSpPr txBox="1">
              <a:spLocks noChangeArrowheads="1"/>
            </p:cNvSpPr>
            <p:nvPr/>
          </p:nvSpPr>
          <p:spPr bwMode="auto">
            <a:xfrm>
              <a:off x="3384" y="106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2000 </a:t>
              </a:r>
              <a:r>
                <a:rPr lang="en-US" altLang="zh-CN" sz="2000">
                  <a:latin typeface="Times New Roman" panose="02020603050405020304" pitchFamily="18" charset="0"/>
                </a:rPr>
                <a:t>H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5079" name="Text Box 32"/>
            <p:cNvSpPr txBox="1">
              <a:spLocks noChangeArrowheads="1"/>
            </p:cNvSpPr>
            <p:nvPr/>
          </p:nvSpPr>
          <p:spPr bwMode="auto">
            <a:xfrm>
              <a:off x="3384" y="2160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2008 </a:t>
              </a:r>
              <a:r>
                <a:rPr lang="en-US" altLang="zh-CN" sz="2000">
                  <a:latin typeface="Times New Roman" panose="02020603050405020304" pitchFamily="18" charset="0"/>
                </a:rPr>
                <a:t>H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5080" name="Line 33"/>
            <p:cNvSpPr>
              <a:spLocks noChangeShapeType="1"/>
            </p:cNvSpPr>
            <p:nvPr/>
          </p:nvSpPr>
          <p:spPr bwMode="auto">
            <a:xfrm>
              <a:off x="4512" y="9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1" name="Line 34"/>
            <p:cNvSpPr>
              <a:spLocks noChangeShapeType="1"/>
            </p:cNvSpPr>
            <p:nvPr/>
          </p:nvSpPr>
          <p:spPr bwMode="auto">
            <a:xfrm rot="10800000">
              <a:off x="3984" y="9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2" name="Text Box 35"/>
            <p:cNvSpPr txBox="1">
              <a:spLocks noChangeArrowheads="1"/>
            </p:cNvSpPr>
            <p:nvPr/>
          </p:nvSpPr>
          <p:spPr bwMode="auto">
            <a:xfrm>
              <a:off x="4262" y="82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8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509988" name="Text Box 36"/>
          <p:cNvSpPr txBox="1">
            <a:spLocks noChangeArrowheads="1"/>
          </p:cNvSpPr>
          <p:nvPr/>
        </p:nvSpPr>
        <p:spPr bwMode="auto">
          <a:xfrm>
            <a:off x="838200" y="45720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设  当前指令地址    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PC = 2000H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9989" name="Text Box 37"/>
          <p:cNvSpPr txBox="1">
            <a:spLocks noChangeArrowheads="1"/>
          </p:cNvSpPr>
          <p:nvPr/>
        </p:nvSpPr>
        <p:spPr bwMode="auto">
          <a:xfrm>
            <a:off x="1295400" y="51054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转移后的目的地址为  </a:t>
            </a:r>
            <a:r>
              <a:rPr lang="zh-CN" altLang="en-US" sz="12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2008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H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9990" name="Text Box 38"/>
          <p:cNvSpPr txBox="1">
            <a:spLocks noChangeArrowheads="1"/>
          </p:cNvSpPr>
          <p:nvPr/>
        </p:nvSpPr>
        <p:spPr bwMode="auto">
          <a:xfrm>
            <a:off x="1295400" y="5454650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因为  取出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JMP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5400" baseline="-15000">
                <a:solidFill>
                  <a:schemeClr val="folHlink"/>
                </a:solidFill>
                <a:latin typeface="Times New Roman" panose="02020603050405020304" pitchFamily="18" charset="0"/>
              </a:rPr>
              <a:t>*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+ 8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后  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PC = 2002H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9991" name="Text Box 39"/>
          <p:cNvSpPr txBox="1">
            <a:spLocks noChangeArrowheads="1"/>
          </p:cNvSpPr>
          <p:nvPr/>
        </p:nvSpPr>
        <p:spPr bwMode="auto">
          <a:xfrm>
            <a:off x="3505200" y="23622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二字节指令</a:t>
            </a: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9992" name="Text Box 40"/>
          <p:cNvSpPr txBox="1">
            <a:spLocks noChangeArrowheads="1"/>
          </p:cNvSpPr>
          <p:nvPr/>
        </p:nvSpPr>
        <p:spPr bwMode="auto">
          <a:xfrm>
            <a:off x="1295400" y="5911850"/>
            <a:ext cx="784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故 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JMP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5400" baseline="-15000">
                <a:solidFill>
                  <a:schemeClr val="folHlink"/>
                </a:solidFill>
                <a:latin typeface="Times New Roman" panose="02020603050405020304" pitchFamily="18" charset="0"/>
              </a:rPr>
              <a:t>*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+ 8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指令 的第二字节为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2008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H - 2002H = 06H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8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0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71" grpId="0" animBg="1"/>
      <p:bldP spid="509972" grpId="0" autoUpdateAnimBg="0"/>
      <p:bldP spid="509988" grpId="0" autoUpdateAnimBg="0"/>
      <p:bldP spid="509989" grpId="0" autoUpdateAnimBg="0"/>
      <p:bldP spid="509990" grpId="0" autoUpdateAnimBg="0"/>
      <p:bldP spid="509991" grpId="0" autoUpdateAnimBg="0"/>
      <p:bldP spid="50999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17525" y="152400"/>
            <a:ext cx="354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10. 堆栈寻址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510979" name="Text Box 3"/>
          <p:cNvSpPr txBox="1">
            <a:spLocks noChangeArrowheads="1"/>
          </p:cNvSpPr>
          <p:nvPr/>
        </p:nvSpPr>
        <p:spPr bwMode="auto">
          <a:xfrm>
            <a:off x="974725" y="838200"/>
            <a:ext cx="3978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堆栈的特点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10980" name="Text Box 4"/>
          <p:cNvSpPr txBox="1">
            <a:spLocks noChangeArrowheads="1"/>
          </p:cNvSpPr>
          <p:nvPr/>
        </p:nvSpPr>
        <p:spPr bwMode="auto">
          <a:xfrm>
            <a:off x="1463675" y="163195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堆栈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574925" y="1371600"/>
            <a:ext cx="1103313" cy="1022350"/>
            <a:chOff x="1622" y="864"/>
            <a:chExt cx="695" cy="644"/>
          </a:xfrm>
        </p:grpSpPr>
        <p:sp>
          <p:nvSpPr>
            <p:cNvPr id="46152" name="Text Box 6"/>
            <p:cNvSpPr txBox="1">
              <a:spLocks noChangeArrowheads="1"/>
            </p:cNvSpPr>
            <p:nvPr/>
          </p:nvSpPr>
          <p:spPr bwMode="auto">
            <a:xfrm>
              <a:off x="1622" y="864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硬堆栈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6153" name="Text Box 7"/>
            <p:cNvSpPr txBox="1">
              <a:spLocks noChangeArrowheads="1"/>
            </p:cNvSpPr>
            <p:nvPr/>
          </p:nvSpPr>
          <p:spPr bwMode="auto">
            <a:xfrm>
              <a:off x="1622" y="1220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软堆栈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510984" name="Text Box 8"/>
          <p:cNvSpPr txBox="1">
            <a:spLocks noChangeArrowheads="1"/>
          </p:cNvSpPr>
          <p:nvPr/>
        </p:nvSpPr>
        <p:spPr bwMode="auto">
          <a:xfrm>
            <a:off x="4251325" y="1371600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多个寄存器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0985" name="Text Box 9"/>
          <p:cNvSpPr txBox="1">
            <a:spLocks noChangeArrowheads="1"/>
          </p:cNvSpPr>
          <p:nvPr/>
        </p:nvSpPr>
        <p:spPr bwMode="auto">
          <a:xfrm>
            <a:off x="4251325" y="1936750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指定的存储空间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0986" name="Text Box 10"/>
          <p:cNvSpPr txBox="1">
            <a:spLocks noChangeArrowheads="1"/>
          </p:cNvSpPr>
          <p:nvPr/>
        </p:nvSpPr>
        <p:spPr bwMode="auto">
          <a:xfrm>
            <a:off x="1463675" y="2514600"/>
            <a:ext cx="355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先进后出</a:t>
            </a:r>
            <a:r>
              <a:rPr lang="zh-CN" altLang="en-US" sz="2400">
                <a:latin typeface="Times New Roman" panose="02020603050405020304" pitchFamily="18" charset="0"/>
              </a:rPr>
              <a:t>（一个入出口）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0987" name="Text Box 11"/>
          <p:cNvSpPr txBox="1">
            <a:spLocks noChangeArrowheads="1"/>
          </p:cNvSpPr>
          <p:nvPr/>
        </p:nvSpPr>
        <p:spPr bwMode="auto">
          <a:xfrm>
            <a:off x="5029200" y="25146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栈顶地址 </a:t>
            </a:r>
            <a:r>
              <a:rPr lang="zh-CN" altLang="en-US" sz="2400">
                <a:latin typeface="Times New Roman" panose="02020603050405020304" pitchFamily="18" charset="0"/>
              </a:rPr>
              <a:t>由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SP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指出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0988" name="Text Box 12"/>
          <p:cNvSpPr txBox="1">
            <a:spLocks noChangeArrowheads="1"/>
          </p:cNvSpPr>
          <p:nvPr/>
        </p:nvSpPr>
        <p:spPr bwMode="auto">
          <a:xfrm>
            <a:off x="3817938" y="3870325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000">
                <a:latin typeface="Times New Roman" panose="02020603050405020304" pitchFamily="18" charset="0"/>
              </a:rPr>
              <a:t> 1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10989" name="Text Box 13"/>
          <p:cNvSpPr txBox="1">
            <a:spLocks noChangeArrowheads="1"/>
          </p:cNvSpPr>
          <p:nvPr/>
        </p:nvSpPr>
        <p:spPr bwMode="auto">
          <a:xfrm>
            <a:off x="968375" y="4845050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1FFFH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10990" name="Text Box 14"/>
          <p:cNvSpPr txBox="1">
            <a:spLocks noChangeArrowheads="1"/>
          </p:cNvSpPr>
          <p:nvPr/>
        </p:nvSpPr>
        <p:spPr bwMode="auto">
          <a:xfrm>
            <a:off x="7491413" y="3870325"/>
            <a:ext cx="519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Times New Roman" panose="02020603050405020304" pitchFamily="18" charset="0"/>
              </a:rPr>
              <a:t> +1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10991" name="Text Box 15"/>
          <p:cNvSpPr txBox="1">
            <a:spLocks noChangeArrowheads="1"/>
          </p:cNvSpPr>
          <p:nvPr/>
        </p:nvSpPr>
        <p:spPr bwMode="auto">
          <a:xfrm>
            <a:off x="4702175" y="5149850"/>
            <a:ext cx="952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2000 </a:t>
            </a:r>
            <a:r>
              <a:rPr lang="en-US" altLang="zh-CN" sz="2000">
                <a:latin typeface="Times New Roman" panose="02020603050405020304" pitchFamily="18" charset="0"/>
              </a:rPr>
              <a:t>H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10992" name="AutoShape 16"/>
          <p:cNvSpPr/>
          <p:nvPr/>
        </p:nvSpPr>
        <p:spPr bwMode="auto">
          <a:xfrm>
            <a:off x="2362200" y="15113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10993" name="AutoShape 17"/>
          <p:cNvSpPr>
            <a:spLocks noChangeArrowheads="1"/>
          </p:cNvSpPr>
          <p:nvPr/>
        </p:nvSpPr>
        <p:spPr bwMode="auto">
          <a:xfrm rot="-1305426">
            <a:off x="3429000" y="3795713"/>
            <a:ext cx="381000" cy="381000"/>
          </a:xfrm>
          <a:prstGeom prst="curvedLeftArrow">
            <a:avLst>
              <a:gd name="adj1" fmla="val 20000"/>
              <a:gd name="adj2" fmla="val 40000"/>
              <a:gd name="adj3" fmla="val 33333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10994" name="AutoShape 18"/>
          <p:cNvSpPr>
            <a:spLocks noChangeArrowheads="1"/>
          </p:cNvSpPr>
          <p:nvPr/>
        </p:nvSpPr>
        <p:spPr bwMode="auto">
          <a:xfrm rot="-1305426">
            <a:off x="7162800" y="3795713"/>
            <a:ext cx="381000" cy="381000"/>
          </a:xfrm>
          <a:prstGeom prst="curvedLeftArrow">
            <a:avLst>
              <a:gd name="adj1" fmla="val 20000"/>
              <a:gd name="adj2" fmla="val 40000"/>
              <a:gd name="adj3" fmla="val 33333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grpSp>
        <p:nvGrpSpPr>
          <p:cNvPr id="3" name="Group 19"/>
          <p:cNvGrpSpPr/>
          <p:nvPr/>
        </p:nvGrpSpPr>
        <p:grpSpPr bwMode="auto">
          <a:xfrm>
            <a:off x="1463675" y="3124200"/>
            <a:ext cx="3263900" cy="457200"/>
            <a:chOff x="922" y="1968"/>
            <a:chExt cx="2056" cy="288"/>
          </a:xfrm>
        </p:grpSpPr>
        <p:sp>
          <p:nvSpPr>
            <p:cNvPr id="46150" name="Text Box 20"/>
            <p:cNvSpPr txBox="1">
              <a:spLocks noChangeArrowheads="1"/>
            </p:cNvSpPr>
            <p:nvPr/>
          </p:nvSpPr>
          <p:spPr bwMode="auto">
            <a:xfrm>
              <a:off x="922" y="1968"/>
              <a:ext cx="2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进栈  （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SP）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 1       SP</a:t>
              </a:r>
              <a:endPara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51" name="Line 21"/>
            <p:cNvSpPr>
              <a:spLocks noChangeShapeType="1"/>
            </p:cNvSpPr>
            <p:nvPr/>
          </p:nvSpPr>
          <p:spPr bwMode="auto">
            <a:xfrm>
              <a:off x="2400" y="2112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/>
          <p:nvPr/>
        </p:nvGrpSpPr>
        <p:grpSpPr bwMode="auto">
          <a:xfrm>
            <a:off x="5029200" y="3124200"/>
            <a:ext cx="3360738" cy="457200"/>
            <a:chOff x="3168" y="1968"/>
            <a:chExt cx="2117" cy="288"/>
          </a:xfrm>
        </p:grpSpPr>
        <p:sp>
          <p:nvSpPr>
            <p:cNvPr id="46148" name="Text Box 23"/>
            <p:cNvSpPr txBox="1">
              <a:spLocks noChangeArrowheads="1"/>
            </p:cNvSpPr>
            <p:nvPr/>
          </p:nvSpPr>
          <p:spPr bwMode="auto">
            <a:xfrm>
              <a:off x="3168" y="1968"/>
              <a:ext cx="21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出栈  （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SP）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 1        SP</a:t>
              </a:r>
              <a:endPara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49" name="Line 24"/>
            <p:cNvSpPr>
              <a:spLocks noChangeShapeType="1"/>
            </p:cNvSpPr>
            <p:nvPr/>
          </p:nvSpPr>
          <p:spPr bwMode="auto">
            <a:xfrm>
              <a:off x="4704" y="2112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5"/>
          <p:cNvGrpSpPr/>
          <p:nvPr/>
        </p:nvGrpSpPr>
        <p:grpSpPr bwMode="auto">
          <a:xfrm>
            <a:off x="968375" y="3946525"/>
            <a:ext cx="3133725" cy="2530475"/>
            <a:chOff x="610" y="2486"/>
            <a:chExt cx="1974" cy="1594"/>
          </a:xfrm>
        </p:grpSpPr>
        <p:sp>
          <p:nvSpPr>
            <p:cNvPr id="46136" name="Text Box 26"/>
            <p:cNvSpPr txBox="1">
              <a:spLocks noChangeArrowheads="1"/>
            </p:cNvSpPr>
            <p:nvPr/>
          </p:nvSpPr>
          <p:spPr bwMode="auto">
            <a:xfrm>
              <a:off x="2146" y="324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栈顶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6137" name="Text Box 27"/>
            <p:cNvSpPr txBox="1">
              <a:spLocks noChangeArrowheads="1"/>
            </p:cNvSpPr>
            <p:nvPr/>
          </p:nvSpPr>
          <p:spPr bwMode="auto">
            <a:xfrm>
              <a:off x="2146" y="3830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栈底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46138" name="Group 28"/>
            <p:cNvGrpSpPr/>
            <p:nvPr/>
          </p:nvGrpSpPr>
          <p:grpSpPr bwMode="auto">
            <a:xfrm>
              <a:off x="610" y="2486"/>
              <a:ext cx="1536" cy="1536"/>
              <a:chOff x="610" y="2486"/>
              <a:chExt cx="1536" cy="1536"/>
            </a:xfrm>
          </p:grpSpPr>
          <p:sp>
            <p:nvSpPr>
              <p:cNvPr id="46139" name="Rectangle 29"/>
              <p:cNvSpPr>
                <a:spLocks noChangeArrowheads="1"/>
              </p:cNvSpPr>
              <p:nvPr/>
            </p:nvSpPr>
            <p:spPr bwMode="auto">
              <a:xfrm>
                <a:off x="1186" y="2497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>
                    <a:latin typeface="Times New Roman" panose="02020603050405020304" pitchFamily="18" charset="0"/>
                  </a:rPr>
                  <a:t>2000 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H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40" name="Rectangle 30"/>
              <p:cNvSpPr>
                <a:spLocks noChangeArrowheads="1"/>
              </p:cNvSpPr>
              <p:nvPr/>
            </p:nvSpPr>
            <p:spPr bwMode="auto">
              <a:xfrm>
                <a:off x="1186" y="3274"/>
                <a:ext cx="960" cy="172"/>
              </a:xfrm>
              <a:prstGeom prst="rect">
                <a:avLst/>
              </a:prstGeom>
              <a:solidFill>
                <a:schemeClr val="tx1">
                  <a:alpha val="50195"/>
                </a:schemeClr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6141" name="Rectangle 31"/>
              <p:cNvSpPr>
                <a:spLocks noChangeArrowheads="1"/>
              </p:cNvSpPr>
              <p:nvPr/>
            </p:nvSpPr>
            <p:spPr bwMode="auto">
              <a:xfrm>
                <a:off x="1186" y="3850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6142" name="Freeform 32"/>
              <p:cNvSpPr/>
              <p:nvPr/>
            </p:nvSpPr>
            <p:spPr bwMode="auto">
              <a:xfrm>
                <a:off x="1187" y="2860"/>
                <a:ext cx="1" cy="1156"/>
              </a:xfrm>
              <a:custGeom>
                <a:avLst/>
                <a:gdLst>
                  <a:gd name="T0" fmla="*/ 1 w 1"/>
                  <a:gd name="T1" fmla="*/ 0 h 1156"/>
                  <a:gd name="T2" fmla="*/ 0 w 1"/>
                  <a:gd name="T3" fmla="*/ 1156 h 115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3" name="Text Box 33"/>
              <p:cNvSpPr txBox="1">
                <a:spLocks noChangeArrowheads="1"/>
              </p:cNvSpPr>
              <p:nvPr/>
            </p:nvSpPr>
            <p:spPr bwMode="auto">
              <a:xfrm>
                <a:off x="651" y="2486"/>
                <a:ext cx="3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SP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44" name="Text Box 34"/>
              <p:cNvSpPr txBox="1">
                <a:spLocks noChangeArrowheads="1"/>
              </p:cNvSpPr>
              <p:nvPr/>
            </p:nvSpPr>
            <p:spPr bwMode="auto">
              <a:xfrm>
                <a:off x="610" y="3244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2000 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H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45" name="Text Box 35"/>
              <p:cNvSpPr txBox="1">
                <a:spLocks noChangeArrowheads="1"/>
              </p:cNvSpPr>
              <p:nvPr/>
            </p:nvSpPr>
            <p:spPr bwMode="auto">
              <a:xfrm>
                <a:off x="1515" y="3532"/>
                <a:ext cx="3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…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46" name="Freeform 36"/>
              <p:cNvSpPr/>
              <p:nvPr/>
            </p:nvSpPr>
            <p:spPr bwMode="auto">
              <a:xfrm>
                <a:off x="2144" y="2860"/>
                <a:ext cx="1" cy="1156"/>
              </a:xfrm>
              <a:custGeom>
                <a:avLst/>
                <a:gdLst>
                  <a:gd name="T0" fmla="*/ 1 w 1"/>
                  <a:gd name="T1" fmla="*/ 0 h 1156"/>
                  <a:gd name="T2" fmla="*/ 0 w 1"/>
                  <a:gd name="T3" fmla="*/ 1156 h 115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7" name="Freeform 37"/>
              <p:cNvSpPr/>
              <p:nvPr/>
            </p:nvSpPr>
            <p:spPr bwMode="auto">
              <a:xfrm>
                <a:off x="1200" y="3099"/>
                <a:ext cx="942" cy="1"/>
              </a:xfrm>
              <a:custGeom>
                <a:avLst/>
                <a:gdLst>
                  <a:gd name="T0" fmla="*/ 0 w 942"/>
                  <a:gd name="T1" fmla="*/ 0 h 1"/>
                  <a:gd name="T2" fmla="*/ 942 w 942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42" h="1">
                    <a:moveTo>
                      <a:pt x="0" y="0"/>
                    </a:moveTo>
                    <a:lnTo>
                      <a:pt x="94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38"/>
          <p:cNvGrpSpPr/>
          <p:nvPr/>
        </p:nvGrpSpPr>
        <p:grpSpPr bwMode="auto">
          <a:xfrm>
            <a:off x="4702175" y="3946525"/>
            <a:ext cx="3133725" cy="2530475"/>
            <a:chOff x="2962" y="2486"/>
            <a:chExt cx="1974" cy="1594"/>
          </a:xfrm>
        </p:grpSpPr>
        <p:sp>
          <p:nvSpPr>
            <p:cNvPr id="46124" name="Text Box 39"/>
            <p:cNvSpPr txBox="1">
              <a:spLocks noChangeArrowheads="1"/>
            </p:cNvSpPr>
            <p:nvPr/>
          </p:nvSpPr>
          <p:spPr bwMode="auto">
            <a:xfrm>
              <a:off x="3884" y="3532"/>
              <a:ext cx="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6125" name="Group 40"/>
            <p:cNvGrpSpPr/>
            <p:nvPr/>
          </p:nvGrpSpPr>
          <p:grpSpPr bwMode="auto">
            <a:xfrm>
              <a:off x="2962" y="2486"/>
              <a:ext cx="1974" cy="1594"/>
              <a:chOff x="2962" y="2486"/>
              <a:chExt cx="1974" cy="1594"/>
            </a:xfrm>
          </p:grpSpPr>
          <p:sp>
            <p:nvSpPr>
              <p:cNvPr id="46126" name="Rectangle 41"/>
              <p:cNvSpPr>
                <a:spLocks noChangeArrowheads="1"/>
              </p:cNvSpPr>
              <p:nvPr/>
            </p:nvSpPr>
            <p:spPr bwMode="auto">
              <a:xfrm>
                <a:off x="3538" y="2497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FFF H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27" name="Rectangle 42"/>
              <p:cNvSpPr>
                <a:spLocks noChangeArrowheads="1"/>
              </p:cNvSpPr>
              <p:nvPr/>
            </p:nvSpPr>
            <p:spPr bwMode="auto">
              <a:xfrm>
                <a:off x="3538" y="3100"/>
                <a:ext cx="960" cy="172"/>
              </a:xfrm>
              <a:prstGeom prst="rect">
                <a:avLst/>
              </a:prstGeom>
              <a:solidFill>
                <a:schemeClr val="tx1">
                  <a:alpha val="50195"/>
                </a:schemeClr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6128" name="Rectangle 43"/>
              <p:cNvSpPr>
                <a:spLocks noChangeArrowheads="1"/>
              </p:cNvSpPr>
              <p:nvPr/>
            </p:nvSpPr>
            <p:spPr bwMode="auto">
              <a:xfrm>
                <a:off x="3538" y="3850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6129" name="Text Box 44"/>
              <p:cNvSpPr txBox="1">
                <a:spLocks noChangeArrowheads="1"/>
              </p:cNvSpPr>
              <p:nvPr/>
            </p:nvSpPr>
            <p:spPr bwMode="auto">
              <a:xfrm>
                <a:off x="3003" y="2486"/>
                <a:ext cx="3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SP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30" name="Text Box 45"/>
              <p:cNvSpPr txBox="1">
                <a:spLocks noChangeArrowheads="1"/>
              </p:cNvSpPr>
              <p:nvPr/>
            </p:nvSpPr>
            <p:spPr bwMode="auto">
              <a:xfrm>
                <a:off x="2962" y="3052"/>
                <a:ext cx="6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1FFFH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31" name="Text Box 46"/>
              <p:cNvSpPr txBox="1">
                <a:spLocks noChangeArrowheads="1"/>
              </p:cNvSpPr>
              <p:nvPr/>
            </p:nvSpPr>
            <p:spPr bwMode="auto">
              <a:xfrm>
                <a:off x="4498" y="3072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栈顶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32" name="Text Box 47"/>
              <p:cNvSpPr txBox="1">
                <a:spLocks noChangeArrowheads="1"/>
              </p:cNvSpPr>
              <p:nvPr/>
            </p:nvSpPr>
            <p:spPr bwMode="auto">
              <a:xfrm>
                <a:off x="4498" y="3830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栈底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33" name="Freeform 48"/>
              <p:cNvSpPr/>
              <p:nvPr/>
            </p:nvSpPr>
            <p:spPr bwMode="auto">
              <a:xfrm>
                <a:off x="3536" y="2860"/>
                <a:ext cx="1" cy="1156"/>
              </a:xfrm>
              <a:custGeom>
                <a:avLst/>
                <a:gdLst>
                  <a:gd name="T0" fmla="*/ 1 w 1"/>
                  <a:gd name="T1" fmla="*/ 0 h 1156"/>
                  <a:gd name="T2" fmla="*/ 0 w 1"/>
                  <a:gd name="T3" fmla="*/ 1156 h 115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4" name="Freeform 49"/>
              <p:cNvSpPr/>
              <p:nvPr/>
            </p:nvSpPr>
            <p:spPr bwMode="auto">
              <a:xfrm>
                <a:off x="4502" y="2860"/>
                <a:ext cx="1" cy="1156"/>
              </a:xfrm>
              <a:custGeom>
                <a:avLst/>
                <a:gdLst>
                  <a:gd name="T0" fmla="*/ 1 w 1"/>
                  <a:gd name="T1" fmla="*/ 0 h 1156"/>
                  <a:gd name="T2" fmla="*/ 0 w 1"/>
                  <a:gd name="T3" fmla="*/ 1156 h 115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5" name="Freeform 50"/>
              <p:cNvSpPr/>
              <p:nvPr/>
            </p:nvSpPr>
            <p:spPr bwMode="auto">
              <a:xfrm>
                <a:off x="3552" y="3483"/>
                <a:ext cx="942" cy="1"/>
              </a:xfrm>
              <a:custGeom>
                <a:avLst/>
                <a:gdLst>
                  <a:gd name="T0" fmla="*/ 0 w 942"/>
                  <a:gd name="T1" fmla="*/ 0 h 1"/>
                  <a:gd name="T2" fmla="*/ 942 w 942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42" h="1">
                    <a:moveTo>
                      <a:pt x="0" y="0"/>
                    </a:moveTo>
                    <a:lnTo>
                      <a:pt x="94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51"/>
          <p:cNvGrpSpPr/>
          <p:nvPr/>
        </p:nvGrpSpPr>
        <p:grpSpPr bwMode="auto">
          <a:xfrm>
            <a:off x="2514600" y="4387850"/>
            <a:ext cx="1143000" cy="396875"/>
            <a:chOff x="1584" y="2764"/>
            <a:chExt cx="720" cy="250"/>
          </a:xfrm>
        </p:grpSpPr>
        <p:sp>
          <p:nvSpPr>
            <p:cNvPr id="46122" name="AutoShape 52"/>
            <p:cNvSpPr>
              <a:spLocks noChangeArrowheads="1"/>
            </p:cNvSpPr>
            <p:nvPr/>
          </p:nvSpPr>
          <p:spPr bwMode="auto">
            <a:xfrm>
              <a:off x="1584" y="2812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6123" name="Text Box 53"/>
            <p:cNvSpPr txBox="1">
              <a:spLocks noChangeArrowheads="1"/>
            </p:cNvSpPr>
            <p:nvPr/>
          </p:nvSpPr>
          <p:spPr bwMode="auto">
            <a:xfrm>
              <a:off x="1776" y="2764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进栈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54"/>
          <p:cNvGrpSpPr/>
          <p:nvPr/>
        </p:nvGrpSpPr>
        <p:grpSpPr bwMode="auto">
          <a:xfrm>
            <a:off x="6248400" y="4387850"/>
            <a:ext cx="1143000" cy="396875"/>
            <a:chOff x="3936" y="2764"/>
            <a:chExt cx="720" cy="250"/>
          </a:xfrm>
        </p:grpSpPr>
        <p:sp>
          <p:nvSpPr>
            <p:cNvPr id="46120" name="AutoShape 55"/>
            <p:cNvSpPr>
              <a:spLocks noChangeArrowheads="1"/>
            </p:cNvSpPr>
            <p:nvPr/>
          </p:nvSpPr>
          <p:spPr bwMode="auto">
            <a:xfrm rot="10800000">
              <a:off x="3936" y="2812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6121" name="Text Box 56"/>
            <p:cNvSpPr txBox="1">
              <a:spLocks noChangeArrowheads="1"/>
            </p:cNvSpPr>
            <p:nvPr/>
          </p:nvSpPr>
          <p:spPr bwMode="auto">
            <a:xfrm>
              <a:off x="4128" y="2764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出栈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511033" name="Text Box 57"/>
          <p:cNvSpPr txBox="1">
            <a:spLocks noChangeArrowheads="1"/>
          </p:cNvSpPr>
          <p:nvPr/>
        </p:nvSpPr>
        <p:spPr bwMode="auto">
          <a:xfrm>
            <a:off x="1889125" y="3962400"/>
            <a:ext cx="1524000" cy="307975"/>
          </a:xfrm>
          <a:prstGeom prst="rect">
            <a:avLst/>
          </a:prstGeom>
          <a:solidFill>
            <a:srgbClr val="0032D4"/>
          </a:solidFill>
          <a:ln w="28575">
            <a:solidFill>
              <a:schemeClr val="tx1"/>
            </a:solidFill>
            <a:miter lim="800000"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</a:rPr>
              <a:t>     1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</a:rPr>
              <a:t>FFF H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" name="Group 58"/>
          <p:cNvGrpSpPr/>
          <p:nvPr/>
        </p:nvGrpSpPr>
        <p:grpSpPr bwMode="auto">
          <a:xfrm>
            <a:off x="1881188" y="4849813"/>
            <a:ext cx="2309812" cy="396875"/>
            <a:chOff x="1185" y="3055"/>
            <a:chExt cx="1455" cy="250"/>
          </a:xfrm>
        </p:grpSpPr>
        <p:sp>
          <p:nvSpPr>
            <p:cNvPr id="46118" name="Rectangle 59"/>
            <p:cNvSpPr>
              <a:spLocks noChangeArrowheads="1"/>
            </p:cNvSpPr>
            <p:nvPr/>
          </p:nvSpPr>
          <p:spPr bwMode="auto">
            <a:xfrm>
              <a:off x="1185" y="3092"/>
              <a:ext cx="960" cy="172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6119" name="Text Box 60"/>
            <p:cNvSpPr txBox="1">
              <a:spLocks noChangeArrowheads="1"/>
            </p:cNvSpPr>
            <p:nvPr/>
          </p:nvSpPr>
          <p:spPr bwMode="auto">
            <a:xfrm>
              <a:off x="2160" y="3055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栈顶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61"/>
          <p:cNvGrpSpPr/>
          <p:nvPr/>
        </p:nvGrpSpPr>
        <p:grpSpPr bwMode="auto">
          <a:xfrm>
            <a:off x="1881188" y="5181600"/>
            <a:ext cx="2233612" cy="519113"/>
            <a:chOff x="1185" y="3264"/>
            <a:chExt cx="1407" cy="327"/>
          </a:xfrm>
        </p:grpSpPr>
        <p:sp>
          <p:nvSpPr>
            <p:cNvPr id="46116" name="Text Box 62"/>
            <p:cNvSpPr txBox="1">
              <a:spLocks noChangeArrowheads="1"/>
            </p:cNvSpPr>
            <p:nvPr/>
          </p:nvSpPr>
          <p:spPr bwMode="auto">
            <a:xfrm>
              <a:off x="1185" y="3264"/>
              <a:ext cx="960" cy="192"/>
            </a:xfrm>
            <a:prstGeom prst="rect">
              <a:avLst/>
            </a:prstGeom>
            <a:solidFill>
              <a:srgbClr val="00008C"/>
            </a:solidFill>
            <a:ln w="2857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6117" name="Text Box 63"/>
            <p:cNvSpPr txBox="1">
              <a:spLocks noChangeArrowheads="1"/>
            </p:cNvSpPr>
            <p:nvPr/>
          </p:nvSpPr>
          <p:spPr bwMode="auto">
            <a:xfrm>
              <a:off x="2208" y="3264"/>
              <a:ext cx="384" cy="327"/>
            </a:xfrm>
            <a:prstGeom prst="rect">
              <a:avLst/>
            </a:prstGeom>
            <a:solidFill>
              <a:srgbClr val="00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511040" name="Text Box 64"/>
          <p:cNvSpPr txBox="1">
            <a:spLocks noChangeArrowheads="1"/>
          </p:cNvSpPr>
          <p:nvPr/>
        </p:nvSpPr>
        <p:spPr bwMode="auto">
          <a:xfrm>
            <a:off x="5616575" y="3962400"/>
            <a:ext cx="1524000" cy="307975"/>
          </a:xfrm>
          <a:prstGeom prst="rect">
            <a:avLst/>
          </a:prstGeom>
          <a:solidFill>
            <a:srgbClr val="000070"/>
          </a:solidFill>
          <a:ln w="28575">
            <a:solidFill>
              <a:schemeClr val="tx1"/>
            </a:solidFill>
            <a:miter lim="800000"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</a:rPr>
              <a:t>      2000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</a:rPr>
              <a:t> H</a:t>
            </a: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" name="Group 65"/>
          <p:cNvGrpSpPr/>
          <p:nvPr/>
        </p:nvGrpSpPr>
        <p:grpSpPr bwMode="auto">
          <a:xfrm>
            <a:off x="4800600" y="4891088"/>
            <a:ext cx="2971800" cy="519112"/>
            <a:chOff x="3024" y="3081"/>
            <a:chExt cx="1872" cy="327"/>
          </a:xfrm>
        </p:grpSpPr>
        <p:grpSp>
          <p:nvGrpSpPr>
            <p:cNvPr id="46112" name="Group 66"/>
            <p:cNvGrpSpPr/>
            <p:nvPr/>
          </p:nvGrpSpPr>
          <p:grpSpPr bwMode="auto">
            <a:xfrm>
              <a:off x="3537" y="3081"/>
              <a:ext cx="1359" cy="327"/>
              <a:chOff x="3537" y="3081"/>
              <a:chExt cx="1359" cy="327"/>
            </a:xfrm>
          </p:grpSpPr>
          <p:sp>
            <p:nvSpPr>
              <p:cNvPr id="46114" name="Text Box 67"/>
              <p:cNvSpPr txBox="1">
                <a:spLocks noChangeArrowheads="1"/>
              </p:cNvSpPr>
              <p:nvPr/>
            </p:nvSpPr>
            <p:spPr bwMode="auto">
              <a:xfrm>
                <a:off x="3537" y="3089"/>
                <a:ext cx="960" cy="192"/>
              </a:xfrm>
              <a:prstGeom prst="rect">
                <a:avLst/>
              </a:prstGeom>
              <a:solidFill>
                <a:srgbClr val="000070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15" name="Text Box 68"/>
              <p:cNvSpPr txBox="1">
                <a:spLocks noChangeArrowheads="1"/>
              </p:cNvSpPr>
              <p:nvPr/>
            </p:nvSpPr>
            <p:spPr bwMode="auto">
              <a:xfrm>
                <a:off x="4560" y="3081"/>
                <a:ext cx="336" cy="327"/>
              </a:xfrm>
              <a:prstGeom prst="rect">
                <a:avLst/>
              </a:prstGeom>
              <a:solidFill>
                <a:srgbClr val="000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6113" name="Text Box 69"/>
            <p:cNvSpPr txBox="1">
              <a:spLocks noChangeArrowheads="1"/>
            </p:cNvSpPr>
            <p:nvPr/>
          </p:nvSpPr>
          <p:spPr bwMode="auto">
            <a:xfrm>
              <a:off x="3024" y="3089"/>
              <a:ext cx="506" cy="192"/>
            </a:xfrm>
            <a:prstGeom prst="rect">
              <a:avLst/>
            </a:prstGeom>
            <a:solidFill>
              <a:srgbClr val="000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" name="Group 70"/>
          <p:cNvGrpSpPr/>
          <p:nvPr/>
        </p:nvGrpSpPr>
        <p:grpSpPr bwMode="auto">
          <a:xfrm>
            <a:off x="5613400" y="5232405"/>
            <a:ext cx="2311400" cy="500063"/>
            <a:chOff x="3536" y="3296"/>
            <a:chExt cx="1456" cy="315"/>
          </a:xfrm>
        </p:grpSpPr>
        <p:sp>
          <p:nvSpPr>
            <p:cNvPr id="46110" name="Rectangle 71"/>
            <p:cNvSpPr>
              <a:spLocks noChangeArrowheads="1"/>
            </p:cNvSpPr>
            <p:nvPr/>
          </p:nvSpPr>
          <p:spPr bwMode="auto">
            <a:xfrm>
              <a:off x="3536" y="3296"/>
              <a:ext cx="960" cy="172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6111" name="Text Box 72"/>
            <p:cNvSpPr txBox="1">
              <a:spLocks noChangeArrowheads="1"/>
            </p:cNvSpPr>
            <p:nvPr/>
          </p:nvSpPr>
          <p:spPr bwMode="auto">
            <a:xfrm>
              <a:off x="4512" y="3361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栈顶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6109" name="AutoShape 7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1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1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1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51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1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51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1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5" dur="500"/>
                                        <p:tgtEl>
                                          <p:spTgt spid="51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1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autoUpdateAnimBg="0"/>
      <p:bldP spid="510980" grpId="0" autoUpdateAnimBg="0"/>
      <p:bldP spid="510984" grpId="0" autoUpdateAnimBg="0"/>
      <p:bldP spid="510985" grpId="0" autoUpdateAnimBg="0"/>
      <p:bldP spid="510986" grpId="0" autoUpdateAnimBg="0"/>
      <p:bldP spid="510987" grpId="0" autoUpdateAnimBg="0"/>
      <p:bldP spid="510988" grpId="0" autoUpdateAnimBg="0"/>
      <p:bldP spid="510989" grpId="0" autoUpdateAnimBg="0"/>
      <p:bldP spid="510990" grpId="0" autoUpdateAnimBg="0"/>
      <p:bldP spid="510991" grpId="0" autoUpdateAnimBg="0"/>
      <p:bldP spid="510992" grpId="0" animBg="1"/>
      <p:bldP spid="510993" grpId="0" animBg="1"/>
      <p:bldP spid="510994" grpId="0" animBg="1"/>
      <p:bldP spid="511033" grpId="0" animBg="1" autoUpdateAnimBg="0"/>
      <p:bldP spid="511040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41325" y="120650"/>
            <a:ext cx="4130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(2) 堆栈寻址举例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228600" y="838200"/>
            <a:ext cx="4241800" cy="2516188"/>
            <a:chOff x="144" y="528"/>
            <a:chExt cx="2672" cy="1585"/>
          </a:xfrm>
        </p:grpSpPr>
        <p:sp>
          <p:nvSpPr>
            <p:cNvPr id="47155" name="Rectangle 4"/>
            <p:cNvSpPr>
              <a:spLocks noChangeArrowheads="1"/>
            </p:cNvSpPr>
            <p:nvPr/>
          </p:nvSpPr>
          <p:spPr bwMode="auto">
            <a:xfrm>
              <a:off x="560" y="77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</a:rPr>
                <a:t>15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7156" name="Rectangle 5"/>
            <p:cNvSpPr>
              <a:spLocks noChangeArrowheads="1"/>
            </p:cNvSpPr>
            <p:nvPr/>
          </p:nvSpPr>
          <p:spPr bwMode="auto">
            <a:xfrm>
              <a:off x="560" y="116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200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57" name="Text Box 6"/>
            <p:cNvSpPr txBox="1">
              <a:spLocks noChangeArrowheads="1"/>
            </p:cNvSpPr>
            <p:nvPr/>
          </p:nvSpPr>
          <p:spPr bwMode="auto">
            <a:xfrm>
              <a:off x="144" y="778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ACC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7158" name="Text Box 7"/>
            <p:cNvSpPr txBox="1">
              <a:spLocks noChangeArrowheads="1"/>
            </p:cNvSpPr>
            <p:nvPr/>
          </p:nvSpPr>
          <p:spPr bwMode="auto">
            <a:xfrm>
              <a:off x="224" y="1152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SP</a:t>
              </a: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59" name="Rectangle 8"/>
            <p:cNvSpPr>
              <a:spLocks noChangeArrowheads="1"/>
            </p:cNvSpPr>
            <p:nvPr/>
          </p:nvSpPr>
          <p:spPr bwMode="auto">
            <a:xfrm>
              <a:off x="1952" y="778"/>
              <a:ext cx="864" cy="133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7160" name="Rectangle 9"/>
            <p:cNvSpPr>
              <a:spLocks noChangeArrowheads="1"/>
            </p:cNvSpPr>
            <p:nvPr/>
          </p:nvSpPr>
          <p:spPr bwMode="auto">
            <a:xfrm>
              <a:off x="1952" y="125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X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7161" name="Text Box 10"/>
            <p:cNvSpPr txBox="1">
              <a:spLocks noChangeArrowheads="1"/>
            </p:cNvSpPr>
            <p:nvPr/>
          </p:nvSpPr>
          <p:spPr bwMode="auto">
            <a:xfrm>
              <a:off x="1520" y="104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栈顶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62" name="Text Box 11"/>
            <p:cNvSpPr txBox="1">
              <a:spLocks noChangeArrowheads="1"/>
            </p:cNvSpPr>
            <p:nvPr/>
          </p:nvSpPr>
          <p:spPr bwMode="auto">
            <a:xfrm>
              <a:off x="1488" y="1238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200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63" name="Text Box 12"/>
            <p:cNvSpPr txBox="1">
              <a:spLocks noChangeArrowheads="1"/>
            </p:cNvSpPr>
            <p:nvPr/>
          </p:nvSpPr>
          <p:spPr bwMode="auto">
            <a:xfrm>
              <a:off x="1520" y="186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栈底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7164" name="Text Box 13"/>
            <p:cNvSpPr txBox="1">
              <a:spLocks noChangeArrowheads="1"/>
            </p:cNvSpPr>
            <p:nvPr/>
          </p:nvSpPr>
          <p:spPr bwMode="auto">
            <a:xfrm>
              <a:off x="2134" y="5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4673600" y="838200"/>
            <a:ext cx="4241800" cy="2530475"/>
            <a:chOff x="2944" y="528"/>
            <a:chExt cx="2672" cy="1594"/>
          </a:xfrm>
        </p:grpSpPr>
        <p:sp>
          <p:nvSpPr>
            <p:cNvPr id="47142" name="Rectangle 15"/>
            <p:cNvSpPr>
              <a:spLocks noChangeArrowheads="1"/>
            </p:cNvSpPr>
            <p:nvPr/>
          </p:nvSpPr>
          <p:spPr bwMode="auto">
            <a:xfrm>
              <a:off x="3360" y="77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</a:rPr>
                <a:t>15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7143" name="Rectangle 16"/>
            <p:cNvSpPr>
              <a:spLocks noChangeArrowheads="1"/>
            </p:cNvSpPr>
            <p:nvPr/>
          </p:nvSpPr>
          <p:spPr bwMode="auto">
            <a:xfrm>
              <a:off x="3360" y="116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1FFH</a:t>
              </a: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44" name="Text Box 17"/>
            <p:cNvSpPr txBox="1">
              <a:spLocks noChangeArrowheads="1"/>
            </p:cNvSpPr>
            <p:nvPr/>
          </p:nvSpPr>
          <p:spPr bwMode="auto">
            <a:xfrm>
              <a:off x="2944" y="778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ACC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7145" name="Text Box 18"/>
            <p:cNvSpPr txBox="1">
              <a:spLocks noChangeArrowheads="1"/>
            </p:cNvSpPr>
            <p:nvPr/>
          </p:nvSpPr>
          <p:spPr bwMode="auto">
            <a:xfrm>
              <a:off x="3024" y="1152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SP</a:t>
              </a: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46" name="Rectangle 19"/>
            <p:cNvSpPr>
              <a:spLocks noChangeArrowheads="1"/>
            </p:cNvSpPr>
            <p:nvPr/>
          </p:nvSpPr>
          <p:spPr bwMode="auto">
            <a:xfrm>
              <a:off x="4752" y="778"/>
              <a:ext cx="864" cy="1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7147" name="Rectangle 20"/>
            <p:cNvSpPr>
              <a:spLocks noChangeArrowheads="1"/>
            </p:cNvSpPr>
            <p:nvPr/>
          </p:nvSpPr>
          <p:spPr bwMode="auto">
            <a:xfrm>
              <a:off x="4752" y="106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15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7148" name="Text Box 21"/>
            <p:cNvSpPr txBox="1">
              <a:spLocks noChangeArrowheads="1"/>
            </p:cNvSpPr>
            <p:nvPr/>
          </p:nvSpPr>
          <p:spPr bwMode="auto">
            <a:xfrm>
              <a:off x="4320" y="85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栈顶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49" name="Text Box 22"/>
            <p:cNvSpPr txBox="1">
              <a:spLocks noChangeArrowheads="1"/>
            </p:cNvSpPr>
            <p:nvPr/>
          </p:nvSpPr>
          <p:spPr bwMode="auto">
            <a:xfrm>
              <a:off x="4298" y="128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200</a:t>
              </a:r>
              <a:r>
                <a:rPr lang="en-US" altLang="zh-CN" sz="2000">
                  <a:latin typeface="Times New Roman" panose="02020603050405020304" pitchFamily="18" charset="0"/>
                </a:rPr>
                <a:t>H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7150" name="Text Box 23"/>
            <p:cNvSpPr txBox="1">
              <a:spLocks noChangeArrowheads="1"/>
            </p:cNvSpPr>
            <p:nvPr/>
          </p:nvSpPr>
          <p:spPr bwMode="auto">
            <a:xfrm>
              <a:off x="4320" y="187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栈底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7151" name="Text Box 24"/>
            <p:cNvSpPr txBox="1">
              <a:spLocks noChangeArrowheads="1"/>
            </p:cNvSpPr>
            <p:nvPr/>
          </p:nvSpPr>
          <p:spPr bwMode="auto">
            <a:xfrm>
              <a:off x="4752" y="5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7152" name="Rectangle 25"/>
            <p:cNvSpPr>
              <a:spLocks noChangeArrowheads="1"/>
            </p:cNvSpPr>
            <p:nvPr/>
          </p:nvSpPr>
          <p:spPr bwMode="auto">
            <a:xfrm>
              <a:off x="4752" y="130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X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7153" name="Text Box 26"/>
            <p:cNvSpPr txBox="1">
              <a:spLocks noChangeArrowheads="1"/>
            </p:cNvSpPr>
            <p:nvPr/>
          </p:nvSpPr>
          <p:spPr bwMode="auto">
            <a:xfrm>
              <a:off x="4272" y="1046"/>
              <a:ext cx="5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1FFH</a:t>
              </a: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54" name="Freeform 27"/>
            <p:cNvSpPr/>
            <p:nvPr/>
          </p:nvSpPr>
          <p:spPr bwMode="auto">
            <a:xfrm>
              <a:off x="3744" y="538"/>
              <a:ext cx="1488" cy="480"/>
            </a:xfrm>
            <a:custGeom>
              <a:avLst/>
              <a:gdLst>
                <a:gd name="T0" fmla="*/ 0 w 1584"/>
                <a:gd name="T1" fmla="*/ 240 h 480"/>
                <a:gd name="T2" fmla="*/ 0 w 1584"/>
                <a:gd name="T3" fmla="*/ 0 h 480"/>
                <a:gd name="T4" fmla="*/ 547 w 1584"/>
                <a:gd name="T5" fmla="*/ 0 h 480"/>
                <a:gd name="T6" fmla="*/ 547 w 1584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84" h="480">
                  <a:moveTo>
                    <a:pt x="0" y="240"/>
                  </a:moveTo>
                  <a:lnTo>
                    <a:pt x="0" y="0"/>
                  </a:lnTo>
                  <a:lnTo>
                    <a:pt x="1584" y="0"/>
                  </a:lnTo>
                  <a:lnTo>
                    <a:pt x="1584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028" name="Text Box 28"/>
          <p:cNvSpPr txBox="1">
            <a:spLocks noChangeArrowheads="1"/>
          </p:cNvSpPr>
          <p:nvPr/>
        </p:nvSpPr>
        <p:spPr bwMode="auto">
          <a:xfrm>
            <a:off x="381000" y="26670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PUSH</a:t>
            </a:r>
            <a:r>
              <a:rPr lang="en-US" altLang="zh-CN" sz="2400">
                <a:latin typeface="Times New Roman" panose="02020603050405020304" pitchFamily="18" charset="0"/>
              </a:rPr>
              <a:t>  A </a:t>
            </a:r>
            <a:r>
              <a:rPr lang="zh-CN" altLang="en-US" sz="2400">
                <a:latin typeface="Times New Roman" panose="02020603050405020304" pitchFamily="18" charset="0"/>
              </a:rPr>
              <a:t>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2029" name="Text Box 29"/>
          <p:cNvSpPr txBox="1">
            <a:spLocks noChangeArrowheads="1"/>
          </p:cNvSpPr>
          <p:nvPr/>
        </p:nvSpPr>
        <p:spPr bwMode="auto">
          <a:xfrm>
            <a:off x="4876800" y="26670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PUSH</a:t>
            </a:r>
            <a:r>
              <a:rPr lang="en-US" altLang="zh-CN" sz="2400">
                <a:latin typeface="Times New Roman" panose="02020603050405020304" pitchFamily="18" charset="0"/>
              </a:rPr>
              <a:t>  A </a:t>
            </a:r>
            <a:r>
              <a:rPr lang="zh-CN" altLang="en-US" sz="2400">
                <a:latin typeface="Times New Roman" panose="02020603050405020304" pitchFamily="18" charset="0"/>
              </a:rPr>
              <a:t>后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381000" y="5848350"/>
            <a:ext cx="1547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POP</a:t>
            </a:r>
            <a:r>
              <a:rPr lang="en-US" altLang="zh-CN" sz="2400">
                <a:latin typeface="Times New Roman" panose="02020603050405020304" pitchFamily="18" charset="0"/>
              </a:rPr>
              <a:t>  A </a:t>
            </a:r>
            <a:r>
              <a:rPr lang="zh-CN" altLang="en-US" sz="2400">
                <a:latin typeface="Times New Roman" panose="02020603050405020304" pitchFamily="18" charset="0"/>
              </a:rPr>
              <a:t>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2031" name="Text Box 31"/>
          <p:cNvSpPr txBox="1">
            <a:spLocks noChangeArrowheads="1"/>
          </p:cNvSpPr>
          <p:nvPr/>
        </p:nvSpPr>
        <p:spPr bwMode="auto">
          <a:xfrm>
            <a:off x="4852988" y="5848350"/>
            <a:ext cx="1547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POP</a:t>
            </a:r>
            <a:r>
              <a:rPr lang="en-US" altLang="zh-CN" sz="2400">
                <a:latin typeface="Times New Roman" panose="02020603050405020304" pitchFamily="18" charset="0"/>
              </a:rPr>
              <a:t>  A </a:t>
            </a:r>
            <a:r>
              <a:rPr lang="zh-CN" altLang="en-US" sz="2400">
                <a:latin typeface="Times New Roman" panose="02020603050405020304" pitchFamily="18" charset="0"/>
              </a:rPr>
              <a:t>后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4" name="Group 32"/>
          <p:cNvGrpSpPr/>
          <p:nvPr/>
        </p:nvGrpSpPr>
        <p:grpSpPr bwMode="auto">
          <a:xfrm>
            <a:off x="228600" y="3962400"/>
            <a:ext cx="4241800" cy="2573338"/>
            <a:chOff x="144" y="2496"/>
            <a:chExt cx="2672" cy="1621"/>
          </a:xfrm>
        </p:grpSpPr>
        <p:sp>
          <p:nvSpPr>
            <p:cNvPr id="47130" name="Rectangle 33"/>
            <p:cNvSpPr>
              <a:spLocks noChangeArrowheads="1"/>
            </p:cNvSpPr>
            <p:nvPr/>
          </p:nvSpPr>
          <p:spPr bwMode="auto">
            <a:xfrm>
              <a:off x="560" y="274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Y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7131" name="Rectangle 34"/>
            <p:cNvSpPr>
              <a:spLocks noChangeArrowheads="1"/>
            </p:cNvSpPr>
            <p:nvPr/>
          </p:nvSpPr>
          <p:spPr bwMode="auto">
            <a:xfrm>
              <a:off x="560" y="3130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1FFH</a:t>
              </a: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32" name="Text Box 35"/>
            <p:cNvSpPr txBox="1">
              <a:spLocks noChangeArrowheads="1"/>
            </p:cNvSpPr>
            <p:nvPr/>
          </p:nvSpPr>
          <p:spPr bwMode="auto">
            <a:xfrm>
              <a:off x="144" y="2746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ACC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7133" name="Text Box 36"/>
            <p:cNvSpPr txBox="1">
              <a:spLocks noChangeArrowheads="1"/>
            </p:cNvSpPr>
            <p:nvPr/>
          </p:nvSpPr>
          <p:spPr bwMode="auto">
            <a:xfrm>
              <a:off x="224" y="3120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SP</a:t>
              </a: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34" name="Rectangle 37"/>
            <p:cNvSpPr>
              <a:spLocks noChangeArrowheads="1"/>
            </p:cNvSpPr>
            <p:nvPr/>
          </p:nvSpPr>
          <p:spPr bwMode="auto">
            <a:xfrm>
              <a:off x="1952" y="2746"/>
              <a:ext cx="864" cy="13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7135" name="Rectangle 38"/>
            <p:cNvSpPr>
              <a:spLocks noChangeArrowheads="1"/>
            </p:cNvSpPr>
            <p:nvPr/>
          </p:nvSpPr>
          <p:spPr bwMode="auto">
            <a:xfrm>
              <a:off x="1952" y="322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X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7136" name="Text Box 39"/>
            <p:cNvSpPr txBox="1">
              <a:spLocks noChangeArrowheads="1"/>
            </p:cNvSpPr>
            <p:nvPr/>
          </p:nvSpPr>
          <p:spPr bwMode="auto">
            <a:xfrm>
              <a:off x="1520" y="278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栈顶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37" name="Text Box 40"/>
            <p:cNvSpPr txBox="1">
              <a:spLocks noChangeArrowheads="1"/>
            </p:cNvSpPr>
            <p:nvPr/>
          </p:nvSpPr>
          <p:spPr bwMode="auto">
            <a:xfrm>
              <a:off x="1507" y="3229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200</a:t>
              </a:r>
              <a:r>
                <a:rPr lang="en-US" altLang="zh-CN" sz="2000">
                  <a:latin typeface="Times New Roman" panose="02020603050405020304" pitchFamily="18" charset="0"/>
                </a:rPr>
                <a:t>H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7138" name="Text Box 41"/>
            <p:cNvSpPr txBox="1">
              <a:spLocks noChangeArrowheads="1"/>
            </p:cNvSpPr>
            <p:nvPr/>
          </p:nvSpPr>
          <p:spPr bwMode="auto">
            <a:xfrm>
              <a:off x="1520" y="386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栈底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7139" name="Text Box 42"/>
            <p:cNvSpPr txBox="1">
              <a:spLocks noChangeArrowheads="1"/>
            </p:cNvSpPr>
            <p:nvPr/>
          </p:nvSpPr>
          <p:spPr bwMode="auto">
            <a:xfrm>
              <a:off x="2134" y="249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7140" name="Rectangle 43"/>
            <p:cNvSpPr>
              <a:spLocks noChangeArrowheads="1"/>
            </p:cNvSpPr>
            <p:nvPr/>
          </p:nvSpPr>
          <p:spPr bwMode="auto">
            <a:xfrm>
              <a:off x="1951" y="298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15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47141" name="Text Box 44"/>
            <p:cNvSpPr txBox="1">
              <a:spLocks noChangeArrowheads="1"/>
            </p:cNvSpPr>
            <p:nvPr/>
          </p:nvSpPr>
          <p:spPr bwMode="auto">
            <a:xfrm>
              <a:off x="1473" y="2976"/>
              <a:ext cx="5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1FFH</a:t>
              </a: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45"/>
          <p:cNvGrpSpPr/>
          <p:nvPr/>
        </p:nvGrpSpPr>
        <p:grpSpPr bwMode="auto">
          <a:xfrm>
            <a:off x="4673600" y="3933825"/>
            <a:ext cx="4241800" cy="2571750"/>
            <a:chOff x="2944" y="2496"/>
            <a:chExt cx="2672" cy="1620"/>
          </a:xfrm>
        </p:grpSpPr>
        <p:grpSp>
          <p:nvGrpSpPr>
            <p:cNvPr id="47116" name="Group 46"/>
            <p:cNvGrpSpPr/>
            <p:nvPr/>
          </p:nvGrpSpPr>
          <p:grpSpPr bwMode="auto">
            <a:xfrm>
              <a:off x="2944" y="2496"/>
              <a:ext cx="2672" cy="1620"/>
              <a:chOff x="2944" y="2496"/>
              <a:chExt cx="2672" cy="1620"/>
            </a:xfrm>
          </p:grpSpPr>
          <p:sp>
            <p:nvSpPr>
              <p:cNvPr id="47119" name="Rectangle 47"/>
              <p:cNvSpPr>
                <a:spLocks noChangeArrowheads="1"/>
              </p:cNvSpPr>
              <p:nvPr/>
            </p:nvSpPr>
            <p:spPr bwMode="auto">
              <a:xfrm>
                <a:off x="3360" y="2746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>
                    <a:latin typeface="Times New Roman" panose="02020603050405020304" pitchFamily="18" charset="0"/>
                  </a:rPr>
                  <a:t>15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20" name="Rectangle 48"/>
              <p:cNvSpPr>
                <a:spLocks noChangeArrowheads="1"/>
              </p:cNvSpPr>
              <p:nvPr/>
            </p:nvSpPr>
            <p:spPr bwMode="auto">
              <a:xfrm>
                <a:off x="3360" y="3130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200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H</a:t>
                </a:r>
                <a:endPara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21" name="Text Box 49"/>
              <p:cNvSpPr txBox="1">
                <a:spLocks noChangeArrowheads="1"/>
              </p:cNvSpPr>
              <p:nvPr/>
            </p:nvSpPr>
            <p:spPr bwMode="auto">
              <a:xfrm>
                <a:off x="2944" y="2746"/>
                <a:ext cx="4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ACC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22" name="Text Box 50"/>
              <p:cNvSpPr txBox="1">
                <a:spLocks noChangeArrowheads="1"/>
              </p:cNvSpPr>
              <p:nvPr/>
            </p:nvSpPr>
            <p:spPr bwMode="auto">
              <a:xfrm>
                <a:off x="3024" y="3120"/>
                <a:ext cx="3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SP</a:t>
                </a:r>
                <a:endPara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23" name="Rectangle 51"/>
              <p:cNvSpPr>
                <a:spLocks noChangeArrowheads="1"/>
              </p:cNvSpPr>
              <p:nvPr/>
            </p:nvSpPr>
            <p:spPr bwMode="auto">
              <a:xfrm>
                <a:off x="4752" y="2746"/>
                <a:ext cx="864" cy="137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7124" name="Text Box 52"/>
              <p:cNvSpPr txBox="1">
                <a:spLocks noChangeArrowheads="1"/>
              </p:cNvSpPr>
              <p:nvPr/>
            </p:nvSpPr>
            <p:spPr bwMode="auto">
              <a:xfrm>
                <a:off x="4320" y="31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栈顶</a:t>
                </a:r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25" name="Text Box 53"/>
              <p:cNvSpPr txBox="1">
                <a:spLocks noChangeArrowheads="1"/>
              </p:cNvSpPr>
              <p:nvPr/>
            </p:nvSpPr>
            <p:spPr bwMode="auto">
              <a:xfrm>
                <a:off x="4272" y="3274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200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H</a:t>
                </a:r>
                <a:endPara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26" name="Text Box 54"/>
              <p:cNvSpPr txBox="1">
                <a:spLocks noChangeArrowheads="1"/>
              </p:cNvSpPr>
              <p:nvPr/>
            </p:nvSpPr>
            <p:spPr bwMode="auto">
              <a:xfrm>
                <a:off x="4320" y="386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栈底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27" name="Text Box 55"/>
              <p:cNvSpPr txBox="1">
                <a:spLocks noChangeArrowheads="1"/>
              </p:cNvSpPr>
              <p:nvPr/>
            </p:nvSpPr>
            <p:spPr bwMode="auto">
              <a:xfrm>
                <a:off x="4752" y="249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主存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28" name="Rectangle 56"/>
              <p:cNvSpPr>
                <a:spLocks noChangeArrowheads="1"/>
              </p:cNvSpPr>
              <p:nvPr/>
            </p:nvSpPr>
            <p:spPr bwMode="auto">
              <a:xfrm>
                <a:off x="4752" y="3274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latin typeface="Times New Roman" panose="02020603050405020304" pitchFamily="18" charset="0"/>
                  </a:rPr>
                  <a:t>X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29" name="Freeform 57"/>
              <p:cNvSpPr/>
              <p:nvPr/>
            </p:nvSpPr>
            <p:spPr bwMode="auto">
              <a:xfrm>
                <a:off x="3744" y="2506"/>
                <a:ext cx="1488" cy="480"/>
              </a:xfrm>
              <a:custGeom>
                <a:avLst/>
                <a:gdLst>
                  <a:gd name="T0" fmla="*/ 0 w 1584"/>
                  <a:gd name="T1" fmla="*/ 240 h 480"/>
                  <a:gd name="T2" fmla="*/ 0 w 1584"/>
                  <a:gd name="T3" fmla="*/ 0 h 480"/>
                  <a:gd name="T4" fmla="*/ 547 w 1584"/>
                  <a:gd name="T5" fmla="*/ 0 h 480"/>
                  <a:gd name="T6" fmla="*/ 547 w 1584"/>
                  <a:gd name="T7" fmla="*/ 480 h 4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84" h="480">
                    <a:moveTo>
                      <a:pt x="0" y="240"/>
                    </a:moveTo>
                    <a:lnTo>
                      <a:pt x="0" y="0"/>
                    </a:lnTo>
                    <a:lnTo>
                      <a:pt x="1584" y="0"/>
                    </a:lnTo>
                    <a:lnTo>
                      <a:pt x="1584" y="48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117" name="Line 58"/>
            <p:cNvSpPr>
              <a:spLocks noChangeShapeType="1"/>
            </p:cNvSpPr>
            <p:nvPr/>
          </p:nvSpPr>
          <p:spPr bwMode="auto">
            <a:xfrm>
              <a:off x="4752" y="302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8" name="Text Box 59"/>
            <p:cNvSpPr txBox="1">
              <a:spLocks noChangeArrowheads="1"/>
            </p:cNvSpPr>
            <p:nvPr/>
          </p:nvSpPr>
          <p:spPr bwMode="auto">
            <a:xfrm>
              <a:off x="5040" y="3024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15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47115" name="AutoShape 6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8" grpId="0" autoUpdateAnimBg="0"/>
      <p:bldP spid="512029" grpId="0" autoUpdateAnimBg="0"/>
      <p:bldP spid="512030" grpId="0" autoUpdateAnimBg="0"/>
      <p:bldP spid="51203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81000" y="349250"/>
            <a:ext cx="7286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(3) </a:t>
            </a:r>
            <a:r>
              <a:rPr lang="en-US" altLang="zh-CN" sz="3600">
                <a:latin typeface="Times New Roman" panose="02020603050405020304" pitchFamily="18" charset="0"/>
              </a:rPr>
              <a:t>SP </a:t>
            </a:r>
            <a:r>
              <a:rPr lang="zh-CN" altLang="en-US" sz="3600">
                <a:latin typeface="Times New Roman" panose="02020603050405020304" pitchFamily="18" charset="0"/>
              </a:rPr>
              <a:t>的修改与主存编址方法有关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513027" name="Text Box 3"/>
          <p:cNvSpPr txBox="1">
            <a:spLocks noChangeArrowheads="1"/>
          </p:cNvSpPr>
          <p:nvPr/>
        </p:nvSpPr>
        <p:spPr bwMode="auto">
          <a:xfrm>
            <a:off x="746125" y="1231900"/>
            <a:ext cx="3063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95300" indent="-4953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① 按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字 </a:t>
            </a:r>
            <a:r>
              <a:rPr lang="zh-CN" altLang="en-US" sz="2800">
                <a:latin typeface="Times New Roman" panose="02020603050405020304" pitchFamily="18" charset="0"/>
              </a:rPr>
              <a:t>编址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3678238" y="15906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进栈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13029" name="Text Box 5"/>
          <p:cNvSpPr txBox="1">
            <a:spLocks noChangeArrowheads="1"/>
          </p:cNvSpPr>
          <p:nvPr/>
        </p:nvSpPr>
        <p:spPr bwMode="auto">
          <a:xfrm>
            <a:off x="3678238" y="23304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出栈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4637088" y="1590675"/>
            <a:ext cx="3440112" cy="519113"/>
            <a:chOff x="2921" y="1002"/>
            <a:chExt cx="2167" cy="327"/>
          </a:xfrm>
        </p:grpSpPr>
        <p:sp>
          <p:nvSpPr>
            <p:cNvPr id="48158" name="Text Box 7"/>
            <p:cNvSpPr txBox="1">
              <a:spLocks noChangeArrowheads="1"/>
            </p:cNvSpPr>
            <p:nvPr/>
          </p:nvSpPr>
          <p:spPr bwMode="auto">
            <a:xfrm>
              <a:off x="2921" y="1002"/>
              <a:ext cx="21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（</a:t>
              </a:r>
              <a:r>
                <a:rPr lang="en-US" altLang="zh-CN" sz="2800">
                  <a:latin typeface="Times New Roman" panose="02020603050405020304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1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SP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8159" name="Line 8"/>
            <p:cNvSpPr>
              <a:spLocks noChangeShapeType="1"/>
            </p:cNvSpPr>
            <p:nvPr/>
          </p:nvSpPr>
          <p:spPr bwMode="auto">
            <a:xfrm>
              <a:off x="4080" y="115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4637088" y="2330450"/>
            <a:ext cx="3440112" cy="519113"/>
            <a:chOff x="2921" y="1468"/>
            <a:chExt cx="2167" cy="327"/>
          </a:xfrm>
        </p:grpSpPr>
        <p:sp>
          <p:nvSpPr>
            <p:cNvPr id="48156" name="Text Box 10"/>
            <p:cNvSpPr txBox="1">
              <a:spLocks noChangeArrowheads="1"/>
            </p:cNvSpPr>
            <p:nvPr/>
          </p:nvSpPr>
          <p:spPr bwMode="auto">
            <a:xfrm>
              <a:off x="2921" y="1468"/>
              <a:ext cx="21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（</a:t>
              </a:r>
              <a:r>
                <a:rPr lang="en-US" altLang="zh-CN" sz="2800">
                  <a:latin typeface="Times New Roman" panose="02020603050405020304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+ 1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SP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8157" name="Line 11"/>
            <p:cNvSpPr>
              <a:spLocks noChangeShapeType="1"/>
            </p:cNvSpPr>
            <p:nvPr/>
          </p:nvSpPr>
          <p:spPr bwMode="auto">
            <a:xfrm>
              <a:off x="4080" y="16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036" name="Text Box 12"/>
          <p:cNvSpPr txBox="1">
            <a:spLocks noChangeArrowheads="1"/>
          </p:cNvSpPr>
          <p:nvPr/>
        </p:nvSpPr>
        <p:spPr bwMode="auto">
          <a:xfrm>
            <a:off x="746125" y="3070225"/>
            <a:ext cx="2987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95300" indent="-4953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② 按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字节 </a:t>
            </a:r>
            <a:r>
              <a:rPr lang="zh-CN" altLang="en-US" sz="2800">
                <a:latin typeface="Times New Roman" panose="02020603050405020304" pitchFamily="18" charset="0"/>
              </a:rPr>
              <a:t>编址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13037" name="Text Box 13"/>
          <p:cNvSpPr txBox="1">
            <a:spLocks noChangeArrowheads="1"/>
          </p:cNvSpPr>
          <p:nvPr/>
        </p:nvSpPr>
        <p:spPr bwMode="auto">
          <a:xfrm>
            <a:off x="1001713" y="3800475"/>
            <a:ext cx="249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存储字长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2800">
                <a:latin typeface="Times New Roman" panose="02020603050405020304" pitchFamily="18" charset="0"/>
              </a:rPr>
              <a:t> 位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13038" name="Text Box 14"/>
          <p:cNvSpPr txBox="1">
            <a:spLocks noChangeArrowheads="1"/>
          </p:cNvSpPr>
          <p:nvPr/>
        </p:nvSpPr>
        <p:spPr bwMode="auto">
          <a:xfrm>
            <a:off x="3678238" y="38004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进栈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13039" name="Text Box 15"/>
          <p:cNvSpPr txBox="1">
            <a:spLocks noChangeArrowheads="1"/>
          </p:cNvSpPr>
          <p:nvPr/>
        </p:nvSpPr>
        <p:spPr bwMode="auto">
          <a:xfrm>
            <a:off x="3678238" y="45402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出栈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4" name="Group 16"/>
          <p:cNvGrpSpPr/>
          <p:nvPr/>
        </p:nvGrpSpPr>
        <p:grpSpPr bwMode="auto">
          <a:xfrm>
            <a:off x="4637088" y="3800475"/>
            <a:ext cx="3363912" cy="519113"/>
            <a:chOff x="2921" y="2394"/>
            <a:chExt cx="2119" cy="327"/>
          </a:xfrm>
        </p:grpSpPr>
        <p:sp>
          <p:nvSpPr>
            <p:cNvPr id="48154" name="Text Box 17"/>
            <p:cNvSpPr txBox="1">
              <a:spLocks noChangeArrowheads="1"/>
            </p:cNvSpPr>
            <p:nvPr/>
          </p:nvSpPr>
          <p:spPr bwMode="auto">
            <a:xfrm>
              <a:off x="2921" y="2394"/>
              <a:ext cx="21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（</a:t>
              </a:r>
              <a:r>
                <a:rPr lang="en-US" altLang="zh-CN" sz="2800">
                  <a:latin typeface="Times New Roman" panose="02020603050405020304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2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SP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8155" name="Line 18"/>
            <p:cNvSpPr>
              <a:spLocks noChangeShapeType="1"/>
            </p:cNvSpPr>
            <p:nvPr/>
          </p:nvSpPr>
          <p:spPr bwMode="auto">
            <a:xfrm>
              <a:off x="4080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/>
          <p:nvPr/>
        </p:nvGrpSpPr>
        <p:grpSpPr bwMode="auto">
          <a:xfrm>
            <a:off x="4637088" y="4540250"/>
            <a:ext cx="3211512" cy="519113"/>
            <a:chOff x="2921" y="2860"/>
            <a:chExt cx="2023" cy="327"/>
          </a:xfrm>
        </p:grpSpPr>
        <p:sp>
          <p:nvSpPr>
            <p:cNvPr id="48152" name="Text Box 20"/>
            <p:cNvSpPr txBox="1">
              <a:spLocks noChangeArrowheads="1"/>
            </p:cNvSpPr>
            <p:nvPr/>
          </p:nvSpPr>
          <p:spPr bwMode="auto">
            <a:xfrm>
              <a:off x="2921" y="2860"/>
              <a:ext cx="20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（</a:t>
              </a:r>
              <a:r>
                <a:rPr lang="en-US" altLang="zh-CN" sz="2800">
                  <a:latin typeface="Times New Roman" panose="02020603050405020304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+ 2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SP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8153" name="Line 21"/>
            <p:cNvSpPr>
              <a:spLocks noChangeShapeType="1"/>
            </p:cNvSpPr>
            <p:nvPr/>
          </p:nvSpPr>
          <p:spPr bwMode="auto">
            <a:xfrm>
              <a:off x="4080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046" name="Text Box 22"/>
          <p:cNvSpPr txBox="1">
            <a:spLocks noChangeArrowheads="1"/>
          </p:cNvSpPr>
          <p:nvPr/>
        </p:nvSpPr>
        <p:spPr bwMode="auto">
          <a:xfrm>
            <a:off x="990600" y="5248275"/>
            <a:ext cx="249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存储字长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32</a:t>
            </a:r>
            <a:r>
              <a:rPr lang="zh-CN" altLang="en-US" sz="2800">
                <a:latin typeface="Times New Roman" panose="02020603050405020304" pitchFamily="18" charset="0"/>
              </a:rPr>
              <a:t> 位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13047" name="Text Box 23"/>
          <p:cNvSpPr txBox="1">
            <a:spLocks noChangeArrowheads="1"/>
          </p:cNvSpPr>
          <p:nvPr/>
        </p:nvSpPr>
        <p:spPr bwMode="auto">
          <a:xfrm>
            <a:off x="3678238" y="52482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进栈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13048" name="Text Box 24"/>
          <p:cNvSpPr txBox="1">
            <a:spLocks noChangeArrowheads="1"/>
          </p:cNvSpPr>
          <p:nvPr/>
        </p:nvSpPr>
        <p:spPr bwMode="auto">
          <a:xfrm>
            <a:off x="3678238" y="59880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出栈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6" name="Group 25"/>
          <p:cNvGrpSpPr/>
          <p:nvPr/>
        </p:nvGrpSpPr>
        <p:grpSpPr bwMode="auto">
          <a:xfrm>
            <a:off x="4637088" y="5248275"/>
            <a:ext cx="2974975" cy="519113"/>
            <a:chOff x="2921" y="3306"/>
            <a:chExt cx="1874" cy="327"/>
          </a:xfrm>
        </p:grpSpPr>
        <p:sp>
          <p:nvSpPr>
            <p:cNvPr id="48150" name="Text Box 26"/>
            <p:cNvSpPr txBox="1">
              <a:spLocks noChangeArrowheads="1"/>
            </p:cNvSpPr>
            <p:nvPr/>
          </p:nvSpPr>
          <p:spPr bwMode="auto">
            <a:xfrm>
              <a:off x="2921" y="3306"/>
              <a:ext cx="18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（</a:t>
              </a:r>
              <a:r>
                <a:rPr lang="en-US" altLang="zh-CN" sz="2800">
                  <a:latin typeface="Times New Roman" panose="02020603050405020304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4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SP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8151" name="Line 27"/>
            <p:cNvSpPr>
              <a:spLocks noChangeShapeType="1"/>
            </p:cNvSpPr>
            <p:nvPr/>
          </p:nvSpPr>
          <p:spPr bwMode="auto">
            <a:xfrm>
              <a:off x="4080" y="346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8"/>
          <p:cNvGrpSpPr/>
          <p:nvPr/>
        </p:nvGrpSpPr>
        <p:grpSpPr bwMode="auto">
          <a:xfrm>
            <a:off x="4637088" y="5988050"/>
            <a:ext cx="3000375" cy="519113"/>
            <a:chOff x="2921" y="3772"/>
            <a:chExt cx="1890" cy="327"/>
          </a:xfrm>
        </p:grpSpPr>
        <p:sp>
          <p:nvSpPr>
            <p:cNvPr id="48148" name="Text Box 29"/>
            <p:cNvSpPr txBox="1">
              <a:spLocks noChangeArrowheads="1"/>
            </p:cNvSpPr>
            <p:nvPr/>
          </p:nvSpPr>
          <p:spPr bwMode="auto">
            <a:xfrm>
              <a:off x="2921" y="3772"/>
              <a:ext cx="18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（</a:t>
              </a:r>
              <a:r>
                <a:rPr lang="en-US" altLang="zh-CN" sz="2800">
                  <a:latin typeface="Times New Roman" panose="02020603050405020304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+ 4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SP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8149" name="Line 30"/>
            <p:cNvSpPr>
              <a:spLocks noChangeShapeType="1"/>
            </p:cNvSpPr>
            <p:nvPr/>
          </p:nvSpPr>
          <p:spPr bwMode="auto">
            <a:xfrm>
              <a:off x="4080" y="39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147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1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 autoUpdateAnimBg="0"/>
      <p:bldP spid="513028" grpId="0" autoUpdateAnimBg="0"/>
      <p:bldP spid="513029" grpId="0" autoUpdateAnimBg="0"/>
      <p:bldP spid="513036" grpId="0" autoUpdateAnimBg="0"/>
      <p:bldP spid="513037" grpId="0" autoUpdateAnimBg="0"/>
      <p:bldP spid="513038" grpId="0" autoUpdateAnimBg="0"/>
      <p:bldP spid="513039" grpId="0" autoUpdateAnimBg="0"/>
      <p:bldP spid="513046" grpId="0" autoUpdateAnimBg="0"/>
      <p:bldP spid="513047" grpId="0" autoUpdateAnimBg="0"/>
      <p:bldP spid="51304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755650" y="346075"/>
            <a:ext cx="7286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latin typeface="Times New Roman" panose="02020603050405020304" pitchFamily="18" charset="0"/>
              </a:rPr>
              <a:t>基本寻址方式优缺点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5288" y="1268413"/>
          <a:ext cx="8424863" cy="4500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0685"/>
                <a:gridCol w="1871753"/>
                <a:gridCol w="1872632"/>
                <a:gridCol w="2549793"/>
              </a:tblGrid>
              <a:tr h="5401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方式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算法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主要优点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主要缺点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</a:tr>
              <a:tr h="5401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立即寻址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操作数</a:t>
                      </a:r>
                      <a:r>
                        <a:rPr lang="en-US" sz="2000" b="1" kern="100" dirty="0">
                          <a:effectLst/>
                        </a:rPr>
                        <a:t>=A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无存储器访问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操作数幅值有限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</a:tr>
              <a:tr h="5401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直接寻址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EA=A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简单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地址范围有限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</a:tr>
              <a:tr h="5401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间接寻址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EA=</a:t>
                      </a:r>
                      <a:r>
                        <a:rPr lang="zh-CN" sz="2000" b="1" kern="100">
                          <a:effectLst/>
                        </a:rPr>
                        <a:t>（</a:t>
                      </a:r>
                      <a:r>
                        <a:rPr lang="en-US" sz="2000" b="1" kern="100">
                          <a:effectLst/>
                        </a:rPr>
                        <a:t>A</a:t>
                      </a:r>
                      <a:r>
                        <a:rPr lang="zh-CN" sz="2000" b="1" kern="100">
                          <a:effectLst/>
                        </a:rPr>
                        <a:t>）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大的地址范围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多重存储器访问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</a:tr>
              <a:tr h="5401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寄存器寻址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EA=R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无存储器访问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地址范围有限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</a:tr>
              <a:tr h="5401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寄存器间接寻址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EA=</a:t>
                      </a:r>
                      <a:r>
                        <a:rPr lang="zh-CN" sz="2000" b="1" kern="100">
                          <a:effectLst/>
                        </a:rPr>
                        <a:t>（</a:t>
                      </a:r>
                      <a:r>
                        <a:rPr lang="en-US" sz="2000" b="1" kern="100">
                          <a:effectLst/>
                        </a:rPr>
                        <a:t>R</a:t>
                      </a:r>
                      <a:r>
                        <a:rPr lang="zh-CN" sz="2000" b="1" kern="100">
                          <a:effectLst/>
                        </a:rPr>
                        <a:t>）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大的地址范围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额外存储器访问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</a:tr>
              <a:tr h="7196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相对</a:t>
                      </a:r>
                      <a:r>
                        <a:rPr lang="en-US" sz="2000" b="1" kern="100" dirty="0">
                          <a:effectLst/>
                        </a:rPr>
                        <a:t>/</a:t>
                      </a:r>
                      <a:r>
                        <a:rPr lang="zh-CN" sz="2000" b="1" kern="100" dirty="0">
                          <a:effectLst/>
                        </a:rPr>
                        <a:t>基址</a:t>
                      </a:r>
                      <a:r>
                        <a:rPr lang="en-US" sz="2000" b="1" kern="100" dirty="0">
                          <a:effectLst/>
                        </a:rPr>
                        <a:t>/</a:t>
                      </a:r>
                      <a:r>
                        <a:rPr lang="zh-CN" sz="2000" b="1" kern="100" dirty="0">
                          <a:effectLst/>
                        </a:rPr>
                        <a:t>变址</a:t>
                      </a:r>
                      <a:r>
                        <a:rPr lang="zh-CN" sz="2000" b="1" kern="100" dirty="0" smtClean="0">
                          <a:effectLst/>
                        </a:rPr>
                        <a:t>寻址</a:t>
                      </a:r>
                      <a:r>
                        <a:rPr lang="en-US" altLang="zh-CN" sz="2000" b="1" kern="100" dirty="0" smtClean="0">
                          <a:effectLst/>
                        </a:rPr>
                        <a:t>(</a:t>
                      </a:r>
                      <a:r>
                        <a:rPr lang="zh-CN" altLang="en-US" sz="2000" b="1" kern="100" dirty="0" smtClean="0">
                          <a:effectLst/>
                        </a:rPr>
                        <a:t>偏移寻址</a:t>
                      </a:r>
                      <a:r>
                        <a:rPr lang="en-US" altLang="zh-CN" sz="2000" b="1" kern="100" dirty="0" smtClean="0">
                          <a:effectLst/>
                        </a:rPr>
                        <a:t>)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EA=A+</a:t>
                      </a:r>
                      <a:r>
                        <a:rPr lang="zh-CN" sz="2000" b="1" kern="100" dirty="0">
                          <a:effectLst/>
                        </a:rPr>
                        <a:t>（</a:t>
                      </a:r>
                      <a:r>
                        <a:rPr lang="en-US" sz="2000" b="1" kern="100" dirty="0">
                          <a:effectLst/>
                        </a:rPr>
                        <a:t>R</a:t>
                      </a:r>
                      <a:r>
                        <a:rPr lang="zh-CN" sz="2000" b="1" kern="100" dirty="0">
                          <a:effectLst/>
                        </a:rPr>
                        <a:t>）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灵活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复杂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</a:tr>
              <a:tr h="5401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堆栈寻址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EA=</a:t>
                      </a:r>
                      <a:r>
                        <a:rPr lang="zh-CN" sz="2000" b="1" kern="100">
                          <a:effectLst/>
                        </a:rPr>
                        <a:t>栈顶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无存储器访问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应用有限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9" marR="68579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755650" y="346075"/>
            <a:ext cx="7286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latin typeface="Times New Roman" panose="02020603050405020304" pitchFamily="18" charset="0"/>
              </a:rPr>
              <a:t>其他寻址方式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50179" name="矩形 1"/>
          <p:cNvSpPr>
            <a:spLocks noChangeArrowheads="1"/>
          </p:cNvSpPr>
          <p:nvPr/>
        </p:nvSpPr>
        <p:spPr bwMode="auto">
          <a:xfrm>
            <a:off x="468313" y="981075"/>
            <a:ext cx="7286625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自增寻址</a:t>
            </a:r>
            <a:endParaRPr lang="zh-CN" altLang="en-US" sz="2400"/>
          </a:p>
          <a:p>
            <a:pPr lvl="1">
              <a:lnSpc>
                <a:spcPct val="110000"/>
              </a:lnSpc>
            </a:pPr>
            <a:r>
              <a:rPr lang="zh-CN" altLang="en-US" sz="2400"/>
              <a:t>指令实例：</a:t>
            </a:r>
            <a:r>
              <a:rPr lang="en-US" altLang="zh-CN" sz="2400"/>
              <a:t>Add R1, (R2)+</a:t>
            </a:r>
            <a:endParaRPr lang="en-US" altLang="zh-CN" sz="2400"/>
          </a:p>
          <a:p>
            <a:pPr lvl="1">
              <a:lnSpc>
                <a:spcPct val="110000"/>
              </a:lnSpc>
            </a:pPr>
            <a:r>
              <a:rPr lang="zh-CN" altLang="en-US" sz="2400"/>
              <a:t>含义：</a:t>
            </a:r>
            <a:r>
              <a:rPr lang="en-US" altLang="zh-CN" sz="2400"/>
              <a:t>Regs[R1]←Regs[R1]</a:t>
            </a:r>
            <a:r>
              <a:rPr lang="zh-CN" altLang="en-US" sz="2400"/>
              <a:t>＋</a:t>
            </a:r>
            <a:r>
              <a:rPr lang="en-US" altLang="zh-CN" sz="2400"/>
              <a:t>Mem[Regs[R2]]</a:t>
            </a:r>
            <a:endParaRPr lang="en-US" altLang="zh-CN" sz="2400"/>
          </a:p>
          <a:p>
            <a:pPr lvl="2">
              <a:lnSpc>
                <a:spcPct val="110000"/>
              </a:lnSpc>
            </a:pPr>
            <a:r>
              <a:rPr lang="en-US" altLang="zh-CN" sz="2400"/>
              <a:t>   Regs[R2]←Regs[R2]</a:t>
            </a:r>
            <a:r>
              <a:rPr lang="zh-CN" altLang="en-US" sz="2400"/>
              <a:t>＋</a:t>
            </a:r>
            <a:r>
              <a:rPr lang="en-US" altLang="zh-CN" sz="2400"/>
              <a:t>d</a:t>
            </a:r>
            <a:endParaRPr lang="en-US" altLang="zh-CN" sz="2400"/>
          </a:p>
        </p:txBody>
      </p:sp>
      <p:sp>
        <p:nvSpPr>
          <p:cNvPr id="50180" name="矩形 2"/>
          <p:cNvSpPr>
            <a:spLocks noChangeArrowheads="1"/>
          </p:cNvSpPr>
          <p:nvPr/>
        </p:nvSpPr>
        <p:spPr bwMode="auto">
          <a:xfrm>
            <a:off x="417513" y="2852738"/>
            <a:ext cx="81153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自减寻址</a:t>
            </a:r>
            <a:endParaRPr lang="zh-CN" altLang="en-US" sz="2400"/>
          </a:p>
          <a:p>
            <a:pPr lvl="1"/>
            <a:r>
              <a:rPr lang="zh-CN" altLang="en-US" sz="2400"/>
              <a:t>指令实例：</a:t>
            </a:r>
            <a:r>
              <a:rPr lang="en-US" altLang="zh-CN" sz="2400"/>
              <a:t>Add R1, -(R2)</a:t>
            </a:r>
            <a:endParaRPr lang="en-US" altLang="zh-CN" sz="2400"/>
          </a:p>
          <a:p>
            <a:pPr lvl="1"/>
            <a:r>
              <a:rPr lang="zh-CN" altLang="en-US" sz="2400"/>
              <a:t>含义：</a:t>
            </a:r>
            <a:r>
              <a:rPr lang="en-US" altLang="zh-CN" sz="2400"/>
              <a:t>Regs[R2]←Regs[R2]-d</a:t>
            </a:r>
            <a:endParaRPr lang="en-US" altLang="zh-CN" sz="2400"/>
          </a:p>
          <a:p>
            <a:pPr lvl="2"/>
            <a:r>
              <a:rPr lang="en-US" altLang="zh-CN" sz="2400"/>
              <a:t>   Regs[R1]←Regs[R1]+Mem[Regs[R2]]</a:t>
            </a:r>
            <a:endParaRPr lang="en-US" altLang="zh-CN" sz="2400"/>
          </a:p>
        </p:txBody>
      </p:sp>
      <p:sp>
        <p:nvSpPr>
          <p:cNvPr id="50181" name="矩形 3"/>
          <p:cNvSpPr>
            <a:spLocks noChangeArrowheads="1"/>
          </p:cNvSpPr>
          <p:nvPr/>
        </p:nvSpPr>
        <p:spPr bwMode="auto">
          <a:xfrm>
            <a:off x="455613" y="4652963"/>
            <a:ext cx="843756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缩放寻址</a:t>
            </a:r>
            <a:endParaRPr lang="zh-CN" altLang="en-US" sz="2400"/>
          </a:p>
          <a:p>
            <a:pPr lvl="1"/>
            <a:r>
              <a:rPr lang="zh-CN" altLang="en-US" sz="2400"/>
              <a:t>指令实例：</a:t>
            </a:r>
            <a:r>
              <a:rPr lang="en-US" altLang="zh-CN" sz="2400"/>
              <a:t>Add  R1, 100(R2)[R3]</a:t>
            </a:r>
            <a:endParaRPr lang="en-US" altLang="zh-CN" sz="2400"/>
          </a:p>
          <a:p>
            <a:pPr lvl="1"/>
            <a:r>
              <a:rPr lang="zh-CN" altLang="en-US" sz="2400"/>
              <a:t>含义：</a:t>
            </a:r>
            <a:endParaRPr lang="en-US" altLang="zh-CN" sz="2400"/>
          </a:p>
          <a:p>
            <a:pPr lvl="1"/>
            <a:r>
              <a:rPr lang="en-US" altLang="zh-CN" sz="2400"/>
              <a:t>Regs[R1]←Regs[R1]</a:t>
            </a:r>
            <a:r>
              <a:rPr lang="zh-CN" altLang="en-US" sz="2400"/>
              <a:t>＋</a:t>
            </a:r>
            <a:r>
              <a:rPr lang="en-US" altLang="zh-CN" sz="2400"/>
              <a:t>Mem[100</a:t>
            </a:r>
            <a:r>
              <a:rPr lang="zh-CN" altLang="en-US" sz="2400"/>
              <a:t>＋</a:t>
            </a:r>
            <a:r>
              <a:rPr lang="en-US" altLang="zh-CN" sz="2400"/>
              <a:t>Regs[R2]</a:t>
            </a:r>
            <a:r>
              <a:rPr lang="zh-CN" altLang="en-US" sz="2400"/>
              <a:t>＋</a:t>
            </a:r>
            <a:r>
              <a:rPr lang="en-US" altLang="zh-CN" sz="2400"/>
              <a:t>Regs[R3]*d]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sz="3600" b="1" dirty="0">
                <a:latin typeface="Times New Roman" panose="02020603050405020304" pitchFamily="18" charset="0"/>
                <a:cs typeface="+mn-cs"/>
              </a:rPr>
              <a:t>常用的一些操作数寻址方式</a:t>
            </a:r>
            <a:endParaRPr kumimoji="1" lang="zh-CN" altLang="en-US" sz="3600" b="1" dirty="0">
              <a:latin typeface="Times New Roman" panose="02020603050405020304" pitchFamily="18" charset="0"/>
              <a:cs typeface="+mn-cs"/>
            </a:endParaRPr>
          </a:p>
        </p:txBody>
      </p:sp>
      <p:graphicFrame>
        <p:nvGraphicFramePr>
          <p:cNvPr id="51203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685800" y="1214438"/>
          <a:ext cx="7724775" cy="494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图表" r:id="rId1" imgW="9674860" imgH="6197600" progId="MSGraph.Chart.8">
                  <p:embed/>
                </p:oleObj>
              </mc:Choice>
              <mc:Fallback>
                <p:oleObj name="图表" r:id="rId1" imgW="9674860" imgH="6197600" progId="MSGraph.Chart.8">
                  <p:embed/>
                  <p:pic>
                    <p:nvPicPr>
                      <p:cNvPr id="0" name="图片 24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4438"/>
                        <a:ext cx="7724775" cy="494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偏移寻址</a:t>
            </a:r>
            <a:endParaRPr lang="zh-CN" altLang="en-US" smtClean="0"/>
          </a:p>
        </p:txBody>
      </p:sp>
      <p:graphicFrame>
        <p:nvGraphicFramePr>
          <p:cNvPr id="52227" name="Object 16"/>
          <p:cNvGraphicFramePr>
            <a:graphicFrameLocks noGrp="1" noChangeAspect="1"/>
          </p:cNvGraphicFramePr>
          <p:nvPr>
            <p:ph idx="1"/>
          </p:nvPr>
        </p:nvGraphicFramePr>
        <p:xfrm>
          <a:off x="395288" y="1397000"/>
          <a:ext cx="842962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图表" r:id="rId1" imgW="10001885" imgH="5520055" progId="MSGraph.Chart.8">
                  <p:embed/>
                </p:oleObj>
              </mc:Choice>
              <mc:Fallback>
                <p:oleObj name="图表" r:id="rId1" imgW="10001885" imgH="5520055" progId="MSGraph.Chart.8">
                  <p:embed/>
                  <p:pic>
                    <p:nvPicPr>
                      <p:cNvPr id="0" name="图片 25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97000"/>
                        <a:ext cx="8429625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立即址寻址</a:t>
            </a:r>
            <a:endParaRPr lang="zh-CN" altLang="en-US" smtClean="0"/>
          </a:p>
        </p:txBody>
      </p:sp>
      <p:graphicFrame>
        <p:nvGraphicFramePr>
          <p:cNvPr id="53251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355600" y="1384300"/>
          <a:ext cx="8534400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图表" r:id="rId1" imgW="10126345" imgH="5384800" progId="MSGraph.Chart.8">
                  <p:embed/>
                </p:oleObj>
              </mc:Choice>
              <mc:Fallback>
                <p:oleObj name="图表" r:id="rId1" imgW="10126345" imgH="5384800" progId="MSGraph.Chart.8">
                  <p:embed/>
                  <p:pic>
                    <p:nvPicPr>
                      <p:cNvPr id="0" name="图片 266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1384300"/>
                        <a:ext cx="8534400" cy="453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立即址寻址</a:t>
            </a:r>
            <a:endParaRPr lang="zh-CN" altLang="en-US" smtClean="0"/>
          </a:p>
        </p:txBody>
      </p:sp>
      <p:graphicFrame>
        <p:nvGraphicFramePr>
          <p:cNvPr id="54275" name="Object 24"/>
          <p:cNvGraphicFramePr>
            <a:graphicFrameLocks noGrp="1" noChangeAspect="1"/>
          </p:cNvGraphicFramePr>
          <p:nvPr>
            <p:ph idx="1"/>
          </p:nvPr>
        </p:nvGraphicFramePr>
        <p:xfrm>
          <a:off x="606425" y="1525588"/>
          <a:ext cx="7921625" cy="426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图表" r:id="rId1" imgW="9979660" imgH="5429885" progId="MSGraph.Chart.8">
                  <p:embed/>
                </p:oleObj>
              </mc:Choice>
              <mc:Fallback>
                <p:oleObj name="图表" r:id="rId1" imgW="9979660" imgH="5429885" progId="MSGraph.Chart.8">
                  <p:embed/>
                  <p:pic>
                    <p:nvPicPr>
                      <p:cNvPr id="0" name="图片 27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1525588"/>
                        <a:ext cx="7921625" cy="426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 smtClean="0"/>
              <a:t>指令集与计算机的性能</a:t>
            </a:r>
            <a:endParaRPr lang="zh-CN" altLang="en-US" sz="3600" b="1" dirty="0" smtClean="0"/>
          </a:p>
        </p:txBody>
      </p:sp>
      <p:grpSp>
        <p:nvGrpSpPr>
          <p:cNvPr id="2" name="Group 1049"/>
          <p:cNvGrpSpPr/>
          <p:nvPr/>
        </p:nvGrpSpPr>
        <p:grpSpPr bwMode="auto">
          <a:xfrm>
            <a:off x="560388" y="2492375"/>
            <a:ext cx="8115300" cy="3308350"/>
            <a:chOff x="384" y="2057"/>
            <a:chExt cx="5112" cy="2084"/>
          </a:xfrm>
        </p:grpSpPr>
        <p:sp>
          <p:nvSpPr>
            <p:cNvPr id="48134" name="Text Box 1030"/>
            <p:cNvSpPr txBox="1">
              <a:spLocks noChangeArrowheads="1"/>
            </p:cNvSpPr>
            <p:nvPr/>
          </p:nvSpPr>
          <p:spPr bwMode="auto">
            <a:xfrm>
              <a:off x="2088" y="2057"/>
              <a:ext cx="1008" cy="327"/>
            </a:xfrm>
            <a:prstGeom prst="rect">
              <a:avLst/>
            </a:prstGeom>
            <a:solidFill>
              <a:srgbClr val="66FF99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指令集</a:t>
              </a:r>
              <a:endParaRPr lang="zh-CN" altLang="en-US" sz="24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8135" name="Text Box 1031"/>
            <p:cNvSpPr txBox="1">
              <a:spLocks noChangeArrowheads="1"/>
            </p:cNvSpPr>
            <p:nvPr/>
          </p:nvSpPr>
          <p:spPr bwMode="auto">
            <a:xfrm>
              <a:off x="432" y="2057"/>
              <a:ext cx="1008" cy="327"/>
            </a:xfrm>
            <a:prstGeom prst="rect">
              <a:avLst/>
            </a:prstGeom>
            <a:solidFill>
              <a:srgbClr val="66FF99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源程序</a:t>
              </a:r>
              <a:endParaRPr lang="zh-CN" altLang="en-US" sz="24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8136" name="Text Box 1032"/>
            <p:cNvSpPr txBox="1">
              <a:spLocks noChangeArrowheads="1"/>
            </p:cNvSpPr>
            <p:nvPr/>
          </p:nvSpPr>
          <p:spPr bwMode="auto">
            <a:xfrm>
              <a:off x="3744" y="2057"/>
              <a:ext cx="1728" cy="327"/>
            </a:xfrm>
            <a:prstGeom prst="rect">
              <a:avLst/>
            </a:prstGeom>
            <a:solidFill>
              <a:srgbClr val="66FF99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指令译码</a:t>
              </a:r>
              <a:endParaRPr lang="zh-CN" altLang="en-US" sz="24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8137" name="Text Box 1033"/>
            <p:cNvSpPr txBox="1">
              <a:spLocks noChangeArrowheads="1"/>
            </p:cNvSpPr>
            <p:nvPr/>
          </p:nvSpPr>
          <p:spPr bwMode="auto">
            <a:xfrm>
              <a:off x="3912" y="2801"/>
              <a:ext cx="1392" cy="330"/>
            </a:xfrm>
            <a:prstGeom prst="rect">
              <a:avLst/>
            </a:prstGeom>
            <a:solidFill>
              <a:srgbClr val="66FF99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目标代码</a:t>
              </a:r>
              <a:endPara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8138" name="Text Box 1034"/>
            <p:cNvSpPr txBox="1">
              <a:spLocks noChangeArrowheads="1"/>
            </p:cNvSpPr>
            <p:nvPr/>
          </p:nvSpPr>
          <p:spPr bwMode="auto">
            <a:xfrm>
              <a:off x="3720" y="3545"/>
              <a:ext cx="1776" cy="596"/>
            </a:xfrm>
            <a:prstGeom prst="rect">
              <a:avLst/>
            </a:prstGeom>
            <a:solidFill>
              <a:srgbClr val="66FF99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CPI</a:t>
              </a:r>
              <a:r>
                <a:rPr lang="zh-CN" altLang="en-US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和数据通路复杂度</a:t>
              </a:r>
              <a:endParaRPr lang="zh-CN" altLang="en-US" sz="24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8139" name="Text Box 1035"/>
            <p:cNvSpPr txBox="1">
              <a:spLocks noChangeArrowheads="1"/>
            </p:cNvSpPr>
            <p:nvPr/>
          </p:nvSpPr>
          <p:spPr bwMode="auto">
            <a:xfrm>
              <a:off x="2004" y="3737"/>
              <a:ext cx="1440" cy="327"/>
            </a:xfrm>
            <a:prstGeom prst="rect">
              <a:avLst/>
            </a:prstGeom>
            <a:solidFill>
              <a:srgbClr val="66FF99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指令</a:t>
              </a:r>
              <a:r>
                <a:rPr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编码</a:t>
              </a:r>
              <a:endPara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8140" name="Text Box 1036"/>
            <p:cNvSpPr txBox="1">
              <a:spLocks noChangeArrowheads="1"/>
            </p:cNvSpPr>
            <p:nvPr/>
          </p:nvSpPr>
          <p:spPr bwMode="auto">
            <a:xfrm>
              <a:off x="384" y="3785"/>
              <a:ext cx="1344" cy="327"/>
            </a:xfrm>
            <a:prstGeom prst="rect">
              <a:avLst/>
            </a:prstGeom>
            <a:solidFill>
              <a:srgbClr val="66FF99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优化编译器</a:t>
              </a:r>
              <a:endParaRPr lang="zh-CN" altLang="en-US" sz="24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8204" name="Line 1037"/>
            <p:cNvSpPr>
              <a:spLocks noChangeShapeType="1"/>
            </p:cNvSpPr>
            <p:nvPr/>
          </p:nvSpPr>
          <p:spPr bwMode="auto">
            <a:xfrm flipH="1">
              <a:off x="1392" y="2201"/>
              <a:ext cx="672" cy="0"/>
            </a:xfrm>
            <a:prstGeom prst="line">
              <a:avLst/>
            </a:prstGeom>
            <a:noFill/>
            <a:ln w="57150" cap="rnd">
              <a:solidFill>
                <a:srgbClr val="0000CC"/>
              </a:solidFill>
              <a:prstDash val="sysDot"/>
              <a:round/>
              <a:headEnd type="triangl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Line 1038"/>
            <p:cNvSpPr>
              <a:spLocks noChangeShapeType="1"/>
            </p:cNvSpPr>
            <p:nvPr/>
          </p:nvSpPr>
          <p:spPr bwMode="auto">
            <a:xfrm flipH="1">
              <a:off x="1104" y="2393"/>
              <a:ext cx="1440" cy="1344"/>
            </a:xfrm>
            <a:prstGeom prst="line">
              <a:avLst/>
            </a:prstGeom>
            <a:noFill/>
            <a:ln w="57150" cap="rnd">
              <a:solidFill>
                <a:srgbClr val="0000CC"/>
              </a:solidFill>
              <a:prstDash val="solid"/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Line 1039"/>
            <p:cNvSpPr>
              <a:spLocks noChangeShapeType="1"/>
            </p:cNvSpPr>
            <p:nvPr/>
          </p:nvSpPr>
          <p:spPr bwMode="auto">
            <a:xfrm flipH="1">
              <a:off x="2544" y="2393"/>
              <a:ext cx="0" cy="1296"/>
            </a:xfrm>
            <a:prstGeom prst="line">
              <a:avLst/>
            </a:prstGeom>
            <a:noFill/>
            <a:ln w="57150" cap="rnd">
              <a:solidFill>
                <a:srgbClr val="0000CC"/>
              </a:solidFill>
              <a:prstDash val="solid"/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Line 1040"/>
            <p:cNvSpPr>
              <a:spLocks noChangeShapeType="1"/>
            </p:cNvSpPr>
            <p:nvPr/>
          </p:nvSpPr>
          <p:spPr bwMode="auto">
            <a:xfrm>
              <a:off x="2544" y="2393"/>
              <a:ext cx="1152" cy="1104"/>
            </a:xfrm>
            <a:prstGeom prst="line">
              <a:avLst/>
            </a:prstGeom>
            <a:noFill/>
            <a:ln w="57150" cap="rnd">
              <a:solidFill>
                <a:srgbClr val="0000CC"/>
              </a:solidFill>
              <a:prstDash val="solid"/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Line 1041"/>
            <p:cNvSpPr>
              <a:spLocks noChangeShapeType="1"/>
            </p:cNvSpPr>
            <p:nvPr/>
          </p:nvSpPr>
          <p:spPr bwMode="auto">
            <a:xfrm>
              <a:off x="2684" y="2393"/>
              <a:ext cx="1254" cy="552"/>
            </a:xfrm>
            <a:prstGeom prst="line">
              <a:avLst/>
            </a:prstGeom>
            <a:noFill/>
            <a:ln w="57150" cap="rnd">
              <a:solidFill>
                <a:srgbClr val="0000CC"/>
              </a:solidFill>
              <a:prstDash val="sysDot"/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Line 1042"/>
            <p:cNvSpPr>
              <a:spLocks noChangeShapeType="1"/>
            </p:cNvSpPr>
            <p:nvPr/>
          </p:nvSpPr>
          <p:spPr bwMode="auto">
            <a:xfrm>
              <a:off x="3120" y="2201"/>
              <a:ext cx="576" cy="0"/>
            </a:xfrm>
            <a:prstGeom prst="line">
              <a:avLst/>
            </a:prstGeom>
            <a:noFill/>
            <a:ln w="57150" cap="rnd">
              <a:solidFill>
                <a:srgbClr val="0000CC"/>
              </a:solidFill>
              <a:prstDash val="sysDot"/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196" name="Object 1050"/>
          <p:cNvGraphicFramePr>
            <a:graphicFrameLocks noGrp="1" noChangeAspect="1"/>
          </p:cNvGraphicFramePr>
          <p:nvPr>
            <p:ph idx="1"/>
          </p:nvPr>
        </p:nvGraphicFramePr>
        <p:xfrm>
          <a:off x="2484438" y="1484313"/>
          <a:ext cx="39338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公式" r:id="rId1" imgW="1384300" imgH="228600" progId="Equation.3">
                  <p:embed/>
                </p:oleObj>
              </mc:Choice>
              <mc:Fallback>
                <p:oleObj name="公式" r:id="rId1" imgW="1384300" imgH="228600" progId="Equation.3">
                  <p:embed/>
                  <p:pic>
                    <p:nvPicPr>
                      <p:cNvPr id="0" name="图片 225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484313"/>
                        <a:ext cx="39338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8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4</a:t>
            </a:r>
            <a:r>
              <a:rPr lang="zh-CN" altLang="en-US" b="1" smtClean="0"/>
              <a:t>.1  机 器 指 令</a:t>
            </a:r>
            <a:endParaRPr lang="zh-CN" altLang="en-US" b="1" smtClean="0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381000" y="1166813"/>
            <a:ext cx="3856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一、指令的一般格式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041525" y="1905000"/>
            <a:ext cx="3673475" cy="457200"/>
            <a:chOff x="1190" y="1344"/>
            <a:chExt cx="2314" cy="288"/>
          </a:xfrm>
        </p:grpSpPr>
        <p:sp>
          <p:nvSpPr>
            <p:cNvPr id="9231" name="Text Box 5"/>
            <p:cNvSpPr txBox="1">
              <a:spLocks noChangeArrowheads="1"/>
            </p:cNvSpPr>
            <p:nvPr/>
          </p:nvSpPr>
          <p:spPr bwMode="auto">
            <a:xfrm>
              <a:off x="1190" y="1344"/>
              <a:ext cx="21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操作码字段</a:t>
              </a:r>
              <a:r>
                <a:rPr lang="zh-CN" altLang="en-US" sz="2400">
                  <a:latin typeface="Times New Roman" panose="02020603050405020304" pitchFamily="18" charset="0"/>
                </a:rPr>
                <a:t>        </a:t>
              </a:r>
              <a:r>
                <a:rPr lang="zh-CN" altLang="en-US" sz="2000">
                  <a:latin typeface="Times New Roman" panose="02020603050405020304" pitchFamily="18" charset="0"/>
                </a:rPr>
                <a:t>地址码字段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232" name="Rectangle 6"/>
            <p:cNvSpPr>
              <a:spLocks noChangeArrowheads="1"/>
            </p:cNvSpPr>
            <p:nvPr/>
          </p:nvSpPr>
          <p:spPr bwMode="auto">
            <a:xfrm>
              <a:off x="1200" y="1344"/>
              <a:ext cx="230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9233" name="Line 7"/>
            <p:cNvSpPr>
              <a:spLocks noChangeShapeType="1"/>
            </p:cNvSpPr>
            <p:nvPr/>
          </p:nvSpPr>
          <p:spPr bwMode="auto">
            <a:xfrm>
              <a:off x="2304" y="134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1203325" y="2643188"/>
            <a:ext cx="17129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>
                <a:latin typeface="Times New Roman" panose="02020603050405020304" pitchFamily="18" charset="0"/>
              </a:rPr>
              <a:t>1. 操作码</a:t>
            </a:r>
            <a:endParaRPr lang="zh-CN" altLang="en-US" sz="3000">
              <a:latin typeface="Times New Roman" panose="02020603050405020304" pitchFamily="18" charset="0"/>
            </a:endParaRPr>
          </a:p>
        </p:txBody>
      </p:sp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3108325" y="2625725"/>
            <a:ext cx="5349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反映机器做什么操作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81290" name="Text Box 10"/>
          <p:cNvSpPr txBox="1">
            <a:spLocks noChangeArrowheads="1"/>
          </p:cNvSpPr>
          <p:nvPr/>
        </p:nvSpPr>
        <p:spPr bwMode="auto">
          <a:xfrm>
            <a:off x="1524000" y="3332163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长度固定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291" name="Text Box 11"/>
          <p:cNvSpPr txBox="1">
            <a:spLocks noChangeArrowheads="1"/>
          </p:cNvSpPr>
          <p:nvPr/>
        </p:nvSpPr>
        <p:spPr bwMode="auto">
          <a:xfrm>
            <a:off x="1524000" y="5330825"/>
            <a:ext cx="2111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长度可变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292" name="Text Box 12"/>
          <p:cNvSpPr txBox="1">
            <a:spLocks noChangeArrowheads="1"/>
          </p:cNvSpPr>
          <p:nvPr/>
        </p:nvSpPr>
        <p:spPr bwMode="auto">
          <a:xfrm>
            <a:off x="2001838" y="3976688"/>
            <a:ext cx="4873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操作码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集中在指令的一个字段</a:t>
            </a:r>
            <a:endParaRPr lang="zh-CN" altLang="en-US" sz="28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293" name="Text Box 13"/>
          <p:cNvSpPr txBox="1">
            <a:spLocks noChangeArrowheads="1"/>
          </p:cNvSpPr>
          <p:nvPr/>
        </p:nvSpPr>
        <p:spPr bwMode="auto">
          <a:xfrm>
            <a:off x="6709742" y="3998913"/>
            <a:ext cx="1390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，RISC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81294" name="Text Box 14"/>
          <p:cNvSpPr txBox="1">
            <a:spLocks noChangeArrowheads="1"/>
          </p:cNvSpPr>
          <p:nvPr/>
        </p:nvSpPr>
        <p:spPr bwMode="auto">
          <a:xfrm>
            <a:off x="2001838" y="4664075"/>
            <a:ext cx="2722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如  </a:t>
            </a:r>
            <a:r>
              <a:rPr lang="en-US" altLang="zh-CN" sz="2800">
                <a:latin typeface="Times New Roman" panose="02020603050405020304" pitchFamily="18" charset="0"/>
              </a:rPr>
              <a:t>IBM  370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481295" name="Text Box 15"/>
          <p:cNvSpPr txBox="1">
            <a:spLocks noChangeArrowheads="1"/>
          </p:cNvSpPr>
          <p:nvPr/>
        </p:nvSpPr>
        <p:spPr bwMode="auto">
          <a:xfrm>
            <a:off x="4260850" y="4664075"/>
            <a:ext cx="2139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操作码  8  位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81296" name="Text Box 16"/>
          <p:cNvSpPr txBox="1">
            <a:spLocks noChangeArrowheads="1"/>
          </p:cNvSpPr>
          <p:nvPr/>
        </p:nvSpPr>
        <p:spPr bwMode="auto">
          <a:xfrm>
            <a:off x="2001838" y="5997575"/>
            <a:ext cx="5541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操作码分散在指令字的不同字段中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9230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autoUpdateAnimBg="0"/>
      <p:bldP spid="481288" grpId="0" autoUpdateAnimBg="0"/>
      <p:bldP spid="481289" grpId="0" autoUpdateAnimBg="0"/>
      <p:bldP spid="481290" grpId="0" autoUpdateAnimBg="0"/>
      <p:bldP spid="481291" grpId="0" autoUpdateAnimBg="0"/>
      <p:bldP spid="481292" grpId="0" autoUpdateAnimBg="0"/>
      <p:bldP spid="481293" grpId="0" autoUpdateAnimBg="0"/>
      <p:bldP spid="481294" grpId="0" autoUpdateAnimBg="0"/>
      <p:bldP spid="481295" grpId="0" autoUpdateAnimBg="0"/>
      <p:bldP spid="48129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04800" y="144463"/>
            <a:ext cx="403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(3) 扩展操作码技术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838200" y="762000"/>
            <a:ext cx="6613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操作码的位数随地址数的减少而增加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752725" y="1295400"/>
            <a:ext cx="3114675" cy="457200"/>
            <a:chOff x="1686" y="1056"/>
            <a:chExt cx="1920" cy="288"/>
          </a:xfrm>
        </p:grpSpPr>
        <p:sp>
          <p:nvSpPr>
            <p:cNvPr id="10326" name="Text Box 5"/>
            <p:cNvSpPr txBox="1">
              <a:spLocks noChangeArrowheads="1"/>
            </p:cNvSpPr>
            <p:nvPr/>
          </p:nvSpPr>
          <p:spPr bwMode="auto">
            <a:xfrm>
              <a:off x="1736" y="1056"/>
              <a:ext cx="3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OP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27" name="Text Box 6"/>
            <p:cNvSpPr txBox="1">
              <a:spLocks noChangeArrowheads="1"/>
            </p:cNvSpPr>
            <p:nvPr/>
          </p:nvSpPr>
          <p:spPr bwMode="auto">
            <a:xfrm>
              <a:off x="2214" y="1056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28" name="Text Box 7"/>
            <p:cNvSpPr txBox="1">
              <a:spLocks noChangeArrowheads="1"/>
            </p:cNvSpPr>
            <p:nvPr/>
          </p:nvSpPr>
          <p:spPr bwMode="auto">
            <a:xfrm>
              <a:off x="2711" y="1056"/>
              <a:ext cx="3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29" name="Text Box 8"/>
            <p:cNvSpPr txBox="1">
              <a:spLocks noChangeArrowheads="1"/>
            </p:cNvSpPr>
            <p:nvPr/>
          </p:nvSpPr>
          <p:spPr bwMode="auto">
            <a:xfrm>
              <a:off x="3174" y="1056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3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30" name="Rectangle 9"/>
            <p:cNvSpPr>
              <a:spLocks noChangeArrowheads="1"/>
            </p:cNvSpPr>
            <p:nvPr/>
          </p:nvSpPr>
          <p:spPr bwMode="auto">
            <a:xfrm>
              <a:off x="1686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0331" name="Rectangle 10"/>
            <p:cNvSpPr>
              <a:spLocks noChangeArrowheads="1"/>
            </p:cNvSpPr>
            <p:nvPr/>
          </p:nvSpPr>
          <p:spPr bwMode="auto">
            <a:xfrm>
              <a:off x="2168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0332" name="Rectangle 11"/>
            <p:cNvSpPr>
              <a:spLocks noChangeArrowheads="1"/>
            </p:cNvSpPr>
            <p:nvPr/>
          </p:nvSpPr>
          <p:spPr bwMode="auto">
            <a:xfrm>
              <a:off x="2646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0333" name="Rectangle 12"/>
            <p:cNvSpPr>
              <a:spLocks noChangeArrowheads="1"/>
            </p:cNvSpPr>
            <p:nvPr/>
          </p:nvSpPr>
          <p:spPr bwMode="auto">
            <a:xfrm>
              <a:off x="3128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2752725" y="1905000"/>
            <a:ext cx="3124200" cy="1143000"/>
            <a:chOff x="1686" y="1200"/>
            <a:chExt cx="1968" cy="720"/>
          </a:xfrm>
        </p:grpSpPr>
        <p:sp>
          <p:nvSpPr>
            <p:cNvPr id="10309" name="Rectangle 14"/>
            <p:cNvSpPr>
              <a:spLocks noChangeArrowheads="1"/>
            </p:cNvSpPr>
            <p:nvPr/>
          </p:nvSpPr>
          <p:spPr bwMode="auto">
            <a:xfrm>
              <a:off x="1686" y="1210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0310" name="Text Box 15"/>
            <p:cNvSpPr txBox="1">
              <a:spLocks noChangeArrowheads="1"/>
            </p:cNvSpPr>
            <p:nvPr/>
          </p:nvSpPr>
          <p:spPr bwMode="auto">
            <a:xfrm>
              <a:off x="1734" y="120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0000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311" name="Text Box 16"/>
            <p:cNvSpPr txBox="1">
              <a:spLocks noChangeArrowheads="1"/>
            </p:cNvSpPr>
            <p:nvPr/>
          </p:nvSpPr>
          <p:spPr bwMode="auto">
            <a:xfrm>
              <a:off x="1734" y="135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0001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312" name="Text Box 17"/>
            <p:cNvSpPr txBox="1">
              <a:spLocks noChangeArrowheads="1"/>
            </p:cNvSpPr>
            <p:nvPr/>
          </p:nvSpPr>
          <p:spPr bwMode="auto">
            <a:xfrm>
              <a:off x="1734" y="167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1110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313" name="Text Box 18"/>
            <p:cNvSpPr txBox="1">
              <a:spLocks noChangeArrowheads="1"/>
            </p:cNvSpPr>
            <p:nvPr/>
          </p:nvSpPr>
          <p:spPr bwMode="auto">
            <a:xfrm>
              <a:off x="1810" y="1536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314" name="Text Box 19"/>
            <p:cNvSpPr txBox="1">
              <a:spLocks noChangeArrowheads="1"/>
            </p:cNvSpPr>
            <p:nvPr/>
          </p:nvSpPr>
          <p:spPr bwMode="auto">
            <a:xfrm>
              <a:off x="2310" y="1200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15" name="Text Box 20"/>
            <p:cNvSpPr txBox="1">
              <a:spLocks noChangeArrowheads="1"/>
            </p:cNvSpPr>
            <p:nvPr/>
          </p:nvSpPr>
          <p:spPr bwMode="auto">
            <a:xfrm>
              <a:off x="2310" y="1344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16" name="Text Box 21"/>
            <p:cNvSpPr txBox="1">
              <a:spLocks noChangeArrowheads="1"/>
            </p:cNvSpPr>
            <p:nvPr/>
          </p:nvSpPr>
          <p:spPr bwMode="auto">
            <a:xfrm>
              <a:off x="2310" y="1670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1</a:t>
              </a:r>
              <a:endParaRPr lang="en-US" altLang="zh-CN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10317" name="Text Box 22"/>
            <p:cNvSpPr txBox="1">
              <a:spLocks noChangeArrowheads="1"/>
            </p:cNvSpPr>
            <p:nvPr/>
          </p:nvSpPr>
          <p:spPr bwMode="auto">
            <a:xfrm>
              <a:off x="2310" y="1536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318" name="Text Box 23"/>
            <p:cNvSpPr txBox="1">
              <a:spLocks noChangeArrowheads="1"/>
            </p:cNvSpPr>
            <p:nvPr/>
          </p:nvSpPr>
          <p:spPr bwMode="auto">
            <a:xfrm>
              <a:off x="2770" y="1200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19" name="Text Box 24"/>
            <p:cNvSpPr txBox="1">
              <a:spLocks noChangeArrowheads="1"/>
            </p:cNvSpPr>
            <p:nvPr/>
          </p:nvSpPr>
          <p:spPr bwMode="auto">
            <a:xfrm>
              <a:off x="2770" y="1344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20" name="Text Box 25"/>
            <p:cNvSpPr txBox="1">
              <a:spLocks noChangeArrowheads="1"/>
            </p:cNvSpPr>
            <p:nvPr/>
          </p:nvSpPr>
          <p:spPr bwMode="auto">
            <a:xfrm>
              <a:off x="2770" y="1670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2</a:t>
              </a:r>
              <a:endParaRPr lang="en-US" altLang="zh-CN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10321" name="Text Box 26"/>
            <p:cNvSpPr txBox="1">
              <a:spLocks noChangeArrowheads="1"/>
            </p:cNvSpPr>
            <p:nvPr/>
          </p:nvSpPr>
          <p:spPr bwMode="auto">
            <a:xfrm>
              <a:off x="2770" y="1536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322" name="Text Box 27"/>
            <p:cNvSpPr txBox="1">
              <a:spLocks noChangeArrowheads="1"/>
            </p:cNvSpPr>
            <p:nvPr/>
          </p:nvSpPr>
          <p:spPr bwMode="auto">
            <a:xfrm>
              <a:off x="3202" y="1200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23" name="Text Box 28"/>
            <p:cNvSpPr txBox="1">
              <a:spLocks noChangeArrowheads="1"/>
            </p:cNvSpPr>
            <p:nvPr/>
          </p:nvSpPr>
          <p:spPr bwMode="auto">
            <a:xfrm>
              <a:off x="3202" y="1344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24" name="Text Box 29"/>
            <p:cNvSpPr txBox="1">
              <a:spLocks noChangeArrowheads="1"/>
            </p:cNvSpPr>
            <p:nvPr/>
          </p:nvSpPr>
          <p:spPr bwMode="auto">
            <a:xfrm>
              <a:off x="3202" y="1670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3</a:t>
              </a:r>
              <a:endParaRPr lang="en-US" altLang="zh-CN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10325" name="Text Box 30"/>
            <p:cNvSpPr txBox="1">
              <a:spLocks noChangeArrowheads="1"/>
            </p:cNvSpPr>
            <p:nvPr/>
          </p:nvSpPr>
          <p:spPr bwMode="auto">
            <a:xfrm>
              <a:off x="3202" y="1536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31"/>
          <p:cNvGrpSpPr/>
          <p:nvPr/>
        </p:nvGrpSpPr>
        <p:grpSpPr bwMode="auto">
          <a:xfrm>
            <a:off x="2752725" y="3124200"/>
            <a:ext cx="3124200" cy="1143000"/>
            <a:chOff x="1686" y="1968"/>
            <a:chExt cx="1968" cy="720"/>
          </a:xfrm>
        </p:grpSpPr>
        <p:sp>
          <p:nvSpPr>
            <p:cNvPr id="10292" name="Rectangle 32"/>
            <p:cNvSpPr>
              <a:spLocks noChangeArrowheads="1"/>
            </p:cNvSpPr>
            <p:nvPr/>
          </p:nvSpPr>
          <p:spPr bwMode="auto">
            <a:xfrm>
              <a:off x="1686" y="1978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0293" name="Text Box 33"/>
            <p:cNvSpPr txBox="1">
              <a:spLocks noChangeArrowheads="1"/>
            </p:cNvSpPr>
            <p:nvPr/>
          </p:nvSpPr>
          <p:spPr bwMode="auto">
            <a:xfrm>
              <a:off x="2770" y="1968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294" name="Text Box 34"/>
            <p:cNvSpPr txBox="1">
              <a:spLocks noChangeArrowheads="1"/>
            </p:cNvSpPr>
            <p:nvPr/>
          </p:nvSpPr>
          <p:spPr bwMode="auto">
            <a:xfrm>
              <a:off x="2770" y="2112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295" name="Text Box 35"/>
            <p:cNvSpPr txBox="1">
              <a:spLocks noChangeArrowheads="1"/>
            </p:cNvSpPr>
            <p:nvPr/>
          </p:nvSpPr>
          <p:spPr bwMode="auto">
            <a:xfrm>
              <a:off x="2770" y="2438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2</a:t>
              </a:r>
              <a:endParaRPr lang="en-US" altLang="zh-CN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10296" name="Text Box 36"/>
            <p:cNvSpPr txBox="1">
              <a:spLocks noChangeArrowheads="1"/>
            </p:cNvSpPr>
            <p:nvPr/>
          </p:nvSpPr>
          <p:spPr bwMode="auto">
            <a:xfrm>
              <a:off x="2770" y="2304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297" name="Text Box 37"/>
            <p:cNvSpPr txBox="1">
              <a:spLocks noChangeArrowheads="1"/>
            </p:cNvSpPr>
            <p:nvPr/>
          </p:nvSpPr>
          <p:spPr bwMode="auto">
            <a:xfrm>
              <a:off x="3202" y="1968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298" name="Text Box 38"/>
            <p:cNvSpPr txBox="1">
              <a:spLocks noChangeArrowheads="1"/>
            </p:cNvSpPr>
            <p:nvPr/>
          </p:nvSpPr>
          <p:spPr bwMode="auto">
            <a:xfrm>
              <a:off x="3202" y="2112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299" name="Text Box 39"/>
            <p:cNvSpPr txBox="1">
              <a:spLocks noChangeArrowheads="1"/>
            </p:cNvSpPr>
            <p:nvPr/>
          </p:nvSpPr>
          <p:spPr bwMode="auto">
            <a:xfrm>
              <a:off x="3202" y="2438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3</a:t>
              </a:r>
              <a:endParaRPr lang="en-US" altLang="zh-CN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10300" name="Text Box 40"/>
            <p:cNvSpPr txBox="1">
              <a:spLocks noChangeArrowheads="1"/>
            </p:cNvSpPr>
            <p:nvPr/>
          </p:nvSpPr>
          <p:spPr bwMode="auto">
            <a:xfrm>
              <a:off x="3202" y="2304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301" name="Text Box 41"/>
            <p:cNvSpPr txBox="1">
              <a:spLocks noChangeArrowheads="1"/>
            </p:cNvSpPr>
            <p:nvPr/>
          </p:nvSpPr>
          <p:spPr bwMode="auto">
            <a:xfrm>
              <a:off x="1734" y="196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02" name="Text Box 42"/>
            <p:cNvSpPr txBox="1">
              <a:spLocks noChangeArrowheads="1"/>
            </p:cNvSpPr>
            <p:nvPr/>
          </p:nvSpPr>
          <p:spPr bwMode="auto">
            <a:xfrm>
              <a:off x="1734" y="210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03" name="Text Box 43"/>
            <p:cNvSpPr txBox="1">
              <a:spLocks noChangeArrowheads="1"/>
            </p:cNvSpPr>
            <p:nvPr/>
          </p:nvSpPr>
          <p:spPr bwMode="auto">
            <a:xfrm>
              <a:off x="1734" y="243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04" name="Text Box 44"/>
            <p:cNvSpPr txBox="1">
              <a:spLocks noChangeArrowheads="1"/>
            </p:cNvSpPr>
            <p:nvPr/>
          </p:nvSpPr>
          <p:spPr bwMode="auto">
            <a:xfrm>
              <a:off x="1810" y="2304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05" name="Text Box 45"/>
            <p:cNvSpPr txBox="1">
              <a:spLocks noChangeArrowheads="1"/>
            </p:cNvSpPr>
            <p:nvPr/>
          </p:nvSpPr>
          <p:spPr bwMode="auto">
            <a:xfrm>
              <a:off x="2214" y="196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0000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306" name="Text Box 46"/>
            <p:cNvSpPr txBox="1">
              <a:spLocks noChangeArrowheads="1"/>
            </p:cNvSpPr>
            <p:nvPr/>
          </p:nvSpPr>
          <p:spPr bwMode="auto">
            <a:xfrm>
              <a:off x="2214" y="210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0001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307" name="Text Box 47"/>
            <p:cNvSpPr txBox="1">
              <a:spLocks noChangeArrowheads="1"/>
            </p:cNvSpPr>
            <p:nvPr/>
          </p:nvSpPr>
          <p:spPr bwMode="auto">
            <a:xfrm>
              <a:off x="2214" y="243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1110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308" name="Text Box 48"/>
            <p:cNvSpPr txBox="1">
              <a:spLocks noChangeArrowheads="1"/>
            </p:cNvSpPr>
            <p:nvPr/>
          </p:nvSpPr>
          <p:spPr bwMode="auto">
            <a:xfrm>
              <a:off x="2290" y="2304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49"/>
          <p:cNvGrpSpPr/>
          <p:nvPr/>
        </p:nvGrpSpPr>
        <p:grpSpPr bwMode="auto">
          <a:xfrm>
            <a:off x="2752725" y="5562600"/>
            <a:ext cx="3124200" cy="1143000"/>
            <a:chOff x="1686" y="3504"/>
            <a:chExt cx="1968" cy="720"/>
          </a:xfrm>
        </p:grpSpPr>
        <p:sp>
          <p:nvSpPr>
            <p:cNvPr id="10275" name="Rectangle 50"/>
            <p:cNvSpPr>
              <a:spLocks noChangeArrowheads="1"/>
            </p:cNvSpPr>
            <p:nvPr/>
          </p:nvSpPr>
          <p:spPr bwMode="auto">
            <a:xfrm>
              <a:off x="1686" y="3514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0276" name="Text Box 51"/>
            <p:cNvSpPr txBox="1">
              <a:spLocks noChangeArrowheads="1"/>
            </p:cNvSpPr>
            <p:nvPr/>
          </p:nvSpPr>
          <p:spPr bwMode="auto">
            <a:xfrm>
              <a:off x="1734" y="350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7" name="Text Box 52"/>
            <p:cNvSpPr txBox="1">
              <a:spLocks noChangeArrowheads="1"/>
            </p:cNvSpPr>
            <p:nvPr/>
          </p:nvSpPr>
          <p:spPr bwMode="auto">
            <a:xfrm>
              <a:off x="1734" y="363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8" name="Text Box 53"/>
            <p:cNvSpPr txBox="1">
              <a:spLocks noChangeArrowheads="1"/>
            </p:cNvSpPr>
            <p:nvPr/>
          </p:nvSpPr>
          <p:spPr bwMode="auto">
            <a:xfrm>
              <a:off x="1734" y="397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9" name="Text Box 54"/>
            <p:cNvSpPr txBox="1">
              <a:spLocks noChangeArrowheads="1"/>
            </p:cNvSpPr>
            <p:nvPr/>
          </p:nvSpPr>
          <p:spPr bwMode="auto">
            <a:xfrm>
              <a:off x="1810" y="3840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0" name="Text Box 55"/>
            <p:cNvSpPr txBox="1">
              <a:spLocks noChangeArrowheads="1"/>
            </p:cNvSpPr>
            <p:nvPr/>
          </p:nvSpPr>
          <p:spPr bwMode="auto">
            <a:xfrm>
              <a:off x="2214" y="350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1" name="Text Box 56"/>
            <p:cNvSpPr txBox="1">
              <a:spLocks noChangeArrowheads="1"/>
            </p:cNvSpPr>
            <p:nvPr/>
          </p:nvSpPr>
          <p:spPr bwMode="auto">
            <a:xfrm>
              <a:off x="2214" y="363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2" name="Text Box 57"/>
            <p:cNvSpPr txBox="1">
              <a:spLocks noChangeArrowheads="1"/>
            </p:cNvSpPr>
            <p:nvPr/>
          </p:nvSpPr>
          <p:spPr bwMode="auto">
            <a:xfrm>
              <a:off x="2214" y="397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3" name="Text Box 58"/>
            <p:cNvSpPr txBox="1">
              <a:spLocks noChangeArrowheads="1"/>
            </p:cNvSpPr>
            <p:nvPr/>
          </p:nvSpPr>
          <p:spPr bwMode="auto">
            <a:xfrm>
              <a:off x="2290" y="3840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4" name="Text Box 59"/>
            <p:cNvSpPr txBox="1">
              <a:spLocks noChangeArrowheads="1"/>
            </p:cNvSpPr>
            <p:nvPr/>
          </p:nvSpPr>
          <p:spPr bwMode="auto">
            <a:xfrm>
              <a:off x="2690" y="350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5" name="Text Box 60"/>
            <p:cNvSpPr txBox="1">
              <a:spLocks noChangeArrowheads="1"/>
            </p:cNvSpPr>
            <p:nvPr/>
          </p:nvSpPr>
          <p:spPr bwMode="auto">
            <a:xfrm>
              <a:off x="2690" y="363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6" name="Text Box 61"/>
            <p:cNvSpPr txBox="1">
              <a:spLocks noChangeArrowheads="1"/>
            </p:cNvSpPr>
            <p:nvPr/>
          </p:nvSpPr>
          <p:spPr bwMode="auto">
            <a:xfrm>
              <a:off x="2690" y="397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7" name="Text Box 62"/>
            <p:cNvSpPr txBox="1">
              <a:spLocks noChangeArrowheads="1"/>
            </p:cNvSpPr>
            <p:nvPr/>
          </p:nvSpPr>
          <p:spPr bwMode="auto">
            <a:xfrm>
              <a:off x="2766" y="3840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8" name="Text Box 63"/>
            <p:cNvSpPr txBox="1">
              <a:spLocks noChangeArrowheads="1"/>
            </p:cNvSpPr>
            <p:nvPr/>
          </p:nvSpPr>
          <p:spPr bwMode="auto">
            <a:xfrm>
              <a:off x="3170" y="350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0000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289" name="Text Box 64"/>
            <p:cNvSpPr txBox="1">
              <a:spLocks noChangeArrowheads="1"/>
            </p:cNvSpPr>
            <p:nvPr/>
          </p:nvSpPr>
          <p:spPr bwMode="auto">
            <a:xfrm>
              <a:off x="3170" y="363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0001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290" name="Text Box 65"/>
            <p:cNvSpPr txBox="1">
              <a:spLocks noChangeArrowheads="1"/>
            </p:cNvSpPr>
            <p:nvPr/>
          </p:nvSpPr>
          <p:spPr bwMode="auto">
            <a:xfrm>
              <a:off x="3170" y="397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1111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291" name="Text Box 66"/>
            <p:cNvSpPr txBox="1">
              <a:spLocks noChangeArrowheads="1"/>
            </p:cNvSpPr>
            <p:nvPr/>
          </p:nvSpPr>
          <p:spPr bwMode="auto">
            <a:xfrm>
              <a:off x="3246" y="3840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67"/>
          <p:cNvGrpSpPr/>
          <p:nvPr/>
        </p:nvGrpSpPr>
        <p:grpSpPr bwMode="auto">
          <a:xfrm>
            <a:off x="2752725" y="4343400"/>
            <a:ext cx="3124200" cy="1143000"/>
            <a:chOff x="1686" y="2736"/>
            <a:chExt cx="1968" cy="720"/>
          </a:xfrm>
        </p:grpSpPr>
        <p:sp>
          <p:nvSpPr>
            <p:cNvPr id="10258" name="Rectangle 68"/>
            <p:cNvSpPr>
              <a:spLocks noChangeArrowheads="1"/>
            </p:cNvSpPr>
            <p:nvPr/>
          </p:nvSpPr>
          <p:spPr bwMode="auto">
            <a:xfrm>
              <a:off x="1686" y="2746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0259" name="Text Box 69"/>
            <p:cNvSpPr txBox="1">
              <a:spLocks noChangeArrowheads="1"/>
            </p:cNvSpPr>
            <p:nvPr/>
          </p:nvSpPr>
          <p:spPr bwMode="auto">
            <a:xfrm>
              <a:off x="1734" y="273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0" name="Text Box 70"/>
            <p:cNvSpPr txBox="1">
              <a:spLocks noChangeArrowheads="1"/>
            </p:cNvSpPr>
            <p:nvPr/>
          </p:nvSpPr>
          <p:spPr bwMode="auto">
            <a:xfrm>
              <a:off x="1734" y="287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1" name="Text Box 71"/>
            <p:cNvSpPr txBox="1">
              <a:spLocks noChangeArrowheads="1"/>
            </p:cNvSpPr>
            <p:nvPr/>
          </p:nvSpPr>
          <p:spPr bwMode="auto">
            <a:xfrm>
              <a:off x="1734" y="320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2" name="Text Box 72"/>
            <p:cNvSpPr txBox="1">
              <a:spLocks noChangeArrowheads="1"/>
            </p:cNvSpPr>
            <p:nvPr/>
          </p:nvSpPr>
          <p:spPr bwMode="auto">
            <a:xfrm>
              <a:off x="1810" y="3072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3" name="Text Box 73"/>
            <p:cNvSpPr txBox="1">
              <a:spLocks noChangeArrowheads="1"/>
            </p:cNvSpPr>
            <p:nvPr/>
          </p:nvSpPr>
          <p:spPr bwMode="auto">
            <a:xfrm>
              <a:off x="2214" y="273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4" name="Text Box 74"/>
            <p:cNvSpPr txBox="1">
              <a:spLocks noChangeArrowheads="1"/>
            </p:cNvSpPr>
            <p:nvPr/>
          </p:nvSpPr>
          <p:spPr bwMode="auto">
            <a:xfrm>
              <a:off x="2214" y="287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5" name="Text Box 75"/>
            <p:cNvSpPr txBox="1">
              <a:spLocks noChangeArrowheads="1"/>
            </p:cNvSpPr>
            <p:nvPr/>
          </p:nvSpPr>
          <p:spPr bwMode="auto">
            <a:xfrm>
              <a:off x="2214" y="320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1111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6" name="Text Box 76"/>
            <p:cNvSpPr txBox="1">
              <a:spLocks noChangeArrowheads="1"/>
            </p:cNvSpPr>
            <p:nvPr/>
          </p:nvSpPr>
          <p:spPr bwMode="auto">
            <a:xfrm>
              <a:off x="2290" y="3072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7" name="Text Box 77"/>
            <p:cNvSpPr txBox="1">
              <a:spLocks noChangeArrowheads="1"/>
            </p:cNvSpPr>
            <p:nvPr/>
          </p:nvSpPr>
          <p:spPr bwMode="auto">
            <a:xfrm>
              <a:off x="3202" y="2736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268" name="Text Box 78"/>
            <p:cNvSpPr txBox="1">
              <a:spLocks noChangeArrowheads="1"/>
            </p:cNvSpPr>
            <p:nvPr/>
          </p:nvSpPr>
          <p:spPr bwMode="auto">
            <a:xfrm>
              <a:off x="3202" y="2880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269" name="Text Box 79"/>
            <p:cNvSpPr txBox="1">
              <a:spLocks noChangeArrowheads="1"/>
            </p:cNvSpPr>
            <p:nvPr/>
          </p:nvSpPr>
          <p:spPr bwMode="auto">
            <a:xfrm>
              <a:off x="3202" y="3206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3</a:t>
              </a:r>
              <a:endParaRPr lang="en-US" altLang="zh-CN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10270" name="Text Box 80"/>
            <p:cNvSpPr txBox="1">
              <a:spLocks noChangeArrowheads="1"/>
            </p:cNvSpPr>
            <p:nvPr/>
          </p:nvSpPr>
          <p:spPr bwMode="auto">
            <a:xfrm>
              <a:off x="3202" y="3072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271" name="Text Box 81"/>
            <p:cNvSpPr txBox="1">
              <a:spLocks noChangeArrowheads="1"/>
            </p:cNvSpPr>
            <p:nvPr/>
          </p:nvSpPr>
          <p:spPr bwMode="auto">
            <a:xfrm>
              <a:off x="2690" y="273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0000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272" name="Text Box 82"/>
            <p:cNvSpPr txBox="1">
              <a:spLocks noChangeArrowheads="1"/>
            </p:cNvSpPr>
            <p:nvPr/>
          </p:nvSpPr>
          <p:spPr bwMode="auto">
            <a:xfrm>
              <a:off x="2690" y="287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0001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273" name="Text Box 83"/>
            <p:cNvSpPr txBox="1">
              <a:spLocks noChangeArrowheads="1"/>
            </p:cNvSpPr>
            <p:nvPr/>
          </p:nvSpPr>
          <p:spPr bwMode="auto">
            <a:xfrm>
              <a:off x="2690" y="320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1110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274" name="Text Box 84"/>
            <p:cNvSpPr txBox="1">
              <a:spLocks noChangeArrowheads="1"/>
            </p:cNvSpPr>
            <p:nvPr/>
          </p:nvSpPr>
          <p:spPr bwMode="auto">
            <a:xfrm>
              <a:off x="2766" y="3072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482389" name="Text Box 85"/>
          <p:cNvSpPr txBox="1">
            <a:spLocks noChangeArrowheads="1"/>
          </p:cNvSpPr>
          <p:nvPr/>
        </p:nvSpPr>
        <p:spPr bwMode="auto">
          <a:xfrm>
            <a:off x="1117600" y="2270125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4 位操作码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82390" name="Text Box 86"/>
          <p:cNvSpPr txBox="1">
            <a:spLocks noChangeArrowheads="1"/>
          </p:cNvSpPr>
          <p:nvPr/>
        </p:nvSpPr>
        <p:spPr bwMode="auto">
          <a:xfrm>
            <a:off x="1117600" y="3489325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8 位操作码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82391" name="Text Box 87"/>
          <p:cNvSpPr txBox="1">
            <a:spLocks noChangeArrowheads="1"/>
          </p:cNvSpPr>
          <p:nvPr/>
        </p:nvSpPr>
        <p:spPr bwMode="auto">
          <a:xfrm>
            <a:off x="990600" y="47244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12 位操作码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82392" name="Text Box 88"/>
          <p:cNvSpPr txBox="1">
            <a:spLocks noChangeArrowheads="1"/>
          </p:cNvSpPr>
          <p:nvPr/>
        </p:nvSpPr>
        <p:spPr bwMode="auto">
          <a:xfrm>
            <a:off x="990600" y="592772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16 位操作码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82393" name="Text Box 89"/>
          <p:cNvSpPr txBox="1">
            <a:spLocks noChangeArrowheads="1"/>
          </p:cNvSpPr>
          <p:nvPr/>
        </p:nvSpPr>
        <p:spPr bwMode="auto">
          <a:xfrm>
            <a:off x="6029325" y="2270125"/>
            <a:ext cx="311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最多15条三地址指令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82394" name="Text Box 90"/>
          <p:cNvSpPr txBox="1">
            <a:spLocks noChangeArrowheads="1"/>
          </p:cNvSpPr>
          <p:nvPr/>
        </p:nvSpPr>
        <p:spPr bwMode="auto">
          <a:xfrm>
            <a:off x="6029325" y="3489325"/>
            <a:ext cx="2719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最多15条二地址指令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82395" name="Text Box 91"/>
          <p:cNvSpPr txBox="1">
            <a:spLocks noChangeArrowheads="1"/>
          </p:cNvSpPr>
          <p:nvPr/>
        </p:nvSpPr>
        <p:spPr bwMode="auto">
          <a:xfrm>
            <a:off x="6029325" y="4724400"/>
            <a:ext cx="2646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最多15条一地址指令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82396" name="Text Box 92"/>
          <p:cNvSpPr txBox="1">
            <a:spLocks noChangeArrowheads="1"/>
          </p:cNvSpPr>
          <p:nvPr/>
        </p:nvSpPr>
        <p:spPr bwMode="auto">
          <a:xfrm>
            <a:off x="6029325" y="5927725"/>
            <a:ext cx="1971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16条零地址指令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0257" name="AutoShape 9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autoUpdateAnimBg="0"/>
      <p:bldP spid="482389" grpId="0" autoUpdateAnimBg="0"/>
      <p:bldP spid="482390" grpId="0" autoUpdateAnimBg="0"/>
      <p:bldP spid="482391" grpId="0" autoUpdateAnimBg="0"/>
      <p:bldP spid="482392" grpId="0" autoUpdateAnimBg="0"/>
      <p:bldP spid="482393" grpId="0" autoUpdateAnimBg="0"/>
      <p:bldP spid="482394" grpId="0" autoUpdateAnimBg="0"/>
      <p:bldP spid="482395" grpId="0" autoUpdateAnimBg="0"/>
      <p:bldP spid="48239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/>
          <p:nvPr/>
        </p:nvGrpSpPr>
        <p:grpSpPr bwMode="auto">
          <a:xfrm>
            <a:off x="304800" y="144463"/>
            <a:ext cx="7075488" cy="6561137"/>
            <a:chOff x="192" y="91"/>
            <a:chExt cx="4457" cy="4133"/>
          </a:xfrm>
        </p:grpSpPr>
        <p:sp>
          <p:nvSpPr>
            <p:cNvPr id="11270" name="Text Box 3"/>
            <p:cNvSpPr txBox="1">
              <a:spLocks noChangeArrowheads="1"/>
            </p:cNvSpPr>
            <p:nvPr/>
          </p:nvSpPr>
          <p:spPr bwMode="auto">
            <a:xfrm>
              <a:off x="192" y="91"/>
              <a:ext cx="25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>
                  <a:latin typeface="Times New Roman" panose="02020603050405020304" pitchFamily="18" charset="0"/>
                </a:rPr>
                <a:t>(3) 扩展操作码技术</a:t>
              </a: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1271" name="Text Box 4"/>
            <p:cNvSpPr txBox="1">
              <a:spLocks noChangeArrowheads="1"/>
            </p:cNvSpPr>
            <p:nvPr/>
          </p:nvSpPr>
          <p:spPr bwMode="auto">
            <a:xfrm>
              <a:off x="528" y="480"/>
              <a:ext cx="412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操作码的位数随地址数的减少而增加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1272" name="Group 5"/>
            <p:cNvGrpSpPr/>
            <p:nvPr/>
          </p:nvGrpSpPr>
          <p:grpSpPr bwMode="auto">
            <a:xfrm>
              <a:off x="624" y="816"/>
              <a:ext cx="3078" cy="3408"/>
              <a:chOff x="624" y="816"/>
              <a:chExt cx="3078" cy="3408"/>
            </a:xfrm>
          </p:grpSpPr>
          <p:grpSp>
            <p:nvGrpSpPr>
              <p:cNvPr id="11273" name="Group 6"/>
              <p:cNvGrpSpPr/>
              <p:nvPr/>
            </p:nvGrpSpPr>
            <p:grpSpPr bwMode="auto">
              <a:xfrm>
                <a:off x="1734" y="816"/>
                <a:ext cx="1962" cy="288"/>
                <a:chOff x="1686" y="1056"/>
                <a:chExt cx="1920" cy="288"/>
              </a:xfrm>
            </p:grpSpPr>
            <p:sp>
              <p:nvSpPr>
                <p:cNvPr id="1135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36" y="1056"/>
                  <a:ext cx="37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latin typeface="Times New Roman" panose="02020603050405020304" pitchFamily="18" charset="0"/>
                    </a:rPr>
                    <a:t>OP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5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14" y="1056"/>
                  <a:ext cx="36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latin typeface="Times New Roman" panose="02020603050405020304" pitchFamily="18" charset="0"/>
                    </a:rPr>
                    <a:t> A</a:t>
                  </a:r>
                  <a:r>
                    <a:rPr lang="en-US" altLang="zh-CN" sz="2400" baseline="-25000">
                      <a:latin typeface="Times New Roman" panose="02020603050405020304" pitchFamily="18" charset="0"/>
                    </a:rPr>
                    <a:t>1</a:t>
                  </a:r>
                  <a:endParaRPr lang="en-US" altLang="zh-CN" sz="24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5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711" y="1056"/>
                  <a:ext cx="35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latin typeface="Times New Roman" panose="02020603050405020304" pitchFamily="18" charset="0"/>
                    </a:rPr>
                    <a:t> A</a:t>
                  </a:r>
                  <a:r>
                    <a:rPr lang="en-US" altLang="zh-CN" sz="2400" baseline="-25000">
                      <a:latin typeface="Times New Roman" panose="02020603050405020304" pitchFamily="18" charset="0"/>
                    </a:rPr>
                    <a:t>2</a:t>
                  </a:r>
                  <a:endParaRPr lang="en-US" altLang="zh-CN" sz="24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5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174" y="1056"/>
                  <a:ext cx="36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latin typeface="Times New Roman" panose="02020603050405020304" pitchFamily="18" charset="0"/>
                    </a:rPr>
                    <a:t> A</a:t>
                  </a:r>
                  <a:r>
                    <a:rPr lang="en-US" altLang="zh-CN" sz="2400" baseline="-25000">
                      <a:latin typeface="Times New Roman" panose="02020603050405020304" pitchFamily="18" charset="0"/>
                    </a:rPr>
                    <a:t>3</a:t>
                  </a:r>
                  <a:endParaRPr lang="en-US" altLang="zh-CN" sz="24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54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6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11355" name="Rectangle 12"/>
                <p:cNvSpPr>
                  <a:spLocks noChangeArrowheads="1"/>
                </p:cNvSpPr>
                <p:nvPr/>
              </p:nvSpPr>
              <p:spPr bwMode="auto">
                <a:xfrm>
                  <a:off x="2168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11356" name="Rectangle 13"/>
                <p:cNvSpPr>
                  <a:spLocks noChangeArrowheads="1"/>
                </p:cNvSpPr>
                <p:nvPr/>
              </p:nvSpPr>
              <p:spPr bwMode="auto">
                <a:xfrm>
                  <a:off x="2646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11357" name="Rectangle 14"/>
                <p:cNvSpPr>
                  <a:spLocks noChangeArrowheads="1"/>
                </p:cNvSpPr>
                <p:nvPr/>
              </p:nvSpPr>
              <p:spPr bwMode="auto">
                <a:xfrm>
                  <a:off x="3128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grpSp>
            <p:nvGrpSpPr>
              <p:cNvPr id="11274" name="Group 15"/>
              <p:cNvGrpSpPr/>
              <p:nvPr/>
            </p:nvGrpSpPr>
            <p:grpSpPr bwMode="auto">
              <a:xfrm>
                <a:off x="1734" y="1200"/>
                <a:ext cx="1968" cy="720"/>
                <a:chOff x="1686" y="1200"/>
                <a:chExt cx="1968" cy="720"/>
              </a:xfrm>
            </p:grpSpPr>
            <p:sp>
              <p:nvSpPr>
                <p:cNvPr id="11333" name="Rectangle 16"/>
                <p:cNvSpPr>
                  <a:spLocks noChangeArrowheads="1"/>
                </p:cNvSpPr>
                <p:nvPr/>
              </p:nvSpPr>
              <p:spPr bwMode="auto">
                <a:xfrm>
                  <a:off x="1686" y="1210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113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734" y="120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0000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3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734" y="135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0001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3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734" y="167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1110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3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810" y="1536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…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3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10" y="1200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3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10" y="1344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4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310" y="1670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baseline="-1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4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10" y="1536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…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4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770" y="1200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4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770" y="1344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4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770" y="1670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baseline="-1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4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770" y="1536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…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4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202" y="1200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47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202" y="1344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4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202" y="1670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baseline="-1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4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02" y="1536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…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75" name="Group 33"/>
              <p:cNvGrpSpPr/>
              <p:nvPr/>
            </p:nvGrpSpPr>
            <p:grpSpPr bwMode="auto">
              <a:xfrm>
                <a:off x="1734" y="1968"/>
                <a:ext cx="1968" cy="720"/>
                <a:chOff x="1686" y="1968"/>
                <a:chExt cx="1968" cy="720"/>
              </a:xfrm>
            </p:grpSpPr>
            <p:sp>
              <p:nvSpPr>
                <p:cNvPr id="11316" name="Rectangle 34"/>
                <p:cNvSpPr>
                  <a:spLocks noChangeArrowheads="1"/>
                </p:cNvSpPr>
                <p:nvPr/>
              </p:nvSpPr>
              <p:spPr bwMode="auto">
                <a:xfrm>
                  <a:off x="1686" y="1978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1131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770" y="1968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1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70" y="2112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1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770" y="2438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baseline="-1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2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770" y="2304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…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2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202" y="1968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2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202" y="2112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2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02" y="2438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baseline="-1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2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202" y="2304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…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2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734" y="196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2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734" y="2102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2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734" y="243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2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810" y="2304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…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2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214" y="196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0000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3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214" y="2102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0001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3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214" y="243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1110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3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290" y="2304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…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76" name="Group 51"/>
              <p:cNvGrpSpPr/>
              <p:nvPr/>
            </p:nvGrpSpPr>
            <p:grpSpPr bwMode="auto">
              <a:xfrm>
                <a:off x="1734" y="3504"/>
                <a:ext cx="1968" cy="720"/>
                <a:chOff x="1686" y="3504"/>
                <a:chExt cx="1968" cy="720"/>
              </a:xfrm>
            </p:grpSpPr>
            <p:sp>
              <p:nvSpPr>
                <p:cNvPr id="11299" name="Rectangle 52"/>
                <p:cNvSpPr>
                  <a:spLocks noChangeArrowheads="1"/>
                </p:cNvSpPr>
                <p:nvPr/>
              </p:nvSpPr>
              <p:spPr bwMode="auto">
                <a:xfrm>
                  <a:off x="1686" y="3514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11300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734" y="350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01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734" y="363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0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734" y="397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03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810" y="3840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…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0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214" y="350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05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214" y="363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0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214" y="397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07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290" y="3840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…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08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690" y="350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09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690" y="363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10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690" y="397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11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766" y="3840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…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1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170" y="350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0000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13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170" y="363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0001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1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170" y="397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1111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15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46" y="3840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…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77" name="Group 69"/>
              <p:cNvGrpSpPr/>
              <p:nvPr/>
            </p:nvGrpSpPr>
            <p:grpSpPr bwMode="auto">
              <a:xfrm>
                <a:off x="1734" y="2736"/>
                <a:ext cx="1968" cy="720"/>
                <a:chOff x="1686" y="2736"/>
                <a:chExt cx="1968" cy="720"/>
              </a:xfrm>
            </p:grpSpPr>
            <p:sp>
              <p:nvSpPr>
                <p:cNvPr id="11282" name="Rectangle 70"/>
                <p:cNvSpPr>
                  <a:spLocks noChangeArrowheads="1"/>
                </p:cNvSpPr>
                <p:nvPr/>
              </p:nvSpPr>
              <p:spPr bwMode="auto">
                <a:xfrm>
                  <a:off x="1686" y="2746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11283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734" y="273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84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734" y="287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8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734" y="320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86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810" y="3072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…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87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14" y="273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8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214" y="287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89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214" y="320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1111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9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290" y="3072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…</a:t>
                  </a:r>
                  <a:endPara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9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202" y="2736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9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202" y="2880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9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202" y="3206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baseline="-1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9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202" y="3072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…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9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690" y="273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0000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96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690" y="287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0001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97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2690" y="320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1110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98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2766" y="3072"/>
                  <a:ext cx="308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…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278" name="Text Box 87"/>
              <p:cNvSpPr txBox="1">
                <a:spLocks noChangeArrowheads="1"/>
              </p:cNvSpPr>
              <p:nvPr/>
            </p:nvSpPr>
            <p:spPr bwMode="auto">
              <a:xfrm>
                <a:off x="704" y="1430"/>
                <a:ext cx="8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4 位操作码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9" name="Text Box 88"/>
              <p:cNvSpPr txBox="1">
                <a:spLocks noChangeArrowheads="1"/>
              </p:cNvSpPr>
              <p:nvPr/>
            </p:nvSpPr>
            <p:spPr bwMode="auto">
              <a:xfrm>
                <a:off x="704" y="2198"/>
                <a:ext cx="8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8 位操作码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80" name="Text Box 89"/>
              <p:cNvSpPr txBox="1">
                <a:spLocks noChangeArrowheads="1"/>
              </p:cNvSpPr>
              <p:nvPr/>
            </p:nvSpPr>
            <p:spPr bwMode="auto">
              <a:xfrm>
                <a:off x="624" y="2976"/>
                <a:ext cx="9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12 位操作码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81" name="Text Box 90"/>
              <p:cNvSpPr txBox="1">
                <a:spLocks noChangeArrowheads="1"/>
              </p:cNvSpPr>
              <p:nvPr/>
            </p:nvSpPr>
            <p:spPr bwMode="auto">
              <a:xfrm>
                <a:off x="624" y="3734"/>
                <a:ext cx="9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16 位操作码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83419" name="Text Box 91"/>
          <p:cNvSpPr txBox="1">
            <a:spLocks noChangeArrowheads="1"/>
          </p:cNvSpPr>
          <p:nvPr/>
        </p:nvSpPr>
        <p:spPr bwMode="auto">
          <a:xfrm>
            <a:off x="6029325" y="2493963"/>
            <a:ext cx="31146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三地址指令操作码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每减少一种可多构成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en-US" altLang="zh-CN" sz="2000" baseline="30000">
                <a:latin typeface="Times New Roman" panose="02020603050405020304" pitchFamily="18" charset="0"/>
              </a:rPr>
              <a:t>4 </a:t>
            </a:r>
            <a:r>
              <a:rPr lang="zh-CN" altLang="en-US" sz="2000">
                <a:latin typeface="Times New Roman" panose="02020603050405020304" pitchFamily="18" charset="0"/>
              </a:rPr>
              <a:t>种二地址指令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83420" name="Text Box 92"/>
          <p:cNvSpPr txBox="1">
            <a:spLocks noChangeArrowheads="1"/>
          </p:cNvSpPr>
          <p:nvPr/>
        </p:nvSpPr>
        <p:spPr bwMode="auto">
          <a:xfrm>
            <a:off x="6029325" y="3789363"/>
            <a:ext cx="27193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二地址指令操作码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每减少一种可多构成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en-US" altLang="zh-CN" sz="2000" baseline="30000">
                <a:latin typeface="Times New Roman" panose="02020603050405020304" pitchFamily="18" charset="0"/>
              </a:rPr>
              <a:t>4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种一地址指令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1269" name="AutoShape 9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419" grpId="0" autoUpdateAnimBg="0"/>
      <p:bldP spid="4834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41325" y="152400"/>
            <a:ext cx="2759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地址码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484355" name="Text Box 3"/>
          <p:cNvSpPr txBox="1">
            <a:spLocks noChangeArrowheads="1"/>
          </p:cNvSpPr>
          <p:nvPr/>
        </p:nvSpPr>
        <p:spPr bwMode="auto">
          <a:xfrm>
            <a:off x="838200" y="7620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四地址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84356" name="Text Box 4"/>
          <p:cNvSpPr txBox="1">
            <a:spLocks noChangeArrowheads="1"/>
          </p:cNvSpPr>
          <p:nvPr/>
        </p:nvSpPr>
        <p:spPr bwMode="auto">
          <a:xfrm>
            <a:off x="898525" y="4343400"/>
            <a:ext cx="5045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三地址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752600" y="1539875"/>
            <a:ext cx="3048000" cy="457200"/>
            <a:chOff x="1104" y="1066"/>
            <a:chExt cx="1920" cy="288"/>
          </a:xfrm>
        </p:grpSpPr>
        <p:grpSp>
          <p:nvGrpSpPr>
            <p:cNvPr id="12325" name="Group 6"/>
            <p:cNvGrpSpPr/>
            <p:nvPr/>
          </p:nvGrpSpPr>
          <p:grpSpPr bwMode="auto">
            <a:xfrm>
              <a:off x="1104" y="1066"/>
              <a:ext cx="384" cy="288"/>
              <a:chOff x="1104" y="1008"/>
              <a:chExt cx="384" cy="288"/>
            </a:xfrm>
          </p:grpSpPr>
          <p:sp>
            <p:nvSpPr>
              <p:cNvPr id="12338" name="Text Box 7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8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OP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39" name="Rectangle 8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12326" name="Group 9"/>
            <p:cNvGrpSpPr/>
            <p:nvPr/>
          </p:nvGrpSpPr>
          <p:grpSpPr bwMode="auto">
            <a:xfrm>
              <a:off x="1488" y="1066"/>
              <a:ext cx="384" cy="288"/>
              <a:chOff x="1104" y="1008"/>
              <a:chExt cx="384" cy="288"/>
            </a:xfrm>
          </p:grpSpPr>
          <p:sp>
            <p:nvSpPr>
              <p:cNvPr id="12336" name="Text Box 10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 A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24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37" name="Rectangle 11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12327" name="Group 12"/>
            <p:cNvGrpSpPr/>
            <p:nvPr/>
          </p:nvGrpSpPr>
          <p:grpSpPr bwMode="auto">
            <a:xfrm>
              <a:off x="1872" y="1066"/>
              <a:ext cx="384" cy="288"/>
              <a:chOff x="1104" y="1008"/>
              <a:chExt cx="384" cy="288"/>
            </a:xfrm>
          </p:grpSpPr>
          <p:sp>
            <p:nvSpPr>
              <p:cNvPr id="12334" name="Text Box 13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 A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24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35" name="Rectangle 14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12328" name="Group 15"/>
            <p:cNvGrpSpPr/>
            <p:nvPr/>
          </p:nvGrpSpPr>
          <p:grpSpPr bwMode="auto">
            <a:xfrm>
              <a:off x="2256" y="1066"/>
              <a:ext cx="384" cy="288"/>
              <a:chOff x="1104" y="1008"/>
              <a:chExt cx="384" cy="288"/>
            </a:xfrm>
          </p:grpSpPr>
          <p:sp>
            <p:nvSpPr>
              <p:cNvPr id="12332" name="Text Box 16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 A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24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33" name="Rectangle 17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12329" name="Group 18"/>
            <p:cNvGrpSpPr/>
            <p:nvPr/>
          </p:nvGrpSpPr>
          <p:grpSpPr bwMode="auto">
            <a:xfrm>
              <a:off x="2640" y="1066"/>
              <a:ext cx="384" cy="288"/>
              <a:chOff x="1104" y="1008"/>
              <a:chExt cx="384" cy="288"/>
            </a:xfrm>
          </p:grpSpPr>
          <p:sp>
            <p:nvSpPr>
              <p:cNvPr id="12330" name="Text Box 19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 A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24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31" name="Rectangle 20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</p:grpSp>
      </p:grpSp>
      <p:sp>
        <p:nvSpPr>
          <p:cNvPr id="484373" name="Text Box 21"/>
          <p:cNvSpPr txBox="1">
            <a:spLocks noChangeArrowheads="1"/>
          </p:cNvSpPr>
          <p:nvPr/>
        </p:nvSpPr>
        <p:spPr bwMode="auto">
          <a:xfrm>
            <a:off x="1911350" y="1143000"/>
            <a:ext cx="2660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8       6        6       6       6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84374" name="Text Box 22"/>
          <p:cNvSpPr txBox="1">
            <a:spLocks noChangeArrowheads="1"/>
          </p:cNvSpPr>
          <p:nvPr/>
        </p:nvSpPr>
        <p:spPr bwMode="auto">
          <a:xfrm>
            <a:off x="1905000" y="21336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第一操作数地址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84375" name="Text Box 23"/>
          <p:cNvSpPr txBox="1">
            <a:spLocks noChangeArrowheads="1"/>
          </p:cNvSpPr>
          <p:nvPr/>
        </p:nvSpPr>
        <p:spPr bwMode="auto">
          <a:xfrm>
            <a:off x="1905000" y="2559050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第二操作数地址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84376" name="Text Box 24"/>
          <p:cNvSpPr txBox="1">
            <a:spLocks noChangeArrowheads="1"/>
          </p:cNvSpPr>
          <p:nvPr/>
        </p:nvSpPr>
        <p:spPr bwMode="auto">
          <a:xfrm>
            <a:off x="1905000" y="2986088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>
                <a:latin typeface="Times New Roman" panose="02020603050405020304" pitchFamily="18" charset="0"/>
              </a:rPr>
              <a:t>3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结果的地址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84377" name="Text Box 25"/>
          <p:cNvSpPr txBox="1">
            <a:spLocks noChangeArrowheads="1"/>
          </p:cNvSpPr>
          <p:nvPr/>
        </p:nvSpPr>
        <p:spPr bwMode="auto">
          <a:xfrm>
            <a:off x="1905000" y="3413125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>
                <a:latin typeface="Times New Roman" panose="02020603050405020304" pitchFamily="18" charset="0"/>
              </a:rPr>
              <a:t>4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下一条指令地址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484378" name="Text Box 26"/>
          <p:cNvSpPr txBox="1">
            <a:spLocks noChangeArrowheads="1"/>
          </p:cNvSpPr>
          <p:nvPr/>
        </p:nvSpPr>
        <p:spPr bwMode="auto">
          <a:xfrm>
            <a:off x="5240338" y="3810000"/>
            <a:ext cx="2760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若 </a:t>
            </a:r>
            <a:r>
              <a:rPr lang="en-US" altLang="zh-CN" sz="2400">
                <a:latin typeface="Times New Roman" panose="02020603050405020304" pitchFamily="18" charset="0"/>
              </a:rPr>
              <a:t>PC </a:t>
            </a:r>
            <a:r>
              <a:rPr lang="zh-CN" altLang="en-US" sz="2400">
                <a:latin typeface="Times New Roman" panose="02020603050405020304" pitchFamily="18" charset="0"/>
              </a:rPr>
              <a:t>代替 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</a:rPr>
              <a:t>4</a:t>
            </a:r>
            <a:endParaRPr lang="en-US" altLang="zh-CN" sz="2400" baseline="-25000">
              <a:latin typeface="Times New Roman" panose="02020603050405020304" pitchFamily="18" charset="0"/>
            </a:endParaRPr>
          </a:p>
        </p:txBody>
      </p:sp>
      <p:grpSp>
        <p:nvGrpSpPr>
          <p:cNvPr id="8" name="Group 27"/>
          <p:cNvGrpSpPr/>
          <p:nvPr/>
        </p:nvGrpSpPr>
        <p:grpSpPr bwMode="auto">
          <a:xfrm>
            <a:off x="1812925" y="3810000"/>
            <a:ext cx="2741613" cy="457200"/>
            <a:chOff x="1142" y="2378"/>
            <a:chExt cx="1727" cy="288"/>
          </a:xfrm>
        </p:grpSpPr>
        <p:sp>
          <p:nvSpPr>
            <p:cNvPr id="12323" name="Text Box 28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latin typeface="Times New Roman" panose="02020603050405020304" pitchFamily="18" charset="0"/>
                </a:rPr>
                <a:t>) OP (A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latin typeface="Times New Roman" panose="02020603050405020304" pitchFamily="18" charset="0"/>
                </a:rPr>
                <a:t>)       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3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324" name="Line 29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4382" name="Text Box 30"/>
          <p:cNvSpPr txBox="1">
            <a:spLocks noChangeArrowheads="1"/>
          </p:cNvSpPr>
          <p:nvPr/>
        </p:nvSpPr>
        <p:spPr bwMode="auto">
          <a:xfrm>
            <a:off x="1911350" y="4800600"/>
            <a:ext cx="2914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8            8           8         8   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9" name="Group 31"/>
          <p:cNvGrpSpPr/>
          <p:nvPr/>
        </p:nvGrpSpPr>
        <p:grpSpPr bwMode="auto">
          <a:xfrm>
            <a:off x="1752600" y="5181600"/>
            <a:ext cx="3048000" cy="457200"/>
            <a:chOff x="1104" y="3456"/>
            <a:chExt cx="1920" cy="288"/>
          </a:xfrm>
        </p:grpSpPr>
        <p:sp>
          <p:nvSpPr>
            <p:cNvPr id="12315" name="Text Box 32"/>
            <p:cNvSpPr txBox="1">
              <a:spLocks noChangeArrowheads="1"/>
            </p:cNvSpPr>
            <p:nvPr/>
          </p:nvSpPr>
          <p:spPr bwMode="auto">
            <a:xfrm>
              <a:off x="1154" y="3456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OP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316" name="Text Box 33"/>
            <p:cNvSpPr txBox="1">
              <a:spLocks noChangeArrowheads="1"/>
            </p:cNvSpPr>
            <p:nvPr/>
          </p:nvSpPr>
          <p:spPr bwMode="auto">
            <a:xfrm>
              <a:off x="1632" y="3456"/>
              <a:ext cx="3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317" name="Text Box 34"/>
            <p:cNvSpPr txBox="1">
              <a:spLocks noChangeArrowheads="1"/>
            </p:cNvSpPr>
            <p:nvPr/>
          </p:nvSpPr>
          <p:spPr bwMode="auto">
            <a:xfrm>
              <a:off x="2129" y="3456"/>
              <a:ext cx="3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318" name="Text Box 35"/>
            <p:cNvSpPr txBox="1">
              <a:spLocks noChangeArrowheads="1"/>
            </p:cNvSpPr>
            <p:nvPr/>
          </p:nvSpPr>
          <p:spPr bwMode="auto">
            <a:xfrm>
              <a:off x="2592" y="3456"/>
              <a:ext cx="3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3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319" name="Rectangle 36"/>
            <p:cNvSpPr>
              <a:spLocks noChangeArrowheads="1"/>
            </p:cNvSpPr>
            <p:nvPr/>
          </p:nvSpPr>
          <p:spPr bwMode="auto">
            <a:xfrm>
              <a:off x="1104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2320" name="Rectangle 37"/>
            <p:cNvSpPr>
              <a:spLocks noChangeArrowheads="1"/>
            </p:cNvSpPr>
            <p:nvPr/>
          </p:nvSpPr>
          <p:spPr bwMode="auto">
            <a:xfrm>
              <a:off x="1586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2321" name="Rectangle 38"/>
            <p:cNvSpPr>
              <a:spLocks noChangeArrowheads="1"/>
            </p:cNvSpPr>
            <p:nvPr/>
          </p:nvSpPr>
          <p:spPr bwMode="auto">
            <a:xfrm>
              <a:off x="2064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2322" name="Rectangle 39"/>
            <p:cNvSpPr>
              <a:spLocks noChangeArrowheads="1"/>
            </p:cNvSpPr>
            <p:nvPr/>
          </p:nvSpPr>
          <p:spPr bwMode="auto">
            <a:xfrm>
              <a:off x="2546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10" name="Group 40"/>
          <p:cNvGrpSpPr/>
          <p:nvPr/>
        </p:nvGrpSpPr>
        <p:grpSpPr bwMode="auto">
          <a:xfrm>
            <a:off x="1828800" y="5867400"/>
            <a:ext cx="2741613" cy="457200"/>
            <a:chOff x="1142" y="2378"/>
            <a:chExt cx="1727" cy="288"/>
          </a:xfrm>
        </p:grpSpPr>
        <p:sp>
          <p:nvSpPr>
            <p:cNvPr id="12313" name="Text Box 41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latin typeface="Times New Roman" panose="02020603050405020304" pitchFamily="18" charset="0"/>
                </a:rPr>
                <a:t>) OP (A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latin typeface="Times New Roman" panose="02020603050405020304" pitchFamily="18" charset="0"/>
                </a:rPr>
                <a:t>)        A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3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314" name="Line 42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4395" name="Text Box 43"/>
          <p:cNvSpPr txBox="1">
            <a:spLocks noChangeArrowheads="1"/>
          </p:cNvSpPr>
          <p:nvPr/>
        </p:nvSpPr>
        <p:spPr bwMode="auto">
          <a:xfrm>
            <a:off x="5240338" y="2662238"/>
            <a:ext cx="2379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4 次访存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4396" name="Text Box 44"/>
          <p:cNvSpPr txBox="1">
            <a:spLocks noChangeArrowheads="1"/>
          </p:cNvSpPr>
          <p:nvPr/>
        </p:nvSpPr>
        <p:spPr bwMode="auto">
          <a:xfrm>
            <a:off x="5240338" y="5181600"/>
            <a:ext cx="2227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4 次访存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4397" name="Text Box 45"/>
          <p:cNvSpPr txBox="1">
            <a:spLocks noChangeArrowheads="1"/>
          </p:cNvSpPr>
          <p:nvPr/>
        </p:nvSpPr>
        <p:spPr bwMode="auto">
          <a:xfrm>
            <a:off x="5240338" y="3235325"/>
            <a:ext cx="3217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寻址范围 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= 64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4398" name="Text Box 46"/>
          <p:cNvSpPr txBox="1">
            <a:spLocks noChangeArrowheads="1"/>
          </p:cNvSpPr>
          <p:nvPr/>
        </p:nvSpPr>
        <p:spPr bwMode="auto">
          <a:xfrm>
            <a:off x="5240338" y="5676900"/>
            <a:ext cx="314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寻址范围 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= 256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4399" name="Text Box 47"/>
          <p:cNvSpPr txBox="1">
            <a:spLocks noChangeArrowheads="1"/>
          </p:cNvSpPr>
          <p:nvPr/>
        </p:nvSpPr>
        <p:spPr bwMode="auto">
          <a:xfrm>
            <a:off x="5240338" y="61722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若 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</a:rPr>
              <a:t>3 </a:t>
            </a:r>
            <a:r>
              <a:rPr lang="zh-CN" altLang="en-US" sz="2400">
                <a:latin typeface="Times New Roman" panose="02020603050405020304" pitchFamily="18" charset="0"/>
              </a:rPr>
              <a:t>用 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</a:rPr>
              <a:t>1 </a:t>
            </a:r>
            <a:r>
              <a:rPr lang="zh-CN" altLang="en-US" sz="2400">
                <a:latin typeface="Times New Roman" panose="02020603050405020304" pitchFamily="18" charset="0"/>
              </a:rPr>
              <a:t>或 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</a:rPr>
              <a:t>2 </a:t>
            </a:r>
            <a:r>
              <a:rPr lang="zh-CN" altLang="en-US" sz="2400">
                <a:latin typeface="Times New Roman" panose="02020603050405020304" pitchFamily="18" charset="0"/>
              </a:rPr>
              <a:t>代替</a:t>
            </a:r>
            <a:endParaRPr lang="zh-CN" altLang="en-US" sz="2400" baseline="-25000">
              <a:latin typeface="Times New Roman" panose="02020603050405020304" pitchFamily="18" charset="0"/>
            </a:endParaRPr>
          </a:p>
        </p:txBody>
      </p:sp>
      <p:grpSp>
        <p:nvGrpSpPr>
          <p:cNvPr id="11" name="Group 49"/>
          <p:cNvGrpSpPr/>
          <p:nvPr/>
        </p:nvGrpSpPr>
        <p:grpSpPr bwMode="auto">
          <a:xfrm>
            <a:off x="5240338" y="1539875"/>
            <a:ext cx="3370262" cy="957263"/>
            <a:chOff x="3301" y="970"/>
            <a:chExt cx="2123" cy="603"/>
          </a:xfrm>
        </p:grpSpPr>
        <p:sp>
          <p:nvSpPr>
            <p:cNvPr id="12311" name="Text Box 50"/>
            <p:cNvSpPr txBox="1">
              <a:spLocks noChangeArrowheads="1"/>
            </p:cNvSpPr>
            <p:nvPr/>
          </p:nvSpPr>
          <p:spPr bwMode="auto">
            <a:xfrm>
              <a:off x="3301" y="970"/>
              <a:ext cx="2123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zh-CN" altLang="en-US" sz="2400">
                  <a:latin typeface="Times New Roman" panose="02020603050405020304" pitchFamily="18" charset="0"/>
                </a:rPr>
                <a:t>设指令字长为 32 位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12" name="Text Box 51"/>
            <p:cNvSpPr txBox="1">
              <a:spLocks noChangeArrowheads="1"/>
            </p:cNvSpPr>
            <p:nvPr/>
          </p:nvSpPr>
          <p:spPr bwMode="auto">
            <a:xfrm>
              <a:off x="3301" y="1308"/>
              <a:ext cx="2123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zh-CN" altLang="en-US" sz="2400">
                  <a:latin typeface="Times New Roman" panose="02020603050405020304" pitchFamily="18" charset="0"/>
                </a:rPr>
                <a:t>操作码固定为 8 位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2310" name="AutoShape 5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4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4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8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8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8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4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4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autoUpdateAnimBg="0"/>
      <p:bldP spid="484356" grpId="0" autoUpdateAnimBg="0"/>
      <p:bldP spid="484373" grpId="0" autoUpdateAnimBg="0"/>
      <p:bldP spid="484374" grpId="0" autoUpdateAnimBg="0"/>
      <p:bldP spid="484375" grpId="0" autoUpdateAnimBg="0"/>
      <p:bldP spid="484376" grpId="0" autoUpdateAnimBg="0"/>
      <p:bldP spid="484377" grpId="0" autoUpdateAnimBg="0"/>
      <p:bldP spid="484378" grpId="0" autoUpdateAnimBg="0"/>
      <p:bldP spid="484382" grpId="0" autoUpdateAnimBg="0"/>
      <p:bldP spid="484395" grpId="0" autoUpdateAnimBg="0"/>
      <p:bldP spid="484396" grpId="0" autoUpdateAnimBg="0"/>
      <p:bldP spid="484397" grpId="0" autoUpdateAnimBg="0"/>
      <p:bldP spid="484398" grpId="0" autoUpdateAnimBg="0"/>
      <p:bldP spid="484399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6851</Words>
  <Application>WPS 演示</Application>
  <PresentationFormat>全屏显示(4:3)</PresentationFormat>
  <Paragraphs>1837</Paragraphs>
  <Slides>49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49</vt:i4>
      </vt:variant>
    </vt:vector>
  </HeadingPairs>
  <TitlesOfParts>
    <vt:vector size="67" baseType="lpstr">
      <vt:lpstr>Arial</vt:lpstr>
      <vt:lpstr>宋体</vt:lpstr>
      <vt:lpstr>Wingdings</vt:lpstr>
      <vt:lpstr>Calibri</vt:lpstr>
      <vt:lpstr>Times New Roman</vt:lpstr>
      <vt:lpstr>华文中宋</vt:lpstr>
      <vt:lpstr>微软雅黑</vt:lpstr>
      <vt:lpstr>Arial Unicode MS</vt:lpstr>
      <vt:lpstr>Calibri</vt:lpstr>
      <vt:lpstr>Times New Roman</vt:lpstr>
      <vt:lpstr>Office 主题​​</vt:lpstr>
      <vt:lpstr>Paint.Picture</vt:lpstr>
      <vt:lpstr>Equation.3</vt:lpstr>
      <vt:lpstr>MSGraph.Chart.8</vt:lpstr>
      <vt:lpstr>MSGraph.Chart.8</vt:lpstr>
      <vt:lpstr>MSGraph.Chart.8</vt:lpstr>
      <vt:lpstr>MSGraph.Chart.8</vt:lpstr>
      <vt:lpstr>MSGraph.Chart.8</vt:lpstr>
      <vt:lpstr>计算机组织与体系结构</vt:lpstr>
      <vt:lpstr>Recap</vt:lpstr>
      <vt:lpstr>第4章   指 令 系 统</vt:lpstr>
      <vt:lpstr>指令系统在计算机中的地位</vt:lpstr>
      <vt:lpstr>指令集与计算机的性能</vt:lpstr>
      <vt:lpstr>4.1  机 器 指 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   操作数类型和操作种类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   操作数类型和操作种类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   寻 址 方 式</vt:lpstr>
      <vt:lpstr>4.3   寻 址 方 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常用的一些操作数寻址方式</vt:lpstr>
      <vt:lpstr>偏移寻址</vt:lpstr>
      <vt:lpstr>立即址寻址</vt:lpstr>
      <vt:lpstr>立即址寻址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烂柯人</cp:lastModifiedBy>
  <cp:revision>1728</cp:revision>
  <cp:lastPrinted>2018-09-10T02:49:00Z</cp:lastPrinted>
  <dcterms:created xsi:type="dcterms:W3CDTF">2113-01-01T00:00:00Z</dcterms:created>
  <dcterms:modified xsi:type="dcterms:W3CDTF">2019-12-24T10:21:18Z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