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2"/>
  </p:handoutMasterIdLst>
  <p:sldIdLst>
    <p:sldId id="256" r:id="rId3"/>
    <p:sldId id="1033" r:id="rId4"/>
    <p:sldId id="1359" r:id="rId6"/>
    <p:sldId id="1360" r:id="rId7"/>
    <p:sldId id="1361" r:id="rId8"/>
    <p:sldId id="1362" r:id="rId9"/>
    <p:sldId id="1358" r:id="rId10"/>
    <p:sldId id="1286" r:id="rId11"/>
    <p:sldId id="1287" r:id="rId12"/>
    <p:sldId id="1288" r:id="rId13"/>
    <p:sldId id="1289" r:id="rId14"/>
    <p:sldId id="1290" r:id="rId15"/>
    <p:sldId id="1291" r:id="rId16"/>
    <p:sldId id="1292" r:id="rId17"/>
    <p:sldId id="1293" r:id="rId18"/>
    <p:sldId id="1294" r:id="rId19"/>
    <p:sldId id="1295" r:id="rId20"/>
    <p:sldId id="1296" r:id="rId21"/>
    <p:sldId id="1297" r:id="rId22"/>
    <p:sldId id="1299" r:id="rId23"/>
    <p:sldId id="1357" r:id="rId24"/>
    <p:sldId id="1347" r:id="rId25"/>
    <p:sldId id="1348" r:id="rId26"/>
    <p:sldId id="1349" r:id="rId27"/>
    <p:sldId id="1301" r:id="rId28"/>
    <p:sldId id="1350" r:id="rId29"/>
    <p:sldId id="1302" r:id="rId30"/>
    <p:sldId id="1303" r:id="rId31"/>
    <p:sldId id="1304" r:id="rId32"/>
    <p:sldId id="1305" r:id="rId33"/>
    <p:sldId id="1306" r:id="rId34"/>
    <p:sldId id="1307" r:id="rId35"/>
    <p:sldId id="1353" r:id="rId36"/>
    <p:sldId id="1354" r:id="rId37"/>
    <p:sldId id="1355" r:id="rId38"/>
    <p:sldId id="1356" r:id="rId39"/>
    <p:sldId id="1308" r:id="rId40"/>
    <p:sldId id="1309" r:id="rId41"/>
    <p:sldId id="1310" r:id="rId42"/>
    <p:sldId id="1311" r:id="rId43"/>
    <p:sldId id="1312" r:id="rId44"/>
    <p:sldId id="1313" r:id="rId45"/>
    <p:sldId id="1314" r:id="rId46"/>
    <p:sldId id="1315" r:id="rId47"/>
    <p:sldId id="1363" r:id="rId48"/>
    <p:sldId id="1364" r:id="rId49"/>
    <p:sldId id="1365" r:id="rId50"/>
    <p:sldId id="1366" r:id="rId51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0066FF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998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31648CD-0155-4E2B-A787-E77DFF3BB612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8628187-B682-44C9-8676-A659DC62668C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主分类对应的其它分类性质。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189ECC0-48D3-488B-B4D7-31F59D953CD1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BD64922-43D3-4E49-98EA-99CB791D2D07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不规整？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779603E-A8A6-4D82-A3DB-188CA8D2409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是灵活性和实现代价的折衷，这种代价随着工艺的发展已经不成为问题，所以通用寄存器型的结构广为应用。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056111F-E0D0-405E-A714-1A35CC341963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常用的操作通常都包括，以体现完备性。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典型的两种改变程序流向的指令。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634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4545" indent="-309245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38250" indent="-24765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33550" indent="-24765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228850" indent="-247650"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E75274B0-B442-49E1-BF40-0798A2FE6025}" type="slidenum">
              <a:rPr lang="en-US" altLang="zh-CN" sz="13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6C70470-6B9E-416B-99DA-A3B927366CF2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2B64B1C-99C6-4C75-85A1-4ADDF1D1CFC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86A0ADB-B188-4FD6-8B91-77F68BC4B2A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26F8CD-D9BD-47E9-8072-1A1E6286B9D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02CD59-6F6A-46F7-8CCC-B90399BA28B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68C68DD-CC9B-4675-A2B9-216239731B7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功能的两个极端。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41A802E-5360-415E-89A1-347C4DE7C75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复杂指令集：特定应用领域扩展、灵活性增强、高级语言扩展。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2EDFA91-2771-4CFA-91C5-5F58108B244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管理指令，比如对特定硬件的访问和使用指令。中断，进程管理，通信同步。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364FD4F-BE86-4399-AD32-68553D374CA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指令众多：应用频度相差悬殊、硬件复杂。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67AC026-9F7B-4978-83C2-D1523364D792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硬件性价不合算，简化硬件，开发规整、高效的结构支持指令的快速执行。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F9C0084-C0F0-46FC-BA5A-9C43E4ADB30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00EACC8-958B-4B3A-898B-A3FE8B94118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A3DB89A-6C7A-4F8A-B9C5-3F44893FD310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FF3FEBE-1D6C-4250-B203-1408BF322365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7D1F48C-CD90-4CA1-BFAA-210C0BF1B050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16E45CC-D108-4B18-9BFF-E3D86FA58643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4A2486F-8AA1-44E2-B769-48A472BAED01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454CA9D-6601-43A4-AAE7-4AFE7C74A771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371157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第七讲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Z=X+Y</a:t>
            </a:r>
            <a:r>
              <a:rPr lang="zh-CN" altLang="en-US" sz="2600" smtClean="0"/>
              <a:t>表达式在这三种类型指令集结构上的实现方法</a:t>
            </a:r>
            <a:endParaRPr lang="zh-CN" altLang="en-US" sz="2600" smtClean="0"/>
          </a:p>
        </p:txBody>
      </p:sp>
      <p:graphicFrame>
        <p:nvGraphicFramePr>
          <p:cNvPr id="155728" name="Group 80"/>
          <p:cNvGraphicFramePr>
            <a:graphicFrameLocks noGrp="1"/>
          </p:cNvGraphicFramePr>
          <p:nvPr>
            <p:ph sz="half" idx="2"/>
          </p:nvPr>
        </p:nvGraphicFramePr>
        <p:xfrm>
          <a:off x="611188" y="2781300"/>
          <a:ext cx="8001000" cy="2690813"/>
        </p:xfrm>
        <a:graphic>
          <a:graphicData uri="http://schemas.openxmlformats.org/drawingml/2006/table">
            <a:tbl>
              <a:tblPr/>
              <a:tblGrid>
                <a:gridCol w="1489075"/>
                <a:gridCol w="1471612"/>
                <a:gridCol w="2376488"/>
                <a:gridCol w="2663825"/>
              </a:tblGrid>
              <a:tr h="10318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堆栈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累加器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存储器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89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PUSH 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PUSH Y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POP   Z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 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   Y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Store Z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 R1,X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   R1,Y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Store R1,Z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 R1,X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 R2,Y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 R3,R1,R2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Store R3,Z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4.4 </a:t>
            </a:r>
            <a:r>
              <a:rPr lang="zh-CN" altLang="en-US" sz="3600" b="1" smtClean="0"/>
              <a:t>指令集结构的分类</a:t>
            </a:r>
            <a:endParaRPr lang="zh-CN" altLang="en-US" sz="3600" b="1" smtClean="0"/>
          </a:p>
        </p:txBody>
      </p:sp>
      <p:sp>
        <p:nvSpPr>
          <p:cNvPr id="2" name="文本框 1"/>
          <p:cNvSpPr txBox="1"/>
          <p:nvPr/>
        </p:nvSpPr>
        <p:spPr>
          <a:xfrm>
            <a:off x="6104890" y="2223135"/>
            <a:ext cx="1752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B0F0"/>
                </a:solidFill>
              </a:rPr>
              <a:t>ALU</a:t>
            </a:r>
            <a:r>
              <a:rPr lang="zh-CN" altLang="en-US" sz="1600">
                <a:solidFill>
                  <a:srgbClr val="00B0F0"/>
                </a:solidFill>
              </a:rPr>
              <a:t>不能直接访存</a:t>
            </a:r>
            <a:endParaRPr lang="zh-CN" altLang="en-US" sz="16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早期的大多数机器都是采用堆栈型或累加器型指令集结构，但是自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年以来的大多数机器均采用的是寄存器型指令集结构。主要有三个方面的原因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集成电路技术飞速发展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内部其它存储单元一样，要比存储器快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对编译器而言，可以更容易有效地分配和使用寄存器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4.4  </a:t>
            </a:r>
            <a:r>
              <a:rPr lang="zh-CN" altLang="en-US" sz="3600" b="1" smtClean="0"/>
              <a:t>指令集结构的分类</a:t>
            </a:r>
            <a:endParaRPr lang="zh-CN" altLang="en-US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8958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通用寄存器型指令集结构的主要优点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在表达式求值方面，比其它类型指令集结构都具有更大的灵活性；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寄存器可以用来存放变量；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减少存储器的通信量，加快程序的执行速度（因为寄存器比存储器快）</a:t>
            </a:r>
            <a:endParaRPr lang="zh-CN" altLang="en-US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可以用更少的地址位来寻址寄存器，从而可以有效改进程序的目标代码大小。</a:t>
            </a:r>
            <a:endParaRPr lang="zh-CN" altLang="en-US" b="1" dirty="0" smtClean="0">
              <a:latin typeface="+mj-ea"/>
              <a:ea typeface="+mj-ea"/>
            </a:endParaRPr>
          </a:p>
        </p:txBody>
      </p:sp>
      <p:sp>
        <p:nvSpPr>
          <p:cNvPr id="59395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  <a:endParaRPr lang="zh-CN" altLang="en-US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  <a:endParaRPr lang="zh-CN" altLang="en-US" sz="3600" b="1" smtClean="0"/>
          </a:p>
        </p:txBody>
      </p:sp>
      <p:sp>
        <p:nvSpPr>
          <p:cNvPr id="106503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两种主要的指令特性能够将通用寄存器型指令集结构（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GPR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）进一步细分。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ALU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指令到底有两个或是三个操作数？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ALU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指令中，有多少个操作数可以用存储器来寻址，也即有多少个存储器操作数？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7" name="Group 127"/>
          <p:cNvGraphicFramePr>
            <a:graphicFrameLocks noGrp="1"/>
          </p:cNvGraphicFramePr>
          <p:nvPr>
            <p:ph idx="1"/>
          </p:nvPr>
        </p:nvGraphicFramePr>
        <p:xfrm>
          <a:off x="357188" y="1612900"/>
          <a:ext cx="8535987" cy="4649788"/>
        </p:xfrm>
        <a:graphic>
          <a:graphicData uri="http://schemas.openxmlformats.org/drawingml/2006/table">
            <a:tbl>
              <a:tblPr/>
              <a:tblGrid>
                <a:gridCol w="1935162"/>
                <a:gridCol w="2184400"/>
                <a:gridCol w="1008063"/>
                <a:gridCol w="3408362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指令中存储器操作数的个数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指令中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操作数的最多个数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结构类型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机器实例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RR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MIPS, SPARC, Alpha, PowerPC, ARM</a:t>
                      </a:r>
                      <a:endParaRPr kumimoji="1" lang="en-US" altLang="zh-CN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RM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IBM 360/370, Intel 80x86, Motorola 6800</a:t>
                      </a:r>
                      <a:endParaRPr kumimoji="1" lang="zh-CN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IBM 360/370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VAX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endParaRPr kumimoji="1" lang="zh-CN" altLang="en-US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VAX</a:t>
                      </a:r>
                      <a:endParaRPr kumimoji="1" lang="zh-CN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79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  <a:endParaRPr lang="zh-CN" altLang="en-US" sz="3600" b="1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可以将当前大多数通用寄存器型指令集结构进一步细分为三种类型：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寄存器－寄存器型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register-register)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寄存器－存储器型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register-memory)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存储器－存储器型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memory-memory)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2467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通用寄存器型指令集结构的分类</a:t>
            </a:r>
            <a:endParaRPr lang="zh-CN" altLang="en-US" sz="3600" b="1" smtClean="0"/>
          </a:p>
        </p:txBody>
      </p:sp>
      <p:sp>
        <p:nvSpPr>
          <p:cNvPr id="2" name="矩形 1"/>
          <p:cNvSpPr/>
          <p:nvPr/>
        </p:nvSpPr>
        <p:spPr>
          <a:xfrm>
            <a:off x="899592" y="6023741"/>
            <a:ext cx="679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FF"/>
                </a:solidFill>
                <a:latin typeface="黑体" panose="02010609060101010101" pitchFamily="49" charset="-122"/>
              </a:rPr>
              <a:t>(m</a:t>
            </a:r>
            <a:r>
              <a:rPr lang="zh-CN" altLang="en-US" sz="2000" dirty="0">
                <a:solidFill>
                  <a:srgbClr val="9933FF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9933FF"/>
                </a:solidFill>
                <a:latin typeface="黑体" panose="02010609060101010101" pitchFamily="49" charset="-122"/>
              </a:rPr>
              <a:t>n)</a:t>
            </a:r>
            <a:r>
              <a:rPr lang="zh-CN" altLang="en-US" sz="2000" dirty="0">
                <a:latin typeface="黑体" panose="02010609060101010101" pitchFamily="49" charset="-122"/>
              </a:rPr>
              <a:t>表示指令的</a:t>
            </a:r>
            <a:r>
              <a:rPr lang="en-US" altLang="zh-CN" sz="2000" dirty="0">
                <a:solidFill>
                  <a:srgbClr val="9933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</a:rPr>
              <a:t>个操作数中有</a:t>
            </a:r>
            <a:r>
              <a:rPr lang="en-US" altLang="zh-CN" sz="2000" dirty="0">
                <a:solidFill>
                  <a:srgbClr val="9933FF"/>
                </a:solidFill>
                <a:latin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</a:rPr>
              <a:t>个存储器操作数</a:t>
            </a:r>
            <a:endParaRPr lang="zh-CN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76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  <a:endParaRPr lang="zh-CN" altLang="en-US" sz="3600" b="1" smtClean="0"/>
          </a:p>
        </p:txBody>
      </p:sp>
      <p:sp>
        <p:nvSpPr>
          <p:cNvPr id="109573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539750" y="1106488"/>
            <a:ext cx="8001000" cy="53943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寄存器－寄存器型（</a:t>
            </a:r>
            <a:r>
              <a:rPr lang="en-US" altLang="zh-CN" sz="2400" b="1" dirty="0" smtClean="0">
                <a:latin typeface="+mj-ea"/>
                <a:ea typeface="+mj-ea"/>
              </a:rPr>
              <a:t>0,3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指令字长固定，指令结构简洁，是一种简单的代码生成模型，各种指令的执行时钟周期数相近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与指令中含存储器操作数的指令系统结构相比，指令条数多，目标代码不够紧凑，因而程序占用的空间比较大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121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2454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  <a:endParaRPr lang="zh-CN" altLang="en-US" sz="3600" b="1" smtClean="0"/>
          </a:p>
        </p:txBody>
      </p:sp>
      <p:sp>
        <p:nvSpPr>
          <p:cNvPr id="110642" name="Rectangle 312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寄存器－存储器型（</a:t>
            </a:r>
            <a:r>
              <a:rPr lang="en-US" altLang="zh-CN" sz="2600" b="1" dirty="0" smtClean="0">
                <a:latin typeface="+mj-ea"/>
                <a:ea typeface="+mj-ea"/>
              </a:rPr>
              <a:t>1,2</a:t>
            </a:r>
            <a:r>
              <a:rPr lang="zh-CN" altLang="en-US" sz="2600" b="1" dirty="0" smtClean="0">
                <a:latin typeface="+mj-ea"/>
                <a:ea typeface="+mj-ea"/>
              </a:rPr>
              <a:t>）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可以在</a:t>
            </a:r>
            <a:r>
              <a:rPr kumimoji="1" lang="en-US" altLang="zh-CN" sz="2000" b="1" dirty="0" smtClean="0">
                <a:latin typeface="+mj-ea"/>
                <a:ea typeface="+mj-ea"/>
              </a:rPr>
              <a:t>ALU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指令中直接对存储器操作数进行引用，而不必先用</a:t>
            </a:r>
            <a:r>
              <a:rPr kumimoji="1" lang="en-US" altLang="zh-CN" sz="2000" b="1" dirty="0" smtClean="0">
                <a:latin typeface="+mj-ea"/>
                <a:ea typeface="+mj-ea"/>
              </a:rPr>
              <a:t>load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指令进行加载，容易对指令进行编码，目标代码比较紧凑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zh-CN" altLang="en-US" sz="20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064500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  <a:endParaRPr lang="zh-CN" altLang="en-US" sz="3600" b="1" smtClean="0"/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5089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存储器－存储器型（（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）或（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））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目标代码最紧凑，不需要设置存储器来保存变量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指令字长变换很大，特别是</a:t>
            </a:r>
            <a:r>
              <a:rPr kumimoji="1" lang="en-US" altLang="zh-CN" b="1" dirty="0" smtClean="0">
                <a:latin typeface="+mj-ea"/>
                <a:ea typeface="+mj-ea"/>
              </a:rPr>
              <a:t>3</a:t>
            </a:r>
            <a:r>
              <a:rPr kumimoji="1" lang="zh-CN" altLang="en-US" b="1" dirty="0" smtClean="0">
                <a:latin typeface="+mj-ea"/>
                <a:ea typeface="+mj-ea"/>
              </a:rPr>
              <a:t>个操作数指令。而且每条指令完成的工作也差别很大。对存储器的频率访问会使存储器成为瓶颈。这种类型的指令系统现在已经不用了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5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7669213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三种类型指令集结构的优缺点</a:t>
            </a:r>
            <a:endParaRPr lang="zh-CN" altLang="en-US" sz="3600" b="1" smtClean="0"/>
          </a:p>
        </p:txBody>
      </p:sp>
      <p:graphicFrame>
        <p:nvGraphicFramePr>
          <p:cNvPr id="236624" name="Group 8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50825" y="1052513"/>
          <a:ext cx="8715375" cy="5267325"/>
        </p:xfrm>
        <a:graphic>
          <a:graphicData uri="http://schemas.openxmlformats.org/drawingml/2006/table">
            <a:tbl>
              <a:tblPr/>
              <a:tblGrid>
                <a:gridCol w="1123983"/>
                <a:gridCol w="3662329"/>
                <a:gridCol w="3929063"/>
              </a:tblGrid>
              <a:tr h="640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指令集结构类型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优点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缺点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寄存器（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指令字长固定，指令结构简洁，是一种简单的代码生成模型，各种指令的执行时钟周期数相近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与指令中含存储器操作数的指令系统结构相比，指令条数多，目标代码不够紧凑，因而程序占用的空间比较大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存储器型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可以在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ALU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指令中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直接对存储器操作数进行引用，而不必先用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load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指令进行加载，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容易对指令进行编码，目标代码比较紧凑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存储器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存储器（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）或（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目标代码最紧凑，不需要设置存储器来保存变量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指令字长变换很大，特别是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个操作数指令。而且每条指令完成的工作也差别很大。对存储器的频率访问会使存储器成为瓶颈。这种类型的指令系统现在已经不用了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 lnSpcReduction="10000"/>
          </a:bodyPr>
          <a:lstStyle/>
          <a:p>
            <a:pPr lvl="1" eaLnBrk="1" hangingPunct="1">
              <a:defRPr/>
            </a:pPr>
            <a:r>
              <a:rPr lang="zh-CN" altLang="en-US" b="1" dirty="0"/>
              <a:t>机器指令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不同个数</a:t>
            </a:r>
            <a:r>
              <a:rPr lang="zh-CN" altLang="en-US" b="1" dirty="0" smtClean="0"/>
              <a:t>地址码形式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操作数类型和</a:t>
            </a:r>
            <a:r>
              <a:rPr lang="zh-CN" altLang="en-US" b="1" dirty="0" smtClean="0">
                <a:latin typeface="+mj-lt"/>
              </a:rPr>
              <a:t>操作种类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操作数的类型和操作数的表示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操作数的存储方式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操作的类型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寻址方式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指令寻址</a:t>
            </a:r>
            <a:r>
              <a:rPr lang="zh-CN" altLang="en-US" sz="2800" b="1" dirty="0" smtClean="0">
                <a:latin typeface="+mj-ea"/>
              </a:rPr>
              <a:t>：顺序、跳跃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数据寻址：立即寻址、直接寻址、隐含寻址、间接寻址、寄存器寻址、寄存器间接寻址、基址寻址、变址寻址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指令集结构设计概观</a:t>
            </a:r>
            <a:endParaRPr lang="zh-CN" altLang="en-US" sz="3600" b="1" dirty="0" smtClean="0"/>
          </a:p>
        </p:txBody>
      </p:sp>
      <p:grpSp>
        <p:nvGrpSpPr>
          <p:cNvPr id="68611" name="Group 54"/>
          <p:cNvGrpSpPr/>
          <p:nvPr/>
        </p:nvGrpSpPr>
        <p:grpSpPr bwMode="auto">
          <a:xfrm>
            <a:off x="827088" y="1628775"/>
            <a:ext cx="7620000" cy="3352800"/>
            <a:chOff x="528" y="1104"/>
            <a:chExt cx="4800" cy="2112"/>
          </a:xfrm>
        </p:grpSpPr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456" y="2784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硬     件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456" y="2448"/>
              <a:ext cx="12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指 令 集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68628" name="Group 32"/>
            <p:cNvGrpSpPr/>
            <p:nvPr/>
          </p:nvGrpSpPr>
          <p:grpSpPr bwMode="auto">
            <a:xfrm>
              <a:off x="960" y="1248"/>
              <a:ext cx="3696" cy="1872"/>
              <a:chOff x="912" y="1152"/>
              <a:chExt cx="4464" cy="2256"/>
            </a:xfrm>
          </p:grpSpPr>
          <p:grpSp>
            <p:nvGrpSpPr>
              <p:cNvPr id="68632" name="Group 13"/>
              <p:cNvGrpSpPr/>
              <p:nvPr/>
            </p:nvGrpSpPr>
            <p:grpSpPr bwMode="auto">
              <a:xfrm>
                <a:off x="912" y="1152"/>
                <a:ext cx="2256" cy="2256"/>
                <a:chOff x="1008" y="1008"/>
                <a:chExt cx="2592" cy="2544"/>
              </a:xfrm>
            </p:grpSpPr>
            <p:sp>
              <p:nvSpPr>
                <p:cNvPr id="68645" name="Oval 12"/>
                <p:cNvSpPr>
                  <a:spLocks noChangeArrowheads="1"/>
                </p:cNvSpPr>
                <p:nvPr/>
              </p:nvSpPr>
              <p:spPr bwMode="auto">
                <a:xfrm>
                  <a:off x="1008" y="1008"/>
                  <a:ext cx="2592" cy="2544"/>
                </a:xfrm>
                <a:prstGeom prst="ellipse">
                  <a:avLst/>
                </a:prstGeom>
                <a:solidFill>
                  <a:srgbClr val="800080"/>
                </a:solidFill>
                <a:ln w="127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8646" name="Group 11"/>
                <p:cNvGrpSpPr/>
                <p:nvPr/>
              </p:nvGrpSpPr>
              <p:grpSpPr bwMode="auto">
                <a:xfrm>
                  <a:off x="1248" y="1248"/>
                  <a:ext cx="2112" cy="2064"/>
                  <a:chOff x="864" y="1392"/>
                  <a:chExt cx="2112" cy="2064"/>
                </a:xfrm>
              </p:grpSpPr>
              <p:sp>
                <p:nvSpPr>
                  <p:cNvPr id="6864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392"/>
                    <a:ext cx="2112" cy="2064"/>
                  </a:xfrm>
                  <a:prstGeom prst="ellipse">
                    <a:avLst/>
                  </a:prstGeom>
                  <a:solidFill>
                    <a:srgbClr val="0000FF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1440" cy="1392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064"/>
                    <a:ext cx="768" cy="76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633" name="Group 17"/>
              <p:cNvGrpSpPr/>
              <p:nvPr/>
            </p:nvGrpSpPr>
            <p:grpSpPr bwMode="auto">
              <a:xfrm>
                <a:off x="2064" y="2352"/>
                <a:ext cx="3312" cy="960"/>
                <a:chOff x="2064" y="2352"/>
                <a:chExt cx="3312" cy="960"/>
              </a:xfrm>
            </p:grpSpPr>
            <p:sp>
              <p:nvSpPr>
                <p:cNvPr id="6864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4" name="Group 20"/>
              <p:cNvGrpSpPr/>
              <p:nvPr/>
            </p:nvGrpSpPr>
            <p:grpSpPr bwMode="auto">
              <a:xfrm>
                <a:off x="2448" y="2448"/>
                <a:ext cx="2928" cy="480"/>
                <a:chOff x="2448" y="2448"/>
                <a:chExt cx="2928" cy="480"/>
              </a:xfrm>
            </p:grpSpPr>
            <p:sp>
              <p:nvSpPr>
                <p:cNvPr id="68641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2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5" name="Group 24"/>
              <p:cNvGrpSpPr/>
              <p:nvPr/>
            </p:nvGrpSpPr>
            <p:grpSpPr bwMode="auto">
              <a:xfrm flipV="1">
                <a:off x="2736" y="1920"/>
                <a:ext cx="2640" cy="480"/>
                <a:chOff x="2448" y="2448"/>
                <a:chExt cx="2928" cy="480"/>
              </a:xfrm>
            </p:grpSpPr>
            <p:sp>
              <p:nvSpPr>
                <p:cNvPr id="68639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6" name="Group 27"/>
              <p:cNvGrpSpPr/>
              <p:nvPr/>
            </p:nvGrpSpPr>
            <p:grpSpPr bwMode="auto">
              <a:xfrm flipV="1">
                <a:off x="2928" y="1536"/>
                <a:ext cx="2448" cy="288"/>
                <a:chOff x="2064" y="2352"/>
                <a:chExt cx="3312" cy="960"/>
              </a:xfrm>
            </p:grpSpPr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3456" y="1584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操作系统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3456" y="1296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应用软件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69" name="Rectangle 33"/>
            <p:cNvSpPr>
              <a:spLocks noChangeArrowheads="1"/>
            </p:cNvSpPr>
            <p:nvPr/>
          </p:nvSpPr>
          <p:spPr bwMode="auto">
            <a:xfrm>
              <a:off x="528" y="1104"/>
              <a:ext cx="4800" cy="2112"/>
            </a:xfrm>
            <a:prstGeom prst="rect">
              <a:avLst/>
            </a:prstGeom>
            <a:noFill/>
            <a:ln w="254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68612" name="Group 52"/>
          <p:cNvGrpSpPr/>
          <p:nvPr/>
        </p:nvGrpSpPr>
        <p:grpSpPr bwMode="auto">
          <a:xfrm>
            <a:off x="900113" y="5157788"/>
            <a:ext cx="7408862" cy="849312"/>
            <a:chOff x="876" y="3452"/>
            <a:chExt cx="4667" cy="535"/>
          </a:xfrm>
        </p:grpSpPr>
        <p:grpSp>
          <p:nvGrpSpPr>
            <p:cNvPr id="68613" name="Group 49"/>
            <p:cNvGrpSpPr/>
            <p:nvPr/>
          </p:nvGrpSpPr>
          <p:grpSpPr bwMode="auto">
            <a:xfrm>
              <a:off x="876" y="3456"/>
              <a:ext cx="1008" cy="528"/>
              <a:chOff x="816" y="3504"/>
              <a:chExt cx="1008" cy="528"/>
            </a:xfrm>
          </p:grpSpPr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1008" cy="528"/>
              </a:xfrm>
              <a:prstGeom prst="rect">
                <a:avLst/>
              </a:prstGeom>
              <a:solidFill>
                <a:srgbClr val="0000FF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1008" y="3600"/>
                <a:ext cx="76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操作码</a:t>
                </a:r>
                <a:endPara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68614" name="Group 43"/>
            <p:cNvGrpSpPr/>
            <p:nvPr/>
          </p:nvGrpSpPr>
          <p:grpSpPr bwMode="auto">
            <a:xfrm>
              <a:off x="1884" y="3456"/>
              <a:ext cx="1836" cy="528"/>
              <a:chOff x="1824" y="3504"/>
              <a:chExt cx="1824" cy="528"/>
            </a:xfrm>
          </p:grpSpPr>
          <p:sp>
            <p:nvSpPr>
              <p:cNvPr id="68620" name="Rectangle 42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8622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Text Box 41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68615" name="Group 44"/>
            <p:cNvGrpSpPr/>
            <p:nvPr/>
          </p:nvGrpSpPr>
          <p:grpSpPr bwMode="auto">
            <a:xfrm>
              <a:off x="3707" y="3452"/>
              <a:ext cx="1836" cy="535"/>
              <a:chOff x="1824" y="3504"/>
              <a:chExt cx="1824" cy="528"/>
            </a:xfrm>
          </p:grpSpPr>
          <p:sp>
            <p:nvSpPr>
              <p:cNvPr id="68616" name="Rectangle 45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Text Box 46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8618" name="Line 47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+mj-ea"/>
              </a:rPr>
              <a:t>4.5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指令系统的设计和优化</a:t>
            </a:r>
            <a:endParaRPr lang="zh-CN" altLang="en-US" sz="3600" b="1" dirty="0" smtClean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835696" y="1988840"/>
            <a:ext cx="4960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指令系统设计的基本原则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852611" y="3068960"/>
            <a:ext cx="243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控制指令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834470" y="4077072"/>
            <a:ext cx="3877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指令操作码的优化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3275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指令系统的设计</a:t>
            </a:r>
            <a:endParaRPr lang="zh-CN" altLang="en-US" sz="2800" b="1" dirty="0" smtClean="0"/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sz="2400" b="1" dirty="0" smtClean="0"/>
              <a:t>首先考虑所应实现的基本功能，确定哪些基本功能应该由硬件实现，哪些功能由软件实现比较合适。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D60093"/>
                </a:solidFill>
              </a:rPr>
              <a:t>包括</a:t>
            </a:r>
            <a:endParaRPr lang="zh-CN" altLang="en-US" b="1" dirty="0" smtClean="0">
              <a:solidFill>
                <a:srgbClr val="D60093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/>
              <a:t>指令的功能设计</a:t>
            </a:r>
            <a:endParaRPr lang="zh-CN" altLang="en-US" b="1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/>
              <a:t>指令格式的设计</a:t>
            </a:r>
            <a:endParaRPr lang="zh-CN" altLang="en-US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4.5.1 </a:t>
            </a:r>
            <a:r>
              <a:rPr lang="zh-CN" altLang="en-US" sz="3600" b="1" dirty="0" smtClean="0">
                <a:latin typeface="黑体" panose="02010609060101010101" pitchFamily="49" charset="-122"/>
              </a:rPr>
              <a:t>指令系统设计</a:t>
            </a:r>
            <a:r>
              <a:rPr lang="zh-CN" altLang="en-US" sz="3600" b="1" dirty="0">
                <a:latin typeface="黑体" panose="02010609060101010101" pitchFamily="49" charset="-122"/>
              </a:rPr>
              <a:t>的基本原则</a:t>
            </a:r>
            <a:endParaRPr lang="zh-CN" altLang="en-US" sz="3600" b="1" dirty="0" smtClean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黑体" panose="02010609060101010101" pitchFamily="49" charset="-122"/>
              </a:rPr>
              <a:t>4.5.1 </a:t>
            </a:r>
            <a:r>
              <a:rPr lang="zh-CN" altLang="en-US" sz="3600" b="1" dirty="0">
                <a:latin typeface="黑体" panose="02010609060101010101" pitchFamily="49" charset="-122"/>
              </a:rPr>
              <a:t>指令系统设计的基本原则</a:t>
            </a:r>
            <a:endParaRPr lang="zh-CN" altLang="en-US" sz="3600" b="1" dirty="0" smtClean="0">
              <a:latin typeface="黑体" panose="02010609060101010101" pitchFamily="49" charset="-122"/>
            </a:endParaRPr>
          </a:p>
        </p:txBody>
      </p:sp>
      <p:sp>
        <p:nvSpPr>
          <p:cNvPr id="581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177800" indent="0" eaLnBrk="1" hangingPunct="1">
              <a:buNone/>
            </a:pPr>
            <a:r>
              <a:rPr lang="en-US" altLang="zh-CN" b="1" dirty="0" smtClean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在确定哪些基本功能用硬件来实现时，主要考虑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3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个因素：</a:t>
            </a:r>
            <a:r>
              <a:rPr lang="zh-CN" altLang="en-US" sz="2800" b="1" dirty="0" smtClean="0"/>
              <a:t>速度、成本、灵活性。</a:t>
            </a:r>
            <a:endParaRPr lang="zh-CN" altLang="en-US" sz="2800" b="1" dirty="0" smtClean="0"/>
          </a:p>
          <a:p>
            <a:pPr marL="1085850" lvl="1" indent="-457200" eaLnBrk="1" hangingPunct="1"/>
            <a:r>
              <a:rPr lang="zh-CN" altLang="en-US" b="1" dirty="0" smtClean="0"/>
              <a:t>硬件实现的</a:t>
            </a:r>
            <a:r>
              <a:rPr lang="zh-CN" altLang="en-US" b="1" dirty="0" smtClean="0">
                <a:solidFill>
                  <a:srgbClr val="D60093"/>
                </a:solidFill>
              </a:rPr>
              <a:t>特点</a:t>
            </a:r>
            <a:endParaRPr lang="zh-CN" altLang="en-US" b="1" dirty="0" smtClean="0">
              <a:solidFill>
                <a:srgbClr val="D60093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速度快、成本高、灵活性差</a:t>
            </a:r>
            <a:endParaRPr lang="zh-CN" altLang="en-US" b="1" dirty="0" smtClean="0"/>
          </a:p>
          <a:p>
            <a:pPr marL="1085850" lvl="1" indent="-457200" eaLnBrk="1" hangingPunct="1"/>
            <a:r>
              <a:rPr lang="zh-CN" altLang="en-US" b="1" dirty="0" smtClean="0"/>
              <a:t>软件实现的</a:t>
            </a:r>
            <a:r>
              <a:rPr lang="zh-CN" altLang="en-US" b="1" dirty="0" smtClean="0">
                <a:solidFill>
                  <a:srgbClr val="D60093"/>
                </a:solidFill>
              </a:rPr>
              <a:t>特点</a:t>
            </a:r>
            <a:endParaRPr lang="zh-CN" altLang="en-US" b="1" dirty="0" smtClean="0">
              <a:solidFill>
                <a:srgbClr val="D60093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速度慢、价格便宜、灵活性好</a:t>
            </a:r>
            <a:endParaRPr lang="zh-CN" altLang="en-US" b="1" dirty="0" smtClean="0"/>
          </a:p>
          <a:p>
            <a:pPr marL="6350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b="1" dirty="0" smtClean="0"/>
              <a:t>对指令系统的基本要求</a:t>
            </a:r>
            <a:endParaRPr lang="zh-CN" altLang="en-US" b="1" dirty="0" smtClean="0"/>
          </a:p>
          <a:p>
            <a:pPr marL="635000" indent="-45720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8000"/>
                </a:solidFill>
              </a:rPr>
              <a:t>     完整性、规整性、正交性、高效率、兼容性</a:t>
            </a:r>
            <a:r>
              <a:rPr lang="zh-CN" altLang="en-US" b="1" dirty="0" smtClean="0"/>
              <a:t> </a:t>
            </a:r>
            <a:endParaRPr lang="zh-CN" altLang="en-US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pPr marL="635000" indent="-457200" eaLnBrk="1" hangingPunct="1"/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黑体" panose="02010609060101010101" pitchFamily="49" charset="-122"/>
              </a:rPr>
              <a:t>4.5.1 </a:t>
            </a:r>
            <a:r>
              <a:rPr lang="zh-CN" altLang="en-US" sz="3600" b="1" dirty="0">
                <a:latin typeface="黑体" panose="02010609060101010101" pitchFamily="49" charset="-122"/>
              </a:rPr>
              <a:t>指令系统设计的基本原则</a:t>
            </a:r>
            <a:endParaRPr lang="zh-CN" altLang="en-US" sz="3600" b="1" dirty="0" smtClean="0">
              <a:latin typeface="黑体" panose="02010609060101010101" pitchFamily="49" charset="-122"/>
            </a:endParaRPr>
          </a:p>
        </p:txBody>
      </p:sp>
      <p:sp>
        <p:nvSpPr>
          <p:cNvPr id="604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7772400" cy="2786063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完整性：</a:t>
            </a:r>
            <a:r>
              <a:rPr lang="zh-CN" altLang="en-US" sz="2400" b="1" dirty="0" smtClean="0"/>
              <a:t>在一个有限可用的存储空间内，对于任何可解的问题，编制计算程序时，指令系统所提供的指令足够使用。</a:t>
            </a:r>
            <a:endParaRPr lang="en-US" altLang="zh-CN" sz="2400" b="1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/>
              <a:t>要求指令系统功能齐全、使用方便</a:t>
            </a:r>
            <a:endParaRPr lang="zh-CN" altLang="en-US" b="1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/>
              <a:t>下表为许多指令系统结构都包含的一些指令类型 </a:t>
            </a: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 smtClean="0"/>
              <a:t>前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类</a:t>
            </a:r>
            <a:r>
              <a:rPr lang="zh-CN" altLang="en-US" b="1" dirty="0" smtClean="0"/>
              <a:t>属于通用计算机系统的基本指令</a:t>
            </a: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 smtClean="0"/>
              <a:t>对于最后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/>
              <a:t>种类型的操作，不同指令系统结构的支持大不相同 。  </a:t>
            </a:r>
            <a:endParaRPr lang="zh-CN" altLang="en-US" b="1" dirty="0" smtClean="0"/>
          </a:p>
          <a:p>
            <a:pPr lvl="2" eaLnBrk="1" hangingPunct="1">
              <a:lnSpc>
                <a:spcPct val="100000"/>
              </a:lnSpc>
            </a:pPr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942013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指令集操作的分类</a:t>
            </a:r>
            <a:endParaRPr lang="zh-CN" altLang="en-US" sz="3600" b="1" smtClean="0"/>
          </a:p>
        </p:txBody>
      </p:sp>
      <p:graphicFrame>
        <p:nvGraphicFramePr>
          <p:cNvPr id="225413" name="Group 133"/>
          <p:cNvGraphicFramePr>
            <a:graphicFrameLocks noGrp="1"/>
          </p:cNvGraphicFramePr>
          <p:nvPr>
            <p:ph idx="1"/>
          </p:nvPr>
        </p:nvGraphicFramePr>
        <p:xfrm>
          <a:off x="468313" y="1412875"/>
          <a:ext cx="8567737" cy="4464053"/>
        </p:xfrm>
        <a:graphic>
          <a:graphicData uri="http://schemas.openxmlformats.org/drawingml/2006/table">
            <a:tbl>
              <a:tblPr/>
              <a:tblGrid>
                <a:gridCol w="2376363"/>
                <a:gridCol w="6191374"/>
              </a:tblGrid>
              <a:tr h="631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算术和逻辑运算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整数的算术和逻辑操作：加、减、与、或等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数据传输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存数</a:t>
                      </a: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取数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控制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分支、跳转、过程调用和返回、自陷等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系统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操作系统调用、虚拟存储器管理等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浮点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浮点操作：加、乘等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十进制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十进制加、十进制乘、十进制到字符的转换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字符串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字符串移动、字符串比较、字符串搜索等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图形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像素操作、压缩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解压操作等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5" marR="914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黑体" panose="02010609060101010101" pitchFamily="49" charset="-122"/>
              </a:rPr>
              <a:t>4.5.1 </a:t>
            </a:r>
            <a:r>
              <a:rPr lang="zh-CN" altLang="en-US" sz="3600" b="1" dirty="0">
                <a:latin typeface="黑体" panose="02010609060101010101" pitchFamily="49" charset="-122"/>
              </a:rPr>
              <a:t>指令系统设计的基本原则</a:t>
            </a:r>
            <a:endParaRPr lang="zh-CN" altLang="en-US" sz="3600" b="1" dirty="0" smtClean="0">
              <a:latin typeface="黑体" panose="02010609060101010101" pitchFamily="49" charset="-122"/>
            </a:endParaRPr>
          </a:p>
        </p:txBody>
      </p:sp>
      <p:sp>
        <p:nvSpPr>
          <p:cNvPr id="624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640960" cy="4960937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规整性：</a:t>
            </a:r>
            <a:r>
              <a:rPr lang="zh-CN" altLang="en-US" sz="2400" b="1" dirty="0" smtClean="0"/>
              <a:t>主要包括对称性和均匀性。</a:t>
            </a:r>
            <a:endParaRPr lang="zh-CN" altLang="en-US" sz="2400" b="1" dirty="0" smtClean="0"/>
          </a:p>
          <a:p>
            <a:pPr lvl="2" eaLnBrk="1" hangingPunct="1"/>
            <a:r>
              <a:rPr lang="zh-CN" altLang="en-US" sz="2200" b="1" dirty="0" smtClean="0"/>
              <a:t>对称性：所有与指令系统有关的存储单元的使用、操作码的设置等都是对称的。</a:t>
            </a:r>
            <a:endParaRPr lang="zh-CN" altLang="en-US" sz="2200" b="1" dirty="0" smtClean="0"/>
          </a:p>
          <a:p>
            <a:pPr lvl="2" eaLnBrk="1" hangingPunct="1"/>
            <a:r>
              <a:rPr lang="zh-CN" altLang="en-US" sz="2200" b="1" dirty="0" smtClean="0"/>
              <a:t>均匀性：指对于各种不同的操作数类型、字长、操作种类和数据存储单元，指令的设置都要同等对待。</a:t>
            </a:r>
            <a:endParaRPr lang="en-US" altLang="zh-CN" sz="2200" b="1" dirty="0" smtClean="0"/>
          </a:p>
          <a:p>
            <a:pPr marL="1085850" lvl="1" indent="-457200" eaLnBrk="1" hangingPunct="1"/>
            <a:r>
              <a:rPr lang="zh-CN" altLang="en-US" sz="2400" b="1" dirty="0">
                <a:solidFill>
                  <a:srgbClr val="FF0000"/>
                </a:solidFill>
              </a:rPr>
              <a:t>正交性</a:t>
            </a:r>
            <a:r>
              <a:rPr lang="zh-CN" altLang="en-US" sz="2400" b="1" dirty="0"/>
              <a:t>：在指令中各个不同含义的字段，如操作类型、数据类型、寻址方式字段等，在编码时应互不相关、相互独立。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1085850" lvl="1" indent="-457200" eaLnBrk="1" hangingPunct="1"/>
            <a:r>
              <a:rPr lang="zh-CN" altLang="en-US" sz="2400" b="1" dirty="0">
                <a:solidFill>
                  <a:srgbClr val="FF0000"/>
                </a:solidFill>
              </a:rPr>
              <a:t>高效率：</a:t>
            </a:r>
            <a:r>
              <a:rPr lang="zh-CN" altLang="en-US" sz="2400" b="1" dirty="0"/>
              <a:t>指指令的执行速度快、使用频度高。</a:t>
            </a:r>
            <a:endParaRPr lang="zh-CN" altLang="en-US" sz="2400" b="1" dirty="0"/>
          </a:p>
          <a:p>
            <a:pPr marL="1085850" lvl="1" indent="-457200" eaLnBrk="1" hangingPunct="1"/>
            <a:r>
              <a:rPr lang="zh-CN" altLang="en-US" sz="2400" b="1" dirty="0">
                <a:solidFill>
                  <a:srgbClr val="FF0000"/>
                </a:solidFill>
              </a:rPr>
              <a:t>兼容性：</a:t>
            </a:r>
            <a:r>
              <a:rPr lang="zh-CN" altLang="en-US" sz="2400" b="1" dirty="0"/>
              <a:t>主要是要实现向后兼容，指令系统可以增加新指令，但不能删除指令或更改指令的功能</a:t>
            </a:r>
            <a:endParaRPr lang="zh-CN" alt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4.5.2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控制指令</a:t>
            </a:r>
            <a:endParaRPr lang="zh-CN" altLang="en-US" sz="3600" b="1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53292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跳转</a:t>
            </a:r>
            <a:r>
              <a:rPr lang="zh-CN" altLang="en-US" sz="2600" b="1" dirty="0" smtClean="0">
                <a:latin typeface="+mj-ea"/>
                <a:ea typeface="+mj-ea"/>
              </a:rPr>
              <a:t>”（</a:t>
            </a:r>
            <a:r>
              <a:rPr lang="en-US" altLang="zh-CN" sz="2600" b="1" dirty="0" smtClean="0">
                <a:latin typeface="+mj-ea"/>
                <a:ea typeface="+mj-ea"/>
              </a:rPr>
              <a:t>Jump</a:t>
            </a:r>
            <a:r>
              <a:rPr lang="zh-CN" altLang="en-US" sz="2600" b="1" dirty="0" smtClean="0">
                <a:latin typeface="+mj-ea"/>
                <a:ea typeface="+mj-ea"/>
              </a:rPr>
              <a:t>）：当控制指令为无条件改变控制流时，我们称之为“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跳转</a:t>
            </a:r>
            <a:r>
              <a:rPr lang="zh-CN" altLang="en-US" sz="2600" b="1" dirty="0" smtClean="0">
                <a:latin typeface="+mj-ea"/>
                <a:ea typeface="+mj-ea"/>
              </a:rPr>
              <a:t>”。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  <a:r>
              <a:rPr lang="zh-CN" altLang="en-US" sz="2600" b="1" dirty="0" smtClean="0">
                <a:latin typeface="+mj-ea"/>
                <a:ea typeface="+mj-ea"/>
              </a:rPr>
              <a:t>”（</a:t>
            </a:r>
            <a:r>
              <a:rPr lang="en-US" altLang="zh-CN" sz="2600" b="1" dirty="0" smtClean="0">
                <a:latin typeface="+mj-ea"/>
                <a:ea typeface="+mj-ea"/>
              </a:rPr>
              <a:t>Branch</a:t>
            </a:r>
            <a:r>
              <a:rPr lang="zh-CN" altLang="en-US" sz="2600" b="1" dirty="0" smtClean="0">
                <a:latin typeface="+mj-ea"/>
                <a:ea typeface="+mj-ea"/>
              </a:rPr>
              <a:t>）：而当控制指令是有条件改变控制流时，我们称之为“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  <a:r>
              <a:rPr lang="zh-CN" altLang="en-US" sz="2600" b="1" dirty="0" smtClean="0">
                <a:latin typeface="+mj-ea"/>
                <a:ea typeface="+mj-ea"/>
              </a:rPr>
              <a:t>”。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程序中控制流程的改变情况包括：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>
                <a:latin typeface="+mj-ea"/>
              </a:rPr>
              <a:t>跳转（</a:t>
            </a:r>
            <a:r>
              <a:rPr lang="en-US" altLang="zh-CN" sz="2600" b="1" dirty="0">
                <a:latin typeface="+mj-ea"/>
              </a:rPr>
              <a:t>jump</a:t>
            </a:r>
            <a:r>
              <a:rPr lang="zh-CN" altLang="en-US" sz="2600" b="1" dirty="0" smtClean="0">
                <a:latin typeface="+mj-ea"/>
              </a:rPr>
              <a:t>）；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条件分支（</a:t>
            </a:r>
            <a:r>
              <a:rPr lang="en-US" altLang="zh-CN" sz="2600" b="1" dirty="0" smtClean="0">
                <a:latin typeface="+mj-ea"/>
                <a:ea typeface="+mj-ea"/>
              </a:rPr>
              <a:t>conditional branch</a:t>
            </a:r>
            <a:r>
              <a:rPr lang="zh-CN" altLang="en-US" sz="2600" b="1" dirty="0" smtClean="0">
                <a:latin typeface="+mj-ea"/>
                <a:ea typeface="+mj-ea"/>
              </a:rPr>
              <a:t>）；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过程调用（</a:t>
            </a:r>
            <a:r>
              <a:rPr lang="en-US" altLang="zh-CN" sz="2600" b="1" dirty="0" smtClean="0">
                <a:latin typeface="+mj-ea"/>
                <a:ea typeface="+mj-ea"/>
              </a:rPr>
              <a:t>call</a:t>
            </a:r>
            <a:r>
              <a:rPr lang="zh-CN" altLang="en-US" sz="2600" b="1" dirty="0" smtClean="0">
                <a:latin typeface="+mj-ea"/>
                <a:ea typeface="+mj-ea"/>
              </a:rPr>
              <a:t>）；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过程返回（</a:t>
            </a:r>
            <a:r>
              <a:rPr lang="en-US" altLang="zh-CN" sz="2600" b="1" dirty="0" smtClean="0">
                <a:latin typeface="+mj-ea"/>
                <a:ea typeface="+mj-ea"/>
              </a:rPr>
              <a:t>return</a:t>
            </a:r>
            <a:r>
              <a:rPr lang="zh-CN" altLang="en-US" sz="2600" b="1" dirty="0" smtClean="0">
                <a:latin typeface="+mj-ea"/>
                <a:ea typeface="+mj-ea"/>
              </a:rPr>
              <a:t>）。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控制指令的使用频率</a:t>
            </a:r>
            <a:endParaRPr lang="zh-CN" altLang="en-US" sz="3600" b="1" smtClean="0"/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79450" y="1657350"/>
          <a:ext cx="7788275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图表" r:id="rId1" imgW="9810115" imgH="5260340" progId="MSGraph.Chart.8">
                  <p:embed/>
                </p:oleObj>
              </mc:Choice>
              <mc:Fallback>
                <p:oleObj name="图表" r:id="rId1" imgW="9810115" imgH="5260340" progId="MSGraph.Chart.8">
                  <p:embed/>
                  <p:pic>
                    <p:nvPicPr>
                      <p:cNvPr id="0" name="图片 29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657350"/>
                        <a:ext cx="7788275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59420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条件分支指令的表示</a:t>
            </a:r>
            <a:endParaRPr lang="zh-CN" altLang="en-US" sz="3600" b="1" smtClean="0"/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>
            <p:ph idx="1"/>
          </p:nvPr>
        </p:nvGraphicFramePr>
        <p:xfrm>
          <a:off x="539750" y="1268413"/>
          <a:ext cx="8001000" cy="5023837"/>
        </p:xfrm>
        <a:graphic>
          <a:graphicData uri="http://schemas.openxmlformats.org/drawingml/2006/table">
            <a:tbl>
              <a:tblPr/>
              <a:tblGrid>
                <a:gridCol w="2880122"/>
                <a:gridCol w="1564878"/>
                <a:gridCol w="3556000"/>
              </a:tblGrid>
              <a:tr h="48248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分支条件表示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优  点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缺  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条件码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）：在程序的控制下，由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操作设置特殊的位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可以自由设置分支条件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必须从一条指令将分支条件信息传送到分支指令，所以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CC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是额外状态，条件码限制了指令执行顺序 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条件寄存器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：比较指令把比较结果放入任何一个寄存器，检测时就检测该寄存器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简单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占用了一个寄存器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比较分支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：比较操作是分支指令的一部分，比较受限制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一条指令完成了两条指令的功能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分支指令的操作增多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latin typeface="Times New Roman" panose="02020603050405020304" pitchFamily="18" charset="0"/>
                <a:cs typeface="+mn-cs"/>
              </a:rPr>
              <a:t>常用的一些操作数寻址方式</a:t>
            </a:r>
            <a:endParaRPr kumimoji="1" lang="zh-CN" altLang="en-US" sz="3600" b="1" dirty="0">
              <a:latin typeface="Times New Roman" panose="02020603050405020304" pitchFamily="18" charset="0"/>
              <a:cs typeface="+mn-cs"/>
            </a:endParaRPr>
          </a:p>
        </p:txBody>
      </p:sp>
      <p:graphicFrame>
        <p:nvGraphicFramePr>
          <p:cNvPr id="5120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14438"/>
          <a:ext cx="7724775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图表" r:id="rId1" imgW="9674860" imgH="6197600" progId="MSGraph.Chart.8">
                  <p:embed/>
                </p:oleObj>
              </mc:Choice>
              <mc:Fallback>
                <p:oleObj name="图表" r:id="rId1" imgW="9674860" imgH="6197600" progId="MSGraph.Chart.8">
                  <p:embed/>
                  <p:pic>
                    <p:nvPicPr>
                      <p:cNvPr id="0" name="图片 41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4438"/>
                        <a:ext cx="7724775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分支目标地址的表示</a:t>
            </a:r>
            <a:endParaRPr lang="zh-CN" altLang="en-US" sz="3600" b="1" smtClean="0"/>
          </a:p>
        </p:txBody>
      </p:sp>
      <p:graphicFrame>
        <p:nvGraphicFramePr>
          <p:cNvPr id="747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42938" y="1268760"/>
          <a:ext cx="7793640" cy="448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图表" r:id="rId1" imgW="14236700" imgH="8267700" progId="MSGraph.Chart.8">
                  <p:embed followColorScheme="full"/>
                </p:oleObj>
              </mc:Choice>
              <mc:Fallback>
                <p:oleObj name="图表" r:id="rId1" imgW="14236700" imgH="8267700" progId="MSGraph.Chart.8">
                  <p:embed followColorScheme="full"/>
                  <p:pic>
                    <p:nvPicPr>
                      <p:cNvPr id="0" name="图片 30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68760"/>
                        <a:ext cx="7793640" cy="448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7812088" y="2349500"/>
            <a:ext cx="549275" cy="2438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PC-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相对寻址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 descr="Rectangle: Click to edit Master text styles&#10;Second level&#10;Third level&#10;Fourth level&#10;Fifth level"/>
          <p:cNvSpPr txBox="1"/>
          <p:nvPr/>
        </p:nvSpPr>
        <p:spPr bwMode="auto">
          <a:xfrm>
            <a:off x="179512" y="5949280"/>
            <a:ext cx="82786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 smtClean="0">
                <a:latin typeface="宋体" panose="02010600030101010101" pitchFamily="2" charset="-122"/>
              </a:rPr>
              <a:t>采用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dirty="0" smtClean="0">
                <a:solidFill>
                  <a:srgbClr val="9933FF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000" dirty="0" smtClean="0">
                <a:latin typeface="宋体" panose="02010600030101010101" pitchFamily="2" charset="-122"/>
              </a:rPr>
              <a:t>的偏移量字段（以指令字为单位）就能表示大多数控制指令的转移目标地址了</a:t>
            </a:r>
            <a:endParaRPr lang="zh-CN" alt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过程调用和返回的状态保存</a:t>
            </a:r>
            <a:endParaRPr lang="zh-CN" altLang="en-US" sz="3600" b="1" smtClean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latin typeface="华文中宋" panose="02010600040101010101" pitchFamily="2" charset="-122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调用者保存</a:t>
            </a:r>
            <a:r>
              <a:rPr lang="zh-CN" altLang="en-US" sz="2400" b="1" smtClean="0">
                <a:latin typeface="华文中宋" panose="02010600040101010101" pitchFamily="2" charset="-122"/>
              </a:rPr>
              <a:t>”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caller saving</a:t>
            </a:r>
            <a:r>
              <a:rPr lang="zh-CN" altLang="en-US" sz="2400" b="1" smtClean="0"/>
              <a:t>）方法：如果采用调用者保存策略，那么在一个调用者调用别的过程时，必须保存</a:t>
            </a:r>
            <a:r>
              <a:rPr lang="zh-CN" altLang="en-US" sz="2400" b="1" smtClean="0">
                <a:solidFill>
                  <a:srgbClr val="0000CC"/>
                </a:solidFill>
              </a:rPr>
              <a:t>调用者所要保存的寄存器</a:t>
            </a:r>
            <a:r>
              <a:rPr lang="zh-CN" altLang="en-US" sz="2400" b="1" smtClean="0"/>
              <a:t>，以备调用结束返回后，能够再次访问调用者。</a:t>
            </a:r>
            <a:endParaRPr lang="zh-CN" altLang="en-US" sz="2400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latin typeface="华文中宋" panose="02010600040101010101" pitchFamily="2" charset="-122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被调用者保存</a:t>
            </a:r>
            <a:r>
              <a:rPr lang="zh-CN" altLang="en-US" sz="2400" b="1" smtClean="0">
                <a:latin typeface="华文中宋" panose="02010600040101010101" pitchFamily="2" charset="-122"/>
              </a:rPr>
              <a:t>”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callee saving</a:t>
            </a:r>
            <a:r>
              <a:rPr lang="zh-CN" altLang="en-US" sz="2400" b="1" smtClean="0"/>
              <a:t>）方法：如果采用被调用者保存策略，那么</a:t>
            </a:r>
            <a:r>
              <a:rPr lang="zh-CN" altLang="en-US" sz="2400" b="1" smtClean="0">
                <a:solidFill>
                  <a:srgbClr val="0000CC"/>
                </a:solidFill>
              </a:rPr>
              <a:t>被调用</a:t>
            </a:r>
            <a:r>
              <a:rPr lang="zh-CN" altLang="en-US" sz="2400" b="1" smtClean="0"/>
              <a:t>的过程必须保存它要用</a:t>
            </a:r>
            <a:r>
              <a:rPr lang="zh-CN" altLang="en-US" sz="2400" b="1" smtClean="0">
                <a:solidFill>
                  <a:srgbClr val="0000CC"/>
                </a:solidFill>
              </a:rPr>
              <a:t>的寄存器</a:t>
            </a:r>
            <a:r>
              <a:rPr lang="zh-CN" altLang="en-US" sz="2400" b="1" smtClean="0"/>
              <a:t>，保证不会破坏过程调用者的程序执行环境，并在过程调用结束返回时，恢复这些寄存器的内容。</a:t>
            </a: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两种保存策略的比较</a:t>
            </a:r>
            <a:endParaRPr lang="zh-CN" altLang="en-US" sz="3600" b="1" smtClean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23850" y="1412875"/>
          <a:ext cx="84963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图片" r:id="rId1" imgW="5713730" imgH="2470150" progId="Word.Picture.8">
                  <p:embed/>
                </p:oleObj>
              </mc:Choice>
              <mc:Fallback>
                <p:oleObj name="图片" r:id="rId1" imgW="5713730" imgH="2470150" progId="Word.Picture.8">
                  <p:embed/>
                  <p:pic>
                    <p:nvPicPr>
                      <p:cNvPr id="0" name="图片 31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496300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  <a:endParaRPr lang="zh-CN" altLang="en-US" sz="3600" b="1" dirty="0" smtClean="0"/>
          </a:p>
        </p:txBody>
      </p:sp>
      <p:sp>
        <p:nvSpPr>
          <p:cNvPr id="5" name="Rectangle 5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1484784"/>
            <a:ext cx="77739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 eaLnBrk="1" hangingPunct="1"/>
            <a:r>
              <a:rPr lang="zh-CN" altLang="en-US" dirty="0" smtClean="0"/>
              <a:t>指令由两部分组成：</a:t>
            </a:r>
            <a:r>
              <a:rPr lang="zh-CN" altLang="en-US" dirty="0" smtClean="0">
                <a:solidFill>
                  <a:srgbClr val="D60093"/>
                </a:solidFill>
              </a:rPr>
              <a:t>操作码、地址码</a:t>
            </a:r>
            <a:endParaRPr lang="zh-CN" altLang="en-US" dirty="0" smtClean="0">
              <a:solidFill>
                <a:srgbClr val="D60093"/>
              </a:solidFill>
            </a:endParaRPr>
          </a:p>
          <a:p>
            <a:pPr marL="1085850" lvl="1" indent="-457200" eaLnBrk="1" hangingPunct="1"/>
            <a:r>
              <a:rPr lang="zh-CN" altLang="en-US" dirty="0" smtClean="0"/>
              <a:t>指令格式的设计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 确定指令字的编码方式，包括操作码字段和地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址码字段的编码和表示方式。</a:t>
            </a:r>
            <a:endParaRPr lang="zh-CN" altLang="en-US" dirty="0" smtClean="0"/>
          </a:p>
          <a:p>
            <a:pPr marL="1085850" lvl="1" indent="-457200" eaLnBrk="1" hangingPunct="1"/>
            <a:r>
              <a:rPr lang="zh-CN" altLang="en-US" dirty="0" smtClean="0">
                <a:solidFill>
                  <a:srgbClr val="D60093"/>
                </a:solidFill>
              </a:rPr>
              <a:t>指令格式的优化</a:t>
            </a:r>
            <a:r>
              <a:rPr lang="zh-CN" altLang="en-US" dirty="0" smtClean="0"/>
              <a:t>：如何用最短的位数来表示指令的操作信息和地址信息。 </a:t>
            </a:r>
            <a:endParaRPr lang="zh-CN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  <a:endParaRPr lang="zh-CN" altLang="en-US" sz="3600" b="1" dirty="0" smtClean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等长扩展码</a:t>
            </a:r>
            <a:endParaRPr lang="zh-CN" altLang="en-US" sz="2800" dirty="0" smtClean="0"/>
          </a:p>
          <a:p>
            <a:pPr marL="1085850" lvl="1" indent="-457200" eaLnBrk="1" hangingPunct="1"/>
            <a:r>
              <a:rPr lang="zh-CN" altLang="en-US" dirty="0" smtClean="0"/>
              <a:t>为了便于分级译码，一般都采用</a:t>
            </a:r>
            <a:r>
              <a:rPr lang="zh-CN" altLang="en-US" dirty="0" smtClean="0">
                <a:solidFill>
                  <a:srgbClr val="FF0000"/>
                </a:solidFill>
              </a:rPr>
              <a:t>等长扩展码</a:t>
            </a:r>
            <a:r>
              <a:rPr lang="zh-CN" altLang="en-US" dirty="0" smtClean="0"/>
              <a:t>。（在早期的计算机上）</a:t>
            </a:r>
            <a:endParaRPr lang="zh-CN" altLang="en-US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例如：</a:t>
            </a:r>
            <a:r>
              <a:rPr lang="en-US" altLang="zh-CN" sz="20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15/15/15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法和</a:t>
            </a:r>
            <a:r>
              <a:rPr lang="en-US" altLang="zh-CN" sz="20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8/64/512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选用哪种编码法取决于指令使用频度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的分布。若在头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种</a:t>
            </a:r>
            <a:r>
              <a:rPr lang="zh-CN" altLang="en-US" dirty="0" smtClean="0">
                <a:latin typeface="Times New Roman" panose="02020603050405020304" pitchFamily="18" charset="0"/>
              </a:rPr>
              <a:t>指令中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</a:rPr>
              <a:t>的值都比较大，但在后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种</a:t>
            </a:r>
            <a:r>
              <a:rPr lang="zh-CN" altLang="en-US" dirty="0" smtClean="0">
                <a:latin typeface="Times New Roman" panose="02020603050405020304" pitchFamily="18" charset="0"/>
              </a:rPr>
              <a:t>指令后急剧减少，则应选择</a:t>
            </a:r>
            <a:r>
              <a:rPr lang="en-US" altLang="zh-CN" dirty="0" smtClean="0">
                <a:latin typeface="Times New Roman" panose="02020603050405020304" pitchFamily="18" charset="0"/>
              </a:rPr>
              <a:t>15/15/15</a:t>
            </a:r>
            <a:r>
              <a:rPr lang="zh-CN" altLang="en-US" dirty="0" smtClean="0">
                <a:latin typeface="Times New Roman" panose="02020603050405020304" pitchFamily="18" charset="0"/>
              </a:rPr>
              <a:t>法；若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的值在头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种</a:t>
            </a:r>
            <a:r>
              <a:rPr lang="zh-CN" altLang="en-US" dirty="0" smtClean="0">
                <a:latin typeface="Times New Roman" panose="02020603050405020304" pitchFamily="18" charset="0"/>
              </a:rPr>
              <a:t>指令中较大，之后的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种</a:t>
            </a:r>
            <a:r>
              <a:rPr lang="zh-CN" altLang="en-US" dirty="0" smtClean="0">
                <a:latin typeface="Times New Roman" panose="02020603050405020304" pitchFamily="18" charset="0"/>
              </a:rPr>
              <a:t>指令的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值也不太低，则应选择</a:t>
            </a:r>
            <a:r>
              <a:rPr lang="en-US" altLang="zh-CN" dirty="0" smtClean="0">
                <a:latin typeface="Times New Roman" panose="02020603050405020304" pitchFamily="18" charset="0"/>
              </a:rPr>
              <a:t>8/64/512</a:t>
            </a:r>
            <a:r>
              <a:rPr lang="zh-CN" altLang="en-US" dirty="0" smtClean="0">
                <a:latin typeface="Times New Roman" panose="02020603050405020304" pitchFamily="18" charset="0"/>
              </a:rPr>
              <a:t>法。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衡量标准：</a:t>
            </a:r>
            <a:r>
              <a:rPr lang="zh-CN" altLang="en-US" dirty="0" smtClean="0">
                <a:latin typeface="Times New Roman" panose="02020603050405020304" pitchFamily="18" charset="0"/>
              </a:rPr>
              <a:t>看哪种编码法能使平均码长最短。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  <a:endParaRPr lang="zh-CN" altLang="en-US" sz="360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1680" y="1196975"/>
          <a:ext cx="575945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图片" r:id="rId1" imgW="3169920" imgH="2755265" progId="Word.Picture.8">
                  <p:embed/>
                </p:oleObj>
              </mc:Choice>
              <mc:Fallback>
                <p:oleObj name="图片" r:id="rId1" imgW="3169920" imgH="275526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975"/>
                        <a:ext cx="575945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</a:rPr>
              <a:t>4.5.3</a:t>
            </a: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指令操作码的优化</a:t>
            </a:r>
            <a:endParaRPr lang="zh-CN" altLang="en-US" sz="3600" b="1" dirty="0" smtClean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95536" y="1268760"/>
            <a:ext cx="835292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dirty="0" smtClean="0"/>
              <a:t>定长操作码</a:t>
            </a:r>
            <a:endParaRPr lang="zh-CN" altLang="en-US" dirty="0" smtClean="0"/>
          </a:p>
          <a:p>
            <a:pPr marL="1085850" lvl="1" indent="-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固定长度的操作码</a:t>
            </a:r>
            <a:r>
              <a:rPr lang="zh-CN" altLang="en-US" dirty="0" smtClean="0">
                <a:latin typeface="Times New Roman" panose="02020603050405020304" pitchFamily="18" charset="0"/>
              </a:rPr>
              <a:t>：所有指令的操作码都是同一的长度（如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</a:rPr>
              <a:t>位）。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许多计算机都采用（特别是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RISC</a:t>
            </a:r>
            <a:r>
              <a:rPr lang="zh-CN" altLang="en-US" dirty="0" smtClean="0">
                <a:latin typeface="Times New Roman" panose="02020603050405020304" pitchFamily="18" charset="0"/>
              </a:rPr>
              <a:t>结构的计算机）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保证操作码的译码速度、减少译码的复杂度。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以程序的存储空间为代价来换取硬件实现上的好处。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/>
              <a:t>4.6 </a:t>
            </a:r>
            <a:r>
              <a:rPr lang="zh-CN" altLang="en-US" sz="3600" b="1" dirty="0" smtClean="0"/>
              <a:t>指令系统的发展和改进</a:t>
            </a:r>
            <a:endParaRPr lang="zh-CN" altLang="en-US" sz="3600" b="1" dirty="0" smtClean="0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一个方向是强化指令功能，实现软件功能向硬件功能转移，基于这种指令集结构而设计实现的计算机系统称为</a:t>
            </a:r>
            <a:r>
              <a:rPr lang="zh-CN" altLang="en-US" sz="2400" b="1" smtClean="0">
                <a:solidFill>
                  <a:srgbClr val="FF0000"/>
                </a:solidFill>
              </a:rPr>
              <a:t>复杂指令集计算机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CISC</a:t>
            </a:r>
            <a:r>
              <a:rPr lang="zh-CN" altLang="en-US" sz="2400" b="1" smtClean="0"/>
              <a:t>）。</a:t>
            </a:r>
            <a:endParaRPr lang="zh-CN" altLang="en-US" sz="2400" b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八十年代发展起来的</a:t>
            </a:r>
            <a:r>
              <a:rPr lang="zh-CN" altLang="en-US" sz="2400" b="1" smtClean="0">
                <a:solidFill>
                  <a:srgbClr val="FF0000"/>
                </a:solidFill>
              </a:rPr>
              <a:t>精简指令集计算机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RISC</a:t>
            </a:r>
            <a:r>
              <a:rPr lang="zh-CN" altLang="en-US" sz="2400" b="1" smtClean="0"/>
              <a:t>），其目的是尽可能地降低指令集结构的复杂性，以达到简化实现，提高性能的目的。</a:t>
            </a: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22388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面向目标程序增强指令功能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提高运算型指令功能；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提高传送指令功能；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增加程序控制指令功能。</a:t>
            </a:r>
            <a:endParaRPr lang="zh-CN" altLang="en-US" sz="2400" b="1" dirty="0" smtClean="0"/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面向高级语言和编译程序改进指令系统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增加对高级语言和编译系统支持的指令功能；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高级语言计算机指令系统。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面向操作系统的优化实现改进指令系统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处理机工作状态和访问方式的切换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进程的管理和切换；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存储管理和信息保护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进程的同步与互斥，信号灯的管理等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E24C05"/>
                </a:solidFill>
              </a:rPr>
              <a:t>支持操作系统的有些指令属于特权指令，一般用户程序是不能使用的。</a:t>
            </a:r>
            <a:endParaRPr lang="en-US" altLang="zh-CN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偏移寻址</a:t>
            </a:r>
            <a:endParaRPr lang="zh-CN" altLang="en-US" smtClean="0"/>
          </a:p>
        </p:txBody>
      </p:sp>
      <p:graphicFrame>
        <p:nvGraphicFramePr>
          <p:cNvPr id="52227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395288" y="1397000"/>
          <a:ext cx="84296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图表" r:id="rId1" imgW="10001885" imgH="5520055" progId="MSGraph.Chart.8">
                  <p:embed/>
                </p:oleObj>
              </mc:Choice>
              <mc:Fallback>
                <p:oleObj name="图表" r:id="rId1" imgW="10001885" imgH="5520055" progId="MSGraph.Chart.8">
                  <p:embed/>
                  <p:pic>
                    <p:nvPicPr>
                      <p:cNvPr id="0" name="图片 43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97000"/>
                        <a:ext cx="84296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RISC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CISC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结构存在着如下缺点：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40000"/>
              </a:lnSpc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CISC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结构的指令系统中，各种指令的使用频率相差悬殊。据统计，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％的指令使用频率最大，占运行时间的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％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。也就是说，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％的指令在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％的运行时间内才会用到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93175" cy="4483100"/>
          </a:xfrm>
        </p:spPr>
        <p:txBody>
          <a:bodyPr/>
          <a:lstStyle/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结构指令系统的复杂性带来了计算机体系结构的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复杂性。大量占用芯片面积，给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设计造成很大困难。这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不仅增加了研制时间和成本，而且还容易造成设计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CISC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结构的指令系统中，许多复杂指令需要很复杂的操作，因而运行速度慢。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CISC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结构的指令系统中，由于各条指令的功能不均衡性，不利于采用先进的计算机体系结构技术（如流水技术）来提高系统的性能。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3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2013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7565" name="Group 237"/>
          <p:cNvGraphicFramePr>
            <a:graphicFrameLocks noGrp="1"/>
          </p:cNvGraphicFramePr>
          <p:nvPr>
            <p:ph idx="1"/>
          </p:nvPr>
        </p:nvGraphicFramePr>
        <p:xfrm>
          <a:off x="539750" y="1270000"/>
          <a:ext cx="8001000" cy="4919664"/>
        </p:xfrm>
        <a:graphic>
          <a:graphicData uri="http://schemas.openxmlformats.org/drawingml/2006/table">
            <a:tbl>
              <a:tblPr/>
              <a:tblGrid>
                <a:gridCol w="1985963"/>
                <a:gridCol w="3873500"/>
                <a:gridCol w="2141537"/>
              </a:tblGrid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执行频率排序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80X86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指令执行频率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条件分支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比较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Store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加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减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寄存器－寄存器间数据移动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合  计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RISC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指令集功能设计</a:t>
            </a:r>
            <a:endParaRPr lang="zh-CN" altLang="en-US" sz="3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进行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RISC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计算机指令集结构的功能设计时，我们并不能简单地着眼于精简指令系统上，更重要的目的是使得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计算机体系结构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简单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合理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和更加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，克服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CISC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结构的缺点，使机器速度更快，程序运行时间缩短，从而提高计算机系统的性能。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指令集功能设计原则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0400" cy="4483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选取使用频率最高的指令，并补充一些最有用的指令；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每条指令的功能应尽可能简单，并在一个机器周期内完成；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所有指令长度均相同；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操作指令才访问存储器，其它指令操作均在寄存器之间进行；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以简单有效的方式支持高级语言。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050925" y="1233488"/>
            <a:ext cx="1492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PDP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8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3336925" y="1233488"/>
            <a:ext cx="3978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指令字长固定 12 位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1169988" y="2419350"/>
            <a:ext cx="5992812" cy="933450"/>
            <a:chOff x="737" y="1524"/>
            <a:chExt cx="3775" cy="588"/>
          </a:xfrm>
        </p:grpSpPr>
        <p:sp>
          <p:nvSpPr>
            <p:cNvPr id="4126" name="Text Box 6"/>
            <p:cNvSpPr txBox="1">
              <a:spLocks noChangeArrowheads="1"/>
            </p:cNvSpPr>
            <p:nvPr/>
          </p:nvSpPr>
          <p:spPr bwMode="auto">
            <a:xfrm>
              <a:off x="1730" y="1583"/>
              <a:ext cx="2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</a:rPr>
                <a:t>操作码   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间   </a:t>
              </a:r>
              <a:r>
                <a:rPr lang="zh-CN" altLang="en-US" sz="1200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页               地址码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7" name="Rectangle 7"/>
            <p:cNvSpPr>
              <a:spLocks noChangeArrowheads="1"/>
            </p:cNvSpPr>
            <p:nvPr/>
          </p:nvSpPr>
          <p:spPr bwMode="auto">
            <a:xfrm>
              <a:off x="1692" y="1526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>
              <a:off x="2316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9" name="Line 9"/>
            <p:cNvSpPr>
              <a:spLocks noChangeShapeType="1"/>
            </p:cNvSpPr>
            <p:nvPr/>
          </p:nvSpPr>
          <p:spPr bwMode="auto">
            <a:xfrm>
              <a:off x="2627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0" name="Line 10"/>
            <p:cNvSpPr>
              <a:spLocks noChangeShapeType="1"/>
            </p:cNvSpPr>
            <p:nvPr/>
          </p:nvSpPr>
          <p:spPr bwMode="auto">
            <a:xfrm>
              <a:off x="2940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1" name="Text Box 11"/>
            <p:cNvSpPr txBox="1">
              <a:spLocks noChangeArrowheads="1"/>
            </p:cNvSpPr>
            <p:nvPr/>
          </p:nvSpPr>
          <p:spPr bwMode="auto">
            <a:xfrm>
              <a:off x="737" y="152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访存类指令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2" name="Text Box 12"/>
            <p:cNvSpPr txBox="1">
              <a:spLocks noChangeArrowheads="1"/>
            </p:cNvSpPr>
            <p:nvPr/>
          </p:nvSpPr>
          <p:spPr bwMode="auto">
            <a:xfrm>
              <a:off x="1679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3" name="Text Box 13"/>
            <p:cNvSpPr txBox="1">
              <a:spLocks noChangeArrowheads="1"/>
            </p:cNvSpPr>
            <p:nvPr/>
          </p:nvSpPr>
          <p:spPr bwMode="auto">
            <a:xfrm>
              <a:off x="2093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4" name="Text Box 14"/>
            <p:cNvSpPr txBox="1">
              <a:spLocks noChangeArrowheads="1"/>
            </p:cNvSpPr>
            <p:nvPr/>
          </p:nvSpPr>
          <p:spPr bwMode="auto">
            <a:xfrm>
              <a:off x="2375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5" name="Text Box 15"/>
            <p:cNvSpPr txBox="1">
              <a:spLocks noChangeArrowheads="1"/>
            </p:cNvSpPr>
            <p:nvPr/>
          </p:nvSpPr>
          <p:spPr bwMode="auto">
            <a:xfrm>
              <a:off x="2936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6" name="Text Box 16"/>
            <p:cNvSpPr txBox="1">
              <a:spLocks noChangeArrowheads="1"/>
            </p:cNvSpPr>
            <p:nvPr/>
          </p:nvSpPr>
          <p:spPr bwMode="auto">
            <a:xfrm>
              <a:off x="2675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37" name="Text Box 17"/>
            <p:cNvSpPr txBox="1">
              <a:spLocks noChangeArrowheads="1"/>
            </p:cNvSpPr>
            <p:nvPr/>
          </p:nvSpPr>
          <p:spPr bwMode="auto">
            <a:xfrm>
              <a:off x="4236" y="186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914400" y="5241925"/>
            <a:ext cx="6248400" cy="1006475"/>
            <a:chOff x="576" y="3302"/>
            <a:chExt cx="3936" cy="634"/>
          </a:xfrm>
        </p:grpSpPr>
        <p:sp>
          <p:nvSpPr>
            <p:cNvPr id="4118" name="Rectangle 19"/>
            <p:cNvSpPr>
              <a:spLocks noChangeArrowheads="1"/>
            </p:cNvSpPr>
            <p:nvPr/>
          </p:nvSpPr>
          <p:spPr bwMode="auto">
            <a:xfrm>
              <a:off x="1692" y="3302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119" name="Text Box 20"/>
            <p:cNvSpPr txBox="1">
              <a:spLocks noChangeArrowheads="1"/>
            </p:cNvSpPr>
            <p:nvPr/>
          </p:nvSpPr>
          <p:spPr bwMode="auto">
            <a:xfrm>
              <a:off x="576" y="331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寄存器类指令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1730" y="3359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</a:rPr>
                <a:t>1   1   1                    辅助操作码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1" name="Line 22"/>
            <p:cNvSpPr>
              <a:spLocks noChangeShapeType="1"/>
            </p:cNvSpPr>
            <p:nvPr/>
          </p:nvSpPr>
          <p:spPr bwMode="auto">
            <a:xfrm>
              <a:off x="2316" y="330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1706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2111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2304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236" y="368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1252538" y="3794125"/>
            <a:ext cx="6062662" cy="930275"/>
            <a:chOff x="789" y="2390"/>
            <a:chExt cx="3819" cy="586"/>
          </a:xfrm>
        </p:grpSpPr>
        <p:sp>
          <p:nvSpPr>
            <p:cNvPr id="4107" name="Rectangle 28"/>
            <p:cNvSpPr>
              <a:spLocks noChangeArrowheads="1"/>
            </p:cNvSpPr>
            <p:nvPr/>
          </p:nvSpPr>
          <p:spPr bwMode="auto">
            <a:xfrm>
              <a:off x="1692" y="2390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108" name="Text Box 29"/>
            <p:cNvSpPr txBox="1">
              <a:spLocks noChangeArrowheads="1"/>
            </p:cNvSpPr>
            <p:nvPr/>
          </p:nvSpPr>
          <p:spPr bwMode="auto">
            <a:xfrm>
              <a:off x="789" y="2448"/>
              <a:ext cx="8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类指令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09" name="Text Box 30"/>
            <p:cNvSpPr txBox="1">
              <a:spLocks noChangeArrowheads="1"/>
            </p:cNvSpPr>
            <p:nvPr/>
          </p:nvSpPr>
          <p:spPr bwMode="auto">
            <a:xfrm>
              <a:off x="1730" y="2438"/>
              <a:ext cx="28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1   1   0                 设备                操作码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0" name="Line 31"/>
            <p:cNvSpPr>
              <a:spLocks noChangeShapeType="1"/>
            </p:cNvSpPr>
            <p:nvPr/>
          </p:nvSpPr>
          <p:spPr bwMode="auto">
            <a:xfrm>
              <a:off x="2316" y="239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1680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2102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3" name="Text Box 34"/>
            <p:cNvSpPr txBox="1">
              <a:spLocks noChangeArrowheads="1"/>
            </p:cNvSpPr>
            <p:nvPr/>
          </p:nvSpPr>
          <p:spPr bwMode="auto">
            <a:xfrm>
              <a:off x="2304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4" name="Text Box 35"/>
            <p:cNvSpPr txBox="1">
              <a:spLocks noChangeArrowheads="1"/>
            </p:cNvSpPr>
            <p:nvPr/>
          </p:nvSpPr>
          <p:spPr bwMode="auto">
            <a:xfrm>
              <a:off x="4236" y="272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5" name="Line 36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" name="Text Box 37"/>
            <p:cNvSpPr txBox="1">
              <a:spLocks noChangeArrowheads="1"/>
            </p:cNvSpPr>
            <p:nvPr/>
          </p:nvSpPr>
          <p:spPr bwMode="auto">
            <a:xfrm>
              <a:off x="3792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9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17" name="Text Box 38"/>
            <p:cNvSpPr txBox="1">
              <a:spLocks noChangeArrowheads="1"/>
            </p:cNvSpPr>
            <p:nvPr/>
          </p:nvSpPr>
          <p:spPr bwMode="auto">
            <a:xfrm>
              <a:off x="3596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3117850" y="6300788"/>
            <a:ext cx="5486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采用扩展操作码技术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altLang="zh-CN" sz="36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.7</a:t>
            </a:r>
            <a:r>
              <a:rPr lang="zh-CN" altLang="en-US" sz="36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指令格式举例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19547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Times New Roman" panose="02020603050405020304" pitchFamily="18" charset="0"/>
              </a:rPr>
              <a:t>PDP </a:t>
            </a:r>
            <a:r>
              <a:rPr lang="en-US" altLang="zh-CN" sz="3600" dirty="0">
                <a:latin typeface="Times New Roman" panose="02020603050405020304" pitchFamily="18" charset="0"/>
              </a:rPr>
              <a:t>–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" y="5373688"/>
            <a:ext cx="7848600" cy="914400"/>
            <a:chOff x="432" y="3456"/>
            <a:chExt cx="4944" cy="576"/>
          </a:xfrm>
        </p:grpSpPr>
        <p:sp>
          <p:nvSpPr>
            <p:cNvPr id="5150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源地址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51" name="Rectangle 5"/>
            <p:cNvSpPr>
              <a:spLocks noChangeArrowheads="1"/>
            </p:cNvSpPr>
            <p:nvPr/>
          </p:nvSpPr>
          <p:spPr bwMode="auto">
            <a:xfrm>
              <a:off x="432" y="34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152" name="Text Box 6"/>
            <p:cNvSpPr txBox="1">
              <a:spLocks noChangeArrowheads="1"/>
            </p:cNvSpPr>
            <p:nvPr/>
          </p:nvSpPr>
          <p:spPr bwMode="auto">
            <a:xfrm>
              <a:off x="492" y="3782"/>
              <a:ext cx="4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4          6               6                        16                                      16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53" name="Rectangle 7"/>
            <p:cNvSpPr>
              <a:spLocks noChangeArrowheads="1"/>
            </p:cNvSpPr>
            <p:nvPr/>
          </p:nvSpPr>
          <p:spPr bwMode="auto">
            <a:xfrm>
              <a:off x="1392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目的地址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8"/>
            <p:cNvSpPr>
              <a:spLocks noChangeArrowheads="1"/>
            </p:cNvSpPr>
            <p:nvPr/>
          </p:nvSpPr>
          <p:spPr bwMode="auto">
            <a:xfrm>
              <a:off x="2064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存储器地址1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存储器地址2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685800" y="4410075"/>
            <a:ext cx="5181600" cy="838200"/>
            <a:chOff x="432" y="2832"/>
            <a:chExt cx="3264" cy="528"/>
          </a:xfrm>
        </p:grpSpPr>
        <p:sp>
          <p:nvSpPr>
            <p:cNvPr id="5146" name="Rectangle 11"/>
            <p:cNvSpPr>
              <a:spLocks noChangeArrowheads="1"/>
            </p:cNvSpPr>
            <p:nvPr/>
          </p:nvSpPr>
          <p:spPr bwMode="auto">
            <a:xfrm>
              <a:off x="432" y="2832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147" name="Text Box 12"/>
            <p:cNvSpPr txBox="1">
              <a:spLocks noChangeArrowheads="1"/>
            </p:cNvSpPr>
            <p:nvPr/>
          </p:nvSpPr>
          <p:spPr bwMode="auto">
            <a:xfrm>
              <a:off x="748" y="3110"/>
              <a:ext cx="2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10                  6                          16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8" name="Rectangle 13"/>
            <p:cNvSpPr>
              <a:spLocks noChangeArrowheads="1"/>
            </p:cNvSpPr>
            <p:nvPr/>
          </p:nvSpPr>
          <p:spPr bwMode="auto">
            <a:xfrm>
              <a:off x="1392" y="283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目的地址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14"/>
            <p:cNvSpPr>
              <a:spLocks noChangeArrowheads="1"/>
            </p:cNvSpPr>
            <p:nvPr/>
          </p:nvSpPr>
          <p:spPr bwMode="auto">
            <a:xfrm>
              <a:off x="2064" y="2832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存储器地址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685800" y="3448050"/>
            <a:ext cx="2590800" cy="838200"/>
            <a:chOff x="432" y="2208"/>
            <a:chExt cx="1632" cy="528"/>
          </a:xfrm>
        </p:grpSpPr>
        <p:sp>
          <p:nvSpPr>
            <p:cNvPr id="5142" name="Rectangle 16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目的地址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3" name="Text Box 17"/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4          6               6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4" name="Rectangle 18"/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源地址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5" name="Rectangle 19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685800" y="2486025"/>
            <a:ext cx="2895600" cy="838200"/>
            <a:chOff x="432" y="1584"/>
            <a:chExt cx="1824" cy="528"/>
          </a:xfrm>
        </p:grpSpPr>
        <p:sp>
          <p:nvSpPr>
            <p:cNvPr id="5139" name="Text Box 21"/>
            <p:cNvSpPr txBox="1">
              <a:spLocks noChangeArrowheads="1"/>
            </p:cNvSpPr>
            <p:nvPr/>
          </p:nvSpPr>
          <p:spPr bwMode="auto">
            <a:xfrm>
              <a:off x="624" y="1862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 10                6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0" name="Rectangle 22"/>
            <p:cNvSpPr>
              <a:spLocks noChangeArrowheads="1"/>
            </p:cNvSpPr>
            <p:nvPr/>
          </p:nvSpPr>
          <p:spPr bwMode="auto">
            <a:xfrm>
              <a:off x="1392" y="1584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目的地址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41" name="Rectangle 23"/>
            <p:cNvSpPr>
              <a:spLocks noChangeArrowheads="1"/>
            </p:cNvSpPr>
            <p:nvPr/>
          </p:nvSpPr>
          <p:spPr bwMode="auto">
            <a:xfrm>
              <a:off x="432" y="1584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OP-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685800" y="1524000"/>
            <a:ext cx="2590800" cy="838200"/>
            <a:chOff x="432" y="960"/>
            <a:chExt cx="1632" cy="528"/>
          </a:xfrm>
        </p:grpSpPr>
        <p:sp>
          <p:nvSpPr>
            <p:cNvPr id="5137" name="Text Box 25"/>
            <p:cNvSpPr txBox="1">
              <a:spLocks noChangeArrowheads="1"/>
            </p:cNvSpPr>
            <p:nvPr/>
          </p:nvSpPr>
          <p:spPr bwMode="auto">
            <a:xfrm>
              <a:off x="1056" y="123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38" name="Rectangle 26"/>
            <p:cNvSpPr>
              <a:spLocks noChangeArrowheads="1"/>
            </p:cNvSpPr>
            <p:nvPr/>
          </p:nvSpPr>
          <p:spPr bwMode="auto">
            <a:xfrm>
              <a:off x="432" y="960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OP-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914400" y="838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指令字长有 16 位、32 位、48 位三种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1524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零地址 (16 位)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3657600" y="24923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一地址 (16 位)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3657600" y="3429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R – R 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16 位)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5943600" y="437991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R – M 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32 位)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5943600" y="61245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 – M 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48 位)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135" name="Text Box 39"/>
          <p:cNvSpPr txBox="1">
            <a:spLocks noChangeArrowheads="1"/>
          </p:cNvSpPr>
          <p:nvPr/>
        </p:nvSpPr>
        <p:spPr bwMode="auto">
          <a:xfrm>
            <a:off x="5867400" y="1981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扩展操作码技术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6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1915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Times New Roman" panose="02020603050405020304" pitchFamily="18" charset="0"/>
              </a:rPr>
              <a:t>IBM </a:t>
            </a:r>
            <a:r>
              <a:rPr lang="en-US" altLang="zh-CN" sz="3600" dirty="0">
                <a:latin typeface="Times New Roman" panose="02020603050405020304" pitchFamily="18" charset="0"/>
              </a:rPr>
              <a:t>360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8"/>
          <p:cNvGrpSpPr/>
          <p:nvPr/>
        </p:nvGrpSpPr>
        <p:grpSpPr bwMode="auto">
          <a:xfrm>
            <a:off x="152400" y="1143000"/>
            <a:ext cx="3276600" cy="877888"/>
            <a:chOff x="96" y="720"/>
            <a:chExt cx="2064" cy="553"/>
          </a:xfrm>
        </p:grpSpPr>
        <p:grpSp>
          <p:nvGrpSpPr>
            <p:cNvPr id="6200" name="Group 4"/>
            <p:cNvGrpSpPr/>
            <p:nvPr/>
          </p:nvGrpSpPr>
          <p:grpSpPr bwMode="auto">
            <a:xfrm>
              <a:off x="528" y="816"/>
              <a:ext cx="1632" cy="240"/>
              <a:chOff x="528" y="1056"/>
              <a:chExt cx="1632" cy="240"/>
            </a:xfrm>
          </p:grpSpPr>
          <p:sp>
            <p:nvSpPr>
              <p:cNvPr id="6203" name="Rectangle 5"/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OP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4" name="Rectangle 6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15000"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1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5" name="Rectangle 7"/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1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1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01" name="Text Box 8"/>
            <p:cNvSpPr txBox="1">
              <a:spLocks noChangeArrowheads="1"/>
            </p:cNvSpPr>
            <p:nvPr/>
          </p:nvSpPr>
          <p:spPr bwMode="auto">
            <a:xfrm>
              <a:off x="96" y="720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RR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格式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202" name="Text Box 9"/>
            <p:cNvSpPr txBox="1">
              <a:spLocks noChangeArrowheads="1"/>
            </p:cNvSpPr>
            <p:nvPr/>
          </p:nvSpPr>
          <p:spPr bwMode="auto">
            <a:xfrm>
              <a:off x="864" y="1023"/>
              <a:ext cx="1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8             4        4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79"/>
          <p:cNvGrpSpPr/>
          <p:nvPr/>
        </p:nvGrpSpPr>
        <p:grpSpPr bwMode="auto">
          <a:xfrm>
            <a:off x="152400" y="2132013"/>
            <a:ext cx="5868988" cy="919162"/>
            <a:chOff x="96" y="1344"/>
            <a:chExt cx="3697" cy="579"/>
          </a:xfrm>
        </p:grpSpPr>
        <p:sp>
          <p:nvSpPr>
            <p:cNvPr id="6193" name="Rectangle 11"/>
            <p:cNvSpPr>
              <a:spLocks noChangeArrowheads="1"/>
            </p:cNvSpPr>
            <p:nvPr/>
          </p:nvSpPr>
          <p:spPr bwMode="auto">
            <a:xfrm>
              <a:off x="528" y="1464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94" name="Rectangle 12"/>
            <p:cNvSpPr>
              <a:spLocks noChangeArrowheads="1"/>
            </p:cNvSpPr>
            <p:nvPr/>
          </p:nvSpPr>
          <p:spPr bwMode="auto">
            <a:xfrm>
              <a:off x="1392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95" name="Rectangle 13"/>
            <p:cNvSpPr>
              <a:spLocks noChangeArrowheads="1"/>
            </p:cNvSpPr>
            <p:nvPr/>
          </p:nvSpPr>
          <p:spPr bwMode="auto">
            <a:xfrm>
              <a:off x="1776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96" name="Rectangle 14"/>
            <p:cNvSpPr>
              <a:spLocks noChangeArrowheads="1"/>
            </p:cNvSpPr>
            <p:nvPr/>
          </p:nvSpPr>
          <p:spPr bwMode="auto">
            <a:xfrm>
              <a:off x="2160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97" name="Rectangle 15"/>
            <p:cNvSpPr>
              <a:spLocks noChangeArrowheads="1"/>
            </p:cNvSpPr>
            <p:nvPr/>
          </p:nvSpPr>
          <p:spPr bwMode="auto">
            <a:xfrm>
              <a:off x="2544" y="1464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98" name="Text Box 16"/>
            <p:cNvSpPr txBox="1">
              <a:spLocks noChangeArrowheads="1"/>
            </p:cNvSpPr>
            <p:nvPr/>
          </p:nvSpPr>
          <p:spPr bwMode="auto">
            <a:xfrm>
              <a:off x="96" y="134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RX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格式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99" name="Text Box 17"/>
            <p:cNvSpPr txBox="1">
              <a:spLocks noChangeArrowheads="1"/>
            </p:cNvSpPr>
            <p:nvPr/>
          </p:nvSpPr>
          <p:spPr bwMode="auto">
            <a:xfrm>
              <a:off x="864" y="1673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8              4        4       4                12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0"/>
          <p:cNvGrpSpPr/>
          <p:nvPr/>
        </p:nvGrpSpPr>
        <p:grpSpPr bwMode="auto">
          <a:xfrm>
            <a:off x="152400" y="3162300"/>
            <a:ext cx="5868988" cy="901700"/>
            <a:chOff x="96" y="2006"/>
            <a:chExt cx="3697" cy="568"/>
          </a:xfrm>
        </p:grpSpPr>
        <p:sp>
          <p:nvSpPr>
            <p:cNvPr id="6186" name="Rectangle 19"/>
            <p:cNvSpPr>
              <a:spLocks noChangeArrowheads="1"/>
            </p:cNvSpPr>
            <p:nvPr/>
          </p:nvSpPr>
          <p:spPr bwMode="auto">
            <a:xfrm>
              <a:off x="528" y="21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7" name="Rectangle 20"/>
            <p:cNvSpPr>
              <a:spLocks noChangeArrowheads="1"/>
            </p:cNvSpPr>
            <p:nvPr/>
          </p:nvSpPr>
          <p:spPr bwMode="auto">
            <a:xfrm>
              <a:off x="1392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89" name="Rectangle 22"/>
            <p:cNvSpPr>
              <a:spLocks noChangeArrowheads="1"/>
            </p:cNvSpPr>
            <p:nvPr/>
          </p:nvSpPr>
          <p:spPr bwMode="auto">
            <a:xfrm>
              <a:off x="2160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90" name="Rectangle 23"/>
            <p:cNvSpPr>
              <a:spLocks noChangeArrowheads="1"/>
            </p:cNvSpPr>
            <p:nvPr/>
          </p:nvSpPr>
          <p:spPr bwMode="auto">
            <a:xfrm>
              <a:off x="2544" y="21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91" name="Text Box 24"/>
            <p:cNvSpPr txBox="1">
              <a:spLocks noChangeArrowheads="1"/>
            </p:cNvSpPr>
            <p:nvPr/>
          </p:nvSpPr>
          <p:spPr bwMode="auto">
            <a:xfrm>
              <a:off x="96" y="2006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RS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格式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92" name="Text Box 25"/>
            <p:cNvSpPr txBox="1">
              <a:spLocks noChangeArrowheads="1"/>
            </p:cNvSpPr>
            <p:nvPr/>
          </p:nvSpPr>
          <p:spPr bwMode="auto">
            <a:xfrm>
              <a:off x="864" y="2324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8              4        4       4                12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>
            <a:off x="152400" y="4175125"/>
            <a:ext cx="5868988" cy="869950"/>
            <a:chOff x="96" y="2630"/>
            <a:chExt cx="3697" cy="548"/>
          </a:xfrm>
        </p:grpSpPr>
        <p:sp>
          <p:nvSpPr>
            <p:cNvPr id="6180" name="Rectangle 27"/>
            <p:cNvSpPr>
              <a:spLocks noChangeArrowheads="1"/>
            </p:cNvSpPr>
            <p:nvPr/>
          </p:nvSpPr>
          <p:spPr bwMode="auto">
            <a:xfrm>
              <a:off x="528" y="27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28"/>
            <p:cNvSpPr>
              <a:spLocks noChangeArrowheads="1"/>
            </p:cNvSpPr>
            <p:nvPr/>
          </p:nvSpPr>
          <p:spPr bwMode="auto">
            <a:xfrm>
              <a:off x="2160" y="27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82" name="Rectangle 29"/>
            <p:cNvSpPr>
              <a:spLocks noChangeArrowheads="1"/>
            </p:cNvSpPr>
            <p:nvPr/>
          </p:nvSpPr>
          <p:spPr bwMode="auto">
            <a:xfrm>
              <a:off x="2544" y="27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30"/>
            <p:cNvSpPr>
              <a:spLocks noChangeArrowheads="1"/>
            </p:cNvSpPr>
            <p:nvPr/>
          </p:nvSpPr>
          <p:spPr bwMode="auto">
            <a:xfrm>
              <a:off x="1392" y="2712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4" name="Text Box 31"/>
            <p:cNvSpPr txBox="1">
              <a:spLocks noChangeArrowheads="1"/>
            </p:cNvSpPr>
            <p:nvPr/>
          </p:nvSpPr>
          <p:spPr bwMode="auto">
            <a:xfrm>
              <a:off x="96" y="2630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 SI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格式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85" name="Text Box 32"/>
            <p:cNvSpPr txBox="1">
              <a:spLocks noChangeArrowheads="1"/>
            </p:cNvSpPr>
            <p:nvPr/>
          </p:nvSpPr>
          <p:spPr bwMode="auto">
            <a:xfrm>
              <a:off x="864" y="2928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8                   8            4                12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17163" name="Text Box 43"/>
          <p:cNvSpPr txBox="1">
            <a:spLocks noChangeArrowheads="1"/>
          </p:cNvSpPr>
          <p:nvPr/>
        </p:nvSpPr>
        <p:spPr bwMode="auto">
          <a:xfrm>
            <a:off x="3657600" y="1266825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二地址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R – R</a:t>
            </a:r>
            <a:endParaRPr lang="en-US" altLang="zh-CN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89"/>
          <p:cNvGrpSpPr/>
          <p:nvPr/>
        </p:nvGrpSpPr>
        <p:grpSpPr bwMode="auto">
          <a:xfrm>
            <a:off x="6248400" y="2060575"/>
            <a:ext cx="2286000" cy="835025"/>
            <a:chOff x="3936" y="1298"/>
            <a:chExt cx="1440" cy="526"/>
          </a:xfrm>
        </p:grpSpPr>
        <p:sp>
          <p:nvSpPr>
            <p:cNvPr id="6178" name="Text Box 46"/>
            <p:cNvSpPr txBox="1">
              <a:spLocks noChangeArrowheads="1"/>
            </p:cNvSpPr>
            <p:nvPr/>
          </p:nvSpPr>
          <p:spPr bwMode="auto">
            <a:xfrm>
              <a:off x="3936" y="1555"/>
              <a:ext cx="13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基址加变址寻址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9" name="Text Box 48"/>
            <p:cNvSpPr txBox="1">
              <a:spLocks noChangeArrowheads="1"/>
            </p:cNvSpPr>
            <p:nvPr/>
          </p:nvSpPr>
          <p:spPr bwMode="auto">
            <a:xfrm>
              <a:off x="3936" y="1298"/>
              <a:ext cx="14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 – M</a:t>
              </a:r>
              <a:endPara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90"/>
          <p:cNvGrpSpPr/>
          <p:nvPr/>
        </p:nvGrpSpPr>
        <p:grpSpPr bwMode="auto">
          <a:xfrm>
            <a:off x="6248400" y="3086100"/>
            <a:ext cx="2362200" cy="835025"/>
            <a:chOff x="3936" y="1944"/>
            <a:chExt cx="1488" cy="526"/>
          </a:xfrm>
        </p:grpSpPr>
        <p:sp>
          <p:nvSpPr>
            <p:cNvPr id="6176" name="Text Box 52"/>
            <p:cNvSpPr txBox="1">
              <a:spLocks noChangeArrowheads="1"/>
            </p:cNvSpPr>
            <p:nvPr/>
          </p:nvSpPr>
          <p:spPr bwMode="auto">
            <a:xfrm>
              <a:off x="3936" y="1944"/>
              <a:ext cx="14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三地址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 – M</a:t>
              </a:r>
              <a:endPara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Text Box 54"/>
            <p:cNvSpPr txBox="1">
              <a:spLocks noChangeArrowheads="1"/>
            </p:cNvSpPr>
            <p:nvPr/>
          </p:nvSpPr>
          <p:spPr bwMode="auto">
            <a:xfrm>
              <a:off x="3936" y="2201"/>
              <a:ext cx="8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基址寻址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93"/>
          <p:cNvGrpSpPr/>
          <p:nvPr/>
        </p:nvGrpSpPr>
        <p:grpSpPr bwMode="auto">
          <a:xfrm>
            <a:off x="6246813" y="5907088"/>
            <a:ext cx="2286000" cy="836612"/>
            <a:chOff x="3935" y="3721"/>
            <a:chExt cx="1440" cy="527"/>
          </a:xfrm>
        </p:grpSpPr>
        <p:sp>
          <p:nvSpPr>
            <p:cNvPr id="6174" name="Text Box 57"/>
            <p:cNvSpPr txBox="1">
              <a:spLocks noChangeArrowheads="1"/>
            </p:cNvSpPr>
            <p:nvPr/>
          </p:nvSpPr>
          <p:spPr bwMode="auto">
            <a:xfrm>
              <a:off x="3935" y="3721"/>
              <a:ext cx="14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 – M</a:t>
              </a:r>
              <a:endPara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Text Box 59"/>
            <p:cNvSpPr txBox="1">
              <a:spLocks noChangeArrowheads="1"/>
            </p:cNvSpPr>
            <p:nvPr/>
          </p:nvSpPr>
          <p:spPr bwMode="auto">
            <a:xfrm>
              <a:off x="3935" y="3979"/>
              <a:ext cx="8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基址寻址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92"/>
          <p:cNvGrpSpPr/>
          <p:nvPr/>
        </p:nvGrpSpPr>
        <p:grpSpPr bwMode="auto">
          <a:xfrm>
            <a:off x="6248400" y="4090988"/>
            <a:ext cx="1565275" cy="811212"/>
            <a:chOff x="3936" y="2577"/>
            <a:chExt cx="986" cy="511"/>
          </a:xfrm>
        </p:grpSpPr>
        <p:sp>
          <p:nvSpPr>
            <p:cNvPr id="6172" name="Text Box 61"/>
            <p:cNvSpPr txBox="1">
              <a:spLocks noChangeArrowheads="1"/>
            </p:cNvSpPr>
            <p:nvPr/>
          </p:nvSpPr>
          <p:spPr bwMode="auto">
            <a:xfrm>
              <a:off x="3936" y="2819"/>
              <a:ext cx="8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基址寻址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3" name="Text Box 63"/>
            <p:cNvSpPr txBox="1">
              <a:spLocks noChangeArrowheads="1"/>
            </p:cNvSpPr>
            <p:nvPr/>
          </p:nvSpPr>
          <p:spPr bwMode="auto">
            <a:xfrm>
              <a:off x="3936" y="2577"/>
              <a:ext cx="9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立即数 </a:t>
              </a:r>
              <a:r>
                <a:rPr lang="zh-CN" altLang="zh-CN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–</a:t>
              </a:r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74"/>
          <p:cNvGrpSpPr/>
          <p:nvPr/>
        </p:nvGrpSpPr>
        <p:grpSpPr bwMode="auto">
          <a:xfrm>
            <a:off x="152400" y="5157788"/>
            <a:ext cx="8459788" cy="887412"/>
            <a:chOff x="96" y="3312"/>
            <a:chExt cx="5329" cy="559"/>
          </a:xfrm>
        </p:grpSpPr>
        <p:sp>
          <p:nvSpPr>
            <p:cNvPr id="6159" name="Rectangle 34"/>
            <p:cNvSpPr>
              <a:spLocks noChangeArrowheads="1"/>
            </p:cNvSpPr>
            <p:nvPr/>
          </p:nvSpPr>
          <p:spPr bwMode="auto">
            <a:xfrm>
              <a:off x="528" y="340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0" name="Rectangle 35"/>
            <p:cNvSpPr>
              <a:spLocks noChangeArrowheads="1"/>
            </p:cNvSpPr>
            <p:nvPr/>
          </p:nvSpPr>
          <p:spPr bwMode="auto">
            <a:xfrm>
              <a:off x="216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61" name="Rectangle 36"/>
            <p:cNvSpPr>
              <a:spLocks noChangeArrowheads="1"/>
            </p:cNvSpPr>
            <p:nvPr/>
          </p:nvSpPr>
          <p:spPr bwMode="auto">
            <a:xfrm>
              <a:off x="2544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37"/>
            <p:cNvSpPr>
              <a:spLocks noChangeArrowheads="1"/>
            </p:cNvSpPr>
            <p:nvPr/>
          </p:nvSpPr>
          <p:spPr bwMode="auto">
            <a:xfrm>
              <a:off x="1392" y="3408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38"/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39"/>
            <p:cNvSpPr>
              <a:spLocks noChangeArrowheads="1"/>
            </p:cNvSpPr>
            <p:nvPr/>
          </p:nvSpPr>
          <p:spPr bwMode="auto">
            <a:xfrm>
              <a:off x="4176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165" name="Text Box 40"/>
            <p:cNvSpPr txBox="1">
              <a:spLocks noChangeArrowheads="1"/>
            </p:cNvSpPr>
            <p:nvPr/>
          </p:nvSpPr>
          <p:spPr bwMode="auto">
            <a:xfrm>
              <a:off x="96" y="331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SS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格式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66" name="Text Box 68"/>
            <p:cNvSpPr txBox="1">
              <a:spLocks noChangeArrowheads="1"/>
            </p:cNvSpPr>
            <p:nvPr/>
          </p:nvSpPr>
          <p:spPr bwMode="auto">
            <a:xfrm>
              <a:off x="866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7" name="Text Box 69"/>
            <p:cNvSpPr txBox="1">
              <a:spLocks noChangeArrowheads="1"/>
            </p:cNvSpPr>
            <p:nvPr/>
          </p:nvSpPr>
          <p:spPr bwMode="auto">
            <a:xfrm>
              <a:off x="1655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70"/>
            <p:cNvSpPr txBox="1">
              <a:spLocks noChangeArrowheads="1"/>
            </p:cNvSpPr>
            <p:nvPr/>
          </p:nvSpPr>
          <p:spPr bwMode="auto">
            <a:xfrm>
              <a:off x="2245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71"/>
            <p:cNvSpPr txBox="1">
              <a:spLocks noChangeArrowheads="1"/>
            </p:cNvSpPr>
            <p:nvPr/>
          </p:nvSpPr>
          <p:spPr bwMode="auto">
            <a:xfrm>
              <a:off x="3007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12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0" name="Text Box 72"/>
            <p:cNvSpPr txBox="1">
              <a:spLocks noChangeArrowheads="1"/>
            </p:cNvSpPr>
            <p:nvPr/>
          </p:nvSpPr>
          <p:spPr bwMode="auto">
            <a:xfrm>
              <a:off x="3877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1" name="Text Box 73"/>
            <p:cNvSpPr txBox="1">
              <a:spLocks noChangeArrowheads="1"/>
            </p:cNvSpPr>
            <p:nvPr/>
          </p:nvSpPr>
          <p:spPr bwMode="auto">
            <a:xfrm>
              <a:off x="4658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12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Times New Roman" panose="02020603050405020304" pitchFamily="18" charset="0"/>
              </a:rPr>
              <a:t>Intel </a:t>
            </a:r>
            <a:r>
              <a:rPr lang="en-US" altLang="zh-CN" sz="3600" dirty="0">
                <a:latin typeface="Times New Roman" panose="02020603050405020304" pitchFamily="18" charset="0"/>
              </a:rPr>
              <a:t>8086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211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指令字长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549275" y="25908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地址格式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249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 ~ 6 个字节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524000" y="2057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MOV    WORD  PTR[0204], 0138H      </a:t>
            </a:r>
            <a:r>
              <a:rPr lang="en-US" altLang="zh-CN" sz="2200">
                <a:latin typeface="Times New Roman" panose="02020603050405020304" pitchFamily="18" charset="0"/>
              </a:rPr>
              <a:t>6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INC     AX      </a:t>
            </a:r>
            <a:r>
              <a:rPr lang="en-US" altLang="zh-CN" sz="2200">
                <a:latin typeface="Times New Roman" panose="02020603050405020304" pitchFamily="18" charset="0"/>
              </a:rPr>
              <a:t>1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1044575" y="37353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一地址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NOP                             </a:t>
            </a:r>
            <a:r>
              <a:rPr lang="en-US" altLang="zh-CN" sz="2200">
                <a:latin typeface="Times New Roman" panose="02020603050405020304" pitchFamily="18" charset="0"/>
              </a:rPr>
              <a:t>1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CALL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581400" y="4291013"/>
            <a:ext cx="2514600" cy="431800"/>
            <a:chOff x="2256" y="2703"/>
            <a:chExt cx="1584" cy="272"/>
          </a:xfrm>
        </p:grpSpPr>
        <p:sp>
          <p:nvSpPr>
            <p:cNvPr id="7194" name="Text Box 12"/>
            <p:cNvSpPr txBox="1">
              <a:spLocks noChangeArrowheads="1"/>
            </p:cNvSpPr>
            <p:nvPr/>
          </p:nvSpPr>
          <p:spPr bwMode="auto">
            <a:xfrm>
              <a:off x="2256" y="2706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段内调用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195" name="Text Box 13"/>
            <p:cNvSpPr txBox="1">
              <a:spLocks noChangeArrowheads="1"/>
            </p:cNvSpPr>
            <p:nvPr/>
          </p:nvSpPr>
          <p:spPr bwMode="auto">
            <a:xfrm>
              <a:off x="3194" y="2703"/>
              <a:ext cx="64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 3 字节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1044575" y="32019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零地址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581400" y="3757613"/>
            <a:ext cx="2514600" cy="431800"/>
            <a:chOff x="2256" y="2367"/>
            <a:chExt cx="1584" cy="272"/>
          </a:xfrm>
        </p:grpSpPr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3194" y="2367"/>
              <a:ext cx="64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 5 字节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193" name="Text Box 17"/>
            <p:cNvSpPr txBox="1">
              <a:spLocks noChangeArrowheads="1"/>
            </p:cNvSpPr>
            <p:nvPr/>
          </p:nvSpPr>
          <p:spPr bwMode="auto">
            <a:xfrm>
              <a:off x="2256" y="237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段间调用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6130925" y="48768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 </a:t>
            </a:r>
            <a:r>
              <a:rPr lang="en-US" altLang="zh-CN" sz="2200">
                <a:latin typeface="Times New Roman" panose="02020603050405020304" pitchFamily="18" charset="0"/>
              </a:rPr>
              <a:t>–</a:t>
            </a:r>
            <a:r>
              <a:rPr lang="zh-CN" altLang="en-US" sz="2200">
                <a:latin typeface="Times New Roman" panose="02020603050405020304" pitchFamily="18" charset="0"/>
              </a:rPr>
              <a:t> 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130925" y="54864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 </a:t>
            </a:r>
            <a:r>
              <a:rPr lang="en-US" altLang="zh-CN" sz="2200">
                <a:latin typeface="Times New Roman" panose="02020603050405020304" pitchFamily="18" charset="0"/>
              </a:rPr>
              <a:t>–</a:t>
            </a:r>
            <a:r>
              <a:rPr lang="zh-CN" altLang="en-US" sz="2200">
                <a:latin typeface="Times New Roman" panose="02020603050405020304" pitchFamily="18" charset="0"/>
              </a:rPr>
              <a:t> 立即数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6130925" y="60960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 </a:t>
            </a:r>
            <a:r>
              <a:rPr lang="en-US" altLang="zh-CN" sz="2200">
                <a:latin typeface="Times New Roman" panose="02020603050405020304" pitchFamily="18" charset="0"/>
              </a:rPr>
              <a:t>–</a:t>
            </a:r>
            <a:r>
              <a:rPr lang="zh-CN" altLang="en-US" sz="2200">
                <a:latin typeface="Times New Roman" panose="02020603050405020304" pitchFamily="18" charset="0"/>
              </a:rPr>
              <a:t> 存储器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286000" y="4876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ADD  AX，BX           </a:t>
            </a:r>
            <a:r>
              <a:rPr lang="en-US" altLang="zh-CN" sz="2200">
                <a:latin typeface="Times New Roman" panose="02020603050405020304" pitchFamily="18" charset="0"/>
              </a:rPr>
              <a:t>2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286000" y="60960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ADD  AX，[3048H]   </a:t>
            </a:r>
            <a:r>
              <a:rPr lang="en-US" altLang="zh-CN" sz="2200">
                <a:latin typeface="Times New Roman" panose="02020603050405020304" pitchFamily="18" charset="0"/>
              </a:rPr>
              <a:t>4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286000" y="5486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ADD  AX，3048H     </a:t>
            </a:r>
            <a:r>
              <a:rPr lang="en-US" altLang="zh-CN" sz="1000">
                <a:latin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3 </a:t>
            </a:r>
            <a:r>
              <a:rPr lang="zh-CN" altLang="en-US" sz="2200">
                <a:latin typeface="Times New Roman" panose="02020603050405020304" pitchFamily="18" charset="0"/>
              </a:rPr>
              <a:t>字节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1044575" y="4876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二地址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2286000" y="429101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CALL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立即址寻址</a:t>
            </a:r>
            <a:endParaRPr lang="zh-CN" altLang="en-US" smtClean="0"/>
          </a:p>
        </p:txBody>
      </p:sp>
      <p:graphicFrame>
        <p:nvGraphicFramePr>
          <p:cNvPr id="5325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55600" y="1384300"/>
          <a:ext cx="85344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图表" r:id="rId1" imgW="10126345" imgH="5384800" progId="MSGraph.Chart.8">
                  <p:embed/>
                </p:oleObj>
              </mc:Choice>
              <mc:Fallback>
                <p:oleObj name="图表" r:id="rId1" imgW="10126345" imgH="5384800" progId="MSGraph.Chart.8">
                  <p:embed/>
                  <p:pic>
                    <p:nvPicPr>
                      <p:cNvPr id="0" name="图片 44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84300"/>
                        <a:ext cx="8534400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立即址寻址</a:t>
            </a:r>
            <a:endParaRPr lang="zh-CN" altLang="en-US" smtClean="0"/>
          </a:p>
        </p:txBody>
      </p:sp>
      <p:graphicFrame>
        <p:nvGraphicFramePr>
          <p:cNvPr id="54275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606425" y="1525588"/>
          <a:ext cx="7921625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图表" r:id="rId1" imgW="9979660" imgH="5429885" progId="MSGraph.Chart.8">
                  <p:embed/>
                </p:oleObj>
              </mc:Choice>
              <mc:Fallback>
                <p:oleObj name="图表" r:id="rId1" imgW="9979660" imgH="5429885" progId="MSGraph.Chart.8">
                  <p:embed/>
                  <p:pic>
                    <p:nvPicPr>
                      <p:cNvPr id="0" name="图片 45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525588"/>
                        <a:ext cx="7921625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+mn-cs"/>
              </a:rPr>
              <a:t>4</a:t>
            </a:r>
            <a:r>
              <a:rPr lang="zh-CN" altLang="en-US" b="1" dirty="0" smtClean="0"/>
              <a:t>章   指 令 系 统</a:t>
            </a:r>
            <a:endParaRPr lang="zh-CN" altLang="en-US" b="1" dirty="0" smtClean="0"/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2195513" y="1339850"/>
            <a:ext cx="5089525" cy="5080000"/>
            <a:chOff x="470" y="911"/>
            <a:chExt cx="3206" cy="2749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470" y="911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.1  机器指令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478" y="1279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.2  操作数类型和操作类型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478" y="1652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.3  寻址方式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470" y="2470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指令系统的设计与优化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78" y="3344"/>
              <a:ext cx="212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7</a:t>
              </a:r>
              <a:r>
                <a:rPr lang="zh-CN" altLang="en-US" sz="3200">
                  <a:latin typeface="Times New Roman" panose="02020603050405020304" pitchFamily="18" charset="0"/>
                </a:rPr>
                <a:t> 指令格式举例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70" y="2899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6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指令系统的发展和改进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78" y="2041"/>
              <a:ext cx="28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.4 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指令系统结构的分类</a:t>
              </a:r>
              <a:endParaRPr lang="zh-CN" altLang="en-US" sz="3200" u="sng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8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+mj-ea"/>
              </a:rPr>
              <a:t>4.4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指令集结构的分类</a:t>
            </a:r>
            <a:endParaRPr lang="zh-CN" altLang="en-US" sz="3600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4936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一般来说，可以从如下五个因素考虑对计算机指令集结构进行分类，即：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中操作数的存储方法；</a:t>
            </a:r>
            <a:endParaRPr lang="zh-CN" altLang="en-US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指令中显式表示的操作数个数；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操作数的寻址方式；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指令集所提供的操作类型；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操作数的类型和大小。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4.4 </a:t>
            </a:r>
            <a:r>
              <a:rPr lang="zh-CN" altLang="en-US" sz="3600" b="1" dirty="0" smtClean="0"/>
              <a:t>指令集结构的分类</a:t>
            </a:r>
            <a:endParaRPr lang="zh-CN" altLang="en-US" sz="3600" b="1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中用来存储操作数的存储单元主要有：</a:t>
            </a:r>
            <a:endParaRPr lang="zh-CN" altLang="en-US" sz="26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堆栈；</a:t>
            </a:r>
            <a:endParaRPr lang="zh-CN" altLang="en-US" sz="26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累加器；</a:t>
            </a:r>
            <a:endParaRPr lang="zh-CN" altLang="en-US" sz="26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dirty="0" smtClean="0"/>
              <a:t>一组寄存器。</a:t>
            </a:r>
            <a:endParaRPr lang="zh-CN" altLang="en-US" sz="26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/>
              <a:t>指令中的操作数可以被明确地显式给出，也可以按照某种约定隐式地给出。</a:t>
            </a:r>
            <a:endParaRPr lang="zh-CN" altLang="en-US" sz="26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545de62-d1bb-4629-a916-c9c7424a75c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6328</Words>
  <Application>WPS 演示</Application>
  <PresentationFormat>全屏显示(4:3)</PresentationFormat>
  <Paragraphs>780</Paragraphs>
  <Slides>48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48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Times New Roman</vt:lpstr>
      <vt:lpstr>Verdana</vt:lpstr>
      <vt:lpstr>华文中宋</vt:lpstr>
      <vt:lpstr>微软雅黑</vt:lpstr>
      <vt:lpstr>Arial Unicode MS</vt:lpstr>
      <vt:lpstr>黑体</vt:lpstr>
      <vt:lpstr>MS PGothic</vt:lpstr>
      <vt:lpstr>Tahoma</vt:lpstr>
      <vt:lpstr>Office 主题​​</vt:lpstr>
      <vt:lpstr>MSGraph.Chart.8</vt:lpstr>
      <vt:lpstr>MSGraph.Chart.8</vt:lpstr>
      <vt:lpstr>MSGraph.Chart.8</vt:lpstr>
      <vt:lpstr>MSGraph.Chart.8</vt:lpstr>
      <vt:lpstr>MSGraph.Chart.8</vt:lpstr>
      <vt:lpstr>MSGraph.Chart.8</vt:lpstr>
      <vt:lpstr>Word.Picture.8</vt:lpstr>
      <vt:lpstr>Word.Picture.8</vt:lpstr>
      <vt:lpstr>计算机组织与体系结构</vt:lpstr>
      <vt:lpstr>Recap</vt:lpstr>
      <vt:lpstr>常用的一些操作数寻址方式</vt:lpstr>
      <vt:lpstr>偏移寻址</vt:lpstr>
      <vt:lpstr>立即址寻址</vt:lpstr>
      <vt:lpstr>立即址寻址</vt:lpstr>
      <vt:lpstr>第4章   指 令 系 统</vt:lpstr>
      <vt:lpstr>4.4 指令集结构的分类</vt:lpstr>
      <vt:lpstr>4.4 指令集结构的分类</vt:lpstr>
      <vt:lpstr>4.4 指令集结构的分类</vt:lpstr>
      <vt:lpstr>4.4  指令集结构的分类</vt:lpstr>
      <vt:lpstr>通用寄存器型指令集结构</vt:lpstr>
      <vt:lpstr>通用寄存器型指令集结构</vt:lpstr>
      <vt:lpstr>通用寄存器型指令集结构</vt:lpstr>
      <vt:lpstr>通用寄存器型指令集结构的分类</vt:lpstr>
      <vt:lpstr>三种通用寄存器型指令集结构的优缺点</vt:lpstr>
      <vt:lpstr>三种通用寄存器型指令集结构的优缺点</vt:lpstr>
      <vt:lpstr>三种通用寄存器型指令集结构的优缺点</vt:lpstr>
      <vt:lpstr>三种类型指令集结构的优缺点</vt:lpstr>
      <vt:lpstr>指令集结构设计概观</vt:lpstr>
      <vt:lpstr>4.5 指令系统的设计和优化</vt:lpstr>
      <vt:lpstr>4.5.1 指令系统设计的基本原则</vt:lpstr>
      <vt:lpstr>4.5.1 指令系统设计的基本原则</vt:lpstr>
      <vt:lpstr>4.5.1 指令系统设计的基本原则</vt:lpstr>
      <vt:lpstr>指令集操作的分类</vt:lpstr>
      <vt:lpstr>4.5.1 指令系统设计的基本原则</vt:lpstr>
      <vt:lpstr>4.5.2  控制指令</vt:lpstr>
      <vt:lpstr>控制指令的使用频率</vt:lpstr>
      <vt:lpstr>条件分支指令的表示</vt:lpstr>
      <vt:lpstr>分支目标地址的表示</vt:lpstr>
      <vt:lpstr>过程调用和返回的状态保存</vt:lpstr>
      <vt:lpstr>两种保存策略的比较</vt:lpstr>
      <vt:lpstr>4.5.3  指令操作码的优化</vt:lpstr>
      <vt:lpstr>4.5.3  指令操作码的优化</vt:lpstr>
      <vt:lpstr>4.5.3  指令操作码的优化</vt:lpstr>
      <vt:lpstr>4.5.3  指令操作码的优化</vt:lpstr>
      <vt:lpstr>4.6 指令系统的发展和改进</vt:lpstr>
      <vt:lpstr>CISC指令集功能设计</vt:lpstr>
      <vt:lpstr>CISC指令集功能设计</vt:lpstr>
      <vt:lpstr>RISC指令集功能设计</vt:lpstr>
      <vt:lpstr>RISC指令集功能设计</vt:lpstr>
      <vt:lpstr>RISC指令集功能设计</vt:lpstr>
      <vt:lpstr>RISC指令集功能设计</vt:lpstr>
      <vt:lpstr>RISC指令集功能设计原则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1762</cp:revision>
  <cp:lastPrinted>2018-09-26T13:01:00Z</cp:lastPrinted>
  <dcterms:created xsi:type="dcterms:W3CDTF">2113-01-01T00:00:00Z</dcterms:created>
  <dcterms:modified xsi:type="dcterms:W3CDTF">2019-12-24T11:40:44Z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