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1"/>
  </p:handoutMasterIdLst>
  <p:sldIdLst>
    <p:sldId id="256" r:id="rId3"/>
    <p:sldId id="1033" r:id="rId4"/>
    <p:sldId id="1320" r:id="rId6"/>
    <p:sldId id="1321" r:id="rId7"/>
    <p:sldId id="1322" r:id="rId8"/>
    <p:sldId id="1323" r:id="rId9"/>
    <p:sldId id="1324" r:id="rId10"/>
    <p:sldId id="1375" r:id="rId11"/>
    <p:sldId id="1326" r:id="rId12"/>
    <p:sldId id="1327" r:id="rId13"/>
    <p:sldId id="1328" r:id="rId14"/>
    <p:sldId id="1329" r:id="rId15"/>
    <p:sldId id="1330" r:id="rId16"/>
    <p:sldId id="1331" r:id="rId17"/>
    <p:sldId id="1332" r:id="rId18"/>
    <p:sldId id="1333" r:id="rId19"/>
    <p:sldId id="1334" r:id="rId20"/>
    <p:sldId id="1335" r:id="rId21"/>
    <p:sldId id="1336" r:id="rId22"/>
    <p:sldId id="1337" r:id="rId23"/>
    <p:sldId id="1338" r:id="rId24"/>
    <p:sldId id="1339" r:id="rId25"/>
    <p:sldId id="1340" r:id="rId26"/>
    <p:sldId id="1341" r:id="rId27"/>
    <p:sldId id="1342" r:id="rId28"/>
    <p:sldId id="1343" r:id="rId29"/>
    <p:sldId id="1344" r:id="rId30"/>
    <p:sldId id="1345" r:id="rId31"/>
    <p:sldId id="1365" r:id="rId32"/>
    <p:sldId id="1366" r:id="rId33"/>
    <p:sldId id="1367" r:id="rId34"/>
    <p:sldId id="1364" r:id="rId35"/>
    <p:sldId id="1346" r:id="rId36"/>
    <p:sldId id="1347" r:id="rId37"/>
    <p:sldId id="1349" r:id="rId38"/>
    <p:sldId id="1350" r:id="rId39"/>
    <p:sldId id="1351" r:id="rId40"/>
    <p:sldId id="1352" r:id="rId41"/>
    <p:sldId id="1353" r:id="rId42"/>
    <p:sldId id="1354" r:id="rId43"/>
    <p:sldId id="1368" r:id="rId44"/>
    <p:sldId id="1369" r:id="rId45"/>
    <p:sldId id="1370" r:id="rId46"/>
    <p:sldId id="1371" r:id="rId47"/>
    <p:sldId id="1372" r:id="rId48"/>
    <p:sldId id="1373" r:id="rId49"/>
    <p:sldId id="1374" r:id="rId50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735" autoAdjust="0"/>
  </p:normalViewPr>
  <p:slideViewPr>
    <p:cSldViewPr>
      <p:cViewPr>
        <p:scale>
          <a:sx n="66" d="100"/>
          <a:sy n="66" d="100"/>
        </p:scale>
        <p:origin x="-1445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DBF0D74-CA58-49A8-A8A6-68A822746E3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注意寄存器和存储器的关系。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57B3D22-F25E-4C3C-B931-F86650FBEA15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R0</a:t>
            </a:r>
            <a:r>
              <a:rPr lang="zh-CN" altLang="en-US" smtClean="0">
                <a:ea typeface="宋体" panose="02010600030101010101" pitchFamily="2" charset="-122"/>
              </a:rPr>
              <a:t>恒等于</a:t>
            </a:r>
            <a:r>
              <a:rPr lang="en-US" altLang="zh-CN" smtClean="0">
                <a:ea typeface="宋体" panose="02010600030101010101" pitchFamily="2" charset="-122"/>
              </a:rPr>
              <a:t>0.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638D063-194A-4205-AB1B-52FFCF6F0C9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49CE39B-9902-4BD0-9539-CC97724D800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0ABD1B9-89D5-424D-A40D-61320563039D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5E32D8F-3257-4D97-9656-0B4C0D92FD3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950E88-C786-44A6-A56B-3E8BFA0A9654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F947AB4-0EA0-41BD-8BE6-D262DAC1FFD7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8000776-51F7-4C50-93F9-1FCB03E75CC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8C410F4-0AA7-478F-8295-9605A5C0BD0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</a:t>
            </a:r>
            <a:r>
              <a:rPr lang="zh-CN" altLang="en-US" smtClean="0">
                <a:ea typeface="宋体" panose="02010600030101010101" pitchFamily="2" charset="-122"/>
              </a:rPr>
              <a:t>是</a:t>
            </a:r>
            <a:r>
              <a:rPr lang="en-US" altLang="zh-CN" smtClean="0">
                <a:ea typeface="宋体" panose="02010600030101010101" pitchFamily="2" charset="-122"/>
              </a:rPr>
              <a:t>RISC</a:t>
            </a:r>
            <a:r>
              <a:rPr lang="zh-CN" altLang="en-US" smtClean="0">
                <a:ea typeface="宋体" panose="02010600030101010101" pitchFamily="2" charset="-122"/>
              </a:rPr>
              <a:t>的代表。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9324BA2-B136-4536-A3AA-7DF565754FD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9E4FC57-902B-4409-A51A-2649A1A4C24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B780F5F-AC17-4E4A-B25E-0C3D5FBCBC01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3F98984-DCA1-4E75-A9A6-C0C1C519028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533890F-789D-4CEA-AE6B-F9107A6FEFE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8DDB114-B270-4F0C-89A0-B4AEF8493E3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9E3E489-AE59-4D39-98C0-5A88C59FA0A3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2243768-E5E2-4DA9-B9F7-82B455424C8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B68812A-8561-4C52-A1A1-EC5AC7E35CE6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9DCBE57-18A0-443E-A716-B58507635499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93825"/>
            <a:ext cx="8001000" cy="4483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八</a:t>
            </a: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指令格式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250825" y="1628775"/>
          <a:ext cx="8748713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图片" r:id="rId1" imgW="3361055" imgH="1464945" progId="Word.Picture.8">
                  <p:embed/>
                </p:oleObj>
              </mc:Choice>
              <mc:Fallback>
                <p:oleObj name="图片" r:id="rId1" imgW="3361055" imgH="1464945" progId="Word.Picture.8">
                  <p:embed/>
                  <p:pic>
                    <p:nvPicPr>
                      <p:cNvPr id="0" name="图片 33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28775"/>
                        <a:ext cx="8748713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指令格式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72879" y="1633855"/>
          <a:ext cx="21769705" cy="342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图片" r:id="rId1" imgW="8427720" imgH="1272540" progId="Word.Picture.8">
                  <p:embed/>
                </p:oleObj>
              </mc:Choice>
              <mc:Fallback>
                <p:oleObj name="图片" r:id="rId1" imgW="8427720" imgH="1272540" progId="Word.Picture.8">
                  <p:embed/>
                  <p:pic>
                    <p:nvPicPr>
                      <p:cNvPr id="0" name="图片 34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9" y="1633855"/>
                        <a:ext cx="21769705" cy="3425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操作；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2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操作；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分支和跳转操作；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浮点操作。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0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符号“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</a:t>
            </a:r>
            <a:r>
              <a:rPr lang="zh-CN" altLang="en-US" sz="2800" b="1" dirty="0" smtClean="0">
                <a:latin typeface="+mj-ea"/>
                <a:ea typeface="+mj-ea"/>
              </a:rPr>
              <a:t>”表示数据传送操作，其后附带一个下标</a:t>
            </a:r>
            <a:r>
              <a:rPr lang="en-US" altLang="zh-CN" sz="2800" b="1" dirty="0" smtClean="0">
                <a:latin typeface="+mj-ea"/>
                <a:ea typeface="+mj-ea"/>
              </a:rPr>
              <a:t>n</a:t>
            </a:r>
            <a:r>
              <a:rPr lang="zh-CN" altLang="en-US" sz="2800" b="1" dirty="0" smtClean="0">
                <a:latin typeface="+mj-ea"/>
                <a:ea typeface="+mj-ea"/>
              </a:rPr>
              <a:t>，也即“</a:t>
            </a:r>
            <a:r>
              <a:rPr lang="zh-CN" altLang="en-US" sz="2800" b="1" dirty="0" smtClean="0">
                <a:latin typeface="+mj-ea"/>
                <a:ea typeface="+mj-ea"/>
                <a:sym typeface="Symbol" panose="05050102010706020507" pitchFamily="18" charset="2"/>
              </a:rPr>
              <a:t></a:t>
            </a:r>
            <a:r>
              <a:rPr lang="en-US" altLang="zh-CN" sz="2800" b="1" dirty="0" smtClean="0">
                <a:latin typeface="+mj-ea"/>
                <a:ea typeface="+mj-ea"/>
              </a:rPr>
              <a:t>n” </a:t>
            </a:r>
            <a:r>
              <a:rPr lang="zh-CN" altLang="en-US" sz="2800" b="1" dirty="0" smtClean="0">
                <a:latin typeface="+mj-ea"/>
                <a:ea typeface="+mj-ea"/>
              </a:rPr>
              <a:t>表示传送一个</a:t>
            </a:r>
            <a:r>
              <a:rPr lang="en-US" altLang="zh-CN" sz="2800" b="1" dirty="0" smtClean="0">
                <a:latin typeface="+mj-ea"/>
                <a:ea typeface="+mj-ea"/>
              </a:rPr>
              <a:t>n</a:t>
            </a:r>
            <a:r>
              <a:rPr lang="zh-CN" altLang="en-US" sz="2800" b="1" dirty="0" smtClean="0">
                <a:latin typeface="+mj-ea"/>
                <a:ea typeface="+mj-ea"/>
              </a:rPr>
              <a:t>位数据。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符号“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##</a:t>
            </a:r>
            <a:r>
              <a:rPr lang="en-US" altLang="zh-CN" sz="2800" b="1" dirty="0" smtClean="0">
                <a:latin typeface="+mj-ea"/>
                <a:ea typeface="+mj-ea"/>
              </a:rPr>
              <a:t>”</a:t>
            </a:r>
            <a:r>
              <a:rPr lang="zh-CN" altLang="en-US" sz="2800" b="1" dirty="0" smtClean="0">
                <a:latin typeface="+mj-ea"/>
                <a:ea typeface="+mj-ea"/>
              </a:rPr>
              <a:t>用来表示两个域的串联操作，它可以出现在数据传送操作的任何一边。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66850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</a:rPr>
              <a:t>域的下标</a:t>
            </a:r>
            <a:r>
              <a:rPr lang="zh-CN" altLang="en-US" sz="2800" b="1" smtClean="0"/>
              <a:t>用来表明从该域中选择某一位。域中位的标记是从最高位开始标记，并且起始标记为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。下标可以是一个单独的数字，如</a:t>
            </a:r>
            <a:r>
              <a:rPr lang="en-US" altLang="zh-CN" sz="2800" b="1" smtClean="0"/>
              <a:t>Regs[R4]</a:t>
            </a:r>
            <a:r>
              <a:rPr lang="en-US" altLang="zh-CN" sz="2800" b="1" baseline="-25000" smtClean="0"/>
              <a:t>0</a:t>
            </a:r>
            <a:r>
              <a:rPr lang="zh-CN" altLang="en-US" sz="2800" b="1" smtClean="0"/>
              <a:t>表示选择寄存器</a:t>
            </a:r>
            <a:r>
              <a:rPr lang="en-US" altLang="zh-CN" sz="2800" b="1" smtClean="0"/>
              <a:t>R4</a:t>
            </a:r>
            <a:r>
              <a:rPr lang="zh-CN" altLang="en-US" sz="2800" b="1" smtClean="0"/>
              <a:t>中内容的符号位；下标也可以是一个范围，如</a:t>
            </a:r>
            <a:r>
              <a:rPr lang="en-US" altLang="zh-CN" sz="2800" b="1" smtClean="0"/>
              <a:t>Regs[R3]</a:t>
            </a:r>
            <a:r>
              <a:rPr lang="en-US" altLang="zh-CN" sz="2800" b="1" baseline="-25000" smtClean="0"/>
              <a:t>24..31</a:t>
            </a:r>
            <a:r>
              <a:rPr lang="zh-CN" altLang="en-US" sz="2800" b="1" smtClean="0"/>
              <a:t>表示选择寄存器</a:t>
            </a:r>
            <a:r>
              <a:rPr lang="en-US" altLang="zh-CN" sz="2800" b="1" smtClean="0"/>
              <a:t>R3</a:t>
            </a:r>
            <a:r>
              <a:rPr lang="zh-CN" altLang="en-US" sz="2800" b="1" smtClean="0"/>
              <a:t>中内容的最低一个字节。</a:t>
            </a:r>
            <a:endParaRPr lang="zh-CN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22388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上标</a:t>
            </a:r>
            <a:r>
              <a:rPr lang="zh-CN" altLang="en-US" sz="2800" b="1" dirty="0" smtClean="0">
                <a:latin typeface="+mj-ea"/>
                <a:ea typeface="+mj-ea"/>
              </a:rPr>
              <a:t>表示复制一个域，如</a:t>
            </a:r>
            <a:r>
              <a:rPr lang="en-US" altLang="zh-CN" sz="2800" b="1" dirty="0" smtClean="0">
                <a:latin typeface="+mj-ea"/>
                <a:ea typeface="+mj-ea"/>
              </a:rPr>
              <a:t>0</a:t>
            </a:r>
            <a:r>
              <a:rPr lang="en-US" altLang="zh-CN" sz="2800" b="1" baseline="30000" dirty="0" smtClean="0">
                <a:latin typeface="+mj-ea"/>
                <a:ea typeface="+mj-ea"/>
              </a:rPr>
              <a:t>24</a:t>
            </a:r>
            <a:r>
              <a:rPr lang="zh-CN" altLang="en-US" sz="2800" b="1" dirty="0" smtClean="0">
                <a:latin typeface="+mj-ea"/>
                <a:ea typeface="+mj-ea"/>
              </a:rPr>
              <a:t>可以得到一个</a:t>
            </a:r>
            <a:r>
              <a:rPr lang="en-US" altLang="zh-CN" sz="2800" b="1" dirty="0" smtClean="0">
                <a:latin typeface="+mj-ea"/>
                <a:ea typeface="+mj-ea"/>
              </a:rPr>
              <a:t>24</a:t>
            </a:r>
            <a:r>
              <a:rPr lang="zh-CN" altLang="en-US" sz="2800" b="1" dirty="0" smtClean="0">
                <a:latin typeface="+mj-ea"/>
                <a:ea typeface="+mj-ea"/>
              </a:rPr>
              <a:t>位全为</a:t>
            </a:r>
            <a:r>
              <a:rPr lang="en-US" altLang="zh-CN" sz="2800" b="1" dirty="0" smtClean="0">
                <a:latin typeface="+mj-ea"/>
                <a:ea typeface="+mj-ea"/>
              </a:rPr>
              <a:t>0</a:t>
            </a:r>
            <a:r>
              <a:rPr lang="zh-CN" altLang="en-US" sz="2800" b="1" dirty="0" smtClean="0">
                <a:latin typeface="+mj-ea"/>
                <a:ea typeface="+mj-ea"/>
              </a:rPr>
              <a:t>的一个域。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变量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j-ea"/>
                <a:ea typeface="+mj-ea"/>
              </a:rPr>
              <a:t>Mem</a:t>
            </a:r>
            <a:r>
              <a:rPr lang="zh-CN" altLang="en-US" sz="2800" b="1" dirty="0" smtClean="0">
                <a:latin typeface="+mj-ea"/>
                <a:ea typeface="+mj-ea"/>
              </a:rPr>
              <a:t>用来表示存储器中的一个数组，存储器按照字节寻址，它可以传送任何数目的字节。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8229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Regs[R10]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16..31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16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(Mem[Regs[R8]]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aseline="30000">
                <a:solidFill>
                  <a:srgbClr val="000066"/>
                </a:solidFill>
                <a:latin typeface="Times New Roman" panose="02020603050405020304" pitchFamily="18" charset="0"/>
              </a:rPr>
              <a:t>8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## Mem[Regs[R8]]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3428" name="Text Box 5"/>
          <p:cNvSpPr txBox="1">
            <a:spLocks noChangeArrowheads="1"/>
          </p:cNvSpPr>
          <p:nvPr/>
        </p:nvSpPr>
        <p:spPr bwMode="auto">
          <a:xfrm>
            <a:off x="2895600" y="2492375"/>
            <a:ext cx="52578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66FF99"/>
                </a:solidFill>
                <a:latin typeface="Times New Roman" panose="02020603050405020304" pitchFamily="18" charset="0"/>
              </a:rPr>
              <a:t>00000000000000000000000000000000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429" name="Group 10"/>
          <p:cNvGrpSpPr/>
          <p:nvPr/>
        </p:nvGrpSpPr>
        <p:grpSpPr bwMode="auto">
          <a:xfrm>
            <a:off x="6400800" y="3635375"/>
            <a:ext cx="1828800" cy="2100263"/>
            <a:chOff x="3072" y="2544"/>
            <a:chExt cx="1152" cy="1323"/>
          </a:xfrm>
        </p:grpSpPr>
        <p:sp>
          <p:nvSpPr>
            <p:cNvPr id="103445" name="Text Box 6"/>
            <p:cNvSpPr txBox="1">
              <a:spLocks noChangeArrowheads="1"/>
            </p:cNvSpPr>
            <p:nvPr/>
          </p:nvSpPr>
          <p:spPr bwMode="auto">
            <a:xfrm>
              <a:off x="3072" y="2544"/>
              <a:ext cx="1152" cy="1323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10000101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46" name="Line 7"/>
            <p:cNvSpPr>
              <a:spLocks noChangeShapeType="1"/>
            </p:cNvSpPr>
            <p:nvPr/>
          </p:nvSpPr>
          <p:spPr bwMode="auto">
            <a:xfrm>
              <a:off x="3072" y="2832"/>
              <a:ext cx="115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Line 8"/>
            <p:cNvSpPr>
              <a:spLocks noChangeShapeType="1"/>
            </p:cNvSpPr>
            <p:nvPr/>
          </p:nvSpPr>
          <p:spPr bwMode="auto">
            <a:xfrm>
              <a:off x="3072" y="3216"/>
              <a:ext cx="115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8" name="Line 9"/>
            <p:cNvSpPr>
              <a:spLocks noChangeShapeType="1"/>
            </p:cNvSpPr>
            <p:nvPr/>
          </p:nvSpPr>
          <p:spPr bwMode="auto">
            <a:xfrm>
              <a:off x="3072" y="3504"/>
              <a:ext cx="115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30" name="Text Box 11"/>
          <p:cNvSpPr txBox="1">
            <a:spLocks noChangeArrowheads="1"/>
          </p:cNvSpPr>
          <p:nvPr/>
        </p:nvSpPr>
        <p:spPr bwMode="auto">
          <a:xfrm>
            <a:off x="8229600" y="24923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R8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5257800" y="2949575"/>
            <a:ext cx="0" cy="304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257800" y="3254375"/>
            <a:ext cx="3505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8763000" y="3254375"/>
            <a:ext cx="0" cy="1219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8229600" y="4473575"/>
            <a:ext cx="533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H="1">
            <a:off x="5867400" y="4473575"/>
            <a:ext cx="533400" cy="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4114800" y="4244975"/>
            <a:ext cx="17526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10000101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286000" y="4244975"/>
            <a:ext cx="17526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11111111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5" name="AutoShape 19"/>
          <p:cNvSpPr/>
          <p:nvPr/>
        </p:nvSpPr>
        <p:spPr bwMode="auto">
          <a:xfrm rot="-5400000">
            <a:off x="3962400" y="3406775"/>
            <a:ext cx="304800" cy="2895600"/>
          </a:xfrm>
          <a:prstGeom prst="leftBrace">
            <a:avLst>
              <a:gd name="adj1" fmla="val 79167"/>
              <a:gd name="adj2" fmla="val 50000"/>
            </a:avLst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362200" y="5159375"/>
            <a:ext cx="35052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1111111110000101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4114800" y="5692775"/>
            <a:ext cx="0" cy="3048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1828800" y="5997575"/>
            <a:ext cx="2286000" cy="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H="1">
            <a:off x="1828800" y="4092575"/>
            <a:ext cx="0" cy="19050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304800" y="3559175"/>
            <a:ext cx="52578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0000000000000000 1111111110000101</a:t>
            </a:r>
            <a:endParaRPr lang="en-US" altLang="zh-CN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44" name="Text Box 25"/>
          <p:cNvSpPr txBox="1">
            <a:spLocks noChangeArrowheads="1"/>
          </p:cNvSpPr>
          <p:nvPr/>
        </p:nvSpPr>
        <p:spPr bwMode="auto">
          <a:xfrm>
            <a:off x="2514600" y="31019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R10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nimBg="1"/>
      <p:bldP spid="121869" grpId="0" animBg="1"/>
      <p:bldP spid="121870" grpId="0" animBg="1"/>
      <p:bldP spid="121871" grpId="0" animBg="1"/>
      <p:bldP spid="121872" grpId="0" animBg="1"/>
      <p:bldP spid="121873" grpId="0" animBg="1" autoUpdateAnimBg="0"/>
      <p:bldP spid="121874" grpId="0" animBg="1" autoUpdateAnimBg="0"/>
      <p:bldP spid="121875" grpId="0" animBg="1" autoUpdateAnimBg="0"/>
      <p:bldP spid="121876" grpId="0" animBg="1" autoUpdateAnimBg="0"/>
      <p:bldP spid="121877" grpId="0" animBg="1"/>
      <p:bldP spid="121878" grpId="0" animBg="1"/>
      <p:bldP spid="121879" grpId="0" animBg="1"/>
      <p:bldP spid="12188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77925"/>
            <a:ext cx="8001000" cy="44831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Load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Store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操作</a:t>
            </a:r>
            <a:r>
              <a:rPr lang="zh-CN" altLang="en-US" sz="2800" b="1" dirty="0" smtClean="0">
                <a:latin typeface="+mj-ea"/>
                <a:ea typeface="+mj-ea"/>
              </a:rPr>
              <a:t>：可以对</a:t>
            </a:r>
            <a:r>
              <a:rPr lang="en-US" altLang="zh-CN" sz="2800" b="1" dirty="0" smtClean="0">
                <a:latin typeface="+mj-ea"/>
                <a:ea typeface="+mj-ea"/>
              </a:rPr>
              <a:t>MIPS</a:t>
            </a:r>
            <a:r>
              <a:rPr lang="zh-CN" altLang="en-US" sz="2800" b="1" dirty="0" smtClean="0">
                <a:latin typeface="+mj-ea"/>
                <a:ea typeface="+mj-ea"/>
              </a:rPr>
              <a:t>的所有通用寄存器和浮点寄存器进行</a:t>
            </a:r>
            <a:r>
              <a:rPr lang="en-US" altLang="zh-CN" sz="2800" b="1" dirty="0" smtClean="0">
                <a:latin typeface="+mj-ea"/>
                <a:ea typeface="+mj-ea"/>
              </a:rPr>
              <a:t>Load</a:t>
            </a:r>
            <a:r>
              <a:rPr lang="zh-CN" altLang="en-US" sz="2800" b="1" dirty="0" smtClean="0">
                <a:latin typeface="+mj-ea"/>
                <a:ea typeface="+mj-ea"/>
              </a:rPr>
              <a:t>（载入）和</a:t>
            </a:r>
            <a:r>
              <a:rPr lang="en-US" altLang="zh-CN" sz="2800" b="1" dirty="0" smtClean="0">
                <a:latin typeface="+mj-ea"/>
                <a:ea typeface="+mj-ea"/>
              </a:rPr>
              <a:t>Store</a:t>
            </a:r>
            <a:r>
              <a:rPr lang="zh-CN" altLang="en-US" sz="2800" b="1" dirty="0" smtClean="0">
                <a:latin typeface="+mj-ea"/>
                <a:ea typeface="+mj-ea"/>
              </a:rPr>
              <a:t>（储存）操作，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但是对通用寄存器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R0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Load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操作没有任何效果</a:t>
            </a:r>
            <a:r>
              <a:rPr lang="zh-CN" altLang="en-US" sz="2800" b="1" dirty="0" smtClean="0">
                <a:latin typeface="+mj-ea"/>
                <a:ea typeface="+mj-ea"/>
              </a:rPr>
              <a:t>。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00"/>
          <p:cNvGraphicFramePr/>
          <p:nvPr/>
        </p:nvGraphicFramePr>
        <p:xfrm>
          <a:off x="395536" y="620688"/>
          <a:ext cx="8569325" cy="5310719"/>
        </p:xfrm>
        <a:graphic>
          <a:graphicData uri="http://schemas.openxmlformats.org/drawingml/2006/table">
            <a:tbl>
              <a:tblPr/>
              <a:tblGrid>
                <a:gridCol w="1871663"/>
                <a:gridCol w="2160587"/>
                <a:gridCol w="45370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指令举例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指令名称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含 义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LW R2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40(R3)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Mem[40+Regs[R3]]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 R2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30(R3)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装入字节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Mem[30+Regs[R3]]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LBU R2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装入无符号字节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Mem[40+Regs[R3]]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LH R2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装入半字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</a:t>
                      </a:r>
                      <a:endParaRPr kumimoji="1" lang="pt-BR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Mem[30+Regs[R3]]## Mem[31+Regs[R3]]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LS F2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60(R4)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装入单精度浮点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Regs[F2]←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Mem[60+Regs[R4]]</a:t>
                      </a:r>
                      <a:r>
                        <a:rPr kumimoji="1" lang="pt-BR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SW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300(R5)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保存字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Mem[300+Regs[R5]]←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Regs[R4]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502(R4)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保存半字</a:t>
                      </a:r>
                      <a:r>
                        <a:rPr kumimoji="1" lang="zh-CN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	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Mem[502+Regs[R4]]←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Regs[R5] 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SB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41(R3)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保存字节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41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+Regs[R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]]←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 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SS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40(R2)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F2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保存单精度浮点数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Mem[40+Regs[R2]]←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操作</a:t>
            </a:r>
            <a:r>
              <a:rPr lang="zh-CN" altLang="en-US" sz="2600" b="1" dirty="0" smtClean="0">
                <a:latin typeface="+mj-ea"/>
                <a:ea typeface="+mj-ea"/>
              </a:rPr>
              <a:t>：在</a:t>
            </a:r>
            <a:r>
              <a:rPr lang="en-US" altLang="zh-CN" sz="2600" b="1" dirty="0" smtClean="0">
                <a:latin typeface="+mj-ea"/>
                <a:ea typeface="+mj-ea"/>
              </a:rPr>
              <a:t>MIPS</a:t>
            </a:r>
            <a:r>
              <a:rPr lang="zh-CN" altLang="en-US" sz="2600" b="1" dirty="0" smtClean="0">
                <a:latin typeface="+mj-ea"/>
                <a:ea typeface="+mj-ea"/>
              </a:rPr>
              <a:t>中，所有的</a:t>
            </a:r>
            <a:r>
              <a:rPr lang="en-US" altLang="zh-CN" sz="2600" b="1" dirty="0" smtClean="0"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latin typeface="+mj-ea"/>
                <a:ea typeface="+mj-ea"/>
              </a:rPr>
              <a:t>指令都是寄存器－寄存器型指令，其运算包含了简单的算术和逻辑运算，如加、减、</a:t>
            </a:r>
            <a:r>
              <a:rPr lang="en-US" altLang="zh-CN" sz="2600" b="1" dirty="0" smtClean="0">
                <a:latin typeface="+mj-ea"/>
                <a:ea typeface="+mj-ea"/>
              </a:rPr>
              <a:t>AND</a:t>
            </a:r>
            <a:r>
              <a:rPr lang="zh-CN" altLang="en-US" sz="2600" b="1" dirty="0" smtClean="0">
                <a:latin typeface="+mj-ea"/>
                <a:ea typeface="+mj-ea"/>
              </a:rPr>
              <a:t>、</a:t>
            </a:r>
            <a:r>
              <a:rPr lang="en-US" altLang="zh-CN" sz="2600" b="1" dirty="0" smtClean="0">
                <a:latin typeface="+mj-ea"/>
                <a:ea typeface="+mj-ea"/>
              </a:rPr>
              <a:t>OR</a:t>
            </a:r>
            <a:r>
              <a:rPr lang="zh-CN" altLang="en-US" sz="2600" b="1" dirty="0" smtClean="0">
                <a:latin typeface="+mj-ea"/>
                <a:ea typeface="+mj-ea"/>
              </a:rPr>
              <a:t>、</a:t>
            </a:r>
            <a:r>
              <a:rPr lang="en-US" altLang="zh-CN" sz="2600" b="1" dirty="0" smtClean="0">
                <a:latin typeface="+mj-ea"/>
                <a:ea typeface="+mj-ea"/>
              </a:rPr>
              <a:t>XOR</a:t>
            </a:r>
            <a:r>
              <a:rPr lang="zh-CN" altLang="en-US" sz="2600" b="1" dirty="0" smtClean="0">
                <a:latin typeface="+mj-ea"/>
                <a:ea typeface="+mj-ea"/>
              </a:rPr>
              <a:t>和移位。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设置相等</a:t>
            </a:r>
            <a:r>
              <a:rPr lang="zh-CN" altLang="en-US" sz="2600" b="1" dirty="0" smtClean="0">
                <a:latin typeface="+mj-ea"/>
                <a:ea typeface="+mj-ea"/>
              </a:rPr>
              <a:t>”、“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设置不等</a:t>
            </a:r>
            <a:r>
              <a:rPr lang="zh-CN" altLang="en-US" sz="2600" b="1" dirty="0" smtClean="0">
                <a:latin typeface="+mj-ea"/>
                <a:ea typeface="+mj-ea"/>
              </a:rPr>
              <a:t>”、“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设置小于</a:t>
            </a:r>
            <a:r>
              <a:rPr lang="zh-CN" altLang="en-US" sz="2600" b="1" dirty="0" smtClean="0">
                <a:latin typeface="+mj-ea"/>
                <a:ea typeface="+mj-ea"/>
              </a:rPr>
              <a:t>”：寄存器比较指令（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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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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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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</a:t>
            </a:r>
            <a:r>
              <a:rPr lang="zh-CN" altLang="en-US" sz="2600" b="1" dirty="0" smtClean="0">
                <a:latin typeface="+mj-ea"/>
                <a:ea typeface="+mj-ea"/>
              </a:rPr>
              <a:t>），如果比较结果为真，这些指令就在目标寄存器中填入</a:t>
            </a:r>
            <a:r>
              <a:rPr lang="en-US" altLang="zh-CN" sz="2600" b="1" dirty="0" smtClean="0">
                <a:latin typeface="+mj-ea"/>
                <a:ea typeface="+mj-ea"/>
              </a:rPr>
              <a:t>1</a:t>
            </a:r>
            <a:r>
              <a:rPr lang="zh-CN" altLang="en-US" sz="2600" b="1" dirty="0" smtClean="0">
                <a:latin typeface="+mj-ea"/>
                <a:ea typeface="+mj-ea"/>
              </a:rPr>
              <a:t>（表示真），否则填入</a:t>
            </a:r>
            <a:r>
              <a:rPr lang="en-US" altLang="zh-CN" sz="2600" b="1" dirty="0" smtClean="0">
                <a:latin typeface="+mj-ea"/>
                <a:ea typeface="+mj-ea"/>
              </a:rPr>
              <a:t>0</a:t>
            </a:r>
            <a:r>
              <a:rPr lang="zh-CN" altLang="en-US" sz="2600" b="1" dirty="0" smtClean="0">
                <a:latin typeface="+mj-ea"/>
                <a:ea typeface="+mj-ea"/>
              </a:rPr>
              <a:t>（表示假）。</a:t>
            </a:r>
            <a:endParaRPr lang="zh-CN" altLang="en-US" sz="26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/>
          </a:bodyPr>
          <a:lstStyle/>
          <a:p>
            <a:pPr lvl="1" eaLnBrk="1" hangingPunct="1">
              <a:defRPr/>
            </a:pPr>
            <a:r>
              <a:rPr lang="zh-CN" altLang="en-US" b="1" dirty="0"/>
              <a:t>指令系统的分类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在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中操作数的存储方法；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指令系统的设计和优化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指令系统设计的基本原则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控制指令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指令操作码的优化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指令系统的发展和改进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latin typeface="+mj-lt"/>
              </a:rPr>
              <a:t>CISC</a:t>
            </a:r>
            <a:endParaRPr lang="en-US" altLang="zh-CN" sz="2800" b="1" dirty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 smtClean="0">
                <a:latin typeface="+mj-lt"/>
              </a:rPr>
              <a:t>RISC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22"/>
          <p:cNvSpPr>
            <a:spLocks noGrp="1" noChangeArrowheads="1"/>
          </p:cNvSpPr>
          <p:nvPr>
            <p:ph type="title"/>
          </p:nvPr>
        </p:nvSpPr>
        <p:spPr>
          <a:xfrm>
            <a:off x="1763712" y="260350"/>
            <a:ext cx="6192663" cy="676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7154" name="Group 13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23850" y="1393825"/>
          <a:ext cx="8604250" cy="4556125"/>
        </p:xfrm>
        <a:graphic>
          <a:graphicData uri="http://schemas.openxmlformats.org/drawingml/2006/table">
            <a:tbl>
              <a:tblPr/>
              <a:tblGrid>
                <a:gridCol w="2244725"/>
                <a:gridCol w="2319338"/>
                <a:gridCol w="4040187"/>
              </a:tblGrid>
              <a:tr h="67791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指令实例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指令名称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  义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9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Add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R1,R2,R3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加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Regs[R1] ← Regs[R2] + Regs[R3]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ADDI R1,R2,#3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和立即值相加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Regs[R1] ← Regs[R2] + 3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2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LHI  R1,#42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载入高位立即值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Regs[R1] ← 42 ## 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SLLI  R1,R2,#5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逻辑左移立即值形式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Regs[R1] ← Regs[R2] &lt;&lt;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左移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>
                          <a:tab pos="441325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SLT  R1,R2,R3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设置小于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if  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[R2] &lt;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[R3])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[R1] ← 1  else   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[R1] ←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转移操作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描述目标地址的方法：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用带符号位的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26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位偏移量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加上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程序计数器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的值来确定跳转的目标地址；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指定一个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寄存器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，由寄存器中的内容决定跳转的目标地址。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转移操作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两种跳转类型：</a:t>
            </a:r>
            <a:endParaRPr lang="zh-CN" altLang="en-US" sz="28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一种是简单跳转；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另一种是跳转并链接（用于过程调用），它将下一条顺序指令地址（返回地址）保存在寄存器</a:t>
            </a:r>
            <a:r>
              <a:rPr lang="en-US" altLang="zh-CN" sz="2400" b="1" dirty="0" smtClean="0"/>
              <a:t>R31</a:t>
            </a:r>
            <a:r>
              <a:rPr lang="zh-CN" altLang="en-US" sz="2400" b="1" dirty="0" smtClean="0"/>
              <a:t>中。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53"/>
          <p:cNvSpPr>
            <a:spLocks noGrp="1" noChangeArrowheads="1"/>
          </p:cNvSpPr>
          <p:nvPr>
            <p:ph type="title"/>
          </p:nvPr>
        </p:nvSpPr>
        <p:spPr>
          <a:xfrm>
            <a:off x="395288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259326" name="Group 254"/>
          <p:cNvGraphicFramePr>
            <a:graphicFrameLocks noGrp="1"/>
          </p:cNvGraphicFramePr>
          <p:nvPr>
            <p:ph sz="half" idx="1"/>
          </p:nvPr>
        </p:nvGraphicFramePr>
        <p:xfrm>
          <a:off x="0" y="1125538"/>
          <a:ext cx="9144000" cy="4441826"/>
        </p:xfrm>
        <a:graphic>
          <a:graphicData uri="http://schemas.openxmlformats.org/drawingml/2006/table">
            <a:tbl>
              <a:tblPr/>
              <a:tblGrid>
                <a:gridCol w="1909763"/>
                <a:gridCol w="2352675"/>
                <a:gridCol w="4881562"/>
              </a:tblGrid>
              <a:tr h="4572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指令实例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指令名称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       name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跳转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←name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PC+4; -2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JAL    name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跳转并链接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Regs[R31] ← PC+4;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←name +PC+4;-2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JR     R3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寄存器型跳转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 Regs[R3];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JALR  R2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寄存器型跳转并链接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Regs[R31]←PC+4; PC← Regs[R2];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BEQZ 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 , name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分支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if  (Regs[R4]==0) 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 name+ PC+4;-2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BNE 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 , name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分支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if 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[R4]!=0)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 name+ PC+4;-2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浮点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4831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浮点操作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：浮点指令的操作数来源于浮点寄存器，同时它还指明了相应的操作是单精度浮点操作还是双精度浮点操作。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后缀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代表双精度浮点操作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后缀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代表单精度浮点操作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DIVF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的浮点操作有：加、减、乘、除。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中的常用指令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4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65150" y="1430338"/>
          <a:ext cx="7950200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图表" r:id="rId1" imgW="10024745" imgH="5610860" progId="MSGraph.Chart.8">
                  <p:embed/>
                </p:oleObj>
              </mc:Choice>
              <mc:Fallback>
                <p:oleObj name="图表" r:id="rId1" imgW="10024745" imgH="5610860" progId="MSGraph.Chart.8">
                  <p:embed/>
                  <p:pic>
                    <p:nvPicPr>
                      <p:cNvPr id="0" name="图片 36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430338"/>
                        <a:ext cx="7950200" cy="440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中的常用指令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366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73088" y="1455738"/>
          <a:ext cx="7932737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图表" r:id="rId1" imgW="10013315" imgH="5554345" progId="MSGraph.Chart.8">
                  <p:embed/>
                </p:oleObj>
              </mc:Choice>
              <mc:Fallback>
                <p:oleObj name="图表" r:id="rId1" imgW="10013315" imgH="5554345" progId="MSGraph.Chart.8">
                  <p:embed/>
                  <p:pic>
                    <p:nvPicPr>
                      <p:cNvPr id="0" name="图片 37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55738"/>
                        <a:ext cx="7932737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的效能分析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问题的提出</a:t>
            </a:r>
            <a:r>
              <a:rPr lang="zh-CN" altLang="en-US" sz="2800" b="1" dirty="0" smtClean="0">
                <a:latin typeface="+mj-ea"/>
                <a:ea typeface="+mj-ea"/>
              </a:rPr>
              <a:t>：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MIPS</a:t>
            </a:r>
            <a:r>
              <a:rPr lang="zh-CN" altLang="en-US" sz="2400" b="1" dirty="0" smtClean="0">
                <a:latin typeface="+mj-ea"/>
                <a:ea typeface="+mj-ea"/>
              </a:rPr>
              <a:t>指令集结构的指令格式、寻址方式和操作都非常简单。也许有人会担心，这些特性会使得目标代码中指令条数增多，导致程序运行时间加长，从而使这种指令集结构的机器性能并不会太高。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268538" y="4581525"/>
          <a:ext cx="4578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公式" r:id="rId1" imgW="2159000" imgH="241300" progId="Equation.3">
                  <p:embed/>
                </p:oleObj>
              </mc:Choice>
              <mc:Fallback>
                <p:oleObj name="公式" r:id="rId1" imgW="2159000" imgH="241300" progId="Equation.3">
                  <p:embed/>
                  <p:pic>
                    <p:nvPicPr>
                      <p:cNvPr id="0" name="图片 38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45783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的效能分析</a:t>
            </a:r>
            <a:endParaRPr lang="zh-CN" altLang="en-US" sz="3600" b="1" dirty="0" smtClean="0">
              <a:latin typeface="+mj-ea"/>
            </a:endParaRPr>
          </a:p>
        </p:txBody>
      </p:sp>
      <p:graphicFrame>
        <p:nvGraphicFramePr>
          <p:cNvPr id="11571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23888" y="1393825"/>
          <a:ext cx="7832725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图表" r:id="rId1" imgW="9945370" imgH="5746115" progId="MSGraph.Chart.8">
                  <p:embed/>
                </p:oleObj>
              </mc:Choice>
              <mc:Fallback>
                <p:oleObj name="图表" r:id="rId1" imgW="9945370" imgH="5746115" progId="MSGraph.Chart.8">
                  <p:embed/>
                  <p:pic>
                    <p:nvPicPr>
                      <p:cNvPr id="0" name="图片 39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393825"/>
                        <a:ext cx="7832725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+mj-ea"/>
                <a:cs typeface="+mn-cs"/>
              </a:rPr>
              <a:t>本章</a:t>
            </a:r>
            <a:r>
              <a:rPr kumimoji="1" lang="zh-CN" altLang="en-US" sz="3600" b="1" dirty="0" smtClean="0">
                <a:latin typeface="+mj-ea"/>
                <a:cs typeface="+mn-cs"/>
              </a:rPr>
              <a:t>小结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讨论指令系统的基本概念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指令的操作码与地址码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操作数的类型</a:t>
            </a:r>
            <a:r>
              <a:rPr lang="zh-CN" altLang="en-US" sz="2400" b="1" dirty="0" smtClean="0">
                <a:latin typeface="+mj-ea"/>
                <a:ea typeface="+mj-ea"/>
              </a:rPr>
              <a:t>和硬件表示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操作的类型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寻址方式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指令的寻址</a:t>
            </a:r>
            <a:r>
              <a:rPr lang="zh-CN" altLang="en-US" sz="2400" b="1" dirty="0" smtClean="0">
                <a:latin typeface="+mj-ea"/>
                <a:ea typeface="+mj-ea"/>
              </a:rPr>
              <a:t>与</a:t>
            </a:r>
            <a:r>
              <a:rPr lang="zh-CN" altLang="en-US" sz="2400" b="1" dirty="0">
                <a:latin typeface="+mj-ea"/>
                <a:ea typeface="+mj-ea"/>
              </a:rPr>
              <a:t>操作数</a:t>
            </a:r>
            <a:r>
              <a:rPr lang="zh-CN" altLang="en-US" sz="2400" b="1" dirty="0" smtClean="0">
                <a:latin typeface="+mj-ea"/>
                <a:ea typeface="+mj-ea"/>
              </a:rPr>
              <a:t>的</a:t>
            </a:r>
            <a:r>
              <a:rPr lang="zh-CN" altLang="en-US" sz="2400" b="1" dirty="0">
                <a:latin typeface="+mj-ea"/>
                <a:ea typeface="+mj-ea"/>
              </a:rPr>
              <a:t>寻址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偏移</a:t>
            </a:r>
            <a:r>
              <a:rPr lang="zh-CN" altLang="en-US" sz="2400" b="1" dirty="0" smtClean="0">
                <a:latin typeface="+mj-ea"/>
                <a:ea typeface="+mj-ea"/>
              </a:rPr>
              <a:t>寻址与立即寻址的范围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001000" cy="44831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Load/Store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型指令集结构</a:t>
            </a: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MIPS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是一种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多元指令集结构</a:t>
            </a: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体现了当今多种机器（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AMD29K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 station 3100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HP850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801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Intel i860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MIPS M/120A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MIPS M/1000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Motorola 88k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RISC I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SGI4D/60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SPARC station 1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Sun 4/110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Sun 4/260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等）的指令集结构的共同特点。</a:t>
            </a:r>
            <a:endParaRPr lang="zh-CN" altLang="en-US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还将会体现未来一些机器的指令集结构的特点。</a:t>
            </a:r>
            <a:endParaRPr lang="zh-CN" altLang="en-US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altLang="zh-CN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.7</a:t>
            </a:r>
            <a:r>
              <a:rPr lang="zh-CN" altLang="en-US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指令格式举例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62055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MIPS32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一个子集，简称为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+mj-ea"/>
              </a:rPr>
              <a:t> </a:t>
            </a:r>
            <a:r>
              <a:rPr kumimoji="1" lang="zh-CN" altLang="en-US" sz="3600" b="1" dirty="0">
                <a:latin typeface="+mj-ea"/>
                <a:cs typeface="+mn-cs"/>
              </a:rPr>
              <a:t>本章小结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指令系统结构的分类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堆栈型、累加器型</a:t>
            </a:r>
            <a:r>
              <a:rPr lang="zh-CN" altLang="en-US" sz="2400" b="1" dirty="0" smtClean="0">
                <a:latin typeface="+mj-ea"/>
                <a:ea typeface="+mj-ea"/>
              </a:rPr>
              <a:t>、通用寄存器型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根据</a:t>
            </a:r>
            <a:r>
              <a:rPr lang="en-US" altLang="zh-CN" sz="2400" b="1" dirty="0" smtClean="0">
                <a:latin typeface="+mj-ea"/>
                <a:ea typeface="+mj-ea"/>
              </a:rPr>
              <a:t>ALU</a:t>
            </a:r>
            <a:r>
              <a:rPr lang="zh-CN" altLang="en-US" sz="2400" b="1" dirty="0" smtClean="0">
                <a:latin typeface="+mj-ea"/>
                <a:ea typeface="+mj-ea"/>
              </a:rPr>
              <a:t>操作数来源，通用寄存器型包括：寄存器</a:t>
            </a:r>
            <a:r>
              <a:rPr lang="en-US" altLang="zh-CN" sz="2400" b="1" dirty="0" smtClean="0">
                <a:latin typeface="+mj-ea"/>
                <a:ea typeface="+mj-ea"/>
              </a:rPr>
              <a:t>-</a:t>
            </a:r>
            <a:r>
              <a:rPr lang="zh-CN" altLang="en-US" sz="2400" b="1" dirty="0" smtClean="0">
                <a:latin typeface="+mj-ea"/>
                <a:ea typeface="+mj-ea"/>
              </a:rPr>
              <a:t>存储器型和寄存器</a:t>
            </a:r>
            <a:r>
              <a:rPr lang="en-US" altLang="zh-CN" sz="2400" b="1" dirty="0" smtClean="0">
                <a:latin typeface="+mj-ea"/>
                <a:ea typeface="+mj-ea"/>
              </a:rPr>
              <a:t>-</a:t>
            </a:r>
            <a:r>
              <a:rPr lang="zh-CN" altLang="en-US" sz="2400" b="1" dirty="0" smtClean="0">
                <a:latin typeface="+mj-ea"/>
                <a:ea typeface="+mj-ea"/>
              </a:rPr>
              <a:t>寄存器型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指令系统设计的基本原则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完整性、规整性、正交性、高效率、兼容性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RISC</a:t>
            </a:r>
            <a:r>
              <a:rPr lang="zh-CN" altLang="en-US" sz="2400" b="1" dirty="0" smtClean="0">
                <a:latin typeface="+mj-ea"/>
                <a:ea typeface="+mj-ea"/>
              </a:rPr>
              <a:t>和</a:t>
            </a: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MIPS</a:t>
            </a:r>
            <a:r>
              <a:rPr lang="zh-CN" altLang="en-US" sz="2400" b="1" dirty="0" smtClean="0">
                <a:latin typeface="+mj-ea"/>
                <a:ea typeface="+mj-ea"/>
              </a:rPr>
              <a:t>指令集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9751"/>
            <a:ext cx="792080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唐朔飞教材，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P335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T6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T14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王志英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教材，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P62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T15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T18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T18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，“每个地址字段的长度均为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位”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+mj-lt"/>
                <a:ea typeface="+mj-ea"/>
                <a:cs typeface="+mj-cs"/>
              </a:rPr>
              <a:t>本章作业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212826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计算机系统量化分析基础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420914"/>
            <a:ext cx="5256212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30368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５</a:t>
            </a:r>
            <a:r>
              <a:rPr lang="zh-CN" alt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  <a:r>
              <a:rPr lang="zh-CN" altLang="en-US" sz="28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设计与实现</a:t>
            </a:r>
            <a:endParaRPr lang="zh-CN" altLang="en-US" sz="2800" dirty="0"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65281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基本流水线技术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2687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指令级并行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88471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5006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828776"/>
            <a:ext cx="5256213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总线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339752" y="620688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计算机系统概论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  <a:endParaRPr lang="zh-CN" altLang="en-US" b="1" smtClean="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.3  多级时序系统（</a:t>
              </a:r>
              <a:r>
                <a:rPr lang="en-US" altLang="zh-CN" sz="3200">
                  <a:latin typeface="Times New Roman" panose="02020603050405020304" pitchFamily="18" charset="0"/>
                </a:rPr>
                <a:t>X86</a:t>
              </a:r>
              <a:r>
                <a:rPr lang="zh-CN" altLang="en-US" sz="3200">
                  <a:latin typeface="Times New Roman" panose="02020603050405020304" pitchFamily="18" charset="0"/>
                </a:rPr>
                <a:t>）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.2  运算方法与</a:t>
              </a:r>
              <a:r>
                <a:rPr lang="en-US" altLang="zh-CN" sz="3200">
                  <a:latin typeface="Times New Roman" panose="02020603050405020304" pitchFamily="18" charset="0"/>
                </a:rPr>
                <a:t>ALU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.4  </a:t>
              </a:r>
              <a:r>
                <a:rPr lang="en-US" altLang="zh-CN" sz="3200">
                  <a:latin typeface="Times New Roman" panose="02020603050405020304" pitchFamily="18" charset="0"/>
                </a:rPr>
                <a:t>MIPS CPU</a:t>
              </a:r>
              <a:r>
                <a:rPr lang="zh-CN" altLang="en-US" sz="3200">
                  <a:latin typeface="Times New Roman" panose="02020603050405020304" pitchFamily="18" charset="0"/>
                </a:rPr>
                <a:t>的简单实现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07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  <a:endParaRPr lang="zh-CN" altLang="en-US" b="1" smtClean="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.3  多级时序系统（</a:t>
              </a:r>
              <a:r>
                <a:rPr lang="en-US" altLang="zh-CN" sz="3200">
                  <a:latin typeface="Times New Roman" panose="02020603050405020304" pitchFamily="18" charset="0"/>
                </a:rPr>
                <a:t>X86</a:t>
              </a:r>
              <a:r>
                <a:rPr lang="zh-CN" altLang="en-US" sz="3200">
                  <a:latin typeface="Times New Roman" panose="02020603050405020304" pitchFamily="18" charset="0"/>
                </a:rPr>
                <a:t>）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.2  运算方法与</a:t>
              </a:r>
              <a:r>
                <a:rPr lang="en-US" altLang="zh-CN" sz="3200">
                  <a:latin typeface="Times New Roman" panose="02020603050405020304" pitchFamily="18" charset="0"/>
                </a:rPr>
                <a:t>ALU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.4  </a:t>
              </a:r>
              <a:r>
                <a:rPr lang="en-US" altLang="zh-CN" sz="3200">
                  <a:latin typeface="Times New Roman" panose="02020603050405020304" pitchFamily="18" charset="0"/>
                </a:rPr>
                <a:t>MIPS CPU</a:t>
              </a:r>
              <a:r>
                <a:rPr lang="zh-CN" altLang="en-US" sz="3200">
                  <a:latin typeface="Times New Roman" panose="02020603050405020304" pitchFamily="18" charset="0"/>
                </a:rPr>
                <a:t>的简单实现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07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.1   </a:t>
            </a:r>
            <a:r>
              <a:rPr lang="en-US" altLang="zh-CN" sz="3600" b="1" dirty="0" smtClean="0"/>
              <a:t>CPU </a:t>
            </a:r>
            <a:r>
              <a:rPr lang="zh-CN" altLang="en-US" sz="3600" b="1" dirty="0" smtClean="0"/>
              <a:t>的结构框图</a:t>
            </a:r>
            <a:endParaRPr lang="zh-CN" altLang="en-US" sz="3600" b="1" dirty="0" smtClean="0"/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 </a:t>
            </a:r>
            <a:r>
              <a:rPr lang="en-US" altLang="zh-CN" sz="3200" dirty="0">
                <a:latin typeface="Times New Roman" panose="02020603050405020304" pitchFamily="18" charset="0"/>
              </a:rPr>
              <a:t>CPU </a:t>
            </a:r>
            <a:r>
              <a:rPr lang="zh-CN" altLang="en-US" sz="3200" dirty="0">
                <a:latin typeface="Times New Roman" panose="02020603050405020304" pitchFamily="18" charset="0"/>
              </a:rPr>
              <a:t>的功能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524000" y="23971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取指令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1524000" y="292576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分析指令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1524000" y="34544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执行指令，发出各种操作命令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1524000" y="398145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控制程序输入及结果的输出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1524000" y="451008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总线管理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524000" y="503872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处理异常情况和特殊请求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1066800" y="1868488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1.  控制器的功能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1066800" y="5567363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2.  运算器的功能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1447800" y="6096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实现算术运算和逻辑运算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301" name="Text Box 13"/>
          <p:cNvSpPr txBox="1">
            <a:spLocks noChangeArrowheads="1"/>
          </p:cNvSpPr>
          <p:nvPr/>
        </p:nvSpPr>
        <p:spPr bwMode="auto">
          <a:xfrm>
            <a:off x="6400800" y="243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指令控制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2" name="Text Box 14"/>
          <p:cNvSpPr txBox="1">
            <a:spLocks noChangeArrowheads="1"/>
          </p:cNvSpPr>
          <p:nvPr/>
        </p:nvSpPr>
        <p:spPr bwMode="auto">
          <a:xfrm>
            <a:off x="6400800" y="328453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操作控制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3" name="Text Box 15"/>
          <p:cNvSpPr txBox="1">
            <a:spLocks noChangeArrowheads="1"/>
          </p:cNvSpPr>
          <p:nvPr/>
        </p:nvSpPr>
        <p:spPr bwMode="auto">
          <a:xfrm>
            <a:off x="6400800" y="397986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时间控制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4" name="Text Box 16"/>
          <p:cNvSpPr txBox="1">
            <a:spLocks noChangeArrowheads="1"/>
          </p:cNvSpPr>
          <p:nvPr/>
        </p:nvSpPr>
        <p:spPr bwMode="auto">
          <a:xfrm>
            <a:off x="6437313" y="614045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数据加工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6372225" y="491648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处理中断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8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utoUpdateAnimBg="0"/>
      <p:bldP spid="524292" grpId="0" autoUpdateAnimBg="0"/>
      <p:bldP spid="524293" grpId="0" autoUpdateAnimBg="0"/>
      <p:bldP spid="524294" grpId="0" autoUpdateAnimBg="0"/>
      <p:bldP spid="524295" grpId="0" autoUpdateAnimBg="0"/>
      <p:bldP spid="524296" grpId="0" autoUpdateAnimBg="0"/>
      <p:bldP spid="524297" grpId="0" autoUpdateAnimBg="0"/>
      <p:bldP spid="524298" grpId="0" autoUpdateAnimBg="0"/>
      <p:bldP spid="524299" grpId="0" autoUpdateAnimBg="0"/>
      <p:bldP spid="524300" grpId="0" autoUpdateAnimBg="0"/>
      <p:bldP spid="524301" grpId="0" autoUpdateAnimBg="0"/>
      <p:bldP spid="524302" grpId="0" autoUpdateAnimBg="0"/>
      <p:bldP spid="524303" grpId="0" autoUpdateAnimBg="0"/>
      <p:bldP spid="524304" grpId="0" autoUpdateAnimBg="0"/>
      <p:bldP spid="52430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CPU </a:t>
            </a:r>
            <a:r>
              <a:rPr lang="zh-CN" altLang="en-US" sz="3600">
                <a:latin typeface="Times New Roman" panose="02020603050405020304" pitchFamily="18" charset="0"/>
              </a:rPr>
              <a:t>结构框图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PC   IR</a:t>
            </a:r>
            <a:endParaRPr lang="en-US" altLang="zh-CN" sz="22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62200" y="1447800"/>
            <a:ext cx="4800600" cy="2438400"/>
            <a:chOff x="1488" y="912"/>
            <a:chExt cx="3024" cy="1536"/>
          </a:xfrm>
        </p:grpSpPr>
        <p:sp>
          <p:nvSpPr>
            <p:cNvPr id="6179" name="Text Box 5"/>
            <p:cNvSpPr txBox="1">
              <a:spLocks noChangeArrowheads="1"/>
            </p:cNvSpPr>
            <p:nvPr/>
          </p:nvSpPr>
          <p:spPr bwMode="auto">
            <a:xfrm>
              <a:off x="1488" y="912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指令控制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0" name="Text Box 6"/>
            <p:cNvSpPr txBox="1">
              <a:spLocks noChangeArrowheads="1"/>
            </p:cNvSpPr>
            <p:nvPr/>
          </p:nvSpPr>
          <p:spPr bwMode="auto">
            <a:xfrm>
              <a:off x="1488" y="1228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操作控制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7"/>
            <p:cNvSpPr txBox="1">
              <a:spLocks noChangeArrowheads="1"/>
            </p:cNvSpPr>
            <p:nvPr/>
          </p:nvSpPr>
          <p:spPr bwMode="auto">
            <a:xfrm>
              <a:off x="1488" y="1545"/>
              <a:ext cx="288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时间控制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2" name="Text Box 8"/>
            <p:cNvSpPr txBox="1">
              <a:spLocks noChangeArrowheads="1"/>
            </p:cNvSpPr>
            <p:nvPr/>
          </p:nvSpPr>
          <p:spPr bwMode="auto">
            <a:xfrm>
              <a:off x="1488" y="1862"/>
              <a:ext cx="30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数据加工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3" name="Text Box 9"/>
            <p:cNvSpPr txBox="1">
              <a:spLocks noChangeArrowheads="1"/>
            </p:cNvSpPr>
            <p:nvPr/>
          </p:nvSpPr>
          <p:spPr bwMode="auto">
            <a:xfrm>
              <a:off x="1488" y="2179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处理中断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525322" name="Text Box 10"/>
          <p:cNvSpPr txBox="1">
            <a:spLocks noChangeArrowheads="1"/>
          </p:cNvSpPr>
          <p:nvPr/>
        </p:nvSpPr>
        <p:spPr bwMode="auto">
          <a:xfrm>
            <a:off x="4572000" y="2955925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ALU  </a:t>
            </a:r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4572000" y="3459163"/>
            <a:ext cx="274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中断系统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1143000" y="9144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1. 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与系统总线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5325" name="Text Box 13"/>
          <p:cNvSpPr txBox="1">
            <a:spLocks noChangeArrowheads="1"/>
          </p:cNvSpPr>
          <p:nvPr/>
        </p:nvSpPr>
        <p:spPr bwMode="auto">
          <a:xfrm>
            <a:off x="4572000" y="2163763"/>
            <a:ext cx="274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CU   </a:t>
            </a:r>
            <a:r>
              <a:rPr lang="zh-CN" altLang="en-US" sz="2200">
                <a:latin typeface="Times New Roman" panose="02020603050405020304" pitchFamily="18" charset="0"/>
              </a:rPr>
              <a:t>时序电路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25326" name="AutoShape 14"/>
          <p:cNvSpPr/>
          <p:nvPr/>
        </p:nvSpPr>
        <p:spPr bwMode="auto">
          <a:xfrm>
            <a:off x="3733800" y="213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3" name="Group 15"/>
          <p:cNvGrpSpPr/>
          <p:nvPr/>
        </p:nvGrpSpPr>
        <p:grpSpPr bwMode="auto">
          <a:xfrm>
            <a:off x="3886200" y="4572000"/>
            <a:ext cx="950913" cy="685800"/>
            <a:chOff x="2448" y="2880"/>
            <a:chExt cx="599" cy="432"/>
          </a:xfrm>
        </p:grpSpPr>
        <p:sp>
          <p:nvSpPr>
            <p:cNvPr id="6177" name="Text Box 16"/>
            <p:cNvSpPr txBox="1">
              <a:spLocks noChangeArrowheads="1"/>
            </p:cNvSpPr>
            <p:nvPr/>
          </p:nvSpPr>
          <p:spPr bwMode="auto">
            <a:xfrm>
              <a:off x="2448" y="296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17"/>
            <p:cNvSpPr>
              <a:spLocks noChangeArrowheads="1"/>
            </p:cNvSpPr>
            <p:nvPr/>
          </p:nvSpPr>
          <p:spPr bwMode="auto">
            <a:xfrm>
              <a:off x="2473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2630488" y="4572000"/>
            <a:ext cx="874712" cy="685800"/>
            <a:chOff x="1657" y="2880"/>
            <a:chExt cx="551" cy="432"/>
          </a:xfrm>
        </p:grpSpPr>
        <p:sp>
          <p:nvSpPr>
            <p:cNvPr id="6175" name="Text Box 19"/>
            <p:cNvSpPr txBox="1">
              <a:spLocks noChangeArrowheads="1"/>
            </p:cNvSpPr>
            <p:nvPr/>
          </p:nvSpPr>
          <p:spPr bwMode="auto">
            <a:xfrm>
              <a:off x="1718" y="2966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20"/>
            <p:cNvSpPr>
              <a:spLocks noChangeArrowheads="1"/>
            </p:cNvSpPr>
            <p:nvPr/>
          </p:nvSpPr>
          <p:spPr bwMode="auto">
            <a:xfrm>
              <a:off x="1657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630488" y="5546725"/>
            <a:ext cx="874712" cy="701675"/>
            <a:chOff x="1344" y="2438"/>
            <a:chExt cx="551" cy="442"/>
          </a:xfrm>
        </p:grpSpPr>
        <p:sp>
          <p:nvSpPr>
            <p:cNvPr id="6173" name="Text Box 22"/>
            <p:cNvSpPr txBox="1">
              <a:spLocks noChangeArrowheads="1"/>
            </p:cNvSpPr>
            <p:nvPr/>
          </p:nvSpPr>
          <p:spPr bwMode="auto">
            <a:xfrm>
              <a:off x="1382" y="2438"/>
              <a:ext cx="4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中断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系统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74" name="Rectangle 23"/>
            <p:cNvSpPr>
              <a:spLocks noChangeArrowheads="1"/>
            </p:cNvSpPr>
            <p:nvPr/>
          </p:nvSpPr>
          <p:spPr bwMode="auto">
            <a:xfrm>
              <a:off x="1344" y="2448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3886200" y="5562600"/>
            <a:ext cx="874713" cy="685800"/>
            <a:chOff x="2448" y="3504"/>
            <a:chExt cx="551" cy="432"/>
          </a:xfrm>
        </p:grpSpPr>
        <p:sp>
          <p:nvSpPr>
            <p:cNvPr id="6171" name="Text Box 25"/>
            <p:cNvSpPr txBox="1">
              <a:spLocks noChangeArrowheads="1"/>
            </p:cNvSpPr>
            <p:nvPr/>
          </p:nvSpPr>
          <p:spPr bwMode="auto">
            <a:xfrm>
              <a:off x="2544" y="3600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72" name="Rectangle 26"/>
            <p:cNvSpPr>
              <a:spLocks noChangeArrowheads="1"/>
            </p:cNvSpPr>
            <p:nvPr/>
          </p:nvSpPr>
          <p:spPr bwMode="auto">
            <a:xfrm>
              <a:off x="2448" y="3504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2339975" y="4114800"/>
            <a:ext cx="4441825" cy="2514600"/>
            <a:chOff x="1474" y="2592"/>
            <a:chExt cx="2798" cy="1584"/>
          </a:xfrm>
        </p:grpSpPr>
        <p:sp>
          <p:nvSpPr>
            <p:cNvPr id="6160" name="Rectangle 28"/>
            <p:cNvSpPr>
              <a:spLocks noChangeArrowheads="1"/>
            </p:cNvSpPr>
            <p:nvPr/>
          </p:nvSpPr>
          <p:spPr bwMode="auto">
            <a:xfrm>
              <a:off x="1488" y="2640"/>
              <a:ext cx="17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1" name="Text Box 29"/>
            <p:cNvSpPr txBox="1">
              <a:spLocks noChangeArrowheads="1"/>
            </p:cNvSpPr>
            <p:nvPr/>
          </p:nvSpPr>
          <p:spPr bwMode="auto">
            <a:xfrm>
              <a:off x="1474" y="2630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30"/>
            <p:cNvSpPr>
              <a:spLocks noChangeArrowheads="1"/>
            </p:cNvSpPr>
            <p:nvPr/>
          </p:nvSpPr>
          <p:spPr bwMode="auto">
            <a:xfrm>
              <a:off x="3840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3" name="Rectangle 31"/>
            <p:cNvSpPr>
              <a:spLocks noChangeArrowheads="1"/>
            </p:cNvSpPr>
            <p:nvPr/>
          </p:nvSpPr>
          <p:spPr bwMode="auto">
            <a:xfrm>
              <a:off x="4176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4" name="Rectangle 32"/>
            <p:cNvSpPr>
              <a:spLocks noChangeArrowheads="1"/>
            </p:cNvSpPr>
            <p:nvPr/>
          </p:nvSpPr>
          <p:spPr bwMode="auto">
            <a:xfrm>
              <a:off x="3504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5" name="AutoShape 33"/>
            <p:cNvSpPr>
              <a:spLocks noChangeArrowheads="1"/>
            </p:cNvSpPr>
            <p:nvPr/>
          </p:nvSpPr>
          <p:spPr bwMode="auto">
            <a:xfrm>
              <a:off x="3216" y="2832"/>
              <a:ext cx="288" cy="144"/>
            </a:xfrm>
            <a:prstGeom prst="leftRightArrow">
              <a:avLst>
                <a:gd name="adj1" fmla="val 51037"/>
                <a:gd name="adj2" fmla="val 6944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6" name="AutoShape 34"/>
            <p:cNvSpPr>
              <a:spLocks noChangeArrowheads="1"/>
            </p:cNvSpPr>
            <p:nvPr/>
          </p:nvSpPr>
          <p:spPr bwMode="auto">
            <a:xfrm>
              <a:off x="3216" y="3120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7" name="Text Box 35"/>
            <p:cNvSpPr txBox="1">
              <a:spLocks noChangeArrowheads="1"/>
            </p:cNvSpPr>
            <p:nvPr/>
          </p:nvSpPr>
          <p:spPr bwMode="auto">
            <a:xfrm>
              <a:off x="3287" y="3513"/>
              <a:ext cx="289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控制总线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68" name="Text Box 36"/>
            <p:cNvSpPr txBox="1">
              <a:spLocks noChangeArrowheads="1"/>
            </p:cNvSpPr>
            <p:nvPr/>
          </p:nvSpPr>
          <p:spPr bwMode="auto">
            <a:xfrm>
              <a:off x="3622" y="3513"/>
              <a:ext cx="289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数据总线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69" name="Text Box 37"/>
            <p:cNvSpPr txBox="1">
              <a:spLocks noChangeArrowheads="1"/>
            </p:cNvSpPr>
            <p:nvPr/>
          </p:nvSpPr>
          <p:spPr bwMode="auto">
            <a:xfrm>
              <a:off x="3958" y="3513"/>
              <a:ext cx="289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地址总线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70" name="AutoShape 38"/>
            <p:cNvSpPr>
              <a:spLocks noChangeArrowheads="1"/>
            </p:cNvSpPr>
            <p:nvPr/>
          </p:nvSpPr>
          <p:spPr bwMode="auto">
            <a:xfrm>
              <a:off x="3225" y="3390"/>
              <a:ext cx="960" cy="144"/>
            </a:xfrm>
            <a:prstGeom prst="rightArrow">
              <a:avLst>
                <a:gd name="adj1" fmla="val 50000"/>
                <a:gd name="adj2" fmla="val 9234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6159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22" grpId="0" autoUpdateAnimBg="0"/>
      <p:bldP spid="525323" grpId="0" autoUpdateAnimBg="0"/>
      <p:bldP spid="525324" grpId="0" autoUpdateAnimBg="0"/>
      <p:bldP spid="525325" grpId="0" autoUpdateAnimBg="0"/>
      <p:bldP spid="5253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的内部结构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1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2" name="Group 48"/>
          <p:cNvGrpSpPr/>
          <p:nvPr/>
        </p:nvGrpSpPr>
        <p:grpSpPr bwMode="auto">
          <a:xfrm>
            <a:off x="1731963" y="1828800"/>
            <a:ext cx="4821237" cy="3749675"/>
            <a:chOff x="1091" y="1152"/>
            <a:chExt cx="3037" cy="2362"/>
          </a:xfrm>
        </p:grpSpPr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1513" y="2457"/>
              <a:ext cx="7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算术和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布尔逻辑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1475" y="2448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1475" y="2112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1661" y="210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取反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1475" y="1776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1661" y="176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移位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1475" y="1440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1513" y="143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状态标志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2758" y="1344"/>
              <a:ext cx="308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内部             数据总线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2771" y="1152"/>
              <a:ext cx="288" cy="1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3" name="Text Box 16"/>
            <p:cNvSpPr txBox="1">
              <a:spLocks noChangeArrowheads="1"/>
            </p:cNvSpPr>
            <p:nvPr/>
          </p:nvSpPr>
          <p:spPr bwMode="auto">
            <a:xfrm>
              <a:off x="3529" y="153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4" name="Rectangle 17"/>
            <p:cNvSpPr>
              <a:spLocks noChangeArrowheads="1"/>
            </p:cNvSpPr>
            <p:nvPr/>
          </p:nvSpPr>
          <p:spPr bwMode="auto">
            <a:xfrm>
              <a:off x="3539" y="1152"/>
              <a:ext cx="576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5" name="Text Box 18"/>
            <p:cNvSpPr txBox="1">
              <a:spLocks noChangeArrowheads="1"/>
            </p:cNvSpPr>
            <p:nvPr/>
          </p:nvSpPr>
          <p:spPr bwMode="auto">
            <a:xfrm>
              <a:off x="3635" y="258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86" name="Rectangle 19"/>
            <p:cNvSpPr>
              <a:spLocks noChangeArrowheads="1"/>
            </p:cNvSpPr>
            <p:nvPr/>
          </p:nvSpPr>
          <p:spPr bwMode="auto">
            <a:xfrm>
              <a:off x="3539" y="259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3629" y="3072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系统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8" name="Rectangle 21"/>
            <p:cNvSpPr>
              <a:spLocks noChangeArrowheads="1"/>
            </p:cNvSpPr>
            <p:nvPr/>
          </p:nvSpPr>
          <p:spPr bwMode="auto">
            <a:xfrm>
              <a:off x="3539" y="3082"/>
              <a:ext cx="576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>
              <a:off x="2291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>
              <a:off x="2291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>
              <a:off x="2291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>
              <a:off x="2291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3" name="Line 26"/>
            <p:cNvSpPr>
              <a:spLocks noChangeShapeType="1"/>
            </p:cNvSpPr>
            <p:nvPr/>
          </p:nvSpPr>
          <p:spPr bwMode="auto">
            <a:xfrm>
              <a:off x="3059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7"/>
            <p:cNvSpPr>
              <a:spLocks noChangeShapeType="1"/>
            </p:cNvSpPr>
            <p:nvPr/>
          </p:nvSpPr>
          <p:spPr bwMode="auto">
            <a:xfrm>
              <a:off x="3059" y="16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3059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9"/>
            <p:cNvSpPr>
              <a:spLocks noChangeShapeType="1"/>
            </p:cNvSpPr>
            <p:nvPr/>
          </p:nvSpPr>
          <p:spPr bwMode="auto">
            <a:xfrm>
              <a:off x="1235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30"/>
            <p:cNvSpPr>
              <a:spLocks noChangeShapeType="1"/>
            </p:cNvSpPr>
            <p:nvPr/>
          </p:nvSpPr>
          <p:spPr bwMode="auto">
            <a:xfrm>
              <a:off x="1235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>
              <a:off x="1235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1235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33"/>
            <p:cNvSpPr>
              <a:spLocks noChangeShapeType="1"/>
            </p:cNvSpPr>
            <p:nvPr/>
          </p:nvSpPr>
          <p:spPr bwMode="auto">
            <a:xfrm>
              <a:off x="1235" y="1536"/>
              <a:ext cx="0" cy="1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Rectangle 34"/>
            <p:cNvSpPr>
              <a:spLocks noChangeArrowheads="1"/>
            </p:cNvSpPr>
            <p:nvPr/>
          </p:nvSpPr>
          <p:spPr bwMode="auto">
            <a:xfrm>
              <a:off x="1091" y="1152"/>
              <a:ext cx="144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2" name="Text Box 35"/>
            <p:cNvSpPr txBox="1">
              <a:spLocks noChangeArrowheads="1"/>
            </p:cNvSpPr>
            <p:nvPr/>
          </p:nvSpPr>
          <p:spPr bwMode="auto">
            <a:xfrm>
              <a:off x="1513" y="1161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203" name="AutoShape 36"/>
            <p:cNvSpPr>
              <a:spLocks noChangeArrowheads="1"/>
            </p:cNvSpPr>
            <p:nvPr/>
          </p:nvSpPr>
          <p:spPr bwMode="auto">
            <a:xfrm>
              <a:off x="3059" y="2640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4" name="AutoShape 37"/>
            <p:cNvSpPr>
              <a:spLocks noChangeArrowheads="1"/>
            </p:cNvSpPr>
            <p:nvPr/>
          </p:nvSpPr>
          <p:spPr bwMode="auto">
            <a:xfrm>
              <a:off x="3779" y="2832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5" name="AutoShape 38"/>
            <p:cNvSpPr>
              <a:spLocks noChangeArrowheads="1"/>
            </p:cNvSpPr>
            <p:nvPr/>
          </p:nvSpPr>
          <p:spPr bwMode="auto">
            <a:xfrm>
              <a:off x="3251" y="2208"/>
              <a:ext cx="109" cy="1248"/>
            </a:xfrm>
            <a:prstGeom prst="upArrow">
              <a:avLst>
                <a:gd name="adj1" fmla="val 50000"/>
                <a:gd name="adj2" fmla="val 122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6" name="AutoShape 39"/>
            <p:cNvSpPr>
              <a:spLocks noChangeArrowheads="1"/>
            </p:cNvSpPr>
            <p:nvPr/>
          </p:nvSpPr>
          <p:spPr bwMode="auto">
            <a:xfrm>
              <a:off x="1667" y="3024"/>
              <a:ext cx="109" cy="432"/>
            </a:xfrm>
            <a:prstGeom prst="upArrow">
              <a:avLst>
                <a:gd name="adj1" fmla="val 50000"/>
                <a:gd name="adj2" fmla="val 9908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7" name="Rectangle 40"/>
            <p:cNvSpPr>
              <a:spLocks noChangeArrowheads="1"/>
            </p:cNvSpPr>
            <p:nvPr/>
          </p:nvSpPr>
          <p:spPr bwMode="auto">
            <a:xfrm>
              <a:off x="1715" y="3408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8" name="Text Box 41"/>
            <p:cNvSpPr txBox="1">
              <a:spLocks noChangeArrowheads="1"/>
            </p:cNvSpPr>
            <p:nvPr/>
          </p:nvSpPr>
          <p:spPr bwMode="auto">
            <a:xfrm>
              <a:off x="2099" y="3177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控制信号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9" name="Text Box 42"/>
            <p:cNvSpPr txBox="1">
              <a:spLocks noChangeArrowheads="1"/>
            </p:cNvSpPr>
            <p:nvPr/>
          </p:nvSpPr>
          <p:spPr bwMode="auto">
            <a:xfrm>
              <a:off x="3206" y="1824"/>
              <a:ext cx="3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10" name="AutoShape 43"/>
            <p:cNvSpPr>
              <a:spLocks noChangeArrowheads="1"/>
            </p:cNvSpPr>
            <p:nvPr/>
          </p:nvSpPr>
          <p:spPr bwMode="auto">
            <a:xfrm>
              <a:off x="3343" y="3216"/>
              <a:ext cx="192" cy="96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11" name="AutoShape 44"/>
            <p:cNvSpPr>
              <a:spLocks noChangeArrowheads="1"/>
            </p:cNvSpPr>
            <p:nvPr/>
          </p:nvSpPr>
          <p:spPr bwMode="auto">
            <a:xfrm>
              <a:off x="3779" y="2352"/>
              <a:ext cx="96" cy="2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12" name="Text Box 47"/>
            <p:cNvSpPr txBox="1">
              <a:spLocks noChangeArrowheads="1"/>
            </p:cNvSpPr>
            <p:nvPr/>
          </p:nvSpPr>
          <p:spPr bwMode="auto">
            <a:xfrm>
              <a:off x="2763" y="1715"/>
              <a:ext cx="308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C P 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533400" y="9302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1.  用户可见寄存器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(1) 通用寄存器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三、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的寄存器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3276600" y="1524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存放操作数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276600" y="2057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可作 </a:t>
            </a:r>
            <a:r>
              <a:rPr lang="zh-CN" altLang="en-US" sz="2400">
                <a:latin typeface="Times New Roman" panose="02020603050405020304" pitchFamily="18" charset="0"/>
              </a:rPr>
              <a:t>某种寻址方式所需的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专用寄存器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762000" y="29114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(2) 数据寄存器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3276600" y="29114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存放操作数</a:t>
            </a:r>
            <a:r>
              <a:rPr lang="zh-CN" altLang="en-US" sz="2400">
                <a:latin typeface="Times New Roman" panose="02020603050405020304" pitchFamily="18" charset="0"/>
              </a:rPr>
              <a:t>（满足各种数据类型）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3276600" y="3429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两个寄存器拼接存放双倍字长数据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762000" y="42830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(3) 地址寄存器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3276600" y="4283075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存放地址</a:t>
            </a:r>
            <a:r>
              <a:rPr lang="zh-CN" altLang="en-US" sz="2400">
                <a:latin typeface="Times New Roman" panose="02020603050405020304" pitchFamily="18" charset="0"/>
              </a:rPr>
              <a:t>，其位数应满足最大的地址范围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3276600" y="4800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用于特殊的寻址方式    段基值    栈指针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762000" y="56388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(4) 条件码寄存器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3276600" y="56388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存放条件码</a:t>
            </a:r>
            <a:r>
              <a:rPr lang="zh-CN" altLang="en-US" sz="2400">
                <a:latin typeface="Times New Roman" panose="02020603050405020304" pitchFamily="18" charset="0"/>
              </a:rPr>
              <a:t>，可作程序分支的依据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3276600" y="6172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正、负、零、溢出、进位等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08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utoUpdateAnimBg="0"/>
      <p:bldP spid="527363" grpId="0" autoUpdateAnimBg="0"/>
      <p:bldP spid="527365" grpId="0" autoUpdateAnimBg="0"/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  <p:bldP spid="527373" grpId="0" autoUpdateAnimBg="0"/>
      <p:bldP spid="527374" grpId="0" autoUpdateAnimBg="0"/>
      <p:bldP spid="52737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 控制和状态寄存器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控制寄存器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1371600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控制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操作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状态寄存器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1371600" y="2879725"/>
            <a:ext cx="680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其中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MAR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MDR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IR</a:t>
            </a:r>
            <a:r>
              <a:rPr lang="en-US" altLang="zh-CN" sz="2400">
                <a:latin typeface="Times New Roman" panose="02020603050405020304" pitchFamily="18" charset="0"/>
              </a:rPr>
              <a:t>          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用户不可见        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382712" y="4653136"/>
            <a:ext cx="246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PSW </a:t>
            </a:r>
            <a:r>
              <a:rPr lang="zh-CN" altLang="en-US" sz="2400" dirty="0">
                <a:latin typeface="Times New Roman" panose="02020603050405020304" pitchFamily="18" charset="0"/>
              </a:rPr>
              <a:t>寄存器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758406" y="4659004"/>
            <a:ext cx="246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存放程序状态字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8396" name="Line 12"/>
          <p:cNvSpPr>
            <a:spLocks noChangeShapeType="1"/>
          </p:cNvSpPr>
          <p:nvPr/>
        </p:nvSpPr>
        <p:spPr bwMode="auto">
          <a:xfrm>
            <a:off x="19812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7" name="Line 13"/>
          <p:cNvSpPr>
            <a:spLocks noChangeShapeType="1"/>
          </p:cNvSpPr>
          <p:nvPr/>
        </p:nvSpPr>
        <p:spPr bwMode="auto">
          <a:xfrm>
            <a:off x="32004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8" name="Line 14"/>
          <p:cNvSpPr>
            <a:spLocks noChangeShapeType="1"/>
          </p:cNvSpPr>
          <p:nvPr/>
        </p:nvSpPr>
        <p:spPr bwMode="auto">
          <a:xfrm>
            <a:off x="40386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9" name="Line 15"/>
          <p:cNvSpPr>
            <a:spLocks noChangeShapeType="1"/>
          </p:cNvSpPr>
          <p:nvPr/>
        </p:nvSpPr>
        <p:spPr bwMode="auto">
          <a:xfrm>
            <a:off x="52578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1371600" y="3429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400">
                <a:latin typeface="Times New Roman" panose="02020603050405020304" pitchFamily="18" charset="0"/>
              </a:rPr>
              <a:t>                                     </a:t>
            </a:r>
            <a:r>
              <a:rPr lang="zh-CN" altLang="en-US" sz="2400">
                <a:latin typeface="Times New Roman" panose="02020603050405020304" pitchFamily="18" charset="0"/>
              </a:rPr>
              <a:t>用户可见 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28401" name="Text Box 17"/>
          <p:cNvSpPr txBox="1">
            <a:spLocks noChangeArrowheads="1"/>
          </p:cNvSpPr>
          <p:nvPr/>
        </p:nvSpPr>
        <p:spPr bwMode="auto">
          <a:xfrm>
            <a:off x="685800" y="5364163"/>
            <a:ext cx="434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3.  举例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28402" name="Text Box 18"/>
          <p:cNvSpPr txBox="1">
            <a:spLocks noChangeArrowheads="1"/>
          </p:cNvSpPr>
          <p:nvPr/>
        </p:nvSpPr>
        <p:spPr bwMode="auto">
          <a:xfrm>
            <a:off x="3390900" y="5486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Z8000       8086      MC 68000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28403" name="Text Box 19"/>
          <p:cNvSpPr txBox="1">
            <a:spLocks noChangeArrowheads="1"/>
          </p:cNvSpPr>
          <p:nvPr/>
        </p:nvSpPr>
        <p:spPr bwMode="auto">
          <a:xfrm>
            <a:off x="2286000" y="167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MAR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3505200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4343400" y="1676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MDR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5562600" y="1676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9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/>
      <p:bldP spid="528388" grpId="0" autoUpdateAnimBg="0"/>
      <p:bldP spid="528389" grpId="0" autoUpdateAnimBg="0"/>
      <p:bldP spid="528390" grpId="0" autoUpdateAnimBg="0"/>
      <p:bldP spid="528392" grpId="0" autoUpdateAnimBg="0"/>
      <p:bldP spid="528394" grpId="0" autoUpdateAnimBg="0"/>
      <p:bldP spid="528395" grpId="0" autoUpdateAnimBg="0"/>
      <p:bldP spid="528396" grpId="0" animBg="1"/>
      <p:bldP spid="528397" grpId="0" animBg="1"/>
      <p:bldP spid="528398" grpId="0" animBg="1"/>
      <p:bldP spid="528399" grpId="0" animBg="1"/>
      <p:bldP spid="528400" grpId="0" autoUpdateAnimBg="0"/>
      <p:bldP spid="528401" grpId="0" autoUpdateAnimBg="0"/>
      <p:bldP spid="528402" grpId="0" autoUpdateAnimBg="0"/>
      <p:bldP spid="528403" grpId="0" autoUpdateAnimBg="0"/>
      <p:bldP spid="528404" grpId="0" autoUpdateAnimBg="0"/>
      <p:bldP spid="528405" grpId="0" autoUpdateAnimBg="0"/>
      <p:bldP spid="52840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50950"/>
            <a:ext cx="8001000" cy="4483100"/>
          </a:xfrm>
        </p:spPr>
        <p:txBody>
          <a:bodyPr/>
          <a:lstStyle/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具有一个简单的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Load/Store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指令集；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注重指令流水效率；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简化指令的译码；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高效支持编译器。</a:t>
            </a:r>
            <a:endParaRPr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四、 控制单元 </a:t>
            </a:r>
            <a:r>
              <a:rPr lang="en-US" altLang="zh-CN" sz="3600">
                <a:latin typeface="Times New Roman" panose="02020603050405020304" pitchFamily="18" charset="0"/>
              </a:rPr>
              <a:t>CU </a:t>
            </a:r>
            <a:r>
              <a:rPr lang="zh-CN" altLang="en-US" sz="3600">
                <a:latin typeface="Times New Roman" panose="02020603050405020304" pitchFamily="18" charset="0"/>
              </a:rPr>
              <a:t>和中断系统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 </a:t>
            </a:r>
            <a:r>
              <a:rPr lang="en-US" altLang="zh-CN" sz="3200">
                <a:latin typeface="Times New Roman" panose="02020603050405020304" pitchFamily="18" charset="0"/>
              </a:rPr>
              <a:t>CU    </a:t>
            </a:r>
            <a:r>
              <a:rPr lang="zh-CN" altLang="en-US" sz="3200">
                <a:latin typeface="Times New Roman" panose="02020603050405020304" pitchFamily="18" charset="0"/>
              </a:rPr>
              <a:t>产生全部指令的微操作命令序列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71600" y="2667000"/>
            <a:ext cx="3124200" cy="1295400"/>
            <a:chOff x="864" y="1680"/>
            <a:chExt cx="1968" cy="816"/>
          </a:xfrm>
        </p:grpSpPr>
        <p:sp>
          <p:nvSpPr>
            <p:cNvPr id="10251" name="Text Box 5"/>
            <p:cNvSpPr txBox="1">
              <a:spLocks noChangeArrowheads="1"/>
            </p:cNvSpPr>
            <p:nvPr/>
          </p:nvSpPr>
          <p:spPr bwMode="auto">
            <a:xfrm>
              <a:off x="864" y="1680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组合逻辑设计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6"/>
            <p:cNvSpPr txBox="1">
              <a:spLocks noChangeArrowheads="1"/>
            </p:cNvSpPr>
            <p:nvPr/>
          </p:nvSpPr>
          <p:spPr bwMode="auto">
            <a:xfrm>
              <a:off x="864" y="2169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微程序设计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4419600" y="2681288"/>
            <a:ext cx="3276600" cy="1281112"/>
            <a:chOff x="2784" y="1689"/>
            <a:chExt cx="2064" cy="807"/>
          </a:xfrm>
        </p:grpSpPr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784" y="1689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硬连线逻辑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784" y="2169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存储逻辑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762000" y="4449763"/>
            <a:ext cx="571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 中断系统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381000" y="5334000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五、</a:t>
            </a:r>
            <a:r>
              <a:rPr lang="en-US" altLang="zh-CN" sz="3600">
                <a:latin typeface="Times New Roman" panose="02020603050405020304" pitchFamily="18" charset="0"/>
              </a:rPr>
              <a:t>ALU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48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autoUpdateAnimBg="0"/>
      <p:bldP spid="529418" grpId="0" autoUpdateAnimBg="0"/>
      <p:bldP spid="52942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 运算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方法与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ALU</a:t>
            </a:r>
            <a:endParaRPr lang="zh-CN" altLang="en-US" sz="4000" b="1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20763" y="1628775"/>
            <a:ext cx="687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5.2.1 </a:t>
            </a:r>
            <a:r>
              <a:rPr lang="zh-CN" altLang="en-US" sz="3200">
                <a:latin typeface="Times New Roman" panose="02020603050405020304" pitchFamily="18" charset="0"/>
              </a:rPr>
              <a:t>定点运算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98538" y="2636838"/>
            <a:ext cx="586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5.2.2 </a:t>
            </a:r>
            <a:r>
              <a:rPr lang="zh-CN" altLang="en-US" sz="3200">
                <a:latin typeface="Times New Roman" panose="02020603050405020304" pitchFamily="18" charset="0"/>
              </a:rPr>
              <a:t>浮点四则运算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971550" y="3716338"/>
            <a:ext cx="670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5.2.3 </a:t>
            </a:r>
            <a:r>
              <a:rPr lang="zh-CN" altLang="en-US" sz="3200">
                <a:latin typeface="Times New Roman" panose="02020603050405020304" pitchFamily="18" charset="0"/>
              </a:rPr>
              <a:t>算术逻辑单元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sz="4000" b="1" smtClean="0"/>
              <a:t>5</a:t>
            </a:r>
            <a:r>
              <a:rPr lang="zh-CN" altLang="en-US" sz="4000" b="1" smtClean="0"/>
              <a:t>.</a:t>
            </a:r>
            <a:r>
              <a:rPr lang="en-US" altLang="zh-CN" sz="4000" b="1" smtClean="0"/>
              <a:t>2.1</a:t>
            </a:r>
            <a:r>
              <a:rPr lang="zh-CN" altLang="en-US" sz="4000" b="1" smtClean="0"/>
              <a:t>   定 点 运 算</a:t>
            </a:r>
            <a:endParaRPr lang="zh-CN" altLang="en-US" sz="4000" b="1" smtClean="0"/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288925" y="114300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一、移位运算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630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移位的意义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1524000" y="2566988"/>
            <a:ext cx="2827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15  </a:t>
            </a:r>
            <a:r>
              <a:rPr lang="en-US" altLang="zh-CN" sz="2800">
                <a:latin typeface="Times New Roman" panose="02020603050405020304" pitchFamily="18" charset="0"/>
              </a:rPr>
              <a:t>m = 1500  cm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1812925" y="317023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小数点右移 2 位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974725" y="38242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机器用语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3116263" y="3824288"/>
            <a:ext cx="4302125" cy="1109662"/>
            <a:chOff x="1963" y="2409"/>
            <a:chExt cx="2710" cy="699"/>
          </a:xfrm>
        </p:grpSpPr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1963" y="2409"/>
              <a:ext cx="27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15 相对于小数点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左移 2 位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2203" y="2781"/>
              <a:ext cx="18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 小数点不动 ）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1890713" y="2590800"/>
            <a:ext cx="1847850" cy="579438"/>
            <a:chOff x="1191" y="1632"/>
            <a:chExt cx="1164" cy="365"/>
          </a:xfrm>
        </p:grpSpPr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191" y="1632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2175" y="1632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1584325" y="5005388"/>
            <a:ext cx="357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左移          绝对值扩大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1600200" y="5595938"/>
            <a:ext cx="357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右移          绝对值缩小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17840" name="Text Box 16"/>
          <p:cNvSpPr txBox="1">
            <a:spLocks noChangeArrowheads="1"/>
          </p:cNvSpPr>
          <p:nvPr/>
        </p:nvSpPr>
        <p:spPr bwMode="auto">
          <a:xfrm>
            <a:off x="685800" y="61864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在计算机中，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移位与加减配合，能够实现乘除运算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1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utoUpdateAnimBg="0"/>
      <p:bldP spid="717828" grpId="0" autoUpdateAnimBg="0"/>
      <p:bldP spid="717829" grpId="0" autoUpdateAnimBg="0"/>
      <p:bldP spid="717830" grpId="0" autoUpdateAnimBg="0"/>
      <p:bldP spid="717831" grpId="0" autoUpdateAnimBg="0"/>
      <p:bldP spid="717838" grpId="0" autoUpdateAnimBg="0"/>
      <p:bldP spid="717839" grpId="0" autoUpdateAnimBg="0"/>
      <p:bldP spid="7178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算术移位规则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6300788" y="5210175"/>
            <a:ext cx="170021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6300788" y="4533900"/>
            <a:ext cx="1700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右移 </a:t>
            </a:r>
            <a:r>
              <a:rPr lang="zh-CN" altLang="en-US" sz="2800">
                <a:latin typeface="Times New Roman" panose="02020603050405020304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1" name="Rectangle 5"/>
          <p:cNvSpPr>
            <a:spLocks noChangeArrowheads="1"/>
          </p:cNvSpPr>
          <p:nvPr/>
        </p:nvSpPr>
        <p:spPr bwMode="auto">
          <a:xfrm>
            <a:off x="6300788" y="3856038"/>
            <a:ext cx="1700212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左移 </a:t>
            </a:r>
            <a:r>
              <a:rPr lang="zh-CN" altLang="en-US" sz="2800">
                <a:latin typeface="Times New Roman" panose="02020603050405020304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6300788" y="3140075"/>
            <a:ext cx="1700212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2981325" y="5210175"/>
            <a:ext cx="33194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反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2981325" y="3856038"/>
            <a:ext cx="331946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补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2981325" y="3140075"/>
            <a:ext cx="33194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原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1524000" y="3140075"/>
            <a:ext cx="145732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负数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7" name="Rectangle 11"/>
          <p:cNvSpPr>
            <a:spLocks noChangeArrowheads="1"/>
          </p:cNvSpPr>
          <p:nvPr/>
        </p:nvSpPr>
        <p:spPr bwMode="auto">
          <a:xfrm>
            <a:off x="6300788" y="2463800"/>
            <a:ext cx="1700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8" name="Rectangle 12"/>
          <p:cNvSpPr>
            <a:spLocks noChangeArrowheads="1"/>
          </p:cNvSpPr>
          <p:nvPr/>
        </p:nvSpPr>
        <p:spPr bwMode="auto">
          <a:xfrm>
            <a:off x="2981325" y="2463800"/>
            <a:ext cx="33194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原码、补码、反码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9" name="Rectangle 13"/>
          <p:cNvSpPr>
            <a:spLocks noChangeArrowheads="1"/>
          </p:cNvSpPr>
          <p:nvPr/>
        </p:nvSpPr>
        <p:spPr bwMode="auto">
          <a:xfrm>
            <a:off x="1524000" y="2463800"/>
            <a:ext cx="14573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正数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10" name="Text Box 14"/>
          <p:cNvSpPr txBox="1">
            <a:spLocks noChangeArrowheads="1"/>
          </p:cNvSpPr>
          <p:nvPr/>
        </p:nvSpPr>
        <p:spPr bwMode="auto">
          <a:xfrm>
            <a:off x="1584325" y="11874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符号位不变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509713" y="1773238"/>
            <a:ext cx="6491287" cy="4114800"/>
            <a:chOff x="951" y="1117"/>
            <a:chExt cx="4089" cy="2592"/>
          </a:xfrm>
        </p:grpSpPr>
        <p:grpSp>
          <p:nvGrpSpPr>
            <p:cNvPr id="13329" name="Group 17"/>
            <p:cNvGrpSpPr/>
            <p:nvPr/>
          </p:nvGrpSpPr>
          <p:grpSpPr bwMode="auto">
            <a:xfrm>
              <a:off x="960" y="1136"/>
              <a:ext cx="4080" cy="2573"/>
              <a:chOff x="960" y="1136"/>
              <a:chExt cx="4080" cy="2573"/>
            </a:xfrm>
          </p:grpSpPr>
          <p:sp>
            <p:nvSpPr>
              <p:cNvPr id="13334" name="Rectangle 18"/>
              <p:cNvSpPr>
                <a:spLocks noChangeArrowheads="1"/>
              </p:cNvSpPr>
              <p:nvPr/>
            </p:nvSpPr>
            <p:spPr bwMode="auto">
              <a:xfrm>
                <a:off x="960" y="1136"/>
                <a:ext cx="918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5" name="Line 19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6" name="Line 20"/>
              <p:cNvSpPr>
                <a:spLocks noChangeShapeType="1"/>
              </p:cNvSpPr>
              <p:nvPr/>
            </p:nvSpPr>
            <p:spPr bwMode="auto">
              <a:xfrm>
                <a:off x="960" y="155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960" y="1978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8" name="Line 22"/>
              <p:cNvSpPr>
                <a:spLocks noChangeShapeType="1"/>
              </p:cNvSpPr>
              <p:nvPr/>
            </p:nvSpPr>
            <p:spPr bwMode="auto">
              <a:xfrm>
                <a:off x="960" y="3709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9" name="Line 23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0" name="Line 24"/>
              <p:cNvSpPr>
                <a:spLocks noChangeShapeType="1"/>
              </p:cNvSpPr>
              <p:nvPr/>
            </p:nvSpPr>
            <p:spPr bwMode="auto">
              <a:xfrm>
                <a:off x="1878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1" name="Line 25"/>
              <p:cNvSpPr>
                <a:spLocks noChangeShapeType="1"/>
              </p:cNvSpPr>
              <p:nvPr/>
            </p:nvSpPr>
            <p:spPr bwMode="auto">
              <a:xfrm>
                <a:off x="3969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2" name="Line 26"/>
              <p:cNvSpPr>
                <a:spLocks noChangeShapeType="1"/>
              </p:cNvSpPr>
              <p:nvPr/>
            </p:nvSpPr>
            <p:spPr bwMode="auto">
              <a:xfrm>
                <a:off x="504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3" name="Line 27"/>
              <p:cNvSpPr>
                <a:spLocks noChangeShapeType="1"/>
              </p:cNvSpPr>
              <p:nvPr/>
            </p:nvSpPr>
            <p:spPr bwMode="auto">
              <a:xfrm>
                <a:off x="1878" y="2429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4" name="Line 28"/>
              <p:cNvSpPr>
                <a:spLocks noChangeShapeType="1"/>
              </p:cNvSpPr>
              <p:nvPr/>
            </p:nvSpPr>
            <p:spPr bwMode="auto">
              <a:xfrm>
                <a:off x="1878" y="3282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>
                <a:off x="3969" y="2856"/>
                <a:ext cx="10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13330" name="Group 30"/>
            <p:cNvGrpSpPr/>
            <p:nvPr/>
          </p:nvGrpSpPr>
          <p:grpSpPr bwMode="auto">
            <a:xfrm>
              <a:off x="951" y="1117"/>
              <a:ext cx="4089" cy="435"/>
              <a:chOff x="951" y="1117"/>
              <a:chExt cx="4089" cy="435"/>
            </a:xfrm>
          </p:grpSpPr>
          <p:sp>
            <p:nvSpPr>
              <p:cNvPr id="13331" name="Rectangle 31"/>
              <p:cNvSpPr>
                <a:spLocks noChangeArrowheads="1"/>
              </p:cNvSpPr>
              <p:nvPr/>
            </p:nvSpPr>
            <p:spPr bwMode="auto">
              <a:xfrm>
                <a:off x="3969" y="1136"/>
                <a:ext cx="107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添补代码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2" name="Rectangle 32"/>
              <p:cNvSpPr>
                <a:spLocks noChangeArrowheads="1"/>
              </p:cNvSpPr>
              <p:nvPr/>
            </p:nvSpPr>
            <p:spPr bwMode="auto">
              <a:xfrm>
                <a:off x="1878" y="1136"/>
                <a:ext cx="209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码     制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3" name="Rectangle 33"/>
              <p:cNvSpPr>
                <a:spLocks noChangeArrowheads="1"/>
              </p:cNvSpPr>
              <p:nvPr/>
            </p:nvSpPr>
            <p:spPr bwMode="auto">
              <a:xfrm>
                <a:off x="951" y="1117"/>
                <a:ext cx="918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真值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28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autoUpdateAnimBg="0"/>
      <p:bldP spid="823300" grpId="0" autoUpdateAnimBg="0"/>
      <p:bldP spid="823301" grpId="0" autoUpdateAnimBg="0"/>
      <p:bldP spid="823302" grpId="0" autoUpdateAnimBg="0"/>
      <p:bldP spid="823303" grpId="0" autoUpdateAnimBg="0"/>
      <p:bldP spid="823304" grpId="0" autoUpdateAnimBg="0"/>
      <p:bldP spid="823305" grpId="0" autoUpdateAnimBg="0"/>
      <p:bldP spid="823306" grpId="0" autoUpdateAnimBg="0"/>
      <p:bldP spid="823307" grpId="0" autoUpdateAnimBg="0"/>
      <p:bldP spid="823308" grpId="0" autoUpdateAnimBg="0"/>
      <p:bldP spid="823309" grpId="0" autoUpdateAnimBg="0"/>
      <p:bldP spid="82331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79803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  设机器数字长为 8 位（含１位符号位</a:t>
            </a:r>
            <a:r>
              <a:rPr lang="en-US" altLang="zh-CN" sz="2800">
                <a:latin typeface="Times New Roman" panose="02020603050405020304" pitchFamily="18" charset="0"/>
              </a:rPr>
              <a:t>），</a:t>
            </a:r>
            <a:r>
              <a:rPr lang="zh-CN" altLang="en-US" sz="2800">
                <a:latin typeface="Times New Roman" panose="02020603050405020304" pitchFamily="18" charset="0"/>
              </a:rPr>
              <a:t>写出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–26</a:t>
            </a:r>
            <a:r>
              <a:rPr lang="zh-CN" altLang="en-US" sz="2800">
                <a:latin typeface="Times New Roman" panose="02020603050405020304" pitchFamily="18" charset="0"/>
              </a:rPr>
              <a:t>时，三种机器数左、右移一位和两位后的表示形式及对应的真值，并分析结果的正确性。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898525" y="26717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2422525" y="2671763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>
                <a:latin typeface="Times New Roman" panose="02020603050405020304" pitchFamily="18" charset="0"/>
              </a:rPr>
              <a:t>26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853113" y="5783263"/>
            <a:ext cx="2209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3556000" y="57832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400">
                <a:latin typeface="Times New Roman" panose="02020603050405020304" pitchFamily="18" charset="0"/>
              </a:rPr>
              <a:t>00110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5810250" y="5327650"/>
            <a:ext cx="2209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3556000" y="53276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001101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5734050" y="4872038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3556000" y="48720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08" name="Rectangle 12"/>
          <p:cNvSpPr>
            <a:spLocks noChangeArrowheads="1"/>
          </p:cNvSpPr>
          <p:nvPr/>
        </p:nvSpPr>
        <p:spPr bwMode="auto">
          <a:xfrm>
            <a:off x="5791200" y="4419600"/>
            <a:ext cx="2209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9" name="Rectangle 13"/>
          <p:cNvSpPr>
            <a:spLocks noChangeArrowheads="1"/>
          </p:cNvSpPr>
          <p:nvPr/>
        </p:nvSpPr>
        <p:spPr bwMode="auto">
          <a:xfrm>
            <a:off x="3556000" y="441642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1,011010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10" name="Rectangle 14"/>
          <p:cNvSpPr>
            <a:spLocks noChangeArrowheads="1"/>
          </p:cNvSpPr>
          <p:nvPr/>
        </p:nvSpPr>
        <p:spPr bwMode="auto">
          <a:xfrm>
            <a:off x="5734050" y="396081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11" name="Rectangle 15"/>
          <p:cNvSpPr>
            <a:spLocks noChangeArrowheads="1"/>
          </p:cNvSpPr>
          <p:nvPr/>
        </p:nvSpPr>
        <p:spPr bwMode="auto">
          <a:xfrm>
            <a:off x="3556000" y="396081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1,0011010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12" name="Rectangle 16"/>
          <p:cNvSpPr>
            <a:spLocks noChangeArrowheads="1"/>
          </p:cNvSpPr>
          <p:nvPr/>
        </p:nvSpPr>
        <p:spPr bwMode="auto">
          <a:xfrm>
            <a:off x="1524000" y="396081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524000" y="3419475"/>
            <a:ext cx="6477000" cy="2828925"/>
            <a:chOff x="960" y="2154"/>
            <a:chExt cx="4080" cy="1782"/>
          </a:xfrm>
        </p:grpSpPr>
        <p:grpSp>
          <p:nvGrpSpPr>
            <p:cNvPr id="15384" name="Group 18"/>
            <p:cNvGrpSpPr/>
            <p:nvPr/>
          </p:nvGrpSpPr>
          <p:grpSpPr bwMode="auto">
            <a:xfrm>
              <a:off x="960" y="2154"/>
              <a:ext cx="4080" cy="1782"/>
              <a:chOff x="960" y="2154"/>
              <a:chExt cx="4080" cy="1782"/>
            </a:xfrm>
          </p:grpSpPr>
          <p:sp>
            <p:nvSpPr>
              <p:cNvPr id="15386" name="Rectangle 19"/>
              <p:cNvSpPr>
                <a:spLocks noChangeArrowheads="1"/>
              </p:cNvSpPr>
              <p:nvPr/>
            </p:nvSpPr>
            <p:spPr bwMode="auto">
              <a:xfrm>
                <a:off x="3744" y="2197"/>
                <a:ext cx="129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对应的真值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7" name="Rectangle 20"/>
              <p:cNvSpPr>
                <a:spLocks noChangeArrowheads="1"/>
              </p:cNvSpPr>
              <p:nvPr/>
            </p:nvSpPr>
            <p:spPr bwMode="auto">
              <a:xfrm>
                <a:off x="2240" y="2203"/>
                <a:ext cx="150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机    器    数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8" name="Rectangle 21"/>
              <p:cNvSpPr>
                <a:spLocks noChangeArrowheads="1"/>
              </p:cNvSpPr>
              <p:nvPr/>
            </p:nvSpPr>
            <p:spPr bwMode="auto">
              <a:xfrm>
                <a:off x="960" y="2202"/>
                <a:ext cx="1280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移位操作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389" name="Group 22"/>
              <p:cNvGrpSpPr/>
              <p:nvPr/>
            </p:nvGrpSpPr>
            <p:grpSpPr bwMode="auto">
              <a:xfrm>
                <a:off x="960" y="2154"/>
                <a:ext cx="4080" cy="1782"/>
                <a:chOff x="960" y="2154"/>
                <a:chExt cx="4080" cy="1782"/>
              </a:xfrm>
            </p:grpSpPr>
            <p:sp>
              <p:nvSpPr>
                <p:cNvPr id="15390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1" name="Line 24"/>
                <p:cNvSpPr>
                  <a:spLocks noChangeShapeType="1"/>
                </p:cNvSpPr>
                <p:nvPr/>
              </p:nvSpPr>
              <p:spPr bwMode="auto">
                <a:xfrm>
                  <a:off x="960" y="2495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2" name="Line 25"/>
                <p:cNvSpPr>
                  <a:spLocks noChangeShapeType="1"/>
                </p:cNvSpPr>
                <p:nvPr/>
              </p:nvSpPr>
              <p:spPr bwMode="auto">
                <a:xfrm>
                  <a:off x="960" y="2782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3" name="Line 26"/>
                <p:cNvSpPr>
                  <a:spLocks noChangeShapeType="1"/>
                </p:cNvSpPr>
                <p:nvPr/>
              </p:nvSpPr>
              <p:spPr bwMode="auto">
                <a:xfrm>
                  <a:off x="960" y="3069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4" name="Line 27"/>
                <p:cNvSpPr>
                  <a:spLocks noChangeShapeType="1"/>
                </p:cNvSpPr>
                <p:nvPr/>
              </p:nvSpPr>
              <p:spPr bwMode="auto">
                <a:xfrm>
                  <a:off x="960" y="3356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5" name="Line 28"/>
                <p:cNvSpPr>
                  <a:spLocks noChangeShapeType="1"/>
                </p:cNvSpPr>
                <p:nvPr/>
              </p:nvSpPr>
              <p:spPr bwMode="auto">
                <a:xfrm>
                  <a:off x="960" y="3643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6" name="Line 29"/>
                <p:cNvSpPr>
                  <a:spLocks noChangeShapeType="1"/>
                </p:cNvSpPr>
                <p:nvPr/>
              </p:nvSpPr>
              <p:spPr bwMode="auto">
                <a:xfrm>
                  <a:off x="960" y="3930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7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0" cy="178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8" name="Line 31"/>
                <p:cNvSpPr>
                  <a:spLocks noChangeShapeType="1"/>
                </p:cNvSpPr>
                <p:nvPr/>
              </p:nvSpPr>
              <p:spPr bwMode="auto">
                <a:xfrm>
                  <a:off x="2240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9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85" name="Line 33"/>
            <p:cNvSpPr>
              <a:spLocks noChangeShapeType="1"/>
            </p:cNvSpPr>
            <p:nvPr/>
          </p:nvSpPr>
          <p:spPr bwMode="auto">
            <a:xfrm>
              <a:off x="5040" y="2154"/>
              <a:ext cx="0" cy="17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09600" y="33575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原码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3765550" y="2671763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>
                <a:latin typeface="Times New Roman" panose="02020603050405020304" pitchFamily="18" charset="0"/>
              </a:rPr>
              <a:t> 11010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379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948" name="Rectangle 52"/>
          <p:cNvSpPr>
            <a:spLocks noChangeArrowheads="1"/>
          </p:cNvSpPr>
          <p:nvPr/>
        </p:nvSpPr>
        <p:spPr bwMode="auto">
          <a:xfrm>
            <a:off x="1519238" y="439578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49" name="Rectangle 53"/>
          <p:cNvSpPr>
            <a:spLocks noChangeArrowheads="1"/>
          </p:cNvSpPr>
          <p:nvPr/>
        </p:nvSpPr>
        <p:spPr bwMode="auto">
          <a:xfrm>
            <a:off x="1519238" y="484187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50" name="Rectangle 54"/>
          <p:cNvSpPr>
            <a:spLocks noChangeArrowheads="1"/>
          </p:cNvSpPr>
          <p:nvPr/>
        </p:nvSpPr>
        <p:spPr bwMode="auto">
          <a:xfrm>
            <a:off x="1519238" y="53038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51" name="Rectangle 55"/>
          <p:cNvSpPr>
            <a:spLocks noChangeArrowheads="1"/>
          </p:cNvSpPr>
          <p:nvPr/>
        </p:nvSpPr>
        <p:spPr bwMode="auto">
          <a:xfrm>
            <a:off x="1519238" y="576262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  <p:bldP spid="720900" grpId="0" autoUpdateAnimBg="0"/>
      <p:bldP spid="720901" grpId="0" autoUpdateAnimBg="0"/>
      <p:bldP spid="720902" grpId="0" autoUpdateAnimBg="0"/>
      <p:bldP spid="720903" grpId="0" autoUpdateAnimBg="0"/>
      <p:bldP spid="720904" grpId="0" autoUpdateAnimBg="0"/>
      <p:bldP spid="720905" grpId="0" autoUpdateAnimBg="0"/>
      <p:bldP spid="720906" grpId="0" autoUpdateAnimBg="0"/>
      <p:bldP spid="720907" grpId="0" autoUpdateAnimBg="0"/>
      <p:bldP spid="720908" grpId="0" autoUpdateAnimBg="0"/>
      <p:bldP spid="720909" grpId="0" autoUpdateAnimBg="0"/>
      <p:bldP spid="720910" grpId="0" autoUpdateAnimBg="0"/>
      <p:bldP spid="720911" grpId="0" autoUpdateAnimBg="0"/>
      <p:bldP spid="720912" grpId="0" autoUpdateAnimBg="0"/>
      <p:bldP spid="720944" grpId="0" autoUpdateAnimBg="0"/>
      <p:bldP spid="720945" grpId="0" autoUpdateAnimBg="0"/>
      <p:bldP spid="720948" grpId="0" autoUpdateAnimBg="0"/>
      <p:bldP spid="720949" grpId="0" autoUpdateAnimBg="0"/>
      <p:bldP spid="720950" grpId="0" autoUpdateAnimBg="0"/>
      <p:bldP spid="7209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5734050" y="602138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3327400" y="602138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</a:rPr>
              <a:t>11001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5715000" y="5565775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3327400" y="556577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110010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5524500" y="51101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3327400" y="51101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1,00101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5715000" y="4654550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3327400" y="46545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1,100101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30" name="Rectangle 10"/>
          <p:cNvSpPr>
            <a:spLocks noChangeArrowheads="1"/>
          </p:cNvSpPr>
          <p:nvPr/>
        </p:nvSpPr>
        <p:spPr bwMode="auto">
          <a:xfrm>
            <a:off x="5734050" y="419893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31" name="Rectangle 11"/>
          <p:cNvSpPr>
            <a:spLocks noChangeArrowheads="1"/>
          </p:cNvSpPr>
          <p:nvPr/>
        </p:nvSpPr>
        <p:spPr bwMode="auto">
          <a:xfrm>
            <a:off x="3327400" y="41989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1,1100101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32" name="Rectangle 12"/>
          <p:cNvSpPr>
            <a:spLocks noChangeArrowheads="1"/>
          </p:cNvSpPr>
          <p:nvPr/>
        </p:nvSpPr>
        <p:spPr bwMode="auto">
          <a:xfrm>
            <a:off x="1295400" y="41989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295400" y="3657600"/>
            <a:ext cx="6477000" cy="2828925"/>
            <a:chOff x="816" y="2304"/>
            <a:chExt cx="4080" cy="1782"/>
          </a:xfrm>
        </p:grpSpPr>
        <p:sp>
          <p:nvSpPr>
            <p:cNvPr id="16436" name="Rectangle 14"/>
            <p:cNvSpPr>
              <a:spLocks noChangeArrowheads="1"/>
            </p:cNvSpPr>
            <p:nvPr/>
          </p:nvSpPr>
          <p:spPr bwMode="auto">
            <a:xfrm>
              <a:off x="3600" y="2347"/>
              <a:ext cx="12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对应的真值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2096" y="2353"/>
              <a:ext cx="1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    器    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816" y="2352"/>
              <a:ext cx="1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移位操作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6439" name="Group 17"/>
            <p:cNvGrpSpPr/>
            <p:nvPr/>
          </p:nvGrpSpPr>
          <p:grpSpPr bwMode="auto">
            <a:xfrm>
              <a:off x="816" y="2304"/>
              <a:ext cx="4080" cy="1782"/>
              <a:chOff x="816" y="2304"/>
              <a:chExt cx="4080" cy="1782"/>
            </a:xfrm>
          </p:grpSpPr>
          <p:sp>
            <p:nvSpPr>
              <p:cNvPr id="16440" name="Line 18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1" name="Line 19"/>
              <p:cNvSpPr>
                <a:spLocks noChangeShapeType="1"/>
              </p:cNvSpPr>
              <p:nvPr/>
            </p:nvSpPr>
            <p:spPr bwMode="auto">
              <a:xfrm>
                <a:off x="816" y="264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2" name="Line 20"/>
              <p:cNvSpPr>
                <a:spLocks noChangeShapeType="1"/>
              </p:cNvSpPr>
              <p:nvPr/>
            </p:nvSpPr>
            <p:spPr bwMode="auto">
              <a:xfrm>
                <a:off x="816" y="293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3" name="Line 21"/>
              <p:cNvSpPr>
                <a:spLocks noChangeShapeType="1"/>
              </p:cNvSpPr>
              <p:nvPr/>
            </p:nvSpPr>
            <p:spPr bwMode="auto">
              <a:xfrm>
                <a:off x="816" y="321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4" name="Line 22"/>
              <p:cNvSpPr>
                <a:spLocks noChangeShapeType="1"/>
              </p:cNvSpPr>
              <p:nvPr/>
            </p:nvSpPr>
            <p:spPr bwMode="auto">
              <a:xfrm>
                <a:off x="816" y="350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5" name="Line 23"/>
              <p:cNvSpPr>
                <a:spLocks noChangeShapeType="1"/>
              </p:cNvSpPr>
              <p:nvPr/>
            </p:nvSpPr>
            <p:spPr bwMode="auto">
              <a:xfrm>
                <a:off x="816" y="379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6" name="Line 24"/>
              <p:cNvSpPr>
                <a:spLocks noChangeShapeType="1"/>
              </p:cNvSpPr>
              <p:nvPr/>
            </p:nvSpPr>
            <p:spPr bwMode="auto">
              <a:xfrm>
                <a:off x="816" y="408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7" name="Line 25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8" name="Line 26"/>
              <p:cNvSpPr>
                <a:spLocks noChangeShapeType="1"/>
              </p:cNvSpPr>
              <p:nvPr/>
            </p:nvSpPr>
            <p:spPr bwMode="auto">
              <a:xfrm>
                <a:off x="2096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9" name="Line 2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50" name="Line 28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5734050" y="297338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7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2" name="Rectangle 42"/>
          <p:cNvSpPr>
            <a:spLocks noChangeArrowheads="1"/>
          </p:cNvSpPr>
          <p:nvPr/>
        </p:nvSpPr>
        <p:spPr bwMode="auto">
          <a:xfrm>
            <a:off x="3327400" y="297338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</a:rPr>
              <a:t>11001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3" name="Rectangle 43"/>
          <p:cNvSpPr>
            <a:spLocks noChangeArrowheads="1"/>
          </p:cNvSpPr>
          <p:nvPr/>
        </p:nvSpPr>
        <p:spPr bwMode="auto">
          <a:xfrm>
            <a:off x="5715000" y="2517775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4" name="Rectangle 44"/>
          <p:cNvSpPr>
            <a:spLocks noChangeArrowheads="1"/>
          </p:cNvSpPr>
          <p:nvPr/>
        </p:nvSpPr>
        <p:spPr bwMode="auto">
          <a:xfrm>
            <a:off x="3327400" y="251777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110011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5" name="Rectangle 45"/>
          <p:cNvSpPr>
            <a:spLocks noChangeArrowheads="1"/>
          </p:cNvSpPr>
          <p:nvPr/>
        </p:nvSpPr>
        <p:spPr bwMode="auto">
          <a:xfrm>
            <a:off x="5524500" y="20621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6" name="Rectangle 46"/>
          <p:cNvSpPr>
            <a:spLocks noChangeArrowheads="1"/>
          </p:cNvSpPr>
          <p:nvPr/>
        </p:nvSpPr>
        <p:spPr bwMode="auto">
          <a:xfrm>
            <a:off x="3327400" y="20621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67" name="Rectangle 47"/>
          <p:cNvSpPr>
            <a:spLocks noChangeArrowheads="1"/>
          </p:cNvSpPr>
          <p:nvPr/>
        </p:nvSpPr>
        <p:spPr bwMode="auto">
          <a:xfrm>
            <a:off x="5715000" y="1606550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8" name="Rectangle 48"/>
          <p:cNvSpPr>
            <a:spLocks noChangeArrowheads="1"/>
          </p:cNvSpPr>
          <p:nvPr/>
        </p:nvSpPr>
        <p:spPr bwMode="auto">
          <a:xfrm>
            <a:off x="3327400" y="16065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1,100110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69" name="Rectangle 49"/>
          <p:cNvSpPr>
            <a:spLocks noChangeArrowheads="1"/>
          </p:cNvSpPr>
          <p:nvPr/>
        </p:nvSpPr>
        <p:spPr bwMode="auto">
          <a:xfrm>
            <a:off x="5734050" y="115093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70" name="Rectangle 50"/>
          <p:cNvSpPr>
            <a:spLocks noChangeArrowheads="1"/>
          </p:cNvSpPr>
          <p:nvPr/>
        </p:nvSpPr>
        <p:spPr bwMode="auto">
          <a:xfrm>
            <a:off x="3327400" y="11509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1,1100110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71" name="Rectangle 51"/>
          <p:cNvSpPr>
            <a:spLocks noChangeArrowheads="1"/>
          </p:cNvSpPr>
          <p:nvPr/>
        </p:nvSpPr>
        <p:spPr bwMode="auto">
          <a:xfrm>
            <a:off x="1295400" y="11509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52"/>
          <p:cNvGrpSpPr/>
          <p:nvPr/>
        </p:nvGrpSpPr>
        <p:grpSpPr bwMode="auto">
          <a:xfrm>
            <a:off x="1295400" y="609600"/>
            <a:ext cx="6477000" cy="2828925"/>
            <a:chOff x="816" y="384"/>
            <a:chExt cx="4080" cy="1782"/>
          </a:xfrm>
        </p:grpSpPr>
        <p:sp>
          <p:nvSpPr>
            <p:cNvPr id="16421" name="Rectangle 53"/>
            <p:cNvSpPr>
              <a:spLocks noChangeArrowheads="1"/>
            </p:cNvSpPr>
            <p:nvPr/>
          </p:nvSpPr>
          <p:spPr bwMode="auto">
            <a:xfrm>
              <a:off x="3600" y="427"/>
              <a:ext cx="12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对应的真值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22" name="Rectangle 54"/>
            <p:cNvSpPr>
              <a:spLocks noChangeArrowheads="1"/>
            </p:cNvSpPr>
            <p:nvPr/>
          </p:nvSpPr>
          <p:spPr bwMode="auto">
            <a:xfrm>
              <a:off x="2096" y="433"/>
              <a:ext cx="1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    器    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23" name="Rectangle 55"/>
            <p:cNvSpPr>
              <a:spLocks noChangeArrowheads="1"/>
            </p:cNvSpPr>
            <p:nvPr/>
          </p:nvSpPr>
          <p:spPr bwMode="auto">
            <a:xfrm>
              <a:off x="816" y="432"/>
              <a:ext cx="1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移位操作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6424" name="Group 56"/>
            <p:cNvGrpSpPr/>
            <p:nvPr/>
          </p:nvGrpSpPr>
          <p:grpSpPr bwMode="auto">
            <a:xfrm>
              <a:off x="816" y="384"/>
              <a:ext cx="4080" cy="1782"/>
              <a:chOff x="816" y="384"/>
              <a:chExt cx="4080" cy="1782"/>
            </a:xfrm>
          </p:grpSpPr>
          <p:sp>
            <p:nvSpPr>
              <p:cNvPr id="16425" name="Line 57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6" name="Line 58"/>
              <p:cNvSpPr>
                <a:spLocks noChangeShapeType="1"/>
              </p:cNvSpPr>
              <p:nvPr/>
            </p:nvSpPr>
            <p:spPr bwMode="auto">
              <a:xfrm>
                <a:off x="816" y="72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7" name="Line 59"/>
              <p:cNvSpPr>
                <a:spLocks noChangeShapeType="1"/>
              </p:cNvSpPr>
              <p:nvPr/>
            </p:nvSpPr>
            <p:spPr bwMode="auto">
              <a:xfrm>
                <a:off x="816" y="101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8" name="Line 60"/>
              <p:cNvSpPr>
                <a:spLocks noChangeShapeType="1"/>
              </p:cNvSpPr>
              <p:nvPr/>
            </p:nvSpPr>
            <p:spPr bwMode="auto">
              <a:xfrm>
                <a:off x="816" y="129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9" name="Line 61"/>
              <p:cNvSpPr>
                <a:spLocks noChangeShapeType="1"/>
              </p:cNvSpPr>
              <p:nvPr/>
            </p:nvSpPr>
            <p:spPr bwMode="auto">
              <a:xfrm>
                <a:off x="816" y="158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0" name="Line 62"/>
              <p:cNvSpPr>
                <a:spLocks noChangeShapeType="1"/>
              </p:cNvSpPr>
              <p:nvPr/>
            </p:nvSpPr>
            <p:spPr bwMode="auto">
              <a:xfrm>
                <a:off x="816" y="187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1" name="Line 63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2" name="Line 64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3" name="Line 65"/>
              <p:cNvSpPr>
                <a:spLocks noChangeShapeType="1"/>
              </p:cNvSpPr>
              <p:nvPr/>
            </p:nvSpPr>
            <p:spPr bwMode="auto">
              <a:xfrm>
                <a:off x="2096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4" name="Line 66"/>
              <p:cNvSpPr>
                <a:spLocks noChangeShapeType="1"/>
              </p:cNvSpPr>
              <p:nvPr/>
            </p:nvSpPr>
            <p:spPr bwMode="auto">
              <a:xfrm>
                <a:off x="3600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5" name="Line 67"/>
              <p:cNvSpPr>
                <a:spLocks noChangeShapeType="1"/>
              </p:cNvSpPr>
              <p:nvPr/>
            </p:nvSpPr>
            <p:spPr bwMode="auto">
              <a:xfrm>
                <a:off x="489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16410" name="Text Box 80"/>
          <p:cNvSpPr txBox="1">
            <a:spLocks noChangeArrowheads="1"/>
          </p:cNvSpPr>
          <p:nvPr/>
        </p:nvSpPr>
        <p:spPr bwMode="auto">
          <a:xfrm>
            <a:off x="244475" y="623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补码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2001" name="Text Box 81"/>
          <p:cNvSpPr txBox="1">
            <a:spLocks noChangeArrowheads="1"/>
          </p:cNvSpPr>
          <p:nvPr/>
        </p:nvSpPr>
        <p:spPr bwMode="auto">
          <a:xfrm>
            <a:off x="244475" y="3671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412" name="AutoShape 8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004" name="Rectangle 84"/>
          <p:cNvSpPr>
            <a:spLocks noChangeArrowheads="1"/>
          </p:cNvSpPr>
          <p:nvPr/>
        </p:nvSpPr>
        <p:spPr bwMode="auto">
          <a:xfrm>
            <a:off x="1257300" y="158591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5" name="Rectangle 85"/>
          <p:cNvSpPr>
            <a:spLocks noChangeArrowheads="1"/>
          </p:cNvSpPr>
          <p:nvPr/>
        </p:nvSpPr>
        <p:spPr bwMode="auto">
          <a:xfrm>
            <a:off x="1257300" y="204628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6" name="Rectangle 86"/>
          <p:cNvSpPr>
            <a:spLocks noChangeArrowheads="1"/>
          </p:cNvSpPr>
          <p:nvPr/>
        </p:nvSpPr>
        <p:spPr bwMode="auto">
          <a:xfrm>
            <a:off x="1257300" y="250666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7" name="Rectangle 87"/>
          <p:cNvSpPr>
            <a:spLocks noChangeArrowheads="1"/>
          </p:cNvSpPr>
          <p:nvPr/>
        </p:nvSpPr>
        <p:spPr bwMode="auto">
          <a:xfrm>
            <a:off x="1257300" y="294005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8" name="Rectangle 88"/>
          <p:cNvSpPr>
            <a:spLocks noChangeArrowheads="1"/>
          </p:cNvSpPr>
          <p:nvPr/>
        </p:nvSpPr>
        <p:spPr bwMode="auto">
          <a:xfrm>
            <a:off x="1257300" y="463867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9" name="Rectangle 89"/>
          <p:cNvSpPr>
            <a:spLocks noChangeArrowheads="1"/>
          </p:cNvSpPr>
          <p:nvPr/>
        </p:nvSpPr>
        <p:spPr bwMode="auto">
          <a:xfrm>
            <a:off x="1257300" y="509905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10" name="Rectangle 90"/>
          <p:cNvSpPr>
            <a:spLocks noChangeArrowheads="1"/>
          </p:cNvSpPr>
          <p:nvPr/>
        </p:nvSpPr>
        <p:spPr bwMode="auto">
          <a:xfrm>
            <a:off x="1257300" y="553720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11" name="Rectangle 91"/>
          <p:cNvSpPr>
            <a:spLocks noChangeArrowheads="1"/>
          </p:cNvSpPr>
          <p:nvPr/>
        </p:nvSpPr>
        <p:spPr bwMode="auto">
          <a:xfrm>
            <a:off x="1257300" y="600710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23" grpId="0" autoUpdateAnimBg="0"/>
      <p:bldP spid="721924" grpId="0" autoUpdateAnimBg="0"/>
      <p:bldP spid="721925" grpId="0" autoUpdateAnimBg="0"/>
      <p:bldP spid="721926" grpId="0" autoUpdateAnimBg="0"/>
      <p:bldP spid="721927" grpId="0" autoUpdateAnimBg="0"/>
      <p:bldP spid="721928" grpId="0" autoUpdateAnimBg="0"/>
      <p:bldP spid="721929" grpId="0" autoUpdateAnimBg="0"/>
      <p:bldP spid="721930" grpId="0" autoUpdateAnimBg="0"/>
      <p:bldP spid="721931" grpId="0" autoUpdateAnimBg="0"/>
      <p:bldP spid="721932" grpId="0" autoUpdateAnimBg="0"/>
      <p:bldP spid="721961" grpId="0" autoUpdateAnimBg="0"/>
      <p:bldP spid="721962" grpId="0" autoUpdateAnimBg="0"/>
      <p:bldP spid="721963" grpId="0" autoUpdateAnimBg="0"/>
      <p:bldP spid="721964" grpId="0" autoUpdateAnimBg="0"/>
      <p:bldP spid="721965" grpId="0" autoUpdateAnimBg="0"/>
      <p:bldP spid="721966" grpId="0" autoUpdateAnimBg="0"/>
      <p:bldP spid="721967" grpId="0" autoUpdateAnimBg="0"/>
      <p:bldP spid="721968" grpId="0" autoUpdateAnimBg="0"/>
      <p:bldP spid="721969" grpId="0" autoUpdateAnimBg="0"/>
      <p:bldP spid="721970" grpId="0" autoUpdateAnimBg="0"/>
      <p:bldP spid="721971" grpId="0" autoUpdateAnimBg="0"/>
      <p:bldP spid="722001" grpId="0" autoUpdateAnimBg="0"/>
      <p:bldP spid="722004" grpId="0" autoUpdateAnimBg="0"/>
      <p:bldP spid="722005" grpId="0" autoUpdateAnimBg="0"/>
      <p:bldP spid="722006" grpId="0" autoUpdateAnimBg="0"/>
      <p:bldP spid="722007" grpId="0" autoUpdateAnimBg="0"/>
      <p:bldP spid="722008" grpId="0" autoUpdateAnimBg="0"/>
      <p:bldP spid="722009" grpId="0" autoUpdateAnimBg="0"/>
      <p:bldP spid="722010" grpId="0" autoUpdateAnimBg="0"/>
      <p:bldP spid="72201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4175" y="304800"/>
            <a:ext cx="477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算术移位的硬件实现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555625" y="4689475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a）</a:t>
            </a:r>
            <a:r>
              <a:rPr lang="zh-CN" altLang="en-US" sz="2000">
                <a:latin typeface="Times New Roman" panose="02020603050405020304" pitchFamily="18" charset="0"/>
              </a:rPr>
              <a:t>真值为正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2535238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b）</a:t>
            </a:r>
            <a:r>
              <a:rPr lang="zh-CN" altLang="en-US" sz="2000">
                <a:latin typeface="Times New Roman" panose="02020603050405020304" pitchFamily="18" charset="0"/>
              </a:rPr>
              <a:t>负数的原码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4724400" y="46894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c）</a:t>
            </a:r>
            <a:r>
              <a:rPr lang="zh-CN" altLang="en-US" sz="2000">
                <a:latin typeface="Times New Roman" panose="02020603050405020304" pitchFamily="18" charset="0"/>
              </a:rPr>
              <a:t>负数的补码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877050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d）</a:t>
            </a:r>
            <a:r>
              <a:rPr lang="zh-CN" altLang="en-US" sz="2000">
                <a:latin typeface="Times New Roman" panose="02020603050405020304" pitchFamily="18" charset="0"/>
              </a:rPr>
              <a:t>负数的反码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23850" y="1524000"/>
            <a:ext cx="2174875" cy="1281113"/>
            <a:chOff x="204" y="960"/>
            <a:chExt cx="1370" cy="807"/>
          </a:xfrm>
        </p:grpSpPr>
        <p:grpSp>
          <p:nvGrpSpPr>
            <p:cNvPr id="17492" name="Group 8"/>
            <p:cNvGrpSpPr/>
            <p:nvPr/>
          </p:nvGrpSpPr>
          <p:grpSpPr bwMode="auto">
            <a:xfrm>
              <a:off x="204" y="960"/>
              <a:ext cx="1370" cy="807"/>
              <a:chOff x="204" y="960"/>
              <a:chExt cx="1370" cy="807"/>
            </a:xfrm>
          </p:grpSpPr>
          <p:sp>
            <p:nvSpPr>
              <p:cNvPr id="17494" name="Rectangle 9"/>
              <p:cNvSpPr>
                <a:spLocks noChangeArrowheads="1"/>
              </p:cNvSpPr>
              <p:nvPr/>
            </p:nvSpPr>
            <p:spPr bwMode="auto">
              <a:xfrm>
                <a:off x="348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5" name="Rectangle 10"/>
              <p:cNvSpPr>
                <a:spLocks noChangeArrowheads="1"/>
              </p:cNvSpPr>
              <p:nvPr/>
            </p:nvSpPr>
            <p:spPr bwMode="auto">
              <a:xfrm>
                <a:off x="732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6" name="Freeform 11"/>
              <p:cNvSpPr/>
              <p:nvPr/>
            </p:nvSpPr>
            <p:spPr bwMode="auto">
              <a:xfrm>
                <a:off x="204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7" name="Freeform 12"/>
              <p:cNvSpPr/>
              <p:nvPr/>
            </p:nvSpPr>
            <p:spPr bwMode="auto">
              <a:xfrm>
                <a:off x="636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8" name="Freeform 13"/>
              <p:cNvSpPr/>
              <p:nvPr/>
            </p:nvSpPr>
            <p:spPr bwMode="auto">
              <a:xfrm>
                <a:off x="1308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9" name="Text Box 14"/>
              <p:cNvSpPr txBox="1">
                <a:spLocks noChangeArrowheads="1"/>
              </p:cNvSpPr>
              <p:nvPr/>
            </p:nvSpPr>
            <p:spPr bwMode="auto">
              <a:xfrm>
                <a:off x="1346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93" name="Line 15"/>
            <p:cNvSpPr>
              <a:spLocks noChangeShapeType="1"/>
            </p:cNvSpPr>
            <p:nvPr/>
          </p:nvSpPr>
          <p:spPr bwMode="auto">
            <a:xfrm flipH="1">
              <a:off x="876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2533650" y="1524000"/>
            <a:ext cx="2174875" cy="1281113"/>
            <a:chOff x="1596" y="960"/>
            <a:chExt cx="1370" cy="807"/>
          </a:xfrm>
        </p:grpSpPr>
        <p:grpSp>
          <p:nvGrpSpPr>
            <p:cNvPr id="17484" name="Group 17"/>
            <p:cNvGrpSpPr/>
            <p:nvPr/>
          </p:nvGrpSpPr>
          <p:grpSpPr bwMode="auto">
            <a:xfrm>
              <a:off x="1596" y="960"/>
              <a:ext cx="1370" cy="807"/>
              <a:chOff x="1596" y="960"/>
              <a:chExt cx="1370" cy="807"/>
            </a:xfrm>
          </p:grpSpPr>
          <p:sp>
            <p:nvSpPr>
              <p:cNvPr id="17486" name="Rectangle 18"/>
              <p:cNvSpPr>
                <a:spLocks noChangeArrowheads="1"/>
              </p:cNvSpPr>
              <p:nvPr/>
            </p:nvSpPr>
            <p:spPr bwMode="auto">
              <a:xfrm>
                <a:off x="1740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7" name="Rectangle 19"/>
              <p:cNvSpPr>
                <a:spLocks noChangeArrowheads="1"/>
              </p:cNvSpPr>
              <p:nvPr/>
            </p:nvSpPr>
            <p:spPr bwMode="auto">
              <a:xfrm>
                <a:off x="2124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8" name="Freeform 20"/>
              <p:cNvSpPr/>
              <p:nvPr/>
            </p:nvSpPr>
            <p:spPr bwMode="auto">
              <a:xfrm>
                <a:off x="1596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9" name="Freeform 21"/>
              <p:cNvSpPr/>
              <p:nvPr/>
            </p:nvSpPr>
            <p:spPr bwMode="auto">
              <a:xfrm>
                <a:off x="2031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0" name="Freeform 22"/>
              <p:cNvSpPr/>
              <p:nvPr/>
            </p:nvSpPr>
            <p:spPr bwMode="auto">
              <a:xfrm>
                <a:off x="2703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1" name="Text Box 23"/>
              <p:cNvSpPr txBox="1">
                <a:spLocks noChangeArrowheads="1"/>
              </p:cNvSpPr>
              <p:nvPr/>
            </p:nvSpPr>
            <p:spPr bwMode="auto">
              <a:xfrm>
                <a:off x="2738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85" name="Line 24"/>
            <p:cNvSpPr>
              <a:spLocks noChangeShapeType="1"/>
            </p:cNvSpPr>
            <p:nvPr/>
          </p:nvSpPr>
          <p:spPr bwMode="auto">
            <a:xfrm flipH="1">
              <a:off x="2268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4743450" y="1524000"/>
            <a:ext cx="2133600" cy="1281113"/>
            <a:chOff x="2988" y="960"/>
            <a:chExt cx="1344" cy="807"/>
          </a:xfrm>
        </p:grpSpPr>
        <p:grpSp>
          <p:nvGrpSpPr>
            <p:cNvPr id="17476" name="Group 26"/>
            <p:cNvGrpSpPr/>
            <p:nvPr/>
          </p:nvGrpSpPr>
          <p:grpSpPr bwMode="auto">
            <a:xfrm>
              <a:off x="2988" y="960"/>
              <a:ext cx="1344" cy="807"/>
              <a:chOff x="2988" y="960"/>
              <a:chExt cx="1344" cy="807"/>
            </a:xfrm>
          </p:grpSpPr>
          <p:sp>
            <p:nvSpPr>
              <p:cNvPr id="17478" name="Rectangle 27"/>
              <p:cNvSpPr>
                <a:spLocks noChangeArrowheads="1"/>
              </p:cNvSpPr>
              <p:nvPr/>
            </p:nvSpPr>
            <p:spPr bwMode="auto">
              <a:xfrm>
                <a:off x="3132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9" name="Rectangle 28"/>
              <p:cNvSpPr>
                <a:spLocks noChangeArrowheads="1"/>
              </p:cNvSpPr>
              <p:nvPr/>
            </p:nvSpPr>
            <p:spPr bwMode="auto">
              <a:xfrm>
                <a:off x="3516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0" name="Freeform 29"/>
              <p:cNvSpPr/>
              <p:nvPr/>
            </p:nvSpPr>
            <p:spPr bwMode="auto">
              <a:xfrm>
                <a:off x="2988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1" name="Freeform 30"/>
              <p:cNvSpPr/>
              <p:nvPr/>
            </p:nvSpPr>
            <p:spPr bwMode="auto">
              <a:xfrm>
                <a:off x="3423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Freeform 31"/>
              <p:cNvSpPr/>
              <p:nvPr/>
            </p:nvSpPr>
            <p:spPr bwMode="auto">
              <a:xfrm>
                <a:off x="4095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3" name="Text Box 32"/>
              <p:cNvSpPr txBox="1">
                <a:spLocks noChangeArrowheads="1"/>
              </p:cNvSpPr>
              <p:nvPr/>
            </p:nvSpPr>
            <p:spPr bwMode="auto">
              <a:xfrm>
                <a:off x="4104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77" name="Line 33"/>
            <p:cNvSpPr>
              <a:spLocks noChangeShapeType="1"/>
            </p:cNvSpPr>
            <p:nvPr/>
          </p:nvSpPr>
          <p:spPr bwMode="auto">
            <a:xfrm flipH="1">
              <a:off x="3660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/>
          <p:nvPr/>
        </p:nvGrpSpPr>
        <p:grpSpPr bwMode="auto">
          <a:xfrm>
            <a:off x="6953250" y="1524000"/>
            <a:ext cx="2190750" cy="1281113"/>
            <a:chOff x="4380" y="960"/>
            <a:chExt cx="1380" cy="807"/>
          </a:xfrm>
        </p:grpSpPr>
        <p:grpSp>
          <p:nvGrpSpPr>
            <p:cNvPr id="17468" name="Group 35"/>
            <p:cNvGrpSpPr/>
            <p:nvPr/>
          </p:nvGrpSpPr>
          <p:grpSpPr bwMode="auto">
            <a:xfrm>
              <a:off x="4380" y="960"/>
              <a:ext cx="1380" cy="807"/>
              <a:chOff x="4380" y="960"/>
              <a:chExt cx="1380" cy="807"/>
            </a:xfrm>
          </p:grpSpPr>
          <p:sp>
            <p:nvSpPr>
              <p:cNvPr id="17470" name="Rectangle 36"/>
              <p:cNvSpPr>
                <a:spLocks noChangeArrowheads="1"/>
              </p:cNvSpPr>
              <p:nvPr/>
            </p:nvSpPr>
            <p:spPr bwMode="auto">
              <a:xfrm>
                <a:off x="4524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Rectangle 37"/>
              <p:cNvSpPr>
                <a:spLocks noChangeArrowheads="1"/>
              </p:cNvSpPr>
              <p:nvPr/>
            </p:nvSpPr>
            <p:spPr bwMode="auto">
              <a:xfrm>
                <a:off x="4908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Freeform 38"/>
              <p:cNvSpPr/>
              <p:nvPr/>
            </p:nvSpPr>
            <p:spPr bwMode="auto">
              <a:xfrm>
                <a:off x="4380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3" name="Freeform 39"/>
              <p:cNvSpPr/>
              <p:nvPr/>
            </p:nvSpPr>
            <p:spPr bwMode="auto">
              <a:xfrm>
                <a:off x="4815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4" name="Freeform 40"/>
              <p:cNvSpPr/>
              <p:nvPr/>
            </p:nvSpPr>
            <p:spPr bwMode="auto">
              <a:xfrm>
                <a:off x="5487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5" name="Text Box 41"/>
              <p:cNvSpPr txBox="1">
                <a:spLocks noChangeArrowheads="1"/>
              </p:cNvSpPr>
              <p:nvPr/>
            </p:nvSpPr>
            <p:spPr bwMode="auto">
              <a:xfrm>
                <a:off x="5532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9" name="Line 42"/>
            <p:cNvSpPr>
              <a:spLocks noChangeShapeType="1"/>
            </p:cNvSpPr>
            <p:nvPr/>
          </p:nvSpPr>
          <p:spPr bwMode="auto">
            <a:xfrm flipH="1">
              <a:off x="5052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6953250" y="3276600"/>
            <a:ext cx="1981200" cy="866775"/>
            <a:chOff x="4380" y="2064"/>
            <a:chExt cx="1248" cy="546"/>
          </a:xfrm>
        </p:grpSpPr>
        <p:grpSp>
          <p:nvGrpSpPr>
            <p:cNvPr id="17461" name="Group 44"/>
            <p:cNvGrpSpPr/>
            <p:nvPr/>
          </p:nvGrpSpPr>
          <p:grpSpPr bwMode="auto">
            <a:xfrm>
              <a:off x="4380" y="2064"/>
              <a:ext cx="1248" cy="546"/>
              <a:chOff x="4380" y="2064"/>
              <a:chExt cx="1248" cy="546"/>
            </a:xfrm>
          </p:grpSpPr>
          <p:sp>
            <p:nvSpPr>
              <p:cNvPr id="17463" name="Rectangle 45"/>
              <p:cNvSpPr>
                <a:spLocks noChangeArrowheads="1"/>
              </p:cNvSpPr>
              <p:nvPr/>
            </p:nvSpPr>
            <p:spPr bwMode="auto">
              <a:xfrm>
                <a:off x="4524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Rectangle 46"/>
              <p:cNvSpPr>
                <a:spLocks noChangeArrowheads="1"/>
              </p:cNvSpPr>
              <p:nvPr/>
            </p:nvSpPr>
            <p:spPr bwMode="auto">
              <a:xfrm>
                <a:off x="4908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Freeform 47"/>
              <p:cNvSpPr/>
              <p:nvPr/>
            </p:nvSpPr>
            <p:spPr bwMode="auto">
              <a:xfrm>
                <a:off x="4380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6" name="Freeform 48"/>
              <p:cNvSpPr/>
              <p:nvPr/>
            </p:nvSpPr>
            <p:spPr bwMode="auto">
              <a:xfrm>
                <a:off x="5487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7" name="Line 49"/>
              <p:cNvSpPr>
                <a:spLocks noChangeShapeType="1"/>
              </p:cNvSpPr>
              <p:nvPr/>
            </p:nvSpPr>
            <p:spPr bwMode="auto">
              <a:xfrm>
                <a:off x="4716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62" name="Line 50"/>
            <p:cNvSpPr>
              <a:spLocks noChangeShapeType="1"/>
            </p:cNvSpPr>
            <p:nvPr/>
          </p:nvSpPr>
          <p:spPr bwMode="auto">
            <a:xfrm rot="10800000" flipH="1">
              <a:off x="510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/>
          <p:nvPr/>
        </p:nvGrpSpPr>
        <p:grpSpPr bwMode="auto">
          <a:xfrm>
            <a:off x="4743450" y="3276600"/>
            <a:ext cx="1981200" cy="866775"/>
            <a:chOff x="2988" y="2064"/>
            <a:chExt cx="1248" cy="546"/>
          </a:xfrm>
        </p:grpSpPr>
        <p:grpSp>
          <p:nvGrpSpPr>
            <p:cNvPr id="17454" name="Group 52"/>
            <p:cNvGrpSpPr/>
            <p:nvPr/>
          </p:nvGrpSpPr>
          <p:grpSpPr bwMode="auto">
            <a:xfrm>
              <a:off x="2988" y="2064"/>
              <a:ext cx="1248" cy="546"/>
              <a:chOff x="2988" y="2064"/>
              <a:chExt cx="1248" cy="546"/>
            </a:xfrm>
          </p:grpSpPr>
          <p:sp>
            <p:nvSpPr>
              <p:cNvPr id="17456" name="Rectangle 53"/>
              <p:cNvSpPr>
                <a:spLocks noChangeArrowheads="1"/>
              </p:cNvSpPr>
              <p:nvPr/>
            </p:nvSpPr>
            <p:spPr bwMode="auto">
              <a:xfrm>
                <a:off x="3132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Rectangle 54"/>
              <p:cNvSpPr>
                <a:spLocks noChangeArrowheads="1"/>
              </p:cNvSpPr>
              <p:nvPr/>
            </p:nvSpPr>
            <p:spPr bwMode="auto">
              <a:xfrm>
                <a:off x="3516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Freeform 55"/>
              <p:cNvSpPr/>
              <p:nvPr/>
            </p:nvSpPr>
            <p:spPr bwMode="auto">
              <a:xfrm>
                <a:off x="2988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9" name="Freeform 56"/>
              <p:cNvSpPr/>
              <p:nvPr/>
            </p:nvSpPr>
            <p:spPr bwMode="auto">
              <a:xfrm>
                <a:off x="4095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0" name="Line 57"/>
              <p:cNvSpPr>
                <a:spLocks noChangeShapeType="1"/>
              </p:cNvSpPr>
              <p:nvPr/>
            </p:nvSpPr>
            <p:spPr bwMode="auto">
              <a:xfrm>
                <a:off x="332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 rot="10800000" flipH="1">
              <a:off x="366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59"/>
          <p:cNvGrpSpPr/>
          <p:nvPr/>
        </p:nvGrpSpPr>
        <p:grpSpPr bwMode="auto">
          <a:xfrm>
            <a:off x="2533650" y="3276600"/>
            <a:ext cx="1981200" cy="1271588"/>
            <a:chOff x="1596" y="2064"/>
            <a:chExt cx="1248" cy="801"/>
          </a:xfrm>
        </p:grpSpPr>
        <p:grpSp>
          <p:nvGrpSpPr>
            <p:cNvPr id="17446" name="Group 60"/>
            <p:cNvGrpSpPr/>
            <p:nvPr/>
          </p:nvGrpSpPr>
          <p:grpSpPr bwMode="auto">
            <a:xfrm>
              <a:off x="1596" y="2064"/>
              <a:ext cx="1248" cy="801"/>
              <a:chOff x="1596" y="2064"/>
              <a:chExt cx="1248" cy="801"/>
            </a:xfrm>
          </p:grpSpPr>
          <p:sp>
            <p:nvSpPr>
              <p:cNvPr id="17448" name="Rectangle 61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Rectangle 62"/>
              <p:cNvSpPr>
                <a:spLocks noChangeArrowheads="1"/>
              </p:cNvSpPr>
              <p:nvPr/>
            </p:nvSpPr>
            <p:spPr bwMode="auto">
              <a:xfrm>
                <a:off x="2124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Freeform 63"/>
              <p:cNvSpPr/>
              <p:nvPr/>
            </p:nvSpPr>
            <p:spPr bwMode="auto">
              <a:xfrm>
                <a:off x="1596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1" name="Freeform 64"/>
              <p:cNvSpPr/>
              <p:nvPr/>
            </p:nvSpPr>
            <p:spPr bwMode="auto">
              <a:xfrm>
                <a:off x="2031" y="2208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Freeform 65"/>
              <p:cNvSpPr/>
              <p:nvPr/>
            </p:nvSpPr>
            <p:spPr bwMode="auto">
              <a:xfrm>
                <a:off x="2703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3" name="Text Box 66"/>
              <p:cNvSpPr txBox="1">
                <a:spLocks noChangeArrowheads="1"/>
              </p:cNvSpPr>
              <p:nvPr/>
            </p:nvSpPr>
            <p:spPr bwMode="auto">
              <a:xfrm>
                <a:off x="1922" y="253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47" name="Line 67"/>
            <p:cNvSpPr>
              <a:spLocks noChangeShapeType="1"/>
            </p:cNvSpPr>
            <p:nvPr/>
          </p:nvSpPr>
          <p:spPr bwMode="auto">
            <a:xfrm rot="10800000" flipH="1">
              <a:off x="2268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68"/>
          <p:cNvGrpSpPr/>
          <p:nvPr/>
        </p:nvGrpSpPr>
        <p:grpSpPr bwMode="auto"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17444" name="Line 69"/>
            <p:cNvSpPr>
              <a:spLocks noChangeShapeType="1"/>
            </p:cNvSpPr>
            <p:nvPr/>
          </p:nvSpPr>
          <p:spPr bwMode="auto">
            <a:xfrm flipH="1">
              <a:off x="24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Text Box 70"/>
            <p:cNvSpPr txBox="1">
              <a:spLocks noChangeArrowheads="1"/>
            </p:cNvSpPr>
            <p:nvPr/>
          </p:nvSpPr>
          <p:spPr bwMode="auto">
            <a:xfrm>
              <a:off x="395" y="3264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丢</a:t>
              </a:r>
              <a:r>
                <a:rPr lang="zh-CN" altLang="en-US" sz="2400">
                  <a:latin typeface="Times New Roman" panose="02020603050405020304" pitchFamily="18" charset="0"/>
                </a:rPr>
                <a:t> 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71"/>
          <p:cNvGrpSpPr/>
          <p:nvPr/>
        </p:nvGrpSpPr>
        <p:grpSpPr bwMode="auto"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17442" name="Line 72"/>
            <p:cNvSpPr>
              <a:spLocks noChangeShapeType="1"/>
            </p:cNvSpPr>
            <p:nvPr/>
          </p:nvSpPr>
          <p:spPr bwMode="auto">
            <a:xfrm rot="10800000" flipH="1">
              <a:off x="240" y="36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Text Box 73"/>
            <p:cNvSpPr txBox="1">
              <a:spLocks noChangeArrowheads="1"/>
            </p:cNvSpPr>
            <p:nvPr/>
          </p:nvSpPr>
          <p:spPr bwMode="auto">
            <a:xfrm>
              <a:off x="395" y="3552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丢</a:t>
              </a:r>
              <a:r>
                <a:rPr lang="zh-CN" altLang="en-US" sz="2400">
                  <a:latin typeface="Times New Roman" panose="02020603050405020304" pitchFamily="18" charset="0"/>
                </a:rPr>
                <a:t> 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23018" name="Text Box 74"/>
          <p:cNvSpPr txBox="1">
            <a:spLocks noChangeArrowheads="1"/>
          </p:cNvSpPr>
          <p:nvPr/>
        </p:nvSpPr>
        <p:spPr bwMode="auto">
          <a:xfrm>
            <a:off x="15081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出错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12954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0" name="Text Box 76"/>
          <p:cNvSpPr txBox="1">
            <a:spLocks noChangeArrowheads="1"/>
          </p:cNvSpPr>
          <p:nvPr/>
        </p:nvSpPr>
        <p:spPr bwMode="auto">
          <a:xfrm>
            <a:off x="3806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出错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1" name="Text Box 77"/>
          <p:cNvSpPr txBox="1">
            <a:spLocks noChangeArrowheads="1"/>
          </p:cNvSpPr>
          <p:nvPr/>
        </p:nvSpPr>
        <p:spPr bwMode="auto">
          <a:xfrm>
            <a:off x="3594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2" name="Text Box 78"/>
          <p:cNvSpPr txBox="1">
            <a:spLocks noChangeArrowheads="1"/>
          </p:cNvSpPr>
          <p:nvPr/>
        </p:nvSpPr>
        <p:spPr bwMode="auto">
          <a:xfrm>
            <a:off x="5711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3" name="Text Box 79"/>
          <p:cNvSpPr txBox="1">
            <a:spLocks noChangeArrowheads="1"/>
          </p:cNvSpPr>
          <p:nvPr/>
        </p:nvSpPr>
        <p:spPr bwMode="auto">
          <a:xfrm>
            <a:off x="5499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4" name="Text Box 80"/>
          <p:cNvSpPr txBox="1">
            <a:spLocks noChangeArrowheads="1"/>
          </p:cNvSpPr>
          <p:nvPr/>
        </p:nvSpPr>
        <p:spPr bwMode="auto">
          <a:xfrm>
            <a:off x="77565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5" name="Text Box 81"/>
          <p:cNvSpPr txBox="1">
            <a:spLocks noChangeArrowheads="1"/>
          </p:cNvSpPr>
          <p:nvPr/>
        </p:nvSpPr>
        <p:spPr bwMode="auto">
          <a:xfrm>
            <a:off x="7766050" y="56991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8" name="Group 83"/>
          <p:cNvGrpSpPr/>
          <p:nvPr/>
        </p:nvGrpSpPr>
        <p:grpSpPr bwMode="auto">
          <a:xfrm>
            <a:off x="323850" y="3276600"/>
            <a:ext cx="1976438" cy="866775"/>
            <a:chOff x="204" y="2064"/>
            <a:chExt cx="1245" cy="546"/>
          </a:xfrm>
        </p:grpSpPr>
        <p:grpSp>
          <p:nvGrpSpPr>
            <p:cNvPr id="17434" name="Group 84"/>
            <p:cNvGrpSpPr/>
            <p:nvPr/>
          </p:nvGrpSpPr>
          <p:grpSpPr bwMode="auto">
            <a:xfrm>
              <a:off x="732" y="2064"/>
              <a:ext cx="717" cy="528"/>
              <a:chOff x="732" y="2064"/>
              <a:chExt cx="717" cy="528"/>
            </a:xfrm>
          </p:grpSpPr>
          <p:grpSp>
            <p:nvGrpSpPr>
              <p:cNvPr id="17438" name="Group 85"/>
              <p:cNvGrpSpPr/>
              <p:nvPr/>
            </p:nvGrpSpPr>
            <p:grpSpPr bwMode="auto">
              <a:xfrm>
                <a:off x="732" y="2064"/>
                <a:ext cx="717" cy="528"/>
                <a:chOff x="732" y="2064"/>
                <a:chExt cx="717" cy="528"/>
              </a:xfrm>
            </p:grpSpPr>
            <p:sp>
              <p:nvSpPr>
                <p:cNvPr id="17440" name="Rectangle 86"/>
                <p:cNvSpPr>
                  <a:spLocks noChangeArrowheads="1"/>
                </p:cNvSpPr>
                <p:nvPr/>
              </p:nvSpPr>
              <p:spPr bwMode="auto">
                <a:xfrm>
                  <a:off x="732" y="2064"/>
                  <a:ext cx="576" cy="3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1" name="Freeform 87"/>
                <p:cNvSpPr/>
                <p:nvPr/>
              </p:nvSpPr>
              <p:spPr bwMode="auto">
                <a:xfrm>
                  <a:off x="1308" y="2208"/>
                  <a:ext cx="141" cy="384"/>
                </a:xfrm>
                <a:custGeom>
                  <a:avLst/>
                  <a:gdLst>
                    <a:gd name="T0" fmla="*/ 97211 w 96"/>
                    <a:gd name="T1" fmla="*/ 384 h 384"/>
                    <a:gd name="T2" fmla="*/ 97211 w 96"/>
                    <a:gd name="T3" fmla="*/ 0 h 384"/>
                    <a:gd name="T4" fmla="*/ 0 w 96"/>
                    <a:gd name="T5" fmla="*/ 0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stealth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439" name="Line 88"/>
              <p:cNvSpPr>
                <a:spLocks noChangeShapeType="1"/>
              </p:cNvSpPr>
              <p:nvPr/>
            </p:nvSpPr>
            <p:spPr bwMode="auto">
              <a:xfrm rot="10800000" flipH="1">
                <a:off x="924" y="22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5" name="Rectangle 89"/>
            <p:cNvSpPr>
              <a:spLocks noChangeArrowheads="1"/>
            </p:cNvSpPr>
            <p:nvPr/>
          </p:nvSpPr>
          <p:spPr bwMode="auto">
            <a:xfrm>
              <a:off x="348" y="2064"/>
              <a:ext cx="192" cy="3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Freeform 90"/>
            <p:cNvSpPr/>
            <p:nvPr/>
          </p:nvSpPr>
          <p:spPr bwMode="auto">
            <a:xfrm>
              <a:off x="204" y="2226"/>
              <a:ext cx="240" cy="384"/>
            </a:xfrm>
            <a:custGeom>
              <a:avLst/>
              <a:gdLst>
                <a:gd name="T0" fmla="*/ 144 w 240"/>
                <a:gd name="T1" fmla="*/ 0 h 384"/>
                <a:gd name="T2" fmla="*/ 0 w 240"/>
                <a:gd name="T3" fmla="*/ 0 h 384"/>
                <a:gd name="T4" fmla="*/ 0 w 240"/>
                <a:gd name="T5" fmla="*/ 384 h 384"/>
                <a:gd name="T6" fmla="*/ 240 w 240"/>
                <a:gd name="T7" fmla="*/ 384 h 384"/>
                <a:gd name="T8" fmla="*/ 240 w 240"/>
                <a:gd name="T9" fmla="*/ 14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7" name="Line 91"/>
            <p:cNvSpPr>
              <a:spLocks noChangeShapeType="1"/>
            </p:cNvSpPr>
            <p:nvPr/>
          </p:nvSpPr>
          <p:spPr bwMode="auto">
            <a:xfrm>
              <a:off x="5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33" name="AutoShape 9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utoUpdateAnimBg="0"/>
      <p:bldP spid="722948" grpId="0" autoUpdateAnimBg="0"/>
      <p:bldP spid="722949" grpId="0" autoUpdateAnimBg="0"/>
      <p:bldP spid="722950" grpId="0" autoUpdateAnimBg="0"/>
      <p:bldP spid="723018" grpId="0" autoUpdateAnimBg="0"/>
      <p:bldP spid="723019" grpId="0" autoUpdateAnimBg="0"/>
      <p:bldP spid="723020" grpId="0" autoUpdateAnimBg="0"/>
      <p:bldP spid="723021" grpId="0" autoUpdateAnimBg="0"/>
      <p:bldP spid="723022" grpId="0" autoUpdateAnimBg="0"/>
      <p:bldP spid="723023" grpId="0" autoUpdateAnimBg="0"/>
      <p:bldP spid="723024" grpId="0" autoUpdateAnimBg="0"/>
      <p:bldP spid="7230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14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算术移位和逻辑移位的区别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46125" y="10906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算术移位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727325" y="1090613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有符号数的移位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125" y="17986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逻辑移位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2727325" y="179863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无符号数的移位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746125" y="250666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逻辑左移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746125" y="32146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逻辑右移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727325" y="2506663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低位添 0，高位移丢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2727325" y="3214688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高位添 0，低位移丢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746125" y="3886200"/>
            <a:ext cx="360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例如            </a:t>
            </a:r>
            <a:r>
              <a:rPr lang="zh-CN" altLang="en-US" sz="10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01010011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6125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逻辑左移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2574925" y="4481513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1010011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718050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逻辑右移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394450" y="44815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1011001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746125" y="50133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算术左移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733925" y="5013325"/>
            <a:ext cx="181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算术右移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2574925" y="5013325"/>
            <a:ext cx="199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0010011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6394450" y="5013325"/>
            <a:ext cx="343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>
                <a:latin typeface="Times New Roman" panose="02020603050405020304" pitchFamily="18" charset="0"/>
              </a:rPr>
              <a:t>011001</a:t>
            </a:r>
            <a:r>
              <a:rPr lang="zh-CN" altLang="en-US" sz="2000">
                <a:latin typeface="Times New Roman" panose="02020603050405020304" pitchFamily="18" charset="0"/>
              </a:rPr>
              <a:t>（补码）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4724400" y="5805264"/>
            <a:ext cx="3048000" cy="533400"/>
            <a:chOff x="3072" y="3792"/>
            <a:chExt cx="1920" cy="336"/>
          </a:xfrm>
        </p:grpSpPr>
        <p:sp>
          <p:nvSpPr>
            <p:cNvPr id="18472" name="Rectangle 22"/>
            <p:cNvSpPr>
              <a:spLocks noChangeArrowheads="1"/>
            </p:cNvSpPr>
            <p:nvPr/>
          </p:nvSpPr>
          <p:spPr bwMode="auto">
            <a:xfrm>
              <a:off x="30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3" name="Rectangle 23"/>
            <p:cNvSpPr>
              <a:spLocks noChangeArrowheads="1"/>
            </p:cNvSpPr>
            <p:nvPr/>
          </p:nvSpPr>
          <p:spPr bwMode="auto">
            <a:xfrm>
              <a:off x="35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1 0 1 0 0 1 1 0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1066800" y="5805264"/>
            <a:ext cx="3048000" cy="533400"/>
            <a:chOff x="672" y="3792"/>
            <a:chExt cx="1920" cy="336"/>
          </a:xfrm>
        </p:grpSpPr>
        <p:sp>
          <p:nvSpPr>
            <p:cNvPr id="18469" name="Rectangle 25"/>
            <p:cNvSpPr>
              <a:spLocks noChangeArrowheads="1"/>
            </p:cNvSpPr>
            <p:nvPr/>
          </p:nvSpPr>
          <p:spPr bwMode="auto">
            <a:xfrm>
              <a:off x="6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y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26"/>
            <p:cNvSpPr>
              <a:spLocks noChangeArrowheads="1"/>
            </p:cNvSpPr>
            <p:nvPr/>
          </p:nvSpPr>
          <p:spPr bwMode="auto">
            <a:xfrm>
              <a:off x="11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0 1 0 1 0 0 1 1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1" name="Line 27"/>
            <p:cNvSpPr>
              <a:spLocks noChangeShapeType="1"/>
            </p:cNvSpPr>
            <p:nvPr/>
          </p:nvSpPr>
          <p:spPr bwMode="auto">
            <a:xfrm flipH="1">
              <a:off x="912" y="39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18464" name="Rectangle 29"/>
            <p:cNvSpPr>
              <a:spLocks noChangeArrowheads="1"/>
            </p:cNvSpPr>
            <p:nvPr/>
          </p:nvSpPr>
          <p:spPr bwMode="auto">
            <a:xfrm>
              <a:off x="4368" y="158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Freeform 30"/>
            <p:cNvSpPr/>
            <p:nvPr/>
          </p:nvSpPr>
          <p:spPr bwMode="auto">
            <a:xfrm>
              <a:off x="4272" y="170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Freeform 31"/>
            <p:cNvSpPr/>
            <p:nvPr/>
          </p:nvSpPr>
          <p:spPr bwMode="auto">
            <a:xfrm>
              <a:off x="4944" y="170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5040" y="17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33"/>
            <p:cNvSpPr>
              <a:spLocks noChangeShapeType="1"/>
            </p:cNvSpPr>
            <p:nvPr/>
          </p:nvSpPr>
          <p:spPr bwMode="auto">
            <a:xfrm flipH="1">
              <a:off x="4512" y="16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/>
          <p:nvPr/>
        </p:nvGrpSpPr>
        <p:grpSpPr bwMode="auto"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18459" name="Rectangle 35"/>
            <p:cNvSpPr>
              <a:spLocks noChangeArrowheads="1"/>
            </p:cNvSpPr>
            <p:nvPr/>
          </p:nvSpPr>
          <p:spPr bwMode="auto">
            <a:xfrm>
              <a:off x="4368" y="206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Freeform 36"/>
            <p:cNvSpPr/>
            <p:nvPr/>
          </p:nvSpPr>
          <p:spPr bwMode="auto">
            <a:xfrm>
              <a:off x="4272" y="218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Freeform 37"/>
            <p:cNvSpPr/>
            <p:nvPr/>
          </p:nvSpPr>
          <p:spPr bwMode="auto">
            <a:xfrm>
              <a:off x="4944" y="218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4028" y="21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463" name="Line 39"/>
            <p:cNvSpPr>
              <a:spLocks noChangeShapeType="1"/>
            </p:cNvSpPr>
            <p:nvPr/>
          </p:nvSpPr>
          <p:spPr bwMode="auto">
            <a:xfrm rot="10800000" flipH="1">
              <a:off x="4512" y="21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6388100" y="38862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10110010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8836" y="648073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用带</a:t>
            </a:r>
            <a:r>
              <a:rPr lang="zh-CN" altLang="en-US" sz="1800" dirty="0"/>
              <a:t>进位</a:t>
            </a:r>
            <a:r>
              <a:rPr lang="zh-CN" altLang="en-US" sz="1800" dirty="0" smtClean="0"/>
              <a:t>的移位实现算术左移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autoUpdateAnimBg="0"/>
      <p:bldP spid="723972" grpId="0" autoUpdateAnimBg="0"/>
      <p:bldP spid="723973" grpId="0" autoUpdateAnimBg="0"/>
      <p:bldP spid="723974" grpId="0" autoUpdateAnimBg="0"/>
      <p:bldP spid="723975" grpId="0" autoUpdateAnimBg="0"/>
      <p:bldP spid="723976" grpId="0" autoUpdateAnimBg="0"/>
      <p:bldP spid="723977" grpId="0" autoUpdateAnimBg="0"/>
      <p:bldP spid="723978" grpId="0" autoUpdateAnimBg="0"/>
      <p:bldP spid="723979" grpId="0" autoUpdateAnimBg="0"/>
      <p:bldP spid="723980" grpId="0" autoUpdateAnimBg="0"/>
      <p:bldP spid="723981" grpId="0" autoUpdateAnimBg="0"/>
      <p:bldP spid="723982" grpId="0" autoUpdateAnimBg="0"/>
      <p:bldP spid="723983" grpId="0" autoUpdateAnimBg="0"/>
      <p:bldP spid="723984" grpId="0" autoUpdateAnimBg="0"/>
      <p:bldP spid="723985" grpId="0" autoUpdateAnimBg="0"/>
      <p:bldP spid="723986" grpId="0" autoUpdateAnimBg="0"/>
      <p:bldP spid="723987" grpId="0" autoUpdateAnimBg="0"/>
      <p:bldP spid="724008" grpId="0" autoUpdateAnimBg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163" name="Group 47"/>
          <p:cNvGrpSpPr/>
          <p:nvPr/>
        </p:nvGrpSpPr>
        <p:grpSpPr bwMode="auto">
          <a:xfrm>
            <a:off x="684213" y="1628775"/>
            <a:ext cx="3886200" cy="4191000"/>
            <a:chOff x="816" y="1488"/>
            <a:chExt cx="2448" cy="2640"/>
          </a:xfrm>
        </p:grpSpPr>
        <p:sp>
          <p:nvSpPr>
            <p:cNvPr id="92165" name="Text Box 6"/>
            <p:cNvSpPr txBox="1">
              <a:spLocks noChangeArrowheads="1"/>
            </p:cNvSpPr>
            <p:nvPr/>
          </p:nvSpPr>
          <p:spPr bwMode="auto">
            <a:xfrm>
              <a:off x="816" y="1488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6" name="Text Box 8"/>
            <p:cNvSpPr txBox="1">
              <a:spLocks noChangeArrowheads="1"/>
            </p:cNvSpPr>
            <p:nvPr/>
          </p:nvSpPr>
          <p:spPr bwMode="auto">
            <a:xfrm>
              <a:off x="1440" y="14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7" name="Text Box 9"/>
            <p:cNvSpPr txBox="1">
              <a:spLocks noChangeArrowheads="1"/>
            </p:cNvSpPr>
            <p:nvPr/>
          </p:nvSpPr>
          <p:spPr bwMode="auto">
            <a:xfrm>
              <a:off x="2064" y="14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8" name="Text Box 10"/>
            <p:cNvSpPr txBox="1">
              <a:spLocks noChangeArrowheads="1"/>
            </p:cNvSpPr>
            <p:nvPr/>
          </p:nvSpPr>
          <p:spPr bwMode="auto">
            <a:xfrm>
              <a:off x="2688" y="14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2169" name="Group 12"/>
            <p:cNvGrpSpPr/>
            <p:nvPr/>
          </p:nvGrpSpPr>
          <p:grpSpPr bwMode="auto">
            <a:xfrm>
              <a:off x="816" y="1824"/>
              <a:ext cx="2448" cy="288"/>
              <a:chOff x="816" y="1488"/>
              <a:chExt cx="2448" cy="288"/>
            </a:xfrm>
          </p:grpSpPr>
          <p:sp>
            <p:nvSpPr>
              <p:cNvPr id="92200" name="Text Box 1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R4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1" name="Text Box 1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R5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2" name="Text Box 1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R6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3" name="Text Box 1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R7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0" name="Group 17"/>
            <p:cNvGrpSpPr/>
            <p:nvPr/>
          </p:nvGrpSpPr>
          <p:grpSpPr bwMode="auto">
            <a:xfrm>
              <a:off x="816" y="2160"/>
              <a:ext cx="2448" cy="288"/>
              <a:chOff x="816" y="1488"/>
              <a:chExt cx="2448" cy="288"/>
            </a:xfrm>
          </p:grpSpPr>
          <p:sp>
            <p:nvSpPr>
              <p:cNvPr id="92196" name="Text Box 18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R8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7" name="Text Box 19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R9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8" name="Text Box 20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9" name="Text Box 21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R11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1" name="Group 22"/>
            <p:cNvGrpSpPr/>
            <p:nvPr/>
          </p:nvGrpSpPr>
          <p:grpSpPr bwMode="auto">
            <a:xfrm>
              <a:off x="816" y="2496"/>
              <a:ext cx="2448" cy="288"/>
              <a:chOff x="816" y="1488"/>
              <a:chExt cx="2448" cy="288"/>
            </a:xfrm>
          </p:grpSpPr>
          <p:sp>
            <p:nvSpPr>
              <p:cNvPr id="92192" name="Text Box 2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R12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3" name="Text Box 2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R13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4" name="Text Box 2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R14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5" name="Text Box 2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R15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2" name="Group 27"/>
            <p:cNvGrpSpPr/>
            <p:nvPr/>
          </p:nvGrpSpPr>
          <p:grpSpPr bwMode="auto">
            <a:xfrm>
              <a:off x="816" y="2832"/>
              <a:ext cx="2448" cy="288"/>
              <a:chOff x="816" y="1488"/>
              <a:chExt cx="2448" cy="288"/>
            </a:xfrm>
          </p:grpSpPr>
          <p:sp>
            <p:nvSpPr>
              <p:cNvPr id="92188" name="Text Box 28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R16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9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R17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0" name="Text Box 30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R18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1" name="Text Box 31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R19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3" name="Group 32"/>
            <p:cNvGrpSpPr/>
            <p:nvPr/>
          </p:nvGrpSpPr>
          <p:grpSpPr bwMode="auto">
            <a:xfrm>
              <a:off x="816" y="3168"/>
              <a:ext cx="2448" cy="288"/>
              <a:chOff x="816" y="1488"/>
              <a:chExt cx="2448" cy="288"/>
            </a:xfrm>
          </p:grpSpPr>
          <p:sp>
            <p:nvSpPr>
              <p:cNvPr id="92184" name="Text Box 3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5" name="Text Box 3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R21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6" name="Text Box 3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R22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7" name="Text Box 3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R23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4" name="Group 37"/>
            <p:cNvGrpSpPr/>
            <p:nvPr/>
          </p:nvGrpSpPr>
          <p:grpSpPr bwMode="auto">
            <a:xfrm>
              <a:off x="816" y="3504"/>
              <a:ext cx="2448" cy="288"/>
              <a:chOff x="816" y="1488"/>
              <a:chExt cx="2448" cy="288"/>
            </a:xfrm>
          </p:grpSpPr>
          <p:sp>
            <p:nvSpPr>
              <p:cNvPr id="92180" name="Text Box 38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R24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1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R25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2" name="Text Box 40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R26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3" name="Text Box 41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R27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5" name="Group 42"/>
            <p:cNvGrpSpPr/>
            <p:nvPr/>
          </p:nvGrpSpPr>
          <p:grpSpPr bwMode="auto">
            <a:xfrm>
              <a:off x="816" y="3840"/>
              <a:ext cx="2448" cy="288"/>
              <a:chOff x="816" y="1488"/>
              <a:chExt cx="2448" cy="288"/>
            </a:xfrm>
          </p:grpSpPr>
          <p:sp>
            <p:nvSpPr>
              <p:cNvPr id="92176" name="Text Box 4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R28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7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R29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8" name="Text Box 4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R30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9" name="Text Box 4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R31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0640" name="Text Box 48"/>
          <p:cNvSpPr txBox="1">
            <a:spLocks noChangeArrowheads="1"/>
          </p:cNvSpPr>
          <p:nvPr/>
        </p:nvSpPr>
        <p:spPr bwMode="auto">
          <a:xfrm>
            <a:off x="5148263" y="2708275"/>
            <a:ext cx="3311525" cy="1878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位的通用寄存器（</a:t>
            </a: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GPRs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zh-CN" altLang="en-US" sz="26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2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寄存器</a:t>
            </a:r>
            <a:r>
              <a:rPr lang="en-US" altLang="zh-CN" sz="2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R0</a:t>
            </a:r>
            <a:r>
              <a:rPr lang="zh-CN" altLang="en-US" sz="2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的内容恒为全</a:t>
            </a:r>
            <a:r>
              <a:rPr lang="en-US" altLang="zh-CN" sz="2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6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5364163" y="2636838"/>
            <a:ext cx="2895600" cy="2691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位浮点寄存器（</a:t>
            </a: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FPRs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zh-CN" altLang="en-US" sz="26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单精度浮点数表示和双精度浮点数（</a:t>
            </a:r>
            <a:r>
              <a:rPr lang="zh-CN" altLang="en-US" sz="2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两个合起来存一个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）表示。</a:t>
            </a:r>
            <a:endParaRPr lang="zh-CN" altLang="en-US" sz="26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3188" name="Group 61"/>
          <p:cNvGrpSpPr/>
          <p:nvPr/>
        </p:nvGrpSpPr>
        <p:grpSpPr bwMode="auto">
          <a:xfrm>
            <a:off x="611188" y="1773238"/>
            <a:ext cx="3886200" cy="4191000"/>
            <a:chOff x="432" y="1344"/>
            <a:chExt cx="2448" cy="2640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32" y="134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1056" y="134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1680" y="134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2304" y="134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3" name="Text Box 10"/>
            <p:cNvSpPr txBox="1">
              <a:spLocks noChangeArrowheads="1"/>
            </p:cNvSpPr>
            <p:nvPr/>
          </p:nvSpPr>
          <p:spPr bwMode="auto">
            <a:xfrm>
              <a:off x="432" y="168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F4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4" name="Text Box 11"/>
            <p:cNvSpPr txBox="1">
              <a:spLocks noChangeArrowheads="1"/>
            </p:cNvSpPr>
            <p:nvPr/>
          </p:nvSpPr>
          <p:spPr bwMode="auto">
            <a:xfrm>
              <a:off x="1056" y="168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F5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5" name="Text Box 12"/>
            <p:cNvSpPr txBox="1">
              <a:spLocks noChangeArrowheads="1"/>
            </p:cNvSpPr>
            <p:nvPr/>
          </p:nvSpPr>
          <p:spPr bwMode="auto">
            <a:xfrm>
              <a:off x="1680" y="168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6" name="Text Box 13"/>
            <p:cNvSpPr txBox="1">
              <a:spLocks noChangeArrowheads="1"/>
            </p:cNvSpPr>
            <p:nvPr/>
          </p:nvSpPr>
          <p:spPr bwMode="auto">
            <a:xfrm>
              <a:off x="2304" y="168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F7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7" name="Text Box 15"/>
            <p:cNvSpPr txBox="1">
              <a:spLocks noChangeArrowheads="1"/>
            </p:cNvSpPr>
            <p:nvPr/>
          </p:nvSpPr>
          <p:spPr bwMode="auto">
            <a:xfrm>
              <a:off x="432" y="201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F8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8" name="Text Box 16"/>
            <p:cNvSpPr txBox="1">
              <a:spLocks noChangeArrowheads="1"/>
            </p:cNvSpPr>
            <p:nvPr/>
          </p:nvSpPr>
          <p:spPr bwMode="auto">
            <a:xfrm>
              <a:off x="1056" y="201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F9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9" name="Text Box 17"/>
            <p:cNvSpPr txBox="1">
              <a:spLocks noChangeArrowheads="1"/>
            </p:cNvSpPr>
            <p:nvPr/>
          </p:nvSpPr>
          <p:spPr bwMode="auto">
            <a:xfrm>
              <a:off x="1680" y="201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0" name="Text Box 18"/>
            <p:cNvSpPr txBox="1">
              <a:spLocks noChangeArrowheads="1"/>
            </p:cNvSpPr>
            <p:nvPr/>
          </p:nvSpPr>
          <p:spPr bwMode="auto">
            <a:xfrm>
              <a:off x="2304" y="201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1" name="Text Box 20"/>
            <p:cNvSpPr txBox="1">
              <a:spLocks noChangeArrowheads="1"/>
            </p:cNvSpPr>
            <p:nvPr/>
          </p:nvSpPr>
          <p:spPr bwMode="auto">
            <a:xfrm>
              <a:off x="432" y="2352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2" name="Text Box 21"/>
            <p:cNvSpPr txBox="1">
              <a:spLocks noChangeArrowheads="1"/>
            </p:cNvSpPr>
            <p:nvPr/>
          </p:nvSpPr>
          <p:spPr bwMode="auto">
            <a:xfrm>
              <a:off x="1056" y="2352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3" name="Text Box 22"/>
            <p:cNvSpPr txBox="1">
              <a:spLocks noChangeArrowheads="1"/>
            </p:cNvSpPr>
            <p:nvPr/>
          </p:nvSpPr>
          <p:spPr bwMode="auto">
            <a:xfrm>
              <a:off x="1680" y="2352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F14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4" name="Text Box 23"/>
            <p:cNvSpPr txBox="1">
              <a:spLocks noChangeArrowheads="1"/>
            </p:cNvSpPr>
            <p:nvPr/>
          </p:nvSpPr>
          <p:spPr bwMode="auto">
            <a:xfrm>
              <a:off x="2304" y="2352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F15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5" name="Text Box 45"/>
            <p:cNvSpPr txBox="1">
              <a:spLocks noChangeArrowheads="1"/>
            </p:cNvSpPr>
            <p:nvPr/>
          </p:nvSpPr>
          <p:spPr bwMode="auto">
            <a:xfrm>
              <a:off x="432" y="2688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6" name="Text Box 46"/>
            <p:cNvSpPr txBox="1">
              <a:spLocks noChangeArrowheads="1"/>
            </p:cNvSpPr>
            <p:nvPr/>
          </p:nvSpPr>
          <p:spPr bwMode="auto">
            <a:xfrm>
              <a:off x="1056" y="2688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F17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7" name="Text Box 47"/>
            <p:cNvSpPr txBox="1">
              <a:spLocks noChangeArrowheads="1"/>
            </p:cNvSpPr>
            <p:nvPr/>
          </p:nvSpPr>
          <p:spPr bwMode="auto">
            <a:xfrm>
              <a:off x="1680" y="26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F18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8" name="Text Box 48"/>
            <p:cNvSpPr txBox="1">
              <a:spLocks noChangeArrowheads="1"/>
            </p:cNvSpPr>
            <p:nvPr/>
          </p:nvSpPr>
          <p:spPr bwMode="auto">
            <a:xfrm>
              <a:off x="2304" y="26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F19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9" name="Text Box 49"/>
            <p:cNvSpPr txBox="1">
              <a:spLocks noChangeArrowheads="1"/>
            </p:cNvSpPr>
            <p:nvPr/>
          </p:nvSpPr>
          <p:spPr bwMode="auto">
            <a:xfrm>
              <a:off x="432" y="302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1" name="Text Box 51"/>
            <p:cNvSpPr txBox="1">
              <a:spLocks noChangeArrowheads="1"/>
            </p:cNvSpPr>
            <p:nvPr/>
          </p:nvSpPr>
          <p:spPr bwMode="auto">
            <a:xfrm>
              <a:off x="1680" y="302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2" name="Text Box 52"/>
            <p:cNvSpPr txBox="1">
              <a:spLocks noChangeArrowheads="1"/>
            </p:cNvSpPr>
            <p:nvPr/>
          </p:nvSpPr>
          <p:spPr bwMode="auto">
            <a:xfrm>
              <a:off x="2304" y="302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3" name="Text Box 53"/>
            <p:cNvSpPr txBox="1">
              <a:spLocks noChangeArrowheads="1"/>
            </p:cNvSpPr>
            <p:nvPr/>
          </p:nvSpPr>
          <p:spPr bwMode="auto">
            <a:xfrm>
              <a:off x="432" y="336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F24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4" name="Text Box 54"/>
            <p:cNvSpPr txBox="1">
              <a:spLocks noChangeArrowheads="1"/>
            </p:cNvSpPr>
            <p:nvPr/>
          </p:nvSpPr>
          <p:spPr bwMode="auto">
            <a:xfrm>
              <a:off x="1056" y="336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F25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5" name="Text Box 55"/>
            <p:cNvSpPr txBox="1">
              <a:spLocks noChangeArrowheads="1"/>
            </p:cNvSpPr>
            <p:nvPr/>
          </p:nvSpPr>
          <p:spPr bwMode="auto">
            <a:xfrm>
              <a:off x="1680" y="336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6" name="Text Box 56"/>
            <p:cNvSpPr txBox="1">
              <a:spLocks noChangeArrowheads="1"/>
            </p:cNvSpPr>
            <p:nvPr/>
          </p:nvSpPr>
          <p:spPr bwMode="auto">
            <a:xfrm>
              <a:off x="2304" y="336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F27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7" name="Text Box 57"/>
            <p:cNvSpPr txBox="1">
              <a:spLocks noChangeArrowheads="1"/>
            </p:cNvSpPr>
            <p:nvPr/>
          </p:nvSpPr>
          <p:spPr bwMode="auto">
            <a:xfrm>
              <a:off x="432" y="369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F28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8" name="Text Box 58"/>
            <p:cNvSpPr txBox="1">
              <a:spLocks noChangeArrowheads="1"/>
            </p:cNvSpPr>
            <p:nvPr/>
          </p:nvSpPr>
          <p:spPr bwMode="auto">
            <a:xfrm>
              <a:off x="1056" y="369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F29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9" name="Text Box 59"/>
            <p:cNvSpPr txBox="1">
              <a:spLocks noChangeArrowheads="1"/>
            </p:cNvSpPr>
            <p:nvPr/>
          </p:nvSpPr>
          <p:spPr bwMode="auto">
            <a:xfrm>
              <a:off x="1680" y="369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F30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20" name="Text Box 60"/>
            <p:cNvSpPr txBox="1">
              <a:spLocks noChangeArrowheads="1"/>
            </p:cNvSpPr>
            <p:nvPr/>
          </p:nvSpPr>
          <p:spPr bwMode="auto">
            <a:xfrm>
              <a:off x="2304" y="369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F31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1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42913" y="1495425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smtClean="0"/>
              <a:t>整型数据：</a:t>
            </a:r>
            <a:endParaRPr lang="zh-CN" altLang="en-US" sz="2800" b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smtClean="0"/>
              <a:t>8</a:t>
            </a:r>
            <a:r>
              <a:rPr lang="zh-CN" altLang="en-US" sz="2400" b="1" smtClean="0"/>
              <a:t>位、</a:t>
            </a:r>
            <a:r>
              <a:rPr lang="en-US" altLang="zh-CN" sz="2400" b="1" smtClean="0"/>
              <a:t>16</a:t>
            </a:r>
            <a:r>
              <a:rPr lang="zh-CN" altLang="en-US" sz="2400" b="1" smtClean="0"/>
              <a:t>位、</a:t>
            </a:r>
            <a:r>
              <a:rPr lang="en-US" altLang="zh-CN" sz="2400" b="1" smtClean="0"/>
              <a:t>32</a:t>
            </a:r>
            <a:r>
              <a:rPr lang="zh-CN" altLang="en-US" sz="2400" b="1" smtClean="0"/>
              <a:t>位。</a:t>
            </a:r>
            <a:endParaRPr lang="zh-CN" altLang="en-US" sz="2400" b="1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smtClean="0"/>
              <a:t>浮点数据：</a:t>
            </a:r>
            <a:endParaRPr lang="zh-CN" altLang="en-US" sz="2800" b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smtClean="0"/>
              <a:t>32</a:t>
            </a:r>
            <a:r>
              <a:rPr lang="zh-CN" altLang="en-US" sz="2400" b="1" smtClean="0"/>
              <a:t>位单精度浮点；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smtClean="0"/>
              <a:t>64</a:t>
            </a:r>
            <a:r>
              <a:rPr lang="zh-CN" altLang="en-US" sz="2400" b="1" smtClean="0"/>
              <a:t>位双精度浮点；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smtClean="0"/>
              <a:t>IEEE 754</a:t>
            </a:r>
            <a:r>
              <a:rPr lang="zh-CN" altLang="en-US" sz="2400" b="1" smtClean="0"/>
              <a:t>标准。</a:t>
            </a:r>
            <a:endParaRPr lang="zh-CN" altLang="en-US" sz="2400" b="1" smtClean="0"/>
          </a:p>
        </p:txBody>
      </p:sp>
      <p:grpSp>
        <p:nvGrpSpPr>
          <p:cNvPr id="94212" name="Group 21"/>
          <p:cNvGrpSpPr/>
          <p:nvPr/>
        </p:nvGrpSpPr>
        <p:grpSpPr bwMode="auto">
          <a:xfrm>
            <a:off x="900113" y="5084763"/>
            <a:ext cx="7315200" cy="1052512"/>
            <a:chOff x="384" y="3504"/>
            <a:chExt cx="4608" cy="663"/>
          </a:xfrm>
        </p:grpSpPr>
        <p:grpSp>
          <p:nvGrpSpPr>
            <p:cNvPr id="94213" name="Group 15"/>
            <p:cNvGrpSpPr/>
            <p:nvPr/>
          </p:nvGrpSpPr>
          <p:grpSpPr bwMode="auto">
            <a:xfrm>
              <a:off x="384" y="3504"/>
              <a:ext cx="4608" cy="327"/>
              <a:chOff x="384" y="3504"/>
              <a:chExt cx="4608" cy="327"/>
            </a:xfrm>
          </p:grpSpPr>
          <p:sp>
            <p:nvSpPr>
              <p:cNvPr id="94218" name="Text Box 8"/>
              <p:cNvSpPr txBox="1">
                <a:spLocks noChangeArrowheads="1"/>
              </p:cNvSpPr>
              <p:nvPr/>
            </p:nvSpPr>
            <p:spPr bwMode="auto">
              <a:xfrm>
                <a:off x="384" y="3504"/>
                <a:ext cx="1152" cy="327"/>
              </a:xfrm>
              <a:prstGeom prst="rect">
                <a:avLst/>
              </a:prstGeom>
              <a:solidFill>
                <a:srgbClr val="66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00000000</a:t>
                </a:r>
                <a:endPara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19" name="Text Box 12"/>
              <p:cNvSpPr txBox="1">
                <a:spLocks noChangeArrowheads="1"/>
              </p:cNvSpPr>
              <p:nvPr/>
            </p:nvSpPr>
            <p:spPr bwMode="auto">
              <a:xfrm>
                <a:off x="1536" y="3504"/>
                <a:ext cx="1152" cy="327"/>
              </a:xfrm>
              <a:prstGeom prst="rect">
                <a:avLst/>
              </a:prstGeom>
              <a:solidFill>
                <a:srgbClr val="66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00000000</a:t>
                </a:r>
                <a:endPara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0" name="Text Box 13"/>
              <p:cNvSpPr txBox="1">
                <a:spLocks noChangeArrowheads="1"/>
              </p:cNvSpPr>
              <p:nvPr/>
            </p:nvSpPr>
            <p:spPr bwMode="auto">
              <a:xfrm>
                <a:off x="2688" y="3504"/>
                <a:ext cx="1152" cy="327"/>
              </a:xfrm>
              <a:prstGeom prst="rect">
                <a:avLst/>
              </a:prstGeom>
              <a:solidFill>
                <a:srgbClr val="66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00000000</a:t>
                </a:r>
                <a:endPara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1" name="Text Box 14"/>
              <p:cNvSpPr txBox="1">
                <a:spLocks noChangeArrowheads="1"/>
              </p:cNvSpPr>
              <p:nvPr/>
            </p:nvSpPr>
            <p:spPr bwMode="auto">
              <a:xfrm>
                <a:off x="3840" y="3504"/>
                <a:ext cx="1152" cy="327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01100100</a:t>
                </a:r>
                <a:endPara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4214" name="Text Box 17"/>
            <p:cNvSpPr txBox="1">
              <a:spLocks noChangeArrowheads="1"/>
            </p:cNvSpPr>
            <p:nvPr/>
          </p:nvSpPr>
          <p:spPr bwMode="auto">
            <a:xfrm>
              <a:off x="384" y="3840"/>
              <a:ext cx="1152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11111111</a:t>
              </a:r>
              <a:endPara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5" name="Text Box 18"/>
            <p:cNvSpPr txBox="1">
              <a:spLocks noChangeArrowheads="1"/>
            </p:cNvSpPr>
            <p:nvPr/>
          </p:nvSpPr>
          <p:spPr bwMode="auto">
            <a:xfrm>
              <a:off x="1536" y="3840"/>
              <a:ext cx="1152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11111111</a:t>
              </a:r>
              <a:endPara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6" name="Text Box 19"/>
            <p:cNvSpPr txBox="1">
              <a:spLocks noChangeArrowheads="1"/>
            </p:cNvSpPr>
            <p:nvPr/>
          </p:nvSpPr>
          <p:spPr bwMode="auto">
            <a:xfrm>
              <a:off x="2688" y="3840"/>
              <a:ext cx="1152" cy="32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10011000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7" name="Text Box 20"/>
            <p:cNvSpPr txBox="1">
              <a:spLocks noChangeArrowheads="1"/>
            </p:cNvSpPr>
            <p:nvPr/>
          </p:nvSpPr>
          <p:spPr bwMode="auto">
            <a:xfrm>
              <a:off x="3840" y="3840"/>
              <a:ext cx="1152" cy="32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01100100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寻址方式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8294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80400" cy="5040313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寄存器寻址；如 </a:t>
            </a:r>
            <a:r>
              <a:rPr lang="en-US" altLang="zh-CN" sz="2600" b="1" dirty="0" smtClean="0">
                <a:latin typeface="+mj-ea"/>
                <a:ea typeface="+mj-ea"/>
              </a:rPr>
              <a:t>ADD R1,R2,R3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立即值寻址；如 </a:t>
            </a:r>
            <a:r>
              <a:rPr lang="en-US" altLang="zh-CN" sz="2600" b="1" dirty="0" smtClean="0">
                <a:latin typeface="+mj-ea"/>
                <a:ea typeface="+mj-ea"/>
              </a:rPr>
              <a:t>ADD R1,R2,#42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偏移寻址；  如 </a:t>
            </a:r>
            <a:r>
              <a:rPr lang="en-US" altLang="zh-CN" sz="2600" b="1" dirty="0" smtClean="0">
                <a:latin typeface="+mj-ea"/>
                <a:ea typeface="+mj-ea"/>
              </a:rPr>
              <a:t>LW R2,40(R3)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marL="1176020" indent="-457200" eaLnBrk="1" hangingPunct="1">
              <a:lnSpc>
                <a:spcPct val="2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寄存器间接寻址</a:t>
            </a:r>
            <a:r>
              <a:rPr lang="zh-CN" altLang="en-US" sz="2400" b="1" dirty="0">
                <a:latin typeface="+mj-ea"/>
                <a:ea typeface="+mj-ea"/>
              </a:rPr>
              <a:t>；</a:t>
            </a:r>
            <a:r>
              <a:rPr lang="zh-CN" altLang="en-US" sz="2400" b="1" dirty="0" smtClean="0">
                <a:latin typeface="+mj-ea"/>
                <a:ea typeface="+mj-ea"/>
              </a:rPr>
              <a:t> 如 </a:t>
            </a:r>
            <a:r>
              <a:rPr lang="en-US" altLang="zh-CN" sz="2400" b="1" dirty="0" smtClean="0">
                <a:latin typeface="+mj-ea"/>
                <a:ea typeface="+mj-ea"/>
              </a:rPr>
              <a:t>LW R2,0(R3)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1176020" indent="-457200" eaLnBrk="1" hangingPunct="1">
              <a:lnSpc>
                <a:spcPct val="2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绝对寻址；如 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LW R2,40(R0)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指令格式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6259" name="Object 4"/>
          <p:cNvGraphicFramePr>
            <a:graphicFrameLocks noChangeAspect="1"/>
          </p:cNvGraphicFramePr>
          <p:nvPr/>
        </p:nvGraphicFramePr>
        <p:xfrm>
          <a:off x="395288" y="1701800"/>
          <a:ext cx="874871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图片" r:id="rId1" imgW="3580130" imgH="1383665" progId="Word.Picture.8">
                  <p:embed/>
                </p:oleObj>
              </mc:Choice>
              <mc:Fallback>
                <p:oleObj name="图片" r:id="rId1" imgW="3580130" imgH="1383665" progId="Word.Picture.8">
                  <p:embed/>
                  <p:pic>
                    <p:nvPicPr>
                      <p:cNvPr id="0" name="图片 32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1800"/>
                        <a:ext cx="8748712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86c0ce39-94dd-47a3-be38-dceedfb9b3a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5618</Words>
  <Application>WPS 演示</Application>
  <PresentationFormat>全屏显示(4:3)</PresentationFormat>
  <Paragraphs>966</Paragraphs>
  <Slides>47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Times New Roman</vt:lpstr>
      <vt:lpstr>华文中宋</vt:lpstr>
      <vt:lpstr>微软雅黑</vt:lpstr>
      <vt:lpstr>Arial Unicode MS</vt:lpstr>
      <vt:lpstr>Symbol</vt:lpstr>
      <vt:lpstr>Tahoma</vt:lpstr>
      <vt:lpstr>黑体</vt:lpstr>
      <vt:lpstr>Verdana</vt:lpstr>
      <vt:lpstr>Office 主题​​</vt:lpstr>
      <vt:lpstr>Word.Picture.8</vt:lpstr>
      <vt:lpstr>Word.Picture.8</vt:lpstr>
      <vt:lpstr>Word.Picture.8</vt:lpstr>
      <vt:lpstr>MSGraph.Chart.8</vt:lpstr>
      <vt:lpstr>MSGraph.Chart.8</vt:lpstr>
      <vt:lpstr>Equation.3</vt:lpstr>
      <vt:lpstr>MSGraph.Chart.8</vt:lpstr>
      <vt:lpstr>计算机组织与体系结构</vt:lpstr>
      <vt:lpstr>Recap</vt:lpstr>
      <vt:lpstr>4.7   指令格式举例</vt:lpstr>
      <vt:lpstr>MIPS指令集结构</vt:lpstr>
      <vt:lpstr>MIPS指令集结构：寄存器</vt:lpstr>
      <vt:lpstr>MIPS指令集结构：寄存器</vt:lpstr>
      <vt:lpstr>MIPS指令集结构：数据类型</vt:lpstr>
      <vt:lpstr>MIPS指令集结构：寻址方式</vt:lpstr>
      <vt:lpstr>MIPS指令集结构：指令格式</vt:lpstr>
      <vt:lpstr>MIPS指令集结构：指令格式</vt:lpstr>
      <vt:lpstr>MIPS指令集结构：指令格式</vt:lpstr>
      <vt:lpstr>MPIS指令集结构：操作类型</vt:lpstr>
      <vt:lpstr>MIPS指令集结构：操作类型</vt:lpstr>
      <vt:lpstr>MIPS指令集结构：操作类型</vt:lpstr>
      <vt:lpstr>MIPS指令集结构：操作类型</vt:lpstr>
      <vt:lpstr>MIPS指令集结构：操作类型</vt:lpstr>
      <vt:lpstr>MIPS指令集结构：Load和Store</vt:lpstr>
      <vt:lpstr>PowerPoint 演示文稿</vt:lpstr>
      <vt:lpstr>MIPS指令集结构：ALU操作</vt:lpstr>
      <vt:lpstr>MIPS指令集结构：ALU操作</vt:lpstr>
      <vt:lpstr>MIPS指令集结构：转移操作</vt:lpstr>
      <vt:lpstr>MIPS指令集结构：转移操作</vt:lpstr>
      <vt:lpstr>MIPS指令集结构：操作类型</vt:lpstr>
      <vt:lpstr>MIPS指令集结构：浮点操作</vt:lpstr>
      <vt:lpstr>MIPS中的常用指令</vt:lpstr>
      <vt:lpstr>MIPS中的常用指令</vt:lpstr>
      <vt:lpstr>MIPS的效能分析</vt:lpstr>
      <vt:lpstr>MIPS的效能分析</vt:lpstr>
      <vt:lpstr>本章小结</vt:lpstr>
      <vt:lpstr> 本章小结</vt:lpstr>
      <vt:lpstr>PowerPoint 演示文稿</vt:lpstr>
      <vt:lpstr>PowerPoint 演示文稿</vt:lpstr>
      <vt:lpstr>第5章   CPU设计与实现</vt:lpstr>
      <vt:lpstr>第5章   CPU设计与实现</vt:lpstr>
      <vt:lpstr>5.1   CPU 的结构框图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运算方法与ALU</vt:lpstr>
      <vt:lpstr>5.2.1   定 点 运 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1777</cp:revision>
  <cp:lastPrinted>2019-10-08T08:43:00Z</cp:lastPrinted>
  <dcterms:created xsi:type="dcterms:W3CDTF">2113-01-01T00:00:00Z</dcterms:created>
  <dcterms:modified xsi:type="dcterms:W3CDTF">2019-12-24T12:22:39Z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