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6" r:id="rId3"/>
    <p:sldId id="1033" r:id="rId4"/>
    <p:sldId id="1383" r:id="rId6"/>
    <p:sldId id="1367" r:id="rId7"/>
    <p:sldId id="1427" r:id="rId8"/>
    <p:sldId id="1428" r:id="rId9"/>
    <p:sldId id="1429" r:id="rId10"/>
    <p:sldId id="1430" r:id="rId11"/>
    <p:sldId id="1431" r:id="rId12"/>
    <p:sldId id="1374" r:id="rId13"/>
    <p:sldId id="1375" r:id="rId14"/>
    <p:sldId id="1377" r:id="rId15"/>
    <p:sldId id="1378" r:id="rId16"/>
    <p:sldId id="1379" r:id="rId17"/>
    <p:sldId id="1380" r:id="rId18"/>
    <p:sldId id="1384" r:id="rId19"/>
    <p:sldId id="1385" r:id="rId20"/>
    <p:sldId id="1386" r:id="rId21"/>
    <p:sldId id="1387" r:id="rId22"/>
    <p:sldId id="1424" r:id="rId23"/>
    <p:sldId id="1425" r:id="rId24"/>
    <p:sldId id="1392" r:id="rId25"/>
    <p:sldId id="1393" r:id="rId26"/>
    <p:sldId id="1394" r:id="rId27"/>
    <p:sldId id="1395" r:id="rId28"/>
    <p:sldId id="1396" r:id="rId29"/>
    <p:sldId id="1397" r:id="rId30"/>
    <p:sldId id="1398" r:id="rId31"/>
    <p:sldId id="1399" r:id="rId32"/>
    <p:sldId id="1432" r:id="rId33"/>
    <p:sldId id="1433" r:id="rId34"/>
    <p:sldId id="1402" r:id="rId35"/>
    <p:sldId id="1403" r:id="rId36"/>
    <p:sldId id="1404" r:id="rId37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0066FF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735" autoAdjust="0"/>
  </p:normalViewPr>
  <p:slideViewPr>
    <p:cSldViewPr>
      <p:cViewPr>
        <p:scale>
          <a:sx n="66" d="100"/>
          <a:sy n="66" d="100"/>
        </p:scale>
        <p:origin x="-1445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B780F5F-AC17-4E4A-B25E-0C3D5FBCBC01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第九讲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14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算术移位和逻辑移位的区别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46125" y="10906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算术移位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727325" y="1090613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有符号数的移位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125" y="17986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逻辑移位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2727325" y="179863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无符号数的移位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746125" y="250666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逻辑左移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746125" y="32146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逻辑右移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727325" y="2506663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低位添 0，高位移丢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2727325" y="3214688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高位添 0，低位移丢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746125" y="3886200"/>
            <a:ext cx="360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例如            </a:t>
            </a:r>
            <a:r>
              <a:rPr lang="zh-CN" altLang="en-US" sz="10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01010011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6125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逻辑左移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2574925" y="4481513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1010011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718050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逻辑右移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394450" y="44815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1011001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746125" y="50133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算术左移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733925" y="5013325"/>
            <a:ext cx="181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算术右移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2574925" y="5013325"/>
            <a:ext cx="199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0010011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6394450" y="5013325"/>
            <a:ext cx="343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>
                <a:latin typeface="Times New Roman" panose="02020603050405020304" pitchFamily="18" charset="0"/>
              </a:rPr>
              <a:t>011001</a:t>
            </a:r>
            <a:r>
              <a:rPr lang="zh-CN" altLang="en-US" sz="2000">
                <a:latin typeface="Times New Roman" panose="02020603050405020304" pitchFamily="18" charset="0"/>
              </a:rPr>
              <a:t>（补码）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18464" name="Rectangle 29"/>
            <p:cNvSpPr>
              <a:spLocks noChangeArrowheads="1"/>
            </p:cNvSpPr>
            <p:nvPr/>
          </p:nvSpPr>
          <p:spPr bwMode="auto">
            <a:xfrm>
              <a:off x="4368" y="158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Freeform 30"/>
            <p:cNvSpPr/>
            <p:nvPr/>
          </p:nvSpPr>
          <p:spPr bwMode="auto">
            <a:xfrm>
              <a:off x="4272" y="170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Freeform 31"/>
            <p:cNvSpPr/>
            <p:nvPr/>
          </p:nvSpPr>
          <p:spPr bwMode="auto">
            <a:xfrm>
              <a:off x="4944" y="170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5040" y="17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33"/>
            <p:cNvSpPr>
              <a:spLocks noChangeShapeType="1"/>
            </p:cNvSpPr>
            <p:nvPr/>
          </p:nvSpPr>
          <p:spPr bwMode="auto">
            <a:xfrm flipH="1">
              <a:off x="4512" y="16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/>
          <p:nvPr/>
        </p:nvGrpSpPr>
        <p:grpSpPr bwMode="auto"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18459" name="Rectangle 35"/>
            <p:cNvSpPr>
              <a:spLocks noChangeArrowheads="1"/>
            </p:cNvSpPr>
            <p:nvPr/>
          </p:nvSpPr>
          <p:spPr bwMode="auto">
            <a:xfrm>
              <a:off x="4368" y="206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Freeform 36"/>
            <p:cNvSpPr/>
            <p:nvPr/>
          </p:nvSpPr>
          <p:spPr bwMode="auto">
            <a:xfrm>
              <a:off x="4272" y="218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Freeform 37"/>
            <p:cNvSpPr/>
            <p:nvPr/>
          </p:nvSpPr>
          <p:spPr bwMode="auto">
            <a:xfrm>
              <a:off x="4944" y="218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4028" y="21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463" name="Line 39"/>
            <p:cNvSpPr>
              <a:spLocks noChangeShapeType="1"/>
            </p:cNvSpPr>
            <p:nvPr/>
          </p:nvSpPr>
          <p:spPr bwMode="auto">
            <a:xfrm rot="10800000" flipH="1">
              <a:off x="4512" y="21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6388100" y="38862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10110010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autoUpdateAnimBg="0"/>
      <p:bldP spid="723972" grpId="0" autoUpdateAnimBg="0"/>
      <p:bldP spid="723973" grpId="0" autoUpdateAnimBg="0"/>
      <p:bldP spid="723974" grpId="0" autoUpdateAnimBg="0"/>
      <p:bldP spid="723975" grpId="0" autoUpdateAnimBg="0"/>
      <p:bldP spid="723976" grpId="0" autoUpdateAnimBg="0"/>
      <p:bldP spid="723977" grpId="0" autoUpdateAnimBg="0"/>
      <p:bldP spid="723978" grpId="0" autoUpdateAnimBg="0"/>
      <p:bldP spid="723979" grpId="0" autoUpdateAnimBg="0"/>
      <p:bldP spid="723980" grpId="0" autoUpdateAnimBg="0"/>
      <p:bldP spid="723981" grpId="0" autoUpdateAnimBg="0"/>
      <p:bldP spid="723982" grpId="0" autoUpdateAnimBg="0"/>
      <p:bldP spid="723983" grpId="0" autoUpdateAnimBg="0"/>
      <p:bldP spid="723984" grpId="0" autoUpdateAnimBg="0"/>
      <p:bldP spid="723985" grpId="0" autoUpdateAnimBg="0"/>
      <p:bldP spid="723986" grpId="0" autoUpdateAnimBg="0"/>
      <p:bldP spid="723987" grpId="0" autoUpdateAnimBg="0"/>
      <p:bldP spid="7240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395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二、加减法运算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441325" y="990600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补码加减运算公式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1127125" y="1611313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加法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4997" name="Text Box 5"/>
          <p:cNvSpPr txBox="1">
            <a:spLocks noChangeArrowheads="1"/>
          </p:cNvSpPr>
          <p:nvPr/>
        </p:nvSpPr>
        <p:spPr bwMode="auto">
          <a:xfrm>
            <a:off x="1127125" y="3563938"/>
            <a:ext cx="222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减法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762000" y="2254250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整数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1663700" y="2276475"/>
            <a:ext cx="199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+ [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3549650" y="2276475"/>
            <a:ext cx="367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mod 2</a:t>
            </a:r>
            <a:r>
              <a:rPr lang="en-US" altLang="zh-CN" sz="2800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800" baseline="45000">
                <a:latin typeface="Times New Roman" panose="02020603050405020304" pitchFamily="18" charset="0"/>
              </a:rPr>
              <a:t>+1</a:t>
            </a:r>
            <a:r>
              <a:rPr lang="en-US" altLang="zh-CN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762000" y="287496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小数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1663700" y="2909888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+ [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3549650" y="2909888"/>
            <a:ext cx="328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mod 2）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192338" y="4052888"/>
            <a:ext cx="2511425" cy="519112"/>
            <a:chOff x="1381" y="2553"/>
            <a:chExt cx="1582" cy="327"/>
          </a:xfrm>
        </p:grpSpPr>
        <p:sp>
          <p:nvSpPr>
            <p:cNvPr id="19481" name="Text Box 13"/>
            <p:cNvSpPr txBox="1">
              <a:spLocks noChangeArrowheads="1"/>
            </p:cNvSpPr>
            <p:nvPr/>
          </p:nvSpPr>
          <p:spPr bwMode="auto">
            <a:xfrm>
              <a:off x="1381" y="2553"/>
              <a:ext cx="5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9482" name="Text Box 14"/>
            <p:cNvSpPr txBox="1">
              <a:spLocks noChangeArrowheads="1"/>
            </p:cNvSpPr>
            <p:nvPr/>
          </p:nvSpPr>
          <p:spPr bwMode="auto">
            <a:xfrm>
              <a:off x="1919" y="2553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latin typeface="Times New Roman" panose="02020603050405020304" pitchFamily="18" charset="0"/>
                </a:rPr>
                <a:t>+(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762000" y="4737100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整数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1663700" y="4714875"/>
            <a:ext cx="149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3022600" y="4714875"/>
            <a:ext cx="213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+(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)]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4973638" y="4714875"/>
            <a:ext cx="356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+ [</a:t>
            </a:r>
            <a:r>
              <a:rPr lang="zh-CN" altLang="en-US" sz="10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10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5011" name="Text Box 19"/>
          <p:cNvSpPr txBox="1">
            <a:spLocks noChangeArrowheads="1"/>
          </p:cNvSpPr>
          <p:nvPr/>
        </p:nvSpPr>
        <p:spPr bwMode="auto">
          <a:xfrm>
            <a:off x="7456488" y="4776788"/>
            <a:ext cx="152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mod 2</a:t>
            </a:r>
            <a:r>
              <a:rPr lang="en-US" altLang="zh-CN" sz="2400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400" baseline="45000">
                <a:latin typeface="Times New Roman" panose="02020603050405020304" pitchFamily="18" charset="0"/>
              </a:rPr>
              <a:t>+1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762000" y="535781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小数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013" name="Text Box 21"/>
          <p:cNvSpPr txBox="1">
            <a:spLocks noChangeArrowheads="1"/>
          </p:cNvSpPr>
          <p:nvPr/>
        </p:nvSpPr>
        <p:spPr bwMode="auto">
          <a:xfrm>
            <a:off x="1663700" y="5335588"/>
            <a:ext cx="149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5014" name="Text Box 22"/>
          <p:cNvSpPr txBox="1">
            <a:spLocks noChangeArrowheads="1"/>
          </p:cNvSpPr>
          <p:nvPr/>
        </p:nvSpPr>
        <p:spPr bwMode="auto">
          <a:xfrm>
            <a:off x="3022600" y="5335588"/>
            <a:ext cx="213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+(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)]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5015" name="Text Box 23"/>
          <p:cNvSpPr txBox="1">
            <a:spLocks noChangeArrowheads="1"/>
          </p:cNvSpPr>
          <p:nvPr/>
        </p:nvSpPr>
        <p:spPr bwMode="auto">
          <a:xfrm>
            <a:off x="7456488" y="5397500"/>
            <a:ext cx="1192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mod 2)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5016" name="Text Box 24"/>
          <p:cNvSpPr txBox="1">
            <a:spLocks noChangeArrowheads="1"/>
          </p:cNvSpPr>
          <p:nvPr/>
        </p:nvSpPr>
        <p:spPr bwMode="auto">
          <a:xfrm>
            <a:off x="762000" y="5957888"/>
            <a:ext cx="800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连同符号位一起相加，符号位产生的进位自然丢掉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017" name="Text Box 25"/>
          <p:cNvSpPr txBox="1">
            <a:spLocks noChangeArrowheads="1"/>
          </p:cNvSpPr>
          <p:nvPr/>
        </p:nvSpPr>
        <p:spPr bwMode="auto">
          <a:xfrm>
            <a:off x="4973638" y="5348288"/>
            <a:ext cx="3484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+ [</a:t>
            </a:r>
            <a:r>
              <a:rPr lang="zh-CN" altLang="en-US" sz="10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10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autoUpdateAnimBg="0"/>
      <p:bldP spid="724996" grpId="0" autoUpdateAnimBg="0"/>
      <p:bldP spid="724997" grpId="0" autoUpdateAnimBg="0"/>
      <p:bldP spid="724998" grpId="0" autoUpdateAnimBg="0"/>
      <p:bldP spid="724999" grpId="0" autoUpdateAnimBg="0"/>
      <p:bldP spid="725000" grpId="0" autoUpdateAnimBg="0"/>
      <p:bldP spid="725001" grpId="0" autoUpdateAnimBg="0"/>
      <p:bldP spid="725002" grpId="0" autoUpdateAnimBg="0"/>
      <p:bldP spid="725003" grpId="0" autoUpdateAnimBg="0"/>
      <p:bldP spid="725007" grpId="0" autoUpdateAnimBg="0"/>
      <p:bldP spid="725008" grpId="0" autoUpdateAnimBg="0"/>
      <p:bldP spid="725009" grpId="0" autoUpdateAnimBg="0"/>
      <p:bldP spid="725010" grpId="0" autoUpdateAnimBg="0"/>
      <p:bldP spid="725011" grpId="0" autoUpdateAnimBg="0"/>
      <p:bldP spid="725012" grpId="0" autoUpdateAnimBg="0"/>
      <p:bldP spid="725013" grpId="0" autoUpdateAnimBg="0"/>
      <p:bldP spid="725014" grpId="0" autoUpdateAnimBg="0"/>
      <p:bldP spid="725015" grpId="0" autoUpdateAnimBg="0"/>
      <p:bldP spid="725016" grpId="0" autoUpdateAnimBg="0"/>
      <p:bldP spid="7250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1905000" y="304800"/>
            <a:ext cx="6229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设机器数字长为 8 位（含 1 位符号位）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且 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15，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 = 24，</a:t>
            </a:r>
            <a:r>
              <a:rPr lang="zh-CN" altLang="en-US" sz="2800">
                <a:latin typeface="Times New Roman" panose="02020603050405020304" pitchFamily="18" charset="0"/>
              </a:rPr>
              <a:t>用补码求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1235075" y="12414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70125" y="1241425"/>
            <a:ext cx="2968625" cy="519113"/>
            <a:chOff x="1430" y="782"/>
            <a:chExt cx="1870" cy="327"/>
          </a:xfrm>
        </p:grpSpPr>
        <p:sp>
          <p:nvSpPr>
            <p:cNvPr id="21549" name="Text Box 6"/>
            <p:cNvSpPr txBox="1">
              <a:spLocks noChangeArrowheads="1"/>
            </p:cNvSpPr>
            <p:nvPr/>
          </p:nvSpPr>
          <p:spPr bwMode="auto">
            <a:xfrm>
              <a:off x="1430" y="782"/>
              <a:ext cx="8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latin typeface="Times New Roman" panose="02020603050405020304" pitchFamily="18" charset="0"/>
                </a:rPr>
                <a:t> = 15  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1550" name="Text Box 7"/>
            <p:cNvSpPr txBox="1">
              <a:spLocks noChangeArrowheads="1"/>
            </p:cNvSpPr>
            <p:nvPr/>
          </p:nvSpPr>
          <p:spPr bwMode="auto">
            <a:xfrm>
              <a:off x="2160" y="782"/>
              <a:ext cx="1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 0001111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286000" y="1751013"/>
            <a:ext cx="2968625" cy="519112"/>
            <a:chOff x="1440" y="1103"/>
            <a:chExt cx="1870" cy="327"/>
          </a:xfrm>
        </p:grpSpPr>
        <p:sp>
          <p:nvSpPr>
            <p:cNvPr id="21547" name="Text Box 9"/>
            <p:cNvSpPr txBox="1">
              <a:spLocks noChangeArrowheads="1"/>
            </p:cNvSpPr>
            <p:nvPr/>
          </p:nvSpPr>
          <p:spPr bwMode="auto">
            <a:xfrm>
              <a:off x="1440" y="1103"/>
              <a:ext cx="7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>
                  <a:latin typeface="Times New Roman" panose="02020603050405020304" pitchFamily="18" charset="0"/>
                </a:rPr>
                <a:t> = 24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1548" name="Text Box 10"/>
            <p:cNvSpPr txBox="1">
              <a:spLocks noChangeArrowheads="1"/>
            </p:cNvSpPr>
            <p:nvPr/>
          </p:nvSpPr>
          <p:spPr bwMode="auto">
            <a:xfrm>
              <a:off x="2170" y="1103"/>
              <a:ext cx="1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 0011000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1143000" y="3276600"/>
            <a:ext cx="226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+ [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1965325" y="28336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+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2522538" y="2259013"/>
            <a:ext cx="3087687" cy="519112"/>
            <a:chOff x="1589" y="1423"/>
            <a:chExt cx="1945" cy="327"/>
          </a:xfrm>
        </p:grpSpPr>
        <p:sp>
          <p:nvSpPr>
            <p:cNvPr id="21545" name="Text Box 14"/>
            <p:cNvSpPr txBox="1">
              <a:spLocks noChangeArrowheads="1"/>
            </p:cNvSpPr>
            <p:nvPr/>
          </p:nvSpPr>
          <p:spPr bwMode="auto">
            <a:xfrm>
              <a:off x="1589" y="1423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800" baseline="-25000">
                  <a:latin typeface="Times New Roman" panose="02020603050405020304" pitchFamily="18" charset="0"/>
                </a:rPr>
                <a:t>补</a:t>
              </a:r>
              <a:endParaRPr lang="zh-CN" altLang="en-US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1546" name="Text Box 15"/>
            <p:cNvSpPr txBox="1">
              <a:spLocks noChangeArrowheads="1"/>
            </p:cNvSpPr>
            <p:nvPr/>
          </p:nvSpPr>
          <p:spPr bwMode="auto">
            <a:xfrm>
              <a:off x="2170" y="1423"/>
              <a:ext cx="1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 0, 0001111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2260600" y="2768600"/>
            <a:ext cx="3349625" cy="519113"/>
            <a:chOff x="1424" y="1744"/>
            <a:chExt cx="2110" cy="327"/>
          </a:xfrm>
        </p:grpSpPr>
        <p:sp>
          <p:nvSpPr>
            <p:cNvPr id="21543" name="Text Box 17"/>
            <p:cNvSpPr txBox="1">
              <a:spLocks noChangeArrowheads="1"/>
            </p:cNvSpPr>
            <p:nvPr/>
          </p:nvSpPr>
          <p:spPr bwMode="auto">
            <a:xfrm>
              <a:off x="1424" y="1744"/>
              <a:ext cx="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800" baseline="-25000">
                  <a:latin typeface="Times New Roman" panose="02020603050405020304" pitchFamily="18" charset="0"/>
                </a:rPr>
                <a:t>补</a:t>
              </a:r>
              <a:endParaRPr lang="zh-CN" altLang="en-US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1544" name="Text Box 18"/>
            <p:cNvSpPr txBox="1">
              <a:spLocks noChangeArrowheads="1"/>
            </p:cNvSpPr>
            <p:nvPr/>
          </p:nvSpPr>
          <p:spPr bwMode="auto">
            <a:xfrm>
              <a:off x="2170" y="1744"/>
              <a:ext cx="1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 1, 1101000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3443288" y="3276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 1, 1110111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5638800" y="327660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[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6156325" y="2259013"/>
            <a:ext cx="288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0, 0011000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228600" y="4217988"/>
            <a:ext cx="6786563" cy="735012"/>
            <a:chOff x="470" y="2657"/>
            <a:chExt cx="4275" cy="463"/>
          </a:xfrm>
        </p:grpSpPr>
        <p:grpSp>
          <p:nvGrpSpPr>
            <p:cNvPr id="21532" name="Group 23"/>
            <p:cNvGrpSpPr/>
            <p:nvPr/>
          </p:nvGrpSpPr>
          <p:grpSpPr bwMode="auto">
            <a:xfrm>
              <a:off x="470" y="2706"/>
              <a:ext cx="4275" cy="327"/>
              <a:chOff x="470" y="2706"/>
              <a:chExt cx="4275" cy="327"/>
            </a:xfrm>
          </p:grpSpPr>
          <p:sp>
            <p:nvSpPr>
              <p:cNvPr id="21541" name="Text Box 24"/>
              <p:cNvSpPr txBox="1">
                <a:spLocks noChangeArrowheads="1"/>
              </p:cNvSpPr>
              <p:nvPr/>
            </p:nvSpPr>
            <p:spPr bwMode="auto">
              <a:xfrm>
                <a:off x="470" y="2706"/>
                <a:ext cx="73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练习 1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2" name="Text Box 25"/>
              <p:cNvSpPr txBox="1">
                <a:spLocks noChangeArrowheads="1"/>
              </p:cNvSpPr>
              <p:nvPr/>
            </p:nvSpPr>
            <p:spPr bwMode="auto">
              <a:xfrm>
                <a:off x="1303" y="2706"/>
                <a:ext cx="3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设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=        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=        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，用补码求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endParaRPr lang="en-US" altLang="zh-CN" sz="2800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33" name="Group 26"/>
            <p:cNvGrpSpPr/>
            <p:nvPr/>
          </p:nvGrpSpPr>
          <p:grpSpPr bwMode="auto">
            <a:xfrm>
              <a:off x="2016" y="2657"/>
              <a:ext cx="299" cy="457"/>
              <a:chOff x="1680" y="2937"/>
              <a:chExt cx="299" cy="457"/>
            </a:xfrm>
          </p:grpSpPr>
          <p:sp>
            <p:nvSpPr>
              <p:cNvPr id="21538" name="Text Box 27"/>
              <p:cNvSpPr txBox="1">
                <a:spLocks noChangeArrowheads="1"/>
              </p:cNvSpPr>
              <p:nvPr/>
            </p:nvSpPr>
            <p:spPr bwMode="auto">
              <a:xfrm>
                <a:off x="1772" y="293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9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9" name="Text Box 28"/>
              <p:cNvSpPr txBox="1">
                <a:spLocks noChangeArrowheads="1"/>
              </p:cNvSpPr>
              <p:nvPr/>
            </p:nvSpPr>
            <p:spPr bwMode="auto">
              <a:xfrm>
                <a:off x="1692" y="314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16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0" name="Line 2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34" name="Group 30"/>
            <p:cNvGrpSpPr/>
            <p:nvPr/>
          </p:nvGrpSpPr>
          <p:grpSpPr bwMode="auto">
            <a:xfrm>
              <a:off x="2821" y="2663"/>
              <a:ext cx="299" cy="457"/>
              <a:chOff x="2485" y="2943"/>
              <a:chExt cx="299" cy="457"/>
            </a:xfrm>
          </p:grpSpPr>
          <p:sp>
            <p:nvSpPr>
              <p:cNvPr id="21535" name="Text Box 31"/>
              <p:cNvSpPr txBox="1">
                <a:spLocks noChangeArrowheads="1"/>
              </p:cNvSpPr>
              <p:nvPr/>
            </p:nvSpPr>
            <p:spPr bwMode="auto">
              <a:xfrm>
                <a:off x="2508" y="294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6" name="Text Box 32"/>
              <p:cNvSpPr txBox="1">
                <a:spLocks noChangeArrowheads="1"/>
              </p:cNvSpPr>
              <p:nvPr/>
            </p:nvSpPr>
            <p:spPr bwMode="auto">
              <a:xfrm>
                <a:off x="2508" y="31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16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>
                <a:off x="2485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346325" y="4724400"/>
            <a:ext cx="3521075" cy="725488"/>
            <a:chOff x="1478" y="2976"/>
            <a:chExt cx="2218" cy="457"/>
          </a:xfrm>
        </p:grpSpPr>
        <p:sp>
          <p:nvSpPr>
            <p:cNvPr id="21526" name="Text Box 35"/>
            <p:cNvSpPr txBox="1">
              <a:spLocks noChangeArrowheads="1"/>
            </p:cNvSpPr>
            <p:nvPr/>
          </p:nvSpPr>
          <p:spPr bwMode="auto">
            <a:xfrm>
              <a:off x="1478" y="3026"/>
              <a:ext cx="1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0.1100 =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27" name="Group 36"/>
            <p:cNvGrpSpPr/>
            <p:nvPr/>
          </p:nvGrpSpPr>
          <p:grpSpPr bwMode="auto">
            <a:xfrm>
              <a:off x="3397" y="2976"/>
              <a:ext cx="299" cy="457"/>
              <a:chOff x="3397" y="2976"/>
              <a:chExt cx="299" cy="457"/>
            </a:xfrm>
          </p:grpSpPr>
          <p:sp>
            <p:nvSpPr>
              <p:cNvPr id="21529" name="Text Box 37"/>
              <p:cNvSpPr txBox="1">
                <a:spLocks noChangeArrowheads="1"/>
              </p:cNvSpPr>
              <p:nvPr/>
            </p:nvSpPr>
            <p:spPr bwMode="auto">
              <a:xfrm>
                <a:off x="3420" y="297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12</a:t>
                </a: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0" name="Text Box 38"/>
              <p:cNvSpPr txBox="1">
                <a:spLocks noChangeArrowheads="1"/>
              </p:cNvSpPr>
              <p:nvPr/>
            </p:nvSpPr>
            <p:spPr bwMode="auto">
              <a:xfrm>
                <a:off x="3420" y="31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16</a:t>
                </a: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1" name="Line 39"/>
              <p:cNvSpPr>
                <a:spLocks noChangeShapeType="1"/>
              </p:cNvSpPr>
              <p:nvPr/>
            </p:nvSpPr>
            <p:spPr bwMode="auto">
              <a:xfrm>
                <a:off x="3397" y="3201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28" name="Text Box 40"/>
            <p:cNvSpPr txBox="1">
              <a:spLocks noChangeArrowheads="1"/>
            </p:cNvSpPr>
            <p:nvPr/>
          </p:nvSpPr>
          <p:spPr bwMode="auto">
            <a:xfrm>
              <a:off x="3195" y="30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7081" name="Text Box 41"/>
          <p:cNvSpPr txBox="1">
            <a:spLocks noChangeArrowheads="1"/>
          </p:cNvSpPr>
          <p:nvPr/>
        </p:nvSpPr>
        <p:spPr bwMode="auto">
          <a:xfrm>
            <a:off x="228600" y="5313363"/>
            <a:ext cx="7473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练习 2   设机器数字长为 8 位（含 1 位符号位）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             且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97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 = +41，</a:t>
            </a:r>
            <a:r>
              <a:rPr lang="zh-CN" altLang="en-US" sz="2800">
                <a:latin typeface="Times New Roman" panose="02020603050405020304" pitchFamily="18" charset="0"/>
              </a:rPr>
              <a:t>用补码求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727082" name="Text Box 42"/>
          <p:cNvSpPr txBox="1">
            <a:spLocks noChangeArrowheads="1"/>
          </p:cNvSpPr>
          <p:nvPr/>
        </p:nvSpPr>
        <p:spPr bwMode="auto">
          <a:xfrm>
            <a:off x="2346325" y="6248400"/>
            <a:ext cx="413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+ 1110110 = + 118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83" name="Text Box 43"/>
          <p:cNvSpPr txBox="1">
            <a:spLocks noChangeArrowheads="1"/>
          </p:cNvSpPr>
          <p:nvPr/>
        </p:nvSpPr>
        <p:spPr bwMode="auto">
          <a:xfrm>
            <a:off x="2057400" y="37861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∴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– 1001 = –9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84" name="Line 44"/>
          <p:cNvSpPr>
            <a:spLocks noChangeShapeType="1"/>
          </p:cNvSpPr>
          <p:nvPr/>
        </p:nvSpPr>
        <p:spPr bwMode="auto">
          <a:xfrm>
            <a:off x="1066800" y="32766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85" name="Text Box 45"/>
          <p:cNvSpPr txBox="1">
            <a:spLocks noChangeArrowheads="1"/>
          </p:cNvSpPr>
          <p:nvPr/>
        </p:nvSpPr>
        <p:spPr bwMode="auto">
          <a:xfrm>
            <a:off x="6605588" y="476885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错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86" name="Text Box 46"/>
          <p:cNvSpPr txBox="1">
            <a:spLocks noChangeArrowheads="1"/>
          </p:cNvSpPr>
          <p:nvPr/>
        </p:nvSpPr>
        <p:spPr bwMode="auto">
          <a:xfrm>
            <a:off x="6621463" y="62484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错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utoUpdateAnimBg="0"/>
      <p:bldP spid="727044" grpId="0" autoUpdateAnimBg="0"/>
      <p:bldP spid="727051" grpId="0" autoUpdateAnimBg="0"/>
      <p:bldP spid="727052" grpId="0" autoUpdateAnimBg="0"/>
      <p:bldP spid="727059" grpId="0" autoUpdateAnimBg="0"/>
      <p:bldP spid="727060" grpId="0" autoUpdateAnimBg="0"/>
      <p:bldP spid="727061" grpId="0" autoUpdateAnimBg="0"/>
      <p:bldP spid="727081" grpId="0" autoUpdateAnimBg="0"/>
      <p:bldP spid="727082" grpId="0" autoUpdateAnimBg="0"/>
      <p:bldP spid="727083" grpId="0" autoUpdateAnimBg="0"/>
      <p:bldP spid="727084" grpId="0" animBg="1"/>
      <p:bldP spid="727085" grpId="0" autoUpdateAnimBg="0"/>
      <p:bldP spid="7270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溢出判断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457200" y="10969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(1) 一位符号位判溢出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1066800" y="1698625"/>
            <a:ext cx="77724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参加操作的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两个数</a:t>
            </a:r>
            <a:r>
              <a:rPr lang="zh-CN" altLang="en-US" sz="2800">
                <a:latin typeface="Times New Roman" panose="02020603050405020304" pitchFamily="18" charset="0"/>
              </a:rPr>
              <a:t>（减法时即为被减数和“求补”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以后的减数）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符号相同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其结果的符号与原操作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数的符号不同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即为溢出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硬件实现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066800" y="4257675"/>
            <a:ext cx="6365875" cy="519113"/>
            <a:chOff x="672" y="2682"/>
            <a:chExt cx="4010" cy="327"/>
          </a:xfrm>
        </p:grpSpPr>
        <p:sp>
          <p:nvSpPr>
            <p:cNvPr id="22552" name="Text Box 7"/>
            <p:cNvSpPr txBox="1">
              <a:spLocks noChangeArrowheads="1"/>
            </p:cNvSpPr>
            <p:nvPr/>
          </p:nvSpPr>
          <p:spPr bwMode="auto">
            <a:xfrm>
              <a:off x="672" y="2682"/>
              <a:ext cx="40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最高有效位的进位       符号位的进位 = 1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3" name="AutoShape 8"/>
            <p:cNvSpPr>
              <a:spLocks noChangeArrowheads="1"/>
            </p:cNvSpPr>
            <p:nvPr/>
          </p:nvSpPr>
          <p:spPr bwMode="auto">
            <a:xfrm>
              <a:off x="2640" y="2736"/>
              <a:ext cx="192" cy="192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1447800" y="4768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2819400" y="4800600"/>
            <a:ext cx="1543050" cy="981075"/>
            <a:chOff x="1776" y="3024"/>
            <a:chExt cx="972" cy="618"/>
          </a:xfrm>
        </p:grpSpPr>
        <p:sp>
          <p:nvSpPr>
            <p:cNvPr id="22548" name="AutoShape 11"/>
            <p:cNvSpPr>
              <a:spLocks noChangeArrowheads="1"/>
            </p:cNvSpPr>
            <p:nvPr/>
          </p:nvSpPr>
          <p:spPr bwMode="auto">
            <a:xfrm>
              <a:off x="2016" y="311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Text Box 12"/>
            <p:cNvSpPr txBox="1">
              <a:spLocks noChangeArrowheads="1"/>
            </p:cNvSpPr>
            <p:nvPr/>
          </p:nvSpPr>
          <p:spPr bwMode="auto">
            <a:xfrm>
              <a:off x="1776" y="3024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     0 =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50" name="AutoShape 13"/>
            <p:cNvSpPr>
              <a:spLocks noChangeArrowheads="1"/>
            </p:cNvSpPr>
            <p:nvPr/>
          </p:nvSpPr>
          <p:spPr bwMode="auto">
            <a:xfrm>
              <a:off x="2016" y="3399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Text Box 14"/>
            <p:cNvSpPr txBox="1">
              <a:spLocks noChangeArrowheads="1"/>
            </p:cNvSpPr>
            <p:nvPr/>
          </p:nvSpPr>
          <p:spPr bwMode="auto">
            <a:xfrm>
              <a:off x="1776" y="3315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     1 =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79925" y="5059363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 </a:t>
            </a:r>
            <a:r>
              <a:rPr lang="zh-CN" altLang="en-US" sz="2800">
                <a:latin typeface="Times New Roman" panose="02020603050405020304" pitchFamily="18" charset="0"/>
              </a:rPr>
              <a:t>溢出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16"/>
          <p:cNvGrpSpPr/>
          <p:nvPr/>
        </p:nvGrpSpPr>
        <p:grpSpPr bwMode="auto">
          <a:xfrm>
            <a:off x="2819400" y="5724525"/>
            <a:ext cx="1543050" cy="981075"/>
            <a:chOff x="1776" y="3606"/>
            <a:chExt cx="972" cy="618"/>
          </a:xfrm>
        </p:grpSpPr>
        <p:sp>
          <p:nvSpPr>
            <p:cNvPr id="22544" name="AutoShape 17"/>
            <p:cNvSpPr>
              <a:spLocks noChangeArrowheads="1"/>
            </p:cNvSpPr>
            <p:nvPr/>
          </p:nvSpPr>
          <p:spPr bwMode="auto">
            <a:xfrm>
              <a:off x="2016" y="369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18"/>
            <p:cNvSpPr txBox="1">
              <a:spLocks noChangeArrowheads="1"/>
            </p:cNvSpPr>
            <p:nvPr/>
          </p:nvSpPr>
          <p:spPr bwMode="auto">
            <a:xfrm>
              <a:off x="1776" y="3606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     0 =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46" name="AutoShape 19"/>
            <p:cNvSpPr>
              <a:spLocks noChangeArrowheads="1"/>
            </p:cNvSpPr>
            <p:nvPr/>
          </p:nvSpPr>
          <p:spPr bwMode="auto">
            <a:xfrm>
              <a:off x="2016" y="398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20"/>
            <p:cNvSpPr txBox="1">
              <a:spLocks noChangeArrowheads="1"/>
            </p:cNvSpPr>
            <p:nvPr/>
          </p:nvSpPr>
          <p:spPr bwMode="auto">
            <a:xfrm>
              <a:off x="1776" y="3897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     1 =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28085" name="Text Box 21"/>
          <p:cNvSpPr txBox="1">
            <a:spLocks noChangeArrowheads="1"/>
          </p:cNvSpPr>
          <p:nvPr/>
        </p:nvSpPr>
        <p:spPr bwMode="auto">
          <a:xfrm>
            <a:off x="4479925" y="5957888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无 </a:t>
            </a:r>
            <a:r>
              <a:rPr lang="zh-CN" altLang="en-US" sz="2800">
                <a:latin typeface="Times New Roman" panose="02020603050405020304" pitchFamily="18" charset="0"/>
              </a:rPr>
              <a:t>溢出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8087" name="AutoShape 23"/>
          <p:cNvSpPr/>
          <p:nvPr/>
        </p:nvSpPr>
        <p:spPr bwMode="auto">
          <a:xfrm>
            <a:off x="4343400" y="5029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8" name="AutoShape 24"/>
          <p:cNvSpPr/>
          <p:nvPr/>
        </p:nvSpPr>
        <p:spPr bwMode="auto">
          <a:xfrm>
            <a:off x="4343400" y="594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7772400" y="42576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溢出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autoUpdateAnimBg="0"/>
      <p:bldP spid="728068" grpId="0" autoUpdateAnimBg="0"/>
      <p:bldP spid="728069" grpId="0" autoUpdateAnimBg="0"/>
      <p:bldP spid="728073" grpId="0" autoUpdateAnimBg="0"/>
      <p:bldP spid="728079" grpId="0" autoUpdateAnimBg="0"/>
      <p:bldP spid="728085" grpId="0" autoUpdateAnimBg="0"/>
      <p:bldP spid="728087" grpId="0" animBg="1"/>
      <p:bldP spid="728088" grpId="0" animBg="1"/>
      <p:bldP spid="7280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25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两位符号位判溢出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43000" y="1209675"/>
            <a:ext cx="6645275" cy="1052513"/>
            <a:chOff x="720" y="762"/>
            <a:chExt cx="4186" cy="663"/>
          </a:xfrm>
        </p:grpSpPr>
        <p:sp>
          <p:nvSpPr>
            <p:cNvPr id="23574" name="Text Box 4"/>
            <p:cNvSpPr txBox="1">
              <a:spLocks noChangeArrowheads="1"/>
            </p:cNvSpPr>
            <p:nvPr/>
          </p:nvSpPr>
          <p:spPr bwMode="auto">
            <a:xfrm>
              <a:off x="720" y="906"/>
              <a:ext cx="6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800" baseline="-25000">
                  <a:latin typeface="Times New Roman" panose="02020603050405020304" pitchFamily="18" charset="0"/>
                </a:rPr>
                <a:t>补</a:t>
              </a:r>
              <a:r>
                <a:rPr lang="zh-CN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' 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75" name="Text Box 5"/>
            <p:cNvSpPr txBox="1">
              <a:spLocks noChangeArrowheads="1"/>
            </p:cNvSpPr>
            <p:nvPr/>
          </p:nvSpPr>
          <p:spPr bwMode="auto">
            <a:xfrm>
              <a:off x="1248" y="912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576" name="Text Box 6"/>
            <p:cNvSpPr txBox="1">
              <a:spLocks noChangeArrowheads="1"/>
            </p:cNvSpPr>
            <p:nvPr/>
          </p:nvSpPr>
          <p:spPr bwMode="auto">
            <a:xfrm>
              <a:off x="1536" y="762"/>
              <a:ext cx="2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            1 ＞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 ≥ 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1536" y="1098"/>
              <a:ext cx="3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4 +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      0 ＞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 ≥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</a:t>
              </a:r>
              <a:r>
                <a:rPr lang="en-US" altLang="zh-CN" sz="2800">
                  <a:latin typeface="Times New Roman" panose="02020603050405020304" pitchFamily="18" charset="0"/>
                </a:rPr>
                <a:t>（mod 4）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8" name="AutoShape 8"/>
            <p:cNvSpPr/>
            <p:nvPr/>
          </p:nvSpPr>
          <p:spPr bwMode="auto">
            <a:xfrm>
              <a:off x="1492" y="9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1143000" y="2514600"/>
            <a:ext cx="555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 + [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 = [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+ 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 （</a:t>
            </a:r>
            <a:r>
              <a:rPr lang="en-US" altLang="zh-CN" sz="2800">
                <a:latin typeface="Times New Roman" panose="02020603050405020304" pitchFamily="18" charset="0"/>
              </a:rPr>
              <a:t>mod 4）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1158875" y="3376613"/>
            <a:ext cx="5527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 = 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 + [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 （</a:t>
            </a:r>
            <a:r>
              <a:rPr lang="en-US" altLang="zh-CN" sz="2800">
                <a:latin typeface="Times New Roman" panose="02020603050405020304" pitchFamily="18" charset="0"/>
              </a:rPr>
              <a:t>mod 4）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1143000" y="4205288"/>
            <a:ext cx="527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未溢出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1143000" y="51292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不同</a:t>
            </a:r>
            <a:r>
              <a:rPr lang="zh-CN" altLang="en-US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溢出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1143000" y="60340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最高符号位 </a:t>
            </a:r>
            <a:r>
              <a:rPr lang="zh-CN" altLang="en-US" sz="2800">
                <a:latin typeface="Times New Roman" panose="02020603050405020304" pitchFamily="18" charset="0"/>
              </a:rPr>
              <a:t>代表其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真正的符号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6613525" y="4129088"/>
            <a:ext cx="2249488" cy="900112"/>
            <a:chOff x="4166" y="2601"/>
            <a:chExt cx="1417" cy="567"/>
          </a:xfrm>
        </p:grpSpPr>
        <p:sp>
          <p:nvSpPr>
            <p:cNvPr id="23572" name="Text Box 15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00.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3" name="Text Box 16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11.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6613525" y="5129213"/>
            <a:ext cx="2325688" cy="952500"/>
            <a:chOff x="4166" y="3231"/>
            <a:chExt cx="1465" cy="600"/>
          </a:xfrm>
        </p:grpSpPr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latin typeface="Times New Roman" panose="02020603050405020304" pitchFamily="18" charset="0"/>
                </a:rPr>
                <a:t>0.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>
                  <a:latin typeface="Times New Roman" panose="02020603050405020304" pitchFamily="18" charset="0"/>
                </a:rPr>
                <a:t>1.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6629400" y="4129088"/>
            <a:ext cx="2249488" cy="900112"/>
            <a:chOff x="4166" y="2601"/>
            <a:chExt cx="1417" cy="567"/>
          </a:xfrm>
        </p:grpSpPr>
        <p:sp>
          <p:nvSpPr>
            <p:cNvPr id="23568" name="Text Box 21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00,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 Box 22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11,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3"/>
          <p:cNvGrpSpPr/>
          <p:nvPr/>
        </p:nvGrpSpPr>
        <p:grpSpPr bwMode="auto">
          <a:xfrm>
            <a:off x="6589713" y="5143500"/>
            <a:ext cx="2325687" cy="952500"/>
            <a:chOff x="4166" y="3231"/>
            <a:chExt cx="1465" cy="600"/>
          </a:xfrm>
        </p:grpSpPr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latin typeface="Times New Roman" panose="02020603050405020304" pitchFamily="18" charset="0"/>
                </a:rPr>
                <a:t>0,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>
                  <a:latin typeface="Times New Roman" panose="02020603050405020304" pitchFamily="18" charset="0"/>
                </a:rPr>
                <a:t>1, </a:t>
              </a:r>
              <a:r>
                <a:rPr lang="zh-CN" altLang="en-US" sz="2400">
                  <a:latin typeface="Times New Roman" panose="02020603050405020304" pitchFamily="18" charset="0"/>
                </a:rPr>
                <a:t>×××××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7" grpId="0" autoUpdateAnimBg="0"/>
      <p:bldP spid="729098" grpId="0" autoUpdateAnimBg="0"/>
      <p:bldP spid="729099" grpId="0" autoUpdateAnimBg="0"/>
      <p:bldP spid="729100" grpId="0" autoUpdateAnimBg="0"/>
      <p:bldP spid="72910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3725" y="425450"/>
            <a:ext cx="522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补码加减法的硬件配置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66800" y="1752600"/>
            <a:ext cx="7010400" cy="3352800"/>
            <a:chOff x="672" y="1104"/>
            <a:chExt cx="4416" cy="2112"/>
          </a:xfrm>
        </p:grpSpPr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V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1680" y="1296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r>
                <a:rPr lang="zh-CN" altLang="en-US" sz="280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3744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A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4368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S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1680" y="1992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</a:rPr>
                <a:t>  </a:t>
              </a:r>
              <a:r>
                <a:rPr lang="zh-CN" altLang="en-US" sz="2400">
                  <a:latin typeface="Times New Roman" panose="02020603050405020304" pitchFamily="18" charset="0"/>
                </a:rPr>
                <a:t>加法器（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</a:rPr>
                <a:t>+1）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672" y="1968"/>
              <a:ext cx="62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溢出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判断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3744" y="1968"/>
              <a:ext cx="110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求补控制 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逻  辑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1680" y="2688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r>
                <a:rPr lang="zh-CN" altLang="en-US" sz="280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4592" name="Line 12"/>
            <p:cNvSpPr>
              <a:spLocks noChangeShapeType="1"/>
            </p:cNvSpPr>
            <p:nvPr/>
          </p:nvSpPr>
          <p:spPr bwMode="auto">
            <a:xfrm flipV="1">
              <a:off x="912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AutoShape 13"/>
            <p:cNvSpPr>
              <a:spLocks noChangeArrowheads="1"/>
            </p:cNvSpPr>
            <p:nvPr/>
          </p:nvSpPr>
          <p:spPr bwMode="auto">
            <a:xfrm>
              <a:off x="2016" y="164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94" name="AutoShape 14"/>
            <p:cNvSpPr>
              <a:spLocks noChangeArrowheads="1"/>
            </p:cNvSpPr>
            <p:nvPr/>
          </p:nvSpPr>
          <p:spPr bwMode="auto">
            <a:xfrm rot="10800000">
              <a:off x="2784" y="163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95" name="AutoShape 15"/>
            <p:cNvSpPr>
              <a:spLocks noChangeArrowheads="1"/>
            </p:cNvSpPr>
            <p:nvPr/>
          </p:nvSpPr>
          <p:spPr bwMode="auto">
            <a:xfrm>
              <a:off x="2400" y="234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96" name="Line 16"/>
            <p:cNvSpPr>
              <a:spLocks noChangeShapeType="1"/>
            </p:cNvSpPr>
            <p:nvPr/>
          </p:nvSpPr>
          <p:spPr bwMode="auto">
            <a:xfrm flipH="1">
              <a:off x="3264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Freeform 17"/>
            <p:cNvSpPr/>
            <p:nvPr/>
          </p:nvSpPr>
          <p:spPr bwMode="auto">
            <a:xfrm>
              <a:off x="2877" y="2160"/>
              <a:ext cx="627" cy="1056"/>
            </a:xfrm>
            <a:custGeom>
              <a:avLst/>
              <a:gdLst>
                <a:gd name="T0" fmla="*/ 627 w 627"/>
                <a:gd name="T1" fmla="*/ 0 h 1056"/>
                <a:gd name="T2" fmla="*/ 627 w 627"/>
                <a:gd name="T3" fmla="*/ 1056 h 1056"/>
                <a:gd name="T4" fmla="*/ 3 w 627"/>
                <a:gd name="T5" fmla="*/ 1056 h 1056"/>
                <a:gd name="T6" fmla="*/ 0 w 627"/>
                <a:gd name="T7" fmla="*/ 873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7" h="1056">
                  <a:moveTo>
                    <a:pt x="627" y="0"/>
                  </a:moveTo>
                  <a:lnTo>
                    <a:pt x="627" y="1056"/>
                  </a:lnTo>
                  <a:lnTo>
                    <a:pt x="3" y="1056"/>
                  </a:lnTo>
                  <a:lnTo>
                    <a:pt x="0" y="87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8" name="Freeform 18"/>
            <p:cNvSpPr/>
            <p:nvPr/>
          </p:nvSpPr>
          <p:spPr bwMode="auto">
            <a:xfrm>
              <a:off x="4560" y="1104"/>
              <a:ext cx="528" cy="1200"/>
            </a:xfrm>
            <a:custGeom>
              <a:avLst/>
              <a:gdLst>
                <a:gd name="T0" fmla="*/ 0 w 528"/>
                <a:gd name="T1" fmla="*/ 192 h 1200"/>
                <a:gd name="T2" fmla="*/ 0 w 528"/>
                <a:gd name="T3" fmla="*/ 0 h 1200"/>
                <a:gd name="T4" fmla="*/ 528 w 528"/>
                <a:gd name="T5" fmla="*/ 0 h 1200"/>
                <a:gd name="T6" fmla="*/ 528 w 528"/>
                <a:gd name="T7" fmla="*/ 1200 h 1200"/>
                <a:gd name="T8" fmla="*/ 288 w 52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200">
                  <a:moveTo>
                    <a:pt x="0" y="192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200"/>
                  </a:lnTo>
                  <a:lnTo>
                    <a:pt x="288" y="120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19"/>
            <p:cNvSpPr>
              <a:spLocks noChangeShapeType="1"/>
            </p:cNvSpPr>
            <p:nvPr/>
          </p:nvSpPr>
          <p:spPr bwMode="auto">
            <a:xfrm flipH="1">
              <a:off x="1296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279525" y="5451475"/>
            <a:ext cx="4056063" cy="990600"/>
            <a:chOff x="806" y="3434"/>
            <a:chExt cx="2555" cy="624"/>
          </a:xfrm>
        </p:grpSpPr>
        <p:sp>
          <p:nvSpPr>
            <p:cNvPr id="24582" name="Text Box 21"/>
            <p:cNvSpPr txBox="1">
              <a:spLocks noChangeArrowheads="1"/>
            </p:cNvSpPr>
            <p:nvPr/>
          </p:nvSpPr>
          <p:spPr bwMode="auto">
            <a:xfrm>
              <a:off x="806" y="3434"/>
              <a:ext cx="1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A、X </a:t>
              </a:r>
              <a:r>
                <a:rPr lang="zh-CN" altLang="en-US" sz="2400">
                  <a:latin typeface="Times New Roman" panose="02020603050405020304" pitchFamily="18" charset="0"/>
                </a:rPr>
                <a:t>均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</a:rPr>
                <a:t>+1 </a:t>
              </a:r>
              <a:r>
                <a:rPr lang="zh-CN" altLang="en-US" sz="2400">
                  <a:latin typeface="Times New Roman" panose="02020603050405020304" pitchFamily="18" charset="0"/>
                </a:rPr>
                <a:t>位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583" name="Text Box 22"/>
            <p:cNvSpPr txBox="1">
              <a:spLocks noChangeArrowheads="1"/>
            </p:cNvSpPr>
            <p:nvPr/>
          </p:nvSpPr>
          <p:spPr bwMode="auto">
            <a:xfrm>
              <a:off x="806" y="3770"/>
              <a:ext cx="25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用减法标记 </a:t>
              </a: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控制求补逻辑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46125" y="320675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三、乘法运算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1279525" y="1066800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分析笔算乘法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1812925" y="1752600"/>
            <a:ext cx="573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0.1101    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0.1011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1812925" y="2362200"/>
            <a:ext cx="390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0.10001111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1393825" y="28860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1393825" y="33480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0 . 1 0 1 1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1838325" y="38084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1581150" y="4270375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1276350" y="473233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0 0 0 0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1047750" y="51927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327025" y="5653088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0 . 1 0 0 0 1 1 1 1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49" name="Line 13"/>
          <p:cNvSpPr>
            <a:spLocks noChangeShapeType="1"/>
          </p:cNvSpPr>
          <p:nvPr/>
        </p:nvSpPr>
        <p:spPr bwMode="auto">
          <a:xfrm>
            <a:off x="990600" y="3886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0" name="Line 14"/>
          <p:cNvSpPr>
            <a:spLocks noChangeShapeType="1"/>
          </p:cNvSpPr>
          <p:nvPr/>
        </p:nvSpPr>
        <p:spPr bwMode="auto">
          <a:xfrm>
            <a:off x="381000" y="5715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1" name="Text Box 15"/>
          <p:cNvSpPr txBox="1">
            <a:spLocks noChangeArrowheads="1"/>
          </p:cNvSpPr>
          <p:nvPr/>
        </p:nvSpPr>
        <p:spPr bwMode="auto">
          <a:xfrm>
            <a:off x="3883025" y="32448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符号位单独处理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3883025" y="393541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乘数的某一位决定是否加被乘数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53" name="Text Box 17"/>
          <p:cNvSpPr txBox="1">
            <a:spLocks noChangeArrowheads="1"/>
          </p:cNvSpPr>
          <p:nvPr/>
        </p:nvSpPr>
        <p:spPr bwMode="auto">
          <a:xfrm>
            <a:off x="3883025" y="4603750"/>
            <a:ext cx="295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4个位积一起相加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31154" name="Text Box 18"/>
          <p:cNvSpPr txBox="1">
            <a:spLocks noChangeArrowheads="1"/>
          </p:cNvSpPr>
          <p:nvPr/>
        </p:nvSpPr>
        <p:spPr bwMode="auto">
          <a:xfrm>
            <a:off x="3883025" y="52720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乘积的位数扩大一倍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1155" name="Text Box 19"/>
          <p:cNvSpPr txBox="1">
            <a:spLocks noChangeArrowheads="1"/>
          </p:cNvSpPr>
          <p:nvPr/>
        </p:nvSpPr>
        <p:spPr bwMode="auto">
          <a:xfrm>
            <a:off x="1033463" y="3367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5135563" y="2362200"/>
            <a:ext cx="3398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乘积的符号心算求得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1157" name="Text Box 21"/>
          <p:cNvSpPr txBox="1">
            <a:spLocks noChangeArrowheads="1"/>
          </p:cNvSpPr>
          <p:nvPr/>
        </p:nvSpPr>
        <p:spPr bwMode="auto">
          <a:xfrm>
            <a:off x="3413125" y="3267075"/>
            <a:ext cx="55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1158" name="Text Box 22"/>
          <p:cNvSpPr txBox="1">
            <a:spLocks noChangeArrowheads="1"/>
          </p:cNvSpPr>
          <p:nvPr/>
        </p:nvSpPr>
        <p:spPr bwMode="auto">
          <a:xfrm>
            <a:off x="3413125" y="3935413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1159" name="Text Box 23"/>
          <p:cNvSpPr txBox="1">
            <a:spLocks noChangeArrowheads="1"/>
          </p:cNvSpPr>
          <p:nvPr/>
        </p:nvSpPr>
        <p:spPr bwMode="auto">
          <a:xfrm>
            <a:off x="3413125" y="5272088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1160" name="Text Box 24"/>
          <p:cNvSpPr txBox="1">
            <a:spLocks noChangeArrowheads="1"/>
          </p:cNvSpPr>
          <p:nvPr/>
        </p:nvSpPr>
        <p:spPr bwMode="auto">
          <a:xfrm>
            <a:off x="3413125" y="46037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？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autoUpdateAnimBg="0"/>
      <p:bldP spid="731140" grpId="0" autoUpdateAnimBg="0"/>
      <p:bldP spid="731141" grpId="0" autoUpdateAnimBg="0"/>
      <p:bldP spid="731142" grpId="0" autoUpdateAnimBg="0"/>
      <p:bldP spid="731143" grpId="0" autoUpdateAnimBg="0"/>
      <p:bldP spid="731144" grpId="0" autoUpdateAnimBg="0"/>
      <p:bldP spid="731145" grpId="0" autoUpdateAnimBg="0"/>
      <p:bldP spid="731146" grpId="0" autoUpdateAnimBg="0"/>
      <p:bldP spid="731147" grpId="0" autoUpdateAnimBg="0"/>
      <p:bldP spid="731148" grpId="0" autoUpdateAnimBg="0"/>
      <p:bldP spid="731149" grpId="0" animBg="1"/>
      <p:bldP spid="731150" grpId="0" animBg="1"/>
      <p:bldP spid="731151" grpId="0" autoUpdateAnimBg="0"/>
      <p:bldP spid="731152" grpId="0" autoUpdateAnimBg="0"/>
      <p:bldP spid="731153" grpId="0" autoUpdateAnimBg="0"/>
      <p:bldP spid="731154" grpId="0" autoUpdateAnimBg="0"/>
      <p:bldP spid="731155" grpId="0" autoUpdateAnimBg="0"/>
      <p:bldP spid="731156" grpId="0" autoUpdateAnimBg="0"/>
      <p:bldP spid="731157" grpId="0" autoUpdateAnimBg="0"/>
      <p:bldP spid="731158" grpId="0" autoUpdateAnimBg="0"/>
      <p:bldP spid="731159" grpId="0" autoUpdateAnimBg="0"/>
      <p:bldP spid="7311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93725" y="2730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笔算乘法改进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1751013" y="914400"/>
            <a:ext cx="2778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0.1011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2570163" y="1524000"/>
            <a:ext cx="532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0.1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+ 0.00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+ 0.001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+0.0001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2586038" y="2133600"/>
            <a:ext cx="511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0.1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+ 0.00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0.001</a:t>
            </a:r>
            <a:r>
              <a:rPr lang="en-US" altLang="zh-CN" sz="2800">
                <a:latin typeface="Times New Roman" panose="02020603050405020304" pitchFamily="18" charset="0"/>
              </a:rPr>
              <a:t>(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+0.1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2586038" y="2743200"/>
            <a:ext cx="553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0.1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0.01</a:t>
            </a:r>
            <a:r>
              <a:rPr lang="en-US" altLang="zh-CN" sz="2800">
                <a:latin typeface="Times New Roman" panose="02020603050405020304" pitchFamily="18" charset="0"/>
              </a:rPr>
              <a:t>[0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+ 0. 1(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+0.1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)]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2586038" y="3352800"/>
            <a:ext cx="536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0.1</a:t>
            </a:r>
            <a:r>
              <a:rPr lang="zh-CN" altLang="en-US" sz="2800">
                <a:latin typeface="Times New Roman" panose="02020603050405020304" pitchFamily="18" charset="0"/>
              </a:rPr>
              <a:t>{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+0.1[ 0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+0.1(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+ 0.1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168" name="Text Box 8"/>
          <p:cNvSpPr txBox="1">
            <a:spLocks noChangeArrowheads="1"/>
          </p:cNvSpPr>
          <p:nvPr/>
        </p:nvSpPr>
        <p:spPr bwMode="auto">
          <a:xfrm>
            <a:off x="2586038" y="3962400"/>
            <a:ext cx="572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2800">
                <a:latin typeface="Times New Roman" panose="02020603050405020304" pitchFamily="18" charset="0"/>
              </a:rPr>
              <a:t>{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800">
                <a:latin typeface="Times New Roman" panose="02020603050405020304" pitchFamily="18" charset="0"/>
              </a:rPr>
              <a:t>[ 0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0))]}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7234238" y="4557713"/>
            <a:ext cx="533400" cy="438150"/>
            <a:chOff x="4750" y="2871"/>
            <a:chExt cx="336" cy="276"/>
          </a:xfrm>
        </p:grpSpPr>
        <p:sp>
          <p:nvSpPr>
            <p:cNvPr id="26654" name="AutoShape 10"/>
            <p:cNvSpPr/>
            <p:nvPr/>
          </p:nvSpPr>
          <p:spPr bwMode="auto">
            <a:xfrm rot="-5400000">
              <a:off x="4894" y="2727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Text Box 11"/>
            <p:cNvSpPr txBox="1">
              <a:spLocks noChangeArrowheads="1"/>
            </p:cNvSpPr>
            <p:nvPr/>
          </p:nvSpPr>
          <p:spPr bwMode="auto">
            <a:xfrm>
              <a:off x="4798" y="289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①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704013" y="4979988"/>
            <a:ext cx="1143000" cy="431800"/>
            <a:chOff x="4416" y="3127"/>
            <a:chExt cx="720" cy="272"/>
          </a:xfrm>
        </p:grpSpPr>
        <p:sp>
          <p:nvSpPr>
            <p:cNvPr id="26652" name="AutoShape 13"/>
            <p:cNvSpPr/>
            <p:nvPr/>
          </p:nvSpPr>
          <p:spPr bwMode="auto">
            <a:xfrm rot="-5400000">
              <a:off x="4752" y="279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53" name="Text Box 14"/>
            <p:cNvSpPr txBox="1">
              <a:spLocks noChangeArrowheads="1"/>
            </p:cNvSpPr>
            <p:nvPr/>
          </p:nvSpPr>
          <p:spPr bwMode="auto">
            <a:xfrm>
              <a:off x="4654" y="3149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3119438" y="6096000"/>
            <a:ext cx="5105400" cy="533400"/>
            <a:chOff x="2158" y="3840"/>
            <a:chExt cx="3216" cy="336"/>
          </a:xfrm>
        </p:grpSpPr>
        <p:sp>
          <p:nvSpPr>
            <p:cNvPr id="26650" name="AutoShape 16"/>
            <p:cNvSpPr/>
            <p:nvPr/>
          </p:nvSpPr>
          <p:spPr bwMode="auto">
            <a:xfrm rot="-5400000">
              <a:off x="3718" y="2280"/>
              <a:ext cx="96" cy="3216"/>
            </a:xfrm>
            <a:prstGeom prst="leftBrace">
              <a:avLst>
                <a:gd name="adj1" fmla="val 2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51" name="Text Box 17"/>
            <p:cNvSpPr txBox="1">
              <a:spLocks noChangeArrowheads="1"/>
            </p:cNvSpPr>
            <p:nvPr/>
          </p:nvSpPr>
          <p:spPr bwMode="auto">
            <a:xfrm>
              <a:off x="3646" y="39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⑧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989013" y="4495800"/>
            <a:ext cx="289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第一步   被乘数</a:t>
            </a:r>
            <a:r>
              <a:rPr lang="en-US" altLang="zh-CN" sz="2000" i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latin typeface="Times New Roman" panose="02020603050405020304" pitchFamily="18" charset="0"/>
              </a:rPr>
              <a:t> 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989013" y="4989513"/>
            <a:ext cx="415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第二步   右移 一 位，得新的部分积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32183" name="Text Box 23"/>
          <p:cNvSpPr txBox="1">
            <a:spLocks noChangeArrowheads="1"/>
          </p:cNvSpPr>
          <p:nvPr/>
        </p:nvSpPr>
        <p:spPr bwMode="auto">
          <a:xfrm>
            <a:off x="989013" y="6232525"/>
            <a:ext cx="4014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第八步   右移 一 位，得结果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5" name="Group 25"/>
          <p:cNvGrpSpPr/>
          <p:nvPr/>
        </p:nvGrpSpPr>
        <p:grpSpPr bwMode="auto">
          <a:xfrm>
            <a:off x="5942013" y="5394325"/>
            <a:ext cx="2057400" cy="498475"/>
            <a:chOff x="3936" y="3383"/>
            <a:chExt cx="1296" cy="314"/>
          </a:xfrm>
        </p:grpSpPr>
        <p:sp>
          <p:nvSpPr>
            <p:cNvPr id="26648" name="AutoShape 26"/>
            <p:cNvSpPr/>
            <p:nvPr/>
          </p:nvSpPr>
          <p:spPr bwMode="auto">
            <a:xfrm rot="-5400000">
              <a:off x="4536" y="2783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49" name="Text Box 27"/>
            <p:cNvSpPr txBox="1">
              <a:spLocks noChangeArrowheads="1"/>
            </p:cNvSpPr>
            <p:nvPr/>
          </p:nvSpPr>
          <p:spPr bwMode="auto">
            <a:xfrm>
              <a:off x="4464" y="344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③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732188" name="Text Box 28"/>
          <p:cNvSpPr txBox="1">
            <a:spLocks noChangeArrowheads="1"/>
          </p:cNvSpPr>
          <p:nvPr/>
        </p:nvSpPr>
        <p:spPr bwMode="auto">
          <a:xfrm>
            <a:off x="989013" y="5422900"/>
            <a:ext cx="381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第三步   部分积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被乘数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6" name="Group 29"/>
          <p:cNvGrpSpPr/>
          <p:nvPr/>
        </p:nvGrpSpPr>
        <p:grpSpPr bwMode="auto">
          <a:xfrm>
            <a:off x="1295400" y="5592763"/>
            <a:ext cx="2862263" cy="625475"/>
            <a:chOff x="1817" y="3523"/>
            <a:chExt cx="1803" cy="394"/>
          </a:xfrm>
        </p:grpSpPr>
        <p:sp>
          <p:nvSpPr>
            <p:cNvPr id="26646" name="Text Box 30"/>
            <p:cNvSpPr txBox="1">
              <a:spLocks noChangeArrowheads="1"/>
            </p:cNvSpPr>
            <p:nvPr/>
          </p:nvSpPr>
          <p:spPr bwMode="auto">
            <a:xfrm>
              <a:off x="3504" y="352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47" name="Text Box 31"/>
            <p:cNvSpPr txBox="1">
              <a:spLocks noChangeArrowheads="1"/>
            </p:cNvSpPr>
            <p:nvPr/>
          </p:nvSpPr>
          <p:spPr bwMode="auto">
            <a:xfrm>
              <a:off x="1817" y="3667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 bwMode="auto">
          <a:xfrm>
            <a:off x="914400" y="3479800"/>
            <a:ext cx="2436813" cy="1092200"/>
            <a:chOff x="576" y="2192"/>
            <a:chExt cx="1535" cy="688"/>
          </a:xfrm>
        </p:grpSpPr>
        <p:sp>
          <p:nvSpPr>
            <p:cNvPr id="26644" name="AutoShape 33"/>
            <p:cNvSpPr>
              <a:spLocks noChangeArrowheads="1"/>
            </p:cNvSpPr>
            <p:nvPr/>
          </p:nvSpPr>
          <p:spPr bwMode="auto">
            <a:xfrm>
              <a:off x="576" y="2192"/>
              <a:ext cx="954" cy="308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右移一位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5" name="AutoShape 34"/>
            <p:cNvSpPr>
              <a:spLocks noChangeArrowheads="1"/>
            </p:cNvSpPr>
            <p:nvPr/>
          </p:nvSpPr>
          <p:spPr bwMode="auto">
            <a:xfrm>
              <a:off x="1823" y="2448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autoUpdateAnimBg="0"/>
      <p:bldP spid="732164" grpId="0" autoUpdateAnimBg="0"/>
      <p:bldP spid="732165" grpId="0" autoUpdateAnimBg="0"/>
      <p:bldP spid="732166" grpId="0" autoUpdateAnimBg="0"/>
      <p:bldP spid="732167" grpId="0" autoUpdateAnimBg="0"/>
      <p:bldP spid="732168" grpId="0" autoUpdateAnimBg="0"/>
      <p:bldP spid="732178" grpId="0" autoUpdateAnimBg="0"/>
      <p:bldP spid="732180" grpId="0"/>
      <p:bldP spid="732183" grpId="0"/>
      <p:bldP spid="7321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706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改进后的笔算乘法过程（竖式）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1000125" y="15240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0 . 0 0 0 0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1000125" y="19177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1000125" y="23098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1000125" y="30956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1000125" y="42751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0 . 0 0 0 0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1000125" y="54530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0 . 1 1 0 1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5654675" y="1617663"/>
            <a:ext cx="2298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初态，部分积 = 0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5654675" y="2011363"/>
            <a:ext cx="262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乘数为 1，加被乘数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733195" name="Line 11"/>
          <p:cNvSpPr>
            <a:spLocks noChangeShapeType="1"/>
          </p:cNvSpPr>
          <p:nvPr/>
        </p:nvSpPr>
        <p:spPr bwMode="auto">
          <a:xfrm>
            <a:off x="777875" y="2389188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6" name="Line 12"/>
          <p:cNvSpPr>
            <a:spLocks noChangeShapeType="1"/>
          </p:cNvSpPr>
          <p:nvPr/>
        </p:nvSpPr>
        <p:spPr bwMode="auto">
          <a:xfrm>
            <a:off x="777875" y="3581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7" name="Line 13"/>
          <p:cNvSpPr>
            <a:spLocks noChangeShapeType="1"/>
          </p:cNvSpPr>
          <p:nvPr/>
        </p:nvSpPr>
        <p:spPr bwMode="auto">
          <a:xfrm>
            <a:off x="777875" y="4724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8" name="Line 14"/>
          <p:cNvSpPr>
            <a:spLocks noChangeShapeType="1"/>
          </p:cNvSpPr>
          <p:nvPr/>
        </p:nvSpPr>
        <p:spPr bwMode="auto">
          <a:xfrm>
            <a:off x="777875" y="59436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5654675" y="3119438"/>
            <a:ext cx="262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乘数为 1，加被乘数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5654675" y="4298950"/>
            <a:ext cx="200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乘数为 0，加 0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000125" y="3489325"/>
            <a:ext cx="2730500" cy="519113"/>
            <a:chOff x="764" y="2198"/>
            <a:chExt cx="1720" cy="327"/>
          </a:xfrm>
        </p:grpSpPr>
        <p:sp>
          <p:nvSpPr>
            <p:cNvPr id="27716" name="Text Box 18"/>
            <p:cNvSpPr txBox="1">
              <a:spLocks noChangeArrowheads="1"/>
            </p:cNvSpPr>
            <p:nvPr/>
          </p:nvSpPr>
          <p:spPr bwMode="auto">
            <a:xfrm>
              <a:off x="764" y="219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1 . 0 0 1 1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717" name="Text Box 19"/>
            <p:cNvSpPr txBox="1">
              <a:spLocks noChangeArrowheads="1"/>
            </p:cNvSpPr>
            <p:nvPr/>
          </p:nvSpPr>
          <p:spPr bwMode="auto">
            <a:xfrm>
              <a:off x="2256" y="21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000125" y="4667250"/>
            <a:ext cx="2997200" cy="519113"/>
            <a:chOff x="764" y="2940"/>
            <a:chExt cx="1888" cy="327"/>
          </a:xfrm>
        </p:grpSpPr>
        <p:sp>
          <p:nvSpPr>
            <p:cNvPr id="27714" name="Text Box 21"/>
            <p:cNvSpPr txBox="1">
              <a:spLocks noChangeArrowheads="1"/>
            </p:cNvSpPr>
            <p:nvPr/>
          </p:nvSpPr>
          <p:spPr bwMode="auto">
            <a:xfrm>
              <a:off x="764" y="2940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0 . 1 0 0 1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715" name="Text Box 22"/>
            <p:cNvSpPr txBox="1">
              <a:spLocks noChangeArrowheads="1"/>
            </p:cNvSpPr>
            <p:nvPr/>
          </p:nvSpPr>
          <p:spPr bwMode="auto">
            <a:xfrm>
              <a:off x="2256" y="294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 bwMode="auto">
          <a:xfrm>
            <a:off x="1000125" y="5870575"/>
            <a:ext cx="3263900" cy="519113"/>
            <a:chOff x="764" y="3698"/>
            <a:chExt cx="2056" cy="327"/>
          </a:xfrm>
        </p:grpSpPr>
        <p:sp>
          <p:nvSpPr>
            <p:cNvPr id="27712" name="Text Box 24"/>
            <p:cNvSpPr txBox="1">
              <a:spLocks noChangeArrowheads="1"/>
            </p:cNvSpPr>
            <p:nvPr/>
          </p:nvSpPr>
          <p:spPr bwMode="auto">
            <a:xfrm>
              <a:off x="764" y="369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1 . 0 0 0 1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713" name="Text Box 25"/>
            <p:cNvSpPr txBox="1">
              <a:spLocks noChangeArrowheads="1"/>
            </p:cNvSpPr>
            <p:nvPr/>
          </p:nvSpPr>
          <p:spPr bwMode="auto">
            <a:xfrm>
              <a:off x="2256" y="3698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1 1 1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33210" name="Text Box 26"/>
          <p:cNvSpPr txBox="1">
            <a:spLocks noChangeArrowheads="1"/>
          </p:cNvSpPr>
          <p:nvPr/>
        </p:nvSpPr>
        <p:spPr bwMode="auto">
          <a:xfrm>
            <a:off x="5654675" y="5538788"/>
            <a:ext cx="2698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乘数为 1，加 被乘数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5" name="Group 27"/>
          <p:cNvGrpSpPr/>
          <p:nvPr/>
        </p:nvGrpSpPr>
        <p:grpSpPr bwMode="auto">
          <a:xfrm>
            <a:off x="1000125" y="6262688"/>
            <a:ext cx="6426200" cy="519112"/>
            <a:chOff x="630" y="3945"/>
            <a:chExt cx="4048" cy="327"/>
          </a:xfrm>
        </p:grpSpPr>
        <p:sp>
          <p:nvSpPr>
            <p:cNvPr id="27707" name="Text Box 28"/>
            <p:cNvSpPr txBox="1">
              <a:spLocks noChangeArrowheads="1"/>
            </p:cNvSpPr>
            <p:nvPr/>
          </p:nvSpPr>
          <p:spPr bwMode="auto">
            <a:xfrm>
              <a:off x="630" y="3945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0 . 1 0 0 0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708" name="Text Box 29"/>
            <p:cNvSpPr txBox="1">
              <a:spLocks noChangeArrowheads="1"/>
            </p:cNvSpPr>
            <p:nvPr/>
          </p:nvSpPr>
          <p:spPr bwMode="auto">
            <a:xfrm>
              <a:off x="2122" y="3945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1 1 1 1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7709" name="Group 30"/>
            <p:cNvGrpSpPr/>
            <p:nvPr/>
          </p:nvGrpSpPr>
          <p:grpSpPr bwMode="auto">
            <a:xfrm>
              <a:off x="3622" y="3945"/>
              <a:ext cx="1056" cy="269"/>
              <a:chOff x="3622" y="3945"/>
              <a:chExt cx="1056" cy="269"/>
            </a:xfrm>
          </p:grpSpPr>
          <p:sp>
            <p:nvSpPr>
              <p:cNvPr id="27710" name="Text Box 31"/>
              <p:cNvSpPr txBox="1">
                <a:spLocks noChangeArrowheads="1"/>
              </p:cNvSpPr>
              <p:nvPr/>
            </p:nvSpPr>
            <p:spPr bwMode="auto">
              <a:xfrm>
                <a:off x="3766" y="3945"/>
                <a:ext cx="9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200">
                    <a:latin typeface="Times New Roman" panose="02020603050405020304" pitchFamily="18" charset="0"/>
                  </a:rPr>
                  <a:t>，得结果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1" name="Line 32"/>
              <p:cNvSpPr>
                <a:spLocks noChangeShapeType="1"/>
              </p:cNvSpPr>
              <p:nvPr/>
            </p:nvSpPr>
            <p:spPr bwMode="auto">
              <a:xfrm>
                <a:off x="3622" y="40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3"/>
          <p:cNvGrpSpPr/>
          <p:nvPr/>
        </p:nvGrpSpPr>
        <p:grpSpPr bwMode="auto">
          <a:xfrm>
            <a:off x="3368675" y="1524000"/>
            <a:ext cx="1225550" cy="738188"/>
            <a:chOff x="2256" y="960"/>
            <a:chExt cx="772" cy="465"/>
          </a:xfrm>
        </p:grpSpPr>
        <p:sp>
          <p:nvSpPr>
            <p:cNvPr id="27705" name="Text Box 34"/>
            <p:cNvSpPr txBox="1">
              <a:spLocks noChangeArrowheads="1"/>
            </p:cNvSpPr>
            <p:nvPr/>
          </p:nvSpPr>
          <p:spPr bwMode="auto">
            <a:xfrm>
              <a:off x="2256" y="960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1 0 1 1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6" name="Text Box 35"/>
            <p:cNvSpPr txBox="1">
              <a:spLocks noChangeArrowheads="1"/>
            </p:cNvSpPr>
            <p:nvPr/>
          </p:nvSpPr>
          <p:spPr bwMode="auto">
            <a:xfrm>
              <a:off x="2784" y="109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6"/>
          <p:cNvGrpSpPr/>
          <p:nvPr/>
        </p:nvGrpSpPr>
        <p:grpSpPr bwMode="auto">
          <a:xfrm>
            <a:off x="1000125" y="2703513"/>
            <a:ext cx="7550150" cy="725487"/>
            <a:chOff x="630" y="1703"/>
            <a:chExt cx="4756" cy="457"/>
          </a:xfrm>
        </p:grpSpPr>
        <p:sp>
          <p:nvSpPr>
            <p:cNvPr id="27698" name="Text Box 37"/>
            <p:cNvSpPr txBox="1">
              <a:spLocks noChangeArrowheads="1"/>
            </p:cNvSpPr>
            <p:nvPr/>
          </p:nvSpPr>
          <p:spPr bwMode="auto">
            <a:xfrm>
              <a:off x="630" y="170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0 . 0 1 1 0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7699" name="Group 38"/>
            <p:cNvGrpSpPr/>
            <p:nvPr/>
          </p:nvGrpSpPr>
          <p:grpSpPr bwMode="auto">
            <a:xfrm>
              <a:off x="3622" y="1718"/>
              <a:ext cx="1764" cy="269"/>
              <a:chOff x="3622" y="1718"/>
              <a:chExt cx="1764" cy="269"/>
            </a:xfrm>
          </p:grpSpPr>
          <p:sp>
            <p:nvSpPr>
              <p:cNvPr id="27703" name="Text Box 39"/>
              <p:cNvSpPr txBox="1">
                <a:spLocks noChangeArrowheads="1"/>
              </p:cNvSpPr>
              <p:nvPr/>
            </p:nvSpPr>
            <p:spPr bwMode="auto">
              <a:xfrm>
                <a:off x="3766" y="1718"/>
                <a:ext cx="1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200">
                    <a:latin typeface="Times New Roman" panose="02020603050405020304" pitchFamily="18" charset="0"/>
                  </a:rPr>
                  <a:t>，形成新的部分积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4" name="Line 40"/>
              <p:cNvSpPr>
                <a:spLocks noChangeShapeType="1"/>
              </p:cNvSpPr>
              <p:nvPr/>
            </p:nvSpPr>
            <p:spPr bwMode="auto">
              <a:xfrm>
                <a:off x="362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700" name="Group 41"/>
            <p:cNvGrpSpPr/>
            <p:nvPr/>
          </p:nvGrpSpPr>
          <p:grpSpPr bwMode="auto">
            <a:xfrm>
              <a:off x="2122" y="1703"/>
              <a:ext cx="772" cy="457"/>
              <a:chOff x="2122" y="1703"/>
              <a:chExt cx="772" cy="457"/>
            </a:xfrm>
          </p:grpSpPr>
          <p:sp>
            <p:nvSpPr>
              <p:cNvPr id="27701" name="Text Box 42"/>
              <p:cNvSpPr txBox="1">
                <a:spLocks noChangeArrowheads="1"/>
              </p:cNvSpPr>
              <p:nvPr/>
            </p:nvSpPr>
            <p:spPr bwMode="auto">
              <a:xfrm>
                <a:off x="2122" y="1703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1 0 1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2" name="Text Box 43"/>
              <p:cNvSpPr txBox="1">
                <a:spLocks noChangeArrowheads="1"/>
              </p:cNvSpPr>
              <p:nvPr/>
            </p:nvSpPr>
            <p:spPr bwMode="auto">
              <a:xfrm>
                <a:off x="2650" y="183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=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44"/>
          <p:cNvGrpSpPr/>
          <p:nvPr/>
        </p:nvGrpSpPr>
        <p:grpSpPr bwMode="auto">
          <a:xfrm>
            <a:off x="1000125" y="3881438"/>
            <a:ext cx="7610475" cy="752475"/>
            <a:chOff x="630" y="2445"/>
            <a:chExt cx="4794" cy="474"/>
          </a:xfrm>
        </p:grpSpPr>
        <p:sp>
          <p:nvSpPr>
            <p:cNvPr id="27691" name="Text Box 45"/>
            <p:cNvSpPr txBox="1">
              <a:spLocks noChangeArrowheads="1"/>
            </p:cNvSpPr>
            <p:nvPr/>
          </p:nvSpPr>
          <p:spPr bwMode="auto">
            <a:xfrm>
              <a:off x="630" y="2445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0 . 1 0 0 1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7692" name="Group 46"/>
            <p:cNvGrpSpPr/>
            <p:nvPr/>
          </p:nvGrpSpPr>
          <p:grpSpPr bwMode="auto">
            <a:xfrm>
              <a:off x="3622" y="2489"/>
              <a:ext cx="1802" cy="269"/>
              <a:chOff x="3622" y="2489"/>
              <a:chExt cx="1802" cy="269"/>
            </a:xfrm>
          </p:grpSpPr>
          <p:sp>
            <p:nvSpPr>
              <p:cNvPr id="27696" name="Line 47"/>
              <p:cNvSpPr>
                <a:spLocks noChangeShapeType="1"/>
              </p:cNvSpPr>
              <p:nvPr/>
            </p:nvSpPr>
            <p:spPr bwMode="auto">
              <a:xfrm>
                <a:off x="362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7" name="Text Box 48"/>
              <p:cNvSpPr txBox="1">
                <a:spLocks noChangeArrowheads="1"/>
              </p:cNvSpPr>
              <p:nvPr/>
            </p:nvSpPr>
            <p:spPr bwMode="auto">
              <a:xfrm>
                <a:off x="3804" y="2489"/>
                <a:ext cx="1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200">
                    <a:latin typeface="Times New Roman" panose="02020603050405020304" pitchFamily="18" charset="0"/>
                  </a:rPr>
                  <a:t>，形成新的部分积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93" name="Group 49"/>
            <p:cNvGrpSpPr/>
            <p:nvPr/>
          </p:nvGrpSpPr>
          <p:grpSpPr bwMode="auto">
            <a:xfrm>
              <a:off x="2122" y="2445"/>
              <a:ext cx="772" cy="474"/>
              <a:chOff x="2122" y="2445"/>
              <a:chExt cx="772" cy="474"/>
            </a:xfrm>
          </p:grpSpPr>
          <p:sp>
            <p:nvSpPr>
              <p:cNvPr id="27694" name="Text Box 50"/>
              <p:cNvSpPr txBox="1">
                <a:spLocks noChangeArrowheads="1"/>
              </p:cNvSpPr>
              <p:nvPr/>
            </p:nvSpPr>
            <p:spPr bwMode="auto">
              <a:xfrm>
                <a:off x="2122" y="2445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1 0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5" name="Text Box 51"/>
              <p:cNvSpPr txBox="1">
                <a:spLocks noChangeArrowheads="1"/>
              </p:cNvSpPr>
              <p:nvPr/>
            </p:nvSpPr>
            <p:spPr bwMode="auto">
              <a:xfrm>
                <a:off x="2650" y="259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=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52"/>
          <p:cNvGrpSpPr/>
          <p:nvPr/>
        </p:nvGrpSpPr>
        <p:grpSpPr bwMode="auto">
          <a:xfrm>
            <a:off x="1000125" y="5060950"/>
            <a:ext cx="7610475" cy="730250"/>
            <a:chOff x="630" y="3188"/>
            <a:chExt cx="4794" cy="460"/>
          </a:xfrm>
        </p:grpSpPr>
        <p:sp>
          <p:nvSpPr>
            <p:cNvPr id="27684" name="Text Box 53"/>
            <p:cNvSpPr txBox="1">
              <a:spLocks noChangeArrowheads="1"/>
            </p:cNvSpPr>
            <p:nvPr/>
          </p:nvSpPr>
          <p:spPr bwMode="auto">
            <a:xfrm>
              <a:off x="630" y="318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0 . 0 1 0 0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7685" name="Group 54"/>
            <p:cNvGrpSpPr/>
            <p:nvPr/>
          </p:nvGrpSpPr>
          <p:grpSpPr bwMode="auto">
            <a:xfrm>
              <a:off x="3622" y="3216"/>
              <a:ext cx="1802" cy="269"/>
              <a:chOff x="3622" y="3216"/>
              <a:chExt cx="1802" cy="269"/>
            </a:xfrm>
          </p:grpSpPr>
          <p:sp>
            <p:nvSpPr>
              <p:cNvPr id="27689" name="Line 55"/>
              <p:cNvSpPr>
                <a:spLocks noChangeShapeType="1"/>
              </p:cNvSpPr>
              <p:nvPr/>
            </p:nvSpPr>
            <p:spPr bwMode="auto">
              <a:xfrm>
                <a:off x="3622" y="336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0" name="Text Box 56"/>
              <p:cNvSpPr txBox="1">
                <a:spLocks noChangeArrowheads="1"/>
              </p:cNvSpPr>
              <p:nvPr/>
            </p:nvSpPr>
            <p:spPr bwMode="auto">
              <a:xfrm>
                <a:off x="3804" y="3216"/>
                <a:ext cx="1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200">
                    <a:latin typeface="Times New Roman" panose="02020603050405020304" pitchFamily="18" charset="0"/>
                  </a:rPr>
                  <a:t>，形成新的部分积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86" name="Group 57"/>
            <p:cNvGrpSpPr/>
            <p:nvPr/>
          </p:nvGrpSpPr>
          <p:grpSpPr bwMode="auto">
            <a:xfrm>
              <a:off x="2122" y="3188"/>
              <a:ext cx="772" cy="460"/>
              <a:chOff x="2122" y="3188"/>
              <a:chExt cx="772" cy="460"/>
            </a:xfrm>
          </p:grpSpPr>
          <p:sp>
            <p:nvSpPr>
              <p:cNvPr id="27687" name="Text Box 58"/>
              <p:cNvSpPr txBox="1">
                <a:spLocks noChangeArrowheads="1"/>
              </p:cNvSpPr>
              <p:nvPr/>
            </p:nvSpPr>
            <p:spPr bwMode="auto">
              <a:xfrm>
                <a:off x="2122" y="318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1 1 1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8" name="Text Box 59"/>
              <p:cNvSpPr txBox="1">
                <a:spLocks noChangeArrowheads="1"/>
              </p:cNvSpPr>
              <p:nvPr/>
            </p:nvSpPr>
            <p:spPr bwMode="auto">
              <a:xfrm>
                <a:off x="2650" y="3321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=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60"/>
          <p:cNvGrpSpPr/>
          <p:nvPr/>
        </p:nvGrpSpPr>
        <p:grpSpPr bwMode="auto">
          <a:xfrm>
            <a:off x="609600" y="1066800"/>
            <a:ext cx="7862888" cy="5715000"/>
            <a:chOff x="518" y="672"/>
            <a:chExt cx="4953" cy="3600"/>
          </a:xfrm>
        </p:grpSpPr>
        <p:sp>
          <p:nvSpPr>
            <p:cNvPr id="27680" name="Text Box 61"/>
            <p:cNvSpPr txBox="1">
              <a:spLocks noChangeArrowheads="1"/>
            </p:cNvSpPr>
            <p:nvPr/>
          </p:nvSpPr>
          <p:spPr bwMode="auto">
            <a:xfrm>
              <a:off x="518" y="672"/>
              <a:ext cx="42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  部 分 积             乘 数                       说 明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81" name="Line 62"/>
            <p:cNvSpPr>
              <a:spLocks noChangeShapeType="1"/>
            </p:cNvSpPr>
            <p:nvPr/>
          </p:nvSpPr>
          <p:spPr bwMode="auto">
            <a:xfrm>
              <a:off x="624" y="1008"/>
              <a:ext cx="48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2" name="Line 63"/>
            <p:cNvSpPr>
              <a:spLocks noChangeShapeType="1"/>
            </p:cNvSpPr>
            <p:nvPr/>
          </p:nvSpPr>
          <p:spPr bwMode="auto">
            <a:xfrm>
              <a:off x="1968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64"/>
            <p:cNvSpPr>
              <a:spLocks noChangeShapeType="1"/>
            </p:cNvSpPr>
            <p:nvPr/>
          </p:nvSpPr>
          <p:spPr bwMode="auto">
            <a:xfrm>
              <a:off x="3360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3251" name="Text Box 67"/>
          <p:cNvSpPr txBox="1">
            <a:spLocks noChangeArrowheads="1"/>
          </p:cNvSpPr>
          <p:nvPr/>
        </p:nvSpPr>
        <p:spPr bwMode="auto">
          <a:xfrm>
            <a:off x="684213" y="19891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  <a:endParaRPr lang="zh-CN" altLang="en-US" sz="1800"/>
          </a:p>
        </p:txBody>
      </p:sp>
      <p:sp>
        <p:nvSpPr>
          <p:cNvPr id="733252" name="Text Box 68"/>
          <p:cNvSpPr txBox="1">
            <a:spLocks noChangeArrowheads="1"/>
          </p:cNvSpPr>
          <p:nvPr/>
        </p:nvSpPr>
        <p:spPr bwMode="auto">
          <a:xfrm>
            <a:off x="684213" y="314166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  <a:endParaRPr lang="zh-CN" altLang="en-US" sz="1800"/>
          </a:p>
        </p:txBody>
      </p:sp>
      <p:sp>
        <p:nvSpPr>
          <p:cNvPr id="733253" name="Text Box 69"/>
          <p:cNvSpPr txBox="1">
            <a:spLocks noChangeArrowheads="1"/>
          </p:cNvSpPr>
          <p:nvPr/>
        </p:nvSpPr>
        <p:spPr bwMode="auto">
          <a:xfrm>
            <a:off x="684213" y="4357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  <a:endParaRPr lang="zh-CN" altLang="en-US" sz="1800"/>
          </a:p>
        </p:txBody>
      </p:sp>
      <p:sp>
        <p:nvSpPr>
          <p:cNvPr id="733254" name="Text Box 70"/>
          <p:cNvSpPr txBox="1">
            <a:spLocks noChangeArrowheads="1"/>
          </p:cNvSpPr>
          <p:nvPr/>
        </p:nvSpPr>
        <p:spPr bwMode="auto">
          <a:xfrm>
            <a:off x="647700" y="551021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3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utoUpdateAnimBg="0"/>
      <p:bldP spid="733188" grpId="0" autoUpdateAnimBg="0"/>
      <p:bldP spid="733189" grpId="0" autoUpdateAnimBg="0"/>
      <p:bldP spid="733190" grpId="0" autoUpdateAnimBg="0"/>
      <p:bldP spid="733191" grpId="0" autoUpdateAnimBg="0"/>
      <p:bldP spid="733192" grpId="0" autoUpdateAnimBg="0"/>
      <p:bldP spid="733193" grpId="0" autoUpdateAnimBg="0"/>
      <p:bldP spid="733194" grpId="0" autoUpdateAnimBg="0"/>
      <p:bldP spid="733195" grpId="0" animBg="1"/>
      <p:bldP spid="733196" grpId="0" animBg="1"/>
      <p:bldP spid="733197" grpId="0" animBg="1"/>
      <p:bldP spid="733198" grpId="0" animBg="1"/>
      <p:bldP spid="733199" grpId="0" autoUpdateAnimBg="0"/>
      <p:bldP spid="733200" grpId="0" autoUpdateAnimBg="0"/>
      <p:bldP spid="733210" grpId="0" autoUpdateAnimBg="0"/>
      <p:bldP spid="733251" grpId="0"/>
      <p:bldP spid="733252" grpId="0"/>
      <p:bldP spid="733253" grpId="0"/>
      <p:bldP spid="7332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69925" y="196850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小结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457200" y="4275138"/>
            <a:ext cx="5199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被乘数只与部分积的高位相加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457200" y="2201863"/>
            <a:ext cx="8362950" cy="1820862"/>
            <a:chOff x="288" y="1387"/>
            <a:chExt cx="5268" cy="1147"/>
          </a:xfrm>
        </p:grpSpPr>
        <p:sp>
          <p:nvSpPr>
            <p:cNvPr id="28682" name="Text Box 5"/>
            <p:cNvSpPr txBox="1">
              <a:spLocks noChangeArrowheads="1"/>
            </p:cNvSpPr>
            <p:nvPr/>
          </p:nvSpPr>
          <p:spPr bwMode="auto">
            <a:xfrm>
              <a:off x="288" y="1387"/>
              <a:ext cx="5268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由乘数的末位决定被乘数是否与原部分积相加，</a:t>
              </a:r>
              <a:endParaRPr lang="zh-CN" altLang="en-US" sz="28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buFont typeface="Wingdings" panose="05000000000000000000" pitchFamily="2" charset="2"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     然后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 位形成新的部分积</a:t>
              </a:r>
              <a:r>
                <a:rPr lang="zh-CN" altLang="en-US" sz="2800">
                  <a:latin typeface="Times New Roman" panose="02020603050405020304" pitchFamily="18" charset="0"/>
                </a:rPr>
                <a:t>，同时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乘数</a:t>
              </a:r>
              <a:r>
                <a:rPr lang="zh-CN" altLang="en-US" sz="2800">
                  <a:latin typeface="Times New Roman" panose="02020603050405020304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9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位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buFont typeface="Wingdings" panose="05000000000000000000" pitchFamily="2" charset="2"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　（末位移丢），空出高位存放部分积的低位。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83" name="Line 6"/>
            <p:cNvSpPr>
              <a:spLocks noChangeShapeType="1"/>
            </p:cNvSpPr>
            <p:nvPr/>
          </p:nvSpPr>
          <p:spPr bwMode="auto">
            <a:xfrm>
              <a:off x="1104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7"/>
            <p:cNvSpPr>
              <a:spLocks noChangeShapeType="1"/>
            </p:cNvSpPr>
            <p:nvPr/>
          </p:nvSpPr>
          <p:spPr bwMode="auto">
            <a:xfrm>
              <a:off x="4606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914400" y="51895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硬件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2166938" y="5211763"/>
            <a:ext cx="4405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900">
                <a:latin typeface="Times New Roman" panose="02020603050405020304" pitchFamily="18" charset="0"/>
              </a:rPr>
              <a:t>　</a:t>
            </a:r>
            <a:r>
              <a:rPr lang="zh-CN" altLang="en-US" sz="2800">
                <a:latin typeface="Times New Roman" panose="02020603050405020304" pitchFamily="18" charset="0"/>
              </a:rPr>
              <a:t>个寄存器，具有移位功能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2166938" y="58832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</a:t>
            </a:r>
            <a:r>
              <a:rPr lang="zh-CN" altLang="en-US" sz="900">
                <a:latin typeface="Times New Roman" panose="02020603050405020304" pitchFamily="18" charset="0"/>
              </a:rPr>
              <a:t>　</a:t>
            </a:r>
            <a:r>
              <a:rPr lang="zh-CN" altLang="en-US" sz="2800">
                <a:latin typeface="Times New Roman" panose="02020603050405020304" pitchFamily="18" charset="0"/>
              </a:rPr>
              <a:t>个全加器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57200" y="1047750"/>
            <a:ext cx="68516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乘法 </a:t>
            </a:r>
            <a:r>
              <a:rPr lang="zh-CN" altLang="en-US" sz="2800">
                <a:latin typeface="Times New Roman" panose="02020603050405020304" pitchFamily="18" charset="0"/>
              </a:rPr>
              <a:t>运算可用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加和移位实现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= 4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加 4 次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移 4 次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/>
      <p:bldP spid="734216" grpId="0" autoUpdateAnimBg="0"/>
      <p:bldP spid="734217" grpId="0" autoUpdateAnimBg="0"/>
      <p:bldP spid="734218" grpId="0" autoUpdateAnimBg="0"/>
      <p:bldP spid="734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atin typeface="+mj-lt"/>
              </a:rPr>
              <a:t>MIPS</a:t>
            </a:r>
            <a:r>
              <a:rPr lang="zh-CN" altLang="en-US" b="1" dirty="0" smtClean="0">
                <a:latin typeface="+mj-lt"/>
              </a:rPr>
              <a:t>指令集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典型</a:t>
            </a:r>
            <a:r>
              <a:rPr lang="zh-CN" altLang="en-US" b="1" dirty="0" smtClean="0">
                <a:latin typeface="+mj-lt"/>
              </a:rPr>
              <a:t>的</a:t>
            </a:r>
            <a:r>
              <a:rPr lang="en-US" altLang="zh-CN" b="1" dirty="0" smtClean="0">
                <a:latin typeface="+mj-lt"/>
              </a:rPr>
              <a:t>RISC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数据类型（整数、浮点数）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寻址方式（寄存器寻址、立即数寻址、偏移寻址）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指令格式（</a:t>
            </a:r>
            <a:r>
              <a:rPr lang="en-US" altLang="zh-CN" b="1" dirty="0" smtClean="0">
                <a:latin typeface="+mj-lt"/>
              </a:rPr>
              <a:t>I</a:t>
            </a:r>
            <a:r>
              <a:rPr lang="zh-CN" altLang="en-US" b="1" dirty="0" smtClean="0">
                <a:latin typeface="+mj-lt"/>
              </a:rPr>
              <a:t>类、</a:t>
            </a:r>
            <a:r>
              <a:rPr lang="en-US" altLang="zh-CN" b="1" dirty="0" smtClean="0">
                <a:latin typeface="+mj-lt"/>
              </a:rPr>
              <a:t>R</a:t>
            </a:r>
            <a:r>
              <a:rPr lang="zh-CN" altLang="en-US" b="1" dirty="0" smtClean="0">
                <a:latin typeface="+mj-lt"/>
              </a:rPr>
              <a:t>类、</a:t>
            </a:r>
            <a:r>
              <a:rPr lang="en-US" altLang="zh-CN" b="1" dirty="0" smtClean="0">
                <a:latin typeface="+mj-lt"/>
              </a:rPr>
              <a:t>J</a:t>
            </a:r>
            <a:r>
              <a:rPr lang="zh-CN" altLang="en-US" b="1" dirty="0" smtClean="0">
                <a:latin typeface="+mj-lt"/>
              </a:rPr>
              <a:t>类）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latin typeface="+mj-lt"/>
              </a:rPr>
              <a:t>操作</a:t>
            </a:r>
            <a:r>
              <a:rPr lang="zh-CN" altLang="en-US" b="1" dirty="0" smtClean="0">
                <a:latin typeface="+mj-lt"/>
              </a:rPr>
              <a:t>类型（存取、</a:t>
            </a:r>
            <a:r>
              <a:rPr lang="en-US" altLang="zh-CN" b="1" dirty="0" smtClean="0">
                <a:latin typeface="+mj-lt"/>
              </a:rPr>
              <a:t>ALU</a:t>
            </a:r>
            <a:r>
              <a:rPr lang="zh-CN" altLang="en-US" b="1" dirty="0" smtClean="0">
                <a:latin typeface="+mj-lt"/>
              </a:rPr>
              <a:t>、转移、浮点）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atin typeface="+mj-lt"/>
              </a:rPr>
              <a:t>CPU</a:t>
            </a:r>
            <a:r>
              <a:rPr lang="zh-CN" altLang="en-US" b="1" dirty="0" smtClean="0">
                <a:latin typeface="+mj-lt"/>
              </a:rPr>
              <a:t>结构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CU</a:t>
            </a:r>
            <a:r>
              <a:rPr lang="zh-CN" altLang="en-US" b="1" dirty="0" smtClean="0">
                <a:latin typeface="+mj-lt"/>
              </a:rPr>
              <a:t>、</a:t>
            </a:r>
            <a:r>
              <a:rPr lang="en-US" altLang="zh-CN" b="1" dirty="0" smtClean="0">
                <a:latin typeface="+mj-lt"/>
              </a:rPr>
              <a:t>ALU</a:t>
            </a:r>
            <a:r>
              <a:rPr lang="zh-CN" altLang="en-US" b="1" dirty="0" smtClean="0">
                <a:latin typeface="+mj-lt"/>
              </a:rPr>
              <a:t>、寄存器和中断</a:t>
            </a:r>
            <a:endParaRPr lang="en-US" altLang="zh-CN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47700" y="30480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原码乘法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669925" y="990600"/>
            <a:ext cx="4664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原码一位乘运算规则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1203325" y="153352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以小数为例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431925" y="2098675"/>
            <a:ext cx="4090988" cy="585788"/>
            <a:chOff x="902" y="1322"/>
            <a:chExt cx="2577" cy="369"/>
          </a:xfrm>
        </p:grpSpPr>
        <p:sp>
          <p:nvSpPr>
            <p:cNvPr id="29725" name="Text Box 6"/>
            <p:cNvSpPr txBox="1">
              <a:spLocks noChangeArrowheads="1"/>
            </p:cNvSpPr>
            <p:nvPr/>
          </p:nvSpPr>
          <p:spPr bwMode="auto">
            <a:xfrm>
              <a:off x="902" y="1364"/>
              <a:ext cx="25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设[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latin typeface="Times New Roman" panose="02020603050405020304" pitchFamily="18" charset="0"/>
                </a:rPr>
                <a:t>原</a:t>
              </a:r>
              <a:r>
                <a:rPr lang="zh-CN" altLang="en-US" sz="2800">
                  <a:latin typeface="Times New Roman" panose="02020603050405020304" pitchFamily="18" charset="0"/>
                </a:rPr>
                <a:t> =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>
                  <a:latin typeface="Times New Roman" panose="02020603050405020304" pitchFamily="18" charset="0"/>
                </a:rPr>
                <a:t>.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           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n</a:t>
              </a:r>
              <a:endParaRPr lang="en-US" altLang="zh-CN" sz="2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9726" name="Text Box 7"/>
            <p:cNvSpPr txBox="1">
              <a:spLocks noChangeArrowheads="1"/>
            </p:cNvSpPr>
            <p:nvPr/>
          </p:nvSpPr>
          <p:spPr bwMode="auto">
            <a:xfrm>
              <a:off x="2630" y="1322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822450" y="2722563"/>
            <a:ext cx="3632200" cy="519112"/>
            <a:chOff x="1100" y="1715"/>
            <a:chExt cx="2288" cy="327"/>
          </a:xfrm>
        </p:grpSpPr>
        <p:sp>
          <p:nvSpPr>
            <p:cNvPr id="29723" name="Text Box 9"/>
            <p:cNvSpPr txBox="1">
              <a:spLocks noChangeArrowheads="1"/>
            </p:cNvSpPr>
            <p:nvPr/>
          </p:nvSpPr>
          <p:spPr bwMode="auto">
            <a:xfrm>
              <a:off x="1100" y="1715"/>
              <a:ext cx="2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latin typeface="Times New Roman" panose="02020603050405020304" pitchFamily="18" charset="0"/>
                </a:rPr>
                <a:t>原</a:t>
              </a:r>
              <a:r>
                <a:rPr lang="zh-CN" altLang="en-US" sz="2800">
                  <a:latin typeface="Times New Roman" panose="02020603050405020304" pitchFamily="18" charset="0"/>
                </a:rPr>
                <a:t> =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>
                  <a:latin typeface="Times New Roman" panose="02020603050405020304" pitchFamily="18" charset="0"/>
                </a:rPr>
                <a:t>.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           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n</a:t>
              </a:r>
              <a:endParaRPr lang="en-US" altLang="zh-CN" sz="2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9724" name="Text Box 10"/>
            <p:cNvSpPr txBox="1">
              <a:spLocks noChangeArrowheads="1"/>
            </p:cNvSpPr>
            <p:nvPr/>
          </p:nvSpPr>
          <p:spPr bwMode="auto">
            <a:xfrm>
              <a:off x="2640" y="171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528888" y="3886200"/>
            <a:ext cx="3948112" cy="519113"/>
            <a:chOff x="1593" y="2448"/>
            <a:chExt cx="2487" cy="327"/>
          </a:xfrm>
        </p:grpSpPr>
        <p:sp>
          <p:nvSpPr>
            <p:cNvPr id="29721" name="Text Box 12"/>
            <p:cNvSpPr txBox="1">
              <a:spLocks noChangeArrowheads="1"/>
            </p:cNvSpPr>
            <p:nvPr/>
          </p:nvSpPr>
          <p:spPr bwMode="auto">
            <a:xfrm>
              <a:off x="1593" y="2448"/>
              <a:ext cx="2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(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>
                  <a:latin typeface="Times New Roman" panose="02020603050405020304" pitchFamily="18" charset="0"/>
                </a:rPr>
                <a:t>   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>
                  <a:latin typeface="Times New Roman" panose="02020603050405020304" pitchFamily="18" charset="0"/>
                </a:rPr>
                <a:t>).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*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>
                  <a:latin typeface="Times New Roman" panose="02020603050405020304" pitchFamily="18" charset="0"/>
                </a:rPr>
                <a:t>*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9722" name="AutoShape 13"/>
            <p:cNvSpPr>
              <a:spLocks noChangeArrowheads="1"/>
            </p:cNvSpPr>
            <p:nvPr/>
          </p:nvSpPr>
          <p:spPr bwMode="auto">
            <a:xfrm>
              <a:off x="2095" y="2547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371600" y="3276600"/>
            <a:ext cx="6721475" cy="550863"/>
            <a:chOff x="864" y="2064"/>
            <a:chExt cx="4234" cy="347"/>
          </a:xfrm>
        </p:grpSpPr>
        <p:sp>
          <p:nvSpPr>
            <p:cNvPr id="29716" name="AutoShape 15"/>
            <p:cNvSpPr>
              <a:spLocks noChangeArrowheads="1"/>
            </p:cNvSpPr>
            <p:nvPr/>
          </p:nvSpPr>
          <p:spPr bwMode="auto">
            <a:xfrm>
              <a:off x="2095" y="218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7" name="Group 16"/>
            <p:cNvGrpSpPr/>
            <p:nvPr/>
          </p:nvGrpSpPr>
          <p:grpSpPr bwMode="auto">
            <a:xfrm>
              <a:off x="864" y="2064"/>
              <a:ext cx="4234" cy="347"/>
              <a:chOff x="864" y="2064"/>
              <a:chExt cx="4234" cy="347"/>
            </a:xfrm>
          </p:grpSpPr>
          <p:sp>
            <p:nvSpPr>
              <p:cNvPr id="29718" name="Text Box 17"/>
              <p:cNvSpPr txBox="1">
                <a:spLocks noChangeArrowheads="1"/>
              </p:cNvSpPr>
              <p:nvPr/>
            </p:nvSpPr>
            <p:spPr bwMode="auto">
              <a:xfrm>
                <a:off x="864" y="2084"/>
                <a:ext cx="423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400" baseline="-25000">
                    <a:latin typeface="Times New Roman" panose="02020603050405020304" pitchFamily="18" charset="0"/>
                  </a:rPr>
                  <a:t>原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 = (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    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).(0.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2 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)(0.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      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9" name="Text Box 18"/>
              <p:cNvSpPr txBox="1">
                <a:spLocks noChangeArrowheads="1"/>
              </p:cNvSpPr>
              <p:nvPr/>
            </p:nvSpPr>
            <p:spPr bwMode="auto">
              <a:xfrm>
                <a:off x="3195" y="206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0" name="Text Box 19"/>
              <p:cNvSpPr txBox="1">
                <a:spLocks noChangeArrowheads="1"/>
              </p:cNvSpPr>
              <p:nvPr/>
            </p:nvSpPr>
            <p:spPr bwMode="auto">
              <a:xfrm>
                <a:off x="4443" y="206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20"/>
          <p:cNvGrpSpPr/>
          <p:nvPr/>
        </p:nvGrpSpPr>
        <p:grpSpPr bwMode="auto">
          <a:xfrm>
            <a:off x="1295400" y="4357688"/>
            <a:ext cx="6186488" cy="571500"/>
            <a:chOff x="710" y="2745"/>
            <a:chExt cx="3897" cy="360"/>
          </a:xfrm>
        </p:grpSpPr>
        <p:sp>
          <p:nvSpPr>
            <p:cNvPr id="29714" name="Text Box 21"/>
            <p:cNvSpPr txBox="1">
              <a:spLocks noChangeArrowheads="1"/>
            </p:cNvSpPr>
            <p:nvPr/>
          </p:nvSpPr>
          <p:spPr bwMode="auto">
            <a:xfrm>
              <a:off x="710" y="2778"/>
              <a:ext cx="38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式中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*</a:t>
              </a:r>
              <a:r>
                <a:rPr lang="en-US" altLang="zh-CN" sz="2800">
                  <a:latin typeface="Times New Roman" panose="02020603050405020304" pitchFamily="18" charset="0"/>
                </a:rPr>
                <a:t>= 0.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</a:rPr>
                <a:t>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的绝对值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5" name="Text Box 22"/>
            <p:cNvSpPr txBox="1">
              <a:spLocks noChangeArrowheads="1"/>
            </p:cNvSpPr>
            <p:nvPr/>
          </p:nvSpPr>
          <p:spPr bwMode="auto">
            <a:xfrm>
              <a:off x="2256" y="274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190750" y="4914900"/>
            <a:ext cx="5283200" cy="571500"/>
            <a:chOff x="1292" y="3096"/>
            <a:chExt cx="3328" cy="360"/>
          </a:xfrm>
        </p:grpSpPr>
        <p:sp>
          <p:nvSpPr>
            <p:cNvPr id="29712" name="Text Box 24"/>
            <p:cNvSpPr txBox="1">
              <a:spLocks noChangeArrowheads="1"/>
            </p:cNvSpPr>
            <p:nvPr/>
          </p:nvSpPr>
          <p:spPr bwMode="auto">
            <a:xfrm>
              <a:off x="1292" y="3129"/>
              <a:ext cx="3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*</a:t>
              </a:r>
              <a:r>
                <a:rPr lang="en-US" altLang="zh-CN" sz="2800">
                  <a:latin typeface="Times New Roman" panose="02020603050405020304" pitchFamily="18" charset="0"/>
                </a:rPr>
                <a:t>= 0</a:t>
              </a:r>
              <a:r>
                <a:rPr lang="en-US" altLang="en-US" sz="2800">
                  <a:latin typeface="Times New Roman" panose="02020603050405020304" pitchFamily="18" charset="0"/>
                </a:rPr>
                <a:t>.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的绝对值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Text Box 25"/>
            <p:cNvSpPr txBox="1">
              <a:spLocks noChangeArrowheads="1"/>
            </p:cNvSpPr>
            <p:nvPr/>
          </p:nvSpPr>
          <p:spPr bwMode="auto">
            <a:xfrm>
              <a:off x="2256" y="309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1196975" y="5576888"/>
            <a:ext cx="4722813" cy="519112"/>
            <a:chOff x="754" y="3513"/>
            <a:chExt cx="2975" cy="327"/>
          </a:xfrm>
        </p:grpSpPr>
        <p:sp>
          <p:nvSpPr>
            <p:cNvPr id="29710" name="Text Box 27"/>
            <p:cNvSpPr txBox="1">
              <a:spLocks noChangeArrowheads="1"/>
            </p:cNvSpPr>
            <p:nvPr/>
          </p:nvSpPr>
          <p:spPr bwMode="auto">
            <a:xfrm>
              <a:off x="754" y="3513"/>
              <a:ext cx="29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乘积的符号位单独处理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1" name="AutoShape 28"/>
            <p:cNvSpPr>
              <a:spLocks noChangeArrowheads="1"/>
            </p:cNvSpPr>
            <p:nvPr/>
          </p:nvSpPr>
          <p:spPr bwMode="auto">
            <a:xfrm>
              <a:off x="3312" y="3609"/>
              <a:ext cx="147" cy="147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5261" name="Text Box 29"/>
          <p:cNvSpPr txBox="1">
            <a:spLocks noChangeArrowheads="1"/>
          </p:cNvSpPr>
          <p:nvPr/>
        </p:nvSpPr>
        <p:spPr bwMode="auto">
          <a:xfrm>
            <a:off x="1196975" y="6162675"/>
            <a:ext cx="480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数值部分为绝对值相乘 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autoUpdateAnimBg="0"/>
      <p:bldP spid="735236" grpId="0" autoUpdateAnimBg="0"/>
      <p:bldP spid="73526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(2) 原码一位乘递推公式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74725" y="1057275"/>
            <a:ext cx="4664075" cy="519113"/>
            <a:chOff x="614" y="666"/>
            <a:chExt cx="2938" cy="327"/>
          </a:xfrm>
        </p:grpSpPr>
        <p:sp>
          <p:nvSpPr>
            <p:cNvPr id="30747" name="Text Box 4"/>
            <p:cNvSpPr txBox="1">
              <a:spLocks noChangeArrowheads="1"/>
            </p:cNvSpPr>
            <p:nvPr/>
          </p:nvSpPr>
          <p:spPr bwMode="auto">
            <a:xfrm>
              <a:off x="614" y="666"/>
              <a:ext cx="29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*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* = 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*(0.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48" name="Text Box 5"/>
            <p:cNvSpPr txBox="1">
              <a:spLocks noChangeArrowheads="1"/>
            </p:cNvSpPr>
            <p:nvPr/>
          </p:nvSpPr>
          <p:spPr bwMode="auto">
            <a:xfrm>
              <a:off x="2245" y="666"/>
              <a:ext cx="8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898650" y="1725613"/>
            <a:ext cx="5049838" cy="585787"/>
            <a:chOff x="1196" y="1087"/>
            <a:chExt cx="3181" cy="369"/>
          </a:xfrm>
        </p:grpSpPr>
        <p:sp>
          <p:nvSpPr>
            <p:cNvPr id="30745" name="Text Box 7"/>
            <p:cNvSpPr txBox="1">
              <a:spLocks noChangeArrowheads="1"/>
            </p:cNvSpPr>
            <p:nvPr/>
          </p:nvSpPr>
          <p:spPr bwMode="auto">
            <a:xfrm>
              <a:off x="1196" y="1129"/>
              <a:ext cx="31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*(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latin typeface="Times New Roman" panose="02020603050405020304" pitchFamily="18" charset="0"/>
                </a:rPr>
                <a:t>-1</a:t>
              </a: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latin typeface="Times New Roman" panose="02020603050405020304" pitchFamily="18" charset="0"/>
                </a:rPr>
                <a:t>-2</a:t>
              </a:r>
              <a:r>
                <a:rPr lang="en-US" altLang="zh-CN" sz="2800">
                  <a:latin typeface="Times New Roman" panose="02020603050405020304" pitchFamily="18" charset="0"/>
                </a:rPr>
                <a:t>+        +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0746" name="Text Box 8"/>
            <p:cNvSpPr txBox="1">
              <a:spLocks noChangeArrowheads="1"/>
            </p:cNvSpPr>
            <p:nvPr/>
          </p:nvSpPr>
          <p:spPr bwMode="auto">
            <a:xfrm>
              <a:off x="2835" y="108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1898650" y="2462213"/>
            <a:ext cx="6705600" cy="585787"/>
            <a:chOff x="1196" y="1551"/>
            <a:chExt cx="4224" cy="369"/>
          </a:xfrm>
        </p:grpSpPr>
        <p:sp>
          <p:nvSpPr>
            <p:cNvPr id="30742" name="Text Box 10"/>
            <p:cNvSpPr txBox="1">
              <a:spLocks noChangeArrowheads="1"/>
            </p:cNvSpPr>
            <p:nvPr/>
          </p:nvSpPr>
          <p:spPr bwMode="auto">
            <a:xfrm>
              <a:off x="1196" y="1593"/>
              <a:ext cx="4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2</a:t>
              </a:r>
              <a:r>
                <a:rPr lang="zh-CN" altLang="en-US" sz="2400" baseline="45000">
                  <a:latin typeface="Times New Roman" panose="02020603050405020304" pitchFamily="18" charset="0"/>
                </a:rPr>
                <a:t>-1</a:t>
              </a:r>
              <a:r>
                <a:rPr lang="zh-CN" altLang="en-US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*+2</a:t>
              </a:r>
              <a:r>
                <a:rPr lang="en-US" altLang="zh-CN" sz="2400" baseline="45000">
                  <a:latin typeface="Times New Roman" panose="02020603050405020304" pitchFamily="18" charset="0"/>
                </a:rPr>
                <a:t>-1</a:t>
              </a:r>
              <a:r>
                <a:rPr lang="en-US" altLang="zh-CN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*+      2</a:t>
              </a:r>
              <a:r>
                <a:rPr lang="en-US" altLang="zh-CN" sz="2400" baseline="45000">
                  <a:latin typeface="Times New Roman" panose="02020603050405020304" pitchFamily="18" charset="0"/>
                </a:rPr>
                <a:t>-1</a:t>
              </a:r>
              <a:r>
                <a:rPr lang="en-US" altLang="zh-CN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* + 0)     ))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0743" name="Text Box 11"/>
            <p:cNvSpPr txBox="1">
              <a:spLocks noChangeArrowheads="1"/>
            </p:cNvSpPr>
            <p:nvPr/>
          </p:nvSpPr>
          <p:spPr bwMode="auto">
            <a:xfrm>
              <a:off x="3084" y="155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44" name="Text Box 12"/>
            <p:cNvSpPr txBox="1">
              <a:spLocks noChangeArrowheads="1"/>
            </p:cNvSpPr>
            <p:nvPr/>
          </p:nvSpPr>
          <p:spPr bwMode="auto">
            <a:xfrm>
              <a:off x="4514" y="1551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5562600" y="3276600"/>
            <a:ext cx="1676400" cy="609600"/>
            <a:chOff x="3504" y="2064"/>
            <a:chExt cx="1056" cy="384"/>
          </a:xfrm>
        </p:grpSpPr>
        <p:sp>
          <p:nvSpPr>
            <p:cNvPr id="30740" name="AutoShape 14"/>
            <p:cNvSpPr/>
            <p:nvPr/>
          </p:nvSpPr>
          <p:spPr bwMode="auto">
            <a:xfrm rot="-5400000">
              <a:off x="3960" y="16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Text Box 15"/>
            <p:cNvSpPr txBox="1">
              <a:spLocks noChangeArrowheads="1"/>
            </p:cNvSpPr>
            <p:nvPr/>
          </p:nvSpPr>
          <p:spPr bwMode="auto">
            <a:xfrm>
              <a:off x="3933" y="2121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2362200" y="3810000"/>
            <a:ext cx="5562600" cy="609600"/>
            <a:chOff x="1488" y="2400"/>
            <a:chExt cx="3504" cy="384"/>
          </a:xfrm>
        </p:grpSpPr>
        <p:sp>
          <p:nvSpPr>
            <p:cNvPr id="30738" name="AutoShape 17"/>
            <p:cNvSpPr/>
            <p:nvPr/>
          </p:nvSpPr>
          <p:spPr bwMode="auto">
            <a:xfrm rot="-5400000">
              <a:off x="3168" y="720"/>
              <a:ext cx="144" cy="3504"/>
            </a:xfrm>
            <a:prstGeom prst="leftBrace">
              <a:avLst>
                <a:gd name="adj1" fmla="val 202778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auto">
            <a:xfrm>
              <a:off x="3120" y="245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800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i="1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1120775" y="4191000"/>
            <a:ext cx="2662238" cy="2286000"/>
            <a:chOff x="706" y="2640"/>
            <a:chExt cx="1677" cy="1440"/>
          </a:xfrm>
        </p:grpSpPr>
        <p:grpSp>
          <p:nvGrpSpPr>
            <p:cNvPr id="30732" name="Group 20"/>
            <p:cNvGrpSpPr/>
            <p:nvPr/>
          </p:nvGrpSpPr>
          <p:grpSpPr bwMode="auto">
            <a:xfrm>
              <a:off x="720" y="2640"/>
              <a:ext cx="1663" cy="1440"/>
              <a:chOff x="720" y="2640"/>
              <a:chExt cx="1663" cy="1440"/>
            </a:xfrm>
          </p:grpSpPr>
          <p:sp>
            <p:nvSpPr>
              <p:cNvPr id="30734" name="Text Box 21"/>
              <p:cNvSpPr txBox="1">
                <a:spLocks noChangeArrowheads="1"/>
              </p:cNvSpPr>
              <p:nvPr/>
            </p:nvSpPr>
            <p:spPr bwMode="auto">
              <a:xfrm>
                <a:off x="720" y="2640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= 0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5" name="Text Box 22"/>
              <p:cNvSpPr txBox="1">
                <a:spLocks noChangeArrowheads="1"/>
              </p:cNvSpPr>
              <p:nvPr/>
            </p:nvSpPr>
            <p:spPr bwMode="auto">
              <a:xfrm>
                <a:off x="720" y="2909"/>
                <a:ext cx="15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= 2</a:t>
                </a:r>
                <a:r>
                  <a:rPr lang="en-US" altLang="zh-CN" sz="2400" baseline="4500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*+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6" name="Text Box 23"/>
              <p:cNvSpPr txBox="1">
                <a:spLocks noChangeArrowheads="1"/>
              </p:cNvSpPr>
              <p:nvPr/>
            </p:nvSpPr>
            <p:spPr bwMode="auto">
              <a:xfrm>
                <a:off x="720" y="3177"/>
                <a:ext cx="16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= 2</a:t>
                </a:r>
                <a:r>
                  <a:rPr lang="en-US" altLang="zh-CN" sz="2400" baseline="4500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*+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7" name="Text Box 24"/>
              <p:cNvSpPr txBox="1">
                <a:spLocks noChangeArrowheads="1"/>
              </p:cNvSpPr>
              <p:nvPr/>
            </p:nvSpPr>
            <p:spPr bwMode="auto">
              <a:xfrm>
                <a:off x="720" y="3753"/>
                <a:ext cx="16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= 2</a:t>
                </a:r>
                <a:r>
                  <a:rPr lang="en-US" altLang="zh-CN" sz="2400" baseline="4500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*+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3" name="Text Box 25"/>
            <p:cNvSpPr txBox="1">
              <a:spLocks noChangeArrowheads="1"/>
            </p:cNvSpPr>
            <p:nvPr/>
          </p:nvSpPr>
          <p:spPr bwMode="auto">
            <a:xfrm>
              <a:off x="706" y="3523"/>
              <a:ext cx="38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36282" name="Text Box 26"/>
          <p:cNvSpPr txBox="1">
            <a:spLocks noChangeArrowheads="1"/>
          </p:cNvSpPr>
          <p:nvPr/>
        </p:nvSpPr>
        <p:spPr bwMode="auto">
          <a:xfrm>
            <a:off x="4859338" y="3352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6283" name="Text Box 27"/>
          <p:cNvSpPr txBox="1">
            <a:spLocks noChangeArrowheads="1"/>
          </p:cNvSpPr>
          <p:nvPr/>
        </p:nvSpPr>
        <p:spPr bwMode="auto">
          <a:xfrm>
            <a:off x="6765925" y="2819400"/>
            <a:ext cx="423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2" grpId="0" autoUpdateAnimBg="0"/>
      <p:bldP spid="73628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618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) 原</a:t>
            </a:r>
            <a:r>
              <a:rPr lang="zh-CN" altLang="en-US" sz="3600" dirty="0">
                <a:latin typeface="Times New Roman" panose="02020603050405020304" pitchFamily="18" charset="0"/>
              </a:rPr>
              <a:t>码一位乘的硬件配置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22325" y="5562600"/>
            <a:ext cx="3554413" cy="1044575"/>
            <a:chOff x="518" y="3504"/>
            <a:chExt cx="2239" cy="658"/>
          </a:xfrm>
        </p:grpSpPr>
        <p:sp>
          <p:nvSpPr>
            <p:cNvPr id="33827" name="Text Box 4"/>
            <p:cNvSpPr txBox="1">
              <a:spLocks noChangeArrowheads="1"/>
            </p:cNvSpPr>
            <p:nvPr/>
          </p:nvSpPr>
          <p:spPr bwMode="auto">
            <a:xfrm>
              <a:off x="518" y="3504"/>
              <a:ext cx="1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A、X、Q </a:t>
              </a:r>
              <a:r>
                <a:rPr lang="zh-CN" altLang="en-US" sz="2400">
                  <a:latin typeface="Times New Roman" panose="02020603050405020304" pitchFamily="18" charset="0"/>
                </a:rPr>
                <a:t>均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</a:rPr>
                <a:t>+1 </a:t>
              </a:r>
              <a:r>
                <a:rPr lang="zh-CN" altLang="en-US" sz="2400">
                  <a:latin typeface="Times New Roman" panose="02020603050405020304" pitchFamily="18" charset="0"/>
                </a:rPr>
                <a:t>位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28" name="Text Box 5"/>
            <p:cNvSpPr txBox="1">
              <a:spLocks noChangeArrowheads="1"/>
            </p:cNvSpPr>
            <p:nvPr/>
          </p:nvSpPr>
          <p:spPr bwMode="auto">
            <a:xfrm>
              <a:off x="518" y="3874"/>
              <a:ext cx="2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移位和加受末位乘数控制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676400" y="990600"/>
            <a:ext cx="6096000" cy="4191000"/>
            <a:chOff x="1056" y="624"/>
            <a:chExt cx="3840" cy="2640"/>
          </a:xfrm>
        </p:grpSpPr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1056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r>
                <a:rPr lang="zh-CN" altLang="en-US" sz="280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A 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799" name="Rectangle 8"/>
            <p:cNvSpPr>
              <a:spLocks noChangeArrowheads="1"/>
            </p:cNvSpPr>
            <p:nvPr/>
          </p:nvSpPr>
          <p:spPr bwMode="auto">
            <a:xfrm>
              <a:off x="1056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  加   法   器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0" name="Rectangle 9"/>
            <p:cNvSpPr>
              <a:spLocks noChangeArrowheads="1"/>
            </p:cNvSpPr>
            <p:nvPr/>
          </p:nvSpPr>
          <p:spPr bwMode="auto">
            <a:xfrm>
              <a:off x="1056" y="220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控   制   门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1" name="AutoShape 10"/>
            <p:cNvSpPr>
              <a:spLocks noChangeArrowheads="1"/>
            </p:cNvSpPr>
            <p:nvPr/>
          </p:nvSpPr>
          <p:spPr bwMode="auto">
            <a:xfrm>
              <a:off x="1728" y="116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2" name="AutoShape 11"/>
            <p:cNvSpPr>
              <a:spLocks noChangeArrowheads="1"/>
            </p:cNvSpPr>
            <p:nvPr/>
          </p:nvSpPr>
          <p:spPr bwMode="auto">
            <a:xfrm rot="10800000">
              <a:off x="1392" y="115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3" name="AutoShape 12"/>
            <p:cNvSpPr>
              <a:spLocks noChangeArrowheads="1"/>
            </p:cNvSpPr>
            <p:nvPr/>
          </p:nvSpPr>
          <p:spPr bwMode="auto">
            <a:xfrm>
              <a:off x="1776" y="186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4" name="Rectangle 13"/>
            <p:cNvSpPr>
              <a:spLocks noChangeArrowheads="1"/>
            </p:cNvSpPr>
            <p:nvPr/>
          </p:nvSpPr>
          <p:spPr bwMode="auto">
            <a:xfrm>
              <a:off x="1056" y="292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r>
                <a:rPr lang="zh-CN" altLang="en-US" sz="280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X 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05" name="AutoShape 14"/>
            <p:cNvSpPr>
              <a:spLocks noChangeArrowheads="1"/>
            </p:cNvSpPr>
            <p:nvPr/>
          </p:nvSpPr>
          <p:spPr bwMode="auto">
            <a:xfrm>
              <a:off x="1776" y="258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6" name="Rectangle 15"/>
            <p:cNvSpPr>
              <a:spLocks noChangeArrowheads="1"/>
            </p:cNvSpPr>
            <p:nvPr/>
          </p:nvSpPr>
          <p:spPr bwMode="auto">
            <a:xfrm>
              <a:off x="3120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7" name="Line 16"/>
            <p:cNvSpPr>
              <a:spLocks noChangeShapeType="1"/>
            </p:cNvSpPr>
            <p:nvPr/>
          </p:nvSpPr>
          <p:spPr bwMode="auto">
            <a:xfrm>
              <a:off x="4368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8" name="Rectangle 17"/>
            <p:cNvSpPr>
              <a:spLocks noChangeArrowheads="1"/>
            </p:cNvSpPr>
            <p:nvPr/>
          </p:nvSpPr>
          <p:spPr bwMode="auto">
            <a:xfrm>
              <a:off x="3120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移位和加控制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9" name="Freeform 18"/>
            <p:cNvSpPr/>
            <p:nvPr/>
          </p:nvSpPr>
          <p:spPr bwMode="auto">
            <a:xfrm>
              <a:off x="2016" y="1152"/>
              <a:ext cx="1920" cy="360"/>
            </a:xfrm>
            <a:custGeom>
              <a:avLst/>
              <a:gdLst>
                <a:gd name="T0" fmla="*/ 1920 w 1920"/>
                <a:gd name="T1" fmla="*/ 360 h 360"/>
                <a:gd name="T2" fmla="*/ 1920 w 1920"/>
                <a:gd name="T3" fmla="*/ 240 h 360"/>
                <a:gd name="T4" fmla="*/ 0 w 1920"/>
                <a:gd name="T5" fmla="*/ 240 h 360"/>
                <a:gd name="T6" fmla="*/ 384 w 192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360"/>
                <a:gd name="T14" fmla="*/ 1920 w 192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360">
                  <a:moveTo>
                    <a:pt x="1920" y="360"/>
                  </a:moveTo>
                  <a:lnTo>
                    <a:pt x="1920" y="240"/>
                  </a:lnTo>
                  <a:lnTo>
                    <a:pt x="0" y="240"/>
                  </a:lnTo>
                  <a:lnTo>
                    <a:pt x="38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0" name="Line 19"/>
            <p:cNvSpPr>
              <a:spLocks noChangeShapeType="1"/>
            </p:cNvSpPr>
            <p:nvPr/>
          </p:nvSpPr>
          <p:spPr bwMode="auto">
            <a:xfrm flipV="1">
              <a:off x="3168" y="1152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1" name="Line 20"/>
            <p:cNvSpPr>
              <a:spLocks noChangeShapeType="1"/>
            </p:cNvSpPr>
            <p:nvPr/>
          </p:nvSpPr>
          <p:spPr bwMode="auto">
            <a:xfrm flipH="1">
              <a:off x="2640" y="16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2" name="Freeform 21"/>
            <p:cNvSpPr/>
            <p:nvPr/>
          </p:nvSpPr>
          <p:spPr bwMode="auto">
            <a:xfrm>
              <a:off x="4560" y="624"/>
              <a:ext cx="336" cy="1068"/>
            </a:xfrm>
            <a:custGeom>
              <a:avLst/>
              <a:gdLst>
                <a:gd name="T0" fmla="*/ 0 w 336"/>
                <a:gd name="T1" fmla="*/ 192 h 1068"/>
                <a:gd name="T2" fmla="*/ 0 w 336"/>
                <a:gd name="T3" fmla="*/ 0 h 1068"/>
                <a:gd name="T4" fmla="*/ 336 w 336"/>
                <a:gd name="T5" fmla="*/ 0 h 1068"/>
                <a:gd name="T6" fmla="*/ 336 w 336"/>
                <a:gd name="T7" fmla="*/ 1068 h 1068"/>
                <a:gd name="T8" fmla="*/ 144 w 336"/>
                <a:gd name="T9" fmla="*/ 1068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068"/>
                <a:gd name="T17" fmla="*/ 336 w 336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068">
                  <a:moveTo>
                    <a:pt x="0" y="19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068"/>
                  </a:lnTo>
                  <a:lnTo>
                    <a:pt x="144" y="10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>
              <a:off x="2640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14" name="Group 23"/>
            <p:cNvGrpSpPr/>
            <p:nvPr/>
          </p:nvGrpSpPr>
          <p:grpSpPr bwMode="auto">
            <a:xfrm>
              <a:off x="2784" y="2928"/>
              <a:ext cx="960" cy="336"/>
              <a:chOff x="2784" y="3312"/>
              <a:chExt cx="960" cy="336"/>
            </a:xfrm>
          </p:grpSpPr>
          <p:sp>
            <p:nvSpPr>
              <p:cNvPr id="33825" name="Rectangle 24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960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6" name="Text Box 25"/>
              <p:cNvSpPr txBox="1">
                <a:spLocks noChangeArrowheads="1"/>
              </p:cNvSpPr>
              <p:nvPr/>
            </p:nvSpPr>
            <p:spPr bwMode="auto">
              <a:xfrm>
                <a:off x="2880" y="3360"/>
                <a:ext cx="7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计数器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C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3815" name="Group 26"/>
            <p:cNvGrpSpPr/>
            <p:nvPr/>
          </p:nvGrpSpPr>
          <p:grpSpPr bwMode="auto">
            <a:xfrm>
              <a:off x="3936" y="2928"/>
              <a:ext cx="288" cy="336"/>
              <a:chOff x="3936" y="3312"/>
              <a:chExt cx="288" cy="336"/>
            </a:xfrm>
          </p:grpSpPr>
          <p:sp>
            <p:nvSpPr>
              <p:cNvPr id="33823" name="Rectangle 27"/>
              <p:cNvSpPr>
                <a:spLocks noChangeArrowheads="1"/>
              </p:cNvSpPr>
              <p:nvPr/>
            </p:nvSpPr>
            <p:spPr bwMode="auto">
              <a:xfrm>
                <a:off x="3984" y="335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</a:rPr>
                  <a:t>S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4" name="Rectangle 28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16" name="Group 29"/>
            <p:cNvGrpSpPr/>
            <p:nvPr/>
          </p:nvGrpSpPr>
          <p:grpSpPr bwMode="auto">
            <a:xfrm>
              <a:off x="4416" y="2928"/>
              <a:ext cx="338" cy="336"/>
              <a:chOff x="4416" y="3312"/>
              <a:chExt cx="338" cy="336"/>
            </a:xfrm>
          </p:grpSpPr>
          <p:sp>
            <p:nvSpPr>
              <p:cNvPr id="33821" name="Rectangle 30"/>
              <p:cNvSpPr>
                <a:spLocks noChangeArrowheads="1"/>
              </p:cNvSpPr>
              <p:nvPr/>
            </p:nvSpPr>
            <p:spPr bwMode="auto">
              <a:xfrm>
                <a:off x="4416" y="3350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M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2" name="Rectangle 31"/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7" name="Text Box 32"/>
            <p:cNvSpPr txBox="1">
              <a:spLocks noChangeArrowheads="1"/>
            </p:cNvSpPr>
            <p:nvPr/>
          </p:nvSpPr>
          <p:spPr bwMode="auto">
            <a:xfrm>
              <a:off x="3120" y="8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18" name="Text Box 33"/>
            <p:cNvSpPr txBox="1">
              <a:spLocks noChangeArrowheads="1"/>
            </p:cNvSpPr>
            <p:nvPr/>
          </p:nvSpPr>
          <p:spPr bwMode="auto">
            <a:xfrm>
              <a:off x="3744" y="825"/>
              <a:ext cx="9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Q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zh-CN" altLang="en-US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3504" y="115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右移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820" name="Freeform 35"/>
            <p:cNvSpPr/>
            <p:nvPr/>
          </p:nvSpPr>
          <p:spPr bwMode="auto">
            <a:xfrm>
              <a:off x="2640" y="1858"/>
              <a:ext cx="1296" cy="528"/>
            </a:xfrm>
            <a:custGeom>
              <a:avLst/>
              <a:gdLst>
                <a:gd name="T0" fmla="*/ 1296 w 1296"/>
                <a:gd name="T1" fmla="*/ 0 h 528"/>
                <a:gd name="T2" fmla="*/ 1296 w 1296"/>
                <a:gd name="T3" fmla="*/ 528 h 528"/>
                <a:gd name="T4" fmla="*/ 0 w 1296"/>
                <a:gd name="T5" fmla="*/ 528 h 528"/>
                <a:gd name="T6" fmla="*/ 0 60000 65536"/>
                <a:gd name="T7" fmla="*/ 0 60000 65536"/>
                <a:gd name="T8" fmla="*/ 0 60000 65536"/>
                <a:gd name="T9" fmla="*/ 0 w 1296"/>
                <a:gd name="T10" fmla="*/ 0 h 528"/>
                <a:gd name="T11" fmla="*/ 1296 w 129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528">
                  <a:moveTo>
                    <a:pt x="1296" y="0"/>
                  </a:moveTo>
                  <a:lnTo>
                    <a:pt x="1296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sz="4000" b="1" smtClean="0"/>
              <a:t>5.2</a:t>
            </a:r>
            <a:r>
              <a:rPr lang="zh-CN" altLang="en-US" sz="4000" b="1" smtClean="0"/>
              <a:t>.</a:t>
            </a:r>
            <a:r>
              <a:rPr lang="en-US" altLang="zh-CN" sz="4000" b="1" smtClean="0"/>
              <a:t>2</a:t>
            </a:r>
            <a:r>
              <a:rPr lang="zh-CN" altLang="en-US" sz="4000" b="1" smtClean="0"/>
              <a:t> 浮点四则运算</a:t>
            </a:r>
            <a:endParaRPr lang="en-US" altLang="zh-CN" sz="4000" b="1" smtClean="0"/>
          </a:p>
        </p:txBody>
      </p:sp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344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一、浮点加减运算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905000" y="1766888"/>
            <a:ext cx="1665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· 2</a:t>
            </a:r>
            <a:r>
              <a:rPr lang="en-US" altLang="zh-CN" sz="2400" i="1" baseline="6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i="1" baseline="30000">
              <a:latin typeface="Times New Roman" panose="02020603050405020304" pitchFamily="18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4267200" y="176688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· 2</a:t>
            </a:r>
            <a:r>
              <a:rPr lang="en-US" altLang="zh-CN" sz="2400" i="1" baseline="6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i="1" baseline="30000">
              <a:latin typeface="Times New Roman" panose="02020603050405020304" pitchFamily="18" charset="0"/>
            </a:endParaRPr>
          </a:p>
        </p:txBody>
      </p:sp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125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对阶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1050925" y="2971800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(1) 求阶差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1050925" y="5548313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(2) 对阶原则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69033" name="Text Box 9"/>
          <p:cNvSpPr txBox="1">
            <a:spLocks noChangeArrowheads="1"/>
          </p:cNvSpPr>
          <p:nvPr/>
        </p:nvSpPr>
        <p:spPr bwMode="auto">
          <a:xfrm>
            <a:off x="1143000" y="4059238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Δ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800" i="1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– j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769034" name="Text Box 10"/>
          <p:cNvSpPr txBox="1">
            <a:spLocks noChangeArrowheads="1"/>
          </p:cNvSpPr>
          <p:nvPr/>
        </p:nvSpPr>
        <p:spPr bwMode="auto">
          <a:xfrm>
            <a:off x="4343400" y="3276600"/>
            <a:ext cx="229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>
                <a:latin typeface="Times New Roman" panose="02020603050405020304" pitchFamily="18" charset="0"/>
              </a:rPr>
              <a:t>已对齐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69035" name="Text Box 11"/>
          <p:cNvSpPr txBox="1">
            <a:spLocks noChangeArrowheads="1"/>
          </p:cNvSpPr>
          <p:nvPr/>
        </p:nvSpPr>
        <p:spPr bwMode="auto">
          <a:xfrm>
            <a:off x="4343400" y="403860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</a:rPr>
              <a:t>＞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9036" name="Text Box 12"/>
          <p:cNvSpPr txBox="1">
            <a:spLocks noChangeArrowheads="1"/>
          </p:cNvSpPr>
          <p:nvPr/>
        </p:nvSpPr>
        <p:spPr bwMode="auto">
          <a:xfrm>
            <a:off x="4343400" y="4876800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</a:rPr>
              <a:t>＜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9037" name="Text Box 13"/>
          <p:cNvSpPr txBox="1">
            <a:spLocks noChangeArrowheads="1"/>
          </p:cNvSpPr>
          <p:nvPr/>
        </p:nvSpPr>
        <p:spPr bwMode="auto">
          <a:xfrm>
            <a:off x="5486400" y="38211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向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看齐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69038" name="Text Box 14"/>
          <p:cNvSpPr txBox="1">
            <a:spLocks noChangeArrowheads="1"/>
          </p:cNvSpPr>
          <p:nvPr/>
        </p:nvSpPr>
        <p:spPr bwMode="auto">
          <a:xfrm>
            <a:off x="5486400" y="42402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向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看齐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69039" name="Text Box 15"/>
          <p:cNvSpPr txBox="1">
            <a:spLocks noChangeArrowheads="1"/>
          </p:cNvSpPr>
          <p:nvPr/>
        </p:nvSpPr>
        <p:spPr bwMode="auto">
          <a:xfrm>
            <a:off x="5486400" y="46593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向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看齐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69040" name="Text Box 16"/>
          <p:cNvSpPr txBox="1">
            <a:spLocks noChangeArrowheads="1"/>
          </p:cNvSpPr>
          <p:nvPr/>
        </p:nvSpPr>
        <p:spPr bwMode="auto">
          <a:xfrm>
            <a:off x="5486400" y="50784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向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看齐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69041" name="Text Box 17"/>
          <p:cNvSpPr txBox="1">
            <a:spLocks noChangeArrowheads="1"/>
          </p:cNvSpPr>
          <p:nvPr/>
        </p:nvSpPr>
        <p:spPr bwMode="auto">
          <a:xfrm>
            <a:off x="1371600" y="609600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小阶向大阶看齐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9042" name="AutoShape 18"/>
          <p:cNvSpPr/>
          <p:nvPr/>
        </p:nvSpPr>
        <p:spPr bwMode="auto">
          <a:xfrm>
            <a:off x="5340350" y="4038600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43" name="AutoShape 19"/>
          <p:cNvSpPr/>
          <p:nvPr/>
        </p:nvSpPr>
        <p:spPr bwMode="auto">
          <a:xfrm>
            <a:off x="5340350" y="4876800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/>
          <p:nvPr/>
        </p:nvGrpSpPr>
        <p:grpSpPr bwMode="auto">
          <a:xfrm>
            <a:off x="7239000" y="3821113"/>
            <a:ext cx="1066800" cy="457200"/>
            <a:chOff x="4560" y="2407"/>
            <a:chExt cx="672" cy="288"/>
          </a:xfrm>
        </p:grpSpPr>
        <p:sp>
          <p:nvSpPr>
            <p:cNvPr id="44075" name="Text Box 21"/>
            <p:cNvSpPr txBox="1">
              <a:spLocks noChangeArrowheads="1"/>
            </p:cNvSpPr>
            <p:nvPr/>
          </p:nvSpPr>
          <p:spPr bwMode="auto">
            <a:xfrm>
              <a:off x="4560" y="2407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   1,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4076" name="Line 22"/>
            <p:cNvSpPr>
              <a:spLocks noChangeShapeType="1"/>
            </p:cNvSpPr>
            <p:nvPr/>
          </p:nvSpPr>
          <p:spPr bwMode="auto">
            <a:xfrm flipH="1">
              <a:off x="4800" y="255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7239000" y="4240213"/>
            <a:ext cx="1752600" cy="457200"/>
            <a:chOff x="4560" y="2671"/>
            <a:chExt cx="1104" cy="288"/>
          </a:xfrm>
        </p:grpSpPr>
        <p:sp>
          <p:nvSpPr>
            <p:cNvPr id="44073" name="Line 24"/>
            <p:cNvSpPr>
              <a:spLocks noChangeShapeType="1"/>
            </p:cNvSpPr>
            <p:nvPr/>
          </p:nvSpPr>
          <p:spPr bwMode="auto">
            <a:xfrm rot="10800000" flipH="1">
              <a:off x="4800" y="281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4" name="Text Box 25"/>
            <p:cNvSpPr txBox="1">
              <a:spLocks noChangeArrowheads="1"/>
            </p:cNvSpPr>
            <p:nvPr/>
          </p:nvSpPr>
          <p:spPr bwMode="auto">
            <a:xfrm>
              <a:off x="4560" y="2671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</a:rPr>
                <a:t>   1,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 bwMode="auto">
          <a:xfrm>
            <a:off x="7239000" y="4648200"/>
            <a:ext cx="1676400" cy="457200"/>
            <a:chOff x="4560" y="2928"/>
            <a:chExt cx="1056" cy="288"/>
          </a:xfrm>
        </p:grpSpPr>
        <p:sp>
          <p:nvSpPr>
            <p:cNvPr id="44071" name="Line 27"/>
            <p:cNvSpPr>
              <a:spLocks noChangeShapeType="1"/>
            </p:cNvSpPr>
            <p:nvPr/>
          </p:nvSpPr>
          <p:spPr bwMode="auto">
            <a:xfrm rot="10800000" flipH="1">
              <a:off x="4800" y="308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2" name="Text Box 28"/>
            <p:cNvSpPr txBox="1">
              <a:spLocks noChangeArrowheads="1"/>
            </p:cNvSpPr>
            <p:nvPr/>
          </p:nvSpPr>
          <p:spPr bwMode="auto">
            <a:xfrm>
              <a:off x="4560" y="2928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   1,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7239000" y="5078413"/>
            <a:ext cx="1752600" cy="457200"/>
            <a:chOff x="4656" y="3282"/>
            <a:chExt cx="1104" cy="288"/>
          </a:xfrm>
        </p:grpSpPr>
        <p:sp>
          <p:nvSpPr>
            <p:cNvPr id="44069" name="Line 30"/>
            <p:cNvSpPr>
              <a:spLocks noChangeShapeType="1"/>
            </p:cNvSpPr>
            <p:nvPr/>
          </p:nvSpPr>
          <p:spPr bwMode="auto">
            <a:xfrm flipH="1">
              <a:off x="4896" y="342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0" name="Text Box 31"/>
            <p:cNvSpPr txBox="1">
              <a:spLocks noChangeArrowheads="1"/>
            </p:cNvSpPr>
            <p:nvPr/>
          </p:nvSpPr>
          <p:spPr bwMode="auto">
            <a:xfrm>
              <a:off x="4656" y="32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</a:rPr>
                <a:t>   1,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2"/>
          <p:cNvGrpSpPr/>
          <p:nvPr/>
        </p:nvGrpSpPr>
        <p:grpSpPr bwMode="auto">
          <a:xfrm>
            <a:off x="3352800" y="3303588"/>
            <a:ext cx="1066800" cy="2030412"/>
            <a:chOff x="2112" y="2081"/>
            <a:chExt cx="672" cy="1279"/>
          </a:xfrm>
        </p:grpSpPr>
        <p:sp>
          <p:nvSpPr>
            <p:cNvPr id="44064" name="AutoShape 33"/>
            <p:cNvSpPr/>
            <p:nvPr/>
          </p:nvSpPr>
          <p:spPr bwMode="auto">
            <a:xfrm>
              <a:off x="2112" y="22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65" name="Group 34"/>
            <p:cNvGrpSpPr/>
            <p:nvPr/>
          </p:nvGrpSpPr>
          <p:grpSpPr bwMode="auto">
            <a:xfrm>
              <a:off x="2256" y="2081"/>
              <a:ext cx="528" cy="1279"/>
              <a:chOff x="2256" y="2081"/>
              <a:chExt cx="528" cy="1279"/>
            </a:xfrm>
          </p:grpSpPr>
          <p:sp>
            <p:nvSpPr>
              <p:cNvPr id="44066" name="Text Box 35"/>
              <p:cNvSpPr txBox="1">
                <a:spLocks noChangeArrowheads="1"/>
              </p:cNvSpPr>
              <p:nvPr/>
            </p:nvSpPr>
            <p:spPr bwMode="auto">
              <a:xfrm>
                <a:off x="2304" y="208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= 0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7" name="Text Box 36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＞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8" name="Text Box 37"/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＜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69062" name="Text Box 38"/>
          <p:cNvSpPr txBox="1">
            <a:spLocks noChangeArrowheads="1"/>
          </p:cNvSpPr>
          <p:nvPr/>
        </p:nvSpPr>
        <p:spPr bwMode="auto">
          <a:xfrm>
            <a:off x="69342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69063" name="Text Box 39"/>
          <p:cNvSpPr txBox="1"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69064" name="Text Box 40"/>
          <p:cNvSpPr txBox="1">
            <a:spLocks noChangeArrowheads="1"/>
          </p:cNvSpPr>
          <p:nvPr/>
        </p:nvSpPr>
        <p:spPr bwMode="auto">
          <a:xfrm>
            <a:off x="8077200" y="3810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69065" name="Text Box 41"/>
          <p:cNvSpPr txBox="1">
            <a:spLocks noChangeArrowheads="1"/>
          </p:cNvSpPr>
          <p:nvPr/>
        </p:nvSpPr>
        <p:spPr bwMode="auto">
          <a:xfrm>
            <a:off x="8077200" y="42402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+1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69066" name="Text Box 42"/>
          <p:cNvSpPr txBox="1">
            <a:spLocks noChangeArrowheads="1"/>
          </p:cNvSpPr>
          <p:nvPr/>
        </p:nvSpPr>
        <p:spPr bwMode="auto">
          <a:xfrm>
            <a:off x="8077200" y="4648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+1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69067" name="Text Box 43"/>
          <p:cNvSpPr txBox="1">
            <a:spLocks noChangeArrowheads="1"/>
          </p:cNvSpPr>
          <p:nvPr/>
        </p:nvSpPr>
        <p:spPr bwMode="auto">
          <a:xfrm>
            <a:off x="8077200" y="50784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7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7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6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6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6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6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autoUpdateAnimBg="0"/>
      <p:bldP spid="769028" grpId="0" autoUpdateAnimBg="0"/>
      <p:bldP spid="769029" grpId="0" autoUpdateAnimBg="0"/>
      <p:bldP spid="769030" grpId="0" autoUpdateAnimBg="0"/>
      <p:bldP spid="769031" grpId="0" autoUpdateAnimBg="0"/>
      <p:bldP spid="769032" grpId="0" autoUpdateAnimBg="0"/>
      <p:bldP spid="769033" grpId="0" autoUpdateAnimBg="0"/>
      <p:bldP spid="769034" grpId="0" autoUpdateAnimBg="0"/>
      <p:bldP spid="769035" grpId="0" autoUpdateAnimBg="0"/>
      <p:bldP spid="769036" grpId="0" autoUpdateAnimBg="0"/>
      <p:bldP spid="769037" grpId="0" autoUpdateAnimBg="0"/>
      <p:bldP spid="769038" grpId="0" autoUpdateAnimBg="0"/>
      <p:bldP spid="769039" grpId="0" autoUpdateAnimBg="0"/>
      <p:bldP spid="769040" grpId="0" autoUpdateAnimBg="0"/>
      <p:bldP spid="769041" grpId="0" autoUpdateAnimBg="0"/>
      <p:bldP spid="769042" grpId="0" animBg="1"/>
      <p:bldP spid="769043" grpId="0" animBg="1"/>
      <p:bldP spid="769062" grpId="0" autoUpdateAnimBg="0"/>
      <p:bldP spid="769063" grpId="0" autoUpdateAnimBg="0"/>
      <p:bldP spid="769064" grpId="0" autoUpdateAnimBg="0"/>
      <p:bldP spid="769065" grpId="0" autoUpdateAnimBg="0"/>
      <p:bldP spid="769066" grpId="0" autoUpdateAnimBg="0"/>
      <p:bldP spid="76906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68275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例如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88950" y="195263"/>
            <a:ext cx="7254875" cy="1138237"/>
            <a:chOff x="308" y="176"/>
            <a:chExt cx="4570" cy="717"/>
          </a:xfrm>
        </p:grpSpPr>
        <p:sp>
          <p:nvSpPr>
            <p:cNvPr id="45089" name="Text Box 4"/>
            <p:cNvSpPr txBox="1">
              <a:spLocks noChangeArrowheads="1"/>
            </p:cNvSpPr>
            <p:nvPr/>
          </p:nvSpPr>
          <p:spPr bwMode="auto">
            <a:xfrm>
              <a:off x="696" y="176"/>
              <a:ext cx="41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>
                  <a:latin typeface="Times New Roman" panose="02020603050405020304" pitchFamily="18" charset="0"/>
                </a:rPr>
                <a:t> = 0.1101</a:t>
              </a: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</a:rPr>
                <a:t>2</a:t>
              </a:r>
              <a:r>
                <a:rPr lang="en-US" altLang="zh-CN" sz="3200" baseline="45000">
                  <a:latin typeface="Times New Roman" panose="02020603050405020304" pitchFamily="18" charset="0"/>
                </a:rPr>
                <a:t>01</a:t>
              </a:r>
              <a:r>
                <a:rPr lang="en-US" altLang="zh-CN" sz="3200">
                  <a:latin typeface="Times New Roman" panose="02020603050405020304" pitchFamily="18" charset="0"/>
                </a:rPr>
                <a:t>      </a:t>
              </a:r>
              <a:r>
                <a:rPr lang="en-US" altLang="zh-CN" sz="3200" i="1">
                  <a:latin typeface="Times New Roman" panose="02020603050405020304" pitchFamily="18" charset="0"/>
                </a:rPr>
                <a:t>y</a:t>
              </a:r>
              <a:r>
                <a:rPr lang="en-US" altLang="zh-CN" sz="3200">
                  <a:latin typeface="Times New Roman" panose="02020603050405020304" pitchFamily="18" charset="0"/>
                </a:rPr>
                <a:t> = (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–0.1010)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</a:rPr>
                <a:t>2</a:t>
              </a:r>
              <a:r>
                <a:rPr lang="en-US" altLang="zh-CN" sz="3200" baseline="45000">
                  <a:latin typeface="Times New Roman" panose="02020603050405020304" pitchFamily="18" charset="0"/>
                </a:rPr>
                <a:t>11</a:t>
              </a:r>
              <a:endParaRPr lang="en-US" altLang="zh-CN" sz="3200" baseline="45000">
                <a:latin typeface="Times New Roman" panose="02020603050405020304" pitchFamily="18" charset="0"/>
              </a:endParaRPr>
            </a:p>
          </p:txBody>
        </p:sp>
        <p:sp>
          <p:nvSpPr>
            <p:cNvPr id="45090" name="Text Box 5"/>
            <p:cNvSpPr txBox="1">
              <a:spLocks noChangeArrowheads="1"/>
            </p:cNvSpPr>
            <p:nvPr/>
          </p:nvSpPr>
          <p:spPr bwMode="auto">
            <a:xfrm>
              <a:off x="308" y="528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求  </a:t>
              </a:r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r>
                <a:rPr lang="en-US" altLang="zh-CN" sz="1000" i="1">
                  <a:latin typeface="Times New Roman" panose="02020603050405020304" pitchFamily="18" charset="0"/>
                </a:rPr>
                <a:t>  </a:t>
              </a:r>
              <a:r>
                <a:rPr lang="en-US" altLang="zh-CN" sz="3200">
                  <a:latin typeface="Times New Roman" panose="02020603050405020304" pitchFamily="18" charset="0"/>
                </a:rPr>
                <a:t>+</a:t>
              </a:r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r>
                <a:rPr lang="en-US" altLang="zh-CN" sz="3200" i="1">
                  <a:latin typeface="Times New Roman" panose="02020603050405020304" pitchFamily="18" charset="0"/>
                </a:rPr>
                <a:t>y</a:t>
              </a:r>
              <a:endParaRPr lang="en-US" altLang="zh-CN" sz="32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609600" y="12874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0055" name="Text Box 7"/>
          <p:cNvSpPr txBox="1">
            <a:spLocks noChangeArrowheads="1"/>
          </p:cNvSpPr>
          <p:nvPr/>
        </p:nvSpPr>
        <p:spPr bwMode="auto">
          <a:xfrm>
            <a:off x="1371600" y="1309688"/>
            <a:ext cx="7291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00, 01; 00.1101      [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00, 11; 11.0110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0056" name="Text Box 8"/>
          <p:cNvSpPr txBox="1">
            <a:spLocks noChangeArrowheads="1"/>
          </p:cNvSpPr>
          <p:nvPr/>
        </p:nvSpPr>
        <p:spPr bwMode="auto">
          <a:xfrm>
            <a:off x="609600" y="1897063"/>
            <a:ext cx="222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对阶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0057" name="Text Box 9"/>
          <p:cNvSpPr txBox="1">
            <a:spLocks noChangeArrowheads="1"/>
          </p:cNvSpPr>
          <p:nvPr/>
        </p:nvSpPr>
        <p:spPr bwMode="auto">
          <a:xfrm>
            <a:off x="2684463" y="2538413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000"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= 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[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770058" name="Text Box 10"/>
          <p:cNvSpPr txBox="1">
            <a:spLocks noChangeArrowheads="1"/>
          </p:cNvSpPr>
          <p:nvPr/>
        </p:nvSpPr>
        <p:spPr bwMode="auto">
          <a:xfrm>
            <a:off x="5627688" y="2538413"/>
            <a:ext cx="119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= 00, 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0059" name="Text Box 11"/>
          <p:cNvSpPr txBox="1">
            <a:spLocks noChangeArrowheads="1"/>
          </p:cNvSpPr>
          <p:nvPr/>
        </p:nvSpPr>
        <p:spPr bwMode="auto">
          <a:xfrm>
            <a:off x="5867400" y="292893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11, 01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5867400" y="330041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11, 10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0061" name="Text Box 13"/>
          <p:cNvSpPr txBox="1">
            <a:spLocks noChangeArrowheads="1"/>
          </p:cNvSpPr>
          <p:nvPr/>
        </p:nvSpPr>
        <p:spPr bwMode="auto">
          <a:xfrm>
            <a:off x="1371600" y="3671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阶差为负（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2500313" y="5199063"/>
            <a:ext cx="2470150" cy="519112"/>
            <a:chOff x="1424" y="3170"/>
            <a:chExt cx="1556" cy="327"/>
          </a:xfrm>
        </p:grpSpPr>
        <p:sp>
          <p:nvSpPr>
            <p:cNvPr id="45087" name="Text Box 15"/>
            <p:cNvSpPr txBox="1">
              <a:spLocks noChangeArrowheads="1"/>
            </p:cNvSpPr>
            <p:nvPr/>
          </p:nvSpPr>
          <p:spPr bwMode="auto">
            <a:xfrm>
              <a:off x="1424" y="320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latin typeface="Times New Roman" panose="02020603050405020304" pitchFamily="18" charset="0"/>
                </a:rPr>
                <a:t>补</a:t>
              </a:r>
              <a:r>
                <a:rPr lang="zh-CN" altLang="en-US" sz="2400" baseline="-1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2064" y="3170"/>
              <a:ext cx="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</a:t>
              </a:r>
              <a:r>
                <a:rPr lang="zh-CN" altLang="en-US" sz="24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00.0011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408238" y="5580063"/>
            <a:ext cx="2562225" cy="519112"/>
            <a:chOff x="1366" y="3410"/>
            <a:chExt cx="1614" cy="327"/>
          </a:xfrm>
        </p:grpSpPr>
        <p:sp>
          <p:nvSpPr>
            <p:cNvPr id="45085" name="Text Box 18"/>
            <p:cNvSpPr txBox="1">
              <a:spLocks noChangeArrowheads="1"/>
            </p:cNvSpPr>
            <p:nvPr/>
          </p:nvSpPr>
          <p:spPr bwMode="auto">
            <a:xfrm>
              <a:off x="1366" y="3416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[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latin typeface="Times New Roman" panose="02020603050405020304" pitchFamily="18" charset="0"/>
                </a:rPr>
                <a:t>补</a:t>
              </a:r>
              <a:endParaRPr lang="zh-CN" altLang="en-US" sz="2400" baseline="-1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2064" y="3410"/>
              <a:ext cx="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</a:t>
              </a:r>
              <a:r>
                <a:rPr lang="zh-CN" altLang="en-US" sz="2400">
                  <a:latin typeface="Times New Roman" panose="02020603050405020304" pitchFamily="18" charset="0"/>
                </a:rPr>
                <a:t> 11.0110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70068" name="Text Box 20"/>
          <p:cNvSpPr txBox="1">
            <a:spLocks noChangeArrowheads="1"/>
          </p:cNvSpPr>
          <p:nvPr/>
        </p:nvSpPr>
        <p:spPr bwMode="auto">
          <a:xfrm>
            <a:off x="3802063" y="5957888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11.1001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0069" name="Line 21"/>
          <p:cNvSpPr>
            <a:spLocks noChangeShapeType="1"/>
          </p:cNvSpPr>
          <p:nvPr/>
        </p:nvSpPr>
        <p:spPr bwMode="auto">
          <a:xfrm>
            <a:off x="2008188" y="6034088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0070" name="Line 22"/>
          <p:cNvSpPr>
            <a:spLocks noChangeShapeType="1"/>
          </p:cNvSpPr>
          <p:nvPr/>
        </p:nvSpPr>
        <p:spPr bwMode="auto">
          <a:xfrm>
            <a:off x="5410200" y="3376613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3"/>
          <p:cNvGrpSpPr/>
          <p:nvPr/>
        </p:nvGrpSpPr>
        <p:grpSpPr bwMode="auto">
          <a:xfrm>
            <a:off x="4397375" y="3681413"/>
            <a:ext cx="2917825" cy="457200"/>
            <a:chOff x="2770" y="2319"/>
            <a:chExt cx="1838" cy="288"/>
          </a:xfrm>
        </p:grpSpPr>
        <p:sp>
          <p:nvSpPr>
            <p:cNvPr id="45083" name="Text Box 24"/>
            <p:cNvSpPr txBox="1">
              <a:spLocks noChangeArrowheads="1"/>
            </p:cNvSpPr>
            <p:nvPr/>
          </p:nvSpPr>
          <p:spPr bwMode="auto">
            <a:xfrm>
              <a:off x="2770" y="2319"/>
              <a:ext cx="18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∴ 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      2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+ 2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4" name="Line 25"/>
            <p:cNvSpPr>
              <a:spLocks noChangeShapeType="1"/>
            </p:cNvSpPr>
            <p:nvPr/>
          </p:nvSpPr>
          <p:spPr bwMode="auto">
            <a:xfrm>
              <a:off x="3250" y="2463"/>
              <a:ext cx="2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0074" name="Text Box 26"/>
          <p:cNvSpPr txBox="1">
            <a:spLocks noChangeArrowheads="1"/>
          </p:cNvSpPr>
          <p:nvPr/>
        </p:nvSpPr>
        <p:spPr bwMode="auto">
          <a:xfrm>
            <a:off x="1971675" y="6262688"/>
            <a:ext cx="633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∴ 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00, 11; 11. 1001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0075" name="Text Box 27"/>
          <p:cNvSpPr txBox="1">
            <a:spLocks noChangeArrowheads="1"/>
          </p:cNvSpPr>
          <p:nvPr/>
        </p:nvSpPr>
        <p:spPr bwMode="auto">
          <a:xfrm>
            <a:off x="898525" y="4129088"/>
            <a:ext cx="253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② 对阶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0076" name="Text Box 28"/>
          <p:cNvSpPr txBox="1">
            <a:spLocks noChangeArrowheads="1"/>
          </p:cNvSpPr>
          <p:nvPr/>
        </p:nvSpPr>
        <p:spPr bwMode="auto">
          <a:xfrm>
            <a:off x="2787650" y="4129088"/>
            <a:ext cx="3113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400" baseline="-1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=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00, 11; 00.0011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0077" name="Text Box 29"/>
          <p:cNvSpPr txBox="1">
            <a:spLocks noChangeArrowheads="1"/>
          </p:cNvSpPr>
          <p:nvPr/>
        </p:nvSpPr>
        <p:spPr bwMode="auto">
          <a:xfrm>
            <a:off x="5410200" y="3005138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0078" name="Text Box 30"/>
          <p:cNvSpPr txBox="1">
            <a:spLocks noChangeArrowheads="1"/>
          </p:cNvSpPr>
          <p:nvPr/>
        </p:nvSpPr>
        <p:spPr bwMode="auto">
          <a:xfrm>
            <a:off x="2052638" y="5618163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0079" name="Text Box 31"/>
          <p:cNvSpPr txBox="1">
            <a:spLocks noChangeArrowheads="1"/>
          </p:cNvSpPr>
          <p:nvPr/>
        </p:nvSpPr>
        <p:spPr bwMode="auto">
          <a:xfrm>
            <a:off x="5345113" y="52197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对阶后的[</a:t>
            </a:r>
            <a:r>
              <a:rPr lang="en-US" altLang="zh-CN" sz="2000" i="1">
                <a:latin typeface="Times New Roman" panose="02020603050405020304" pitchFamily="18" charset="0"/>
              </a:rPr>
              <a:t>S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000" baseline="-1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0081" name="Text Box 33"/>
          <p:cNvSpPr txBox="1">
            <a:spLocks noChangeArrowheads="1"/>
          </p:cNvSpPr>
          <p:nvPr/>
        </p:nvSpPr>
        <p:spPr bwMode="auto">
          <a:xfrm>
            <a:off x="898525" y="2520950"/>
            <a:ext cx="283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① 求阶差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0082" name="Text Box 34"/>
          <p:cNvSpPr txBox="1">
            <a:spLocks noChangeArrowheads="1"/>
          </p:cNvSpPr>
          <p:nvPr/>
        </p:nvSpPr>
        <p:spPr bwMode="auto">
          <a:xfrm>
            <a:off x="533400" y="4738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2. 尾数求和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7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7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4" grpId="0" autoUpdateAnimBg="0"/>
      <p:bldP spid="770055" grpId="0" autoUpdateAnimBg="0"/>
      <p:bldP spid="770056" grpId="0" autoUpdateAnimBg="0"/>
      <p:bldP spid="770057" grpId="0" autoUpdateAnimBg="0"/>
      <p:bldP spid="770058" grpId="0" autoUpdateAnimBg="0"/>
      <p:bldP spid="770059" grpId="0" autoUpdateAnimBg="0"/>
      <p:bldP spid="770060" grpId="0" autoUpdateAnimBg="0"/>
      <p:bldP spid="770061" grpId="0" autoUpdateAnimBg="0"/>
      <p:bldP spid="770068" grpId="0" autoUpdateAnimBg="0"/>
      <p:bldP spid="770069" grpId="0" animBg="1"/>
      <p:bldP spid="770070" grpId="0" animBg="1"/>
      <p:bldP spid="770074" grpId="0" autoUpdateAnimBg="0"/>
      <p:bldP spid="770075" grpId="0" autoUpdateAnimBg="0"/>
      <p:bldP spid="770076" grpId="0" autoUpdateAnimBg="0"/>
      <p:bldP spid="770077" grpId="0" autoUpdateAnimBg="0"/>
      <p:bldP spid="770078" grpId="0" autoUpdateAnimBg="0"/>
      <p:bldP spid="770079" grpId="0" autoUpdateAnimBg="0"/>
      <p:bldP spid="770081" grpId="0" autoUpdateAnimBg="0"/>
      <p:bldP spid="7700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2017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规格化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762000" y="9048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规格化数的定义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762000" y="20177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规格化数的判断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193925" y="1360488"/>
            <a:ext cx="3282950" cy="766762"/>
            <a:chOff x="1382" y="857"/>
            <a:chExt cx="2068" cy="483"/>
          </a:xfrm>
        </p:grpSpPr>
        <p:sp>
          <p:nvSpPr>
            <p:cNvPr id="46131" name="Text Box 6"/>
            <p:cNvSpPr txBox="1">
              <a:spLocks noChangeArrowheads="1"/>
            </p:cNvSpPr>
            <p:nvPr/>
          </p:nvSpPr>
          <p:spPr bwMode="auto">
            <a:xfrm>
              <a:off x="1382" y="954"/>
              <a:ext cx="20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>
                  <a:latin typeface="Times New Roman" panose="02020603050405020304" pitchFamily="18" charset="0"/>
                </a:rPr>
                <a:t> = 2           ≤ |</a:t>
              </a: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>
                  <a:latin typeface="Times New Roman" panose="02020603050405020304" pitchFamily="18" charset="0"/>
                </a:rPr>
                <a:t>| ＜1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6132" name="Text Box 7"/>
            <p:cNvSpPr txBox="1">
              <a:spLocks noChangeArrowheads="1"/>
            </p:cNvSpPr>
            <p:nvPr/>
          </p:nvSpPr>
          <p:spPr bwMode="auto">
            <a:xfrm>
              <a:off x="2180" y="85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200">
                  <a:latin typeface="Times New Roman" panose="02020603050405020304" pitchFamily="18" charset="0"/>
                </a:rPr>
                <a:t>1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46133" name="Text Box 8"/>
            <p:cNvSpPr txBox="1">
              <a:spLocks noChangeArrowheads="1"/>
            </p:cNvSpPr>
            <p:nvPr/>
          </p:nvSpPr>
          <p:spPr bwMode="auto">
            <a:xfrm>
              <a:off x="2208" y="1071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2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46134" name="Line 9"/>
            <p:cNvSpPr>
              <a:spLocks noChangeShapeType="1"/>
            </p:cNvSpPr>
            <p:nvPr/>
          </p:nvSpPr>
          <p:spPr bwMode="auto">
            <a:xfrm>
              <a:off x="2208" y="1104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1082" name="Text Box 10"/>
          <p:cNvSpPr txBox="1">
            <a:spLocks noChangeArrowheads="1"/>
          </p:cNvSpPr>
          <p:nvPr/>
        </p:nvSpPr>
        <p:spPr bwMode="auto">
          <a:xfrm>
            <a:off x="1050925" y="2657475"/>
            <a:ext cx="143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＞0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auto">
          <a:xfrm>
            <a:off x="990600" y="3124200"/>
            <a:ext cx="156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真值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84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1493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原码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85" name="Text Box 13"/>
          <p:cNvSpPr txBox="1">
            <a:spLocks noChangeArrowheads="1"/>
          </p:cNvSpPr>
          <p:nvPr/>
        </p:nvSpPr>
        <p:spPr bwMode="auto">
          <a:xfrm>
            <a:off x="990600" y="4241800"/>
            <a:ext cx="156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补码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86" name="Text Box 14"/>
          <p:cNvSpPr txBox="1">
            <a:spLocks noChangeArrowheads="1"/>
          </p:cNvSpPr>
          <p:nvPr/>
        </p:nvSpPr>
        <p:spPr bwMode="auto">
          <a:xfrm>
            <a:off x="990600" y="4800600"/>
            <a:ext cx="1204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auto">
          <a:xfrm>
            <a:off x="2346325" y="2635250"/>
            <a:ext cx="2370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规格化形式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88" name="Text Box 16"/>
          <p:cNvSpPr txBox="1">
            <a:spLocks noChangeArrowheads="1"/>
          </p:cNvSpPr>
          <p:nvPr/>
        </p:nvSpPr>
        <p:spPr bwMode="auto">
          <a:xfrm>
            <a:off x="5013325" y="2657475"/>
            <a:ext cx="100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＜ 0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71089" name="Text Box 17"/>
          <p:cNvSpPr txBox="1">
            <a:spLocks noChangeArrowheads="1"/>
          </p:cNvSpPr>
          <p:nvPr/>
        </p:nvSpPr>
        <p:spPr bwMode="auto">
          <a:xfrm>
            <a:off x="6477000" y="26050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规格化形式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90" name="Text Box 18"/>
          <p:cNvSpPr txBox="1">
            <a:spLocks noChangeArrowheads="1"/>
          </p:cNvSpPr>
          <p:nvPr/>
        </p:nvSpPr>
        <p:spPr bwMode="auto">
          <a:xfrm>
            <a:off x="5045075" y="3124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真值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91" name="Text Box 19"/>
          <p:cNvSpPr txBox="1">
            <a:spLocks noChangeArrowheads="1"/>
          </p:cNvSpPr>
          <p:nvPr/>
        </p:nvSpPr>
        <p:spPr bwMode="auto">
          <a:xfrm>
            <a:off x="5045075" y="3657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原码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auto">
          <a:xfrm>
            <a:off x="5045075" y="4241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补码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1093" name="Text Box 21"/>
          <p:cNvSpPr txBox="1">
            <a:spLocks noChangeArrowheads="1"/>
          </p:cNvSpPr>
          <p:nvPr/>
        </p:nvSpPr>
        <p:spPr bwMode="auto">
          <a:xfrm>
            <a:off x="5045075" y="4800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" name="Group 61"/>
          <p:cNvGrpSpPr/>
          <p:nvPr/>
        </p:nvGrpSpPr>
        <p:grpSpPr bwMode="auto">
          <a:xfrm>
            <a:off x="2438400" y="3090863"/>
            <a:ext cx="1928813" cy="542925"/>
            <a:chOff x="1536" y="1947"/>
            <a:chExt cx="1215" cy="342"/>
          </a:xfrm>
        </p:grpSpPr>
        <p:sp>
          <p:nvSpPr>
            <p:cNvPr id="46129" name="Text Box 23"/>
            <p:cNvSpPr txBox="1">
              <a:spLocks noChangeArrowheads="1"/>
            </p:cNvSpPr>
            <p:nvPr/>
          </p:nvSpPr>
          <p:spPr bwMode="auto">
            <a:xfrm>
              <a:off x="1536" y="1962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0.1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30" name="Text Box 24"/>
            <p:cNvSpPr txBox="1">
              <a:spLocks noChangeArrowheads="1"/>
            </p:cNvSpPr>
            <p:nvPr/>
          </p:nvSpPr>
          <p:spPr bwMode="auto">
            <a:xfrm>
              <a:off x="2246" y="1947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2438400" y="3657600"/>
            <a:ext cx="1928813" cy="533400"/>
            <a:chOff x="1536" y="2352"/>
            <a:chExt cx="1215" cy="336"/>
          </a:xfrm>
        </p:grpSpPr>
        <p:sp>
          <p:nvSpPr>
            <p:cNvPr id="46127" name="Text Box 26"/>
            <p:cNvSpPr txBox="1">
              <a:spLocks noChangeArrowheads="1"/>
            </p:cNvSpPr>
            <p:nvPr/>
          </p:nvSpPr>
          <p:spPr bwMode="auto">
            <a:xfrm>
              <a:off x="1536" y="2361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0.1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28" name="Text Box 27"/>
            <p:cNvSpPr txBox="1">
              <a:spLocks noChangeArrowheads="1"/>
            </p:cNvSpPr>
            <p:nvPr/>
          </p:nvSpPr>
          <p:spPr bwMode="auto">
            <a:xfrm>
              <a:off x="2256" y="2352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8"/>
          <p:cNvGrpSpPr/>
          <p:nvPr/>
        </p:nvGrpSpPr>
        <p:grpSpPr bwMode="auto">
          <a:xfrm>
            <a:off x="2438400" y="4241800"/>
            <a:ext cx="1928813" cy="533400"/>
            <a:chOff x="1536" y="2736"/>
            <a:chExt cx="1215" cy="336"/>
          </a:xfrm>
        </p:grpSpPr>
        <p:sp>
          <p:nvSpPr>
            <p:cNvPr id="46125" name="Text Box 29"/>
            <p:cNvSpPr txBox="1">
              <a:spLocks noChangeArrowheads="1"/>
            </p:cNvSpPr>
            <p:nvPr/>
          </p:nvSpPr>
          <p:spPr bwMode="auto">
            <a:xfrm>
              <a:off x="1536" y="2745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0.1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26" name="Text Box 30"/>
            <p:cNvSpPr txBox="1">
              <a:spLocks noChangeArrowheads="1"/>
            </p:cNvSpPr>
            <p:nvPr/>
          </p:nvSpPr>
          <p:spPr bwMode="auto">
            <a:xfrm>
              <a:off x="2256" y="2736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 bwMode="auto">
          <a:xfrm>
            <a:off x="2438400" y="4800600"/>
            <a:ext cx="1928813" cy="533400"/>
            <a:chOff x="1536" y="3072"/>
            <a:chExt cx="1215" cy="336"/>
          </a:xfrm>
        </p:grpSpPr>
        <p:sp>
          <p:nvSpPr>
            <p:cNvPr id="46123" name="Text Box 32"/>
            <p:cNvSpPr txBox="1">
              <a:spLocks noChangeArrowheads="1"/>
            </p:cNvSpPr>
            <p:nvPr/>
          </p:nvSpPr>
          <p:spPr bwMode="auto">
            <a:xfrm>
              <a:off x="1536" y="3081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0.1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24" name="Text Box 33"/>
            <p:cNvSpPr txBox="1">
              <a:spLocks noChangeArrowheads="1"/>
            </p:cNvSpPr>
            <p:nvPr/>
          </p:nvSpPr>
          <p:spPr bwMode="auto">
            <a:xfrm>
              <a:off x="2256" y="3072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71106" name="Text Box 34"/>
          <p:cNvSpPr txBox="1">
            <a:spLocks noChangeArrowheads="1"/>
          </p:cNvSpPr>
          <p:nvPr/>
        </p:nvSpPr>
        <p:spPr bwMode="auto">
          <a:xfrm>
            <a:off x="1431925" y="5553075"/>
            <a:ext cx="681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原码     不论正数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负数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第一数位为1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1107" name="Text Box 35"/>
          <p:cNvSpPr txBox="1">
            <a:spLocks noChangeArrowheads="1"/>
          </p:cNvSpPr>
          <p:nvPr/>
        </p:nvSpPr>
        <p:spPr bwMode="auto">
          <a:xfrm>
            <a:off x="1431925" y="6162675"/>
            <a:ext cx="5227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补码     符号位和第 一数位不同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58"/>
          <p:cNvGrpSpPr/>
          <p:nvPr/>
        </p:nvGrpSpPr>
        <p:grpSpPr bwMode="auto">
          <a:xfrm>
            <a:off x="6400800" y="3048000"/>
            <a:ext cx="2514600" cy="554038"/>
            <a:chOff x="4032" y="1920"/>
            <a:chExt cx="1584" cy="349"/>
          </a:xfrm>
        </p:grpSpPr>
        <p:sp>
          <p:nvSpPr>
            <p:cNvPr id="46121" name="Text Box 37"/>
            <p:cNvSpPr txBox="1">
              <a:spLocks noChangeArrowheads="1"/>
            </p:cNvSpPr>
            <p:nvPr/>
          </p:nvSpPr>
          <p:spPr bwMode="auto">
            <a:xfrm>
              <a:off x="4032" y="1942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 sz="2800">
                  <a:latin typeface="Times New Roman" panose="02020603050405020304" pitchFamily="18" charset="0"/>
                </a:rPr>
                <a:t>0.1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 </a:t>
              </a:r>
              <a:r>
                <a:rPr lang="zh-CN" altLang="en-US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22" name="Text Box 38"/>
            <p:cNvSpPr txBox="1">
              <a:spLocks noChangeArrowheads="1"/>
            </p:cNvSpPr>
            <p:nvPr/>
          </p:nvSpPr>
          <p:spPr bwMode="auto">
            <a:xfrm>
              <a:off x="4982" y="1920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 bwMode="auto">
          <a:xfrm>
            <a:off x="6705600" y="3652838"/>
            <a:ext cx="2005013" cy="538162"/>
            <a:chOff x="4224" y="2301"/>
            <a:chExt cx="1263" cy="339"/>
          </a:xfrm>
        </p:grpSpPr>
        <p:sp>
          <p:nvSpPr>
            <p:cNvPr id="46119" name="Text Box 40"/>
            <p:cNvSpPr txBox="1">
              <a:spLocks noChangeArrowheads="1"/>
            </p:cNvSpPr>
            <p:nvPr/>
          </p:nvSpPr>
          <p:spPr bwMode="auto">
            <a:xfrm>
              <a:off x="4224" y="2313"/>
              <a:ext cx="1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1.1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 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20" name="Text Box 41"/>
            <p:cNvSpPr txBox="1">
              <a:spLocks noChangeArrowheads="1"/>
            </p:cNvSpPr>
            <p:nvPr/>
          </p:nvSpPr>
          <p:spPr bwMode="auto">
            <a:xfrm>
              <a:off x="4982" y="2301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60"/>
          <p:cNvGrpSpPr/>
          <p:nvPr/>
        </p:nvGrpSpPr>
        <p:grpSpPr bwMode="auto">
          <a:xfrm>
            <a:off x="6705600" y="4162425"/>
            <a:ext cx="2005013" cy="561975"/>
            <a:chOff x="4224" y="2622"/>
            <a:chExt cx="1263" cy="354"/>
          </a:xfrm>
        </p:grpSpPr>
        <p:sp>
          <p:nvSpPr>
            <p:cNvPr id="46117" name="Text Box 43"/>
            <p:cNvSpPr txBox="1">
              <a:spLocks noChangeArrowheads="1"/>
            </p:cNvSpPr>
            <p:nvPr/>
          </p:nvSpPr>
          <p:spPr bwMode="auto">
            <a:xfrm>
              <a:off x="4224" y="2649"/>
              <a:ext cx="1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1.0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 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18" name="Text Box 44"/>
            <p:cNvSpPr txBox="1">
              <a:spLocks noChangeArrowheads="1"/>
            </p:cNvSpPr>
            <p:nvPr/>
          </p:nvSpPr>
          <p:spPr bwMode="auto">
            <a:xfrm>
              <a:off x="4982" y="2622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57"/>
          <p:cNvGrpSpPr/>
          <p:nvPr/>
        </p:nvGrpSpPr>
        <p:grpSpPr bwMode="auto">
          <a:xfrm>
            <a:off x="6705600" y="4781550"/>
            <a:ext cx="2005013" cy="552450"/>
            <a:chOff x="4224" y="3012"/>
            <a:chExt cx="1263" cy="348"/>
          </a:xfrm>
        </p:grpSpPr>
        <p:sp>
          <p:nvSpPr>
            <p:cNvPr id="46115" name="Text Box 46"/>
            <p:cNvSpPr txBox="1">
              <a:spLocks noChangeArrowheads="1"/>
            </p:cNvSpPr>
            <p:nvPr/>
          </p:nvSpPr>
          <p:spPr bwMode="auto">
            <a:xfrm>
              <a:off x="4224" y="3033"/>
              <a:ext cx="1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1.0</a:t>
              </a:r>
              <a:r>
                <a:rPr lang="zh-CN" altLang="en-US" sz="2400">
                  <a:latin typeface="Times New Roman" panose="02020603050405020304" pitchFamily="18" charset="0"/>
                </a:rPr>
                <a:t>××      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16" name="Text Box 47"/>
            <p:cNvSpPr txBox="1">
              <a:spLocks noChangeArrowheads="1"/>
            </p:cNvSpPr>
            <p:nvPr/>
          </p:nvSpPr>
          <p:spPr bwMode="auto">
            <a:xfrm>
              <a:off x="4982" y="3012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8"/>
          <p:cNvGrpSpPr/>
          <p:nvPr/>
        </p:nvGrpSpPr>
        <p:grpSpPr bwMode="auto">
          <a:xfrm>
            <a:off x="2819400" y="3733800"/>
            <a:ext cx="4419600" cy="457200"/>
            <a:chOff x="1776" y="2352"/>
            <a:chExt cx="2784" cy="288"/>
          </a:xfrm>
        </p:grpSpPr>
        <p:sp>
          <p:nvSpPr>
            <p:cNvPr id="46113" name="AutoShape 49"/>
            <p:cNvSpPr>
              <a:spLocks noChangeArrowheads="1"/>
            </p:cNvSpPr>
            <p:nvPr/>
          </p:nvSpPr>
          <p:spPr bwMode="auto">
            <a:xfrm>
              <a:off x="1776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AutoShape 50"/>
            <p:cNvSpPr>
              <a:spLocks noChangeArrowheads="1"/>
            </p:cNvSpPr>
            <p:nvPr/>
          </p:nvSpPr>
          <p:spPr bwMode="auto">
            <a:xfrm>
              <a:off x="4464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/>
          <p:nvPr/>
        </p:nvGrpSpPr>
        <p:grpSpPr bwMode="auto">
          <a:xfrm>
            <a:off x="2514600" y="4267200"/>
            <a:ext cx="4765675" cy="457200"/>
            <a:chOff x="1584" y="2688"/>
            <a:chExt cx="3002" cy="288"/>
          </a:xfrm>
        </p:grpSpPr>
        <p:sp>
          <p:nvSpPr>
            <p:cNvPr id="46111" name="AutoShape 52"/>
            <p:cNvSpPr>
              <a:spLocks noChangeArrowheads="1"/>
            </p:cNvSpPr>
            <p:nvPr/>
          </p:nvSpPr>
          <p:spPr bwMode="auto">
            <a:xfrm>
              <a:off x="1584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AutoShape 53"/>
            <p:cNvSpPr>
              <a:spLocks noChangeArrowheads="1"/>
            </p:cNvSpPr>
            <p:nvPr/>
          </p:nvSpPr>
          <p:spPr bwMode="auto">
            <a:xfrm>
              <a:off x="4291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7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autoUpdateAnimBg="0"/>
      <p:bldP spid="771076" grpId="0" autoUpdateAnimBg="0"/>
      <p:bldP spid="771082" grpId="0" autoUpdateAnimBg="0"/>
      <p:bldP spid="771083" grpId="0" autoUpdateAnimBg="0"/>
      <p:bldP spid="771084" grpId="0" autoUpdateAnimBg="0"/>
      <p:bldP spid="771085" grpId="0" autoUpdateAnimBg="0"/>
      <p:bldP spid="771086" grpId="0" autoUpdateAnimBg="0"/>
      <p:bldP spid="771087" grpId="0" autoUpdateAnimBg="0"/>
      <p:bldP spid="771088" grpId="0" autoUpdateAnimBg="0"/>
      <p:bldP spid="771089" grpId="0" autoUpdateAnimBg="0"/>
      <p:bldP spid="771090" grpId="0" autoUpdateAnimBg="0"/>
      <p:bldP spid="771091" grpId="0" autoUpdateAnimBg="0"/>
      <p:bldP spid="771092" grpId="0" autoUpdateAnimBg="0"/>
      <p:bldP spid="771093" grpId="0" autoUpdateAnimBg="0"/>
      <p:bldP spid="771106" grpId="0" autoUpdateAnimBg="0"/>
      <p:bldP spid="77110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17525" y="168275"/>
            <a:ext cx="4740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特例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714500" y="738188"/>
            <a:ext cx="3633788" cy="766762"/>
            <a:chOff x="1080" y="465"/>
            <a:chExt cx="2289" cy="483"/>
          </a:xfrm>
        </p:grpSpPr>
        <p:sp>
          <p:nvSpPr>
            <p:cNvPr id="47127" name="Text Box 4"/>
            <p:cNvSpPr txBox="1">
              <a:spLocks noChangeArrowheads="1"/>
            </p:cNvSpPr>
            <p:nvPr/>
          </p:nvSpPr>
          <p:spPr bwMode="auto">
            <a:xfrm>
              <a:off x="1080" y="522"/>
              <a:ext cx="2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>
                  <a:latin typeface="Times New Roman" panose="02020603050405020304" pitchFamily="18" charset="0"/>
                </a:rPr>
                <a:t>  = 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     = – 0.100      0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128" name="Group 5"/>
            <p:cNvGrpSpPr/>
            <p:nvPr/>
          </p:nvGrpSpPr>
          <p:grpSpPr bwMode="auto">
            <a:xfrm>
              <a:off x="1727" y="465"/>
              <a:ext cx="241" cy="483"/>
              <a:chOff x="1727" y="465"/>
              <a:chExt cx="241" cy="483"/>
            </a:xfrm>
          </p:grpSpPr>
          <p:sp>
            <p:nvSpPr>
              <p:cNvPr id="47130" name="Text Box 6"/>
              <p:cNvSpPr txBox="1">
                <a:spLocks noChangeArrowheads="1"/>
              </p:cNvSpPr>
              <p:nvPr/>
            </p:nvSpPr>
            <p:spPr bwMode="auto">
              <a:xfrm>
                <a:off x="1727" y="465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200">
                    <a:latin typeface="Times New Roman" panose="02020603050405020304" pitchFamily="18" charset="0"/>
                  </a:rPr>
                  <a:t>1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31" name="Text Box 7"/>
              <p:cNvSpPr txBox="1">
                <a:spLocks noChangeArrowheads="1"/>
              </p:cNvSpPr>
              <p:nvPr/>
            </p:nvSpPr>
            <p:spPr bwMode="auto">
              <a:xfrm>
                <a:off x="1755" y="679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2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32" name="Line 8"/>
              <p:cNvSpPr>
                <a:spLocks noChangeShapeType="1"/>
              </p:cNvSpPr>
              <p:nvPr/>
            </p:nvSpPr>
            <p:spPr bwMode="auto">
              <a:xfrm>
                <a:off x="1755" y="712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29" name="Text Box 9"/>
            <p:cNvSpPr txBox="1">
              <a:spLocks noChangeArrowheads="1"/>
            </p:cNvSpPr>
            <p:nvPr/>
          </p:nvSpPr>
          <p:spPr bwMode="auto">
            <a:xfrm>
              <a:off x="2766" y="474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219200" y="2717800"/>
            <a:ext cx="4448175" cy="741363"/>
            <a:chOff x="768" y="1712"/>
            <a:chExt cx="2802" cy="467"/>
          </a:xfrm>
        </p:grpSpPr>
        <p:sp>
          <p:nvSpPr>
            <p:cNvPr id="47123" name="Text Box 11"/>
            <p:cNvSpPr txBox="1">
              <a:spLocks noChangeArrowheads="1"/>
            </p:cNvSpPr>
            <p:nvPr/>
          </p:nvSpPr>
          <p:spPr bwMode="auto">
            <a:xfrm>
              <a:off x="768" y="1770"/>
              <a:ext cx="28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∴   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  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不是规格化的数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4" name="Text Box 12"/>
            <p:cNvSpPr txBox="1">
              <a:spLocks noChangeArrowheads="1"/>
            </p:cNvSpPr>
            <p:nvPr/>
          </p:nvSpPr>
          <p:spPr bwMode="auto">
            <a:xfrm>
              <a:off x="1440" y="17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5" name="Text Box 13"/>
            <p:cNvSpPr txBox="1">
              <a:spLocks noChangeArrowheads="1"/>
            </p:cNvSpPr>
            <p:nvPr/>
          </p:nvSpPr>
          <p:spPr bwMode="auto">
            <a:xfrm>
              <a:off x="1450" y="1910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6" name="Line 14"/>
            <p:cNvSpPr>
              <a:spLocks noChangeShapeType="1"/>
            </p:cNvSpPr>
            <p:nvPr/>
          </p:nvSpPr>
          <p:spPr bwMode="auto">
            <a:xfrm>
              <a:off x="1450" y="1959"/>
              <a:ext cx="2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2111" name="Text Box 15"/>
          <p:cNvSpPr txBox="1">
            <a:spLocks noChangeArrowheads="1"/>
          </p:cNvSpPr>
          <p:nvPr/>
        </p:nvSpPr>
        <p:spPr bwMode="auto">
          <a:xfrm>
            <a:off x="1866900" y="4105275"/>
            <a:ext cx="1208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2112" name="Text Box 16"/>
          <p:cNvSpPr txBox="1">
            <a:spLocks noChangeArrowheads="1"/>
          </p:cNvSpPr>
          <p:nvPr/>
        </p:nvSpPr>
        <p:spPr bwMode="auto">
          <a:xfrm>
            <a:off x="1219200" y="5500688"/>
            <a:ext cx="3927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∴   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–1]</a:t>
            </a:r>
            <a:r>
              <a:rPr lang="zh-CN" altLang="en-US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 是规格化的数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17"/>
          <p:cNvGrpSpPr/>
          <p:nvPr/>
        </p:nvGrpSpPr>
        <p:grpSpPr bwMode="auto">
          <a:xfrm>
            <a:off x="1371600" y="1490663"/>
            <a:ext cx="3162300" cy="647700"/>
            <a:chOff x="710" y="537"/>
            <a:chExt cx="1992" cy="408"/>
          </a:xfrm>
        </p:grpSpPr>
        <p:sp>
          <p:nvSpPr>
            <p:cNvPr id="47121" name="Text Box 18"/>
            <p:cNvSpPr txBox="1">
              <a:spLocks noChangeArrowheads="1"/>
            </p:cNvSpPr>
            <p:nvPr/>
          </p:nvSpPr>
          <p:spPr bwMode="auto">
            <a:xfrm>
              <a:off x="710" y="618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latin typeface="Times New Roman" panose="02020603050405020304" pitchFamily="18" charset="0"/>
                </a:rPr>
                <a:t>原</a:t>
              </a:r>
              <a:r>
                <a:rPr lang="zh-CN" altLang="en-US" sz="2800">
                  <a:latin typeface="Times New Roman" panose="02020603050405020304" pitchFamily="18" charset="0"/>
                </a:rPr>
                <a:t> = 1 . 1 0 0      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7122" name="Text Box 19"/>
            <p:cNvSpPr txBox="1">
              <a:spLocks noChangeArrowheads="1"/>
            </p:cNvSpPr>
            <p:nvPr/>
          </p:nvSpPr>
          <p:spPr bwMode="auto">
            <a:xfrm>
              <a:off x="2156" y="53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 bwMode="auto">
          <a:xfrm>
            <a:off x="1371600" y="2105025"/>
            <a:ext cx="3162300" cy="595313"/>
            <a:chOff x="720" y="921"/>
            <a:chExt cx="1992" cy="375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720" y="969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latin typeface="Times New Roman" panose="02020603050405020304" pitchFamily="18" charset="0"/>
                </a:rPr>
                <a:t>补</a:t>
              </a:r>
              <a:r>
                <a:rPr lang="zh-CN" altLang="en-US" sz="2800">
                  <a:latin typeface="Times New Roman" panose="02020603050405020304" pitchFamily="18" charset="0"/>
                </a:rPr>
                <a:t> = 1 . 1 0 0      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7120" name="Text Box 22"/>
            <p:cNvSpPr txBox="1">
              <a:spLocks noChangeArrowheads="1"/>
            </p:cNvSpPr>
            <p:nvPr/>
          </p:nvSpPr>
          <p:spPr bwMode="auto">
            <a:xfrm>
              <a:off x="2156" y="92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3"/>
          <p:cNvGrpSpPr/>
          <p:nvPr/>
        </p:nvGrpSpPr>
        <p:grpSpPr bwMode="auto">
          <a:xfrm>
            <a:off x="1371600" y="4764088"/>
            <a:ext cx="3162300" cy="595312"/>
            <a:chOff x="720" y="2400"/>
            <a:chExt cx="1992" cy="375"/>
          </a:xfrm>
        </p:grpSpPr>
        <p:sp>
          <p:nvSpPr>
            <p:cNvPr id="47117" name="Text Box 24"/>
            <p:cNvSpPr txBox="1">
              <a:spLocks noChangeArrowheads="1"/>
            </p:cNvSpPr>
            <p:nvPr/>
          </p:nvSpPr>
          <p:spPr bwMode="auto">
            <a:xfrm>
              <a:off x="720" y="2448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latin typeface="Times New Roman" panose="02020603050405020304" pitchFamily="18" charset="0"/>
                </a:rPr>
                <a:t>补</a:t>
              </a:r>
              <a:r>
                <a:rPr lang="zh-CN" altLang="en-US" sz="2800">
                  <a:latin typeface="Times New Roman" panose="02020603050405020304" pitchFamily="18" charset="0"/>
                </a:rPr>
                <a:t> = 1 . 0 0 0      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7118" name="Text Box 25"/>
            <p:cNvSpPr txBox="1">
              <a:spLocks noChangeArrowheads="1"/>
            </p:cNvSpPr>
            <p:nvPr/>
          </p:nvSpPr>
          <p:spPr bwMode="auto">
            <a:xfrm>
              <a:off x="2196" y="240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72122" name="AutoShape 26"/>
          <p:cNvSpPr>
            <a:spLocks noChangeArrowheads="1"/>
          </p:cNvSpPr>
          <p:nvPr/>
        </p:nvSpPr>
        <p:spPr bwMode="auto">
          <a:xfrm>
            <a:off x="2514600" y="2286000"/>
            <a:ext cx="6096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3" name="AutoShape 27"/>
          <p:cNvSpPr>
            <a:spLocks noChangeArrowheads="1"/>
          </p:cNvSpPr>
          <p:nvPr/>
        </p:nvSpPr>
        <p:spPr bwMode="auto">
          <a:xfrm>
            <a:off x="2514600" y="4876800"/>
            <a:ext cx="6096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7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7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11" grpId="0" autoUpdateAnimBg="0"/>
      <p:bldP spid="772112" grpId="0" autoUpdateAnimBg="0"/>
      <p:bldP spid="772122" grpId="0" animBg="1"/>
      <p:bldP spid="7721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2759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左规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593725" y="3657600"/>
            <a:ext cx="2911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(4) 右规</a:t>
            </a:r>
            <a:endParaRPr lang="en-US" altLang="zh-CN" sz="3400">
              <a:latin typeface="Times New Roman" panose="02020603050405020304" pitchFamily="18" charset="0"/>
            </a:endParaRPr>
          </a:p>
        </p:txBody>
      </p:sp>
      <p:sp>
        <p:nvSpPr>
          <p:cNvPr id="773125" name="Text Box 5"/>
          <p:cNvSpPr txBox="1">
            <a:spLocks noChangeArrowheads="1"/>
          </p:cNvSpPr>
          <p:nvPr/>
        </p:nvSpPr>
        <p:spPr bwMode="auto">
          <a:xfrm>
            <a:off x="395288" y="1387475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chemeClr val="folHlink"/>
                </a:solidFill>
                <a:latin typeface="Times New Roman" panose="02020603050405020304" pitchFamily="18" charset="0"/>
              </a:rPr>
              <a:t>尾数左移一位</a:t>
            </a:r>
            <a:r>
              <a:rPr lang="zh-CN" altLang="en-US" sz="2600">
                <a:latin typeface="Times New Roman" panose="02020603050405020304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anose="02020603050405020304" pitchFamily="18" charset="0"/>
              </a:rPr>
              <a:t>阶码减 1</a:t>
            </a:r>
            <a:r>
              <a:rPr lang="zh-CN" altLang="en-US" sz="2600">
                <a:latin typeface="Times New Roman" panose="02020603050405020304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anose="02020603050405020304" pitchFamily="18" charset="0"/>
              </a:rPr>
              <a:t>直到数符和第一数位不同为止 </a:t>
            </a:r>
            <a:endParaRPr lang="zh-CN" altLang="en-US" sz="26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3127" name="Text Box 7"/>
          <p:cNvSpPr txBox="1">
            <a:spLocks noChangeArrowheads="1"/>
          </p:cNvSpPr>
          <p:nvPr/>
        </p:nvSpPr>
        <p:spPr bwMode="auto">
          <a:xfrm>
            <a:off x="1508125" y="1971675"/>
            <a:ext cx="695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上例    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00, 11; 11. 1001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1185863" y="2528888"/>
            <a:ext cx="666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左规后    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1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= 00, 10; 11. 0010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2424113" y="3190875"/>
            <a:ext cx="451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∴ </a:t>
            </a:r>
            <a:r>
              <a:rPr lang="en-US" altLang="zh-CN" sz="2800" i="1">
                <a:latin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</a:rPr>
              <a:t>+ 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= 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0.1110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×</a:t>
            </a:r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zh-CN" altLang="en-US" sz="2400" baseline="50000">
                <a:latin typeface="Times New Roman" panose="02020603050405020304" pitchFamily="18" charset="0"/>
              </a:rPr>
              <a:t>10</a:t>
            </a:r>
            <a:r>
              <a:rPr lang="zh-CN" altLang="en-US" sz="2800" baseline="30000">
                <a:latin typeface="Times New Roman" panose="02020603050405020304" pitchFamily="18" charset="0"/>
              </a:rPr>
              <a:t> </a:t>
            </a:r>
            <a:endParaRPr lang="en-US" altLang="zh-CN" sz="2800" baseline="30000">
              <a:latin typeface="Times New Roman" panose="02020603050405020304" pitchFamily="18" charset="0"/>
            </a:endParaRPr>
          </a:p>
        </p:txBody>
      </p:sp>
      <p:sp>
        <p:nvSpPr>
          <p:cNvPr id="773130" name="Text Box 10"/>
          <p:cNvSpPr txBox="1">
            <a:spLocks noChangeArrowheads="1"/>
          </p:cNvSpPr>
          <p:nvPr/>
        </p:nvSpPr>
        <p:spPr bwMode="auto">
          <a:xfrm>
            <a:off x="1508125" y="4410075"/>
            <a:ext cx="573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latin typeface="Times New Roman" panose="02020603050405020304" pitchFamily="18" charset="0"/>
              </a:rPr>
              <a:t>当 </a:t>
            </a:r>
            <a:r>
              <a:rPr lang="zh-CN" altLang="en-US" sz="2600">
                <a:solidFill>
                  <a:schemeClr val="folHlink"/>
                </a:solidFill>
                <a:latin typeface="Times New Roman" panose="02020603050405020304" pitchFamily="18" charset="0"/>
              </a:rPr>
              <a:t>尾数溢出</a:t>
            </a:r>
            <a:r>
              <a:rPr lang="zh-CN" altLang="en-US" sz="2600">
                <a:latin typeface="Times New Roman" panose="02020603050405020304" pitchFamily="18" charset="0"/>
              </a:rPr>
              <a:t>（ 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600">
                <a:latin typeface="Times New Roman" panose="02020603050405020304" pitchFamily="18" charset="0"/>
              </a:rPr>
              <a:t>）时，需 </a:t>
            </a:r>
            <a:r>
              <a:rPr lang="zh-CN" altLang="en-US" sz="2600">
                <a:solidFill>
                  <a:schemeClr val="folHlink"/>
                </a:solidFill>
                <a:latin typeface="Times New Roman" panose="02020603050405020304" pitchFamily="18" charset="0"/>
              </a:rPr>
              <a:t>右规</a:t>
            </a:r>
            <a:endParaRPr lang="zh-CN" altLang="en-US" sz="26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1508125" y="4976813"/>
            <a:ext cx="7024688" cy="555625"/>
            <a:chOff x="950" y="3135"/>
            <a:chExt cx="4425" cy="350"/>
          </a:xfrm>
        </p:grpSpPr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950" y="3177"/>
              <a:ext cx="442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latin typeface="Times New Roman" panose="02020603050405020304" pitchFamily="18" charset="0"/>
                </a:rPr>
                <a:t>即尾数出现 01. ××      ×或 10. ××      ×时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2901" y="313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4388" y="313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73136" name="Text Box 16"/>
          <p:cNvSpPr txBox="1">
            <a:spLocks noChangeArrowheads="1"/>
          </p:cNvSpPr>
          <p:nvPr/>
        </p:nvSpPr>
        <p:spPr bwMode="auto">
          <a:xfrm>
            <a:off x="1508125" y="5705475"/>
            <a:ext cx="5008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chemeClr val="folHlink"/>
                </a:solidFill>
                <a:latin typeface="Times New Roman" panose="02020603050405020304" pitchFamily="18" charset="0"/>
              </a:rPr>
              <a:t>尾数右移一位</a:t>
            </a:r>
            <a:r>
              <a:rPr lang="zh-CN" altLang="en-US" sz="2600">
                <a:latin typeface="Times New Roman" panose="02020603050405020304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anose="02020603050405020304" pitchFamily="18" charset="0"/>
              </a:rPr>
              <a:t>阶码加 1</a:t>
            </a:r>
            <a:endParaRPr lang="zh-CN" altLang="en-US" sz="26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autoUpdateAnimBg="0"/>
      <p:bldP spid="773125" grpId="0"/>
      <p:bldP spid="773127" grpId="0" autoUpdateAnimBg="0"/>
      <p:bldP spid="773128" grpId="0" autoUpdateAnimBg="0"/>
      <p:bldP spid="773129" grpId="0" autoUpdateAnimBg="0"/>
      <p:bldP spid="773130" grpId="0" autoUpdateAnimBg="0"/>
      <p:bldP spid="7731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143000" y="247650"/>
            <a:ext cx="7861300" cy="1169988"/>
            <a:chOff x="720" y="156"/>
            <a:chExt cx="4952" cy="737"/>
          </a:xfrm>
        </p:grpSpPr>
        <p:sp>
          <p:nvSpPr>
            <p:cNvPr id="49180" name="Text Box 4"/>
            <p:cNvSpPr txBox="1">
              <a:spLocks noChangeArrowheads="1"/>
            </p:cNvSpPr>
            <p:nvPr/>
          </p:nvSpPr>
          <p:spPr bwMode="auto">
            <a:xfrm>
              <a:off x="1101" y="156"/>
              <a:ext cx="36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>
                  <a:latin typeface="Times New Roman" panose="02020603050405020304" pitchFamily="18" charset="0"/>
                </a:rPr>
                <a:t> = 0.1101</a:t>
              </a:r>
              <a:r>
                <a:rPr lang="en-US" altLang="zh-CN" sz="30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3200">
                  <a:latin typeface="Times New Roman" panose="02020603050405020304" pitchFamily="18" charset="0"/>
                </a:rPr>
                <a:t>2</a:t>
              </a:r>
              <a:r>
                <a:rPr lang="zh-CN" altLang="en-US" sz="2800" baseline="45000">
                  <a:latin typeface="Times New Roman" panose="02020603050405020304" pitchFamily="18" charset="0"/>
                </a:rPr>
                <a:t>10</a:t>
              </a:r>
              <a:r>
                <a:rPr lang="zh-CN" altLang="en-US" sz="3200" baseline="45000">
                  <a:latin typeface="Times New Roman" panose="02020603050405020304" pitchFamily="18" charset="0"/>
                </a:rPr>
                <a:t> </a:t>
              </a:r>
              <a:r>
                <a:rPr lang="zh-CN" altLang="en-US" sz="3200">
                  <a:latin typeface="Times New Roman" panose="02020603050405020304" pitchFamily="18" charset="0"/>
                </a:rPr>
                <a:t>   </a:t>
              </a:r>
              <a:r>
                <a:rPr lang="en-US" altLang="zh-CN" sz="3200" i="1">
                  <a:latin typeface="Times New Roman" panose="02020603050405020304" pitchFamily="18" charset="0"/>
                </a:rPr>
                <a:t>y</a:t>
              </a:r>
              <a:r>
                <a:rPr lang="en-US" altLang="zh-CN" sz="3200">
                  <a:latin typeface="Times New Roman" panose="02020603050405020304" pitchFamily="18" charset="0"/>
                </a:rPr>
                <a:t> = 0.1011</a:t>
              </a:r>
              <a:r>
                <a:rPr lang="en-US" altLang="zh-CN" sz="30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3200">
                  <a:latin typeface="Times New Roman" panose="02020603050405020304" pitchFamily="18" charset="0"/>
                </a:rPr>
                <a:t>2</a:t>
              </a:r>
              <a:r>
                <a:rPr lang="zh-CN" altLang="en-US" sz="2800" baseline="45000">
                  <a:latin typeface="Times New Roman" panose="02020603050405020304" pitchFamily="18" charset="0"/>
                </a:rPr>
                <a:t>01</a:t>
              </a:r>
              <a:endParaRPr lang="en-US" altLang="zh-CN" sz="2800" baseline="45000">
                <a:latin typeface="Times New Roman" panose="02020603050405020304" pitchFamily="18" charset="0"/>
              </a:endParaRPr>
            </a:p>
          </p:txBody>
        </p:sp>
        <p:sp>
          <p:nvSpPr>
            <p:cNvPr id="49181" name="Text Box 5"/>
            <p:cNvSpPr txBox="1">
              <a:spLocks noChangeArrowheads="1"/>
            </p:cNvSpPr>
            <p:nvPr/>
          </p:nvSpPr>
          <p:spPr bwMode="auto">
            <a:xfrm>
              <a:off x="720" y="528"/>
              <a:ext cx="49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求 </a:t>
              </a:r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r>
                <a:rPr lang="en-US" altLang="zh-CN" sz="1000" i="1">
                  <a:latin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</a:rPr>
                <a:t>+</a:t>
              </a:r>
              <a:r>
                <a:rPr lang="en-US" altLang="zh-CN" sz="32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</a:rPr>
                <a:t>（</a:t>
              </a:r>
              <a:r>
                <a:rPr lang="zh-CN" altLang="en-US" sz="2400">
                  <a:latin typeface="Times New Roman" panose="02020603050405020304" pitchFamily="18" charset="0"/>
                </a:rPr>
                <a:t>除阶符、数符外，阶码取 3 位，尾数取 6 位）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898525" y="13747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4151" name="Text Box 7"/>
          <p:cNvSpPr txBox="1">
            <a:spLocks noChangeArrowheads="1"/>
          </p:cNvSpPr>
          <p:nvPr/>
        </p:nvSpPr>
        <p:spPr bwMode="auto">
          <a:xfrm>
            <a:off x="2057400" y="1447800"/>
            <a:ext cx="349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= 00, 010; 00. 110100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2" name="Text Box 8"/>
          <p:cNvSpPr txBox="1">
            <a:spLocks noChangeArrowheads="1"/>
          </p:cNvSpPr>
          <p:nvPr/>
        </p:nvSpPr>
        <p:spPr bwMode="auto">
          <a:xfrm>
            <a:off x="2057400" y="18288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= 00, 001; 00. 101100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3" name="Text Box 9"/>
          <p:cNvSpPr txBox="1">
            <a:spLocks noChangeArrowheads="1"/>
          </p:cNvSpPr>
          <p:nvPr/>
        </p:nvSpPr>
        <p:spPr bwMode="auto">
          <a:xfrm>
            <a:off x="1203325" y="236220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① 对阶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4" name="Text Box 10"/>
          <p:cNvSpPr txBox="1">
            <a:spLocks noChangeArrowheads="1"/>
          </p:cNvSpPr>
          <p:nvPr/>
        </p:nvSpPr>
        <p:spPr bwMode="auto">
          <a:xfrm>
            <a:off x="1203325" y="48006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② 尾数求和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5" name="Text Box 11"/>
          <p:cNvSpPr txBox="1">
            <a:spLocks noChangeArrowheads="1"/>
          </p:cNvSpPr>
          <p:nvPr/>
        </p:nvSpPr>
        <p:spPr bwMode="auto">
          <a:xfrm>
            <a:off x="1870075" y="2768600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000"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= 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[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4495800" y="2768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=  00, 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7" name="Text Box 13"/>
          <p:cNvSpPr txBox="1">
            <a:spLocks noChangeArrowheads="1"/>
          </p:cNvSpPr>
          <p:nvPr/>
        </p:nvSpPr>
        <p:spPr bwMode="auto">
          <a:xfrm>
            <a:off x="4749800" y="30480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 11, 111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8" name="Text Box 14"/>
          <p:cNvSpPr txBox="1">
            <a:spLocks noChangeArrowheads="1"/>
          </p:cNvSpPr>
          <p:nvPr/>
        </p:nvSpPr>
        <p:spPr bwMode="auto">
          <a:xfrm>
            <a:off x="4673600" y="3429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100, 001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59" name="AutoShape 15"/>
          <p:cNvSpPr>
            <a:spLocks noChangeArrowheads="1"/>
          </p:cNvSpPr>
          <p:nvPr/>
        </p:nvSpPr>
        <p:spPr bwMode="auto">
          <a:xfrm>
            <a:off x="4673600" y="3495675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60" name="Line 16"/>
          <p:cNvSpPr>
            <a:spLocks noChangeShapeType="1"/>
          </p:cNvSpPr>
          <p:nvPr/>
        </p:nvSpPr>
        <p:spPr bwMode="auto">
          <a:xfrm>
            <a:off x="4495800" y="34448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1889125" y="3810000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阶差为 +1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3886200" y="3810000"/>
            <a:ext cx="3200400" cy="457200"/>
            <a:chOff x="2448" y="2400"/>
            <a:chExt cx="2016" cy="288"/>
          </a:xfrm>
        </p:grpSpPr>
        <p:sp>
          <p:nvSpPr>
            <p:cNvPr id="49178" name="Text Box 19"/>
            <p:cNvSpPr txBox="1">
              <a:spLocks noChangeArrowheads="1"/>
            </p:cNvSpPr>
            <p:nvPr/>
          </p:nvSpPr>
          <p:spPr bwMode="auto">
            <a:xfrm>
              <a:off x="2448" y="240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∴ 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</a:rPr>
                <a:t>      1,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</a:rPr>
                <a:t>+1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179" name="Line 20"/>
            <p:cNvSpPr>
              <a:spLocks noChangeShapeType="1"/>
            </p:cNvSpPr>
            <p:nvPr/>
          </p:nvSpPr>
          <p:spPr bwMode="auto">
            <a:xfrm>
              <a:off x="2890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4165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∴ [</a:t>
            </a:r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000" baseline="-1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00, 010; 00. 010110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4166" name="Text Box 22"/>
          <p:cNvSpPr txBox="1">
            <a:spLocks noChangeArrowheads="1"/>
          </p:cNvSpPr>
          <p:nvPr/>
        </p:nvSpPr>
        <p:spPr bwMode="auto">
          <a:xfrm>
            <a:off x="1905000" y="5257800"/>
            <a:ext cx="255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zh-CN" altLang="en-US" sz="10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= 00. 110100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67" name="Text Box 23"/>
          <p:cNvSpPr txBox="1">
            <a:spLocks noChangeArrowheads="1"/>
          </p:cNvSpPr>
          <p:nvPr/>
        </p:nvSpPr>
        <p:spPr bwMode="auto">
          <a:xfrm>
            <a:off x="1905000" y="568007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</a:rPr>
              <a:t>=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00. 010110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4168" name="Text Box 24"/>
          <p:cNvSpPr txBox="1">
            <a:spLocks noChangeArrowheads="1"/>
          </p:cNvSpPr>
          <p:nvPr/>
        </p:nvSpPr>
        <p:spPr bwMode="auto">
          <a:xfrm>
            <a:off x="4860925" y="5729288"/>
            <a:ext cx="367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对阶后的[</a:t>
            </a:r>
            <a:r>
              <a:rPr lang="en-US" altLang="zh-CN" sz="2000" i="1">
                <a:latin typeface="Times New Roman" panose="02020603050405020304" pitchFamily="18" charset="0"/>
              </a:rPr>
              <a:t>S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774169" name="Line 25"/>
          <p:cNvSpPr>
            <a:spLocks noChangeShapeType="1"/>
          </p:cNvSpPr>
          <p:nvPr/>
        </p:nvSpPr>
        <p:spPr bwMode="auto">
          <a:xfrm>
            <a:off x="1371600" y="61722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70" name="Text Box 26"/>
          <p:cNvSpPr txBox="1">
            <a:spLocks noChangeArrowheads="1"/>
          </p:cNvSpPr>
          <p:nvPr/>
        </p:nvSpPr>
        <p:spPr bwMode="auto">
          <a:xfrm>
            <a:off x="2911475" y="61722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01. 001010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71" name="Text Box 27"/>
          <p:cNvSpPr txBox="1">
            <a:spLocks noChangeArrowheads="1"/>
          </p:cNvSpPr>
          <p:nvPr/>
        </p:nvSpPr>
        <p:spPr bwMode="auto">
          <a:xfrm>
            <a:off x="1593850" y="5705475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+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4172" name="Text Box 28"/>
          <p:cNvSpPr txBox="1">
            <a:spLocks noChangeArrowheads="1"/>
          </p:cNvSpPr>
          <p:nvPr/>
        </p:nvSpPr>
        <p:spPr bwMode="auto">
          <a:xfrm>
            <a:off x="4502150" y="308927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4173" name="Text Box 29"/>
          <p:cNvSpPr txBox="1">
            <a:spLocks noChangeArrowheads="1"/>
          </p:cNvSpPr>
          <p:nvPr/>
        </p:nvSpPr>
        <p:spPr bwMode="auto">
          <a:xfrm>
            <a:off x="4800600" y="61722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尾数溢出需右规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77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7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7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0" grpId="0" autoUpdateAnimBg="0"/>
      <p:bldP spid="774151" grpId="0" autoUpdateAnimBg="0"/>
      <p:bldP spid="774152" grpId="0" autoUpdateAnimBg="0"/>
      <p:bldP spid="774153" grpId="0" autoUpdateAnimBg="0"/>
      <p:bldP spid="774154" grpId="0" autoUpdateAnimBg="0"/>
      <p:bldP spid="774155" grpId="0" autoUpdateAnimBg="0"/>
      <p:bldP spid="774156" grpId="0" autoUpdateAnimBg="0"/>
      <p:bldP spid="774157" grpId="0" autoUpdateAnimBg="0"/>
      <p:bldP spid="774158" grpId="0" autoUpdateAnimBg="0"/>
      <p:bldP spid="774159" grpId="0" animBg="1" autoUpdateAnimBg="0"/>
      <p:bldP spid="774160" grpId="0" animBg="1"/>
      <p:bldP spid="774161" grpId="0" autoUpdateAnimBg="0"/>
      <p:bldP spid="774165" grpId="0" autoUpdateAnimBg="0"/>
      <p:bldP spid="774166" grpId="0" autoUpdateAnimBg="0"/>
      <p:bldP spid="774167" grpId="0" autoUpdateAnimBg="0"/>
      <p:bldP spid="774168" grpId="0" autoUpdateAnimBg="0"/>
      <p:bldP spid="774169" grpId="0" animBg="1"/>
      <p:bldP spid="774170" grpId="0" autoUpdateAnimBg="0"/>
      <p:bldP spid="774171" grpId="0" autoUpdateAnimBg="0"/>
      <p:bldP spid="774172" grpId="0" autoUpdateAnimBg="0"/>
      <p:bldP spid="7741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09600" y="2794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③ 右规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75171" name="Text Box 3"/>
          <p:cNvSpPr txBox="1">
            <a:spLocks noChangeArrowheads="1"/>
          </p:cNvSpPr>
          <p:nvPr/>
        </p:nvSpPr>
        <p:spPr bwMode="auto">
          <a:xfrm>
            <a:off x="974725" y="990600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9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00, 010; 01. 001010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5172" name="Text Box 4"/>
          <p:cNvSpPr txBox="1">
            <a:spLocks noChangeArrowheads="1"/>
          </p:cNvSpPr>
          <p:nvPr/>
        </p:nvSpPr>
        <p:spPr bwMode="auto">
          <a:xfrm>
            <a:off x="990600" y="23002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9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00, 011; 00. 100101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746125" y="1644650"/>
            <a:ext cx="405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右规后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117725" y="30162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990600" y="2947988"/>
            <a:ext cx="586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∴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9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= 0. 100101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en-US" altLang="zh-CN" sz="2400" baseline="45000">
                <a:latin typeface="Times New Roman" panose="02020603050405020304" pitchFamily="18" charset="0"/>
              </a:rPr>
              <a:t>11</a:t>
            </a:r>
            <a:endParaRPr lang="en-US" altLang="zh-CN" sz="2400" baseline="45000">
              <a:latin typeface="Times New Roman" panose="02020603050405020304" pitchFamily="18" charset="0"/>
            </a:endParaRP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365125" y="3482975"/>
            <a:ext cx="321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舍入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75177" name="Text Box 9"/>
          <p:cNvSpPr txBox="1">
            <a:spLocks noChangeArrowheads="1"/>
          </p:cNvSpPr>
          <p:nvPr/>
        </p:nvSpPr>
        <p:spPr bwMode="auto">
          <a:xfrm>
            <a:off x="838200" y="4078288"/>
            <a:ext cx="83058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对阶 </a:t>
            </a:r>
            <a:r>
              <a:rPr lang="zh-CN" altLang="en-US" sz="2800">
                <a:latin typeface="Times New Roman" panose="02020603050405020304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右规 </a:t>
            </a:r>
            <a:r>
              <a:rPr lang="zh-CN" altLang="en-US" sz="2800">
                <a:latin typeface="Times New Roman" panose="02020603050405020304" pitchFamily="18" charset="0"/>
              </a:rPr>
              <a:t>过程中，可能出现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尾数末位丢失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引起误差，需考虑舍入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746125" y="5400675"/>
            <a:ext cx="321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0 </a:t>
            </a:r>
            <a:r>
              <a:rPr lang="zh-CN" altLang="en-US" sz="2800">
                <a:latin typeface="Times New Roman" panose="02020603050405020304" pitchFamily="18" charset="0"/>
              </a:rPr>
              <a:t>舍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1 </a:t>
            </a:r>
            <a:r>
              <a:rPr lang="zh-CN" altLang="en-US" sz="2800">
                <a:latin typeface="Times New Roman" panose="02020603050405020304" pitchFamily="18" charset="0"/>
              </a:rPr>
              <a:t>入法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5179" name="Text Box 11"/>
          <p:cNvSpPr txBox="1">
            <a:spLocks noChangeArrowheads="1"/>
          </p:cNvSpPr>
          <p:nvPr/>
        </p:nvSpPr>
        <p:spPr bwMode="auto">
          <a:xfrm>
            <a:off x="746125" y="6086475"/>
            <a:ext cx="359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恒置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“1” </a:t>
            </a:r>
            <a:r>
              <a:rPr lang="zh-CN" altLang="en-US" sz="2800">
                <a:latin typeface="Times New Roman" panose="02020603050405020304" pitchFamily="18" charset="0"/>
              </a:rPr>
              <a:t>法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utoUpdateAnimBg="0"/>
      <p:bldP spid="775172" grpId="0" autoUpdateAnimBg="0"/>
      <p:bldP spid="775173" grpId="0" autoUpdateAnimBg="0"/>
      <p:bldP spid="775175" grpId="0" autoUpdateAnimBg="0"/>
      <p:bldP spid="775176" grpId="0" autoUpdateAnimBg="0"/>
      <p:bldP spid="775177" grpId="0" autoUpdateAnimBg="0"/>
      <p:bldP spid="775178" grpId="0" autoUpdateAnimBg="0"/>
      <p:bldP spid="7751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  <a:endParaRPr lang="zh-CN" altLang="en-US" b="1" smtClean="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.3  多级时序系统（</a:t>
              </a:r>
              <a:r>
                <a:rPr lang="en-US" altLang="zh-CN" sz="3200">
                  <a:latin typeface="Times New Roman" panose="02020603050405020304" pitchFamily="18" charset="0"/>
                </a:rPr>
                <a:t>X86</a:t>
              </a:r>
              <a:r>
                <a:rPr lang="zh-CN" altLang="en-US" sz="3200">
                  <a:latin typeface="Times New Roman" panose="02020603050405020304" pitchFamily="18" charset="0"/>
                </a:rPr>
                <a:t>）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u="sng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u="sng" dirty="0">
                  <a:latin typeface="Times New Roman" panose="02020603050405020304" pitchFamily="18" charset="0"/>
                </a:rPr>
                <a:t>.2  运算方法与</a:t>
              </a:r>
              <a:r>
                <a:rPr lang="en-US" altLang="zh-CN" sz="3200" u="sng" dirty="0">
                  <a:latin typeface="Times New Roman" panose="02020603050405020304" pitchFamily="18" charset="0"/>
                </a:rPr>
                <a:t>ALU</a:t>
              </a:r>
              <a:endParaRPr lang="en-US" altLang="zh-CN" sz="32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.4  </a:t>
              </a:r>
              <a:r>
                <a:rPr lang="en-US" altLang="zh-CN" sz="3200">
                  <a:latin typeface="Times New Roman" panose="02020603050405020304" pitchFamily="18" charset="0"/>
                </a:rPr>
                <a:t>MIPS CPU</a:t>
              </a:r>
              <a:r>
                <a:rPr lang="zh-CN" altLang="en-US" sz="3200">
                  <a:latin typeface="Times New Roman" panose="02020603050405020304" pitchFamily="18" charset="0"/>
                </a:rPr>
                <a:t>的简单实现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447800" y="457200"/>
            <a:ext cx="7631113" cy="1204913"/>
            <a:chOff x="912" y="288"/>
            <a:chExt cx="4807" cy="759"/>
          </a:xfrm>
        </p:grpSpPr>
        <p:sp>
          <p:nvSpPr>
            <p:cNvPr id="21527" name="Text Box 4"/>
            <p:cNvSpPr txBox="1">
              <a:spLocks noChangeArrowheads="1"/>
            </p:cNvSpPr>
            <p:nvPr/>
          </p:nvSpPr>
          <p:spPr bwMode="auto">
            <a:xfrm>
              <a:off x="1226" y="352"/>
              <a:ext cx="28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 = (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—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r>
                <a:rPr lang="zh-CN" altLang="en-US" sz="2400">
                  <a:latin typeface="Times New Roman" panose="02020603050405020304" pitchFamily="18" charset="0"/>
                </a:rPr>
                <a:t>×</a:t>
              </a:r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r>
                <a:rPr lang="zh-CN" altLang="en-US" sz="2800" baseline="45000">
                  <a:latin typeface="Times New Roman" panose="02020603050405020304" pitchFamily="18" charset="0"/>
                </a:rPr>
                <a:t>-5   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>
                  <a:latin typeface="Times New Roman" panose="02020603050405020304" pitchFamily="18" charset="0"/>
                </a:rPr>
                <a:t> = (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—) </a:t>
              </a:r>
              <a:r>
                <a:rPr lang="zh-CN" altLang="en-US" sz="2400">
                  <a:latin typeface="Times New Roman" panose="02020603050405020304" pitchFamily="18" charset="0"/>
                </a:rPr>
                <a:t>×</a:t>
              </a:r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r>
                <a:rPr lang="zh-CN" altLang="en-US" sz="2800" baseline="45000">
                  <a:latin typeface="Times New Roman" panose="02020603050405020304" pitchFamily="18" charset="0"/>
                </a:rPr>
                <a:t>-4 </a:t>
              </a:r>
              <a:endParaRPr lang="en-US" altLang="zh-CN" sz="2800" baseline="45000">
                <a:latin typeface="Times New Roman" panose="02020603050405020304" pitchFamily="18" charset="0"/>
              </a:endParaRPr>
            </a:p>
          </p:txBody>
        </p:sp>
        <p:sp>
          <p:nvSpPr>
            <p:cNvPr id="21528" name="Text Box 5"/>
            <p:cNvSpPr txBox="1">
              <a:spLocks noChangeArrowheads="1"/>
            </p:cNvSpPr>
            <p:nvPr/>
          </p:nvSpPr>
          <p:spPr bwMode="auto">
            <a:xfrm>
              <a:off x="1862" y="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5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29" name="Text Box 6"/>
            <p:cNvSpPr txBox="1">
              <a:spLocks noChangeArrowheads="1"/>
            </p:cNvSpPr>
            <p:nvPr/>
          </p:nvSpPr>
          <p:spPr bwMode="auto">
            <a:xfrm>
              <a:off x="1862" y="5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8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0" name="Text Box 7"/>
            <p:cNvSpPr txBox="1">
              <a:spLocks noChangeArrowheads="1"/>
            </p:cNvSpPr>
            <p:nvPr/>
          </p:nvSpPr>
          <p:spPr bwMode="auto">
            <a:xfrm>
              <a:off x="3216" y="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1" name="Text Box 8"/>
            <p:cNvSpPr txBox="1">
              <a:spLocks noChangeArrowheads="1"/>
            </p:cNvSpPr>
            <p:nvPr/>
          </p:nvSpPr>
          <p:spPr bwMode="auto">
            <a:xfrm>
              <a:off x="3216" y="5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8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2" name="Text Box 9"/>
            <p:cNvSpPr txBox="1">
              <a:spLocks noChangeArrowheads="1"/>
            </p:cNvSpPr>
            <p:nvPr/>
          </p:nvSpPr>
          <p:spPr bwMode="auto">
            <a:xfrm>
              <a:off x="912" y="720"/>
              <a:ext cx="48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求 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900" i="1">
                  <a:latin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latin typeface="Times New Roman" panose="02020603050405020304" pitchFamily="18" charset="0"/>
                </a:rPr>
                <a:t>（</a:t>
              </a:r>
              <a:r>
                <a:rPr lang="zh-CN" altLang="en-US" sz="2400">
                  <a:latin typeface="Times New Roman" panose="02020603050405020304" pitchFamily="18" charset="0"/>
                </a:rPr>
                <a:t>除阶符、数符外，阶码取 3 位，尾数取 6 位）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76202" name="Text Box 10"/>
          <p:cNvSpPr txBox="1">
            <a:spLocks noChangeArrowheads="1"/>
          </p:cNvSpPr>
          <p:nvPr/>
        </p:nvSpPr>
        <p:spPr bwMode="auto">
          <a:xfrm>
            <a:off x="517525" y="1766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6203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349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= 11, 011; 11. 011000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6204" name="Text Box 12"/>
          <p:cNvSpPr txBox="1">
            <a:spLocks noChangeArrowheads="1"/>
          </p:cNvSpPr>
          <p:nvPr/>
        </p:nvSpPr>
        <p:spPr bwMode="auto">
          <a:xfrm>
            <a:off x="5105400" y="24384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= 11, 100; 00. 111000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6205" name="Text Box 13"/>
          <p:cNvSpPr txBox="1">
            <a:spLocks noChangeArrowheads="1"/>
          </p:cNvSpPr>
          <p:nvPr/>
        </p:nvSpPr>
        <p:spPr bwMode="auto">
          <a:xfrm>
            <a:off x="1203325" y="3073400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① 对阶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6206" name="Text Box 14"/>
          <p:cNvSpPr txBox="1">
            <a:spLocks noChangeArrowheads="1"/>
          </p:cNvSpPr>
          <p:nvPr/>
        </p:nvSpPr>
        <p:spPr bwMode="auto">
          <a:xfrm>
            <a:off x="1812925" y="3632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[</a:t>
            </a:r>
            <a:r>
              <a:rPr lang="en-US" altLang="zh-CN" sz="2000"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= 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[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6207" name="Text Box 15"/>
          <p:cNvSpPr txBox="1">
            <a:spLocks noChangeArrowheads="1"/>
          </p:cNvSpPr>
          <p:nvPr/>
        </p:nvSpPr>
        <p:spPr bwMode="auto">
          <a:xfrm>
            <a:off x="4435475" y="3667125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=  11, 011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6208" name="Text Box 16"/>
          <p:cNvSpPr txBox="1">
            <a:spLocks noChangeArrowheads="1"/>
          </p:cNvSpPr>
          <p:nvPr/>
        </p:nvSpPr>
        <p:spPr bwMode="auto">
          <a:xfrm>
            <a:off x="4668838" y="4038600"/>
            <a:ext cx="2189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 00, 100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6209" name="Text Box 17"/>
          <p:cNvSpPr txBox="1">
            <a:spLocks noChangeArrowheads="1"/>
          </p:cNvSpPr>
          <p:nvPr/>
        </p:nvSpPr>
        <p:spPr bwMode="auto">
          <a:xfrm>
            <a:off x="4684713" y="4495800"/>
            <a:ext cx="163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 11, 111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76210" name="Line 18"/>
          <p:cNvSpPr>
            <a:spLocks noChangeShapeType="1"/>
          </p:cNvSpPr>
          <p:nvPr/>
        </p:nvSpPr>
        <p:spPr bwMode="auto">
          <a:xfrm>
            <a:off x="4419600" y="4495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6211" name="Text Box 19"/>
          <p:cNvSpPr txBox="1">
            <a:spLocks noChangeArrowheads="1"/>
          </p:cNvSpPr>
          <p:nvPr/>
        </p:nvSpPr>
        <p:spPr bwMode="auto">
          <a:xfrm>
            <a:off x="1889125" y="5181600"/>
            <a:ext cx="1484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阶差为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3946525" y="5181600"/>
            <a:ext cx="2379663" cy="457200"/>
            <a:chOff x="2486" y="3072"/>
            <a:chExt cx="1499" cy="288"/>
          </a:xfrm>
        </p:grpSpPr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486" y="3072"/>
              <a:ext cx="1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∴ 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      1,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r>
                <a:rPr lang="en-US" altLang="zh-CN" sz="12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2928" y="32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6215" name="Text Box 23"/>
          <p:cNvSpPr txBox="1">
            <a:spLocks noChangeArrowheads="1"/>
          </p:cNvSpPr>
          <p:nvPr/>
        </p:nvSpPr>
        <p:spPr bwMode="auto">
          <a:xfrm>
            <a:off x="1520825" y="5943600"/>
            <a:ext cx="6591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∴ [</a:t>
            </a:r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000" baseline="-2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11, 100; 11. 101100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补码右移置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1)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6216" name="Text Box 24"/>
          <p:cNvSpPr txBox="1">
            <a:spLocks noChangeArrowheads="1"/>
          </p:cNvSpPr>
          <p:nvPr/>
        </p:nvSpPr>
        <p:spPr bwMode="auto">
          <a:xfrm>
            <a:off x="1600200" y="1819275"/>
            <a:ext cx="309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= 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0.101000)</a:t>
            </a:r>
            <a:r>
              <a:rPr lang="zh-CN" altLang="en-US" sz="2400">
                <a:latin typeface="Times New Roman" panose="02020603050405020304" pitchFamily="18" charset="0"/>
              </a:rPr>
              <a:t>×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aseline="45000">
                <a:latin typeface="Times New Roman" panose="02020603050405020304" pitchFamily="18" charset="0"/>
                <a:cs typeface="Times New Roman" panose="02020603050405020304" pitchFamily="18" charset="0"/>
              </a:rPr>
              <a:t>-101</a:t>
            </a:r>
            <a:endParaRPr lang="en-US" altLang="zh-CN" sz="2000" baseline="4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6217" name="Text Box 25"/>
          <p:cNvSpPr txBox="1">
            <a:spLocks noChangeArrowheads="1"/>
          </p:cNvSpPr>
          <p:nvPr/>
        </p:nvSpPr>
        <p:spPr bwMode="auto">
          <a:xfrm>
            <a:off x="5437188" y="1828800"/>
            <a:ext cx="292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= 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0.111000)</a:t>
            </a:r>
            <a:r>
              <a:rPr lang="zh-CN" altLang="en-US" sz="2400">
                <a:latin typeface="Times New Roman" panose="02020603050405020304" pitchFamily="18" charset="0"/>
              </a:rPr>
              <a:t>×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aseline="45000">
                <a:latin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endParaRPr lang="en-US" altLang="zh-CN" sz="2000" baseline="4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6218" name="Text Box 26"/>
          <p:cNvSpPr txBox="1">
            <a:spLocks noChangeArrowheads="1"/>
          </p:cNvSpPr>
          <p:nvPr/>
        </p:nvSpPr>
        <p:spPr bwMode="auto">
          <a:xfrm>
            <a:off x="4419600" y="4038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+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7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2" grpId="0" autoUpdateAnimBg="0"/>
      <p:bldP spid="776203" grpId="0" autoUpdateAnimBg="0"/>
      <p:bldP spid="776204" grpId="0" autoUpdateAnimBg="0"/>
      <p:bldP spid="776205" grpId="0" autoUpdateAnimBg="0"/>
      <p:bldP spid="776206" grpId="0" autoUpdateAnimBg="0"/>
      <p:bldP spid="776207" grpId="0" autoUpdateAnimBg="0"/>
      <p:bldP spid="776208" grpId="0" autoUpdateAnimBg="0"/>
      <p:bldP spid="776209" grpId="0" autoUpdateAnimBg="0"/>
      <p:bldP spid="776210" grpId="0" animBg="1"/>
      <p:bldP spid="776211" grpId="0" autoUpdateAnimBg="0"/>
      <p:bldP spid="776215" grpId="0" autoUpdateAnimBg="0"/>
      <p:bldP spid="776216" grpId="0" autoUpdateAnimBg="0"/>
      <p:bldP spid="776217" grpId="0" autoUpdateAnimBg="0"/>
      <p:bldP spid="7762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511175"/>
            <a:ext cx="3754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② 尾数求和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1981200" y="1143000"/>
            <a:ext cx="303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lang="zh-CN" altLang="en-US" sz="2800">
                <a:latin typeface="Times New Roman" panose="02020603050405020304" pitchFamily="18" charset="0"/>
              </a:rPr>
              <a:t> =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11. 101100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1885950" y="1624013"/>
            <a:ext cx="308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11. 001000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7221" name="Line 5"/>
          <p:cNvSpPr>
            <a:spLocks noChangeShapeType="1"/>
          </p:cNvSpPr>
          <p:nvPr/>
        </p:nvSpPr>
        <p:spPr bwMode="auto">
          <a:xfrm>
            <a:off x="1524000" y="2133600"/>
            <a:ext cx="3403600" cy="9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1482725" y="16764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+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7223" name="Text Box 7"/>
          <p:cNvSpPr txBox="1">
            <a:spLocks noChangeArrowheads="1"/>
          </p:cNvSpPr>
          <p:nvPr/>
        </p:nvSpPr>
        <p:spPr bwMode="auto">
          <a:xfrm>
            <a:off x="3028950" y="2133600"/>
            <a:ext cx="209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110. 110100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7224" name="Text Box 8"/>
          <p:cNvSpPr txBox="1">
            <a:spLocks noChangeArrowheads="1"/>
          </p:cNvSpPr>
          <p:nvPr/>
        </p:nvSpPr>
        <p:spPr bwMode="auto">
          <a:xfrm>
            <a:off x="457200" y="2590800"/>
            <a:ext cx="2890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③ 右规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77225" name="Text Box 9"/>
          <p:cNvSpPr txBox="1">
            <a:spLocks noChangeArrowheads="1"/>
          </p:cNvSpPr>
          <p:nvPr/>
        </p:nvSpPr>
        <p:spPr bwMode="auto">
          <a:xfrm>
            <a:off x="1768475" y="3200400"/>
            <a:ext cx="4573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en-US" altLang="zh-CN" sz="2800" b="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11, 100; 10. 110100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7226" name="Text Box 10"/>
          <p:cNvSpPr txBox="1">
            <a:spLocks noChangeArrowheads="1"/>
          </p:cNvSpPr>
          <p:nvPr/>
        </p:nvSpPr>
        <p:spPr bwMode="auto">
          <a:xfrm>
            <a:off x="1768475" y="4419600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en-US" altLang="zh-CN" sz="1600" b="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800">
                <a:latin typeface="Times New Roman" panose="02020603050405020304" pitchFamily="18" charset="0"/>
              </a:rPr>
              <a:t> = 11, 101; 11. 011010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7227" name="Text Box 11"/>
          <p:cNvSpPr txBox="1">
            <a:spLocks noChangeArrowheads="1"/>
          </p:cNvSpPr>
          <p:nvPr/>
        </p:nvSpPr>
        <p:spPr bwMode="auto">
          <a:xfrm>
            <a:off x="1279525" y="38100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右规后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7228" name="Text Box 12"/>
          <p:cNvSpPr txBox="1">
            <a:spLocks noChangeArrowheads="1"/>
          </p:cNvSpPr>
          <p:nvPr/>
        </p:nvSpPr>
        <p:spPr bwMode="auto">
          <a:xfrm>
            <a:off x="1733550" y="5181600"/>
            <a:ext cx="420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∴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= 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–0.100110)</a:t>
            </a:r>
            <a:r>
              <a:rPr lang="zh-CN" altLang="en-US" sz="2400">
                <a:latin typeface="Times New Roman" panose="02020603050405020304" pitchFamily="18" charset="0"/>
              </a:rPr>
              <a:t>×</a:t>
            </a:r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latin typeface="Times New Roman" panose="02020603050405020304" pitchFamily="18" charset="0"/>
              </a:rPr>
              <a:t>-11</a:t>
            </a:r>
            <a:endParaRPr lang="en-US" altLang="zh-CN" sz="2400" baseline="4500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2987675" y="5791200"/>
            <a:ext cx="2022475" cy="762000"/>
            <a:chOff x="1839" y="3648"/>
            <a:chExt cx="1274" cy="480"/>
          </a:xfrm>
        </p:grpSpPr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1839" y="3705"/>
              <a:ext cx="12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 (</a:t>
              </a: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—)</a:t>
              </a:r>
              <a:r>
                <a:rPr lang="zh-CN" altLang="en-US" sz="2400">
                  <a:latin typeface="Times New Roman" panose="02020603050405020304" pitchFamily="18" charset="0"/>
                </a:rPr>
                <a:t>×</a:t>
              </a:r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r>
                <a:rPr lang="zh-CN" altLang="en-US" sz="2800" baseline="45000">
                  <a:latin typeface="Times New Roman" panose="02020603050405020304" pitchFamily="18" charset="0"/>
                </a:rPr>
                <a:t>-3</a:t>
              </a:r>
              <a:endParaRPr lang="zh-CN" altLang="en-US" sz="2800" baseline="45000">
                <a:latin typeface="Times New Roman" panose="02020603050405020304" pitchFamily="18" charset="0"/>
              </a:endParaRPr>
            </a:p>
          </p:txBody>
        </p:sp>
        <p:sp>
          <p:nvSpPr>
            <p:cNvPr id="22546" name="Text Box 15"/>
            <p:cNvSpPr txBox="1">
              <a:spLocks noChangeArrowheads="1"/>
            </p:cNvSpPr>
            <p:nvPr/>
          </p:nvSpPr>
          <p:spPr bwMode="auto">
            <a:xfrm>
              <a:off x="2288" y="36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19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7" name="Text Box 16"/>
            <p:cNvSpPr txBox="1">
              <a:spLocks noChangeArrowheads="1"/>
            </p:cNvSpPr>
            <p:nvPr/>
          </p:nvSpPr>
          <p:spPr bwMode="auto">
            <a:xfrm>
              <a:off x="2288" y="38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32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77233" name="AutoShape 17"/>
          <p:cNvSpPr>
            <a:spLocks noChangeArrowheads="1"/>
          </p:cNvSpPr>
          <p:nvPr/>
        </p:nvSpPr>
        <p:spPr bwMode="auto">
          <a:xfrm>
            <a:off x="3059113" y="2230438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utoUpdateAnimBg="0"/>
      <p:bldP spid="777220" grpId="0" autoUpdateAnimBg="0"/>
      <p:bldP spid="777221" grpId="0" animBg="1"/>
      <p:bldP spid="777222" grpId="0" autoUpdateAnimBg="0"/>
      <p:bldP spid="777223" grpId="0" autoUpdateAnimBg="0"/>
      <p:bldP spid="777224" grpId="0" autoUpdateAnimBg="0"/>
      <p:bldP spid="777225" grpId="0" autoUpdateAnimBg="0"/>
      <p:bldP spid="777226" grpId="0" autoUpdateAnimBg="0"/>
      <p:bldP spid="777227" grpId="0" autoUpdateAnimBg="0"/>
      <p:bldP spid="777228" grpId="0" autoUpdateAnimBg="0"/>
      <p:bldP spid="77723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3538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5. 溢出判断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76128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     设机器数为补码，尾数为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规格化形式，</a:t>
            </a:r>
            <a:r>
              <a:rPr lang="zh-CN" altLang="en-US" sz="2800">
                <a:latin typeface="Times New Roman" panose="02020603050405020304" pitchFamily="18" charset="0"/>
              </a:rPr>
              <a:t>并假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设阶符取 2 位，阶码的数值部分取 7 位，数符取 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2 位，尾数取 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位，则该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补码 </a:t>
            </a:r>
            <a:r>
              <a:rPr lang="zh-CN" altLang="en-US" sz="2800">
                <a:latin typeface="Times New Roman" panose="02020603050405020304" pitchFamily="18" charset="0"/>
              </a:rPr>
              <a:t>在数轴上的表示为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62000" y="2951163"/>
            <a:ext cx="7315200" cy="935037"/>
            <a:chOff x="480" y="1859"/>
            <a:chExt cx="4608" cy="589"/>
          </a:xfrm>
        </p:grpSpPr>
        <p:sp>
          <p:nvSpPr>
            <p:cNvPr id="53289" name="Line 5"/>
            <p:cNvSpPr>
              <a:spLocks noChangeShapeType="1"/>
            </p:cNvSpPr>
            <p:nvPr/>
          </p:nvSpPr>
          <p:spPr bwMode="auto">
            <a:xfrm>
              <a:off x="480" y="2448"/>
              <a:ext cx="460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90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732" cy="28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Rectangle 7"/>
            <p:cNvSpPr>
              <a:spLocks noChangeArrowheads="1"/>
            </p:cNvSpPr>
            <p:nvPr/>
          </p:nvSpPr>
          <p:spPr bwMode="auto">
            <a:xfrm>
              <a:off x="2400" y="2160"/>
              <a:ext cx="732" cy="28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Rectangle 8"/>
            <p:cNvSpPr>
              <a:spLocks noChangeArrowheads="1"/>
            </p:cNvSpPr>
            <p:nvPr/>
          </p:nvSpPr>
          <p:spPr bwMode="auto">
            <a:xfrm>
              <a:off x="4320" y="2162"/>
              <a:ext cx="732" cy="28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Text Box 9"/>
            <p:cNvSpPr txBox="1">
              <a:spLocks noChangeArrowheads="1"/>
            </p:cNvSpPr>
            <p:nvPr/>
          </p:nvSpPr>
          <p:spPr bwMode="auto">
            <a:xfrm>
              <a:off x="566" y="185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上溢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94" name="Text Box 10"/>
            <p:cNvSpPr txBox="1">
              <a:spLocks noChangeArrowheads="1"/>
            </p:cNvSpPr>
            <p:nvPr/>
          </p:nvSpPr>
          <p:spPr bwMode="auto">
            <a:xfrm>
              <a:off x="2506" y="185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下溢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95" name="Text Box 11"/>
            <p:cNvSpPr txBox="1">
              <a:spLocks noChangeArrowheads="1"/>
            </p:cNvSpPr>
            <p:nvPr/>
          </p:nvSpPr>
          <p:spPr bwMode="auto">
            <a:xfrm>
              <a:off x="4426" y="185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上溢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96" name="Text Box 12"/>
            <p:cNvSpPr txBox="1">
              <a:spLocks noChangeArrowheads="1"/>
            </p:cNvSpPr>
            <p:nvPr/>
          </p:nvSpPr>
          <p:spPr bwMode="auto">
            <a:xfrm>
              <a:off x="1392" y="1962"/>
              <a:ext cx="76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    </a:t>
              </a:r>
              <a:r>
                <a:rPr lang="zh-CN" altLang="en-US" sz="2000">
                  <a:latin typeface="Times New Roman" panose="02020603050405020304" pitchFamily="18" charset="0"/>
                </a:rPr>
                <a:t>对应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负浮点数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97" name="Text Box 13"/>
            <p:cNvSpPr txBox="1">
              <a:spLocks noChangeArrowheads="1"/>
            </p:cNvSpPr>
            <p:nvPr/>
          </p:nvSpPr>
          <p:spPr bwMode="auto">
            <a:xfrm>
              <a:off x="3320" y="1968"/>
              <a:ext cx="76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    </a:t>
              </a:r>
              <a:r>
                <a:rPr lang="zh-CN" altLang="en-US" sz="2000">
                  <a:latin typeface="Times New Roman" panose="02020603050405020304" pitchFamily="18" charset="0"/>
                </a:rPr>
                <a:t>对应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正浮点数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762000" y="4595813"/>
            <a:ext cx="2554288" cy="463550"/>
            <a:chOff x="480" y="2799"/>
            <a:chExt cx="1609" cy="292"/>
          </a:xfrm>
        </p:grpSpPr>
        <p:sp>
          <p:nvSpPr>
            <p:cNvPr id="53287" name="Text Box 15"/>
            <p:cNvSpPr txBox="1">
              <a:spLocks noChangeArrowheads="1"/>
            </p:cNvSpPr>
            <p:nvPr/>
          </p:nvSpPr>
          <p:spPr bwMode="auto">
            <a:xfrm>
              <a:off x="480" y="2841"/>
              <a:ext cx="1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00,1111111;11.00      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88" name="Text Box 16"/>
            <p:cNvSpPr txBox="1">
              <a:spLocks noChangeArrowheads="1"/>
            </p:cNvSpPr>
            <p:nvPr/>
          </p:nvSpPr>
          <p:spPr bwMode="auto">
            <a:xfrm>
              <a:off x="1700" y="2799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6030913" y="4595813"/>
            <a:ext cx="2427287" cy="463550"/>
            <a:chOff x="3799" y="2799"/>
            <a:chExt cx="1529" cy="292"/>
          </a:xfrm>
        </p:grpSpPr>
        <p:sp>
          <p:nvSpPr>
            <p:cNvPr id="53285" name="Text Box 18"/>
            <p:cNvSpPr txBox="1">
              <a:spLocks noChangeArrowheads="1"/>
            </p:cNvSpPr>
            <p:nvPr/>
          </p:nvSpPr>
          <p:spPr bwMode="auto">
            <a:xfrm>
              <a:off x="3799" y="2841"/>
              <a:ext cx="15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00,1111111;00.11    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86" name="Text Box 19"/>
            <p:cNvSpPr txBox="1">
              <a:spLocks noChangeArrowheads="1"/>
            </p:cNvSpPr>
            <p:nvPr/>
          </p:nvSpPr>
          <p:spPr bwMode="auto">
            <a:xfrm>
              <a:off x="4921" y="2799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 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1981200" y="6019800"/>
            <a:ext cx="2554288" cy="442913"/>
            <a:chOff x="1248" y="3705"/>
            <a:chExt cx="1609" cy="279"/>
          </a:xfrm>
        </p:grpSpPr>
        <p:sp>
          <p:nvSpPr>
            <p:cNvPr id="53283" name="Text Box 21"/>
            <p:cNvSpPr txBox="1">
              <a:spLocks noChangeArrowheads="1"/>
            </p:cNvSpPr>
            <p:nvPr/>
          </p:nvSpPr>
          <p:spPr bwMode="auto">
            <a:xfrm>
              <a:off x="1248" y="3734"/>
              <a:ext cx="1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11,0000000;11.011    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84" name="Text Box 22"/>
            <p:cNvSpPr txBox="1">
              <a:spLocks noChangeArrowheads="1"/>
            </p:cNvSpPr>
            <p:nvPr/>
          </p:nvSpPr>
          <p:spPr bwMode="auto">
            <a:xfrm>
              <a:off x="2508" y="370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3"/>
          <p:cNvGrpSpPr/>
          <p:nvPr/>
        </p:nvGrpSpPr>
        <p:grpSpPr bwMode="auto">
          <a:xfrm>
            <a:off x="4267200" y="5295900"/>
            <a:ext cx="2681288" cy="471488"/>
            <a:chOff x="2688" y="3255"/>
            <a:chExt cx="1689" cy="297"/>
          </a:xfrm>
        </p:grpSpPr>
        <p:sp>
          <p:nvSpPr>
            <p:cNvPr id="53281" name="Text Box 24"/>
            <p:cNvSpPr txBox="1">
              <a:spLocks noChangeArrowheads="1"/>
            </p:cNvSpPr>
            <p:nvPr/>
          </p:nvSpPr>
          <p:spPr bwMode="auto">
            <a:xfrm>
              <a:off x="2688" y="3302"/>
              <a:ext cx="16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11,0000000;00.100      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282" name="Text Box 25"/>
            <p:cNvSpPr txBox="1">
              <a:spLocks noChangeArrowheads="1"/>
            </p:cNvSpPr>
            <p:nvPr/>
          </p:nvSpPr>
          <p:spPr bwMode="auto">
            <a:xfrm>
              <a:off x="3984" y="32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778266" name="Text Box 26"/>
          <p:cNvSpPr txBox="1">
            <a:spLocks noChangeArrowheads="1"/>
          </p:cNvSpPr>
          <p:nvPr/>
        </p:nvSpPr>
        <p:spPr bwMode="auto">
          <a:xfrm>
            <a:off x="1279525" y="5029200"/>
            <a:ext cx="1236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2</a:t>
            </a:r>
            <a:r>
              <a:rPr lang="zh-CN" altLang="en-US" sz="2000" baseline="45000">
                <a:latin typeface="Times New Roman" panose="02020603050405020304" pitchFamily="18" charset="0"/>
              </a:rPr>
              <a:t>127</a:t>
            </a:r>
            <a:r>
              <a:rPr lang="zh-CN" altLang="en-US" sz="2000">
                <a:latin typeface="Times New Roman" panose="02020603050405020304" pitchFamily="18" charset="0"/>
              </a:rPr>
              <a:t>×(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>
                <a:latin typeface="Times New Roman" panose="02020603050405020304" pitchFamily="18" charset="0"/>
              </a:rPr>
              <a:t>1)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78267" name="Text Box 27"/>
          <p:cNvSpPr txBox="1">
            <a:spLocks noChangeArrowheads="1"/>
          </p:cNvSpPr>
          <p:nvPr/>
        </p:nvSpPr>
        <p:spPr bwMode="auto">
          <a:xfrm>
            <a:off x="2344738" y="6461125"/>
            <a:ext cx="197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>
                <a:latin typeface="Times New Roman" panose="02020603050405020304" pitchFamily="18" charset="0"/>
              </a:rPr>
              <a:t> 2</a:t>
            </a:r>
            <a:r>
              <a:rPr lang="zh-CN" altLang="en-US" sz="2000" baseline="45000">
                <a:latin typeface="Times New Roman" panose="02020603050405020304" pitchFamily="18" charset="0"/>
              </a:rPr>
              <a:t>-128</a:t>
            </a:r>
            <a:r>
              <a:rPr lang="zh-CN" altLang="en-US" sz="2000">
                <a:latin typeface="Times New Roman" panose="02020603050405020304" pitchFamily="18" charset="0"/>
              </a:rPr>
              <a:t>×(2</a:t>
            </a:r>
            <a:r>
              <a:rPr lang="zh-CN" altLang="en-US" sz="2000" baseline="45000">
                <a:latin typeface="Times New Roman" panose="02020603050405020304" pitchFamily="18" charset="0"/>
              </a:rPr>
              <a:t>-1</a:t>
            </a:r>
            <a:r>
              <a:rPr lang="zh-CN" altLang="en-US" sz="2000">
                <a:latin typeface="Times New Roman" panose="02020603050405020304" pitchFamily="18" charset="0"/>
              </a:rPr>
              <a:t>+ 2</a:t>
            </a:r>
            <a:r>
              <a:rPr lang="zh-CN" altLang="en-US" sz="2000" baseline="45000">
                <a:latin typeface="Times New Roman" panose="02020603050405020304" pitchFamily="18" charset="0"/>
              </a:rPr>
              <a:t>-</a:t>
            </a:r>
            <a:r>
              <a:rPr lang="en-US" altLang="zh-CN" sz="2000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78268" name="Text Box 28"/>
          <p:cNvSpPr txBox="1">
            <a:spLocks noChangeArrowheads="1"/>
          </p:cNvSpPr>
          <p:nvPr/>
        </p:nvSpPr>
        <p:spPr bwMode="auto">
          <a:xfrm>
            <a:off x="4881563" y="5775325"/>
            <a:ext cx="1135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2</a:t>
            </a:r>
            <a:r>
              <a:rPr lang="zh-CN" altLang="en-US" sz="2000" baseline="45000">
                <a:latin typeface="Times New Roman" panose="02020603050405020304" pitchFamily="18" charset="0"/>
              </a:rPr>
              <a:t>-128</a:t>
            </a:r>
            <a:r>
              <a:rPr lang="zh-CN" altLang="en-US" sz="2000">
                <a:latin typeface="Times New Roman" panose="02020603050405020304" pitchFamily="18" charset="0"/>
              </a:rPr>
              <a:t>×2</a:t>
            </a:r>
            <a:r>
              <a:rPr lang="zh-CN" altLang="en-US" sz="2000" baseline="45000">
                <a:latin typeface="Times New Roman" panose="02020603050405020304" pitchFamily="18" charset="0"/>
              </a:rPr>
              <a:t>-1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78269" name="Text Box 29"/>
          <p:cNvSpPr txBox="1">
            <a:spLocks noChangeArrowheads="1"/>
          </p:cNvSpPr>
          <p:nvPr/>
        </p:nvSpPr>
        <p:spPr bwMode="auto">
          <a:xfrm>
            <a:off x="6561138" y="5029200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2</a:t>
            </a:r>
            <a:r>
              <a:rPr lang="zh-CN" altLang="en-US" sz="2000" baseline="45000">
                <a:latin typeface="Times New Roman" panose="02020603050405020304" pitchFamily="18" charset="0"/>
              </a:rPr>
              <a:t>127</a:t>
            </a:r>
            <a:r>
              <a:rPr lang="zh-CN" altLang="en-US" sz="2000">
                <a:latin typeface="Times New Roman" panose="02020603050405020304" pitchFamily="18" charset="0"/>
              </a:rPr>
              <a:t>×(1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>
                <a:latin typeface="Times New Roman" panose="02020603050405020304" pitchFamily="18" charset="0"/>
              </a:rPr>
              <a:t>2</a:t>
            </a:r>
            <a:r>
              <a:rPr lang="zh-CN" altLang="en-US" sz="2000" baseline="45000">
                <a:latin typeface="Times New Roman" panose="02020603050405020304" pitchFamily="18" charset="0"/>
              </a:rPr>
              <a:t>-</a:t>
            </a:r>
            <a:r>
              <a:rPr lang="en-US" altLang="zh-CN" sz="2000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7" name="Group 30"/>
          <p:cNvGrpSpPr/>
          <p:nvPr/>
        </p:nvGrpSpPr>
        <p:grpSpPr bwMode="auto">
          <a:xfrm>
            <a:off x="1282700" y="3886200"/>
            <a:ext cx="1841500" cy="838200"/>
            <a:chOff x="808" y="2448"/>
            <a:chExt cx="1160" cy="528"/>
          </a:xfrm>
        </p:grpSpPr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808" y="2707"/>
              <a:ext cx="1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最小负数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3"/>
          <p:cNvGrpSpPr/>
          <p:nvPr/>
        </p:nvGrpSpPr>
        <p:grpSpPr bwMode="auto">
          <a:xfrm>
            <a:off x="2933700" y="3886200"/>
            <a:ext cx="1308100" cy="2255838"/>
            <a:chOff x="1848" y="2448"/>
            <a:chExt cx="824" cy="1421"/>
          </a:xfrm>
        </p:grpSpPr>
        <p:sp>
          <p:nvSpPr>
            <p:cNvPr id="53277" name="Line 34"/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8" name="Text Box 35"/>
            <p:cNvSpPr txBox="1">
              <a:spLocks noChangeArrowheads="1"/>
            </p:cNvSpPr>
            <p:nvPr/>
          </p:nvSpPr>
          <p:spPr bwMode="auto">
            <a:xfrm>
              <a:off x="1848" y="3600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最大负数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36"/>
          <p:cNvGrpSpPr/>
          <p:nvPr/>
        </p:nvGrpSpPr>
        <p:grpSpPr bwMode="auto">
          <a:xfrm>
            <a:off x="4584700" y="3886200"/>
            <a:ext cx="1308100" cy="1525588"/>
            <a:chOff x="2888" y="2448"/>
            <a:chExt cx="824" cy="961"/>
          </a:xfrm>
        </p:grpSpPr>
        <p:sp>
          <p:nvSpPr>
            <p:cNvPr id="53275" name="Line 37"/>
            <p:cNvSpPr>
              <a:spLocks noChangeShapeType="1"/>
            </p:cNvSpPr>
            <p:nvPr/>
          </p:nvSpPr>
          <p:spPr bwMode="auto">
            <a:xfrm flipV="1">
              <a:off x="3120" y="244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6" name="Text Box 38"/>
            <p:cNvSpPr txBox="1">
              <a:spLocks noChangeArrowheads="1"/>
            </p:cNvSpPr>
            <p:nvPr/>
          </p:nvSpPr>
          <p:spPr bwMode="auto">
            <a:xfrm>
              <a:off x="2888" y="3140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最小正数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9"/>
          <p:cNvGrpSpPr/>
          <p:nvPr/>
        </p:nvGrpSpPr>
        <p:grpSpPr bwMode="auto">
          <a:xfrm>
            <a:off x="6235700" y="3886200"/>
            <a:ext cx="1308100" cy="838200"/>
            <a:chOff x="3928" y="2448"/>
            <a:chExt cx="824" cy="528"/>
          </a:xfrm>
        </p:grpSpPr>
        <p:sp>
          <p:nvSpPr>
            <p:cNvPr id="53273" name="Line 40"/>
            <p:cNvSpPr>
              <a:spLocks noChangeShapeType="1"/>
            </p:cNvSpPr>
            <p:nvPr/>
          </p:nvSpPr>
          <p:spPr bwMode="auto">
            <a:xfrm flipV="1">
              <a:off x="432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4" name="Text Box 41"/>
            <p:cNvSpPr txBox="1">
              <a:spLocks noChangeArrowheads="1"/>
            </p:cNvSpPr>
            <p:nvPr/>
          </p:nvSpPr>
          <p:spPr bwMode="auto">
            <a:xfrm>
              <a:off x="3928" y="2707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最大正数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2"/>
          <p:cNvGrpSpPr/>
          <p:nvPr/>
        </p:nvGrpSpPr>
        <p:grpSpPr bwMode="auto">
          <a:xfrm>
            <a:off x="4213225" y="3771900"/>
            <a:ext cx="336550" cy="669925"/>
            <a:chOff x="2654" y="2280"/>
            <a:chExt cx="212" cy="422"/>
          </a:xfrm>
        </p:grpSpPr>
        <p:sp>
          <p:nvSpPr>
            <p:cNvPr id="53271" name="Line 43"/>
            <p:cNvSpPr>
              <a:spLocks noChangeShapeType="1"/>
            </p:cNvSpPr>
            <p:nvPr/>
          </p:nvSpPr>
          <p:spPr bwMode="auto">
            <a:xfrm>
              <a:off x="274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2" name="Text Box 44"/>
            <p:cNvSpPr txBox="1">
              <a:spLocks noChangeArrowheads="1"/>
            </p:cNvSpPr>
            <p:nvPr/>
          </p:nvSpPr>
          <p:spPr bwMode="auto">
            <a:xfrm>
              <a:off x="2654" y="24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38100" y="3581400"/>
            <a:ext cx="1560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阶码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01, ××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zh-CN" altLang="en-US" sz="2000">
                <a:latin typeface="Times New Roman" panose="02020603050405020304" pitchFamily="18" charset="0"/>
              </a:rPr>
              <a:t>×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78286" name="Text Box 46"/>
          <p:cNvSpPr txBox="1">
            <a:spLocks noChangeArrowheads="1"/>
          </p:cNvSpPr>
          <p:nvPr/>
        </p:nvSpPr>
        <p:spPr bwMode="auto">
          <a:xfrm>
            <a:off x="7391400" y="3581400"/>
            <a:ext cx="1560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           阶码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01, ××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zh-CN" altLang="en-US" sz="2000">
                <a:latin typeface="Times New Roman" panose="02020603050405020304" pitchFamily="18" charset="0"/>
              </a:rPr>
              <a:t>×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78287" name="Text Box 47"/>
          <p:cNvSpPr txBox="1">
            <a:spLocks noChangeArrowheads="1"/>
          </p:cNvSpPr>
          <p:nvPr/>
        </p:nvSpPr>
        <p:spPr bwMode="auto">
          <a:xfrm>
            <a:off x="3351213" y="2590800"/>
            <a:ext cx="213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阶码 10, ××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zh-CN" altLang="en-US" sz="2000">
                <a:latin typeface="Times New Roman" panose="02020603050405020304" pitchFamily="18" charset="0"/>
              </a:rPr>
              <a:t>×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78288" name="Rectangle 48"/>
          <p:cNvSpPr>
            <a:spLocks noChangeArrowheads="1"/>
          </p:cNvSpPr>
          <p:nvPr/>
        </p:nvSpPr>
        <p:spPr bwMode="auto">
          <a:xfrm>
            <a:off x="5597525" y="2590800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按机器零处理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77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77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autoUpdateAnimBg="0"/>
      <p:bldP spid="778266" grpId="0" autoUpdateAnimBg="0"/>
      <p:bldP spid="778267" grpId="0" autoUpdateAnimBg="0"/>
      <p:bldP spid="778268" grpId="0" autoUpdateAnimBg="0"/>
      <p:bldP spid="778269" grpId="0" autoUpdateAnimBg="0"/>
      <p:bldP spid="778285" grpId="0" autoUpdateAnimBg="0"/>
      <p:bldP spid="778286" grpId="0" autoUpdateAnimBg="0"/>
      <p:bldP spid="778287" grpId="0" autoUpdateAnimBg="0"/>
      <p:bldP spid="77828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二、浮点乘除运算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1889125" y="990600"/>
            <a:ext cx="1665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8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· 2</a:t>
            </a:r>
            <a:r>
              <a:rPr lang="en-US" altLang="zh-CN" sz="2400" i="1" baseline="60000">
                <a:latin typeface="Times New Roman" panose="02020603050405020304" pitchFamily="18" charset="0"/>
              </a:rPr>
              <a:t>j</a:t>
            </a:r>
            <a:r>
              <a:rPr lang="en-US" altLang="zh-CN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i="1" baseline="30000">
              <a:latin typeface="Times New Roman" panose="02020603050405020304" pitchFamily="18" charset="0"/>
            </a:endParaRP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3930650" y="1000125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· 2</a:t>
            </a:r>
            <a:r>
              <a:rPr lang="en-US" altLang="zh-CN" sz="2400" i="1" baseline="60000">
                <a:latin typeface="Times New Roman" panose="02020603050405020304" pitchFamily="18" charset="0"/>
              </a:rPr>
              <a:t>j</a:t>
            </a:r>
            <a:r>
              <a:rPr lang="en-US" altLang="zh-CN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i="1" baseline="30000">
              <a:latin typeface="Times New Roman" panose="02020603050405020304" pitchFamily="18" charset="0"/>
            </a:endParaRPr>
          </a:p>
        </p:txBody>
      </p:sp>
      <p:sp>
        <p:nvSpPr>
          <p:cNvPr id="779269" name="Text Box 5"/>
          <p:cNvSpPr txBox="1">
            <a:spLocks noChangeArrowheads="1"/>
          </p:cNvSpPr>
          <p:nvPr/>
        </p:nvSpPr>
        <p:spPr bwMode="auto">
          <a:xfrm>
            <a:off x="822325" y="1511300"/>
            <a:ext cx="125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乘法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2346325" y="1905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 = (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×</a:t>
            </a:r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60000">
                <a:latin typeface="Times New Roman" panose="02020603050405020304" pitchFamily="18" charset="0"/>
              </a:rPr>
              <a:t>j</a:t>
            </a:r>
            <a:r>
              <a:rPr lang="en-US" altLang="zh-CN" sz="2400" i="1" baseline="30000">
                <a:latin typeface="Times New Roman" panose="02020603050405020304" pitchFamily="18" charset="0"/>
              </a:rPr>
              <a:t>x</a:t>
            </a:r>
            <a:r>
              <a:rPr lang="en-US" altLang="zh-CN" sz="2400" baseline="60000">
                <a:latin typeface="Times New Roman" panose="02020603050405020304" pitchFamily="18" charset="0"/>
              </a:rPr>
              <a:t>+</a:t>
            </a:r>
            <a:r>
              <a:rPr lang="en-US" altLang="zh-CN" sz="2400" i="1" baseline="60000">
                <a:latin typeface="Times New Roman" panose="02020603050405020304" pitchFamily="18" charset="0"/>
              </a:rPr>
              <a:t>j</a:t>
            </a:r>
            <a:r>
              <a:rPr lang="en-US" altLang="zh-CN" sz="2400" i="1" baseline="30000">
                <a:latin typeface="Times New Roman" panose="02020603050405020304" pitchFamily="18" charset="0"/>
              </a:rPr>
              <a:t>y</a:t>
            </a:r>
            <a:endParaRPr lang="en-US" altLang="zh-CN" sz="2400" i="1" baseline="30000">
              <a:latin typeface="Times New Roman" panose="02020603050405020304" pitchFamily="18" charset="0"/>
            </a:endParaRPr>
          </a:p>
        </p:txBody>
      </p:sp>
      <p:sp>
        <p:nvSpPr>
          <p:cNvPr id="779271" name="Text Box 7"/>
          <p:cNvSpPr txBox="1">
            <a:spLocks noChangeArrowheads="1"/>
          </p:cNvSpPr>
          <p:nvPr/>
        </p:nvSpPr>
        <p:spPr bwMode="auto">
          <a:xfrm>
            <a:off x="822325" y="2376488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2. 除法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662238" y="2590800"/>
            <a:ext cx="2471737" cy="904875"/>
            <a:chOff x="1733" y="1686"/>
            <a:chExt cx="1557" cy="570"/>
          </a:xfrm>
        </p:grpSpPr>
        <p:sp>
          <p:nvSpPr>
            <p:cNvPr id="54288" name="Text Box 9"/>
            <p:cNvSpPr txBox="1">
              <a:spLocks noChangeArrowheads="1"/>
            </p:cNvSpPr>
            <p:nvPr/>
          </p:nvSpPr>
          <p:spPr bwMode="auto">
            <a:xfrm>
              <a:off x="1733" y="16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54289" name="Text Box 10"/>
            <p:cNvSpPr txBox="1">
              <a:spLocks noChangeArrowheads="1"/>
            </p:cNvSpPr>
            <p:nvPr/>
          </p:nvSpPr>
          <p:spPr bwMode="auto">
            <a:xfrm>
              <a:off x="1733" y="189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54290" name="Line 11"/>
            <p:cNvSpPr>
              <a:spLocks noChangeShapeType="1"/>
            </p:cNvSpPr>
            <p:nvPr/>
          </p:nvSpPr>
          <p:spPr bwMode="auto">
            <a:xfrm>
              <a:off x="1743" y="19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1" name="Text Box 12"/>
            <p:cNvSpPr txBox="1">
              <a:spLocks noChangeArrowheads="1"/>
            </p:cNvSpPr>
            <p:nvPr/>
          </p:nvSpPr>
          <p:spPr bwMode="auto">
            <a:xfrm>
              <a:off x="1973" y="1792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=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4292" name="Line 13"/>
            <p:cNvSpPr>
              <a:spLocks noChangeShapeType="1"/>
            </p:cNvSpPr>
            <p:nvPr/>
          </p:nvSpPr>
          <p:spPr bwMode="auto">
            <a:xfrm>
              <a:off x="2256" y="19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3" name="Text Box 14"/>
            <p:cNvSpPr txBox="1">
              <a:spLocks noChangeArrowheads="1"/>
            </p:cNvSpPr>
            <p:nvPr/>
          </p:nvSpPr>
          <p:spPr bwMode="auto">
            <a:xfrm>
              <a:off x="2223" y="168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x</a:t>
              </a:r>
              <a:endParaRPr lang="zh-CN" altLang="en-US" sz="2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4294" name="Text Box 15"/>
            <p:cNvSpPr txBox="1">
              <a:spLocks noChangeArrowheads="1"/>
            </p:cNvSpPr>
            <p:nvPr/>
          </p:nvSpPr>
          <p:spPr bwMode="auto">
            <a:xfrm>
              <a:off x="2223" y="1968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95" name="Text Box 16"/>
            <p:cNvSpPr txBox="1">
              <a:spLocks noChangeArrowheads="1"/>
            </p:cNvSpPr>
            <p:nvPr/>
          </p:nvSpPr>
          <p:spPr bwMode="auto">
            <a:xfrm>
              <a:off x="2501" y="1792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× </a:t>
              </a:r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r>
                <a:rPr lang="en-US" altLang="zh-CN" sz="2400" i="1" baseline="60000">
                  <a:latin typeface="Times New Roman" panose="02020603050405020304" pitchFamily="18" charset="0"/>
                </a:rPr>
                <a:t>j</a:t>
              </a:r>
              <a:r>
                <a:rPr lang="en-US" altLang="zh-CN" sz="2400" i="1" baseline="30000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30000">
                  <a:latin typeface="Times New Roman" panose="02020603050405020304" pitchFamily="18" charset="0"/>
                </a:rPr>
                <a:t> </a:t>
              </a:r>
              <a:r>
                <a:rPr lang="en-US" altLang="zh-CN" sz="2400" baseline="60000">
                  <a:latin typeface="Times New Roman" panose="02020603050405020304" pitchFamily="18" charset="0"/>
                </a:rPr>
                <a:t>–</a:t>
              </a:r>
              <a:r>
                <a:rPr lang="en-US" altLang="zh-CN" sz="2400" baseline="4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i="1" baseline="60000">
                  <a:latin typeface="Times New Roman" panose="02020603050405020304" pitchFamily="18" charset="0"/>
                </a:rPr>
                <a:t>j</a:t>
              </a:r>
              <a:r>
                <a:rPr lang="en-US" altLang="zh-CN" sz="2400" i="1" baseline="30000">
                  <a:latin typeface="Times New Roman" panose="02020603050405020304" pitchFamily="18" charset="0"/>
                </a:rPr>
                <a:t>y</a:t>
              </a:r>
              <a:endParaRPr lang="zh-CN" altLang="en-US" sz="2400" i="1" baseline="30000">
                <a:latin typeface="Times New Roman" panose="02020603050405020304" pitchFamily="18" charset="0"/>
              </a:endParaRPr>
            </a:p>
          </p:txBody>
        </p:sp>
      </p:grpSp>
      <p:sp>
        <p:nvSpPr>
          <p:cNvPr id="779281" name="Text Box 17"/>
          <p:cNvSpPr txBox="1">
            <a:spLocks noChangeArrowheads="1"/>
          </p:cNvSpPr>
          <p:nvPr/>
        </p:nvSpPr>
        <p:spPr bwMode="auto">
          <a:xfrm>
            <a:off x="1247775" y="3914775"/>
            <a:ext cx="812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(1) </a:t>
            </a:r>
            <a:r>
              <a:rPr lang="zh-CN" altLang="en-US" sz="2800">
                <a:latin typeface="Times New Roman" panose="02020603050405020304" pitchFamily="18" charset="0"/>
              </a:rPr>
              <a:t>阶码采用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补码定点加</a:t>
            </a:r>
            <a:r>
              <a:rPr lang="zh-CN" altLang="en-US" sz="2800">
                <a:latin typeface="Times New Roman" panose="02020603050405020304" pitchFamily="18" charset="0"/>
              </a:rPr>
              <a:t>（乘法）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减</a:t>
            </a:r>
            <a:r>
              <a:rPr lang="zh-CN" altLang="en-US" sz="2800">
                <a:latin typeface="Times New Roman" panose="02020603050405020304" pitchFamily="18" charset="0"/>
              </a:rPr>
              <a:t>（除法）运算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1263650" y="4502150"/>
            <a:ext cx="521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(2) </a:t>
            </a:r>
            <a:r>
              <a:rPr lang="zh-CN" altLang="en-US" sz="2800">
                <a:latin typeface="Times New Roman" panose="02020603050405020304" pitchFamily="18" charset="0"/>
              </a:rPr>
              <a:t>尾数乘除同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定点 </a:t>
            </a:r>
            <a:r>
              <a:rPr lang="zh-CN" altLang="en-US" sz="2800">
                <a:latin typeface="Times New Roman" panose="02020603050405020304" pitchFamily="18" charset="0"/>
              </a:rPr>
              <a:t>运算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822325" y="572928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4. 浮点运算部件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9284" name="Text Box 20"/>
          <p:cNvSpPr txBox="1">
            <a:spLocks noChangeArrowheads="1"/>
          </p:cNvSpPr>
          <p:nvPr/>
        </p:nvSpPr>
        <p:spPr bwMode="auto">
          <a:xfrm>
            <a:off x="1889125" y="6186488"/>
            <a:ext cx="482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阶码运算部件，尾数运算部件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9285" name="Text Box 21"/>
          <p:cNvSpPr txBox="1">
            <a:spLocks noChangeArrowheads="1"/>
          </p:cNvSpPr>
          <p:nvPr/>
        </p:nvSpPr>
        <p:spPr bwMode="auto">
          <a:xfrm>
            <a:off x="838200" y="3443288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3. 步骤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1243013" y="5119688"/>
            <a:ext cx="2490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(3) </a:t>
            </a:r>
            <a:r>
              <a:rPr lang="zh-CN" altLang="en-US" sz="2800">
                <a:latin typeface="Times New Roman" panose="02020603050405020304" pitchFamily="18" charset="0"/>
              </a:rPr>
              <a:t>规格化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autoUpdateAnimBg="0"/>
      <p:bldP spid="779268" grpId="0" autoUpdateAnimBg="0"/>
      <p:bldP spid="779269" grpId="0" autoUpdateAnimBg="0"/>
      <p:bldP spid="779270" grpId="0" autoUpdateAnimBg="0"/>
      <p:bldP spid="779271" grpId="0" autoUpdateAnimBg="0"/>
      <p:bldP spid="779281" grpId="0" autoUpdateAnimBg="0"/>
      <p:bldP spid="779282" grpId="0" autoUpdateAnimBg="0"/>
      <p:bldP spid="779283" grpId="0" autoUpdateAnimBg="0"/>
      <p:bldP spid="779284" grpId="0" autoUpdateAnimBg="0"/>
      <p:bldP spid="779285" grpId="0" autoUpdateAnimBg="0"/>
      <p:bldP spid="77928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b="1" smtClean="0"/>
              <a:t>5.2</a:t>
            </a:r>
            <a:r>
              <a:rPr lang="zh-CN" altLang="en-US" b="1" smtClean="0"/>
              <a:t>.</a:t>
            </a:r>
            <a:r>
              <a:rPr lang="en-US" altLang="zh-CN" b="1" smtClean="0"/>
              <a:t>3</a:t>
            </a:r>
            <a:r>
              <a:rPr lang="zh-CN" altLang="en-US" b="1" smtClean="0"/>
              <a:t> 算术逻辑单元</a:t>
            </a:r>
            <a:endParaRPr lang="zh-CN" altLang="en-US" b="1" smtClean="0"/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457200" y="1247775"/>
            <a:ext cx="2560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一、</a:t>
            </a:r>
            <a:r>
              <a:rPr lang="en-US" altLang="zh-CN" sz="3200" dirty="0">
                <a:latin typeface="Times New Roman" panose="02020603050405020304" pitchFamily="18" charset="0"/>
              </a:rPr>
              <a:t>ALU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5318125" y="1860550"/>
            <a:ext cx="203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组合逻辑电路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不同取值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不同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898525" y="4286250"/>
            <a:ext cx="338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四位 </a:t>
            </a:r>
            <a:r>
              <a:rPr lang="en-US" altLang="zh-CN" sz="3200">
                <a:latin typeface="Times New Roman" panose="02020603050405020304" pitchFamily="18" charset="0"/>
              </a:rPr>
              <a:t>ALU    74181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2041525" y="4929188"/>
            <a:ext cx="382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 = 0        </a:t>
            </a:r>
            <a:r>
              <a:rPr lang="zh-CN" altLang="en-US" sz="2400">
                <a:latin typeface="Times New Roman" panose="02020603050405020304" pitchFamily="18" charset="0"/>
              </a:rPr>
              <a:t>算术运算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2041525" y="5511800"/>
            <a:ext cx="405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 = 1        </a:t>
            </a:r>
            <a:r>
              <a:rPr lang="zh-CN" altLang="en-US" sz="2400">
                <a:latin typeface="Times New Roman" panose="02020603050405020304" pitchFamily="18" charset="0"/>
              </a:rPr>
              <a:t>逻辑运算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2041525" y="6096000"/>
            <a:ext cx="641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</a:rPr>
              <a:t> ~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</a:rPr>
              <a:t>不同取值，可做不同运算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1519238" y="1852613"/>
            <a:ext cx="2925762" cy="2408237"/>
            <a:chOff x="957" y="1167"/>
            <a:chExt cx="1843" cy="1517"/>
          </a:xfrm>
        </p:grpSpPr>
        <p:sp>
          <p:nvSpPr>
            <p:cNvPr id="55307" name="Freeform 10"/>
            <p:cNvSpPr/>
            <p:nvPr/>
          </p:nvSpPr>
          <p:spPr bwMode="auto">
            <a:xfrm>
              <a:off x="957" y="1677"/>
              <a:ext cx="1443" cy="579"/>
            </a:xfrm>
            <a:custGeom>
              <a:avLst/>
              <a:gdLst>
                <a:gd name="T0" fmla="*/ 0 w 1443"/>
                <a:gd name="T1" fmla="*/ 6 h 579"/>
                <a:gd name="T2" fmla="*/ 480 w 1443"/>
                <a:gd name="T3" fmla="*/ 6 h 579"/>
                <a:gd name="T4" fmla="*/ 723 w 1443"/>
                <a:gd name="T5" fmla="*/ 243 h 579"/>
                <a:gd name="T6" fmla="*/ 963 w 1443"/>
                <a:gd name="T7" fmla="*/ 0 h 579"/>
                <a:gd name="T8" fmla="*/ 1443 w 1443"/>
                <a:gd name="T9" fmla="*/ 3 h 579"/>
                <a:gd name="T10" fmla="*/ 1056 w 1443"/>
                <a:gd name="T11" fmla="*/ 579 h 579"/>
                <a:gd name="T12" fmla="*/ 423 w 1443"/>
                <a:gd name="T13" fmla="*/ 579 h 579"/>
                <a:gd name="T14" fmla="*/ 0 w 1443"/>
                <a:gd name="T15" fmla="*/ 6 h 5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43" h="579">
                  <a:moveTo>
                    <a:pt x="0" y="6"/>
                  </a:moveTo>
                  <a:lnTo>
                    <a:pt x="480" y="6"/>
                  </a:lnTo>
                  <a:lnTo>
                    <a:pt x="723" y="243"/>
                  </a:lnTo>
                  <a:lnTo>
                    <a:pt x="963" y="0"/>
                  </a:lnTo>
                  <a:lnTo>
                    <a:pt x="1443" y="3"/>
                  </a:lnTo>
                  <a:lnTo>
                    <a:pt x="1056" y="579"/>
                  </a:lnTo>
                  <a:lnTo>
                    <a:pt x="423" y="57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1481" y="1942"/>
              <a:ext cx="9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latin typeface="Times New Roman" panose="02020603050405020304" pitchFamily="18" charset="0"/>
                </a:rPr>
                <a:t>ALU</a:t>
              </a:r>
              <a:endParaRPr lang="en-US" altLang="zh-CN" sz="2200">
                <a:latin typeface="Times New Roman" panose="02020603050405020304" pitchFamily="18" charset="0"/>
              </a:endParaRPr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>
              <a:off x="1200" y="1440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2160" y="1440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1" name="Text Box 14"/>
            <p:cNvSpPr txBox="1">
              <a:spLocks noChangeArrowheads="1"/>
            </p:cNvSpPr>
            <p:nvPr/>
          </p:nvSpPr>
          <p:spPr bwMode="auto">
            <a:xfrm>
              <a:off x="1056" y="1193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anose="02020603050405020304" pitchFamily="18" charset="0"/>
                </a:rPr>
                <a:t>A</a:t>
              </a:r>
              <a:r>
                <a:rPr lang="en-US" altLang="zh-CN" sz="2200" i="1" baseline="-25000">
                  <a:latin typeface="Times New Roman" panose="02020603050405020304" pitchFamily="18" charset="0"/>
                </a:rPr>
                <a:t>i</a:t>
              </a:r>
              <a:endParaRPr lang="en-US" altLang="zh-CN" sz="22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5312" name="Text Box 15"/>
            <p:cNvSpPr txBox="1">
              <a:spLocks noChangeArrowheads="1"/>
            </p:cNvSpPr>
            <p:nvPr/>
          </p:nvSpPr>
          <p:spPr bwMode="auto">
            <a:xfrm>
              <a:off x="2016" y="1167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anose="02020603050405020304" pitchFamily="18" charset="0"/>
                </a:rPr>
                <a:t>B</a:t>
              </a:r>
              <a:r>
                <a:rPr lang="en-US" altLang="zh-CN" sz="2200" i="1" baseline="-25000">
                  <a:latin typeface="Times New Roman" panose="02020603050405020304" pitchFamily="18" charset="0"/>
                </a:rPr>
                <a:t>i</a:t>
              </a:r>
              <a:endParaRPr lang="en-US" altLang="zh-CN" sz="22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1680" y="2256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584" y="2415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anose="02020603050405020304" pitchFamily="18" charset="0"/>
                </a:rPr>
                <a:t>F</a:t>
              </a:r>
              <a:r>
                <a:rPr lang="en-US" altLang="zh-CN" sz="2200" i="1" baseline="-25000">
                  <a:latin typeface="Times New Roman" panose="02020603050405020304" pitchFamily="18" charset="0"/>
                </a:rPr>
                <a:t>i</a:t>
              </a:r>
              <a:endParaRPr lang="en-US" altLang="zh-CN" sz="22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 flipH="1">
              <a:off x="2352" y="182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 flipH="1">
              <a:off x="2160" y="2160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7" name="Text Box 20"/>
            <p:cNvSpPr txBox="1">
              <a:spLocks noChangeArrowheads="1"/>
            </p:cNvSpPr>
            <p:nvPr/>
          </p:nvSpPr>
          <p:spPr bwMode="auto">
            <a:xfrm>
              <a:off x="2249" y="1891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18" name="Text Box 21"/>
            <p:cNvSpPr txBox="1">
              <a:spLocks noChangeArrowheads="1"/>
            </p:cNvSpPr>
            <p:nvPr/>
          </p:nvSpPr>
          <p:spPr bwMode="auto">
            <a:xfrm>
              <a:off x="2534" y="1865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anose="02020603050405020304" pitchFamily="18" charset="0"/>
                </a:rPr>
                <a:t>K</a:t>
              </a:r>
              <a:r>
                <a:rPr lang="en-US" altLang="zh-CN" sz="2200" i="1" baseline="-25000">
                  <a:latin typeface="Times New Roman" panose="02020603050405020304" pitchFamily="18" charset="0"/>
                </a:rPr>
                <a:t>i</a:t>
              </a:r>
              <a:endParaRPr lang="en-US" altLang="zh-CN" sz="2200" i="1" baseline="-25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autoUpdateAnimBg="0"/>
      <p:bldP spid="780292" grpId="0" autoUpdateAnimBg="0"/>
      <p:bldP spid="780293" grpId="0" autoUpdateAnimBg="0"/>
      <p:bldP spid="780294" grpId="0" autoUpdateAnimBg="0"/>
      <p:bldP spid="780295" grpId="0" autoUpdateAnimBg="0"/>
      <p:bldP spid="78029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 运算方法</a:t>
            </a:r>
            <a:r>
              <a:rPr lang="zh-CN" altLang="en-US" sz="4000" dirty="0">
                <a:latin typeface="Times New Roman" panose="02020603050405020304" pitchFamily="18" charset="0"/>
              </a:rPr>
              <a:t>与</a:t>
            </a:r>
            <a:r>
              <a:rPr lang="en-US" altLang="zh-CN" sz="4000" dirty="0">
                <a:latin typeface="Times New Roman" panose="02020603050405020304" pitchFamily="18" charset="0"/>
              </a:rPr>
              <a:t>ALU</a:t>
            </a:r>
            <a:endParaRPr lang="zh-CN" altLang="en-US" sz="4000" b="1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20763" y="1628775"/>
            <a:ext cx="687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5.2.1 </a:t>
            </a:r>
            <a:r>
              <a:rPr lang="zh-CN" altLang="en-US" sz="3200">
                <a:latin typeface="Times New Roman" panose="02020603050405020304" pitchFamily="18" charset="0"/>
              </a:rPr>
              <a:t>定点运算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98538" y="2636838"/>
            <a:ext cx="586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5.2.2 </a:t>
            </a:r>
            <a:r>
              <a:rPr lang="zh-CN" altLang="en-US" sz="3200">
                <a:latin typeface="Times New Roman" panose="02020603050405020304" pitchFamily="18" charset="0"/>
              </a:rPr>
              <a:t>浮点四则运算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971550" y="3716338"/>
            <a:ext cx="670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5.2.3 </a:t>
            </a:r>
            <a:r>
              <a:rPr lang="zh-CN" altLang="en-US" sz="3200" dirty="0">
                <a:latin typeface="Times New Roman" panose="02020603050405020304" pitchFamily="18" charset="0"/>
              </a:rPr>
              <a:t>算术逻辑单元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sz="4000" b="1" smtClean="0"/>
              <a:t>5</a:t>
            </a:r>
            <a:r>
              <a:rPr lang="zh-CN" altLang="en-US" sz="4000" b="1" smtClean="0"/>
              <a:t>.</a:t>
            </a:r>
            <a:r>
              <a:rPr lang="en-US" altLang="zh-CN" sz="4000" b="1" smtClean="0"/>
              <a:t>2.1</a:t>
            </a:r>
            <a:r>
              <a:rPr lang="zh-CN" altLang="en-US" sz="4000" b="1" smtClean="0"/>
              <a:t>   定 点 运 算</a:t>
            </a:r>
            <a:endParaRPr lang="zh-CN" altLang="en-US" sz="4000" b="1" smtClean="0"/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288925" y="114300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一、移位运算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630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移位的意义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1524000" y="2566988"/>
            <a:ext cx="2827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15  </a:t>
            </a:r>
            <a:r>
              <a:rPr lang="en-US" altLang="zh-CN" sz="2800">
                <a:latin typeface="Times New Roman" panose="02020603050405020304" pitchFamily="18" charset="0"/>
              </a:rPr>
              <a:t>m = 1500  cm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1812925" y="317023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小数点右移 2 位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974725" y="38242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机器用语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3116263" y="3824288"/>
            <a:ext cx="4302125" cy="1109662"/>
            <a:chOff x="1963" y="2409"/>
            <a:chExt cx="2710" cy="699"/>
          </a:xfrm>
        </p:grpSpPr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1963" y="2409"/>
              <a:ext cx="27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15 相对于小数点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左移 2 位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2203" y="2781"/>
              <a:ext cx="18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 小数点不动 ）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1890713" y="2590800"/>
            <a:ext cx="1847850" cy="579438"/>
            <a:chOff x="1191" y="1632"/>
            <a:chExt cx="1164" cy="365"/>
          </a:xfrm>
        </p:grpSpPr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191" y="1632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2175" y="1632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1584325" y="5005388"/>
            <a:ext cx="357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左移          绝对值扩大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1600200" y="5595938"/>
            <a:ext cx="357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右移          绝对值缩小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17840" name="Text Box 16"/>
          <p:cNvSpPr txBox="1">
            <a:spLocks noChangeArrowheads="1"/>
          </p:cNvSpPr>
          <p:nvPr/>
        </p:nvSpPr>
        <p:spPr bwMode="auto">
          <a:xfrm>
            <a:off x="685800" y="61864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在计算机中，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移位与加减配合，能够实现乘除运算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utoUpdateAnimBg="0"/>
      <p:bldP spid="717828" grpId="0" autoUpdateAnimBg="0"/>
      <p:bldP spid="717829" grpId="0" autoUpdateAnimBg="0"/>
      <p:bldP spid="717830" grpId="0" autoUpdateAnimBg="0"/>
      <p:bldP spid="717831" grpId="0" autoUpdateAnimBg="0"/>
      <p:bldP spid="717838" grpId="0" autoUpdateAnimBg="0"/>
      <p:bldP spid="717839" grpId="0" autoUpdateAnimBg="0"/>
      <p:bldP spid="7178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算术移位规则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6300788" y="5210175"/>
            <a:ext cx="170021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6300788" y="4533900"/>
            <a:ext cx="1700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右移 </a:t>
            </a:r>
            <a:r>
              <a:rPr lang="zh-CN" altLang="en-US" sz="2800">
                <a:latin typeface="Times New Roman" panose="02020603050405020304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1" name="Rectangle 5"/>
          <p:cNvSpPr>
            <a:spLocks noChangeArrowheads="1"/>
          </p:cNvSpPr>
          <p:nvPr/>
        </p:nvSpPr>
        <p:spPr bwMode="auto">
          <a:xfrm>
            <a:off x="6300788" y="3856038"/>
            <a:ext cx="1700212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左移 </a:t>
            </a:r>
            <a:r>
              <a:rPr lang="zh-CN" altLang="en-US" sz="2800">
                <a:latin typeface="Times New Roman" panose="02020603050405020304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6300788" y="3140075"/>
            <a:ext cx="1700212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2981325" y="5210175"/>
            <a:ext cx="33194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反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2981325" y="3856038"/>
            <a:ext cx="331946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补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2981325" y="3140075"/>
            <a:ext cx="33194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原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1524000" y="3140075"/>
            <a:ext cx="145732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负数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7" name="Rectangle 11"/>
          <p:cNvSpPr>
            <a:spLocks noChangeArrowheads="1"/>
          </p:cNvSpPr>
          <p:nvPr/>
        </p:nvSpPr>
        <p:spPr bwMode="auto">
          <a:xfrm>
            <a:off x="6300788" y="2463800"/>
            <a:ext cx="1700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8" name="Rectangle 12"/>
          <p:cNvSpPr>
            <a:spLocks noChangeArrowheads="1"/>
          </p:cNvSpPr>
          <p:nvPr/>
        </p:nvSpPr>
        <p:spPr bwMode="auto">
          <a:xfrm>
            <a:off x="2981325" y="2463800"/>
            <a:ext cx="33194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原码、补码、反码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9" name="Rectangle 13"/>
          <p:cNvSpPr>
            <a:spLocks noChangeArrowheads="1"/>
          </p:cNvSpPr>
          <p:nvPr/>
        </p:nvSpPr>
        <p:spPr bwMode="auto">
          <a:xfrm>
            <a:off x="1524000" y="2463800"/>
            <a:ext cx="14573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正数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10" name="Text Box 14"/>
          <p:cNvSpPr txBox="1">
            <a:spLocks noChangeArrowheads="1"/>
          </p:cNvSpPr>
          <p:nvPr/>
        </p:nvSpPr>
        <p:spPr bwMode="auto">
          <a:xfrm>
            <a:off x="1584325" y="11874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符号位不变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509713" y="1773238"/>
            <a:ext cx="6491287" cy="4114800"/>
            <a:chOff x="951" y="1117"/>
            <a:chExt cx="4089" cy="2592"/>
          </a:xfrm>
        </p:grpSpPr>
        <p:grpSp>
          <p:nvGrpSpPr>
            <p:cNvPr id="13329" name="Group 17"/>
            <p:cNvGrpSpPr/>
            <p:nvPr/>
          </p:nvGrpSpPr>
          <p:grpSpPr bwMode="auto">
            <a:xfrm>
              <a:off x="960" y="1136"/>
              <a:ext cx="4080" cy="2573"/>
              <a:chOff x="960" y="1136"/>
              <a:chExt cx="4080" cy="2573"/>
            </a:xfrm>
          </p:grpSpPr>
          <p:sp>
            <p:nvSpPr>
              <p:cNvPr id="13334" name="Rectangle 18"/>
              <p:cNvSpPr>
                <a:spLocks noChangeArrowheads="1"/>
              </p:cNvSpPr>
              <p:nvPr/>
            </p:nvSpPr>
            <p:spPr bwMode="auto">
              <a:xfrm>
                <a:off x="960" y="1136"/>
                <a:ext cx="918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5" name="Line 19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6" name="Line 20"/>
              <p:cNvSpPr>
                <a:spLocks noChangeShapeType="1"/>
              </p:cNvSpPr>
              <p:nvPr/>
            </p:nvSpPr>
            <p:spPr bwMode="auto">
              <a:xfrm>
                <a:off x="960" y="155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960" y="1978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8" name="Line 22"/>
              <p:cNvSpPr>
                <a:spLocks noChangeShapeType="1"/>
              </p:cNvSpPr>
              <p:nvPr/>
            </p:nvSpPr>
            <p:spPr bwMode="auto">
              <a:xfrm>
                <a:off x="960" y="3709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9" name="Line 23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0" name="Line 24"/>
              <p:cNvSpPr>
                <a:spLocks noChangeShapeType="1"/>
              </p:cNvSpPr>
              <p:nvPr/>
            </p:nvSpPr>
            <p:spPr bwMode="auto">
              <a:xfrm>
                <a:off x="1878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1" name="Line 25"/>
              <p:cNvSpPr>
                <a:spLocks noChangeShapeType="1"/>
              </p:cNvSpPr>
              <p:nvPr/>
            </p:nvSpPr>
            <p:spPr bwMode="auto">
              <a:xfrm>
                <a:off x="3969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2" name="Line 26"/>
              <p:cNvSpPr>
                <a:spLocks noChangeShapeType="1"/>
              </p:cNvSpPr>
              <p:nvPr/>
            </p:nvSpPr>
            <p:spPr bwMode="auto">
              <a:xfrm>
                <a:off x="504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3" name="Line 27"/>
              <p:cNvSpPr>
                <a:spLocks noChangeShapeType="1"/>
              </p:cNvSpPr>
              <p:nvPr/>
            </p:nvSpPr>
            <p:spPr bwMode="auto">
              <a:xfrm>
                <a:off x="1878" y="2429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4" name="Line 28"/>
              <p:cNvSpPr>
                <a:spLocks noChangeShapeType="1"/>
              </p:cNvSpPr>
              <p:nvPr/>
            </p:nvSpPr>
            <p:spPr bwMode="auto">
              <a:xfrm>
                <a:off x="1878" y="3282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>
                <a:off x="3969" y="2856"/>
                <a:ext cx="10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13330" name="Group 30"/>
            <p:cNvGrpSpPr/>
            <p:nvPr/>
          </p:nvGrpSpPr>
          <p:grpSpPr bwMode="auto">
            <a:xfrm>
              <a:off x="951" y="1117"/>
              <a:ext cx="4089" cy="435"/>
              <a:chOff x="951" y="1117"/>
              <a:chExt cx="4089" cy="435"/>
            </a:xfrm>
          </p:grpSpPr>
          <p:sp>
            <p:nvSpPr>
              <p:cNvPr id="13331" name="Rectangle 31"/>
              <p:cNvSpPr>
                <a:spLocks noChangeArrowheads="1"/>
              </p:cNvSpPr>
              <p:nvPr/>
            </p:nvSpPr>
            <p:spPr bwMode="auto">
              <a:xfrm>
                <a:off x="3969" y="1136"/>
                <a:ext cx="107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添补代码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2" name="Rectangle 32"/>
              <p:cNvSpPr>
                <a:spLocks noChangeArrowheads="1"/>
              </p:cNvSpPr>
              <p:nvPr/>
            </p:nvSpPr>
            <p:spPr bwMode="auto">
              <a:xfrm>
                <a:off x="1878" y="1136"/>
                <a:ext cx="209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码     制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3" name="Rectangle 33"/>
              <p:cNvSpPr>
                <a:spLocks noChangeArrowheads="1"/>
              </p:cNvSpPr>
              <p:nvPr/>
            </p:nvSpPr>
            <p:spPr bwMode="auto">
              <a:xfrm>
                <a:off x="951" y="1117"/>
                <a:ext cx="918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真值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autoUpdateAnimBg="0"/>
      <p:bldP spid="823300" grpId="0" autoUpdateAnimBg="0"/>
      <p:bldP spid="823301" grpId="0" autoUpdateAnimBg="0"/>
      <p:bldP spid="823302" grpId="0" autoUpdateAnimBg="0"/>
      <p:bldP spid="823303" grpId="0" autoUpdateAnimBg="0"/>
      <p:bldP spid="823304" grpId="0" autoUpdateAnimBg="0"/>
      <p:bldP spid="823305" grpId="0" autoUpdateAnimBg="0"/>
      <p:bldP spid="823306" grpId="0" autoUpdateAnimBg="0"/>
      <p:bldP spid="823307" grpId="0" autoUpdateAnimBg="0"/>
      <p:bldP spid="823308" grpId="0" autoUpdateAnimBg="0"/>
      <p:bldP spid="823309" grpId="0" autoUpdateAnimBg="0"/>
      <p:bldP spid="8233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79803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  设机器数字长为 8 位（含１位符号位</a:t>
            </a:r>
            <a:r>
              <a:rPr lang="en-US" altLang="zh-CN" sz="2800">
                <a:latin typeface="Times New Roman" panose="02020603050405020304" pitchFamily="18" charset="0"/>
              </a:rPr>
              <a:t>），</a:t>
            </a:r>
            <a:r>
              <a:rPr lang="zh-CN" altLang="en-US" sz="2800">
                <a:latin typeface="Times New Roman" panose="02020603050405020304" pitchFamily="18" charset="0"/>
              </a:rPr>
              <a:t>写出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–26</a:t>
            </a:r>
            <a:r>
              <a:rPr lang="zh-CN" altLang="en-US" sz="2800">
                <a:latin typeface="Times New Roman" panose="02020603050405020304" pitchFamily="18" charset="0"/>
              </a:rPr>
              <a:t>时，三种机器数左、右移一位和两位后的表示形式及对应的真值，并分析结果的正确性。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898525" y="26717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2422525" y="2671763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>
                <a:latin typeface="Times New Roman" panose="02020603050405020304" pitchFamily="18" charset="0"/>
              </a:rPr>
              <a:t>26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853113" y="5783263"/>
            <a:ext cx="2209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3556000" y="57832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400">
                <a:latin typeface="Times New Roman" panose="02020603050405020304" pitchFamily="18" charset="0"/>
              </a:rPr>
              <a:t>00110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5810250" y="5327650"/>
            <a:ext cx="2209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3556000" y="53276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001101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5734050" y="4872038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3556000" y="48720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08" name="Rectangle 12"/>
          <p:cNvSpPr>
            <a:spLocks noChangeArrowheads="1"/>
          </p:cNvSpPr>
          <p:nvPr/>
        </p:nvSpPr>
        <p:spPr bwMode="auto">
          <a:xfrm>
            <a:off x="5791200" y="4419600"/>
            <a:ext cx="2209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9" name="Rectangle 13"/>
          <p:cNvSpPr>
            <a:spLocks noChangeArrowheads="1"/>
          </p:cNvSpPr>
          <p:nvPr/>
        </p:nvSpPr>
        <p:spPr bwMode="auto">
          <a:xfrm>
            <a:off x="3556000" y="441642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1,011010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10" name="Rectangle 14"/>
          <p:cNvSpPr>
            <a:spLocks noChangeArrowheads="1"/>
          </p:cNvSpPr>
          <p:nvPr/>
        </p:nvSpPr>
        <p:spPr bwMode="auto">
          <a:xfrm>
            <a:off x="5734050" y="396081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11" name="Rectangle 15"/>
          <p:cNvSpPr>
            <a:spLocks noChangeArrowheads="1"/>
          </p:cNvSpPr>
          <p:nvPr/>
        </p:nvSpPr>
        <p:spPr bwMode="auto">
          <a:xfrm>
            <a:off x="3556000" y="396081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1,0011010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12" name="Rectangle 16"/>
          <p:cNvSpPr>
            <a:spLocks noChangeArrowheads="1"/>
          </p:cNvSpPr>
          <p:nvPr/>
        </p:nvSpPr>
        <p:spPr bwMode="auto">
          <a:xfrm>
            <a:off x="1524000" y="396081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524000" y="3419475"/>
            <a:ext cx="6477000" cy="2828925"/>
            <a:chOff x="960" y="2154"/>
            <a:chExt cx="4080" cy="1782"/>
          </a:xfrm>
        </p:grpSpPr>
        <p:grpSp>
          <p:nvGrpSpPr>
            <p:cNvPr id="15384" name="Group 18"/>
            <p:cNvGrpSpPr/>
            <p:nvPr/>
          </p:nvGrpSpPr>
          <p:grpSpPr bwMode="auto">
            <a:xfrm>
              <a:off x="960" y="2154"/>
              <a:ext cx="4080" cy="1782"/>
              <a:chOff x="960" y="2154"/>
              <a:chExt cx="4080" cy="1782"/>
            </a:xfrm>
          </p:grpSpPr>
          <p:sp>
            <p:nvSpPr>
              <p:cNvPr id="15386" name="Rectangle 19"/>
              <p:cNvSpPr>
                <a:spLocks noChangeArrowheads="1"/>
              </p:cNvSpPr>
              <p:nvPr/>
            </p:nvSpPr>
            <p:spPr bwMode="auto">
              <a:xfrm>
                <a:off x="3744" y="2197"/>
                <a:ext cx="129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对应的真值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7" name="Rectangle 20"/>
              <p:cNvSpPr>
                <a:spLocks noChangeArrowheads="1"/>
              </p:cNvSpPr>
              <p:nvPr/>
            </p:nvSpPr>
            <p:spPr bwMode="auto">
              <a:xfrm>
                <a:off x="2240" y="2203"/>
                <a:ext cx="150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机    器    数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8" name="Rectangle 21"/>
              <p:cNvSpPr>
                <a:spLocks noChangeArrowheads="1"/>
              </p:cNvSpPr>
              <p:nvPr/>
            </p:nvSpPr>
            <p:spPr bwMode="auto">
              <a:xfrm>
                <a:off x="960" y="2202"/>
                <a:ext cx="1280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移位操作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389" name="Group 22"/>
              <p:cNvGrpSpPr/>
              <p:nvPr/>
            </p:nvGrpSpPr>
            <p:grpSpPr bwMode="auto">
              <a:xfrm>
                <a:off x="960" y="2154"/>
                <a:ext cx="4080" cy="1782"/>
                <a:chOff x="960" y="2154"/>
                <a:chExt cx="4080" cy="1782"/>
              </a:xfrm>
            </p:grpSpPr>
            <p:sp>
              <p:nvSpPr>
                <p:cNvPr id="15390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1" name="Line 24"/>
                <p:cNvSpPr>
                  <a:spLocks noChangeShapeType="1"/>
                </p:cNvSpPr>
                <p:nvPr/>
              </p:nvSpPr>
              <p:spPr bwMode="auto">
                <a:xfrm>
                  <a:off x="960" y="2495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2" name="Line 25"/>
                <p:cNvSpPr>
                  <a:spLocks noChangeShapeType="1"/>
                </p:cNvSpPr>
                <p:nvPr/>
              </p:nvSpPr>
              <p:spPr bwMode="auto">
                <a:xfrm>
                  <a:off x="960" y="2782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3" name="Line 26"/>
                <p:cNvSpPr>
                  <a:spLocks noChangeShapeType="1"/>
                </p:cNvSpPr>
                <p:nvPr/>
              </p:nvSpPr>
              <p:spPr bwMode="auto">
                <a:xfrm>
                  <a:off x="960" y="3069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4" name="Line 27"/>
                <p:cNvSpPr>
                  <a:spLocks noChangeShapeType="1"/>
                </p:cNvSpPr>
                <p:nvPr/>
              </p:nvSpPr>
              <p:spPr bwMode="auto">
                <a:xfrm>
                  <a:off x="960" y="3356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5" name="Line 28"/>
                <p:cNvSpPr>
                  <a:spLocks noChangeShapeType="1"/>
                </p:cNvSpPr>
                <p:nvPr/>
              </p:nvSpPr>
              <p:spPr bwMode="auto">
                <a:xfrm>
                  <a:off x="960" y="3643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6" name="Line 29"/>
                <p:cNvSpPr>
                  <a:spLocks noChangeShapeType="1"/>
                </p:cNvSpPr>
                <p:nvPr/>
              </p:nvSpPr>
              <p:spPr bwMode="auto">
                <a:xfrm>
                  <a:off x="960" y="3930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7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0" cy="178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8" name="Line 31"/>
                <p:cNvSpPr>
                  <a:spLocks noChangeShapeType="1"/>
                </p:cNvSpPr>
                <p:nvPr/>
              </p:nvSpPr>
              <p:spPr bwMode="auto">
                <a:xfrm>
                  <a:off x="2240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9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85" name="Line 33"/>
            <p:cNvSpPr>
              <a:spLocks noChangeShapeType="1"/>
            </p:cNvSpPr>
            <p:nvPr/>
          </p:nvSpPr>
          <p:spPr bwMode="auto">
            <a:xfrm>
              <a:off x="5040" y="2154"/>
              <a:ext cx="0" cy="17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09600" y="33575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原码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3765550" y="2671763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>
                <a:latin typeface="Times New Roman" panose="02020603050405020304" pitchFamily="18" charset="0"/>
              </a:rPr>
              <a:t> 11010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48" name="Rectangle 52"/>
          <p:cNvSpPr>
            <a:spLocks noChangeArrowheads="1"/>
          </p:cNvSpPr>
          <p:nvPr/>
        </p:nvSpPr>
        <p:spPr bwMode="auto">
          <a:xfrm>
            <a:off x="1519238" y="439578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49" name="Rectangle 53"/>
          <p:cNvSpPr>
            <a:spLocks noChangeArrowheads="1"/>
          </p:cNvSpPr>
          <p:nvPr/>
        </p:nvSpPr>
        <p:spPr bwMode="auto">
          <a:xfrm>
            <a:off x="1519238" y="484187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50" name="Rectangle 54"/>
          <p:cNvSpPr>
            <a:spLocks noChangeArrowheads="1"/>
          </p:cNvSpPr>
          <p:nvPr/>
        </p:nvSpPr>
        <p:spPr bwMode="auto">
          <a:xfrm>
            <a:off x="1519238" y="53038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51" name="Rectangle 55"/>
          <p:cNvSpPr>
            <a:spLocks noChangeArrowheads="1"/>
          </p:cNvSpPr>
          <p:nvPr/>
        </p:nvSpPr>
        <p:spPr bwMode="auto">
          <a:xfrm>
            <a:off x="1519238" y="576262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  <p:bldP spid="720900" grpId="0" autoUpdateAnimBg="0"/>
      <p:bldP spid="720901" grpId="0" autoUpdateAnimBg="0"/>
      <p:bldP spid="720902" grpId="0" autoUpdateAnimBg="0"/>
      <p:bldP spid="720903" grpId="0" autoUpdateAnimBg="0"/>
      <p:bldP spid="720904" grpId="0" autoUpdateAnimBg="0"/>
      <p:bldP spid="720905" grpId="0" autoUpdateAnimBg="0"/>
      <p:bldP spid="720906" grpId="0" autoUpdateAnimBg="0"/>
      <p:bldP spid="720907" grpId="0" autoUpdateAnimBg="0"/>
      <p:bldP spid="720908" grpId="0" autoUpdateAnimBg="0"/>
      <p:bldP spid="720909" grpId="0" autoUpdateAnimBg="0"/>
      <p:bldP spid="720910" grpId="0" autoUpdateAnimBg="0"/>
      <p:bldP spid="720911" grpId="0" autoUpdateAnimBg="0"/>
      <p:bldP spid="720912" grpId="0" autoUpdateAnimBg="0"/>
      <p:bldP spid="720944" grpId="0" autoUpdateAnimBg="0"/>
      <p:bldP spid="720945" grpId="0" autoUpdateAnimBg="0"/>
      <p:bldP spid="720948" grpId="0" autoUpdateAnimBg="0"/>
      <p:bldP spid="720949" grpId="0" autoUpdateAnimBg="0"/>
      <p:bldP spid="720950" grpId="0" autoUpdateAnimBg="0"/>
      <p:bldP spid="7209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5734050" y="602138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3327400" y="602138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</a:rPr>
              <a:t>11001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5715000" y="5565775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3327400" y="556577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110010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5524500" y="51101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3327400" y="51101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1,00101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5715000" y="4654550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3327400" y="46545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1,100101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30" name="Rectangle 10"/>
          <p:cNvSpPr>
            <a:spLocks noChangeArrowheads="1"/>
          </p:cNvSpPr>
          <p:nvPr/>
        </p:nvSpPr>
        <p:spPr bwMode="auto">
          <a:xfrm>
            <a:off x="5734050" y="419893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31" name="Rectangle 11"/>
          <p:cNvSpPr>
            <a:spLocks noChangeArrowheads="1"/>
          </p:cNvSpPr>
          <p:nvPr/>
        </p:nvSpPr>
        <p:spPr bwMode="auto">
          <a:xfrm>
            <a:off x="3327400" y="41989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1,1100101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32" name="Rectangle 12"/>
          <p:cNvSpPr>
            <a:spLocks noChangeArrowheads="1"/>
          </p:cNvSpPr>
          <p:nvPr/>
        </p:nvSpPr>
        <p:spPr bwMode="auto">
          <a:xfrm>
            <a:off x="1295400" y="41989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295400" y="3657600"/>
            <a:ext cx="6477000" cy="2828925"/>
            <a:chOff x="816" y="2304"/>
            <a:chExt cx="4080" cy="1782"/>
          </a:xfrm>
        </p:grpSpPr>
        <p:sp>
          <p:nvSpPr>
            <p:cNvPr id="16436" name="Rectangle 14"/>
            <p:cNvSpPr>
              <a:spLocks noChangeArrowheads="1"/>
            </p:cNvSpPr>
            <p:nvPr/>
          </p:nvSpPr>
          <p:spPr bwMode="auto">
            <a:xfrm>
              <a:off x="3600" y="2347"/>
              <a:ext cx="12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对应的真值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2096" y="2353"/>
              <a:ext cx="1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    器    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816" y="2352"/>
              <a:ext cx="1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移位操作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6439" name="Group 17"/>
            <p:cNvGrpSpPr/>
            <p:nvPr/>
          </p:nvGrpSpPr>
          <p:grpSpPr bwMode="auto">
            <a:xfrm>
              <a:off x="816" y="2304"/>
              <a:ext cx="4080" cy="1782"/>
              <a:chOff x="816" y="2304"/>
              <a:chExt cx="4080" cy="1782"/>
            </a:xfrm>
          </p:grpSpPr>
          <p:sp>
            <p:nvSpPr>
              <p:cNvPr id="16440" name="Line 18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1" name="Line 19"/>
              <p:cNvSpPr>
                <a:spLocks noChangeShapeType="1"/>
              </p:cNvSpPr>
              <p:nvPr/>
            </p:nvSpPr>
            <p:spPr bwMode="auto">
              <a:xfrm>
                <a:off x="816" y="264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2" name="Line 20"/>
              <p:cNvSpPr>
                <a:spLocks noChangeShapeType="1"/>
              </p:cNvSpPr>
              <p:nvPr/>
            </p:nvSpPr>
            <p:spPr bwMode="auto">
              <a:xfrm>
                <a:off x="816" y="293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3" name="Line 21"/>
              <p:cNvSpPr>
                <a:spLocks noChangeShapeType="1"/>
              </p:cNvSpPr>
              <p:nvPr/>
            </p:nvSpPr>
            <p:spPr bwMode="auto">
              <a:xfrm>
                <a:off x="816" y="321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4" name="Line 22"/>
              <p:cNvSpPr>
                <a:spLocks noChangeShapeType="1"/>
              </p:cNvSpPr>
              <p:nvPr/>
            </p:nvSpPr>
            <p:spPr bwMode="auto">
              <a:xfrm>
                <a:off x="816" y="350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5" name="Line 23"/>
              <p:cNvSpPr>
                <a:spLocks noChangeShapeType="1"/>
              </p:cNvSpPr>
              <p:nvPr/>
            </p:nvSpPr>
            <p:spPr bwMode="auto">
              <a:xfrm>
                <a:off x="816" y="379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6" name="Line 24"/>
              <p:cNvSpPr>
                <a:spLocks noChangeShapeType="1"/>
              </p:cNvSpPr>
              <p:nvPr/>
            </p:nvSpPr>
            <p:spPr bwMode="auto">
              <a:xfrm>
                <a:off x="816" y="408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7" name="Line 25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8" name="Line 26"/>
              <p:cNvSpPr>
                <a:spLocks noChangeShapeType="1"/>
              </p:cNvSpPr>
              <p:nvPr/>
            </p:nvSpPr>
            <p:spPr bwMode="auto">
              <a:xfrm>
                <a:off x="2096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9" name="Line 2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50" name="Line 28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5734050" y="297338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7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2" name="Rectangle 42"/>
          <p:cNvSpPr>
            <a:spLocks noChangeArrowheads="1"/>
          </p:cNvSpPr>
          <p:nvPr/>
        </p:nvSpPr>
        <p:spPr bwMode="auto">
          <a:xfrm>
            <a:off x="3327400" y="297338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</a:rPr>
              <a:t>11001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3" name="Rectangle 43"/>
          <p:cNvSpPr>
            <a:spLocks noChangeArrowheads="1"/>
          </p:cNvSpPr>
          <p:nvPr/>
        </p:nvSpPr>
        <p:spPr bwMode="auto">
          <a:xfrm>
            <a:off x="5715000" y="2517775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4" name="Rectangle 44"/>
          <p:cNvSpPr>
            <a:spLocks noChangeArrowheads="1"/>
          </p:cNvSpPr>
          <p:nvPr/>
        </p:nvSpPr>
        <p:spPr bwMode="auto">
          <a:xfrm>
            <a:off x="3327400" y="251777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110011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5" name="Rectangle 45"/>
          <p:cNvSpPr>
            <a:spLocks noChangeArrowheads="1"/>
          </p:cNvSpPr>
          <p:nvPr/>
        </p:nvSpPr>
        <p:spPr bwMode="auto">
          <a:xfrm>
            <a:off x="5524500" y="20621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6" name="Rectangle 46"/>
          <p:cNvSpPr>
            <a:spLocks noChangeArrowheads="1"/>
          </p:cNvSpPr>
          <p:nvPr/>
        </p:nvSpPr>
        <p:spPr bwMode="auto">
          <a:xfrm>
            <a:off x="3327400" y="20621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67" name="Rectangle 47"/>
          <p:cNvSpPr>
            <a:spLocks noChangeArrowheads="1"/>
          </p:cNvSpPr>
          <p:nvPr/>
        </p:nvSpPr>
        <p:spPr bwMode="auto">
          <a:xfrm>
            <a:off x="5715000" y="1606550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8" name="Rectangle 48"/>
          <p:cNvSpPr>
            <a:spLocks noChangeArrowheads="1"/>
          </p:cNvSpPr>
          <p:nvPr/>
        </p:nvSpPr>
        <p:spPr bwMode="auto">
          <a:xfrm>
            <a:off x="3327400" y="16065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1,100110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69" name="Rectangle 49"/>
          <p:cNvSpPr>
            <a:spLocks noChangeArrowheads="1"/>
          </p:cNvSpPr>
          <p:nvPr/>
        </p:nvSpPr>
        <p:spPr bwMode="auto">
          <a:xfrm>
            <a:off x="5734050" y="115093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70" name="Rectangle 50"/>
          <p:cNvSpPr>
            <a:spLocks noChangeArrowheads="1"/>
          </p:cNvSpPr>
          <p:nvPr/>
        </p:nvSpPr>
        <p:spPr bwMode="auto">
          <a:xfrm>
            <a:off x="3327400" y="11509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1,1100110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71" name="Rectangle 51"/>
          <p:cNvSpPr>
            <a:spLocks noChangeArrowheads="1"/>
          </p:cNvSpPr>
          <p:nvPr/>
        </p:nvSpPr>
        <p:spPr bwMode="auto">
          <a:xfrm>
            <a:off x="1295400" y="11509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52"/>
          <p:cNvGrpSpPr/>
          <p:nvPr/>
        </p:nvGrpSpPr>
        <p:grpSpPr bwMode="auto">
          <a:xfrm>
            <a:off x="1295400" y="609600"/>
            <a:ext cx="6477000" cy="2828925"/>
            <a:chOff x="816" y="384"/>
            <a:chExt cx="4080" cy="1782"/>
          </a:xfrm>
        </p:grpSpPr>
        <p:sp>
          <p:nvSpPr>
            <p:cNvPr id="16421" name="Rectangle 53"/>
            <p:cNvSpPr>
              <a:spLocks noChangeArrowheads="1"/>
            </p:cNvSpPr>
            <p:nvPr/>
          </p:nvSpPr>
          <p:spPr bwMode="auto">
            <a:xfrm>
              <a:off x="3600" y="427"/>
              <a:ext cx="12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对应的真值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22" name="Rectangle 54"/>
            <p:cNvSpPr>
              <a:spLocks noChangeArrowheads="1"/>
            </p:cNvSpPr>
            <p:nvPr/>
          </p:nvSpPr>
          <p:spPr bwMode="auto">
            <a:xfrm>
              <a:off x="2096" y="433"/>
              <a:ext cx="1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    器    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23" name="Rectangle 55"/>
            <p:cNvSpPr>
              <a:spLocks noChangeArrowheads="1"/>
            </p:cNvSpPr>
            <p:nvPr/>
          </p:nvSpPr>
          <p:spPr bwMode="auto">
            <a:xfrm>
              <a:off x="816" y="432"/>
              <a:ext cx="1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移位操作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6424" name="Group 56"/>
            <p:cNvGrpSpPr/>
            <p:nvPr/>
          </p:nvGrpSpPr>
          <p:grpSpPr bwMode="auto">
            <a:xfrm>
              <a:off x="816" y="384"/>
              <a:ext cx="4080" cy="1782"/>
              <a:chOff x="816" y="384"/>
              <a:chExt cx="4080" cy="1782"/>
            </a:xfrm>
          </p:grpSpPr>
          <p:sp>
            <p:nvSpPr>
              <p:cNvPr id="16425" name="Line 57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6" name="Line 58"/>
              <p:cNvSpPr>
                <a:spLocks noChangeShapeType="1"/>
              </p:cNvSpPr>
              <p:nvPr/>
            </p:nvSpPr>
            <p:spPr bwMode="auto">
              <a:xfrm>
                <a:off x="816" y="72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7" name="Line 59"/>
              <p:cNvSpPr>
                <a:spLocks noChangeShapeType="1"/>
              </p:cNvSpPr>
              <p:nvPr/>
            </p:nvSpPr>
            <p:spPr bwMode="auto">
              <a:xfrm>
                <a:off x="816" y="101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8" name="Line 60"/>
              <p:cNvSpPr>
                <a:spLocks noChangeShapeType="1"/>
              </p:cNvSpPr>
              <p:nvPr/>
            </p:nvSpPr>
            <p:spPr bwMode="auto">
              <a:xfrm>
                <a:off x="816" y="129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9" name="Line 61"/>
              <p:cNvSpPr>
                <a:spLocks noChangeShapeType="1"/>
              </p:cNvSpPr>
              <p:nvPr/>
            </p:nvSpPr>
            <p:spPr bwMode="auto">
              <a:xfrm>
                <a:off x="816" y="158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0" name="Line 62"/>
              <p:cNvSpPr>
                <a:spLocks noChangeShapeType="1"/>
              </p:cNvSpPr>
              <p:nvPr/>
            </p:nvSpPr>
            <p:spPr bwMode="auto">
              <a:xfrm>
                <a:off x="816" y="187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1" name="Line 63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2" name="Line 64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3" name="Line 65"/>
              <p:cNvSpPr>
                <a:spLocks noChangeShapeType="1"/>
              </p:cNvSpPr>
              <p:nvPr/>
            </p:nvSpPr>
            <p:spPr bwMode="auto">
              <a:xfrm>
                <a:off x="2096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4" name="Line 66"/>
              <p:cNvSpPr>
                <a:spLocks noChangeShapeType="1"/>
              </p:cNvSpPr>
              <p:nvPr/>
            </p:nvSpPr>
            <p:spPr bwMode="auto">
              <a:xfrm>
                <a:off x="3600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5" name="Line 67"/>
              <p:cNvSpPr>
                <a:spLocks noChangeShapeType="1"/>
              </p:cNvSpPr>
              <p:nvPr/>
            </p:nvSpPr>
            <p:spPr bwMode="auto">
              <a:xfrm>
                <a:off x="489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16410" name="Text Box 80"/>
          <p:cNvSpPr txBox="1">
            <a:spLocks noChangeArrowheads="1"/>
          </p:cNvSpPr>
          <p:nvPr/>
        </p:nvSpPr>
        <p:spPr bwMode="auto">
          <a:xfrm>
            <a:off x="244475" y="623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补码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2001" name="Text Box 81"/>
          <p:cNvSpPr txBox="1">
            <a:spLocks noChangeArrowheads="1"/>
          </p:cNvSpPr>
          <p:nvPr/>
        </p:nvSpPr>
        <p:spPr bwMode="auto">
          <a:xfrm>
            <a:off x="244475" y="3671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2004" name="Rectangle 84"/>
          <p:cNvSpPr>
            <a:spLocks noChangeArrowheads="1"/>
          </p:cNvSpPr>
          <p:nvPr/>
        </p:nvSpPr>
        <p:spPr bwMode="auto">
          <a:xfrm>
            <a:off x="1257300" y="158591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5" name="Rectangle 85"/>
          <p:cNvSpPr>
            <a:spLocks noChangeArrowheads="1"/>
          </p:cNvSpPr>
          <p:nvPr/>
        </p:nvSpPr>
        <p:spPr bwMode="auto">
          <a:xfrm>
            <a:off x="1257300" y="204628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6" name="Rectangle 86"/>
          <p:cNvSpPr>
            <a:spLocks noChangeArrowheads="1"/>
          </p:cNvSpPr>
          <p:nvPr/>
        </p:nvSpPr>
        <p:spPr bwMode="auto">
          <a:xfrm>
            <a:off x="1257300" y="250666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7" name="Rectangle 87"/>
          <p:cNvSpPr>
            <a:spLocks noChangeArrowheads="1"/>
          </p:cNvSpPr>
          <p:nvPr/>
        </p:nvSpPr>
        <p:spPr bwMode="auto">
          <a:xfrm>
            <a:off x="1257300" y="294005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8" name="Rectangle 88"/>
          <p:cNvSpPr>
            <a:spLocks noChangeArrowheads="1"/>
          </p:cNvSpPr>
          <p:nvPr/>
        </p:nvSpPr>
        <p:spPr bwMode="auto">
          <a:xfrm>
            <a:off x="1257300" y="463867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9" name="Rectangle 89"/>
          <p:cNvSpPr>
            <a:spLocks noChangeArrowheads="1"/>
          </p:cNvSpPr>
          <p:nvPr/>
        </p:nvSpPr>
        <p:spPr bwMode="auto">
          <a:xfrm>
            <a:off x="1257300" y="509905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10" name="Rectangle 90"/>
          <p:cNvSpPr>
            <a:spLocks noChangeArrowheads="1"/>
          </p:cNvSpPr>
          <p:nvPr/>
        </p:nvSpPr>
        <p:spPr bwMode="auto">
          <a:xfrm>
            <a:off x="1257300" y="553720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11" name="Rectangle 91"/>
          <p:cNvSpPr>
            <a:spLocks noChangeArrowheads="1"/>
          </p:cNvSpPr>
          <p:nvPr/>
        </p:nvSpPr>
        <p:spPr bwMode="auto">
          <a:xfrm>
            <a:off x="1257300" y="600710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23" grpId="0" autoUpdateAnimBg="0"/>
      <p:bldP spid="721924" grpId="0" autoUpdateAnimBg="0"/>
      <p:bldP spid="721925" grpId="0" autoUpdateAnimBg="0"/>
      <p:bldP spid="721926" grpId="0" autoUpdateAnimBg="0"/>
      <p:bldP spid="721927" grpId="0" autoUpdateAnimBg="0"/>
      <p:bldP spid="721928" grpId="0" autoUpdateAnimBg="0"/>
      <p:bldP spid="721929" grpId="0" autoUpdateAnimBg="0"/>
      <p:bldP spid="721930" grpId="0" autoUpdateAnimBg="0"/>
      <p:bldP spid="721931" grpId="0" autoUpdateAnimBg="0"/>
      <p:bldP spid="721932" grpId="0" autoUpdateAnimBg="0"/>
      <p:bldP spid="721961" grpId="0" autoUpdateAnimBg="0"/>
      <p:bldP spid="721962" grpId="0" autoUpdateAnimBg="0"/>
      <p:bldP spid="721963" grpId="0" autoUpdateAnimBg="0"/>
      <p:bldP spid="721964" grpId="0" autoUpdateAnimBg="0"/>
      <p:bldP spid="721965" grpId="0" autoUpdateAnimBg="0"/>
      <p:bldP spid="721966" grpId="0" autoUpdateAnimBg="0"/>
      <p:bldP spid="721967" grpId="0" autoUpdateAnimBg="0"/>
      <p:bldP spid="721968" grpId="0" autoUpdateAnimBg="0"/>
      <p:bldP spid="721969" grpId="0" autoUpdateAnimBg="0"/>
      <p:bldP spid="721970" grpId="0" autoUpdateAnimBg="0"/>
      <p:bldP spid="721971" grpId="0" autoUpdateAnimBg="0"/>
      <p:bldP spid="722001" grpId="0" autoUpdateAnimBg="0"/>
      <p:bldP spid="722004" grpId="0" autoUpdateAnimBg="0"/>
      <p:bldP spid="722005" grpId="0" autoUpdateAnimBg="0"/>
      <p:bldP spid="722006" grpId="0" autoUpdateAnimBg="0"/>
      <p:bldP spid="722007" grpId="0" autoUpdateAnimBg="0"/>
      <p:bldP spid="722008" grpId="0" autoUpdateAnimBg="0"/>
      <p:bldP spid="722009" grpId="0" autoUpdateAnimBg="0"/>
      <p:bldP spid="722010" grpId="0" autoUpdateAnimBg="0"/>
      <p:bldP spid="7220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4175" y="304800"/>
            <a:ext cx="477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算术移位的硬件实现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555625" y="4689475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a）</a:t>
            </a:r>
            <a:r>
              <a:rPr lang="zh-CN" altLang="en-US" sz="2000">
                <a:latin typeface="Times New Roman" panose="02020603050405020304" pitchFamily="18" charset="0"/>
              </a:rPr>
              <a:t>真值为正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2535238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b）</a:t>
            </a:r>
            <a:r>
              <a:rPr lang="zh-CN" altLang="en-US" sz="2000">
                <a:latin typeface="Times New Roman" panose="02020603050405020304" pitchFamily="18" charset="0"/>
              </a:rPr>
              <a:t>负数的原码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4724400" y="46894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c）</a:t>
            </a:r>
            <a:r>
              <a:rPr lang="zh-CN" altLang="en-US" sz="2000">
                <a:latin typeface="Times New Roman" panose="02020603050405020304" pitchFamily="18" charset="0"/>
              </a:rPr>
              <a:t>负数的补码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877050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d）</a:t>
            </a:r>
            <a:r>
              <a:rPr lang="zh-CN" altLang="en-US" sz="2000">
                <a:latin typeface="Times New Roman" panose="02020603050405020304" pitchFamily="18" charset="0"/>
              </a:rPr>
              <a:t>负数的反码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23850" y="1524000"/>
            <a:ext cx="2174875" cy="1281113"/>
            <a:chOff x="204" y="960"/>
            <a:chExt cx="1370" cy="807"/>
          </a:xfrm>
        </p:grpSpPr>
        <p:grpSp>
          <p:nvGrpSpPr>
            <p:cNvPr id="17492" name="Group 8"/>
            <p:cNvGrpSpPr/>
            <p:nvPr/>
          </p:nvGrpSpPr>
          <p:grpSpPr bwMode="auto">
            <a:xfrm>
              <a:off x="204" y="960"/>
              <a:ext cx="1370" cy="807"/>
              <a:chOff x="204" y="960"/>
              <a:chExt cx="1370" cy="807"/>
            </a:xfrm>
          </p:grpSpPr>
          <p:sp>
            <p:nvSpPr>
              <p:cNvPr id="17494" name="Rectangle 9"/>
              <p:cNvSpPr>
                <a:spLocks noChangeArrowheads="1"/>
              </p:cNvSpPr>
              <p:nvPr/>
            </p:nvSpPr>
            <p:spPr bwMode="auto">
              <a:xfrm>
                <a:off x="348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5" name="Rectangle 10"/>
              <p:cNvSpPr>
                <a:spLocks noChangeArrowheads="1"/>
              </p:cNvSpPr>
              <p:nvPr/>
            </p:nvSpPr>
            <p:spPr bwMode="auto">
              <a:xfrm>
                <a:off x="732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6" name="Freeform 11"/>
              <p:cNvSpPr/>
              <p:nvPr/>
            </p:nvSpPr>
            <p:spPr bwMode="auto">
              <a:xfrm>
                <a:off x="204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7" name="Freeform 12"/>
              <p:cNvSpPr/>
              <p:nvPr/>
            </p:nvSpPr>
            <p:spPr bwMode="auto">
              <a:xfrm>
                <a:off x="636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8" name="Freeform 13"/>
              <p:cNvSpPr/>
              <p:nvPr/>
            </p:nvSpPr>
            <p:spPr bwMode="auto">
              <a:xfrm>
                <a:off x="1308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9" name="Text Box 14"/>
              <p:cNvSpPr txBox="1">
                <a:spLocks noChangeArrowheads="1"/>
              </p:cNvSpPr>
              <p:nvPr/>
            </p:nvSpPr>
            <p:spPr bwMode="auto">
              <a:xfrm>
                <a:off x="1346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93" name="Line 15"/>
            <p:cNvSpPr>
              <a:spLocks noChangeShapeType="1"/>
            </p:cNvSpPr>
            <p:nvPr/>
          </p:nvSpPr>
          <p:spPr bwMode="auto">
            <a:xfrm flipH="1">
              <a:off x="876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2533650" y="1524000"/>
            <a:ext cx="2174875" cy="1281113"/>
            <a:chOff x="1596" y="960"/>
            <a:chExt cx="1370" cy="807"/>
          </a:xfrm>
        </p:grpSpPr>
        <p:grpSp>
          <p:nvGrpSpPr>
            <p:cNvPr id="17484" name="Group 17"/>
            <p:cNvGrpSpPr/>
            <p:nvPr/>
          </p:nvGrpSpPr>
          <p:grpSpPr bwMode="auto">
            <a:xfrm>
              <a:off x="1596" y="960"/>
              <a:ext cx="1370" cy="807"/>
              <a:chOff x="1596" y="960"/>
              <a:chExt cx="1370" cy="807"/>
            </a:xfrm>
          </p:grpSpPr>
          <p:sp>
            <p:nvSpPr>
              <p:cNvPr id="17486" name="Rectangle 18"/>
              <p:cNvSpPr>
                <a:spLocks noChangeArrowheads="1"/>
              </p:cNvSpPr>
              <p:nvPr/>
            </p:nvSpPr>
            <p:spPr bwMode="auto">
              <a:xfrm>
                <a:off x="1740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7" name="Rectangle 19"/>
              <p:cNvSpPr>
                <a:spLocks noChangeArrowheads="1"/>
              </p:cNvSpPr>
              <p:nvPr/>
            </p:nvSpPr>
            <p:spPr bwMode="auto">
              <a:xfrm>
                <a:off x="2124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8" name="Freeform 20"/>
              <p:cNvSpPr/>
              <p:nvPr/>
            </p:nvSpPr>
            <p:spPr bwMode="auto">
              <a:xfrm>
                <a:off x="1596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9" name="Freeform 21"/>
              <p:cNvSpPr/>
              <p:nvPr/>
            </p:nvSpPr>
            <p:spPr bwMode="auto">
              <a:xfrm>
                <a:off x="2031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0" name="Freeform 22"/>
              <p:cNvSpPr/>
              <p:nvPr/>
            </p:nvSpPr>
            <p:spPr bwMode="auto">
              <a:xfrm>
                <a:off x="2703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1" name="Text Box 23"/>
              <p:cNvSpPr txBox="1">
                <a:spLocks noChangeArrowheads="1"/>
              </p:cNvSpPr>
              <p:nvPr/>
            </p:nvSpPr>
            <p:spPr bwMode="auto">
              <a:xfrm>
                <a:off x="2738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85" name="Line 24"/>
            <p:cNvSpPr>
              <a:spLocks noChangeShapeType="1"/>
            </p:cNvSpPr>
            <p:nvPr/>
          </p:nvSpPr>
          <p:spPr bwMode="auto">
            <a:xfrm flipH="1">
              <a:off x="2268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4743450" y="1524000"/>
            <a:ext cx="2133600" cy="1281113"/>
            <a:chOff x="2988" y="960"/>
            <a:chExt cx="1344" cy="807"/>
          </a:xfrm>
        </p:grpSpPr>
        <p:grpSp>
          <p:nvGrpSpPr>
            <p:cNvPr id="17476" name="Group 26"/>
            <p:cNvGrpSpPr/>
            <p:nvPr/>
          </p:nvGrpSpPr>
          <p:grpSpPr bwMode="auto">
            <a:xfrm>
              <a:off x="2988" y="960"/>
              <a:ext cx="1344" cy="807"/>
              <a:chOff x="2988" y="960"/>
              <a:chExt cx="1344" cy="807"/>
            </a:xfrm>
          </p:grpSpPr>
          <p:sp>
            <p:nvSpPr>
              <p:cNvPr id="17478" name="Rectangle 27"/>
              <p:cNvSpPr>
                <a:spLocks noChangeArrowheads="1"/>
              </p:cNvSpPr>
              <p:nvPr/>
            </p:nvSpPr>
            <p:spPr bwMode="auto">
              <a:xfrm>
                <a:off x="3132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9" name="Rectangle 28"/>
              <p:cNvSpPr>
                <a:spLocks noChangeArrowheads="1"/>
              </p:cNvSpPr>
              <p:nvPr/>
            </p:nvSpPr>
            <p:spPr bwMode="auto">
              <a:xfrm>
                <a:off x="3516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0" name="Freeform 29"/>
              <p:cNvSpPr/>
              <p:nvPr/>
            </p:nvSpPr>
            <p:spPr bwMode="auto">
              <a:xfrm>
                <a:off x="2988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1" name="Freeform 30"/>
              <p:cNvSpPr/>
              <p:nvPr/>
            </p:nvSpPr>
            <p:spPr bwMode="auto">
              <a:xfrm>
                <a:off x="3423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Freeform 31"/>
              <p:cNvSpPr/>
              <p:nvPr/>
            </p:nvSpPr>
            <p:spPr bwMode="auto">
              <a:xfrm>
                <a:off x="4095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3" name="Text Box 32"/>
              <p:cNvSpPr txBox="1">
                <a:spLocks noChangeArrowheads="1"/>
              </p:cNvSpPr>
              <p:nvPr/>
            </p:nvSpPr>
            <p:spPr bwMode="auto">
              <a:xfrm>
                <a:off x="4104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77" name="Line 33"/>
            <p:cNvSpPr>
              <a:spLocks noChangeShapeType="1"/>
            </p:cNvSpPr>
            <p:nvPr/>
          </p:nvSpPr>
          <p:spPr bwMode="auto">
            <a:xfrm flipH="1">
              <a:off x="3660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/>
          <p:nvPr/>
        </p:nvGrpSpPr>
        <p:grpSpPr bwMode="auto">
          <a:xfrm>
            <a:off x="6953250" y="1524000"/>
            <a:ext cx="2190750" cy="1281113"/>
            <a:chOff x="4380" y="960"/>
            <a:chExt cx="1380" cy="807"/>
          </a:xfrm>
        </p:grpSpPr>
        <p:grpSp>
          <p:nvGrpSpPr>
            <p:cNvPr id="17468" name="Group 35"/>
            <p:cNvGrpSpPr/>
            <p:nvPr/>
          </p:nvGrpSpPr>
          <p:grpSpPr bwMode="auto">
            <a:xfrm>
              <a:off x="4380" y="960"/>
              <a:ext cx="1380" cy="807"/>
              <a:chOff x="4380" y="960"/>
              <a:chExt cx="1380" cy="807"/>
            </a:xfrm>
          </p:grpSpPr>
          <p:sp>
            <p:nvSpPr>
              <p:cNvPr id="17470" name="Rectangle 36"/>
              <p:cNvSpPr>
                <a:spLocks noChangeArrowheads="1"/>
              </p:cNvSpPr>
              <p:nvPr/>
            </p:nvSpPr>
            <p:spPr bwMode="auto">
              <a:xfrm>
                <a:off x="4524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Rectangle 37"/>
              <p:cNvSpPr>
                <a:spLocks noChangeArrowheads="1"/>
              </p:cNvSpPr>
              <p:nvPr/>
            </p:nvSpPr>
            <p:spPr bwMode="auto">
              <a:xfrm>
                <a:off x="4908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Freeform 38"/>
              <p:cNvSpPr/>
              <p:nvPr/>
            </p:nvSpPr>
            <p:spPr bwMode="auto">
              <a:xfrm>
                <a:off x="4380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3" name="Freeform 39"/>
              <p:cNvSpPr/>
              <p:nvPr/>
            </p:nvSpPr>
            <p:spPr bwMode="auto">
              <a:xfrm>
                <a:off x="4815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4" name="Freeform 40"/>
              <p:cNvSpPr/>
              <p:nvPr/>
            </p:nvSpPr>
            <p:spPr bwMode="auto">
              <a:xfrm>
                <a:off x="5487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5" name="Text Box 41"/>
              <p:cNvSpPr txBox="1">
                <a:spLocks noChangeArrowheads="1"/>
              </p:cNvSpPr>
              <p:nvPr/>
            </p:nvSpPr>
            <p:spPr bwMode="auto">
              <a:xfrm>
                <a:off x="5532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9" name="Line 42"/>
            <p:cNvSpPr>
              <a:spLocks noChangeShapeType="1"/>
            </p:cNvSpPr>
            <p:nvPr/>
          </p:nvSpPr>
          <p:spPr bwMode="auto">
            <a:xfrm flipH="1">
              <a:off x="5052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6953250" y="3276600"/>
            <a:ext cx="1981200" cy="866775"/>
            <a:chOff x="4380" y="2064"/>
            <a:chExt cx="1248" cy="546"/>
          </a:xfrm>
        </p:grpSpPr>
        <p:grpSp>
          <p:nvGrpSpPr>
            <p:cNvPr id="17461" name="Group 44"/>
            <p:cNvGrpSpPr/>
            <p:nvPr/>
          </p:nvGrpSpPr>
          <p:grpSpPr bwMode="auto">
            <a:xfrm>
              <a:off x="4380" y="2064"/>
              <a:ext cx="1248" cy="546"/>
              <a:chOff x="4380" y="2064"/>
              <a:chExt cx="1248" cy="546"/>
            </a:xfrm>
          </p:grpSpPr>
          <p:sp>
            <p:nvSpPr>
              <p:cNvPr id="17463" name="Rectangle 45"/>
              <p:cNvSpPr>
                <a:spLocks noChangeArrowheads="1"/>
              </p:cNvSpPr>
              <p:nvPr/>
            </p:nvSpPr>
            <p:spPr bwMode="auto">
              <a:xfrm>
                <a:off x="4524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Rectangle 46"/>
              <p:cNvSpPr>
                <a:spLocks noChangeArrowheads="1"/>
              </p:cNvSpPr>
              <p:nvPr/>
            </p:nvSpPr>
            <p:spPr bwMode="auto">
              <a:xfrm>
                <a:off x="4908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Freeform 47"/>
              <p:cNvSpPr/>
              <p:nvPr/>
            </p:nvSpPr>
            <p:spPr bwMode="auto">
              <a:xfrm>
                <a:off x="4380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6" name="Freeform 48"/>
              <p:cNvSpPr/>
              <p:nvPr/>
            </p:nvSpPr>
            <p:spPr bwMode="auto">
              <a:xfrm>
                <a:off x="5487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7" name="Line 49"/>
              <p:cNvSpPr>
                <a:spLocks noChangeShapeType="1"/>
              </p:cNvSpPr>
              <p:nvPr/>
            </p:nvSpPr>
            <p:spPr bwMode="auto">
              <a:xfrm>
                <a:off x="4716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62" name="Line 50"/>
            <p:cNvSpPr>
              <a:spLocks noChangeShapeType="1"/>
            </p:cNvSpPr>
            <p:nvPr/>
          </p:nvSpPr>
          <p:spPr bwMode="auto">
            <a:xfrm rot="10800000" flipH="1">
              <a:off x="510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/>
          <p:nvPr/>
        </p:nvGrpSpPr>
        <p:grpSpPr bwMode="auto">
          <a:xfrm>
            <a:off x="4743450" y="3276600"/>
            <a:ext cx="1981200" cy="866775"/>
            <a:chOff x="2988" y="2064"/>
            <a:chExt cx="1248" cy="546"/>
          </a:xfrm>
        </p:grpSpPr>
        <p:grpSp>
          <p:nvGrpSpPr>
            <p:cNvPr id="17454" name="Group 52"/>
            <p:cNvGrpSpPr/>
            <p:nvPr/>
          </p:nvGrpSpPr>
          <p:grpSpPr bwMode="auto">
            <a:xfrm>
              <a:off x="2988" y="2064"/>
              <a:ext cx="1248" cy="546"/>
              <a:chOff x="2988" y="2064"/>
              <a:chExt cx="1248" cy="546"/>
            </a:xfrm>
          </p:grpSpPr>
          <p:sp>
            <p:nvSpPr>
              <p:cNvPr id="17456" name="Rectangle 53"/>
              <p:cNvSpPr>
                <a:spLocks noChangeArrowheads="1"/>
              </p:cNvSpPr>
              <p:nvPr/>
            </p:nvSpPr>
            <p:spPr bwMode="auto">
              <a:xfrm>
                <a:off x="3132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Rectangle 54"/>
              <p:cNvSpPr>
                <a:spLocks noChangeArrowheads="1"/>
              </p:cNvSpPr>
              <p:nvPr/>
            </p:nvSpPr>
            <p:spPr bwMode="auto">
              <a:xfrm>
                <a:off x="3516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Freeform 55"/>
              <p:cNvSpPr/>
              <p:nvPr/>
            </p:nvSpPr>
            <p:spPr bwMode="auto">
              <a:xfrm>
                <a:off x="2988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9" name="Freeform 56"/>
              <p:cNvSpPr/>
              <p:nvPr/>
            </p:nvSpPr>
            <p:spPr bwMode="auto">
              <a:xfrm>
                <a:off x="4095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0" name="Line 57"/>
              <p:cNvSpPr>
                <a:spLocks noChangeShapeType="1"/>
              </p:cNvSpPr>
              <p:nvPr/>
            </p:nvSpPr>
            <p:spPr bwMode="auto">
              <a:xfrm>
                <a:off x="332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 rot="10800000" flipH="1">
              <a:off x="366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59"/>
          <p:cNvGrpSpPr/>
          <p:nvPr/>
        </p:nvGrpSpPr>
        <p:grpSpPr bwMode="auto">
          <a:xfrm>
            <a:off x="2533650" y="3276600"/>
            <a:ext cx="1981200" cy="1271588"/>
            <a:chOff x="1596" y="2064"/>
            <a:chExt cx="1248" cy="801"/>
          </a:xfrm>
        </p:grpSpPr>
        <p:grpSp>
          <p:nvGrpSpPr>
            <p:cNvPr id="17446" name="Group 60"/>
            <p:cNvGrpSpPr/>
            <p:nvPr/>
          </p:nvGrpSpPr>
          <p:grpSpPr bwMode="auto">
            <a:xfrm>
              <a:off x="1596" y="2064"/>
              <a:ext cx="1248" cy="801"/>
              <a:chOff x="1596" y="2064"/>
              <a:chExt cx="1248" cy="801"/>
            </a:xfrm>
          </p:grpSpPr>
          <p:sp>
            <p:nvSpPr>
              <p:cNvPr id="17448" name="Rectangle 61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Rectangle 62"/>
              <p:cNvSpPr>
                <a:spLocks noChangeArrowheads="1"/>
              </p:cNvSpPr>
              <p:nvPr/>
            </p:nvSpPr>
            <p:spPr bwMode="auto">
              <a:xfrm>
                <a:off x="2124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Freeform 63"/>
              <p:cNvSpPr/>
              <p:nvPr/>
            </p:nvSpPr>
            <p:spPr bwMode="auto">
              <a:xfrm>
                <a:off x="1596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1" name="Freeform 64"/>
              <p:cNvSpPr/>
              <p:nvPr/>
            </p:nvSpPr>
            <p:spPr bwMode="auto">
              <a:xfrm>
                <a:off x="2031" y="2208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Freeform 65"/>
              <p:cNvSpPr/>
              <p:nvPr/>
            </p:nvSpPr>
            <p:spPr bwMode="auto">
              <a:xfrm>
                <a:off x="2703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3" name="Text Box 66"/>
              <p:cNvSpPr txBox="1">
                <a:spLocks noChangeArrowheads="1"/>
              </p:cNvSpPr>
              <p:nvPr/>
            </p:nvSpPr>
            <p:spPr bwMode="auto">
              <a:xfrm>
                <a:off x="1922" y="253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47" name="Line 67"/>
            <p:cNvSpPr>
              <a:spLocks noChangeShapeType="1"/>
            </p:cNvSpPr>
            <p:nvPr/>
          </p:nvSpPr>
          <p:spPr bwMode="auto">
            <a:xfrm rot="10800000" flipH="1">
              <a:off x="2268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68"/>
          <p:cNvGrpSpPr/>
          <p:nvPr/>
        </p:nvGrpSpPr>
        <p:grpSpPr bwMode="auto"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17444" name="Line 69"/>
            <p:cNvSpPr>
              <a:spLocks noChangeShapeType="1"/>
            </p:cNvSpPr>
            <p:nvPr/>
          </p:nvSpPr>
          <p:spPr bwMode="auto">
            <a:xfrm flipH="1">
              <a:off x="24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Text Box 70"/>
            <p:cNvSpPr txBox="1">
              <a:spLocks noChangeArrowheads="1"/>
            </p:cNvSpPr>
            <p:nvPr/>
          </p:nvSpPr>
          <p:spPr bwMode="auto">
            <a:xfrm>
              <a:off x="395" y="3264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丢</a:t>
              </a:r>
              <a:r>
                <a:rPr lang="zh-CN" altLang="en-US" sz="2400">
                  <a:latin typeface="Times New Roman" panose="02020603050405020304" pitchFamily="18" charset="0"/>
                </a:rPr>
                <a:t> 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71"/>
          <p:cNvGrpSpPr/>
          <p:nvPr/>
        </p:nvGrpSpPr>
        <p:grpSpPr bwMode="auto"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17442" name="Line 72"/>
            <p:cNvSpPr>
              <a:spLocks noChangeShapeType="1"/>
            </p:cNvSpPr>
            <p:nvPr/>
          </p:nvSpPr>
          <p:spPr bwMode="auto">
            <a:xfrm rot="10800000" flipH="1">
              <a:off x="240" y="36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Text Box 73"/>
            <p:cNvSpPr txBox="1">
              <a:spLocks noChangeArrowheads="1"/>
            </p:cNvSpPr>
            <p:nvPr/>
          </p:nvSpPr>
          <p:spPr bwMode="auto">
            <a:xfrm>
              <a:off x="395" y="3552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丢</a:t>
              </a:r>
              <a:r>
                <a:rPr lang="zh-CN" altLang="en-US" sz="2400">
                  <a:latin typeface="Times New Roman" panose="02020603050405020304" pitchFamily="18" charset="0"/>
                </a:rPr>
                <a:t> 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23018" name="Text Box 74"/>
          <p:cNvSpPr txBox="1">
            <a:spLocks noChangeArrowheads="1"/>
          </p:cNvSpPr>
          <p:nvPr/>
        </p:nvSpPr>
        <p:spPr bwMode="auto">
          <a:xfrm>
            <a:off x="15081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出错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12954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0" name="Text Box 76"/>
          <p:cNvSpPr txBox="1">
            <a:spLocks noChangeArrowheads="1"/>
          </p:cNvSpPr>
          <p:nvPr/>
        </p:nvSpPr>
        <p:spPr bwMode="auto">
          <a:xfrm>
            <a:off x="3806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出错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1" name="Text Box 77"/>
          <p:cNvSpPr txBox="1">
            <a:spLocks noChangeArrowheads="1"/>
          </p:cNvSpPr>
          <p:nvPr/>
        </p:nvSpPr>
        <p:spPr bwMode="auto">
          <a:xfrm>
            <a:off x="3594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2" name="Text Box 78"/>
          <p:cNvSpPr txBox="1">
            <a:spLocks noChangeArrowheads="1"/>
          </p:cNvSpPr>
          <p:nvPr/>
        </p:nvSpPr>
        <p:spPr bwMode="auto">
          <a:xfrm>
            <a:off x="5711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3" name="Text Box 79"/>
          <p:cNvSpPr txBox="1">
            <a:spLocks noChangeArrowheads="1"/>
          </p:cNvSpPr>
          <p:nvPr/>
        </p:nvSpPr>
        <p:spPr bwMode="auto">
          <a:xfrm>
            <a:off x="5499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4" name="Text Box 80"/>
          <p:cNvSpPr txBox="1">
            <a:spLocks noChangeArrowheads="1"/>
          </p:cNvSpPr>
          <p:nvPr/>
        </p:nvSpPr>
        <p:spPr bwMode="auto">
          <a:xfrm>
            <a:off x="77565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5" name="Text Box 81"/>
          <p:cNvSpPr txBox="1">
            <a:spLocks noChangeArrowheads="1"/>
          </p:cNvSpPr>
          <p:nvPr/>
        </p:nvSpPr>
        <p:spPr bwMode="auto">
          <a:xfrm>
            <a:off x="7766050" y="56991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8" name="Group 83"/>
          <p:cNvGrpSpPr/>
          <p:nvPr/>
        </p:nvGrpSpPr>
        <p:grpSpPr bwMode="auto">
          <a:xfrm>
            <a:off x="323850" y="3276600"/>
            <a:ext cx="1976438" cy="866775"/>
            <a:chOff x="204" y="2064"/>
            <a:chExt cx="1245" cy="546"/>
          </a:xfrm>
        </p:grpSpPr>
        <p:grpSp>
          <p:nvGrpSpPr>
            <p:cNvPr id="17434" name="Group 84"/>
            <p:cNvGrpSpPr/>
            <p:nvPr/>
          </p:nvGrpSpPr>
          <p:grpSpPr bwMode="auto">
            <a:xfrm>
              <a:off x="732" y="2064"/>
              <a:ext cx="717" cy="528"/>
              <a:chOff x="732" y="2064"/>
              <a:chExt cx="717" cy="528"/>
            </a:xfrm>
          </p:grpSpPr>
          <p:grpSp>
            <p:nvGrpSpPr>
              <p:cNvPr id="17438" name="Group 85"/>
              <p:cNvGrpSpPr/>
              <p:nvPr/>
            </p:nvGrpSpPr>
            <p:grpSpPr bwMode="auto">
              <a:xfrm>
                <a:off x="732" y="2064"/>
                <a:ext cx="717" cy="528"/>
                <a:chOff x="732" y="2064"/>
                <a:chExt cx="717" cy="528"/>
              </a:xfrm>
            </p:grpSpPr>
            <p:sp>
              <p:nvSpPr>
                <p:cNvPr id="17440" name="Rectangle 86"/>
                <p:cNvSpPr>
                  <a:spLocks noChangeArrowheads="1"/>
                </p:cNvSpPr>
                <p:nvPr/>
              </p:nvSpPr>
              <p:spPr bwMode="auto">
                <a:xfrm>
                  <a:off x="732" y="2064"/>
                  <a:ext cx="576" cy="3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1" name="Freeform 87"/>
                <p:cNvSpPr/>
                <p:nvPr/>
              </p:nvSpPr>
              <p:spPr bwMode="auto">
                <a:xfrm>
                  <a:off x="1308" y="2208"/>
                  <a:ext cx="141" cy="384"/>
                </a:xfrm>
                <a:custGeom>
                  <a:avLst/>
                  <a:gdLst>
                    <a:gd name="T0" fmla="*/ 97211 w 96"/>
                    <a:gd name="T1" fmla="*/ 384 h 384"/>
                    <a:gd name="T2" fmla="*/ 97211 w 96"/>
                    <a:gd name="T3" fmla="*/ 0 h 384"/>
                    <a:gd name="T4" fmla="*/ 0 w 96"/>
                    <a:gd name="T5" fmla="*/ 0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stealth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439" name="Line 88"/>
              <p:cNvSpPr>
                <a:spLocks noChangeShapeType="1"/>
              </p:cNvSpPr>
              <p:nvPr/>
            </p:nvSpPr>
            <p:spPr bwMode="auto">
              <a:xfrm rot="10800000" flipH="1">
                <a:off x="924" y="22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5" name="Rectangle 89"/>
            <p:cNvSpPr>
              <a:spLocks noChangeArrowheads="1"/>
            </p:cNvSpPr>
            <p:nvPr/>
          </p:nvSpPr>
          <p:spPr bwMode="auto">
            <a:xfrm>
              <a:off x="348" y="2064"/>
              <a:ext cx="192" cy="3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Freeform 90"/>
            <p:cNvSpPr/>
            <p:nvPr/>
          </p:nvSpPr>
          <p:spPr bwMode="auto">
            <a:xfrm>
              <a:off x="204" y="2226"/>
              <a:ext cx="240" cy="384"/>
            </a:xfrm>
            <a:custGeom>
              <a:avLst/>
              <a:gdLst>
                <a:gd name="T0" fmla="*/ 144 w 240"/>
                <a:gd name="T1" fmla="*/ 0 h 384"/>
                <a:gd name="T2" fmla="*/ 0 w 240"/>
                <a:gd name="T3" fmla="*/ 0 h 384"/>
                <a:gd name="T4" fmla="*/ 0 w 240"/>
                <a:gd name="T5" fmla="*/ 384 h 384"/>
                <a:gd name="T6" fmla="*/ 240 w 240"/>
                <a:gd name="T7" fmla="*/ 384 h 384"/>
                <a:gd name="T8" fmla="*/ 240 w 240"/>
                <a:gd name="T9" fmla="*/ 14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7" name="Line 91"/>
            <p:cNvSpPr>
              <a:spLocks noChangeShapeType="1"/>
            </p:cNvSpPr>
            <p:nvPr/>
          </p:nvSpPr>
          <p:spPr bwMode="auto">
            <a:xfrm>
              <a:off x="5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utoUpdateAnimBg="0"/>
      <p:bldP spid="722948" grpId="0" autoUpdateAnimBg="0"/>
      <p:bldP spid="722949" grpId="0" autoUpdateAnimBg="0"/>
      <p:bldP spid="722950" grpId="0" autoUpdateAnimBg="0"/>
      <p:bldP spid="723018" grpId="0" autoUpdateAnimBg="0"/>
      <p:bldP spid="723019" grpId="0" autoUpdateAnimBg="0"/>
      <p:bldP spid="723020" grpId="0" autoUpdateAnimBg="0"/>
      <p:bldP spid="723021" grpId="0" autoUpdateAnimBg="0"/>
      <p:bldP spid="723022" grpId="0" autoUpdateAnimBg="0"/>
      <p:bldP spid="723023" grpId="0" autoUpdateAnimBg="0"/>
      <p:bldP spid="723024" grpId="0" autoUpdateAnimBg="0"/>
      <p:bldP spid="72302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6438</Words>
  <Application>WPS 演示</Application>
  <PresentationFormat>全屏显示(4:3)</PresentationFormat>
  <Paragraphs>1252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主题​​</vt:lpstr>
      <vt:lpstr>计算机组织与体系结构</vt:lpstr>
      <vt:lpstr>Recap</vt:lpstr>
      <vt:lpstr>第5章   CPU设计与实现</vt:lpstr>
      <vt:lpstr>5.2  运算方法与ALU</vt:lpstr>
      <vt:lpstr>5.2.1   定 点 运 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5.2.2 浮点四则运算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5.2.3 算术逻辑单元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1782</cp:revision>
  <cp:lastPrinted>2019-10-11T01:09:00Z</cp:lastPrinted>
  <dcterms:created xsi:type="dcterms:W3CDTF">2113-01-01T00:00:00Z</dcterms:created>
  <dcterms:modified xsi:type="dcterms:W3CDTF">2019-12-24T14:33:26Z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