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0"/>
  </p:notesMasterIdLst>
  <p:handoutMasterIdLst>
    <p:handoutMasterId r:id="rId91"/>
  </p:handoutMasterIdLst>
  <p:sldIdLst>
    <p:sldId id="256" r:id="rId2"/>
    <p:sldId id="257" r:id="rId3"/>
    <p:sldId id="258" r:id="rId4"/>
    <p:sldId id="259" r:id="rId5"/>
    <p:sldId id="260" r:id="rId6"/>
    <p:sldId id="371" r:id="rId7"/>
    <p:sldId id="374" r:id="rId8"/>
    <p:sldId id="261" r:id="rId9"/>
    <p:sldId id="263" r:id="rId10"/>
    <p:sldId id="264" r:id="rId11"/>
    <p:sldId id="265" r:id="rId12"/>
    <p:sldId id="372" r:id="rId13"/>
    <p:sldId id="373" r:id="rId14"/>
    <p:sldId id="267" r:id="rId15"/>
    <p:sldId id="305" r:id="rId16"/>
    <p:sldId id="309" r:id="rId17"/>
    <p:sldId id="366" r:id="rId18"/>
    <p:sldId id="369" r:id="rId19"/>
    <p:sldId id="367" r:id="rId20"/>
    <p:sldId id="368" r:id="rId21"/>
    <p:sldId id="310" r:id="rId22"/>
    <p:sldId id="308" r:id="rId23"/>
    <p:sldId id="37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7" r:id="rId40"/>
    <p:sldId id="328" r:id="rId41"/>
    <p:sldId id="326" r:id="rId42"/>
    <p:sldId id="329" r:id="rId43"/>
    <p:sldId id="330" r:id="rId44"/>
    <p:sldId id="331" r:id="rId45"/>
    <p:sldId id="332" r:id="rId46"/>
    <p:sldId id="333" r:id="rId47"/>
    <p:sldId id="334" r:id="rId48"/>
    <p:sldId id="335" r:id="rId49"/>
    <p:sldId id="336" r:id="rId50"/>
    <p:sldId id="337" r:id="rId51"/>
    <p:sldId id="338" r:id="rId52"/>
    <p:sldId id="360" r:id="rId53"/>
    <p:sldId id="375" r:id="rId54"/>
    <p:sldId id="376" r:id="rId55"/>
    <p:sldId id="339" r:id="rId56"/>
    <p:sldId id="340" r:id="rId57"/>
    <p:sldId id="341" r:id="rId58"/>
    <p:sldId id="342" r:id="rId59"/>
    <p:sldId id="343" r:id="rId60"/>
    <p:sldId id="344" r:id="rId61"/>
    <p:sldId id="345" r:id="rId62"/>
    <p:sldId id="346" r:id="rId63"/>
    <p:sldId id="347" r:id="rId64"/>
    <p:sldId id="348" r:id="rId65"/>
    <p:sldId id="349" r:id="rId66"/>
    <p:sldId id="350" r:id="rId67"/>
    <p:sldId id="351" r:id="rId68"/>
    <p:sldId id="352" r:id="rId69"/>
    <p:sldId id="353" r:id="rId70"/>
    <p:sldId id="354" r:id="rId71"/>
    <p:sldId id="355" r:id="rId72"/>
    <p:sldId id="356" r:id="rId73"/>
    <p:sldId id="357" r:id="rId74"/>
    <p:sldId id="358" r:id="rId75"/>
    <p:sldId id="359" r:id="rId76"/>
    <p:sldId id="361" r:id="rId77"/>
    <p:sldId id="362" r:id="rId78"/>
    <p:sldId id="363" r:id="rId79"/>
    <p:sldId id="364" r:id="rId80"/>
    <p:sldId id="365" r:id="rId81"/>
    <p:sldId id="377" r:id="rId82"/>
    <p:sldId id="378" r:id="rId83"/>
    <p:sldId id="379" r:id="rId84"/>
    <p:sldId id="380" r:id="rId85"/>
    <p:sldId id="381" r:id="rId86"/>
    <p:sldId id="382" r:id="rId87"/>
    <p:sldId id="383" r:id="rId88"/>
    <p:sldId id="384" r:id="rId89"/>
  </p:sldIdLst>
  <p:sldSz cx="9144000" cy="6858000" type="screen4x3"/>
  <p:notesSz cx="7102475" cy="10234613"/>
  <p:custDataLst>
    <p:tags r:id="rId92"/>
  </p:custDataLst>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78" autoAdjust="0"/>
    <p:restoredTop sz="83824" autoAdjust="0"/>
  </p:normalViewPr>
  <p:slideViewPr>
    <p:cSldViewPr>
      <p:cViewPr varScale="1">
        <p:scale>
          <a:sx n="77" d="100"/>
          <a:sy n="77" d="100"/>
        </p:scale>
        <p:origin x="-1872" y="-84"/>
      </p:cViewPr>
      <p:guideLst>
        <p:guide orient="horz" pos="2160"/>
        <p:guide pos="2880"/>
      </p:guideLst>
    </p:cSldViewPr>
  </p:slideViewPr>
  <p:notesTextViewPr>
    <p:cViewPr>
      <p:scale>
        <a:sx n="100" d="100"/>
        <a:sy n="100" d="100"/>
      </p:scale>
      <p:origin x="0" y="0"/>
    </p:cViewPr>
  </p:notesTextViewPr>
  <p:notesViewPr>
    <p:cSldViewPr>
      <p:cViewPr varScale="1">
        <p:scale>
          <a:sx n="76" d="100"/>
          <a:sy n="76" d="100"/>
        </p:scale>
        <p:origin x="-2196" y="-102"/>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6515" tIns="48257" rIns="96515" bIns="48257" rtlCol="0"/>
          <a:lstStyle>
            <a:lvl1pPr algn="l">
              <a:defRPr sz="13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4022725" y="0"/>
            <a:ext cx="3078163" cy="511175"/>
          </a:xfrm>
          <a:prstGeom prst="rect">
            <a:avLst/>
          </a:prstGeom>
        </p:spPr>
        <p:txBody>
          <a:bodyPr vert="horz" lIns="96515" tIns="48257" rIns="96515" bIns="48257" rtlCol="0"/>
          <a:lstStyle>
            <a:lvl1pPr algn="r">
              <a:defRPr sz="1300">
                <a:latin typeface="Arial" charset="0"/>
                <a:ea typeface="宋体" charset="-122"/>
              </a:defRPr>
            </a:lvl1pPr>
          </a:lstStyle>
          <a:p>
            <a:pPr>
              <a:defRPr/>
            </a:pPr>
            <a:fld id="{CF3963DB-CFE5-49A0-9EAD-05F357A523CD}" type="datetimeFigureOut">
              <a:rPr lang="zh-CN" altLang="en-US"/>
              <a:pPr>
                <a:defRPr/>
              </a:pPr>
              <a:t>2014/9/26</a:t>
            </a:fld>
            <a:endParaRPr lang="zh-CN" altLang="en-US"/>
          </a:p>
        </p:txBody>
      </p:sp>
      <p:sp>
        <p:nvSpPr>
          <p:cNvPr id="4" name="页脚占位符 3"/>
          <p:cNvSpPr>
            <a:spLocks noGrp="1"/>
          </p:cNvSpPr>
          <p:nvPr>
            <p:ph type="ftr" sz="quarter" idx="2"/>
          </p:nvPr>
        </p:nvSpPr>
        <p:spPr>
          <a:xfrm>
            <a:off x="0" y="9721850"/>
            <a:ext cx="3078163" cy="511175"/>
          </a:xfrm>
          <a:prstGeom prst="rect">
            <a:avLst/>
          </a:prstGeom>
        </p:spPr>
        <p:txBody>
          <a:bodyPr vert="horz" lIns="96515" tIns="48257" rIns="96515" bIns="48257" rtlCol="0" anchor="b"/>
          <a:lstStyle>
            <a:lvl1pPr algn="l">
              <a:defRPr sz="13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4022725" y="9721850"/>
            <a:ext cx="3078163" cy="511175"/>
          </a:xfrm>
          <a:prstGeom prst="rect">
            <a:avLst/>
          </a:prstGeom>
        </p:spPr>
        <p:txBody>
          <a:bodyPr vert="horz" lIns="96515" tIns="48257" rIns="96515" bIns="48257" rtlCol="0" anchor="b"/>
          <a:lstStyle>
            <a:lvl1pPr algn="r">
              <a:defRPr sz="1300">
                <a:latin typeface="Arial" charset="0"/>
                <a:ea typeface="宋体" charset="-122"/>
              </a:defRPr>
            </a:lvl1pPr>
          </a:lstStyle>
          <a:p>
            <a:pPr>
              <a:defRPr/>
            </a:pPr>
            <a:fld id="{A127BC10-7B09-48BF-8FE8-6A5049E53AD7}" type="slidenum">
              <a:rPr lang="zh-CN" altLang="en-US"/>
              <a:pPr>
                <a:defRPr/>
              </a:pPr>
              <a:t>‹#›</a:t>
            </a:fld>
            <a:endParaRPr lang="zh-CN" altLang="en-US"/>
          </a:p>
        </p:txBody>
      </p:sp>
    </p:spTree>
    <p:extLst>
      <p:ext uri="{BB962C8B-B14F-4D97-AF65-F5344CB8AC3E}">
        <p14:creationId xmlns:p14="http://schemas.microsoft.com/office/powerpoint/2010/main" val="1470015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algn="l">
              <a:defRPr sz="1300">
                <a:latin typeface="Arial" charset="0"/>
                <a:ea typeface="宋体" charset="-122"/>
              </a:defRPr>
            </a:lvl1pPr>
          </a:lstStyle>
          <a:p>
            <a:pPr>
              <a:defRPr/>
            </a:pPr>
            <a:endParaRPr lang="en-US" altLang="zh-CN"/>
          </a:p>
        </p:txBody>
      </p:sp>
      <p:sp>
        <p:nvSpPr>
          <p:cNvPr id="3075" name="Rectangle 3"/>
          <p:cNvSpPr>
            <a:spLocks noGrp="1" noChangeArrowheads="1"/>
          </p:cNvSpPr>
          <p:nvPr>
            <p:ph type="dt" idx="1"/>
          </p:nvPr>
        </p:nvSpPr>
        <p:spPr bwMode="auto">
          <a:xfrm>
            <a:off x="4022725" y="0"/>
            <a:ext cx="3078163" cy="51117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algn="r">
              <a:defRPr sz="1300">
                <a:latin typeface="Arial" charset="0"/>
                <a:ea typeface="宋体" charset="-122"/>
              </a:defRPr>
            </a:lvl1pPr>
          </a:lstStyle>
          <a:p>
            <a:pPr>
              <a:defRPr/>
            </a:pPr>
            <a:endParaRPr lang="en-US" altLang="zh-CN"/>
          </a:p>
        </p:txBody>
      </p:sp>
      <p:sp>
        <p:nvSpPr>
          <p:cNvPr id="103428"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9613" y="4860925"/>
            <a:ext cx="5683250" cy="4605338"/>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9721850"/>
            <a:ext cx="3078163" cy="51117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algn="l">
              <a:defRPr sz="1300">
                <a:latin typeface="Arial" charset="0"/>
                <a:ea typeface="宋体"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4022725" y="9721850"/>
            <a:ext cx="3078163" cy="51117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algn="r">
              <a:defRPr sz="1300">
                <a:latin typeface="Arial" charset="0"/>
                <a:ea typeface="宋体" charset="-122"/>
              </a:defRPr>
            </a:lvl1pPr>
          </a:lstStyle>
          <a:p>
            <a:pPr>
              <a:defRPr/>
            </a:pPr>
            <a:fld id="{A40EC865-6B7E-4880-8750-A1E56B0C298C}" type="slidenum">
              <a:rPr lang="en-US" altLang="zh-CN"/>
              <a:pPr>
                <a:defRPr/>
              </a:pPr>
              <a:t>‹#›</a:t>
            </a:fld>
            <a:endParaRPr lang="en-US" altLang="zh-CN"/>
          </a:p>
        </p:txBody>
      </p:sp>
    </p:spTree>
    <p:extLst>
      <p:ext uri="{BB962C8B-B14F-4D97-AF65-F5344CB8AC3E}">
        <p14:creationId xmlns:p14="http://schemas.microsoft.com/office/powerpoint/2010/main" val="4062238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a:ln/>
        </p:spPr>
      </p:sp>
      <p:sp>
        <p:nvSpPr>
          <p:cNvPr id="104451"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04452" name="灯片编号占位符 3"/>
          <p:cNvSpPr>
            <a:spLocks noGrp="1"/>
          </p:cNvSpPr>
          <p:nvPr>
            <p:ph type="sldNum" sz="quarter" idx="5"/>
          </p:nvPr>
        </p:nvSpPr>
        <p:spPr>
          <a:noFill/>
        </p:spPr>
        <p:txBody>
          <a:bodyPr/>
          <a:lstStyle/>
          <a:p>
            <a:fld id="{AE9640F0-D01A-4715-8C1E-B2590DB372A2}" type="slidenum">
              <a:rPr lang="en-US" altLang="zh-CN" smtClean="0">
                <a:latin typeface="Arial" pitchFamily="34" charset="0"/>
                <a:ea typeface="宋体" pitchFamily="2" charset="-122"/>
              </a:rPr>
              <a:pPr/>
              <a:t>1</a:t>
            </a:fld>
            <a:endParaRPr lang="en-US" altLang="zh-CN" smtClean="0">
              <a:latin typeface="Arial" pitchFamily="34" charset="0"/>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ln/>
        </p:spPr>
      </p:sp>
      <p:sp>
        <p:nvSpPr>
          <p:cNvPr id="113667"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13668" name="灯片编号占位符 3"/>
          <p:cNvSpPr>
            <a:spLocks noGrp="1"/>
          </p:cNvSpPr>
          <p:nvPr>
            <p:ph type="sldNum" sz="quarter" idx="5"/>
          </p:nvPr>
        </p:nvSpPr>
        <p:spPr>
          <a:noFill/>
        </p:spPr>
        <p:txBody>
          <a:bodyPr/>
          <a:lstStyle/>
          <a:p>
            <a:fld id="{89E98619-A859-4E69-BFBB-D89B02D62A8B}" type="slidenum">
              <a:rPr lang="en-US" altLang="zh-CN" smtClean="0">
                <a:latin typeface="Arial" pitchFamily="34" charset="0"/>
                <a:ea typeface="宋体" pitchFamily="2" charset="-122"/>
              </a:rPr>
              <a:pPr/>
              <a:t>10</a:t>
            </a:fld>
            <a:endParaRPr lang="en-US" altLang="zh-CN" smtClean="0">
              <a:latin typeface="Arial" pitchFamily="34" charset="0"/>
              <a:ea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14692" name="灯片编号占位符 3"/>
          <p:cNvSpPr>
            <a:spLocks noGrp="1"/>
          </p:cNvSpPr>
          <p:nvPr>
            <p:ph type="sldNum" sz="quarter" idx="5"/>
          </p:nvPr>
        </p:nvSpPr>
        <p:spPr>
          <a:noFill/>
        </p:spPr>
        <p:txBody>
          <a:bodyPr/>
          <a:lstStyle/>
          <a:p>
            <a:fld id="{27B0AC74-B83D-42A8-9066-57049489D435}" type="slidenum">
              <a:rPr lang="en-US" altLang="zh-CN" smtClean="0">
                <a:latin typeface="Arial" pitchFamily="34" charset="0"/>
                <a:ea typeface="宋体" pitchFamily="2" charset="-122"/>
              </a:rPr>
              <a:pPr/>
              <a:t>11</a:t>
            </a:fld>
            <a:endParaRPr lang="en-US" altLang="zh-CN" smtClean="0">
              <a:latin typeface="Arial" pitchFamily="34" charset="0"/>
              <a:ea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15716" name="灯片编号占位符 3"/>
          <p:cNvSpPr>
            <a:spLocks noGrp="1"/>
          </p:cNvSpPr>
          <p:nvPr>
            <p:ph type="sldNum" sz="quarter" idx="5"/>
          </p:nvPr>
        </p:nvSpPr>
        <p:spPr>
          <a:noFill/>
        </p:spPr>
        <p:txBody>
          <a:bodyPr/>
          <a:lstStyle/>
          <a:p>
            <a:fld id="{F154C17A-5633-492B-9751-AF95122A3277}" type="slidenum">
              <a:rPr lang="en-US" altLang="zh-CN" smtClean="0">
                <a:latin typeface="Arial" pitchFamily="34" charset="0"/>
                <a:ea typeface="宋体" pitchFamily="2" charset="-122"/>
              </a:rPr>
              <a:pPr/>
              <a:t>12</a:t>
            </a:fld>
            <a:endParaRPr lang="en-US" altLang="zh-CN" smtClean="0">
              <a:latin typeface="Arial" pitchFamily="34" charset="0"/>
              <a:ea typeface="宋体"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ln/>
        </p:spPr>
      </p:sp>
      <p:sp>
        <p:nvSpPr>
          <p:cNvPr id="116739"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16740" name="灯片编号占位符 3"/>
          <p:cNvSpPr>
            <a:spLocks noGrp="1"/>
          </p:cNvSpPr>
          <p:nvPr>
            <p:ph type="sldNum" sz="quarter" idx="5"/>
          </p:nvPr>
        </p:nvSpPr>
        <p:spPr>
          <a:noFill/>
        </p:spPr>
        <p:txBody>
          <a:bodyPr/>
          <a:lstStyle/>
          <a:p>
            <a:fld id="{746D19C9-4345-444E-8D27-F775033CA42E}" type="slidenum">
              <a:rPr lang="en-US" altLang="zh-CN" smtClean="0">
                <a:latin typeface="Arial" pitchFamily="34" charset="0"/>
                <a:ea typeface="宋体" pitchFamily="2" charset="-122"/>
              </a:rPr>
              <a:pPr/>
              <a:t>13</a:t>
            </a:fld>
            <a:endParaRPr lang="en-US" altLang="zh-CN" smtClean="0">
              <a:latin typeface="Arial" pitchFamily="34" charset="0"/>
              <a:ea typeface="宋体"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p:spPr>
      </p:sp>
      <p:sp>
        <p:nvSpPr>
          <p:cNvPr id="117763"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17764" name="灯片编号占位符 3"/>
          <p:cNvSpPr>
            <a:spLocks noGrp="1"/>
          </p:cNvSpPr>
          <p:nvPr>
            <p:ph type="sldNum" sz="quarter" idx="5"/>
          </p:nvPr>
        </p:nvSpPr>
        <p:spPr>
          <a:noFill/>
        </p:spPr>
        <p:txBody>
          <a:bodyPr/>
          <a:lstStyle/>
          <a:p>
            <a:fld id="{70742294-BAC0-45FD-9123-6B808FA02148}" type="slidenum">
              <a:rPr lang="en-US" altLang="zh-CN" smtClean="0">
                <a:latin typeface="Arial" pitchFamily="34" charset="0"/>
                <a:ea typeface="宋体" pitchFamily="2" charset="-122"/>
              </a:rPr>
              <a:pPr/>
              <a:t>14</a:t>
            </a:fld>
            <a:endParaRPr lang="en-US" altLang="zh-CN" smtClean="0">
              <a:latin typeface="Arial" pitchFamily="34" charset="0"/>
              <a:ea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18788" name="灯片编号占位符 3"/>
          <p:cNvSpPr>
            <a:spLocks noGrp="1"/>
          </p:cNvSpPr>
          <p:nvPr>
            <p:ph type="sldNum" sz="quarter" idx="5"/>
          </p:nvPr>
        </p:nvSpPr>
        <p:spPr>
          <a:noFill/>
        </p:spPr>
        <p:txBody>
          <a:bodyPr/>
          <a:lstStyle/>
          <a:p>
            <a:fld id="{17D4EFB6-BA2B-41A4-BE6E-1FC0BB8E0A9E}" type="slidenum">
              <a:rPr lang="en-US" altLang="zh-CN" smtClean="0">
                <a:latin typeface="Arial" pitchFamily="34" charset="0"/>
                <a:ea typeface="宋体" pitchFamily="2" charset="-122"/>
              </a:rPr>
              <a:pPr/>
              <a:t>15</a:t>
            </a:fld>
            <a:endParaRPr lang="en-US" altLang="zh-CN" smtClean="0">
              <a:latin typeface="Arial" pitchFamily="34" charset="0"/>
              <a:ea typeface="宋体"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a:ln/>
        </p:spPr>
      </p:sp>
      <p:sp>
        <p:nvSpPr>
          <p:cNvPr id="119811"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19812" name="灯片编号占位符 3"/>
          <p:cNvSpPr>
            <a:spLocks noGrp="1"/>
          </p:cNvSpPr>
          <p:nvPr>
            <p:ph type="sldNum" sz="quarter" idx="5"/>
          </p:nvPr>
        </p:nvSpPr>
        <p:spPr>
          <a:noFill/>
        </p:spPr>
        <p:txBody>
          <a:bodyPr/>
          <a:lstStyle/>
          <a:p>
            <a:fld id="{4BF826C0-9BCF-4915-9005-A509B1A5858F}" type="slidenum">
              <a:rPr lang="en-US" altLang="zh-CN" smtClean="0">
                <a:latin typeface="Arial" pitchFamily="34" charset="0"/>
                <a:ea typeface="宋体" pitchFamily="2" charset="-122"/>
              </a:rPr>
              <a:pPr/>
              <a:t>16</a:t>
            </a:fld>
            <a:endParaRPr lang="en-US" altLang="zh-CN" smtClean="0">
              <a:latin typeface="Arial" pitchFamily="34" charset="0"/>
              <a:ea typeface="宋体"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a:ln/>
        </p:spPr>
      </p:sp>
      <p:sp>
        <p:nvSpPr>
          <p:cNvPr id="120835" name="备注占位符 2"/>
          <p:cNvSpPr>
            <a:spLocks noGrp="1"/>
          </p:cNvSpPr>
          <p:nvPr>
            <p:ph type="body" idx="1"/>
          </p:nvPr>
        </p:nvSpPr>
        <p:spPr>
          <a:noFill/>
          <a:ln/>
        </p:spPr>
        <p:txBody>
          <a:bodyPr/>
          <a:lstStyle/>
          <a:p>
            <a:pPr eaLnBrk="1" hangingPunct="1"/>
            <a:endParaRPr lang="zh-CN" altLang="en-US" dirty="0" smtClean="0">
              <a:latin typeface="Arial" pitchFamily="34" charset="0"/>
              <a:ea typeface="宋体" pitchFamily="2" charset="-122"/>
            </a:endParaRPr>
          </a:p>
        </p:txBody>
      </p:sp>
      <p:sp>
        <p:nvSpPr>
          <p:cNvPr id="120836" name="灯片编号占位符 3"/>
          <p:cNvSpPr>
            <a:spLocks noGrp="1"/>
          </p:cNvSpPr>
          <p:nvPr>
            <p:ph type="sldNum" sz="quarter" idx="5"/>
          </p:nvPr>
        </p:nvSpPr>
        <p:spPr>
          <a:noFill/>
        </p:spPr>
        <p:txBody>
          <a:bodyPr/>
          <a:lstStyle/>
          <a:p>
            <a:fld id="{1ECC108C-B09B-4672-89A0-6FFD4D4A11EA}" type="slidenum">
              <a:rPr lang="en-US" altLang="zh-CN" smtClean="0">
                <a:latin typeface="Arial" pitchFamily="34" charset="0"/>
                <a:ea typeface="宋体" pitchFamily="2" charset="-122"/>
              </a:rPr>
              <a:pPr/>
              <a:t>17</a:t>
            </a:fld>
            <a:endParaRPr lang="en-US" altLang="zh-CN" smtClean="0">
              <a:latin typeface="Arial" pitchFamily="34" charset="0"/>
              <a:ea typeface="宋体"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ln/>
        </p:spPr>
      </p:sp>
      <p:sp>
        <p:nvSpPr>
          <p:cNvPr id="121859"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21860" name="灯片编号占位符 3"/>
          <p:cNvSpPr>
            <a:spLocks noGrp="1"/>
          </p:cNvSpPr>
          <p:nvPr>
            <p:ph type="sldNum" sz="quarter" idx="5"/>
          </p:nvPr>
        </p:nvSpPr>
        <p:spPr>
          <a:noFill/>
        </p:spPr>
        <p:txBody>
          <a:bodyPr/>
          <a:lstStyle/>
          <a:p>
            <a:fld id="{8B3522E0-BFC6-47CA-98E8-8991380498E6}" type="slidenum">
              <a:rPr lang="en-US" altLang="zh-CN" smtClean="0">
                <a:latin typeface="Arial" pitchFamily="34" charset="0"/>
                <a:ea typeface="宋体" pitchFamily="2" charset="-122"/>
              </a:rPr>
              <a:pPr/>
              <a:t>18</a:t>
            </a:fld>
            <a:endParaRPr lang="en-US" altLang="zh-CN" smtClean="0">
              <a:latin typeface="Arial" pitchFamily="34" charset="0"/>
              <a:ea typeface="宋体"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ln/>
        </p:spPr>
      </p:sp>
      <p:sp>
        <p:nvSpPr>
          <p:cNvPr id="122883"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22884" name="灯片编号占位符 3"/>
          <p:cNvSpPr>
            <a:spLocks noGrp="1"/>
          </p:cNvSpPr>
          <p:nvPr>
            <p:ph type="sldNum" sz="quarter" idx="5"/>
          </p:nvPr>
        </p:nvSpPr>
        <p:spPr>
          <a:noFill/>
        </p:spPr>
        <p:txBody>
          <a:bodyPr/>
          <a:lstStyle/>
          <a:p>
            <a:fld id="{2F2972C2-D3CB-49DC-967E-8674A32D417D}" type="slidenum">
              <a:rPr lang="en-US" altLang="zh-CN" smtClean="0">
                <a:latin typeface="Arial" pitchFamily="34" charset="0"/>
                <a:ea typeface="宋体" pitchFamily="2" charset="-122"/>
              </a:rPr>
              <a:pPr/>
              <a:t>19</a:t>
            </a:fld>
            <a:endParaRPr lang="en-US" altLang="zh-CN" smtClean="0">
              <a:latin typeface="Arial" pitchFamily="34" charset="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a:ln/>
        </p:spPr>
      </p:sp>
      <p:sp>
        <p:nvSpPr>
          <p:cNvPr id="105475"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05476" name="灯片编号占位符 3"/>
          <p:cNvSpPr>
            <a:spLocks noGrp="1"/>
          </p:cNvSpPr>
          <p:nvPr>
            <p:ph type="sldNum" sz="quarter" idx="5"/>
          </p:nvPr>
        </p:nvSpPr>
        <p:spPr>
          <a:noFill/>
        </p:spPr>
        <p:txBody>
          <a:bodyPr/>
          <a:lstStyle/>
          <a:p>
            <a:fld id="{98012578-5222-47C3-9697-EB1C3EC6ED0A}" type="slidenum">
              <a:rPr lang="en-US" altLang="zh-CN" smtClean="0">
                <a:latin typeface="Arial" pitchFamily="34" charset="0"/>
                <a:ea typeface="宋体" pitchFamily="2" charset="-122"/>
              </a:rPr>
              <a:pPr/>
              <a:t>2</a:t>
            </a:fld>
            <a:endParaRPr lang="en-US" altLang="zh-CN" smtClean="0">
              <a:latin typeface="Arial" pitchFamily="34" charset="0"/>
              <a:ea typeface="宋体"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a:ln/>
        </p:spPr>
      </p:sp>
      <p:sp>
        <p:nvSpPr>
          <p:cNvPr id="123907"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23908" name="灯片编号占位符 3"/>
          <p:cNvSpPr>
            <a:spLocks noGrp="1"/>
          </p:cNvSpPr>
          <p:nvPr>
            <p:ph type="sldNum" sz="quarter" idx="5"/>
          </p:nvPr>
        </p:nvSpPr>
        <p:spPr>
          <a:noFill/>
        </p:spPr>
        <p:txBody>
          <a:bodyPr/>
          <a:lstStyle/>
          <a:p>
            <a:fld id="{8B2B056E-7C54-4C24-B8C6-3519B6662E40}" type="slidenum">
              <a:rPr lang="en-US" altLang="zh-CN" smtClean="0">
                <a:latin typeface="Arial" pitchFamily="34" charset="0"/>
                <a:ea typeface="宋体" pitchFamily="2" charset="-122"/>
              </a:rPr>
              <a:pPr/>
              <a:t>20</a:t>
            </a:fld>
            <a:endParaRPr lang="en-US" altLang="zh-CN" smtClean="0">
              <a:latin typeface="Arial" pitchFamily="34" charset="0"/>
              <a:ea typeface="宋体"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a:ln/>
        </p:spPr>
      </p:sp>
      <p:sp>
        <p:nvSpPr>
          <p:cNvPr id="124931"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24932" name="灯片编号占位符 3"/>
          <p:cNvSpPr>
            <a:spLocks noGrp="1"/>
          </p:cNvSpPr>
          <p:nvPr>
            <p:ph type="sldNum" sz="quarter" idx="5"/>
          </p:nvPr>
        </p:nvSpPr>
        <p:spPr>
          <a:noFill/>
        </p:spPr>
        <p:txBody>
          <a:bodyPr/>
          <a:lstStyle/>
          <a:p>
            <a:fld id="{D7C4E106-E8A7-4DB1-A218-4B39DF79C75A}" type="slidenum">
              <a:rPr lang="en-US" altLang="zh-CN" smtClean="0">
                <a:latin typeface="Arial" pitchFamily="34" charset="0"/>
                <a:ea typeface="宋体" pitchFamily="2" charset="-122"/>
              </a:rPr>
              <a:pPr/>
              <a:t>21</a:t>
            </a:fld>
            <a:endParaRPr lang="en-US" altLang="zh-CN" smtClean="0">
              <a:latin typeface="Arial" pitchFamily="34" charset="0"/>
              <a:ea typeface="宋体"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a:ln/>
        </p:spPr>
      </p:sp>
      <p:sp>
        <p:nvSpPr>
          <p:cNvPr id="125955"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25956" name="灯片编号占位符 3"/>
          <p:cNvSpPr>
            <a:spLocks noGrp="1"/>
          </p:cNvSpPr>
          <p:nvPr>
            <p:ph type="sldNum" sz="quarter" idx="5"/>
          </p:nvPr>
        </p:nvSpPr>
        <p:spPr>
          <a:noFill/>
        </p:spPr>
        <p:txBody>
          <a:bodyPr/>
          <a:lstStyle/>
          <a:p>
            <a:fld id="{A0DEC537-9C90-47C3-B193-28B28D1CC41B}" type="slidenum">
              <a:rPr lang="en-US" altLang="zh-CN" smtClean="0">
                <a:latin typeface="Arial" pitchFamily="34" charset="0"/>
                <a:ea typeface="宋体" pitchFamily="2" charset="-122"/>
              </a:rPr>
              <a:pPr/>
              <a:t>22</a:t>
            </a:fld>
            <a:endParaRPr lang="en-US" altLang="zh-CN" smtClean="0">
              <a:latin typeface="Arial" pitchFamily="34" charset="0"/>
              <a:ea typeface="宋体"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a:ln/>
        </p:spPr>
      </p:sp>
      <p:sp>
        <p:nvSpPr>
          <p:cNvPr id="126979"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26980" name="灯片编号占位符 3"/>
          <p:cNvSpPr>
            <a:spLocks noGrp="1"/>
          </p:cNvSpPr>
          <p:nvPr>
            <p:ph type="sldNum" sz="quarter" idx="5"/>
          </p:nvPr>
        </p:nvSpPr>
        <p:spPr>
          <a:noFill/>
        </p:spPr>
        <p:txBody>
          <a:bodyPr/>
          <a:lstStyle/>
          <a:p>
            <a:fld id="{6B43D8F9-FF4E-4D47-AAFA-1680E0A9F715}" type="slidenum">
              <a:rPr lang="en-US" altLang="zh-CN" smtClean="0">
                <a:latin typeface="Arial" pitchFamily="34" charset="0"/>
                <a:ea typeface="宋体" pitchFamily="2" charset="-122"/>
              </a:rPr>
              <a:pPr/>
              <a:t>23</a:t>
            </a:fld>
            <a:endParaRPr lang="en-US" altLang="zh-CN" smtClean="0">
              <a:latin typeface="Arial" pitchFamily="34" charset="0"/>
              <a:ea typeface="宋体"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a:ln/>
        </p:spPr>
      </p:sp>
      <p:sp>
        <p:nvSpPr>
          <p:cNvPr id="128003"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28004" name="灯片编号占位符 3"/>
          <p:cNvSpPr>
            <a:spLocks noGrp="1"/>
          </p:cNvSpPr>
          <p:nvPr>
            <p:ph type="sldNum" sz="quarter" idx="5"/>
          </p:nvPr>
        </p:nvSpPr>
        <p:spPr>
          <a:noFill/>
        </p:spPr>
        <p:txBody>
          <a:bodyPr/>
          <a:lstStyle/>
          <a:p>
            <a:fld id="{6A33A1F7-41B2-4D2E-A48A-53A3AEC0D4CD}" type="slidenum">
              <a:rPr lang="en-US" altLang="zh-CN" smtClean="0">
                <a:latin typeface="Arial" pitchFamily="34" charset="0"/>
                <a:ea typeface="宋体" pitchFamily="2" charset="-122"/>
              </a:rPr>
              <a:pPr/>
              <a:t>24</a:t>
            </a:fld>
            <a:endParaRPr lang="en-US" altLang="zh-CN" smtClean="0">
              <a:latin typeface="Arial" pitchFamily="34" charset="0"/>
              <a:ea typeface="宋体"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a:ln/>
        </p:spPr>
      </p:sp>
      <p:sp>
        <p:nvSpPr>
          <p:cNvPr id="129027"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29028" name="灯片编号占位符 3"/>
          <p:cNvSpPr>
            <a:spLocks noGrp="1"/>
          </p:cNvSpPr>
          <p:nvPr>
            <p:ph type="sldNum" sz="quarter" idx="5"/>
          </p:nvPr>
        </p:nvSpPr>
        <p:spPr>
          <a:noFill/>
        </p:spPr>
        <p:txBody>
          <a:bodyPr/>
          <a:lstStyle/>
          <a:p>
            <a:fld id="{880FABEF-7F04-4BBB-8F9B-A7C53BE13BC2}" type="slidenum">
              <a:rPr lang="en-US" altLang="zh-CN" smtClean="0">
                <a:latin typeface="Arial" pitchFamily="34" charset="0"/>
                <a:ea typeface="宋体" pitchFamily="2" charset="-122"/>
              </a:rPr>
              <a:pPr/>
              <a:t>25</a:t>
            </a:fld>
            <a:endParaRPr lang="en-US" altLang="zh-CN" smtClean="0">
              <a:latin typeface="Arial" pitchFamily="34" charset="0"/>
              <a:ea typeface="宋体"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a:ln/>
        </p:spPr>
      </p:sp>
      <p:sp>
        <p:nvSpPr>
          <p:cNvPr id="130051"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30052" name="灯片编号占位符 3"/>
          <p:cNvSpPr>
            <a:spLocks noGrp="1"/>
          </p:cNvSpPr>
          <p:nvPr>
            <p:ph type="sldNum" sz="quarter" idx="5"/>
          </p:nvPr>
        </p:nvSpPr>
        <p:spPr>
          <a:noFill/>
        </p:spPr>
        <p:txBody>
          <a:bodyPr/>
          <a:lstStyle/>
          <a:p>
            <a:fld id="{43018430-72F4-4A25-BFE4-C466F44EA76A}" type="slidenum">
              <a:rPr lang="en-US" altLang="zh-CN" smtClean="0">
                <a:latin typeface="Arial" pitchFamily="34" charset="0"/>
                <a:ea typeface="宋体" pitchFamily="2" charset="-122"/>
              </a:rPr>
              <a:pPr/>
              <a:t>26</a:t>
            </a:fld>
            <a:endParaRPr lang="en-US" altLang="zh-CN" smtClean="0">
              <a:latin typeface="Arial" pitchFamily="34" charset="0"/>
              <a:ea typeface="宋体"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a:ln/>
        </p:spPr>
      </p:sp>
      <p:sp>
        <p:nvSpPr>
          <p:cNvPr id="131075"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31076" name="灯片编号占位符 3"/>
          <p:cNvSpPr>
            <a:spLocks noGrp="1"/>
          </p:cNvSpPr>
          <p:nvPr>
            <p:ph type="sldNum" sz="quarter" idx="5"/>
          </p:nvPr>
        </p:nvSpPr>
        <p:spPr>
          <a:noFill/>
        </p:spPr>
        <p:txBody>
          <a:bodyPr/>
          <a:lstStyle/>
          <a:p>
            <a:fld id="{BC7ED0DE-39C7-4C6D-9B92-A63F5DE68D6A}" type="slidenum">
              <a:rPr lang="en-US" altLang="zh-CN" smtClean="0">
                <a:latin typeface="Arial" pitchFamily="34" charset="0"/>
                <a:ea typeface="宋体" pitchFamily="2" charset="-122"/>
              </a:rPr>
              <a:pPr/>
              <a:t>27</a:t>
            </a:fld>
            <a:endParaRPr lang="en-US" altLang="zh-CN" smtClean="0">
              <a:latin typeface="Arial" pitchFamily="34" charset="0"/>
              <a:ea typeface="宋体"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a:ln/>
        </p:spPr>
      </p:sp>
      <p:sp>
        <p:nvSpPr>
          <p:cNvPr id="132099"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32100" name="灯片编号占位符 3"/>
          <p:cNvSpPr>
            <a:spLocks noGrp="1"/>
          </p:cNvSpPr>
          <p:nvPr>
            <p:ph type="sldNum" sz="quarter" idx="5"/>
          </p:nvPr>
        </p:nvSpPr>
        <p:spPr>
          <a:noFill/>
        </p:spPr>
        <p:txBody>
          <a:bodyPr/>
          <a:lstStyle/>
          <a:p>
            <a:fld id="{70FB4337-9F19-4537-96A9-32DAB4DD31AD}" type="slidenum">
              <a:rPr lang="en-US" altLang="zh-CN" smtClean="0">
                <a:latin typeface="Arial" pitchFamily="34" charset="0"/>
                <a:ea typeface="宋体" pitchFamily="2" charset="-122"/>
              </a:rPr>
              <a:pPr/>
              <a:t>28</a:t>
            </a:fld>
            <a:endParaRPr lang="en-US" altLang="zh-CN" smtClean="0">
              <a:latin typeface="Arial" pitchFamily="34" charset="0"/>
              <a:ea typeface="宋体"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a:ln/>
        </p:spPr>
      </p:sp>
      <p:sp>
        <p:nvSpPr>
          <p:cNvPr id="133123"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33124" name="灯片编号占位符 3"/>
          <p:cNvSpPr>
            <a:spLocks noGrp="1"/>
          </p:cNvSpPr>
          <p:nvPr>
            <p:ph type="sldNum" sz="quarter" idx="5"/>
          </p:nvPr>
        </p:nvSpPr>
        <p:spPr>
          <a:noFill/>
        </p:spPr>
        <p:txBody>
          <a:bodyPr/>
          <a:lstStyle/>
          <a:p>
            <a:fld id="{3B15E640-CC72-4DCF-9B27-76FDBE7EB770}" type="slidenum">
              <a:rPr lang="en-US" altLang="zh-CN" smtClean="0">
                <a:latin typeface="Arial" pitchFamily="34" charset="0"/>
                <a:ea typeface="宋体" pitchFamily="2" charset="-122"/>
              </a:rPr>
              <a:pPr/>
              <a:t>29</a:t>
            </a:fld>
            <a:endParaRPr lang="en-US" altLang="zh-CN" smtClean="0">
              <a:latin typeface="Arial" pitchFamily="34" charset="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a:ln/>
        </p:spPr>
      </p:sp>
      <p:sp>
        <p:nvSpPr>
          <p:cNvPr id="106499"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06500" name="灯片编号占位符 3"/>
          <p:cNvSpPr>
            <a:spLocks noGrp="1"/>
          </p:cNvSpPr>
          <p:nvPr>
            <p:ph type="sldNum" sz="quarter" idx="5"/>
          </p:nvPr>
        </p:nvSpPr>
        <p:spPr>
          <a:noFill/>
        </p:spPr>
        <p:txBody>
          <a:bodyPr/>
          <a:lstStyle/>
          <a:p>
            <a:fld id="{498D6193-FFE5-425A-97DF-0F2E416BF5B5}" type="slidenum">
              <a:rPr lang="en-US" altLang="zh-CN" smtClean="0">
                <a:latin typeface="Arial" pitchFamily="34" charset="0"/>
                <a:ea typeface="宋体" pitchFamily="2" charset="-122"/>
              </a:rPr>
              <a:pPr/>
              <a:t>3</a:t>
            </a:fld>
            <a:endParaRPr lang="en-US" altLang="zh-CN" smtClean="0">
              <a:latin typeface="Arial" pitchFamily="34" charset="0"/>
              <a:ea typeface="宋体"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a:ln/>
        </p:spPr>
      </p:sp>
      <p:sp>
        <p:nvSpPr>
          <p:cNvPr id="134147"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34148" name="灯片编号占位符 3"/>
          <p:cNvSpPr>
            <a:spLocks noGrp="1"/>
          </p:cNvSpPr>
          <p:nvPr>
            <p:ph type="sldNum" sz="quarter" idx="5"/>
          </p:nvPr>
        </p:nvSpPr>
        <p:spPr>
          <a:noFill/>
        </p:spPr>
        <p:txBody>
          <a:bodyPr/>
          <a:lstStyle/>
          <a:p>
            <a:fld id="{38DD7FF2-6E36-40A0-9C32-E526A5BBA536}" type="slidenum">
              <a:rPr lang="en-US" altLang="zh-CN" smtClean="0">
                <a:latin typeface="Arial" pitchFamily="34" charset="0"/>
                <a:ea typeface="宋体" pitchFamily="2" charset="-122"/>
              </a:rPr>
              <a:pPr/>
              <a:t>30</a:t>
            </a:fld>
            <a:endParaRPr lang="en-US" altLang="zh-CN" smtClean="0">
              <a:latin typeface="Arial" pitchFamily="34" charset="0"/>
              <a:ea typeface="宋体"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a:ln/>
        </p:spPr>
      </p:sp>
      <p:sp>
        <p:nvSpPr>
          <p:cNvPr id="135171"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35172" name="灯片编号占位符 3"/>
          <p:cNvSpPr>
            <a:spLocks noGrp="1"/>
          </p:cNvSpPr>
          <p:nvPr>
            <p:ph type="sldNum" sz="quarter" idx="5"/>
          </p:nvPr>
        </p:nvSpPr>
        <p:spPr>
          <a:noFill/>
        </p:spPr>
        <p:txBody>
          <a:bodyPr/>
          <a:lstStyle/>
          <a:p>
            <a:fld id="{BB27C9FD-2661-47A5-92DC-3F16C69D83DC}" type="slidenum">
              <a:rPr lang="en-US" altLang="zh-CN" smtClean="0">
                <a:latin typeface="Arial" pitchFamily="34" charset="0"/>
                <a:ea typeface="宋体" pitchFamily="2" charset="-122"/>
              </a:rPr>
              <a:pPr/>
              <a:t>31</a:t>
            </a:fld>
            <a:endParaRPr lang="en-US" altLang="zh-CN" smtClean="0">
              <a:latin typeface="Arial" pitchFamily="34" charset="0"/>
              <a:ea typeface="宋体"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a:ln/>
        </p:spPr>
      </p:sp>
      <p:sp>
        <p:nvSpPr>
          <p:cNvPr id="136195"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36196" name="灯片编号占位符 3"/>
          <p:cNvSpPr>
            <a:spLocks noGrp="1"/>
          </p:cNvSpPr>
          <p:nvPr>
            <p:ph type="sldNum" sz="quarter" idx="5"/>
          </p:nvPr>
        </p:nvSpPr>
        <p:spPr>
          <a:noFill/>
        </p:spPr>
        <p:txBody>
          <a:bodyPr/>
          <a:lstStyle/>
          <a:p>
            <a:fld id="{CD98CF85-0108-48EA-943E-BA75D5C7A330}" type="slidenum">
              <a:rPr lang="en-US" altLang="zh-CN" smtClean="0">
                <a:latin typeface="Arial" pitchFamily="34" charset="0"/>
                <a:ea typeface="宋体" pitchFamily="2" charset="-122"/>
              </a:rPr>
              <a:pPr/>
              <a:t>32</a:t>
            </a:fld>
            <a:endParaRPr lang="en-US" altLang="zh-CN" smtClean="0">
              <a:latin typeface="Arial" pitchFamily="34" charset="0"/>
              <a:ea typeface="宋体"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a:ln/>
        </p:spPr>
      </p:sp>
      <p:sp>
        <p:nvSpPr>
          <p:cNvPr id="137219"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37220" name="灯片编号占位符 3"/>
          <p:cNvSpPr>
            <a:spLocks noGrp="1"/>
          </p:cNvSpPr>
          <p:nvPr>
            <p:ph type="sldNum" sz="quarter" idx="5"/>
          </p:nvPr>
        </p:nvSpPr>
        <p:spPr>
          <a:noFill/>
        </p:spPr>
        <p:txBody>
          <a:bodyPr/>
          <a:lstStyle/>
          <a:p>
            <a:fld id="{4E6014BA-C4EE-421A-A142-0ED2C428157B}" type="slidenum">
              <a:rPr lang="en-US" altLang="zh-CN" smtClean="0">
                <a:latin typeface="Arial" pitchFamily="34" charset="0"/>
                <a:ea typeface="宋体" pitchFamily="2" charset="-122"/>
              </a:rPr>
              <a:pPr/>
              <a:t>33</a:t>
            </a:fld>
            <a:endParaRPr lang="en-US" altLang="zh-CN" smtClean="0">
              <a:latin typeface="Arial" pitchFamily="34" charset="0"/>
              <a:ea typeface="宋体"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a:ln/>
        </p:spPr>
      </p:sp>
      <p:sp>
        <p:nvSpPr>
          <p:cNvPr id="138243"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38244" name="灯片编号占位符 3"/>
          <p:cNvSpPr>
            <a:spLocks noGrp="1"/>
          </p:cNvSpPr>
          <p:nvPr>
            <p:ph type="sldNum" sz="quarter" idx="5"/>
          </p:nvPr>
        </p:nvSpPr>
        <p:spPr>
          <a:noFill/>
        </p:spPr>
        <p:txBody>
          <a:bodyPr/>
          <a:lstStyle/>
          <a:p>
            <a:fld id="{C015100D-400D-4BE3-9B10-FE6FD1E1382F}" type="slidenum">
              <a:rPr lang="en-US" altLang="zh-CN" smtClean="0">
                <a:latin typeface="Arial" pitchFamily="34" charset="0"/>
                <a:ea typeface="宋体" pitchFamily="2" charset="-122"/>
              </a:rPr>
              <a:pPr/>
              <a:t>34</a:t>
            </a:fld>
            <a:endParaRPr lang="en-US" altLang="zh-CN" smtClean="0">
              <a:latin typeface="Arial" pitchFamily="34" charset="0"/>
              <a:ea typeface="宋体"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a:ln/>
        </p:spPr>
      </p:sp>
      <p:sp>
        <p:nvSpPr>
          <p:cNvPr id="139267"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39268" name="灯片编号占位符 3"/>
          <p:cNvSpPr>
            <a:spLocks noGrp="1"/>
          </p:cNvSpPr>
          <p:nvPr>
            <p:ph type="sldNum" sz="quarter" idx="5"/>
          </p:nvPr>
        </p:nvSpPr>
        <p:spPr>
          <a:noFill/>
        </p:spPr>
        <p:txBody>
          <a:bodyPr/>
          <a:lstStyle/>
          <a:p>
            <a:fld id="{83622FDB-9760-4B94-A6F1-2E88CAEA3AE3}" type="slidenum">
              <a:rPr lang="en-US" altLang="zh-CN" smtClean="0">
                <a:latin typeface="Arial" pitchFamily="34" charset="0"/>
                <a:ea typeface="宋体" pitchFamily="2" charset="-122"/>
              </a:rPr>
              <a:pPr/>
              <a:t>35</a:t>
            </a:fld>
            <a:endParaRPr lang="en-US" altLang="zh-CN" smtClean="0">
              <a:latin typeface="Arial" pitchFamily="34" charset="0"/>
              <a:ea typeface="宋体"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a:ln/>
        </p:spPr>
      </p:sp>
      <p:sp>
        <p:nvSpPr>
          <p:cNvPr id="140291"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40292" name="灯片编号占位符 3"/>
          <p:cNvSpPr>
            <a:spLocks noGrp="1"/>
          </p:cNvSpPr>
          <p:nvPr>
            <p:ph type="sldNum" sz="quarter" idx="5"/>
          </p:nvPr>
        </p:nvSpPr>
        <p:spPr>
          <a:noFill/>
        </p:spPr>
        <p:txBody>
          <a:bodyPr/>
          <a:lstStyle/>
          <a:p>
            <a:fld id="{68DBB95F-2C6C-4359-B4A2-7E6BD007408F}" type="slidenum">
              <a:rPr lang="en-US" altLang="zh-CN" smtClean="0">
                <a:latin typeface="Arial" pitchFamily="34" charset="0"/>
                <a:ea typeface="宋体" pitchFamily="2" charset="-122"/>
              </a:rPr>
              <a:pPr/>
              <a:t>36</a:t>
            </a:fld>
            <a:endParaRPr lang="en-US" altLang="zh-CN" smtClean="0">
              <a:latin typeface="Arial" pitchFamily="34" charset="0"/>
              <a:ea typeface="宋体"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41316" name="灯片编号占位符 3"/>
          <p:cNvSpPr>
            <a:spLocks noGrp="1"/>
          </p:cNvSpPr>
          <p:nvPr>
            <p:ph type="sldNum" sz="quarter" idx="5"/>
          </p:nvPr>
        </p:nvSpPr>
        <p:spPr>
          <a:noFill/>
        </p:spPr>
        <p:txBody>
          <a:bodyPr/>
          <a:lstStyle/>
          <a:p>
            <a:fld id="{B106271B-0C65-42D5-BE02-F61D517BDF7A}" type="slidenum">
              <a:rPr lang="en-US" altLang="zh-CN" smtClean="0">
                <a:latin typeface="Arial" pitchFamily="34" charset="0"/>
                <a:ea typeface="宋体" pitchFamily="2" charset="-122"/>
              </a:rPr>
              <a:pPr/>
              <a:t>37</a:t>
            </a:fld>
            <a:endParaRPr lang="en-US" altLang="zh-CN" smtClean="0">
              <a:latin typeface="Arial" pitchFamily="34" charset="0"/>
              <a:ea typeface="宋体"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a:ln/>
        </p:spPr>
      </p:sp>
      <p:sp>
        <p:nvSpPr>
          <p:cNvPr id="142339"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42340" name="灯片编号占位符 3"/>
          <p:cNvSpPr>
            <a:spLocks noGrp="1"/>
          </p:cNvSpPr>
          <p:nvPr>
            <p:ph type="sldNum" sz="quarter" idx="5"/>
          </p:nvPr>
        </p:nvSpPr>
        <p:spPr>
          <a:noFill/>
        </p:spPr>
        <p:txBody>
          <a:bodyPr/>
          <a:lstStyle/>
          <a:p>
            <a:fld id="{1790CB5B-2C24-4977-B01C-43D2095755E2}" type="slidenum">
              <a:rPr lang="en-US" altLang="zh-CN" smtClean="0">
                <a:latin typeface="Arial" pitchFamily="34" charset="0"/>
                <a:ea typeface="宋体" pitchFamily="2" charset="-122"/>
              </a:rPr>
              <a:pPr/>
              <a:t>38</a:t>
            </a:fld>
            <a:endParaRPr lang="en-US" altLang="zh-CN" smtClean="0">
              <a:latin typeface="Arial" pitchFamily="34" charset="0"/>
              <a:ea typeface="宋体"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a:ln/>
        </p:spPr>
      </p:sp>
      <p:sp>
        <p:nvSpPr>
          <p:cNvPr id="143363"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43364" name="灯片编号占位符 3"/>
          <p:cNvSpPr>
            <a:spLocks noGrp="1"/>
          </p:cNvSpPr>
          <p:nvPr>
            <p:ph type="sldNum" sz="quarter" idx="5"/>
          </p:nvPr>
        </p:nvSpPr>
        <p:spPr>
          <a:noFill/>
        </p:spPr>
        <p:txBody>
          <a:bodyPr/>
          <a:lstStyle/>
          <a:p>
            <a:fld id="{EC2BF678-1AF4-44DF-B8A6-F969359AC688}" type="slidenum">
              <a:rPr lang="en-US" altLang="zh-CN" smtClean="0">
                <a:latin typeface="Arial" pitchFamily="34" charset="0"/>
                <a:ea typeface="宋体" pitchFamily="2" charset="-122"/>
              </a:rPr>
              <a:pPr/>
              <a:t>39</a:t>
            </a:fld>
            <a:endParaRPr lang="en-US" altLang="zh-CN" smtClean="0">
              <a:latin typeface="Arial" pitchFamily="34" charset="0"/>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a:ln/>
        </p:spPr>
      </p:sp>
      <p:sp>
        <p:nvSpPr>
          <p:cNvPr id="107523"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07524" name="灯片编号占位符 3"/>
          <p:cNvSpPr>
            <a:spLocks noGrp="1"/>
          </p:cNvSpPr>
          <p:nvPr>
            <p:ph type="sldNum" sz="quarter" idx="5"/>
          </p:nvPr>
        </p:nvSpPr>
        <p:spPr>
          <a:noFill/>
        </p:spPr>
        <p:txBody>
          <a:bodyPr/>
          <a:lstStyle/>
          <a:p>
            <a:fld id="{8D2A1317-1AD9-4280-A2E4-642483EFD55E}" type="slidenum">
              <a:rPr lang="en-US" altLang="zh-CN" smtClean="0">
                <a:latin typeface="Arial" pitchFamily="34" charset="0"/>
                <a:ea typeface="宋体" pitchFamily="2" charset="-122"/>
              </a:rPr>
              <a:pPr/>
              <a:t>4</a:t>
            </a:fld>
            <a:endParaRPr lang="en-US" altLang="zh-CN" smtClean="0">
              <a:latin typeface="Arial" pitchFamily="34" charset="0"/>
              <a:ea typeface="宋体"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a:ln/>
        </p:spPr>
      </p:sp>
      <p:sp>
        <p:nvSpPr>
          <p:cNvPr id="144387"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44388" name="灯片编号占位符 3"/>
          <p:cNvSpPr>
            <a:spLocks noGrp="1"/>
          </p:cNvSpPr>
          <p:nvPr>
            <p:ph type="sldNum" sz="quarter" idx="5"/>
          </p:nvPr>
        </p:nvSpPr>
        <p:spPr>
          <a:noFill/>
        </p:spPr>
        <p:txBody>
          <a:bodyPr/>
          <a:lstStyle/>
          <a:p>
            <a:fld id="{7E628885-CDF6-4E29-8ABD-E2A8321B837F}" type="slidenum">
              <a:rPr lang="en-US" altLang="zh-CN" smtClean="0">
                <a:latin typeface="Arial" pitchFamily="34" charset="0"/>
                <a:ea typeface="宋体" pitchFamily="2" charset="-122"/>
              </a:rPr>
              <a:pPr/>
              <a:t>40</a:t>
            </a:fld>
            <a:endParaRPr lang="en-US" altLang="zh-CN" smtClean="0">
              <a:latin typeface="Arial" pitchFamily="34" charset="0"/>
              <a:ea typeface="宋体"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a:ln/>
        </p:spPr>
      </p:sp>
      <p:sp>
        <p:nvSpPr>
          <p:cNvPr id="145411"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45412" name="灯片编号占位符 3"/>
          <p:cNvSpPr>
            <a:spLocks noGrp="1"/>
          </p:cNvSpPr>
          <p:nvPr>
            <p:ph type="sldNum" sz="quarter" idx="5"/>
          </p:nvPr>
        </p:nvSpPr>
        <p:spPr>
          <a:noFill/>
        </p:spPr>
        <p:txBody>
          <a:bodyPr/>
          <a:lstStyle/>
          <a:p>
            <a:fld id="{308DD671-F242-4D28-BD3A-735DE8AF4A32}" type="slidenum">
              <a:rPr lang="en-US" altLang="zh-CN" smtClean="0">
                <a:latin typeface="Arial" pitchFamily="34" charset="0"/>
                <a:ea typeface="宋体" pitchFamily="2" charset="-122"/>
              </a:rPr>
              <a:pPr/>
              <a:t>41</a:t>
            </a:fld>
            <a:endParaRPr lang="en-US" altLang="zh-CN" smtClean="0">
              <a:latin typeface="Arial" pitchFamily="34" charset="0"/>
              <a:ea typeface="宋体"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a:ln/>
        </p:spPr>
      </p:sp>
      <p:sp>
        <p:nvSpPr>
          <p:cNvPr id="146435"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46436" name="灯片编号占位符 3"/>
          <p:cNvSpPr>
            <a:spLocks noGrp="1"/>
          </p:cNvSpPr>
          <p:nvPr>
            <p:ph type="sldNum" sz="quarter" idx="5"/>
          </p:nvPr>
        </p:nvSpPr>
        <p:spPr>
          <a:noFill/>
        </p:spPr>
        <p:txBody>
          <a:bodyPr/>
          <a:lstStyle/>
          <a:p>
            <a:fld id="{78FE5CA7-D37F-476A-828D-E5C7F2BDF56E}" type="slidenum">
              <a:rPr lang="en-US" altLang="zh-CN" smtClean="0">
                <a:latin typeface="Arial" pitchFamily="34" charset="0"/>
                <a:ea typeface="宋体" pitchFamily="2" charset="-122"/>
              </a:rPr>
              <a:pPr/>
              <a:t>42</a:t>
            </a:fld>
            <a:endParaRPr lang="en-US" altLang="zh-CN" smtClean="0">
              <a:latin typeface="Arial" pitchFamily="34" charset="0"/>
              <a:ea typeface="宋体"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a:ln/>
        </p:spPr>
      </p:sp>
      <p:sp>
        <p:nvSpPr>
          <p:cNvPr id="147459"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47460" name="灯片编号占位符 3"/>
          <p:cNvSpPr>
            <a:spLocks noGrp="1"/>
          </p:cNvSpPr>
          <p:nvPr>
            <p:ph type="sldNum" sz="quarter" idx="5"/>
          </p:nvPr>
        </p:nvSpPr>
        <p:spPr>
          <a:noFill/>
        </p:spPr>
        <p:txBody>
          <a:bodyPr/>
          <a:lstStyle/>
          <a:p>
            <a:fld id="{219137D8-4F41-4D8A-9BF7-31C48EA20A71}" type="slidenum">
              <a:rPr lang="en-US" altLang="zh-CN" smtClean="0">
                <a:latin typeface="Arial" pitchFamily="34" charset="0"/>
                <a:ea typeface="宋体" pitchFamily="2" charset="-122"/>
              </a:rPr>
              <a:pPr/>
              <a:t>43</a:t>
            </a:fld>
            <a:endParaRPr lang="en-US" altLang="zh-CN" smtClean="0">
              <a:latin typeface="Arial" pitchFamily="34" charset="0"/>
              <a:ea typeface="宋体"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a:ln/>
        </p:spPr>
      </p:sp>
      <p:sp>
        <p:nvSpPr>
          <p:cNvPr id="148483"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48484" name="灯片编号占位符 3"/>
          <p:cNvSpPr>
            <a:spLocks noGrp="1"/>
          </p:cNvSpPr>
          <p:nvPr>
            <p:ph type="sldNum" sz="quarter" idx="5"/>
          </p:nvPr>
        </p:nvSpPr>
        <p:spPr>
          <a:noFill/>
        </p:spPr>
        <p:txBody>
          <a:bodyPr/>
          <a:lstStyle/>
          <a:p>
            <a:fld id="{26788EE3-6100-4279-BE00-6AAFB679297F}" type="slidenum">
              <a:rPr lang="en-US" altLang="zh-CN" smtClean="0">
                <a:latin typeface="Arial" pitchFamily="34" charset="0"/>
                <a:ea typeface="宋体" pitchFamily="2" charset="-122"/>
              </a:rPr>
              <a:pPr/>
              <a:t>44</a:t>
            </a:fld>
            <a:endParaRPr lang="en-US" altLang="zh-CN" smtClean="0">
              <a:latin typeface="Arial" pitchFamily="34" charset="0"/>
              <a:ea typeface="宋体"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a:ln/>
        </p:spPr>
      </p:sp>
      <p:sp>
        <p:nvSpPr>
          <p:cNvPr id="149507"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49508" name="灯片编号占位符 3"/>
          <p:cNvSpPr>
            <a:spLocks noGrp="1"/>
          </p:cNvSpPr>
          <p:nvPr>
            <p:ph type="sldNum" sz="quarter" idx="5"/>
          </p:nvPr>
        </p:nvSpPr>
        <p:spPr>
          <a:noFill/>
        </p:spPr>
        <p:txBody>
          <a:bodyPr/>
          <a:lstStyle/>
          <a:p>
            <a:fld id="{FD4C03F4-4D96-445F-9572-E3B5280BD1D8}" type="slidenum">
              <a:rPr lang="en-US" altLang="zh-CN" smtClean="0">
                <a:latin typeface="Arial" pitchFamily="34" charset="0"/>
                <a:ea typeface="宋体" pitchFamily="2" charset="-122"/>
              </a:rPr>
              <a:pPr/>
              <a:t>45</a:t>
            </a:fld>
            <a:endParaRPr lang="en-US" altLang="zh-CN" smtClean="0">
              <a:latin typeface="Arial" pitchFamily="34" charset="0"/>
              <a:ea typeface="宋体"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a:ln/>
        </p:spPr>
      </p:sp>
      <p:sp>
        <p:nvSpPr>
          <p:cNvPr id="150531"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50532" name="灯片编号占位符 3"/>
          <p:cNvSpPr>
            <a:spLocks noGrp="1"/>
          </p:cNvSpPr>
          <p:nvPr>
            <p:ph type="sldNum" sz="quarter" idx="5"/>
          </p:nvPr>
        </p:nvSpPr>
        <p:spPr>
          <a:noFill/>
        </p:spPr>
        <p:txBody>
          <a:bodyPr/>
          <a:lstStyle/>
          <a:p>
            <a:fld id="{811908F5-CFBA-4654-860B-E056F463A788}" type="slidenum">
              <a:rPr lang="en-US" altLang="zh-CN" smtClean="0">
                <a:latin typeface="Arial" pitchFamily="34" charset="0"/>
                <a:ea typeface="宋体" pitchFamily="2" charset="-122"/>
              </a:rPr>
              <a:pPr/>
              <a:t>46</a:t>
            </a:fld>
            <a:endParaRPr lang="en-US" altLang="zh-CN" smtClean="0">
              <a:latin typeface="Arial" pitchFamily="34" charset="0"/>
              <a:ea typeface="宋体"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a:ln/>
        </p:spPr>
      </p:sp>
      <p:sp>
        <p:nvSpPr>
          <p:cNvPr id="151555"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51556" name="灯片编号占位符 3"/>
          <p:cNvSpPr>
            <a:spLocks noGrp="1"/>
          </p:cNvSpPr>
          <p:nvPr>
            <p:ph type="sldNum" sz="quarter" idx="5"/>
          </p:nvPr>
        </p:nvSpPr>
        <p:spPr>
          <a:noFill/>
        </p:spPr>
        <p:txBody>
          <a:bodyPr/>
          <a:lstStyle/>
          <a:p>
            <a:fld id="{5AC1B69C-2B64-4F0F-8119-198B51B6CDA3}" type="slidenum">
              <a:rPr lang="en-US" altLang="zh-CN" smtClean="0">
                <a:latin typeface="Arial" pitchFamily="34" charset="0"/>
                <a:ea typeface="宋体" pitchFamily="2" charset="-122"/>
              </a:rPr>
              <a:pPr/>
              <a:t>47</a:t>
            </a:fld>
            <a:endParaRPr lang="en-US" altLang="zh-CN" smtClean="0">
              <a:latin typeface="Arial" pitchFamily="34" charset="0"/>
              <a:ea typeface="宋体"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a:ln/>
        </p:spPr>
      </p:sp>
      <p:sp>
        <p:nvSpPr>
          <p:cNvPr id="152579"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52580" name="灯片编号占位符 3"/>
          <p:cNvSpPr>
            <a:spLocks noGrp="1"/>
          </p:cNvSpPr>
          <p:nvPr>
            <p:ph type="sldNum" sz="quarter" idx="5"/>
          </p:nvPr>
        </p:nvSpPr>
        <p:spPr>
          <a:noFill/>
        </p:spPr>
        <p:txBody>
          <a:bodyPr/>
          <a:lstStyle/>
          <a:p>
            <a:fld id="{45EBA5A2-1128-44AE-9245-D11356EBCF25}" type="slidenum">
              <a:rPr lang="en-US" altLang="zh-CN" smtClean="0">
                <a:latin typeface="Arial" pitchFamily="34" charset="0"/>
                <a:ea typeface="宋体" pitchFamily="2" charset="-122"/>
              </a:rPr>
              <a:pPr/>
              <a:t>48</a:t>
            </a:fld>
            <a:endParaRPr lang="en-US" altLang="zh-CN" smtClean="0">
              <a:latin typeface="Arial" pitchFamily="34" charset="0"/>
              <a:ea typeface="宋体"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
          <p:cNvSpPr>
            <a:spLocks noGrp="1" noRot="1" noChangeAspect="1" noTextEdit="1"/>
          </p:cNvSpPr>
          <p:nvPr>
            <p:ph type="sldImg"/>
          </p:nvPr>
        </p:nvSpPr>
        <p:spPr>
          <a:ln/>
        </p:spPr>
      </p:sp>
      <p:sp>
        <p:nvSpPr>
          <p:cNvPr id="153603"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53604" name="灯片编号占位符 3"/>
          <p:cNvSpPr>
            <a:spLocks noGrp="1"/>
          </p:cNvSpPr>
          <p:nvPr>
            <p:ph type="sldNum" sz="quarter" idx="5"/>
          </p:nvPr>
        </p:nvSpPr>
        <p:spPr>
          <a:noFill/>
        </p:spPr>
        <p:txBody>
          <a:bodyPr/>
          <a:lstStyle/>
          <a:p>
            <a:fld id="{ED2AD851-4C77-440E-835F-52D055CF2324}" type="slidenum">
              <a:rPr lang="en-US" altLang="zh-CN" smtClean="0">
                <a:latin typeface="Arial" pitchFamily="34" charset="0"/>
                <a:ea typeface="宋体" pitchFamily="2" charset="-122"/>
              </a:rPr>
              <a:pPr/>
              <a:t>49</a:t>
            </a:fld>
            <a:endParaRPr lang="en-US" altLang="zh-CN" smtClean="0">
              <a:latin typeface="Arial" pitchFamily="34" charset="0"/>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08548" name="灯片编号占位符 3"/>
          <p:cNvSpPr>
            <a:spLocks noGrp="1"/>
          </p:cNvSpPr>
          <p:nvPr>
            <p:ph type="sldNum" sz="quarter" idx="5"/>
          </p:nvPr>
        </p:nvSpPr>
        <p:spPr>
          <a:noFill/>
        </p:spPr>
        <p:txBody>
          <a:bodyPr/>
          <a:lstStyle/>
          <a:p>
            <a:fld id="{60F51CFA-BCC4-4740-8247-BE225F102698}" type="slidenum">
              <a:rPr lang="en-US" altLang="zh-CN" smtClean="0">
                <a:latin typeface="Arial" pitchFamily="34" charset="0"/>
                <a:ea typeface="宋体" pitchFamily="2" charset="-122"/>
              </a:rPr>
              <a:pPr/>
              <a:t>5</a:t>
            </a:fld>
            <a:endParaRPr lang="en-US" altLang="zh-CN" smtClean="0">
              <a:latin typeface="Arial" pitchFamily="34" charset="0"/>
              <a:ea typeface="宋体"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TextEdit="1"/>
          </p:cNvSpPr>
          <p:nvPr>
            <p:ph type="sldImg"/>
          </p:nvPr>
        </p:nvSpPr>
        <p:spPr>
          <a:ln/>
        </p:spPr>
      </p:sp>
      <p:sp>
        <p:nvSpPr>
          <p:cNvPr id="154627"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54628" name="灯片编号占位符 3"/>
          <p:cNvSpPr>
            <a:spLocks noGrp="1"/>
          </p:cNvSpPr>
          <p:nvPr>
            <p:ph type="sldNum" sz="quarter" idx="5"/>
          </p:nvPr>
        </p:nvSpPr>
        <p:spPr>
          <a:noFill/>
        </p:spPr>
        <p:txBody>
          <a:bodyPr/>
          <a:lstStyle/>
          <a:p>
            <a:fld id="{146F5C56-8A60-4F02-AC97-10071E09E19A}" type="slidenum">
              <a:rPr lang="en-US" altLang="zh-CN" smtClean="0">
                <a:latin typeface="Arial" pitchFamily="34" charset="0"/>
                <a:ea typeface="宋体" pitchFamily="2" charset="-122"/>
              </a:rPr>
              <a:pPr/>
              <a:t>50</a:t>
            </a:fld>
            <a:endParaRPr lang="en-US" altLang="zh-CN" smtClean="0">
              <a:latin typeface="Arial" pitchFamily="34" charset="0"/>
              <a:ea typeface="宋体"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a:ln/>
        </p:spPr>
      </p:sp>
      <p:sp>
        <p:nvSpPr>
          <p:cNvPr id="155651"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55652" name="灯片编号占位符 3"/>
          <p:cNvSpPr>
            <a:spLocks noGrp="1"/>
          </p:cNvSpPr>
          <p:nvPr>
            <p:ph type="sldNum" sz="quarter" idx="5"/>
          </p:nvPr>
        </p:nvSpPr>
        <p:spPr>
          <a:noFill/>
        </p:spPr>
        <p:txBody>
          <a:bodyPr/>
          <a:lstStyle/>
          <a:p>
            <a:fld id="{6A345F20-E8E0-4927-BB38-9BC36B66012C}" type="slidenum">
              <a:rPr lang="en-US" altLang="zh-CN" smtClean="0">
                <a:latin typeface="Arial" pitchFamily="34" charset="0"/>
                <a:ea typeface="宋体" pitchFamily="2" charset="-122"/>
              </a:rPr>
              <a:pPr/>
              <a:t>51</a:t>
            </a:fld>
            <a:endParaRPr lang="en-US" altLang="zh-CN" smtClean="0">
              <a:latin typeface="Arial" pitchFamily="34" charset="0"/>
              <a:ea typeface="宋体"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p:cNvSpPr>
            <a:spLocks noGrp="1" noRot="1" noChangeAspect="1" noTextEdit="1"/>
          </p:cNvSpPr>
          <p:nvPr>
            <p:ph type="sldImg"/>
          </p:nvPr>
        </p:nvSpPr>
        <p:spPr>
          <a:ln/>
        </p:spPr>
      </p:sp>
      <p:sp>
        <p:nvSpPr>
          <p:cNvPr id="156675"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56676" name="灯片编号占位符 3"/>
          <p:cNvSpPr>
            <a:spLocks noGrp="1"/>
          </p:cNvSpPr>
          <p:nvPr>
            <p:ph type="sldNum" sz="quarter" idx="5"/>
          </p:nvPr>
        </p:nvSpPr>
        <p:spPr>
          <a:noFill/>
        </p:spPr>
        <p:txBody>
          <a:bodyPr/>
          <a:lstStyle/>
          <a:p>
            <a:fld id="{798D1B8C-C223-44E7-B581-700171F45404}" type="slidenum">
              <a:rPr lang="en-US" altLang="zh-CN" smtClean="0">
                <a:latin typeface="Arial" pitchFamily="34" charset="0"/>
                <a:ea typeface="宋体" pitchFamily="2" charset="-122"/>
              </a:rPr>
              <a:pPr/>
              <a:t>52</a:t>
            </a:fld>
            <a:endParaRPr lang="en-US" altLang="zh-CN" smtClean="0">
              <a:latin typeface="Arial" pitchFamily="34" charset="0"/>
              <a:ea typeface="宋体"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ln/>
        </p:spPr>
      </p:sp>
      <p:sp>
        <p:nvSpPr>
          <p:cNvPr id="157699"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57700" name="灯片编号占位符 3"/>
          <p:cNvSpPr>
            <a:spLocks noGrp="1"/>
          </p:cNvSpPr>
          <p:nvPr>
            <p:ph type="sldNum" sz="quarter" idx="5"/>
          </p:nvPr>
        </p:nvSpPr>
        <p:spPr>
          <a:noFill/>
        </p:spPr>
        <p:txBody>
          <a:bodyPr/>
          <a:lstStyle/>
          <a:p>
            <a:fld id="{0CC8CA39-CE81-4816-BA16-367E15CB8490}" type="slidenum">
              <a:rPr lang="en-US" altLang="zh-CN" smtClean="0">
                <a:latin typeface="Arial" pitchFamily="34" charset="0"/>
                <a:ea typeface="宋体" pitchFamily="2" charset="-122"/>
              </a:rPr>
              <a:pPr/>
              <a:t>53</a:t>
            </a:fld>
            <a:endParaRPr lang="en-US" altLang="zh-CN" smtClean="0">
              <a:latin typeface="Arial" pitchFamily="34" charset="0"/>
              <a:ea typeface="宋体"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幻灯片图像占位符 1"/>
          <p:cNvSpPr>
            <a:spLocks noGrp="1" noRot="1" noChangeAspect="1" noTextEdit="1"/>
          </p:cNvSpPr>
          <p:nvPr>
            <p:ph type="sldImg"/>
          </p:nvPr>
        </p:nvSpPr>
        <p:spPr>
          <a:ln/>
        </p:spPr>
      </p:sp>
      <p:sp>
        <p:nvSpPr>
          <p:cNvPr id="158723"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58724" name="灯片编号占位符 3"/>
          <p:cNvSpPr>
            <a:spLocks noGrp="1"/>
          </p:cNvSpPr>
          <p:nvPr>
            <p:ph type="sldNum" sz="quarter" idx="5"/>
          </p:nvPr>
        </p:nvSpPr>
        <p:spPr>
          <a:noFill/>
        </p:spPr>
        <p:txBody>
          <a:bodyPr/>
          <a:lstStyle/>
          <a:p>
            <a:fld id="{EFE73A06-3B38-44BA-93E3-3DDABCF1ECE0}" type="slidenum">
              <a:rPr lang="en-US" altLang="zh-CN" smtClean="0">
                <a:latin typeface="Arial" pitchFamily="34" charset="0"/>
                <a:ea typeface="宋体" pitchFamily="2" charset="-122"/>
              </a:rPr>
              <a:pPr/>
              <a:t>54</a:t>
            </a:fld>
            <a:endParaRPr lang="en-US" altLang="zh-CN" smtClean="0">
              <a:latin typeface="Arial" pitchFamily="34" charset="0"/>
              <a:ea typeface="宋体"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a:ln/>
        </p:spPr>
      </p:sp>
      <p:sp>
        <p:nvSpPr>
          <p:cNvPr id="159747"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59748" name="灯片编号占位符 3"/>
          <p:cNvSpPr>
            <a:spLocks noGrp="1"/>
          </p:cNvSpPr>
          <p:nvPr>
            <p:ph type="sldNum" sz="quarter" idx="5"/>
          </p:nvPr>
        </p:nvSpPr>
        <p:spPr>
          <a:noFill/>
        </p:spPr>
        <p:txBody>
          <a:bodyPr/>
          <a:lstStyle/>
          <a:p>
            <a:fld id="{DBC419A0-A647-425B-94E2-2419E5CEA01F}" type="slidenum">
              <a:rPr lang="en-US" altLang="zh-CN" smtClean="0">
                <a:latin typeface="Arial" pitchFamily="34" charset="0"/>
                <a:ea typeface="宋体" pitchFamily="2" charset="-122"/>
              </a:rPr>
              <a:pPr/>
              <a:t>55</a:t>
            </a:fld>
            <a:endParaRPr lang="en-US" altLang="zh-CN" smtClean="0">
              <a:latin typeface="Arial" pitchFamily="34" charset="0"/>
              <a:ea typeface="宋体"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
          <p:cNvSpPr>
            <a:spLocks noGrp="1" noRot="1" noChangeAspect="1" noTextEdit="1"/>
          </p:cNvSpPr>
          <p:nvPr>
            <p:ph type="sldImg"/>
          </p:nvPr>
        </p:nvSpPr>
        <p:spPr>
          <a:ln/>
        </p:spPr>
      </p:sp>
      <p:sp>
        <p:nvSpPr>
          <p:cNvPr id="160771"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60772" name="灯片编号占位符 3"/>
          <p:cNvSpPr>
            <a:spLocks noGrp="1"/>
          </p:cNvSpPr>
          <p:nvPr>
            <p:ph type="sldNum" sz="quarter" idx="5"/>
          </p:nvPr>
        </p:nvSpPr>
        <p:spPr>
          <a:noFill/>
        </p:spPr>
        <p:txBody>
          <a:bodyPr/>
          <a:lstStyle/>
          <a:p>
            <a:fld id="{32451ECE-0AE2-41F0-B36B-06C021F1EA16}" type="slidenum">
              <a:rPr lang="en-US" altLang="zh-CN" smtClean="0">
                <a:latin typeface="Arial" pitchFamily="34" charset="0"/>
                <a:ea typeface="宋体" pitchFamily="2" charset="-122"/>
              </a:rPr>
              <a:pPr/>
              <a:t>56</a:t>
            </a:fld>
            <a:endParaRPr lang="en-US" altLang="zh-CN" smtClean="0">
              <a:latin typeface="Arial" pitchFamily="34" charset="0"/>
              <a:ea typeface="宋体"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p:cNvSpPr>
            <a:spLocks noGrp="1" noRot="1" noChangeAspect="1" noTextEdit="1"/>
          </p:cNvSpPr>
          <p:nvPr>
            <p:ph type="sldImg"/>
          </p:nvPr>
        </p:nvSpPr>
        <p:spPr>
          <a:ln/>
        </p:spPr>
      </p:sp>
      <p:sp>
        <p:nvSpPr>
          <p:cNvPr id="161795"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61796" name="灯片编号占位符 3"/>
          <p:cNvSpPr>
            <a:spLocks noGrp="1"/>
          </p:cNvSpPr>
          <p:nvPr>
            <p:ph type="sldNum" sz="quarter" idx="5"/>
          </p:nvPr>
        </p:nvSpPr>
        <p:spPr>
          <a:noFill/>
        </p:spPr>
        <p:txBody>
          <a:bodyPr/>
          <a:lstStyle/>
          <a:p>
            <a:fld id="{E59B5ED1-514C-4370-BD3D-9F72A2E7F438}" type="slidenum">
              <a:rPr lang="en-US" altLang="zh-CN" smtClean="0">
                <a:latin typeface="Arial" pitchFamily="34" charset="0"/>
                <a:ea typeface="宋体" pitchFamily="2" charset="-122"/>
              </a:rPr>
              <a:pPr/>
              <a:t>57</a:t>
            </a:fld>
            <a:endParaRPr lang="en-US" altLang="zh-CN" smtClean="0">
              <a:latin typeface="Arial" pitchFamily="34" charset="0"/>
              <a:ea typeface="宋体" pitchFamily="2"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
          <p:cNvSpPr>
            <a:spLocks noGrp="1" noRot="1" noChangeAspect="1" noTextEdit="1"/>
          </p:cNvSpPr>
          <p:nvPr>
            <p:ph type="sldImg"/>
          </p:nvPr>
        </p:nvSpPr>
        <p:spPr>
          <a:ln/>
        </p:spPr>
      </p:sp>
      <p:sp>
        <p:nvSpPr>
          <p:cNvPr id="162819"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62820" name="灯片编号占位符 3"/>
          <p:cNvSpPr>
            <a:spLocks noGrp="1"/>
          </p:cNvSpPr>
          <p:nvPr>
            <p:ph type="sldNum" sz="quarter" idx="5"/>
          </p:nvPr>
        </p:nvSpPr>
        <p:spPr>
          <a:noFill/>
        </p:spPr>
        <p:txBody>
          <a:bodyPr/>
          <a:lstStyle/>
          <a:p>
            <a:fld id="{5633B819-33C7-4D35-B3F4-85FEF3721856}" type="slidenum">
              <a:rPr lang="en-US" altLang="zh-CN" smtClean="0">
                <a:latin typeface="Arial" pitchFamily="34" charset="0"/>
                <a:ea typeface="宋体" pitchFamily="2" charset="-122"/>
              </a:rPr>
              <a:pPr/>
              <a:t>58</a:t>
            </a:fld>
            <a:endParaRPr lang="en-US" altLang="zh-CN" smtClean="0">
              <a:latin typeface="Arial" pitchFamily="34" charset="0"/>
              <a:ea typeface="宋体"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p:cNvSpPr>
            <a:spLocks noGrp="1" noRot="1" noChangeAspect="1" noTextEdit="1"/>
          </p:cNvSpPr>
          <p:nvPr>
            <p:ph type="sldImg"/>
          </p:nvPr>
        </p:nvSpPr>
        <p:spPr>
          <a:ln/>
        </p:spPr>
      </p:sp>
      <p:sp>
        <p:nvSpPr>
          <p:cNvPr id="163843"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63844" name="灯片编号占位符 3"/>
          <p:cNvSpPr>
            <a:spLocks noGrp="1"/>
          </p:cNvSpPr>
          <p:nvPr>
            <p:ph type="sldNum" sz="quarter" idx="5"/>
          </p:nvPr>
        </p:nvSpPr>
        <p:spPr>
          <a:noFill/>
        </p:spPr>
        <p:txBody>
          <a:bodyPr/>
          <a:lstStyle/>
          <a:p>
            <a:fld id="{DBFFAD59-9720-4DA0-BD1A-4F16B398881E}" type="slidenum">
              <a:rPr lang="en-US" altLang="zh-CN" smtClean="0">
                <a:latin typeface="Arial" pitchFamily="34" charset="0"/>
                <a:ea typeface="宋体" pitchFamily="2" charset="-122"/>
              </a:rPr>
              <a:pPr/>
              <a:t>59</a:t>
            </a:fld>
            <a:endParaRPr lang="en-US" altLang="zh-CN" smtClean="0">
              <a:latin typeface="Arial" pitchFamily="34" charset="0"/>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a:ln/>
        </p:spPr>
      </p:sp>
      <p:sp>
        <p:nvSpPr>
          <p:cNvPr id="109571"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09572" name="灯片编号占位符 3"/>
          <p:cNvSpPr>
            <a:spLocks noGrp="1"/>
          </p:cNvSpPr>
          <p:nvPr>
            <p:ph type="sldNum" sz="quarter" idx="5"/>
          </p:nvPr>
        </p:nvSpPr>
        <p:spPr>
          <a:noFill/>
        </p:spPr>
        <p:txBody>
          <a:bodyPr/>
          <a:lstStyle/>
          <a:p>
            <a:fld id="{30A177FC-FAE6-4FDB-9516-6ECE97459A9C}" type="slidenum">
              <a:rPr lang="en-US" altLang="zh-CN" smtClean="0">
                <a:latin typeface="Arial" pitchFamily="34" charset="0"/>
                <a:ea typeface="宋体" pitchFamily="2" charset="-122"/>
              </a:rPr>
              <a:pPr/>
              <a:t>6</a:t>
            </a:fld>
            <a:endParaRPr lang="en-US" altLang="zh-CN" smtClean="0">
              <a:latin typeface="Arial" pitchFamily="34" charset="0"/>
              <a:ea typeface="宋体"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a:ln/>
        </p:spPr>
      </p:sp>
      <p:sp>
        <p:nvSpPr>
          <p:cNvPr id="164867"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64868" name="灯片编号占位符 3"/>
          <p:cNvSpPr>
            <a:spLocks noGrp="1"/>
          </p:cNvSpPr>
          <p:nvPr>
            <p:ph type="sldNum" sz="quarter" idx="5"/>
          </p:nvPr>
        </p:nvSpPr>
        <p:spPr>
          <a:noFill/>
        </p:spPr>
        <p:txBody>
          <a:bodyPr/>
          <a:lstStyle/>
          <a:p>
            <a:fld id="{A82BE100-88C0-4276-83B4-5A584A33D504}" type="slidenum">
              <a:rPr lang="en-US" altLang="zh-CN" smtClean="0">
                <a:latin typeface="Arial" pitchFamily="34" charset="0"/>
                <a:ea typeface="宋体" pitchFamily="2" charset="-122"/>
              </a:rPr>
              <a:pPr/>
              <a:t>60</a:t>
            </a:fld>
            <a:endParaRPr lang="en-US" altLang="zh-CN" smtClean="0">
              <a:latin typeface="Arial" pitchFamily="34" charset="0"/>
              <a:ea typeface="宋体" pitchFamily="2"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a:ln/>
        </p:spPr>
      </p:sp>
      <p:sp>
        <p:nvSpPr>
          <p:cNvPr id="165891"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65892" name="灯片编号占位符 3"/>
          <p:cNvSpPr>
            <a:spLocks noGrp="1"/>
          </p:cNvSpPr>
          <p:nvPr>
            <p:ph type="sldNum" sz="quarter" idx="5"/>
          </p:nvPr>
        </p:nvSpPr>
        <p:spPr>
          <a:noFill/>
        </p:spPr>
        <p:txBody>
          <a:bodyPr/>
          <a:lstStyle/>
          <a:p>
            <a:fld id="{4BEEB0DE-9CAE-4029-930A-C6432C4DD8D5}" type="slidenum">
              <a:rPr lang="en-US" altLang="zh-CN" smtClean="0">
                <a:latin typeface="Arial" pitchFamily="34" charset="0"/>
                <a:ea typeface="宋体" pitchFamily="2" charset="-122"/>
              </a:rPr>
              <a:pPr/>
              <a:t>61</a:t>
            </a:fld>
            <a:endParaRPr lang="en-US" altLang="zh-CN" smtClean="0">
              <a:latin typeface="Arial" pitchFamily="34" charset="0"/>
              <a:ea typeface="宋体" pitchFamily="2"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幻灯片图像占位符 1"/>
          <p:cNvSpPr>
            <a:spLocks noGrp="1" noRot="1" noChangeAspect="1" noTextEdit="1"/>
          </p:cNvSpPr>
          <p:nvPr>
            <p:ph type="sldImg"/>
          </p:nvPr>
        </p:nvSpPr>
        <p:spPr>
          <a:ln/>
        </p:spPr>
      </p:sp>
      <p:sp>
        <p:nvSpPr>
          <p:cNvPr id="166915"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66916" name="灯片编号占位符 3"/>
          <p:cNvSpPr>
            <a:spLocks noGrp="1"/>
          </p:cNvSpPr>
          <p:nvPr>
            <p:ph type="sldNum" sz="quarter" idx="5"/>
          </p:nvPr>
        </p:nvSpPr>
        <p:spPr>
          <a:noFill/>
        </p:spPr>
        <p:txBody>
          <a:bodyPr/>
          <a:lstStyle/>
          <a:p>
            <a:fld id="{236ADFE9-67B0-4E50-8815-10672900FD35}" type="slidenum">
              <a:rPr lang="en-US" altLang="zh-CN" smtClean="0">
                <a:latin typeface="Arial" pitchFamily="34" charset="0"/>
                <a:ea typeface="宋体" pitchFamily="2" charset="-122"/>
              </a:rPr>
              <a:pPr/>
              <a:t>62</a:t>
            </a:fld>
            <a:endParaRPr lang="en-US" altLang="zh-CN" smtClean="0">
              <a:latin typeface="Arial" pitchFamily="34" charset="0"/>
              <a:ea typeface="宋体" pitchFamily="2"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幻灯片图像占位符 1"/>
          <p:cNvSpPr>
            <a:spLocks noGrp="1" noRot="1" noChangeAspect="1" noTextEdit="1"/>
          </p:cNvSpPr>
          <p:nvPr>
            <p:ph type="sldImg"/>
          </p:nvPr>
        </p:nvSpPr>
        <p:spPr>
          <a:ln/>
        </p:spPr>
      </p:sp>
      <p:sp>
        <p:nvSpPr>
          <p:cNvPr id="167939"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67940" name="灯片编号占位符 3"/>
          <p:cNvSpPr>
            <a:spLocks noGrp="1"/>
          </p:cNvSpPr>
          <p:nvPr>
            <p:ph type="sldNum" sz="quarter" idx="5"/>
          </p:nvPr>
        </p:nvSpPr>
        <p:spPr>
          <a:noFill/>
        </p:spPr>
        <p:txBody>
          <a:bodyPr/>
          <a:lstStyle/>
          <a:p>
            <a:fld id="{D968466B-118F-4325-B1BC-FD6B3E3FFEE3}" type="slidenum">
              <a:rPr lang="en-US" altLang="zh-CN" smtClean="0">
                <a:latin typeface="Arial" pitchFamily="34" charset="0"/>
                <a:ea typeface="宋体" pitchFamily="2" charset="-122"/>
              </a:rPr>
              <a:pPr/>
              <a:t>63</a:t>
            </a:fld>
            <a:endParaRPr lang="en-US" altLang="zh-CN" smtClean="0">
              <a:latin typeface="Arial" pitchFamily="34" charset="0"/>
              <a:ea typeface="宋体" pitchFamily="2"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幻灯片图像占位符 1"/>
          <p:cNvSpPr>
            <a:spLocks noGrp="1" noRot="1" noChangeAspect="1" noTextEdit="1"/>
          </p:cNvSpPr>
          <p:nvPr>
            <p:ph type="sldImg"/>
          </p:nvPr>
        </p:nvSpPr>
        <p:spPr>
          <a:ln/>
        </p:spPr>
      </p:sp>
      <p:sp>
        <p:nvSpPr>
          <p:cNvPr id="168963"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68964" name="灯片编号占位符 3"/>
          <p:cNvSpPr>
            <a:spLocks noGrp="1"/>
          </p:cNvSpPr>
          <p:nvPr>
            <p:ph type="sldNum" sz="quarter" idx="5"/>
          </p:nvPr>
        </p:nvSpPr>
        <p:spPr>
          <a:noFill/>
        </p:spPr>
        <p:txBody>
          <a:bodyPr/>
          <a:lstStyle/>
          <a:p>
            <a:fld id="{553695A6-0CDD-4853-974A-A659DC303250}" type="slidenum">
              <a:rPr lang="en-US" altLang="zh-CN" smtClean="0">
                <a:latin typeface="Arial" pitchFamily="34" charset="0"/>
                <a:ea typeface="宋体" pitchFamily="2" charset="-122"/>
              </a:rPr>
              <a:pPr/>
              <a:t>64</a:t>
            </a:fld>
            <a:endParaRPr lang="en-US" altLang="zh-CN" smtClean="0">
              <a:latin typeface="Arial" pitchFamily="34" charset="0"/>
              <a:ea typeface="宋体" pitchFamily="2"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p:cNvSpPr>
            <a:spLocks noGrp="1" noRot="1" noChangeAspect="1" noTextEdit="1"/>
          </p:cNvSpPr>
          <p:nvPr>
            <p:ph type="sldImg"/>
          </p:nvPr>
        </p:nvSpPr>
        <p:spPr>
          <a:ln/>
        </p:spPr>
      </p:sp>
      <p:sp>
        <p:nvSpPr>
          <p:cNvPr id="169987"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69988" name="灯片编号占位符 3"/>
          <p:cNvSpPr>
            <a:spLocks noGrp="1"/>
          </p:cNvSpPr>
          <p:nvPr>
            <p:ph type="sldNum" sz="quarter" idx="5"/>
          </p:nvPr>
        </p:nvSpPr>
        <p:spPr>
          <a:noFill/>
        </p:spPr>
        <p:txBody>
          <a:bodyPr/>
          <a:lstStyle/>
          <a:p>
            <a:fld id="{0A78FE49-FC0A-401A-BD5C-82CBFBB67654}" type="slidenum">
              <a:rPr lang="en-US" altLang="zh-CN" smtClean="0">
                <a:latin typeface="Arial" pitchFamily="34" charset="0"/>
                <a:ea typeface="宋体" pitchFamily="2" charset="-122"/>
              </a:rPr>
              <a:pPr/>
              <a:t>65</a:t>
            </a:fld>
            <a:endParaRPr lang="en-US" altLang="zh-CN" smtClean="0">
              <a:latin typeface="Arial" pitchFamily="34" charset="0"/>
              <a:ea typeface="宋体" pitchFamily="2"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幻灯片图像占位符 1"/>
          <p:cNvSpPr>
            <a:spLocks noGrp="1" noRot="1" noChangeAspect="1" noTextEdit="1"/>
          </p:cNvSpPr>
          <p:nvPr>
            <p:ph type="sldImg"/>
          </p:nvPr>
        </p:nvSpPr>
        <p:spPr>
          <a:ln/>
        </p:spPr>
      </p:sp>
      <p:sp>
        <p:nvSpPr>
          <p:cNvPr id="171011"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71012" name="灯片编号占位符 3"/>
          <p:cNvSpPr>
            <a:spLocks noGrp="1"/>
          </p:cNvSpPr>
          <p:nvPr>
            <p:ph type="sldNum" sz="quarter" idx="5"/>
          </p:nvPr>
        </p:nvSpPr>
        <p:spPr>
          <a:noFill/>
        </p:spPr>
        <p:txBody>
          <a:bodyPr/>
          <a:lstStyle/>
          <a:p>
            <a:fld id="{5CFCBD04-55E0-47E4-B43C-775844C8C98A}" type="slidenum">
              <a:rPr lang="en-US" altLang="zh-CN" smtClean="0">
                <a:latin typeface="Arial" pitchFamily="34" charset="0"/>
                <a:ea typeface="宋体" pitchFamily="2" charset="-122"/>
              </a:rPr>
              <a:pPr/>
              <a:t>66</a:t>
            </a:fld>
            <a:endParaRPr lang="en-US" altLang="zh-CN" smtClean="0">
              <a:latin typeface="Arial" pitchFamily="34" charset="0"/>
              <a:ea typeface="宋体" pitchFamily="2"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a:ln/>
        </p:spPr>
      </p:sp>
      <p:sp>
        <p:nvSpPr>
          <p:cNvPr id="172035"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72036" name="灯片编号占位符 3"/>
          <p:cNvSpPr>
            <a:spLocks noGrp="1"/>
          </p:cNvSpPr>
          <p:nvPr>
            <p:ph type="sldNum" sz="quarter" idx="5"/>
          </p:nvPr>
        </p:nvSpPr>
        <p:spPr>
          <a:noFill/>
        </p:spPr>
        <p:txBody>
          <a:bodyPr/>
          <a:lstStyle/>
          <a:p>
            <a:fld id="{748A1FA6-48B1-4F93-B710-FCC47CFA97D2}" type="slidenum">
              <a:rPr lang="en-US" altLang="zh-CN" smtClean="0">
                <a:latin typeface="Arial" pitchFamily="34" charset="0"/>
                <a:ea typeface="宋体" pitchFamily="2" charset="-122"/>
              </a:rPr>
              <a:pPr/>
              <a:t>67</a:t>
            </a:fld>
            <a:endParaRPr lang="en-US" altLang="zh-CN" smtClean="0">
              <a:latin typeface="Arial" pitchFamily="34" charset="0"/>
              <a:ea typeface="宋体" pitchFamily="2"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a:ln/>
        </p:spPr>
      </p:sp>
      <p:sp>
        <p:nvSpPr>
          <p:cNvPr id="173059"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73060" name="灯片编号占位符 3"/>
          <p:cNvSpPr>
            <a:spLocks noGrp="1"/>
          </p:cNvSpPr>
          <p:nvPr>
            <p:ph type="sldNum" sz="quarter" idx="5"/>
          </p:nvPr>
        </p:nvSpPr>
        <p:spPr>
          <a:noFill/>
        </p:spPr>
        <p:txBody>
          <a:bodyPr/>
          <a:lstStyle/>
          <a:p>
            <a:fld id="{EC8359E5-4CB3-45C3-BD6E-C02454B3FD63}" type="slidenum">
              <a:rPr lang="en-US" altLang="zh-CN" smtClean="0">
                <a:latin typeface="Arial" pitchFamily="34" charset="0"/>
                <a:ea typeface="宋体" pitchFamily="2" charset="-122"/>
              </a:rPr>
              <a:pPr/>
              <a:t>68</a:t>
            </a:fld>
            <a:endParaRPr lang="en-US" altLang="zh-CN" smtClean="0">
              <a:latin typeface="Arial" pitchFamily="34" charset="0"/>
              <a:ea typeface="宋体" pitchFamily="2"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幻灯片图像占位符 1"/>
          <p:cNvSpPr>
            <a:spLocks noGrp="1" noRot="1" noChangeAspect="1" noTextEdit="1"/>
          </p:cNvSpPr>
          <p:nvPr>
            <p:ph type="sldImg"/>
          </p:nvPr>
        </p:nvSpPr>
        <p:spPr>
          <a:ln/>
        </p:spPr>
      </p:sp>
      <p:sp>
        <p:nvSpPr>
          <p:cNvPr id="174083"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74084" name="灯片编号占位符 3"/>
          <p:cNvSpPr>
            <a:spLocks noGrp="1"/>
          </p:cNvSpPr>
          <p:nvPr>
            <p:ph type="sldNum" sz="quarter" idx="5"/>
          </p:nvPr>
        </p:nvSpPr>
        <p:spPr>
          <a:noFill/>
        </p:spPr>
        <p:txBody>
          <a:bodyPr/>
          <a:lstStyle/>
          <a:p>
            <a:fld id="{C5B052DC-09AA-40C6-87D5-178774095C57}" type="slidenum">
              <a:rPr lang="en-US" altLang="zh-CN" smtClean="0">
                <a:latin typeface="Arial" pitchFamily="34" charset="0"/>
                <a:ea typeface="宋体" pitchFamily="2" charset="-122"/>
              </a:rPr>
              <a:pPr/>
              <a:t>69</a:t>
            </a:fld>
            <a:endParaRPr lang="en-US" altLang="zh-CN" smtClean="0">
              <a:latin typeface="Arial" pitchFamily="34" charset="0"/>
              <a:ea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ln/>
        </p:spPr>
      </p:sp>
      <p:sp>
        <p:nvSpPr>
          <p:cNvPr id="110595"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10596" name="灯片编号占位符 3"/>
          <p:cNvSpPr>
            <a:spLocks noGrp="1"/>
          </p:cNvSpPr>
          <p:nvPr>
            <p:ph type="sldNum" sz="quarter" idx="5"/>
          </p:nvPr>
        </p:nvSpPr>
        <p:spPr>
          <a:noFill/>
        </p:spPr>
        <p:txBody>
          <a:bodyPr/>
          <a:lstStyle/>
          <a:p>
            <a:fld id="{AECCB529-6C1B-481B-94E7-91A9C79F666E}" type="slidenum">
              <a:rPr lang="en-US" altLang="zh-CN" smtClean="0">
                <a:latin typeface="Arial" pitchFamily="34" charset="0"/>
                <a:ea typeface="宋体" pitchFamily="2" charset="-122"/>
              </a:rPr>
              <a:pPr/>
              <a:t>7</a:t>
            </a:fld>
            <a:endParaRPr lang="en-US" altLang="zh-CN" smtClean="0">
              <a:latin typeface="Arial" pitchFamily="34" charset="0"/>
              <a:ea typeface="宋体" pitchFamily="2" charset="-122"/>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幻灯片图像占位符 1"/>
          <p:cNvSpPr>
            <a:spLocks noGrp="1" noRot="1" noChangeAspect="1" noTextEdit="1"/>
          </p:cNvSpPr>
          <p:nvPr>
            <p:ph type="sldImg"/>
          </p:nvPr>
        </p:nvSpPr>
        <p:spPr>
          <a:ln/>
        </p:spPr>
      </p:sp>
      <p:sp>
        <p:nvSpPr>
          <p:cNvPr id="175107"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75108" name="灯片编号占位符 3"/>
          <p:cNvSpPr>
            <a:spLocks noGrp="1"/>
          </p:cNvSpPr>
          <p:nvPr>
            <p:ph type="sldNum" sz="quarter" idx="5"/>
          </p:nvPr>
        </p:nvSpPr>
        <p:spPr>
          <a:noFill/>
        </p:spPr>
        <p:txBody>
          <a:bodyPr/>
          <a:lstStyle/>
          <a:p>
            <a:fld id="{F84C96CF-8C13-45B2-BA5D-DEE105E8667A}" type="slidenum">
              <a:rPr lang="en-US" altLang="zh-CN" smtClean="0">
                <a:latin typeface="Arial" pitchFamily="34" charset="0"/>
                <a:ea typeface="宋体" pitchFamily="2" charset="-122"/>
              </a:rPr>
              <a:pPr/>
              <a:t>70</a:t>
            </a:fld>
            <a:endParaRPr lang="en-US" altLang="zh-CN" smtClean="0">
              <a:latin typeface="Arial" pitchFamily="34" charset="0"/>
              <a:ea typeface="宋体" pitchFamily="2" charset="-122"/>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
          <p:cNvSpPr>
            <a:spLocks noGrp="1" noRot="1" noChangeAspect="1" noTextEdit="1"/>
          </p:cNvSpPr>
          <p:nvPr>
            <p:ph type="sldImg"/>
          </p:nvPr>
        </p:nvSpPr>
        <p:spPr>
          <a:ln/>
        </p:spPr>
      </p:sp>
      <p:sp>
        <p:nvSpPr>
          <p:cNvPr id="176131"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76132" name="灯片编号占位符 3"/>
          <p:cNvSpPr>
            <a:spLocks noGrp="1"/>
          </p:cNvSpPr>
          <p:nvPr>
            <p:ph type="sldNum" sz="quarter" idx="5"/>
          </p:nvPr>
        </p:nvSpPr>
        <p:spPr>
          <a:noFill/>
        </p:spPr>
        <p:txBody>
          <a:bodyPr/>
          <a:lstStyle/>
          <a:p>
            <a:fld id="{DE217A9E-DB52-430C-8069-D0B308918335}" type="slidenum">
              <a:rPr lang="en-US" altLang="zh-CN" smtClean="0">
                <a:latin typeface="Arial" pitchFamily="34" charset="0"/>
                <a:ea typeface="宋体" pitchFamily="2" charset="-122"/>
              </a:rPr>
              <a:pPr/>
              <a:t>71</a:t>
            </a:fld>
            <a:endParaRPr lang="en-US" altLang="zh-CN" smtClean="0">
              <a:latin typeface="Arial" pitchFamily="34" charset="0"/>
              <a:ea typeface="宋体" pitchFamily="2" charset="-122"/>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幻灯片图像占位符 1"/>
          <p:cNvSpPr>
            <a:spLocks noGrp="1" noRot="1" noChangeAspect="1" noTextEdit="1"/>
          </p:cNvSpPr>
          <p:nvPr>
            <p:ph type="sldImg"/>
          </p:nvPr>
        </p:nvSpPr>
        <p:spPr>
          <a:ln/>
        </p:spPr>
      </p:sp>
      <p:sp>
        <p:nvSpPr>
          <p:cNvPr id="177155"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77156" name="灯片编号占位符 3"/>
          <p:cNvSpPr>
            <a:spLocks noGrp="1"/>
          </p:cNvSpPr>
          <p:nvPr>
            <p:ph type="sldNum" sz="quarter" idx="5"/>
          </p:nvPr>
        </p:nvSpPr>
        <p:spPr>
          <a:noFill/>
        </p:spPr>
        <p:txBody>
          <a:bodyPr/>
          <a:lstStyle/>
          <a:p>
            <a:fld id="{8C699F47-7416-4228-B4CC-C8FA5DB854C5}" type="slidenum">
              <a:rPr lang="en-US" altLang="zh-CN" smtClean="0">
                <a:latin typeface="Arial" pitchFamily="34" charset="0"/>
                <a:ea typeface="宋体" pitchFamily="2" charset="-122"/>
              </a:rPr>
              <a:pPr/>
              <a:t>72</a:t>
            </a:fld>
            <a:endParaRPr lang="en-US" altLang="zh-CN" smtClean="0">
              <a:latin typeface="Arial" pitchFamily="34" charset="0"/>
              <a:ea typeface="宋体" pitchFamily="2" charset="-12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幻灯片图像占位符 1"/>
          <p:cNvSpPr>
            <a:spLocks noGrp="1" noRot="1" noChangeAspect="1" noTextEdit="1"/>
          </p:cNvSpPr>
          <p:nvPr>
            <p:ph type="sldImg"/>
          </p:nvPr>
        </p:nvSpPr>
        <p:spPr>
          <a:ln/>
        </p:spPr>
      </p:sp>
      <p:sp>
        <p:nvSpPr>
          <p:cNvPr id="178179"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78180" name="灯片编号占位符 3"/>
          <p:cNvSpPr>
            <a:spLocks noGrp="1"/>
          </p:cNvSpPr>
          <p:nvPr>
            <p:ph type="sldNum" sz="quarter" idx="5"/>
          </p:nvPr>
        </p:nvSpPr>
        <p:spPr>
          <a:noFill/>
        </p:spPr>
        <p:txBody>
          <a:bodyPr/>
          <a:lstStyle/>
          <a:p>
            <a:fld id="{293564D1-C9C0-4231-A624-64BA51FB5A2A}" type="slidenum">
              <a:rPr lang="en-US" altLang="zh-CN" smtClean="0">
                <a:latin typeface="Arial" pitchFamily="34" charset="0"/>
                <a:ea typeface="宋体" pitchFamily="2" charset="-122"/>
              </a:rPr>
              <a:pPr/>
              <a:t>73</a:t>
            </a:fld>
            <a:endParaRPr lang="en-US" altLang="zh-CN" smtClean="0">
              <a:latin typeface="Arial" pitchFamily="34" charset="0"/>
              <a:ea typeface="宋体" pitchFamily="2" charset="-122"/>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幻灯片图像占位符 1"/>
          <p:cNvSpPr>
            <a:spLocks noGrp="1" noRot="1" noChangeAspect="1" noTextEdit="1"/>
          </p:cNvSpPr>
          <p:nvPr>
            <p:ph type="sldImg"/>
          </p:nvPr>
        </p:nvSpPr>
        <p:spPr>
          <a:ln/>
        </p:spPr>
      </p:sp>
      <p:sp>
        <p:nvSpPr>
          <p:cNvPr id="179203"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79204" name="灯片编号占位符 3"/>
          <p:cNvSpPr>
            <a:spLocks noGrp="1"/>
          </p:cNvSpPr>
          <p:nvPr>
            <p:ph type="sldNum" sz="quarter" idx="5"/>
          </p:nvPr>
        </p:nvSpPr>
        <p:spPr>
          <a:noFill/>
        </p:spPr>
        <p:txBody>
          <a:bodyPr/>
          <a:lstStyle/>
          <a:p>
            <a:fld id="{7DCD51D8-463A-446F-BD71-9E2A9656F95D}" type="slidenum">
              <a:rPr lang="en-US" altLang="zh-CN" smtClean="0">
                <a:latin typeface="Arial" pitchFamily="34" charset="0"/>
                <a:ea typeface="宋体" pitchFamily="2" charset="-122"/>
              </a:rPr>
              <a:pPr/>
              <a:t>74</a:t>
            </a:fld>
            <a:endParaRPr lang="en-US" altLang="zh-CN" smtClean="0">
              <a:latin typeface="Arial" pitchFamily="34" charset="0"/>
              <a:ea typeface="宋体" pitchFamily="2" charset="-122"/>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a:ln/>
        </p:spPr>
      </p:sp>
      <p:sp>
        <p:nvSpPr>
          <p:cNvPr id="180227"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80228" name="灯片编号占位符 3"/>
          <p:cNvSpPr>
            <a:spLocks noGrp="1"/>
          </p:cNvSpPr>
          <p:nvPr>
            <p:ph type="sldNum" sz="quarter" idx="5"/>
          </p:nvPr>
        </p:nvSpPr>
        <p:spPr>
          <a:noFill/>
        </p:spPr>
        <p:txBody>
          <a:bodyPr/>
          <a:lstStyle/>
          <a:p>
            <a:fld id="{0D24A719-8F0D-4AC4-B9E8-BC00356586EA}" type="slidenum">
              <a:rPr lang="en-US" altLang="zh-CN" smtClean="0">
                <a:latin typeface="Arial" pitchFamily="34" charset="0"/>
                <a:ea typeface="宋体" pitchFamily="2" charset="-122"/>
              </a:rPr>
              <a:pPr/>
              <a:t>75</a:t>
            </a:fld>
            <a:endParaRPr lang="en-US" altLang="zh-CN" smtClean="0">
              <a:latin typeface="Arial" pitchFamily="34" charset="0"/>
              <a:ea typeface="宋体" pitchFamily="2" charset="-122"/>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幻灯片图像占位符 1"/>
          <p:cNvSpPr>
            <a:spLocks noGrp="1" noRot="1" noChangeAspect="1" noTextEdit="1"/>
          </p:cNvSpPr>
          <p:nvPr>
            <p:ph type="sldImg"/>
          </p:nvPr>
        </p:nvSpPr>
        <p:spPr>
          <a:ln/>
        </p:spPr>
      </p:sp>
      <p:sp>
        <p:nvSpPr>
          <p:cNvPr id="181251"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81252" name="灯片编号占位符 3"/>
          <p:cNvSpPr>
            <a:spLocks noGrp="1"/>
          </p:cNvSpPr>
          <p:nvPr>
            <p:ph type="sldNum" sz="quarter" idx="5"/>
          </p:nvPr>
        </p:nvSpPr>
        <p:spPr>
          <a:noFill/>
        </p:spPr>
        <p:txBody>
          <a:bodyPr/>
          <a:lstStyle/>
          <a:p>
            <a:fld id="{C1EBBA42-2184-42F2-94B2-41C7526449F7}" type="slidenum">
              <a:rPr lang="en-US" altLang="zh-CN" smtClean="0">
                <a:latin typeface="Arial" pitchFamily="34" charset="0"/>
                <a:ea typeface="宋体" pitchFamily="2" charset="-122"/>
              </a:rPr>
              <a:pPr/>
              <a:t>76</a:t>
            </a:fld>
            <a:endParaRPr lang="en-US" altLang="zh-CN" smtClean="0">
              <a:latin typeface="Arial" pitchFamily="34" charset="0"/>
              <a:ea typeface="宋体" pitchFamily="2"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a:ln/>
        </p:spPr>
      </p:sp>
      <p:sp>
        <p:nvSpPr>
          <p:cNvPr id="182275"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82276" name="灯片编号占位符 3"/>
          <p:cNvSpPr>
            <a:spLocks noGrp="1"/>
          </p:cNvSpPr>
          <p:nvPr>
            <p:ph type="sldNum" sz="quarter" idx="5"/>
          </p:nvPr>
        </p:nvSpPr>
        <p:spPr>
          <a:noFill/>
        </p:spPr>
        <p:txBody>
          <a:bodyPr/>
          <a:lstStyle/>
          <a:p>
            <a:fld id="{333D6DA5-39F3-4F53-AD80-C32C2D197363}" type="slidenum">
              <a:rPr lang="en-US" altLang="zh-CN" smtClean="0">
                <a:latin typeface="Arial" pitchFamily="34" charset="0"/>
                <a:ea typeface="宋体" pitchFamily="2" charset="-122"/>
              </a:rPr>
              <a:pPr/>
              <a:t>77</a:t>
            </a:fld>
            <a:endParaRPr lang="en-US" altLang="zh-CN" smtClean="0">
              <a:latin typeface="Arial" pitchFamily="34" charset="0"/>
              <a:ea typeface="宋体" pitchFamily="2" charset="-122"/>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幻灯片图像占位符 1"/>
          <p:cNvSpPr>
            <a:spLocks noGrp="1" noRot="1" noChangeAspect="1" noTextEdit="1"/>
          </p:cNvSpPr>
          <p:nvPr>
            <p:ph type="sldImg"/>
          </p:nvPr>
        </p:nvSpPr>
        <p:spPr>
          <a:ln/>
        </p:spPr>
      </p:sp>
      <p:sp>
        <p:nvSpPr>
          <p:cNvPr id="183299"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83300" name="灯片编号占位符 3"/>
          <p:cNvSpPr>
            <a:spLocks noGrp="1"/>
          </p:cNvSpPr>
          <p:nvPr>
            <p:ph type="sldNum" sz="quarter" idx="5"/>
          </p:nvPr>
        </p:nvSpPr>
        <p:spPr>
          <a:noFill/>
        </p:spPr>
        <p:txBody>
          <a:bodyPr/>
          <a:lstStyle/>
          <a:p>
            <a:fld id="{9A522124-62B2-4F2B-892F-215F879A54B0}" type="slidenum">
              <a:rPr lang="en-US" altLang="zh-CN" smtClean="0">
                <a:latin typeface="Arial" pitchFamily="34" charset="0"/>
                <a:ea typeface="宋体" pitchFamily="2" charset="-122"/>
              </a:rPr>
              <a:pPr/>
              <a:t>78</a:t>
            </a:fld>
            <a:endParaRPr lang="en-US" altLang="zh-CN" smtClean="0">
              <a:latin typeface="Arial" pitchFamily="34" charset="0"/>
              <a:ea typeface="宋体" pitchFamily="2" charset="-122"/>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p:cNvSpPr>
            <a:spLocks noGrp="1" noRot="1" noChangeAspect="1" noTextEdit="1"/>
          </p:cNvSpPr>
          <p:nvPr>
            <p:ph type="sldImg"/>
          </p:nvPr>
        </p:nvSpPr>
        <p:spPr>
          <a:ln/>
        </p:spPr>
      </p:sp>
      <p:sp>
        <p:nvSpPr>
          <p:cNvPr id="184323"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84324" name="灯片编号占位符 3"/>
          <p:cNvSpPr>
            <a:spLocks noGrp="1"/>
          </p:cNvSpPr>
          <p:nvPr>
            <p:ph type="sldNum" sz="quarter" idx="5"/>
          </p:nvPr>
        </p:nvSpPr>
        <p:spPr>
          <a:noFill/>
        </p:spPr>
        <p:txBody>
          <a:bodyPr/>
          <a:lstStyle/>
          <a:p>
            <a:fld id="{639CDC45-2EDA-4B99-9A0A-5C9744A7CB1A}" type="slidenum">
              <a:rPr lang="en-US" altLang="zh-CN" smtClean="0">
                <a:latin typeface="Arial" pitchFamily="34" charset="0"/>
                <a:ea typeface="宋体" pitchFamily="2" charset="-122"/>
              </a:rPr>
              <a:pPr/>
              <a:t>79</a:t>
            </a:fld>
            <a:endParaRPr lang="en-US" altLang="zh-CN" smtClean="0">
              <a:latin typeface="Arial" pitchFamily="34" charset="0"/>
              <a:ea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a:ln/>
        </p:spPr>
      </p:sp>
      <p:sp>
        <p:nvSpPr>
          <p:cNvPr id="111619"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11620" name="灯片编号占位符 3"/>
          <p:cNvSpPr>
            <a:spLocks noGrp="1"/>
          </p:cNvSpPr>
          <p:nvPr>
            <p:ph type="sldNum" sz="quarter" idx="5"/>
          </p:nvPr>
        </p:nvSpPr>
        <p:spPr>
          <a:noFill/>
        </p:spPr>
        <p:txBody>
          <a:bodyPr/>
          <a:lstStyle/>
          <a:p>
            <a:fld id="{01684C5F-B57D-4FDD-B838-1A000A922458}" type="slidenum">
              <a:rPr lang="en-US" altLang="zh-CN" smtClean="0">
                <a:latin typeface="Arial" pitchFamily="34" charset="0"/>
                <a:ea typeface="宋体" pitchFamily="2" charset="-122"/>
              </a:rPr>
              <a:pPr/>
              <a:t>8</a:t>
            </a:fld>
            <a:endParaRPr lang="en-US" altLang="zh-CN" smtClean="0">
              <a:latin typeface="Arial" pitchFamily="34" charset="0"/>
              <a:ea typeface="宋体" pitchFamily="2" charset="-122"/>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幻灯片图像占位符 1"/>
          <p:cNvSpPr>
            <a:spLocks noGrp="1" noRot="1" noChangeAspect="1" noTextEdit="1"/>
          </p:cNvSpPr>
          <p:nvPr>
            <p:ph type="sldImg"/>
          </p:nvPr>
        </p:nvSpPr>
        <p:spPr>
          <a:ln/>
        </p:spPr>
      </p:sp>
      <p:sp>
        <p:nvSpPr>
          <p:cNvPr id="185347"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85348" name="灯片编号占位符 3"/>
          <p:cNvSpPr>
            <a:spLocks noGrp="1"/>
          </p:cNvSpPr>
          <p:nvPr>
            <p:ph type="sldNum" sz="quarter" idx="5"/>
          </p:nvPr>
        </p:nvSpPr>
        <p:spPr>
          <a:noFill/>
        </p:spPr>
        <p:txBody>
          <a:bodyPr/>
          <a:lstStyle/>
          <a:p>
            <a:fld id="{49195390-5C4A-4A01-A078-270909D54443}" type="slidenum">
              <a:rPr lang="en-US" altLang="zh-CN" smtClean="0">
                <a:latin typeface="Arial" pitchFamily="34" charset="0"/>
                <a:ea typeface="宋体" pitchFamily="2" charset="-122"/>
              </a:rPr>
              <a:pPr/>
              <a:t>80</a:t>
            </a:fld>
            <a:endParaRPr lang="en-US" altLang="zh-CN" smtClean="0">
              <a:latin typeface="Arial" pitchFamily="34" charset="0"/>
              <a:ea typeface="宋体" pitchFamily="2" charset="-122"/>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a:ln/>
        </p:spPr>
      </p:sp>
      <p:sp>
        <p:nvSpPr>
          <p:cNvPr id="186371"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86372" name="灯片编号占位符 3"/>
          <p:cNvSpPr>
            <a:spLocks noGrp="1"/>
          </p:cNvSpPr>
          <p:nvPr>
            <p:ph type="sldNum" sz="quarter" idx="5"/>
          </p:nvPr>
        </p:nvSpPr>
        <p:spPr>
          <a:noFill/>
        </p:spPr>
        <p:txBody>
          <a:bodyPr/>
          <a:lstStyle/>
          <a:p>
            <a:fld id="{A80F07ED-FBAC-480C-AB28-E5C11D37D64F}" type="slidenum">
              <a:rPr lang="en-US" altLang="zh-CN" smtClean="0">
                <a:latin typeface="Arial" pitchFamily="34" charset="0"/>
                <a:ea typeface="宋体" pitchFamily="2" charset="-122"/>
              </a:rPr>
              <a:pPr/>
              <a:t>81</a:t>
            </a:fld>
            <a:endParaRPr lang="en-US" altLang="zh-CN" smtClean="0">
              <a:latin typeface="Arial" pitchFamily="34" charset="0"/>
              <a:ea typeface="宋体" pitchFamily="2" charset="-122"/>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幻灯片图像占位符 1"/>
          <p:cNvSpPr>
            <a:spLocks noGrp="1" noRot="1" noChangeAspect="1" noTextEdit="1"/>
          </p:cNvSpPr>
          <p:nvPr>
            <p:ph type="sldImg"/>
          </p:nvPr>
        </p:nvSpPr>
        <p:spPr>
          <a:ln/>
        </p:spPr>
      </p:sp>
      <p:sp>
        <p:nvSpPr>
          <p:cNvPr id="187395"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87396" name="灯片编号占位符 3"/>
          <p:cNvSpPr>
            <a:spLocks noGrp="1"/>
          </p:cNvSpPr>
          <p:nvPr>
            <p:ph type="sldNum" sz="quarter" idx="5"/>
          </p:nvPr>
        </p:nvSpPr>
        <p:spPr>
          <a:noFill/>
        </p:spPr>
        <p:txBody>
          <a:bodyPr/>
          <a:lstStyle/>
          <a:p>
            <a:fld id="{EC2ED7E3-4DB9-414E-9FEE-94899E773C27}" type="slidenum">
              <a:rPr lang="en-US" altLang="zh-CN" smtClean="0">
                <a:latin typeface="Arial" pitchFamily="34" charset="0"/>
                <a:ea typeface="宋体" pitchFamily="2" charset="-122"/>
              </a:rPr>
              <a:pPr/>
              <a:t>82</a:t>
            </a:fld>
            <a:endParaRPr lang="en-US" altLang="zh-CN" smtClean="0">
              <a:latin typeface="Arial" pitchFamily="34" charset="0"/>
              <a:ea typeface="宋体" pitchFamily="2" charset="-122"/>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p:cNvSpPr>
            <a:spLocks noGrp="1" noRot="1" noChangeAspect="1" noTextEdit="1"/>
          </p:cNvSpPr>
          <p:nvPr>
            <p:ph type="sldImg"/>
          </p:nvPr>
        </p:nvSpPr>
        <p:spPr>
          <a:ln/>
        </p:spPr>
      </p:sp>
      <p:sp>
        <p:nvSpPr>
          <p:cNvPr id="188419"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88420" name="灯片编号占位符 3"/>
          <p:cNvSpPr>
            <a:spLocks noGrp="1"/>
          </p:cNvSpPr>
          <p:nvPr>
            <p:ph type="sldNum" sz="quarter" idx="5"/>
          </p:nvPr>
        </p:nvSpPr>
        <p:spPr>
          <a:noFill/>
        </p:spPr>
        <p:txBody>
          <a:bodyPr/>
          <a:lstStyle/>
          <a:p>
            <a:fld id="{8688E970-BB1F-41A2-8E7C-3D649AF38023}" type="slidenum">
              <a:rPr lang="en-US" altLang="zh-CN" smtClean="0">
                <a:latin typeface="Arial" pitchFamily="34" charset="0"/>
                <a:ea typeface="宋体" pitchFamily="2" charset="-122"/>
              </a:rPr>
              <a:pPr/>
              <a:t>83</a:t>
            </a:fld>
            <a:endParaRPr lang="en-US" altLang="zh-CN" smtClean="0">
              <a:latin typeface="Arial" pitchFamily="34" charset="0"/>
              <a:ea typeface="宋体" pitchFamily="2" charset="-122"/>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幻灯片图像占位符 1"/>
          <p:cNvSpPr>
            <a:spLocks noGrp="1" noRot="1" noChangeAspect="1" noTextEdit="1"/>
          </p:cNvSpPr>
          <p:nvPr>
            <p:ph type="sldImg"/>
          </p:nvPr>
        </p:nvSpPr>
        <p:spPr>
          <a:ln/>
        </p:spPr>
      </p:sp>
      <p:sp>
        <p:nvSpPr>
          <p:cNvPr id="189443"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89444" name="灯片编号占位符 3"/>
          <p:cNvSpPr>
            <a:spLocks noGrp="1"/>
          </p:cNvSpPr>
          <p:nvPr>
            <p:ph type="sldNum" sz="quarter" idx="5"/>
          </p:nvPr>
        </p:nvSpPr>
        <p:spPr>
          <a:noFill/>
        </p:spPr>
        <p:txBody>
          <a:bodyPr/>
          <a:lstStyle/>
          <a:p>
            <a:fld id="{E025ED28-07A0-4FF3-BE08-F50CC8FE75C7}" type="slidenum">
              <a:rPr lang="en-US" altLang="zh-CN" smtClean="0">
                <a:latin typeface="Arial" pitchFamily="34" charset="0"/>
                <a:ea typeface="宋体" pitchFamily="2" charset="-122"/>
              </a:rPr>
              <a:pPr/>
              <a:t>84</a:t>
            </a:fld>
            <a:endParaRPr lang="en-US" altLang="zh-CN" smtClean="0">
              <a:latin typeface="Arial" pitchFamily="34" charset="0"/>
              <a:ea typeface="宋体" pitchFamily="2" charset="-122"/>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a:ln/>
        </p:spPr>
      </p:sp>
      <p:sp>
        <p:nvSpPr>
          <p:cNvPr id="190467"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90468" name="灯片编号占位符 3"/>
          <p:cNvSpPr>
            <a:spLocks noGrp="1"/>
          </p:cNvSpPr>
          <p:nvPr>
            <p:ph type="sldNum" sz="quarter" idx="5"/>
          </p:nvPr>
        </p:nvSpPr>
        <p:spPr>
          <a:noFill/>
        </p:spPr>
        <p:txBody>
          <a:bodyPr/>
          <a:lstStyle/>
          <a:p>
            <a:fld id="{2A5D4273-814B-4C0A-8D88-36F25E021734}" type="slidenum">
              <a:rPr lang="en-US" altLang="zh-CN" smtClean="0">
                <a:latin typeface="Arial" pitchFamily="34" charset="0"/>
                <a:ea typeface="宋体" pitchFamily="2" charset="-122"/>
              </a:rPr>
              <a:pPr/>
              <a:t>85</a:t>
            </a:fld>
            <a:endParaRPr lang="en-US" altLang="zh-CN" smtClean="0">
              <a:latin typeface="Arial" pitchFamily="34" charset="0"/>
              <a:ea typeface="宋体" pitchFamily="2" charset="-122"/>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幻灯片图像占位符 1"/>
          <p:cNvSpPr>
            <a:spLocks noGrp="1" noRot="1" noChangeAspect="1" noTextEdit="1"/>
          </p:cNvSpPr>
          <p:nvPr>
            <p:ph type="sldImg"/>
          </p:nvPr>
        </p:nvSpPr>
        <p:spPr>
          <a:ln/>
        </p:spPr>
      </p:sp>
      <p:sp>
        <p:nvSpPr>
          <p:cNvPr id="191491"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91492" name="灯片编号占位符 3"/>
          <p:cNvSpPr>
            <a:spLocks noGrp="1"/>
          </p:cNvSpPr>
          <p:nvPr>
            <p:ph type="sldNum" sz="quarter" idx="5"/>
          </p:nvPr>
        </p:nvSpPr>
        <p:spPr>
          <a:noFill/>
        </p:spPr>
        <p:txBody>
          <a:bodyPr/>
          <a:lstStyle/>
          <a:p>
            <a:fld id="{590705D7-A33F-4FD9-840E-CD1E37B35F26}" type="slidenum">
              <a:rPr lang="en-US" altLang="zh-CN" smtClean="0">
                <a:latin typeface="Arial" pitchFamily="34" charset="0"/>
                <a:ea typeface="宋体" pitchFamily="2" charset="-122"/>
              </a:rPr>
              <a:pPr/>
              <a:t>86</a:t>
            </a:fld>
            <a:endParaRPr lang="en-US" altLang="zh-CN" smtClean="0">
              <a:latin typeface="Arial" pitchFamily="34" charset="0"/>
              <a:ea typeface="宋体" pitchFamily="2" charset="-122"/>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
          <p:cNvSpPr>
            <a:spLocks noGrp="1" noRot="1" noChangeAspect="1" noTextEdit="1"/>
          </p:cNvSpPr>
          <p:nvPr>
            <p:ph type="sldImg"/>
          </p:nvPr>
        </p:nvSpPr>
        <p:spPr>
          <a:ln/>
        </p:spPr>
      </p:sp>
      <p:sp>
        <p:nvSpPr>
          <p:cNvPr id="192515"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92516" name="灯片编号占位符 3"/>
          <p:cNvSpPr>
            <a:spLocks noGrp="1"/>
          </p:cNvSpPr>
          <p:nvPr>
            <p:ph type="sldNum" sz="quarter" idx="5"/>
          </p:nvPr>
        </p:nvSpPr>
        <p:spPr>
          <a:noFill/>
        </p:spPr>
        <p:txBody>
          <a:bodyPr/>
          <a:lstStyle/>
          <a:p>
            <a:fld id="{EC569CFB-1789-4CB2-9D98-FCD40B1ABACB}" type="slidenum">
              <a:rPr lang="en-US" altLang="zh-CN" smtClean="0">
                <a:latin typeface="Arial" pitchFamily="34" charset="0"/>
                <a:ea typeface="宋体" pitchFamily="2" charset="-122"/>
              </a:rPr>
              <a:pPr/>
              <a:t>87</a:t>
            </a:fld>
            <a:endParaRPr lang="en-US" altLang="zh-CN" smtClean="0">
              <a:latin typeface="Arial" pitchFamily="34" charset="0"/>
              <a:ea typeface="宋体" pitchFamily="2" charset="-122"/>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幻灯片图像占位符 1"/>
          <p:cNvSpPr>
            <a:spLocks noGrp="1" noRot="1" noChangeAspect="1" noTextEdit="1"/>
          </p:cNvSpPr>
          <p:nvPr>
            <p:ph type="sldImg"/>
          </p:nvPr>
        </p:nvSpPr>
        <p:spPr>
          <a:ln/>
        </p:spPr>
      </p:sp>
      <p:sp>
        <p:nvSpPr>
          <p:cNvPr id="193539"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93540" name="灯片编号占位符 3"/>
          <p:cNvSpPr>
            <a:spLocks noGrp="1"/>
          </p:cNvSpPr>
          <p:nvPr>
            <p:ph type="sldNum" sz="quarter" idx="5"/>
          </p:nvPr>
        </p:nvSpPr>
        <p:spPr>
          <a:noFill/>
        </p:spPr>
        <p:txBody>
          <a:bodyPr/>
          <a:lstStyle/>
          <a:p>
            <a:fld id="{D823EF9E-E120-40F2-A61E-B355D42E0EB0}" type="slidenum">
              <a:rPr lang="en-US" altLang="zh-CN" smtClean="0">
                <a:latin typeface="Arial" pitchFamily="34" charset="0"/>
                <a:ea typeface="宋体" pitchFamily="2" charset="-122"/>
              </a:rPr>
              <a:pPr/>
              <a:t>88</a:t>
            </a:fld>
            <a:endParaRPr lang="en-US" altLang="zh-CN" smtClean="0">
              <a:latin typeface="Arial" pitchFamily="34" charset="0"/>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ln/>
        </p:spPr>
      </p:sp>
      <p:sp>
        <p:nvSpPr>
          <p:cNvPr id="112643" name="备注占位符 2"/>
          <p:cNvSpPr>
            <a:spLocks noGrp="1"/>
          </p:cNvSpPr>
          <p:nvPr>
            <p:ph type="body" idx="1"/>
          </p:nvPr>
        </p:nvSpPr>
        <p:spPr>
          <a:noFill/>
          <a:ln/>
        </p:spPr>
        <p:txBody>
          <a:bodyPr/>
          <a:lstStyle/>
          <a:p>
            <a:pPr eaLnBrk="1" hangingPunct="1"/>
            <a:endParaRPr lang="zh-CN" altLang="en-US" smtClean="0">
              <a:latin typeface="Arial" pitchFamily="34" charset="0"/>
              <a:ea typeface="宋体" pitchFamily="2" charset="-122"/>
            </a:endParaRPr>
          </a:p>
        </p:txBody>
      </p:sp>
      <p:sp>
        <p:nvSpPr>
          <p:cNvPr id="112644" name="灯片编号占位符 3"/>
          <p:cNvSpPr>
            <a:spLocks noGrp="1"/>
          </p:cNvSpPr>
          <p:nvPr>
            <p:ph type="sldNum" sz="quarter" idx="5"/>
          </p:nvPr>
        </p:nvSpPr>
        <p:spPr>
          <a:noFill/>
        </p:spPr>
        <p:txBody>
          <a:bodyPr/>
          <a:lstStyle/>
          <a:p>
            <a:fld id="{82BCA995-FB84-4740-A7F2-C148306848B5}" type="slidenum">
              <a:rPr lang="en-US" altLang="zh-CN" smtClean="0">
                <a:latin typeface="Arial" pitchFamily="34" charset="0"/>
                <a:ea typeface="宋体" pitchFamily="2" charset="-122"/>
              </a:rPr>
              <a:pPr/>
              <a:t>9</a:t>
            </a:fld>
            <a:endParaRPr lang="en-US" altLang="zh-CN" smtClean="0">
              <a:latin typeface="Arial" pitchFamily="34" charset="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5"/>
          <p:cNvGrpSpPr>
            <a:grpSpLocks/>
          </p:cNvGrpSpPr>
          <p:nvPr/>
        </p:nvGrpSpPr>
        <p:grpSpPr bwMode="auto">
          <a:xfrm>
            <a:off x="0" y="914400"/>
            <a:ext cx="9144000" cy="2514600"/>
            <a:chOff x="0" y="576"/>
            <a:chExt cx="5472" cy="1584"/>
          </a:xfrm>
        </p:grpSpPr>
        <p:sp>
          <p:nvSpPr>
            <p:cNvPr id="5" name="Oval 6"/>
            <p:cNvSpPr>
              <a:spLocks noChangeArrowheads="1"/>
            </p:cNvSpPr>
            <p:nvPr/>
          </p:nvSpPr>
          <p:spPr bwMode="auto">
            <a:xfrm>
              <a:off x="144" y="576"/>
              <a:ext cx="1584" cy="1584"/>
            </a:xfrm>
            <a:prstGeom prst="ellipse">
              <a:avLst/>
            </a:prstGeom>
            <a:noFill/>
            <a:ln w="12700">
              <a:solidFill>
                <a:schemeClr val="accent1"/>
              </a:solidFill>
              <a:round/>
              <a:headEnd/>
              <a:tailEnd/>
            </a:ln>
            <a:effectLst/>
          </p:spPr>
          <p:txBody>
            <a:bodyPr wrap="none" anchor="ctr"/>
            <a:lstStyle/>
            <a:p>
              <a:pPr algn="ctr">
                <a:defRPr/>
              </a:pPr>
              <a:endParaRPr lang="zh-CN" altLang="zh-CN">
                <a:latin typeface="Arial" charset="0"/>
                <a:ea typeface="宋体" charset="-122"/>
              </a:endParaRPr>
            </a:p>
          </p:txBody>
        </p:sp>
        <p:sp>
          <p:nvSpPr>
            <p:cNvPr id="6" name="Rectangle 7"/>
            <p:cNvSpPr>
              <a:spLocks noChangeArrowheads="1"/>
            </p:cNvSpPr>
            <p:nvPr/>
          </p:nvSpPr>
          <p:spPr bwMode="hidden">
            <a:xfrm>
              <a:off x="0" y="1056"/>
              <a:ext cx="2976" cy="720"/>
            </a:xfrm>
            <a:prstGeom prst="rect">
              <a:avLst/>
            </a:prstGeom>
            <a:solidFill>
              <a:schemeClr val="accent2"/>
            </a:solidFill>
            <a:ln w="9525">
              <a:noFill/>
              <a:miter lim="800000"/>
              <a:headEnd/>
              <a:tailEnd/>
            </a:ln>
            <a:effectLst/>
          </p:spPr>
          <p:txBody>
            <a:bodyPr wrap="none" anchor="ctr"/>
            <a:lstStyle/>
            <a:p>
              <a:pPr algn="ctr">
                <a:defRPr/>
              </a:pPr>
              <a:endParaRPr lang="zh-CN" altLang="zh-CN" sz="2400">
                <a:latin typeface="Times New Roman" pitchFamily="18" charset="0"/>
                <a:ea typeface="宋体" charset="-122"/>
              </a:endParaRPr>
            </a:p>
          </p:txBody>
        </p:sp>
        <p:sp>
          <p:nvSpPr>
            <p:cNvPr id="7" name="Rectangle 8"/>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zh-CN" sz="2400">
                <a:latin typeface="Times New Roman" pitchFamily="18" charset="0"/>
                <a:ea typeface="宋体" charset="-122"/>
              </a:endParaRPr>
            </a:p>
          </p:txBody>
        </p:sp>
        <p:sp>
          <p:nvSpPr>
            <p:cNvPr id="8" name="Freeform 9"/>
            <p:cNvSpPr>
              <a:spLocks noChangeArrowheads="1"/>
            </p:cNvSpPr>
            <p:nvPr/>
          </p:nvSpPr>
          <p:spPr bwMode="auto">
            <a:xfrm>
              <a:off x="384" y="960"/>
              <a:ext cx="144" cy="913"/>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algn="ctr">
                <a:defRPr/>
              </a:pPr>
              <a:endParaRPr lang="zh-CN" altLang="en-US">
                <a:latin typeface="Arial" charset="0"/>
                <a:ea typeface="宋体" charset="-122"/>
              </a:endParaRPr>
            </a:p>
          </p:txBody>
        </p:sp>
        <p:sp>
          <p:nvSpPr>
            <p:cNvPr id="9" name="Freeform 10"/>
            <p:cNvSpPr>
              <a:spLocks noChangeArrowheads="1"/>
            </p:cNvSpPr>
            <p:nvPr/>
          </p:nvSpPr>
          <p:spPr bwMode="auto">
            <a:xfrm>
              <a:off x="4944" y="762"/>
              <a:ext cx="165" cy="864"/>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algn="ctr">
                <a:defRPr/>
              </a:pPr>
              <a:endParaRPr lang="zh-CN" altLang="en-US">
                <a:latin typeface="Arial" charset="0"/>
                <a:ea typeface="宋体" charset="-122"/>
              </a:endParaRPr>
            </a:p>
          </p:txBody>
        </p:sp>
      </p:grpSp>
      <p:pic>
        <p:nvPicPr>
          <p:cNvPr id="10" name="Picture 13" descr="C:\Documents and Settings\关毅\桌面\Snap1.bmp"/>
          <p:cNvPicPr>
            <a:picLocks noChangeAspect="1" noChangeArrowheads="1"/>
          </p:cNvPicPr>
          <p:nvPr userDrawn="1"/>
        </p:nvPicPr>
        <p:blipFill>
          <a:blip r:embed="rId2" cstate="print"/>
          <a:srcRect/>
          <a:stretch>
            <a:fillRect/>
          </a:stretch>
        </p:blipFill>
        <p:spPr bwMode="auto">
          <a:xfrm>
            <a:off x="0" y="6305550"/>
            <a:ext cx="642938" cy="552450"/>
          </a:xfrm>
          <a:prstGeom prst="rect">
            <a:avLst/>
          </a:prstGeom>
          <a:noFill/>
          <a:ln w="9525">
            <a:noFill/>
            <a:miter lim="800000"/>
            <a:headEnd/>
            <a:tailEnd/>
          </a:ln>
        </p:spPr>
      </p:pic>
      <p:sp>
        <p:nvSpPr>
          <p:cNvPr id="140290" name="Rectangle 2"/>
          <p:cNvSpPr>
            <a:spLocks noGrp="1" noChangeArrowheads="1"/>
          </p:cNvSpPr>
          <p:nvPr>
            <p:ph type="subTitle" idx="1"/>
          </p:nvPr>
        </p:nvSpPr>
        <p:spPr>
          <a:xfrm>
            <a:off x="2286000" y="3581400"/>
            <a:ext cx="5638800" cy="1905000"/>
          </a:xfrm>
        </p:spPr>
        <p:txBody>
          <a:bodyPr/>
          <a:lstStyle>
            <a:lvl1pPr marL="0" indent="0">
              <a:buFont typeface="Wingdings" pitchFamily="2" charset="2"/>
              <a:buNone/>
              <a:defRPr/>
            </a:lvl1pPr>
          </a:lstStyle>
          <a:p>
            <a:r>
              <a:rPr lang="zh-CN" altLang="en-US" smtClean="0"/>
              <a:t>单击此处编辑母版副标题样式</a:t>
            </a:r>
            <a:endParaRPr lang="zh-CN" altLang="en-US"/>
          </a:p>
        </p:txBody>
      </p:sp>
      <p:sp>
        <p:nvSpPr>
          <p:cNvPr id="140299" name="Rectangle 11"/>
          <p:cNvSpPr>
            <a:spLocks noGrp="1" noChangeArrowheads="1"/>
          </p:cNvSpPr>
          <p:nvPr>
            <p:ph type="ctrTitle"/>
          </p:nvPr>
        </p:nvSpPr>
        <p:spPr>
          <a:xfrm>
            <a:off x="838200" y="1443038"/>
            <a:ext cx="7478713" cy="1600200"/>
          </a:xfrm>
        </p:spPr>
        <p:txBody>
          <a:bodyPr anchor="ctr"/>
          <a:lstStyle>
            <a:lvl1pPr>
              <a:defRPr/>
            </a:lvl1pPr>
          </a:lstStyle>
          <a:p>
            <a:r>
              <a:rPr lang="zh-CN" altLang="en-US" smtClean="0"/>
              <a:t>单击此处编辑母版标题样式</a:t>
            </a:r>
            <a:endParaRPr lang="zh-CN" altLang="en-US"/>
          </a:p>
        </p:txBody>
      </p:sp>
      <p:sp>
        <p:nvSpPr>
          <p:cNvPr id="11" name="Rectangle 3"/>
          <p:cNvSpPr>
            <a:spLocks noGrp="1" noChangeArrowheads="1"/>
          </p:cNvSpPr>
          <p:nvPr>
            <p:ph type="dt" sz="half" idx="10"/>
          </p:nvPr>
        </p:nvSpPr>
        <p:spPr>
          <a:xfrm>
            <a:off x="6084888" y="6237288"/>
            <a:ext cx="2773362" cy="620712"/>
          </a:xfrm>
        </p:spPr>
        <p:txBody>
          <a:bodyPr/>
          <a:lstStyle>
            <a:lvl1pPr>
              <a:defRPr b="0">
                <a:solidFill>
                  <a:schemeClr val="folHlink"/>
                </a:solidFill>
              </a:defRPr>
            </a:lvl1pPr>
          </a:lstStyle>
          <a:p>
            <a:pPr>
              <a:defRPr/>
            </a:pPr>
            <a:r>
              <a:rPr lang="zh-CN" altLang="en-US"/>
              <a:t>研究生专业必修课</a:t>
            </a:r>
            <a:endParaRPr lang="en-US" altLang="zh-CN"/>
          </a:p>
          <a:p>
            <a:pPr>
              <a:defRPr/>
            </a:pPr>
            <a:r>
              <a:rPr lang="zh-CN" altLang="en-US"/>
              <a:t>自然语言处理 </a:t>
            </a:r>
            <a:r>
              <a:rPr lang="en-US" altLang="zh-CN"/>
              <a:t>, 2007</a:t>
            </a:r>
            <a:r>
              <a:rPr lang="zh-CN" altLang="en-US"/>
              <a:t>年秋季</a:t>
            </a:r>
            <a:endParaRPr lang="en-US" altLang="zh-CN"/>
          </a:p>
          <a:p>
            <a:pPr>
              <a:defRPr/>
            </a:pPr>
            <a:r>
              <a:rPr lang="en-US" altLang="zh-CN"/>
              <a:t>Copyrights @ 2007. HIT. All Rights Reserved</a:t>
            </a:r>
          </a:p>
        </p:txBody>
      </p:sp>
      <p:sp>
        <p:nvSpPr>
          <p:cNvPr id="12" name="Rectangle 4"/>
          <p:cNvSpPr>
            <a:spLocks noGrp="1" noChangeArrowheads="1"/>
          </p:cNvSpPr>
          <p:nvPr>
            <p:ph type="ftr" sz="quarter" idx="11"/>
          </p:nvPr>
        </p:nvSpPr>
        <p:spPr>
          <a:xfrm>
            <a:off x="1835150" y="6259513"/>
            <a:ext cx="4176713" cy="598487"/>
          </a:xfrm>
        </p:spPr>
        <p:txBody>
          <a:bodyPr/>
          <a:lstStyle>
            <a:lvl1pPr>
              <a:defRPr/>
            </a:lvl1pPr>
          </a:lstStyle>
          <a:p>
            <a:pPr>
              <a:defRPr/>
            </a:pPr>
            <a:r>
              <a:rPr lang="zh-CN" altLang="en-US"/>
              <a:t>哈尔滨工业大学计算机学院语言技术中心</a:t>
            </a:r>
            <a:endParaRPr lang="en-US" altLang="zh-CN"/>
          </a:p>
          <a:p>
            <a:pPr>
              <a:defRPr/>
            </a:pPr>
            <a:r>
              <a:rPr lang="zh-CN" altLang="en-US"/>
              <a:t>哈工大</a:t>
            </a:r>
            <a:r>
              <a:rPr lang="en-US" altLang="zh-CN"/>
              <a:t>-</a:t>
            </a:r>
            <a:r>
              <a:rPr lang="zh-CN" altLang="en-US"/>
              <a:t>雅虎中国联合实验室</a:t>
            </a:r>
            <a:endParaRPr lang="en-US" altLang="zh-CN"/>
          </a:p>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r>
              <a:rPr lang="zh-CN" altLang="en-US"/>
              <a:t>研究生专业必修课</a:t>
            </a:r>
          </a:p>
          <a:p>
            <a:pPr>
              <a:defRPr/>
            </a:pPr>
            <a:r>
              <a:rPr lang="zh-CN" altLang="en-US"/>
              <a:t>自然语言处理 </a:t>
            </a:r>
            <a:r>
              <a:rPr lang="en-US" altLang="zh-CN"/>
              <a:t>, 2007</a:t>
            </a:r>
            <a:r>
              <a:rPr lang="zh-CN" altLang="en-US"/>
              <a:t>年秋季</a:t>
            </a:r>
          </a:p>
          <a:p>
            <a:pPr>
              <a:defRPr/>
            </a:pPr>
            <a:r>
              <a:rPr lang="en-US" altLang="zh-CN"/>
              <a:t>Copyrights @ 2007. HIT. All Rights Reserved</a:t>
            </a:r>
          </a:p>
        </p:txBody>
      </p:sp>
      <p:sp>
        <p:nvSpPr>
          <p:cNvPr id="5" name="页脚占位符 4"/>
          <p:cNvSpPr>
            <a:spLocks noGrp="1"/>
          </p:cNvSpPr>
          <p:nvPr>
            <p:ph type="ftr" sz="quarter" idx="11"/>
          </p:nvPr>
        </p:nvSpPr>
        <p:spPr/>
        <p:txBody>
          <a:bodyPr/>
          <a:lstStyle>
            <a:lvl1pPr>
              <a:defRPr/>
            </a:lvl1pPr>
          </a:lstStyle>
          <a:p>
            <a:pPr>
              <a:defRPr/>
            </a:pPr>
            <a:r>
              <a:rPr lang="zh-CN" altLang="en-US"/>
              <a:t>哈尔滨工业大学计算机学院语言技术中心</a:t>
            </a:r>
          </a:p>
          <a:p>
            <a:pPr>
              <a:defRPr/>
            </a:pPr>
            <a:r>
              <a:rPr lang="zh-CN" altLang="en-US"/>
              <a:t>哈工大</a:t>
            </a:r>
            <a:r>
              <a:rPr lang="en-US" altLang="zh-CN"/>
              <a:t>-</a:t>
            </a:r>
            <a:r>
              <a:rPr lang="zh-CN" altLang="en-US"/>
              <a:t>雅虎中国联合实验室</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1313" y="96838"/>
            <a:ext cx="1919287" cy="59991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31863" y="96838"/>
            <a:ext cx="5607050" cy="59991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r>
              <a:rPr lang="zh-CN" altLang="en-US"/>
              <a:t>研究生专业必修课</a:t>
            </a:r>
          </a:p>
          <a:p>
            <a:pPr>
              <a:defRPr/>
            </a:pPr>
            <a:r>
              <a:rPr lang="zh-CN" altLang="en-US"/>
              <a:t>自然语言处理 </a:t>
            </a:r>
            <a:r>
              <a:rPr lang="en-US" altLang="zh-CN"/>
              <a:t>, 2007</a:t>
            </a:r>
            <a:r>
              <a:rPr lang="zh-CN" altLang="en-US"/>
              <a:t>年秋季</a:t>
            </a:r>
          </a:p>
          <a:p>
            <a:pPr>
              <a:defRPr/>
            </a:pPr>
            <a:r>
              <a:rPr lang="en-US" altLang="zh-CN"/>
              <a:t>Copyrights @ 2007. HIT. All Rights Reserved</a:t>
            </a:r>
          </a:p>
        </p:txBody>
      </p:sp>
      <p:sp>
        <p:nvSpPr>
          <p:cNvPr id="5" name="页脚占位符 4"/>
          <p:cNvSpPr>
            <a:spLocks noGrp="1"/>
          </p:cNvSpPr>
          <p:nvPr>
            <p:ph type="ftr" sz="quarter" idx="11"/>
          </p:nvPr>
        </p:nvSpPr>
        <p:spPr/>
        <p:txBody>
          <a:bodyPr/>
          <a:lstStyle>
            <a:lvl1pPr>
              <a:defRPr/>
            </a:lvl1pPr>
          </a:lstStyle>
          <a:p>
            <a:pPr>
              <a:defRPr/>
            </a:pPr>
            <a:r>
              <a:rPr lang="zh-CN" altLang="en-US"/>
              <a:t>哈尔滨工业大学计算机学院语言技术中心</a:t>
            </a:r>
          </a:p>
          <a:p>
            <a:pPr>
              <a:defRPr/>
            </a:pPr>
            <a:r>
              <a:rPr lang="zh-CN" altLang="en-US"/>
              <a:t>哈工大</a:t>
            </a:r>
            <a:r>
              <a:rPr lang="en-US" altLang="zh-CN"/>
              <a:t>-</a:t>
            </a:r>
            <a:r>
              <a:rPr lang="zh-CN" altLang="en-US"/>
              <a:t>雅虎中国联合实验室</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r>
              <a:rPr lang="zh-CN" altLang="en-US"/>
              <a:t>研究生专业必修课</a:t>
            </a:r>
          </a:p>
          <a:p>
            <a:pPr>
              <a:defRPr/>
            </a:pPr>
            <a:r>
              <a:rPr lang="zh-CN" altLang="en-US"/>
              <a:t>自然语言处理 </a:t>
            </a:r>
            <a:r>
              <a:rPr lang="en-US" altLang="zh-CN"/>
              <a:t>, 2007</a:t>
            </a:r>
            <a:r>
              <a:rPr lang="zh-CN" altLang="en-US"/>
              <a:t>年秋季</a:t>
            </a:r>
          </a:p>
          <a:p>
            <a:pPr>
              <a:defRPr/>
            </a:pPr>
            <a:r>
              <a:rPr lang="en-US" altLang="zh-CN"/>
              <a:t>Copyrights @ 2007. HIT. All Rights Reserved</a:t>
            </a:r>
          </a:p>
        </p:txBody>
      </p:sp>
      <p:sp>
        <p:nvSpPr>
          <p:cNvPr id="5" name="页脚占位符 4"/>
          <p:cNvSpPr>
            <a:spLocks noGrp="1"/>
          </p:cNvSpPr>
          <p:nvPr>
            <p:ph type="ftr" sz="quarter" idx="11"/>
          </p:nvPr>
        </p:nvSpPr>
        <p:spPr/>
        <p:txBody>
          <a:bodyPr/>
          <a:lstStyle>
            <a:lvl1pPr>
              <a:defRPr/>
            </a:lvl1pPr>
          </a:lstStyle>
          <a:p>
            <a:pPr>
              <a:defRPr/>
            </a:pPr>
            <a:r>
              <a:rPr lang="zh-CN" altLang="en-US"/>
              <a:t>哈尔滨工业大学计算机学院语言技术中心</a:t>
            </a:r>
          </a:p>
          <a:p>
            <a:pPr>
              <a:defRPr/>
            </a:pPr>
            <a:r>
              <a:rPr lang="zh-CN" altLang="en-US"/>
              <a:t>哈工大</a:t>
            </a:r>
            <a:r>
              <a:rPr lang="en-US" altLang="zh-CN"/>
              <a:t>-</a:t>
            </a:r>
            <a:r>
              <a:rPr lang="zh-CN" altLang="en-US"/>
              <a:t>雅虎中国联合实验室</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r>
              <a:rPr lang="zh-CN" altLang="en-US"/>
              <a:t>计算机新进展</a:t>
            </a:r>
            <a:r>
              <a:rPr lang="en-US" altLang="zh-CN"/>
              <a:t>II 4</a:t>
            </a:r>
            <a:r>
              <a:rPr lang="zh-CN" altLang="en-US"/>
              <a:t>月</a:t>
            </a:r>
            <a:r>
              <a:rPr lang="en-US" altLang="zh-CN"/>
              <a:t>21</a:t>
            </a:r>
            <a:r>
              <a:rPr lang="zh-CN" altLang="en-US"/>
              <a:t>日</a:t>
            </a:r>
            <a:r>
              <a:rPr lang="en-US" altLang="zh-CN"/>
              <a:t>, 2007</a:t>
            </a:r>
          </a:p>
          <a:p>
            <a:pPr>
              <a:defRPr/>
            </a:pPr>
            <a:r>
              <a:rPr lang="en-US" altLang="zh-CN"/>
              <a:t>Copyrights @ 2007. HIT. All Rights Reserved</a:t>
            </a:r>
          </a:p>
        </p:txBody>
      </p:sp>
      <p:sp>
        <p:nvSpPr>
          <p:cNvPr id="5" name="页脚占位符 4"/>
          <p:cNvSpPr>
            <a:spLocks noGrp="1"/>
          </p:cNvSpPr>
          <p:nvPr>
            <p:ph type="ftr" sz="quarter" idx="11"/>
          </p:nvPr>
        </p:nvSpPr>
        <p:spPr/>
        <p:txBody>
          <a:bodyPr/>
          <a:lstStyle>
            <a:lvl1pPr>
              <a:defRPr/>
            </a:lvl1pPr>
          </a:lstStyle>
          <a:p>
            <a:pPr>
              <a:defRPr/>
            </a:pPr>
            <a:r>
              <a:rPr lang="zh-CN" altLang="en-US"/>
              <a:t>智能技术与自然语言处理实验室</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r>
              <a:rPr lang="zh-CN" altLang="en-US"/>
              <a:t>研究生专业必修课</a:t>
            </a:r>
          </a:p>
          <a:p>
            <a:pPr>
              <a:defRPr/>
            </a:pPr>
            <a:r>
              <a:rPr lang="zh-CN" altLang="en-US"/>
              <a:t>自然语言处理 </a:t>
            </a:r>
            <a:r>
              <a:rPr lang="en-US" altLang="zh-CN"/>
              <a:t>, 2007</a:t>
            </a:r>
            <a:r>
              <a:rPr lang="zh-CN" altLang="en-US"/>
              <a:t>年秋季</a:t>
            </a:r>
          </a:p>
          <a:p>
            <a:pPr>
              <a:defRPr/>
            </a:pPr>
            <a:r>
              <a:rPr lang="en-US" altLang="zh-CN"/>
              <a:t>Copyrights @ 2007. HIT. All Rights Reserved</a:t>
            </a:r>
          </a:p>
        </p:txBody>
      </p:sp>
      <p:sp>
        <p:nvSpPr>
          <p:cNvPr id="6" name="页脚占位符 5"/>
          <p:cNvSpPr>
            <a:spLocks noGrp="1"/>
          </p:cNvSpPr>
          <p:nvPr>
            <p:ph type="ftr" sz="quarter" idx="11"/>
          </p:nvPr>
        </p:nvSpPr>
        <p:spPr/>
        <p:txBody>
          <a:bodyPr/>
          <a:lstStyle>
            <a:lvl1pPr>
              <a:defRPr/>
            </a:lvl1pPr>
          </a:lstStyle>
          <a:p>
            <a:pPr>
              <a:defRPr/>
            </a:pPr>
            <a:r>
              <a:rPr lang="zh-CN" altLang="en-US"/>
              <a:t>哈尔滨工业大学计算机学院语言技术中心</a:t>
            </a:r>
          </a:p>
          <a:p>
            <a:pPr>
              <a:defRPr/>
            </a:pPr>
            <a:r>
              <a:rPr lang="zh-CN" altLang="en-US"/>
              <a:t>哈工大</a:t>
            </a:r>
            <a:r>
              <a:rPr lang="en-US" altLang="zh-CN"/>
              <a:t>-</a:t>
            </a:r>
            <a:r>
              <a:rPr lang="zh-CN" altLang="en-US"/>
              <a:t>雅虎中国联合实验室</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r>
              <a:rPr lang="zh-CN" altLang="en-US"/>
              <a:t>研究生专业必修课</a:t>
            </a:r>
          </a:p>
          <a:p>
            <a:pPr>
              <a:defRPr/>
            </a:pPr>
            <a:r>
              <a:rPr lang="zh-CN" altLang="en-US"/>
              <a:t>自然语言处理 </a:t>
            </a:r>
            <a:r>
              <a:rPr lang="en-US" altLang="zh-CN"/>
              <a:t>, 2007</a:t>
            </a:r>
            <a:r>
              <a:rPr lang="zh-CN" altLang="en-US"/>
              <a:t>年秋季</a:t>
            </a:r>
          </a:p>
          <a:p>
            <a:pPr>
              <a:defRPr/>
            </a:pPr>
            <a:r>
              <a:rPr lang="en-US" altLang="zh-CN"/>
              <a:t>Copyrights @ 2007. HIT. All Rights Reserved</a:t>
            </a:r>
          </a:p>
        </p:txBody>
      </p:sp>
      <p:sp>
        <p:nvSpPr>
          <p:cNvPr id="8" name="页脚占位符 7"/>
          <p:cNvSpPr>
            <a:spLocks noGrp="1"/>
          </p:cNvSpPr>
          <p:nvPr>
            <p:ph type="ftr" sz="quarter" idx="11"/>
          </p:nvPr>
        </p:nvSpPr>
        <p:spPr/>
        <p:txBody>
          <a:bodyPr/>
          <a:lstStyle>
            <a:lvl1pPr>
              <a:defRPr/>
            </a:lvl1pPr>
          </a:lstStyle>
          <a:p>
            <a:pPr>
              <a:defRPr/>
            </a:pPr>
            <a:r>
              <a:rPr lang="zh-CN" altLang="en-US"/>
              <a:t>哈尔滨工业大学计算机学院语言技术中心</a:t>
            </a:r>
          </a:p>
          <a:p>
            <a:pPr>
              <a:defRPr/>
            </a:pPr>
            <a:r>
              <a:rPr lang="zh-CN" altLang="en-US"/>
              <a:t>哈工大</a:t>
            </a:r>
            <a:r>
              <a:rPr lang="en-US" altLang="zh-CN"/>
              <a:t>-</a:t>
            </a:r>
            <a:r>
              <a:rPr lang="zh-CN" altLang="en-US"/>
              <a:t>雅虎中国联合实验室</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r>
              <a:rPr lang="zh-CN" altLang="en-US"/>
              <a:t>研究生专业必修课</a:t>
            </a:r>
          </a:p>
          <a:p>
            <a:pPr>
              <a:defRPr/>
            </a:pPr>
            <a:r>
              <a:rPr lang="zh-CN" altLang="en-US"/>
              <a:t>自然语言处理 </a:t>
            </a:r>
            <a:r>
              <a:rPr lang="en-US" altLang="zh-CN"/>
              <a:t>, 2007</a:t>
            </a:r>
            <a:r>
              <a:rPr lang="zh-CN" altLang="en-US"/>
              <a:t>年秋季</a:t>
            </a:r>
          </a:p>
          <a:p>
            <a:pPr>
              <a:defRPr/>
            </a:pPr>
            <a:r>
              <a:rPr lang="en-US" altLang="zh-CN"/>
              <a:t>Copyrights @ 2007. HIT. All Rights Reserved</a:t>
            </a:r>
          </a:p>
        </p:txBody>
      </p:sp>
      <p:sp>
        <p:nvSpPr>
          <p:cNvPr id="4" name="页脚占位符 3"/>
          <p:cNvSpPr>
            <a:spLocks noGrp="1"/>
          </p:cNvSpPr>
          <p:nvPr>
            <p:ph type="ftr" sz="quarter" idx="11"/>
          </p:nvPr>
        </p:nvSpPr>
        <p:spPr/>
        <p:txBody>
          <a:bodyPr/>
          <a:lstStyle>
            <a:lvl1pPr>
              <a:defRPr/>
            </a:lvl1pPr>
          </a:lstStyle>
          <a:p>
            <a:pPr>
              <a:defRPr/>
            </a:pPr>
            <a:r>
              <a:rPr lang="zh-CN" altLang="en-US"/>
              <a:t>哈尔滨工业大学计算机学院语言技术中心</a:t>
            </a:r>
          </a:p>
          <a:p>
            <a:pPr>
              <a:defRPr/>
            </a:pPr>
            <a:r>
              <a:rPr lang="zh-CN" altLang="en-US"/>
              <a:t>哈工大</a:t>
            </a:r>
            <a:r>
              <a:rPr lang="en-US" altLang="zh-CN"/>
              <a:t>-</a:t>
            </a:r>
            <a:r>
              <a:rPr lang="zh-CN" altLang="en-US"/>
              <a:t>雅虎中国联合实验室</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r>
              <a:rPr lang="zh-CN" altLang="en-US"/>
              <a:t>研究生专业必修课</a:t>
            </a:r>
          </a:p>
          <a:p>
            <a:pPr>
              <a:defRPr/>
            </a:pPr>
            <a:r>
              <a:rPr lang="zh-CN" altLang="en-US"/>
              <a:t>自然语言处理 </a:t>
            </a:r>
            <a:r>
              <a:rPr lang="en-US" altLang="zh-CN"/>
              <a:t>, 2007</a:t>
            </a:r>
            <a:r>
              <a:rPr lang="zh-CN" altLang="en-US"/>
              <a:t>年秋季</a:t>
            </a:r>
          </a:p>
          <a:p>
            <a:pPr>
              <a:defRPr/>
            </a:pPr>
            <a:r>
              <a:rPr lang="en-US" altLang="zh-CN"/>
              <a:t>Copyrights @ 2007. HIT. All Rights Reserved</a:t>
            </a:r>
          </a:p>
        </p:txBody>
      </p:sp>
      <p:sp>
        <p:nvSpPr>
          <p:cNvPr id="3" name="页脚占位符 2"/>
          <p:cNvSpPr>
            <a:spLocks noGrp="1"/>
          </p:cNvSpPr>
          <p:nvPr>
            <p:ph type="ftr" sz="quarter" idx="11"/>
          </p:nvPr>
        </p:nvSpPr>
        <p:spPr/>
        <p:txBody>
          <a:bodyPr/>
          <a:lstStyle>
            <a:lvl1pPr>
              <a:defRPr/>
            </a:lvl1pPr>
          </a:lstStyle>
          <a:p>
            <a:pPr>
              <a:defRPr/>
            </a:pPr>
            <a:r>
              <a:rPr lang="zh-CN" altLang="en-US"/>
              <a:t>哈尔滨工业大学计算机学院语言技术中心</a:t>
            </a:r>
          </a:p>
          <a:p>
            <a:pPr>
              <a:defRPr/>
            </a:pPr>
            <a:r>
              <a:rPr lang="zh-CN" altLang="en-US"/>
              <a:t>哈工大</a:t>
            </a:r>
            <a:r>
              <a:rPr lang="en-US" altLang="zh-CN"/>
              <a:t>-</a:t>
            </a:r>
            <a:r>
              <a:rPr lang="zh-CN" altLang="en-US"/>
              <a:t>雅虎中国联合实验室</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r>
              <a:rPr lang="zh-CN" altLang="en-US"/>
              <a:t>研究生专业必修课</a:t>
            </a:r>
          </a:p>
          <a:p>
            <a:pPr>
              <a:defRPr/>
            </a:pPr>
            <a:r>
              <a:rPr lang="zh-CN" altLang="en-US"/>
              <a:t>自然语言处理 </a:t>
            </a:r>
            <a:r>
              <a:rPr lang="en-US" altLang="zh-CN"/>
              <a:t>, 2007</a:t>
            </a:r>
            <a:r>
              <a:rPr lang="zh-CN" altLang="en-US"/>
              <a:t>年秋季</a:t>
            </a:r>
          </a:p>
          <a:p>
            <a:pPr>
              <a:defRPr/>
            </a:pPr>
            <a:r>
              <a:rPr lang="en-US" altLang="zh-CN"/>
              <a:t>Copyrights @ 2007. HIT. All Rights Reserved</a:t>
            </a:r>
          </a:p>
        </p:txBody>
      </p:sp>
      <p:sp>
        <p:nvSpPr>
          <p:cNvPr id="6" name="页脚占位符 5"/>
          <p:cNvSpPr>
            <a:spLocks noGrp="1"/>
          </p:cNvSpPr>
          <p:nvPr>
            <p:ph type="ftr" sz="quarter" idx="11"/>
          </p:nvPr>
        </p:nvSpPr>
        <p:spPr/>
        <p:txBody>
          <a:bodyPr/>
          <a:lstStyle>
            <a:lvl1pPr>
              <a:defRPr/>
            </a:lvl1pPr>
          </a:lstStyle>
          <a:p>
            <a:pPr>
              <a:defRPr/>
            </a:pPr>
            <a:r>
              <a:rPr lang="zh-CN" altLang="en-US"/>
              <a:t>哈尔滨工业大学计算机学院语言技术中心</a:t>
            </a:r>
          </a:p>
          <a:p>
            <a:pPr>
              <a:defRPr/>
            </a:pPr>
            <a:r>
              <a:rPr lang="zh-CN" altLang="en-US"/>
              <a:t>哈工大</a:t>
            </a:r>
            <a:r>
              <a:rPr lang="en-US" altLang="zh-CN"/>
              <a:t>-</a:t>
            </a:r>
            <a:r>
              <a:rPr lang="zh-CN" altLang="en-US"/>
              <a:t>雅虎中国联合实验室</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r>
              <a:rPr lang="zh-CN" altLang="en-US"/>
              <a:t>研究生专业必修课</a:t>
            </a:r>
          </a:p>
          <a:p>
            <a:pPr>
              <a:defRPr/>
            </a:pPr>
            <a:r>
              <a:rPr lang="zh-CN" altLang="en-US"/>
              <a:t>自然语言处理 </a:t>
            </a:r>
            <a:r>
              <a:rPr lang="en-US" altLang="zh-CN"/>
              <a:t>, 2007</a:t>
            </a:r>
            <a:r>
              <a:rPr lang="zh-CN" altLang="en-US"/>
              <a:t>年秋季</a:t>
            </a:r>
          </a:p>
          <a:p>
            <a:pPr>
              <a:defRPr/>
            </a:pPr>
            <a:r>
              <a:rPr lang="en-US" altLang="zh-CN"/>
              <a:t>Copyrights @ 2007. HIT. All Rights Reserved</a:t>
            </a:r>
          </a:p>
        </p:txBody>
      </p:sp>
      <p:sp>
        <p:nvSpPr>
          <p:cNvPr id="6" name="页脚占位符 5"/>
          <p:cNvSpPr>
            <a:spLocks noGrp="1"/>
          </p:cNvSpPr>
          <p:nvPr>
            <p:ph type="ftr" sz="quarter" idx="11"/>
          </p:nvPr>
        </p:nvSpPr>
        <p:spPr/>
        <p:txBody>
          <a:bodyPr/>
          <a:lstStyle>
            <a:lvl1pPr>
              <a:defRPr/>
            </a:lvl1pPr>
          </a:lstStyle>
          <a:p>
            <a:pPr>
              <a:defRPr/>
            </a:pPr>
            <a:r>
              <a:rPr lang="zh-CN" altLang="en-US"/>
              <a:t>哈尔滨工业大学计算机学院语言技术中心</a:t>
            </a:r>
          </a:p>
          <a:p>
            <a:pPr>
              <a:defRPr/>
            </a:pPr>
            <a:r>
              <a:rPr lang="zh-CN" altLang="en-US"/>
              <a:t>哈工大</a:t>
            </a:r>
            <a:r>
              <a:rPr lang="en-US" altLang="zh-CN"/>
              <a:t>-</a:t>
            </a:r>
            <a:r>
              <a:rPr lang="zh-CN" altLang="en-US"/>
              <a:t>雅虎中国联合实验室</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a:effectLst/>
        </p:spPr>
        <p:txBody>
          <a:bodyPr wrap="none" anchor="ctr"/>
          <a:lstStyle/>
          <a:p>
            <a:pPr algn="ctr">
              <a:defRPr/>
            </a:pPr>
            <a:endParaRPr lang="zh-CN" altLang="zh-CN" sz="2400">
              <a:latin typeface="Times New Roman" pitchFamily="18" charset="0"/>
              <a:ea typeface="宋体" charset="-122"/>
            </a:endParaRPr>
          </a:p>
        </p:txBody>
      </p:sp>
      <p:sp>
        <p:nvSpPr>
          <p:cNvPr id="139267"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zh-CN" sz="2400">
              <a:latin typeface="Times New Roman" pitchFamily="18" charset="0"/>
              <a:ea typeface="宋体" charset="-122"/>
            </a:endParaRPr>
          </a:p>
        </p:txBody>
      </p:sp>
      <p:sp>
        <p:nvSpPr>
          <p:cNvPr id="8196" name="Rectangle 4"/>
          <p:cNvSpPr>
            <a:spLocks noGrp="1" noChangeArrowheads="1"/>
          </p:cNvSpPr>
          <p:nvPr>
            <p:ph type="title"/>
          </p:nvPr>
        </p:nvSpPr>
        <p:spPr bwMode="auto">
          <a:xfrm>
            <a:off x="931863" y="96838"/>
            <a:ext cx="7158037" cy="14128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8197" name="Rectangle 5"/>
          <p:cNvSpPr>
            <a:spLocks noGrp="1" noChangeArrowheads="1"/>
          </p:cNvSpPr>
          <p:nvPr>
            <p:ph type="body" idx="1"/>
          </p:nvPr>
        </p:nvSpPr>
        <p:spPr bwMode="auto">
          <a:xfrm>
            <a:off x="949325" y="1981200"/>
            <a:ext cx="7661275"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9270" name="Freeform 6"/>
          <p:cNvSpPr>
            <a:spLocks noChangeArrowheads="1"/>
          </p:cNvSpPr>
          <p:nvPr/>
        </p:nvSpPr>
        <p:spPr bwMode="auto">
          <a:xfrm>
            <a:off x="838200" y="561975"/>
            <a:ext cx="152400" cy="1066800"/>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algn="ctr">
              <a:defRPr/>
            </a:pPr>
            <a:endParaRPr lang="zh-CN" altLang="en-US">
              <a:latin typeface="Arial" charset="0"/>
              <a:ea typeface="宋体" charset="-122"/>
            </a:endParaRPr>
          </a:p>
        </p:txBody>
      </p:sp>
      <p:sp>
        <p:nvSpPr>
          <p:cNvPr id="139271" name="Freeform 7"/>
          <p:cNvSpPr>
            <a:spLocks noChangeArrowheads="1"/>
          </p:cNvSpPr>
          <p:nvPr/>
        </p:nvSpPr>
        <p:spPr bwMode="auto">
          <a:xfrm>
            <a:off x="8262938" y="269875"/>
            <a:ext cx="152400" cy="1073150"/>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algn="ctr">
              <a:defRPr/>
            </a:pPr>
            <a:endParaRPr lang="zh-CN" altLang="en-US">
              <a:latin typeface="Arial" charset="0"/>
              <a:ea typeface="宋体" charset="-122"/>
            </a:endParaRPr>
          </a:p>
        </p:txBody>
      </p:sp>
      <p:sp>
        <p:nvSpPr>
          <p:cNvPr id="139272" name="Rectangle 8"/>
          <p:cNvSpPr>
            <a:spLocks noGrp="1" noChangeArrowheads="1"/>
          </p:cNvSpPr>
          <p:nvPr>
            <p:ph type="dt" sz="half" idx="2"/>
          </p:nvPr>
        </p:nvSpPr>
        <p:spPr bwMode="auto">
          <a:xfrm>
            <a:off x="6084888" y="6237288"/>
            <a:ext cx="2735262" cy="6207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b="1">
                <a:solidFill>
                  <a:srgbClr val="0000CC"/>
                </a:solidFill>
                <a:latin typeface="Times New Roman" pitchFamily="18" charset="0"/>
                <a:ea typeface="宋体" charset="-122"/>
              </a:defRPr>
            </a:lvl1pPr>
          </a:lstStyle>
          <a:p>
            <a:pPr>
              <a:defRPr/>
            </a:pPr>
            <a:r>
              <a:rPr lang="zh-CN" altLang="en-US"/>
              <a:t>研究生专业必修课</a:t>
            </a:r>
            <a:endParaRPr lang="en-US" altLang="zh-CN"/>
          </a:p>
          <a:p>
            <a:pPr>
              <a:defRPr/>
            </a:pPr>
            <a:r>
              <a:rPr lang="zh-CN" altLang="en-US"/>
              <a:t>自然语言处理 </a:t>
            </a:r>
            <a:r>
              <a:rPr lang="en-US" altLang="zh-CN"/>
              <a:t>, 2007</a:t>
            </a:r>
            <a:r>
              <a:rPr lang="zh-CN" altLang="en-US"/>
              <a:t>年秋季</a:t>
            </a:r>
            <a:endParaRPr lang="en-US" altLang="zh-CN"/>
          </a:p>
          <a:p>
            <a:pPr>
              <a:defRPr/>
            </a:pPr>
            <a:r>
              <a:rPr lang="en-US" altLang="zh-CN"/>
              <a:t>Copyrights @ 2007. HIT. All Rights Reserved</a:t>
            </a:r>
          </a:p>
        </p:txBody>
      </p:sp>
      <p:sp>
        <p:nvSpPr>
          <p:cNvPr id="139273" name="Rectangle 9"/>
          <p:cNvSpPr>
            <a:spLocks noGrp="1" noChangeArrowheads="1"/>
          </p:cNvSpPr>
          <p:nvPr>
            <p:ph type="ftr" sz="quarter" idx="3"/>
          </p:nvPr>
        </p:nvSpPr>
        <p:spPr bwMode="auto">
          <a:xfrm>
            <a:off x="1835150" y="6215063"/>
            <a:ext cx="4176713" cy="6429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1">
                <a:solidFill>
                  <a:schemeClr val="accent1"/>
                </a:solidFill>
                <a:latin typeface="Times New Roman" pitchFamily="18" charset="0"/>
                <a:ea typeface="宋体" charset="-122"/>
              </a:defRPr>
            </a:lvl1pPr>
          </a:lstStyle>
          <a:p>
            <a:pPr>
              <a:defRPr/>
            </a:pPr>
            <a:r>
              <a:rPr lang="zh-CN" altLang="en-US"/>
              <a:t>哈尔滨工业大学计算机学院语言技术中心</a:t>
            </a:r>
            <a:endParaRPr lang="en-US" altLang="zh-CN"/>
          </a:p>
          <a:p>
            <a:pPr>
              <a:defRPr/>
            </a:pPr>
            <a:r>
              <a:rPr lang="zh-CN" altLang="en-US"/>
              <a:t>哈工大</a:t>
            </a:r>
            <a:r>
              <a:rPr lang="en-US" altLang="zh-CN"/>
              <a:t>-</a:t>
            </a:r>
            <a:r>
              <a:rPr lang="zh-CN" altLang="en-US"/>
              <a:t>雅虎中国联合实验室</a:t>
            </a:r>
            <a:endParaRPr lang="en-US" altLang="zh-CN"/>
          </a:p>
        </p:txBody>
      </p:sp>
      <p:pic>
        <p:nvPicPr>
          <p:cNvPr id="8202" name="Picture 13" descr="C:\Documents and Settings\关毅\桌面\Snap1.bmp"/>
          <p:cNvPicPr>
            <a:picLocks noChangeAspect="1" noChangeArrowheads="1"/>
          </p:cNvPicPr>
          <p:nvPr/>
        </p:nvPicPr>
        <p:blipFill>
          <a:blip r:embed="rId13" cstate="print"/>
          <a:srcRect/>
          <a:stretch>
            <a:fillRect/>
          </a:stretch>
        </p:blipFill>
        <p:spPr bwMode="auto">
          <a:xfrm>
            <a:off x="0" y="6305550"/>
            <a:ext cx="642938" cy="5524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sldNum="0" hdr="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ea typeface="宋体" charset="-122"/>
        </a:defRPr>
      </a:lvl2pPr>
      <a:lvl3pPr algn="l" rtl="0" eaLnBrk="0" fontAlgn="base" hangingPunct="0">
        <a:spcBef>
          <a:spcPct val="0"/>
        </a:spcBef>
        <a:spcAft>
          <a:spcPct val="0"/>
        </a:spcAft>
        <a:defRPr sz="4000">
          <a:solidFill>
            <a:schemeClr val="tx2"/>
          </a:solidFill>
          <a:latin typeface="Arial" charset="0"/>
          <a:ea typeface="宋体" charset="-122"/>
        </a:defRPr>
      </a:lvl3pPr>
      <a:lvl4pPr algn="l" rtl="0" eaLnBrk="0" fontAlgn="base" hangingPunct="0">
        <a:spcBef>
          <a:spcPct val="0"/>
        </a:spcBef>
        <a:spcAft>
          <a:spcPct val="0"/>
        </a:spcAft>
        <a:defRPr sz="4000">
          <a:solidFill>
            <a:schemeClr val="tx2"/>
          </a:solidFill>
          <a:latin typeface="Arial" charset="0"/>
          <a:ea typeface="宋体" charset="-122"/>
        </a:defRPr>
      </a:lvl4pPr>
      <a:lvl5pPr algn="l" rtl="0" eaLnBrk="0" fontAlgn="base" hangingPunct="0">
        <a:spcBef>
          <a:spcPct val="0"/>
        </a:spcBef>
        <a:spcAft>
          <a:spcPct val="0"/>
        </a:spcAft>
        <a:defRPr sz="4000">
          <a:solidFill>
            <a:schemeClr val="tx2"/>
          </a:solidFill>
          <a:latin typeface="Arial" charset="0"/>
          <a:ea typeface="宋体" charset="-122"/>
        </a:defRPr>
      </a:lvl5pPr>
      <a:lvl6pPr marL="457200" algn="l" rtl="0" eaLnBrk="1" fontAlgn="base" hangingPunct="1">
        <a:spcBef>
          <a:spcPct val="0"/>
        </a:spcBef>
        <a:spcAft>
          <a:spcPct val="0"/>
        </a:spcAft>
        <a:defRPr sz="4000">
          <a:solidFill>
            <a:schemeClr val="tx2"/>
          </a:solidFill>
          <a:latin typeface="Arial" charset="0"/>
          <a:ea typeface="宋体" charset="-122"/>
        </a:defRPr>
      </a:lvl6pPr>
      <a:lvl7pPr marL="914400" algn="l" rtl="0" eaLnBrk="1" fontAlgn="base" hangingPunct="1">
        <a:spcBef>
          <a:spcPct val="0"/>
        </a:spcBef>
        <a:spcAft>
          <a:spcPct val="0"/>
        </a:spcAft>
        <a:defRPr sz="4000">
          <a:solidFill>
            <a:schemeClr val="tx2"/>
          </a:solidFill>
          <a:latin typeface="Arial" charset="0"/>
          <a:ea typeface="宋体" charset="-122"/>
        </a:defRPr>
      </a:lvl7pPr>
      <a:lvl8pPr marL="1371600" algn="l" rtl="0" eaLnBrk="1" fontAlgn="base" hangingPunct="1">
        <a:spcBef>
          <a:spcPct val="0"/>
        </a:spcBef>
        <a:spcAft>
          <a:spcPct val="0"/>
        </a:spcAft>
        <a:defRPr sz="4000">
          <a:solidFill>
            <a:schemeClr val="tx2"/>
          </a:solidFill>
          <a:latin typeface="Arial" charset="0"/>
          <a:ea typeface="宋体" charset="-122"/>
        </a:defRPr>
      </a:lvl8pPr>
      <a:lvl9pPr marL="1828800" algn="l" rtl="0" eaLnBrk="1" fontAlgn="base" hangingPunct="1">
        <a:spcBef>
          <a:spcPct val="0"/>
        </a:spcBef>
        <a:spcAft>
          <a:spcPct val="0"/>
        </a:spcAft>
        <a:defRPr sz="4000">
          <a:solidFill>
            <a:schemeClr val="tx2"/>
          </a:solidFill>
          <a:latin typeface="Arial" charset="0"/>
          <a:ea typeface="宋体" charset="-122"/>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9.wmf"/><Relationship Id="rId4" Type="http://schemas.openxmlformats.org/officeDocument/2006/relationships/oleObject" Target="../embeddings/oleObject6.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1.wmf"/><Relationship Id="rId4" Type="http://schemas.openxmlformats.org/officeDocument/2006/relationships/oleObject" Target="../embeddings/oleObject8.bin"/></Relationships>
</file>

<file path=ppt/slides/_rels/slide7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4.wmf"/><Relationship Id="rId4" Type="http://schemas.openxmlformats.org/officeDocument/2006/relationships/oleObject" Target="../embeddings/oleObject9.bin"/></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副标题 1"/>
          <p:cNvSpPr>
            <a:spLocks noGrp="1"/>
          </p:cNvSpPr>
          <p:nvPr>
            <p:ph type="subTitle" idx="1"/>
          </p:nvPr>
        </p:nvSpPr>
        <p:spPr/>
        <p:txBody>
          <a:bodyPr/>
          <a:lstStyle/>
          <a:p>
            <a:pPr algn="ctr" eaLnBrk="1" hangingPunct="1"/>
            <a:r>
              <a:rPr lang="zh-CN" altLang="en-US" smtClean="0"/>
              <a:t>关毅</a:t>
            </a:r>
            <a:endParaRPr lang="en-US" altLang="zh-CN" smtClean="0"/>
          </a:p>
          <a:p>
            <a:pPr algn="ctr" eaLnBrk="1" hangingPunct="1"/>
            <a:r>
              <a:rPr lang="en-US" altLang="zh-CN" smtClean="0"/>
              <a:t>guanyi@hit.edu.cn</a:t>
            </a:r>
            <a:endParaRPr lang="zh-CN" altLang="en-US" smtClean="0"/>
          </a:p>
        </p:txBody>
      </p:sp>
      <p:sp>
        <p:nvSpPr>
          <p:cNvPr id="20483" name="日期占位符 2"/>
          <p:cNvSpPr>
            <a:spLocks noGrp="1"/>
          </p:cNvSpPr>
          <p:nvPr>
            <p:ph type="dt" sz="quarter" idx="10"/>
          </p:nvPr>
        </p:nvSpPr>
        <p:spPr>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20484" name="页脚占位符 3"/>
          <p:cNvSpPr>
            <a:spLocks noGrp="1"/>
          </p:cNvSpPr>
          <p:nvPr>
            <p:ph type="ftr" sz="quarter" idx="11"/>
          </p:nvPr>
        </p:nvSpPr>
        <p:spPr>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en-US" altLang="zh-CN" dirty="0" smtClean="0">
              <a:ea typeface="宋体" pitchFamily="2" charset="-122"/>
            </a:endParaRPr>
          </a:p>
          <a:p>
            <a:endParaRPr lang="zh-CN" altLang="en-US" dirty="0" smtClean="0">
              <a:ea typeface="宋体" pitchFamily="2" charset="-122"/>
            </a:endParaRPr>
          </a:p>
        </p:txBody>
      </p:sp>
      <p:sp>
        <p:nvSpPr>
          <p:cNvPr id="20485" name="标题 4"/>
          <p:cNvSpPr>
            <a:spLocks noGrp="1"/>
          </p:cNvSpPr>
          <p:nvPr>
            <p:ph type="ctrTitle"/>
          </p:nvPr>
        </p:nvSpPr>
        <p:spPr/>
        <p:txBody>
          <a:bodyPr/>
          <a:lstStyle/>
          <a:p>
            <a:pPr eaLnBrk="1" hangingPunct="1"/>
            <a:r>
              <a:rPr lang="zh-CN" altLang="en-US" smtClean="0"/>
              <a:t>第三章 汉语的分词与频度统计</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eaLnBrk="1" hangingPunct="1"/>
            <a:r>
              <a:rPr lang="zh-CN" altLang="en-US" smtClean="0"/>
              <a:t>为什么分词</a:t>
            </a:r>
          </a:p>
        </p:txBody>
      </p:sp>
      <p:sp>
        <p:nvSpPr>
          <p:cNvPr id="29699" name="内容占位符 2"/>
          <p:cNvSpPr>
            <a:spLocks noGrp="1"/>
          </p:cNvSpPr>
          <p:nvPr>
            <p:ph idx="1"/>
          </p:nvPr>
        </p:nvSpPr>
        <p:spPr>
          <a:xfrm>
            <a:off x="857250" y="1428750"/>
            <a:ext cx="7661275" cy="4929188"/>
          </a:xfrm>
        </p:spPr>
        <p:txBody>
          <a:bodyPr/>
          <a:lstStyle/>
          <a:p>
            <a:pPr eaLnBrk="1" hangingPunct="1">
              <a:lnSpc>
                <a:spcPct val="90000"/>
              </a:lnSpc>
            </a:pPr>
            <a:r>
              <a:rPr lang="zh-CN" altLang="en-US" sz="2800" dirty="0" smtClean="0"/>
              <a:t>汉语的机器自动分词是汉语信息处理系统的重要组成部分</a:t>
            </a:r>
          </a:p>
          <a:p>
            <a:pPr eaLnBrk="1" hangingPunct="1">
              <a:lnSpc>
                <a:spcPct val="90000"/>
              </a:lnSpc>
            </a:pPr>
            <a:r>
              <a:rPr lang="zh-CN" altLang="en-US" sz="2800" dirty="0" smtClean="0"/>
              <a:t>正确的机器自动分词是正确的中文信息处理的基础</a:t>
            </a:r>
          </a:p>
          <a:p>
            <a:pPr lvl="1" eaLnBrk="1" hangingPunct="1">
              <a:lnSpc>
                <a:spcPct val="90000"/>
              </a:lnSpc>
            </a:pPr>
            <a:r>
              <a:rPr lang="zh-CN" altLang="en-US" sz="2400" dirty="0" smtClean="0"/>
              <a:t>文本检索</a:t>
            </a:r>
          </a:p>
          <a:p>
            <a:pPr lvl="2" eaLnBrk="1" hangingPunct="1">
              <a:lnSpc>
                <a:spcPct val="90000"/>
              </a:lnSpc>
            </a:pPr>
            <a:r>
              <a:rPr lang="zh-CN" altLang="en-US" sz="2000" dirty="0" smtClean="0"/>
              <a:t> </a:t>
            </a:r>
            <a:r>
              <a:rPr lang="zh-CN" altLang="en-US" sz="2000" dirty="0" smtClean="0">
                <a:ea typeface="楷体_GB2312"/>
                <a:cs typeface="楷体_GB2312"/>
              </a:rPr>
              <a:t> </a:t>
            </a:r>
            <a:r>
              <a:rPr lang="zh-CN" altLang="en-US" sz="2000" u="sng" dirty="0" smtClean="0">
                <a:ea typeface="楷体_GB2312"/>
                <a:cs typeface="楷体_GB2312"/>
              </a:rPr>
              <a:t>和服</a:t>
            </a:r>
            <a:r>
              <a:rPr lang="zh-CN" altLang="en-US" sz="2000" dirty="0" smtClean="0">
                <a:ea typeface="楷体_GB2312"/>
                <a:cs typeface="楷体_GB2312"/>
              </a:rPr>
              <a:t> </a:t>
            </a:r>
            <a:r>
              <a:rPr lang="en-US" altLang="zh-CN" sz="2000" dirty="0" smtClean="0">
                <a:ea typeface="楷体_GB2312"/>
                <a:cs typeface="楷体_GB2312"/>
              </a:rPr>
              <a:t>| </a:t>
            </a:r>
            <a:r>
              <a:rPr lang="zh-CN" altLang="en-US" sz="2000" u="sng" dirty="0" smtClean="0">
                <a:ea typeface="楷体_GB2312"/>
                <a:cs typeface="楷体_GB2312"/>
              </a:rPr>
              <a:t>务</a:t>
            </a:r>
            <a:r>
              <a:rPr lang="zh-CN" altLang="en-US" sz="2000" dirty="0" smtClean="0">
                <a:ea typeface="楷体_GB2312"/>
                <a:cs typeface="楷体_GB2312"/>
              </a:rPr>
              <a:t> </a:t>
            </a:r>
            <a:r>
              <a:rPr lang="en-US" altLang="zh-CN" sz="2000" dirty="0" smtClean="0">
                <a:ea typeface="楷体_GB2312"/>
                <a:cs typeface="楷体_GB2312"/>
              </a:rPr>
              <a:t>| </a:t>
            </a:r>
            <a:r>
              <a:rPr lang="zh-CN" altLang="en-US" sz="2000" dirty="0" smtClean="0">
                <a:ea typeface="楷体_GB2312"/>
                <a:cs typeface="楷体_GB2312"/>
              </a:rPr>
              <a:t>于三日后裁制完毕，并呈送将军府中。</a:t>
            </a:r>
          </a:p>
          <a:p>
            <a:pPr lvl="2" eaLnBrk="1" hangingPunct="1">
              <a:lnSpc>
                <a:spcPct val="90000"/>
              </a:lnSpc>
            </a:pPr>
            <a:r>
              <a:rPr lang="zh-CN" altLang="en-US" sz="2000" dirty="0" smtClean="0">
                <a:ea typeface="楷体_GB2312"/>
                <a:cs typeface="楷体_GB2312"/>
              </a:rPr>
              <a:t> 王府饭店的设施 </a:t>
            </a:r>
            <a:r>
              <a:rPr lang="en-US" altLang="zh-CN" sz="2000" dirty="0" smtClean="0">
                <a:ea typeface="楷体_GB2312"/>
                <a:cs typeface="楷体_GB2312"/>
              </a:rPr>
              <a:t>| </a:t>
            </a:r>
            <a:r>
              <a:rPr lang="zh-CN" altLang="en-US" sz="2000" u="sng" dirty="0" smtClean="0">
                <a:ea typeface="楷体_GB2312"/>
                <a:cs typeface="楷体_GB2312"/>
              </a:rPr>
              <a:t>和</a:t>
            </a:r>
            <a:r>
              <a:rPr lang="zh-CN" altLang="en-US" sz="2000" dirty="0" smtClean="0">
                <a:ea typeface="楷体_GB2312"/>
                <a:cs typeface="楷体_GB2312"/>
              </a:rPr>
              <a:t> </a:t>
            </a:r>
            <a:r>
              <a:rPr lang="en-US" altLang="zh-CN" sz="2000" dirty="0" smtClean="0">
                <a:ea typeface="楷体_GB2312"/>
                <a:cs typeface="楷体_GB2312"/>
              </a:rPr>
              <a:t>| </a:t>
            </a:r>
            <a:r>
              <a:rPr lang="zh-CN" altLang="en-US" sz="2000" u="sng" dirty="0" smtClean="0">
                <a:ea typeface="楷体_GB2312"/>
                <a:cs typeface="楷体_GB2312"/>
              </a:rPr>
              <a:t>服务</a:t>
            </a:r>
            <a:r>
              <a:rPr lang="zh-CN" altLang="en-US" sz="2000" dirty="0" smtClean="0">
                <a:ea typeface="楷体_GB2312"/>
                <a:cs typeface="楷体_GB2312"/>
              </a:rPr>
              <a:t> </a:t>
            </a:r>
            <a:r>
              <a:rPr lang="en-US" altLang="zh-CN" sz="2000" dirty="0" smtClean="0">
                <a:ea typeface="楷体_GB2312"/>
                <a:cs typeface="楷体_GB2312"/>
              </a:rPr>
              <a:t>| </a:t>
            </a:r>
            <a:r>
              <a:rPr lang="zh-CN" altLang="en-US" sz="2000" dirty="0" smtClean="0">
                <a:ea typeface="楷体_GB2312"/>
                <a:cs typeface="楷体_GB2312"/>
              </a:rPr>
              <a:t>是一流的。</a:t>
            </a:r>
            <a:r>
              <a:rPr lang="zh-CN" altLang="en-US" sz="2000" dirty="0" smtClean="0"/>
              <a:t/>
            </a:r>
            <a:br>
              <a:rPr lang="zh-CN" altLang="en-US" sz="2000" dirty="0" smtClean="0"/>
            </a:br>
            <a:r>
              <a:rPr lang="zh-CN" altLang="en-US" sz="2000" dirty="0" smtClean="0"/>
              <a:t>如果不分词或者“和服务”分词有误，都会导致荒谬的检索结果。</a:t>
            </a:r>
          </a:p>
          <a:p>
            <a:pPr lvl="1" eaLnBrk="1" hangingPunct="1">
              <a:lnSpc>
                <a:spcPct val="90000"/>
              </a:lnSpc>
            </a:pPr>
            <a:r>
              <a:rPr lang="zh-CN" altLang="en-US" sz="2400" dirty="0" smtClean="0"/>
              <a:t>文语转换</a:t>
            </a:r>
          </a:p>
          <a:p>
            <a:pPr lvl="2" eaLnBrk="1" hangingPunct="1">
              <a:lnSpc>
                <a:spcPct val="90000"/>
              </a:lnSpc>
            </a:pPr>
            <a:r>
              <a:rPr lang="zh-CN" altLang="en-US" sz="2000" dirty="0" smtClean="0">
                <a:ea typeface="楷体_GB2312"/>
                <a:cs typeface="楷体_GB2312"/>
              </a:rPr>
              <a:t> 他们是来 </a:t>
            </a:r>
            <a:r>
              <a:rPr lang="en-US" altLang="zh-CN" sz="2000" dirty="0" smtClean="0">
                <a:ea typeface="楷体_GB2312"/>
                <a:cs typeface="楷体_GB2312"/>
              </a:rPr>
              <a:t>| </a:t>
            </a:r>
            <a:r>
              <a:rPr lang="zh-CN" altLang="en-US" sz="2000" u="sng" dirty="0" smtClean="0">
                <a:ea typeface="楷体_GB2312"/>
                <a:cs typeface="楷体_GB2312"/>
              </a:rPr>
              <a:t>查</a:t>
            </a:r>
            <a:r>
              <a:rPr lang="zh-CN" altLang="en-US" sz="2000" dirty="0" smtClean="0">
                <a:ea typeface="楷体_GB2312"/>
                <a:cs typeface="楷体_GB2312"/>
              </a:rPr>
              <a:t> </a:t>
            </a:r>
            <a:r>
              <a:rPr lang="en-US" altLang="zh-CN" sz="2000" dirty="0" smtClean="0">
                <a:ea typeface="楷体_GB2312"/>
                <a:cs typeface="楷体_GB2312"/>
              </a:rPr>
              <a:t>| </a:t>
            </a:r>
            <a:r>
              <a:rPr lang="zh-CN" altLang="en-US" sz="2000" u="sng" dirty="0" smtClean="0">
                <a:ea typeface="楷体_GB2312"/>
                <a:cs typeface="楷体_GB2312"/>
              </a:rPr>
              <a:t>金泰</a:t>
            </a:r>
            <a:r>
              <a:rPr lang="zh-CN" altLang="en-US" sz="2000" dirty="0" smtClean="0">
                <a:ea typeface="楷体_GB2312"/>
                <a:cs typeface="楷体_GB2312"/>
              </a:rPr>
              <a:t> </a:t>
            </a:r>
            <a:r>
              <a:rPr lang="en-US" altLang="zh-CN" sz="2000" dirty="0" smtClean="0">
                <a:ea typeface="楷体_GB2312"/>
                <a:cs typeface="楷体_GB2312"/>
              </a:rPr>
              <a:t>| </a:t>
            </a:r>
            <a:r>
              <a:rPr lang="zh-CN" altLang="en-US" sz="2000" dirty="0" smtClean="0">
                <a:ea typeface="楷体_GB2312"/>
                <a:cs typeface="楷体_GB2312"/>
              </a:rPr>
              <a:t>撞人那件事的。</a:t>
            </a:r>
            <a:r>
              <a:rPr lang="en-US" altLang="zh-CN" sz="2000" dirty="0" smtClean="0">
                <a:ea typeface="楷体_GB2312"/>
                <a:cs typeface="楷体_GB2312"/>
              </a:rPr>
              <a:t>(“</a:t>
            </a:r>
            <a:r>
              <a:rPr lang="zh-CN" altLang="en-US" sz="2000" dirty="0" smtClean="0">
                <a:ea typeface="楷体_GB2312"/>
                <a:cs typeface="楷体_GB2312"/>
              </a:rPr>
              <a:t>查”读音为</a:t>
            </a:r>
            <a:r>
              <a:rPr lang="en-US" altLang="zh-CN" sz="2000" dirty="0" smtClean="0">
                <a:ea typeface="楷体_GB2312"/>
                <a:cs typeface="楷体_GB2312"/>
              </a:rPr>
              <a:t>cha</a:t>
            </a:r>
            <a:r>
              <a:rPr lang="zh-CN" altLang="en-US" sz="2000" dirty="0" smtClean="0">
                <a:ea typeface="楷体_GB2312"/>
                <a:cs typeface="楷体_GB2312"/>
              </a:rPr>
              <a:t>）</a:t>
            </a:r>
          </a:p>
          <a:p>
            <a:pPr lvl="2" eaLnBrk="1" hangingPunct="1">
              <a:lnSpc>
                <a:spcPct val="90000"/>
              </a:lnSpc>
            </a:pPr>
            <a:r>
              <a:rPr lang="zh-CN" altLang="en-US" sz="2000" dirty="0" smtClean="0">
                <a:ea typeface="楷体_GB2312"/>
                <a:cs typeface="楷体_GB2312"/>
              </a:rPr>
              <a:t> 行侠仗义的 </a:t>
            </a:r>
            <a:r>
              <a:rPr lang="en-US" altLang="zh-CN" sz="2000" dirty="0" smtClean="0">
                <a:ea typeface="楷体_GB2312"/>
                <a:cs typeface="楷体_GB2312"/>
              </a:rPr>
              <a:t>| </a:t>
            </a:r>
            <a:r>
              <a:rPr lang="zh-CN" altLang="en-US" sz="2000" u="sng" dirty="0" smtClean="0">
                <a:ea typeface="楷体_GB2312"/>
                <a:cs typeface="楷体_GB2312"/>
              </a:rPr>
              <a:t>查金泰</a:t>
            </a:r>
            <a:r>
              <a:rPr lang="zh-CN" altLang="en-US" sz="2000" dirty="0" smtClean="0">
                <a:ea typeface="楷体_GB2312"/>
                <a:cs typeface="楷体_GB2312"/>
              </a:rPr>
              <a:t> </a:t>
            </a:r>
            <a:r>
              <a:rPr lang="en-US" altLang="zh-CN" sz="2000" dirty="0" smtClean="0">
                <a:ea typeface="楷体_GB2312"/>
                <a:cs typeface="楷体_GB2312"/>
              </a:rPr>
              <a:t>| </a:t>
            </a:r>
            <a:r>
              <a:rPr lang="zh-CN" altLang="en-US" sz="2000" dirty="0" smtClean="0">
                <a:ea typeface="楷体_GB2312"/>
                <a:cs typeface="楷体_GB2312"/>
              </a:rPr>
              <a:t>远近闻名。（“查”读音为</a:t>
            </a:r>
            <a:r>
              <a:rPr lang="en-US" altLang="zh-CN" sz="2000" dirty="0" err="1" smtClean="0">
                <a:ea typeface="楷体_GB2312"/>
                <a:cs typeface="楷体_GB2312"/>
              </a:rPr>
              <a:t>zha</a:t>
            </a:r>
            <a:r>
              <a:rPr lang="en-US" altLang="zh-CN" sz="2000" dirty="0" smtClean="0">
                <a:ea typeface="楷体_GB2312"/>
                <a:cs typeface="楷体_GB2312"/>
              </a:rPr>
              <a:t>)</a:t>
            </a:r>
            <a:endParaRPr lang="en-US" altLang="zh-CN" sz="2000" dirty="0" smtClean="0"/>
          </a:p>
          <a:p>
            <a:pPr eaLnBrk="1" hangingPunct="1"/>
            <a:endParaRPr lang="zh-CN" altLang="en-US" dirty="0" smtClean="0"/>
          </a:p>
        </p:txBody>
      </p:sp>
      <p:sp>
        <p:nvSpPr>
          <p:cNvPr id="29700"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29701"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pPr eaLnBrk="1" hangingPunct="1"/>
            <a:r>
              <a:rPr lang="zh-CN" altLang="en-US" smtClean="0"/>
              <a:t>为什么分词</a:t>
            </a:r>
          </a:p>
        </p:txBody>
      </p:sp>
      <p:sp>
        <p:nvSpPr>
          <p:cNvPr id="3" name="内容占位符 2"/>
          <p:cNvSpPr>
            <a:spLocks noGrp="1"/>
          </p:cNvSpPr>
          <p:nvPr>
            <p:ph idx="1"/>
          </p:nvPr>
        </p:nvSpPr>
        <p:spPr>
          <a:xfrm>
            <a:off x="755576" y="1772816"/>
            <a:ext cx="7661275" cy="4114800"/>
          </a:xfrm>
        </p:spPr>
        <p:txBody>
          <a:bodyPr/>
          <a:lstStyle/>
          <a:p>
            <a:pPr lvl="1" eaLnBrk="1" hangingPunct="1"/>
            <a:r>
              <a:rPr lang="zh-CN" altLang="en-US" dirty="0" smtClean="0"/>
              <a:t>机器翻译示例</a:t>
            </a:r>
          </a:p>
          <a:p>
            <a:pPr lvl="3" eaLnBrk="1" hangingPunct="1"/>
            <a:r>
              <a:rPr lang="zh-CN" altLang="en-US" dirty="0" smtClean="0"/>
              <a:t>我看见邓小平同江泽民打招呼</a:t>
            </a:r>
            <a:endParaRPr lang="en-US" dirty="0" smtClean="0"/>
          </a:p>
          <a:p>
            <a:pPr lvl="4" eaLnBrk="1" hangingPunct="1"/>
            <a:r>
              <a:rPr lang="en-US" altLang="zh-CN" dirty="0"/>
              <a:t>I saw greeted with Jiang Zemin, Deng </a:t>
            </a:r>
            <a:r>
              <a:rPr lang="en-US" altLang="zh-CN" dirty="0" smtClean="0"/>
              <a:t>Xiaoping</a:t>
            </a:r>
          </a:p>
          <a:p>
            <a:pPr lvl="4" eaLnBrk="1" hangingPunct="1"/>
            <a:r>
              <a:rPr lang="en-US" altLang="zh-CN" dirty="0"/>
              <a:t>I saw the same greeting Deng Xiaoping Jiang Zemin</a:t>
            </a:r>
            <a:endParaRPr lang="en-US" altLang="zh-CN" dirty="0" smtClean="0"/>
          </a:p>
          <a:p>
            <a:pPr lvl="3" eaLnBrk="1" hangingPunct="1"/>
            <a:r>
              <a:rPr lang="zh-CN" altLang="en-US" dirty="0" smtClean="0"/>
              <a:t>我看到王义和老师在讲课</a:t>
            </a:r>
            <a:endParaRPr lang="en-US" altLang="zh-CN" dirty="0" smtClean="0"/>
          </a:p>
          <a:p>
            <a:pPr lvl="4" eaLnBrk="1" hangingPunct="1"/>
            <a:r>
              <a:rPr lang="en-US" altLang="zh-CN" dirty="0" smtClean="0"/>
              <a:t>I see Wang and teachers in lectures</a:t>
            </a:r>
          </a:p>
          <a:p>
            <a:pPr lvl="4" eaLnBrk="1" hangingPunct="1"/>
            <a:r>
              <a:rPr lang="en-US" altLang="zh-CN" dirty="0"/>
              <a:t>I saw Wang Yi and the teacher </a:t>
            </a:r>
            <a:r>
              <a:rPr lang="en-US" altLang="zh-CN" dirty="0" smtClean="0"/>
              <a:t>lectures</a:t>
            </a:r>
          </a:p>
          <a:p>
            <a:pPr lvl="3" eaLnBrk="1" hangingPunct="1"/>
            <a:r>
              <a:rPr lang="zh-CN" altLang="en-US" dirty="0" smtClean="0"/>
              <a:t>我看见关毅同关绍雄打招呼</a:t>
            </a:r>
            <a:endParaRPr lang="en-US" altLang="zh-CN" dirty="0" smtClean="0"/>
          </a:p>
          <a:p>
            <a:pPr lvl="4" eaLnBrk="1" hangingPunct="1"/>
            <a:r>
              <a:rPr lang="en-US" altLang="zh-CN" dirty="0" smtClean="0"/>
              <a:t>I saw Guan Yi Guan Shao-</a:t>
            </a:r>
            <a:r>
              <a:rPr lang="en-US" altLang="zh-CN" dirty="0" err="1" smtClean="0"/>
              <a:t>xiong</a:t>
            </a:r>
            <a:r>
              <a:rPr lang="en-US" altLang="zh-CN" dirty="0" smtClean="0"/>
              <a:t> greeted with</a:t>
            </a:r>
          </a:p>
          <a:p>
            <a:pPr lvl="4" eaLnBrk="1" hangingPunct="1"/>
            <a:r>
              <a:rPr lang="en-US" altLang="zh-CN" dirty="0"/>
              <a:t>I saw Guan Yi and Guan </a:t>
            </a:r>
            <a:r>
              <a:rPr lang="en-US" altLang="zh-CN" dirty="0" err="1"/>
              <a:t>Shaoxiong</a:t>
            </a:r>
            <a:r>
              <a:rPr lang="en-US" altLang="zh-CN" dirty="0"/>
              <a:t> greeted</a:t>
            </a:r>
            <a:endParaRPr lang="en-US" altLang="zh-CN" dirty="0" smtClean="0"/>
          </a:p>
          <a:p>
            <a:pPr lvl="3" eaLnBrk="1" hangingPunct="1"/>
            <a:endParaRPr lang="en-US" altLang="zh-CN" dirty="0" smtClean="0"/>
          </a:p>
          <a:p>
            <a:pPr lvl="3" eaLnBrk="1" hangingPunct="1"/>
            <a:endParaRPr lang="zh-CN" altLang="en-US" dirty="0" smtClean="0"/>
          </a:p>
        </p:txBody>
      </p:sp>
      <p:sp>
        <p:nvSpPr>
          <p:cNvPr id="30724"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30725"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heckerboard(across)">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heckerboard(across)">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heckerboard(across)">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arn(in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6"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arn(inHorizontal)">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pPr eaLnBrk="1" hangingPunct="1"/>
            <a:r>
              <a:rPr lang="zh-CN" altLang="en-US" smtClean="0"/>
              <a:t>分词规范</a:t>
            </a:r>
          </a:p>
        </p:txBody>
      </p:sp>
      <p:sp>
        <p:nvSpPr>
          <p:cNvPr id="31747" name="内容占位符 2"/>
          <p:cNvSpPr>
            <a:spLocks noGrp="1"/>
          </p:cNvSpPr>
          <p:nvPr>
            <p:ph idx="1"/>
          </p:nvPr>
        </p:nvSpPr>
        <p:spPr/>
        <p:txBody>
          <a:bodyPr/>
          <a:lstStyle/>
          <a:p>
            <a:pPr eaLnBrk="1" hangingPunct="1"/>
            <a:r>
              <a:rPr lang="zh-CN" altLang="en-US" dirty="0" smtClean="0"/>
              <a:t>中国国家标准</a:t>
            </a:r>
            <a:r>
              <a:rPr lang="en-US" altLang="zh-CN" dirty="0" smtClean="0"/>
              <a:t>GB13715</a:t>
            </a:r>
            <a:r>
              <a:rPr lang="zh-CN" altLang="en-US" dirty="0" smtClean="0"/>
              <a:t> 刘源等</a:t>
            </a:r>
            <a:r>
              <a:rPr lang="en-US" altLang="zh-CN" dirty="0" smtClean="0"/>
              <a:t>《</a:t>
            </a:r>
            <a:r>
              <a:rPr lang="zh-CN" altLang="en-US" dirty="0" smtClean="0"/>
              <a:t>信息处理用现代汉语分词规范及自动分词方法</a:t>
            </a:r>
            <a:r>
              <a:rPr lang="en-US" altLang="zh-CN" dirty="0" smtClean="0"/>
              <a:t>》</a:t>
            </a:r>
          </a:p>
          <a:p>
            <a:pPr eaLnBrk="1" hangingPunct="1"/>
            <a:r>
              <a:rPr lang="zh-CN" altLang="en-US" dirty="0" smtClean="0"/>
              <a:t>分词规范内容实录</a:t>
            </a:r>
            <a:endParaRPr lang="en-US" altLang="zh-CN" dirty="0" smtClean="0"/>
          </a:p>
          <a:p>
            <a:pPr eaLnBrk="1" hangingPunct="1">
              <a:buFont typeface="Wingdings" pitchFamily="2" charset="2"/>
              <a:buNone/>
            </a:pPr>
            <a:r>
              <a:rPr lang="en-US" altLang="zh-CN" sz="2800" dirty="0" smtClean="0"/>
              <a:t>1</a:t>
            </a:r>
            <a:r>
              <a:rPr lang="zh-CN" altLang="en-US" sz="2800" dirty="0" smtClean="0"/>
              <a:t>、</a:t>
            </a:r>
            <a:r>
              <a:rPr lang="en-US" altLang="zh-CN" sz="2800" dirty="0" smtClean="0"/>
              <a:t> </a:t>
            </a:r>
            <a:r>
              <a:rPr lang="zh-CN" altLang="en-US" sz="2800" dirty="0" smtClean="0"/>
              <a:t>二字或三字词，以及结合紧密、使用稳定的</a:t>
            </a:r>
          </a:p>
          <a:p>
            <a:pPr eaLnBrk="1" hangingPunct="1">
              <a:buFont typeface="Wingdings" pitchFamily="2" charset="2"/>
              <a:buNone/>
            </a:pPr>
            <a:r>
              <a:rPr lang="zh-CN" altLang="en-US" sz="2800" dirty="0" smtClean="0"/>
              <a:t>发展 可爱 红旗</a:t>
            </a:r>
          </a:p>
          <a:p>
            <a:pPr eaLnBrk="1" hangingPunct="1">
              <a:buFont typeface="Wingdings" pitchFamily="2" charset="2"/>
              <a:buNone/>
            </a:pPr>
            <a:r>
              <a:rPr lang="zh-CN" altLang="en-US" sz="2800" dirty="0" smtClean="0"/>
              <a:t>对不起 自行车 青霉素</a:t>
            </a:r>
          </a:p>
        </p:txBody>
      </p:sp>
      <p:sp>
        <p:nvSpPr>
          <p:cNvPr id="31748"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31749"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pPr eaLnBrk="1" hangingPunct="1"/>
            <a:r>
              <a:rPr lang="zh-CN" altLang="en-US" smtClean="0"/>
              <a:t>分词规范内容实录</a:t>
            </a:r>
          </a:p>
        </p:txBody>
      </p:sp>
      <p:sp>
        <p:nvSpPr>
          <p:cNvPr id="32771" name="内容占位符 2"/>
          <p:cNvSpPr>
            <a:spLocks noGrp="1"/>
          </p:cNvSpPr>
          <p:nvPr>
            <p:ph idx="1"/>
          </p:nvPr>
        </p:nvSpPr>
        <p:spPr>
          <a:xfrm>
            <a:off x="949325" y="1500188"/>
            <a:ext cx="7661275" cy="4595812"/>
          </a:xfrm>
        </p:spPr>
        <p:txBody>
          <a:bodyPr/>
          <a:lstStyle/>
          <a:p>
            <a:pPr eaLnBrk="1" hangingPunct="1">
              <a:buFont typeface="Wingdings" pitchFamily="2" charset="2"/>
              <a:buNone/>
            </a:pPr>
            <a:r>
              <a:rPr lang="en-US" altLang="zh-CN" sz="2800" smtClean="0"/>
              <a:t>2 </a:t>
            </a:r>
            <a:r>
              <a:rPr lang="zh-CN" altLang="en-US" sz="2800" smtClean="0"/>
              <a:t>、四字成语一律为分词单位。</a:t>
            </a:r>
            <a:endParaRPr lang="en-US" altLang="zh-CN" sz="2800" smtClean="0"/>
          </a:p>
          <a:p>
            <a:pPr eaLnBrk="1" hangingPunct="1">
              <a:buFont typeface="Wingdings" pitchFamily="2" charset="2"/>
              <a:buNone/>
            </a:pPr>
            <a:r>
              <a:rPr lang="zh-CN" altLang="en-US" sz="2800" smtClean="0"/>
              <a:t>例如：</a:t>
            </a:r>
          </a:p>
          <a:p>
            <a:pPr eaLnBrk="1" hangingPunct="1">
              <a:buFont typeface="Wingdings" pitchFamily="2" charset="2"/>
              <a:buNone/>
            </a:pPr>
            <a:r>
              <a:rPr lang="zh-CN" altLang="en-US" sz="2800" smtClean="0"/>
              <a:t>胸有成竹 欣欣向荣</a:t>
            </a:r>
          </a:p>
          <a:p>
            <a:pPr eaLnBrk="1" hangingPunct="1">
              <a:buFont typeface="Wingdings" pitchFamily="2" charset="2"/>
              <a:buNone/>
            </a:pPr>
            <a:r>
              <a:rPr lang="zh-CN" altLang="en-US" sz="2800" smtClean="0"/>
              <a:t>四字词或结合紧密、使用稳定的四字词组，</a:t>
            </a:r>
          </a:p>
          <a:p>
            <a:pPr eaLnBrk="1" hangingPunct="1">
              <a:buFont typeface="Wingdings" pitchFamily="2" charset="2"/>
              <a:buNone/>
            </a:pPr>
            <a:r>
              <a:rPr lang="zh-CN" altLang="en-US" sz="2800" smtClean="0"/>
              <a:t>社会主义 春夏秋冬 由此可见</a:t>
            </a:r>
          </a:p>
          <a:p>
            <a:pPr eaLnBrk="1" hangingPunct="1">
              <a:buFont typeface="Wingdings" pitchFamily="2" charset="2"/>
              <a:buNone/>
            </a:pPr>
            <a:r>
              <a:rPr lang="en-US" altLang="zh-CN" sz="2800" smtClean="0"/>
              <a:t>3</a:t>
            </a:r>
            <a:r>
              <a:rPr lang="zh-CN" altLang="en-US" sz="2800" smtClean="0"/>
              <a:t>、</a:t>
            </a:r>
            <a:r>
              <a:rPr lang="en-US" altLang="zh-CN" sz="2800" smtClean="0"/>
              <a:t> </a:t>
            </a:r>
            <a:r>
              <a:rPr lang="zh-CN" altLang="en-US" sz="2800" smtClean="0"/>
              <a:t>五字和五字以上的谚语、格言等，分开后如不违背原有组合的意义，应予切分。例如</a:t>
            </a:r>
          </a:p>
          <a:p>
            <a:pPr eaLnBrk="1" hangingPunct="1">
              <a:buFont typeface="Wingdings" pitchFamily="2" charset="2"/>
              <a:buNone/>
            </a:pPr>
            <a:r>
              <a:rPr lang="zh-CN" altLang="en-US" sz="2800" smtClean="0"/>
              <a:t>时间</a:t>
            </a:r>
            <a:r>
              <a:rPr lang="en-US" altLang="zh-CN" sz="2800" smtClean="0"/>
              <a:t>/</a:t>
            </a:r>
            <a:r>
              <a:rPr lang="zh-CN" altLang="en-US" sz="2800" smtClean="0"/>
              <a:t>就</a:t>
            </a:r>
            <a:r>
              <a:rPr lang="en-US" altLang="zh-CN" sz="2800" smtClean="0"/>
              <a:t>/</a:t>
            </a:r>
            <a:r>
              <a:rPr lang="zh-CN" altLang="en-US" sz="2800" smtClean="0"/>
              <a:t>是</a:t>
            </a:r>
            <a:r>
              <a:rPr lang="en-US" altLang="zh-CN" sz="2800" smtClean="0"/>
              <a:t>/</a:t>
            </a:r>
            <a:r>
              <a:rPr lang="zh-CN" altLang="en-US" sz="2800" smtClean="0"/>
              <a:t>生命</a:t>
            </a:r>
            <a:r>
              <a:rPr lang="en-US" altLang="zh-CN" sz="2800" smtClean="0"/>
              <a:t>/</a:t>
            </a:r>
          </a:p>
          <a:p>
            <a:pPr eaLnBrk="1" hangingPunct="1">
              <a:buFont typeface="Wingdings" pitchFamily="2" charset="2"/>
              <a:buNone/>
            </a:pPr>
            <a:r>
              <a:rPr lang="zh-CN" altLang="en-US" sz="2800" smtClean="0"/>
              <a:t>失败</a:t>
            </a:r>
            <a:r>
              <a:rPr lang="en-US" altLang="zh-CN" sz="2800" smtClean="0"/>
              <a:t>/</a:t>
            </a:r>
            <a:r>
              <a:rPr lang="zh-CN" altLang="en-US" sz="2800" smtClean="0"/>
              <a:t>是</a:t>
            </a:r>
            <a:r>
              <a:rPr lang="en-US" altLang="zh-CN" sz="2800" smtClean="0"/>
              <a:t>/</a:t>
            </a:r>
            <a:r>
              <a:rPr lang="zh-CN" altLang="en-US" sz="2800" smtClean="0"/>
              <a:t>成功</a:t>
            </a:r>
            <a:r>
              <a:rPr lang="en-US" altLang="zh-CN" sz="2800" smtClean="0"/>
              <a:t>/</a:t>
            </a:r>
            <a:r>
              <a:rPr lang="zh-CN" altLang="en-US" sz="2800" smtClean="0"/>
              <a:t>之</a:t>
            </a:r>
            <a:r>
              <a:rPr lang="en-US" altLang="zh-CN" sz="2800" smtClean="0"/>
              <a:t>/</a:t>
            </a:r>
            <a:r>
              <a:rPr lang="zh-CN" altLang="en-US" sz="2800" smtClean="0"/>
              <a:t>母</a:t>
            </a:r>
            <a:r>
              <a:rPr lang="en-US" altLang="zh-CN" sz="2800" smtClean="0"/>
              <a:t>……</a:t>
            </a:r>
            <a:endParaRPr lang="zh-CN" altLang="en-US" sz="2800" smtClean="0"/>
          </a:p>
        </p:txBody>
      </p:sp>
      <p:sp>
        <p:nvSpPr>
          <p:cNvPr id="32772"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32773"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pPr eaLnBrk="1" hangingPunct="1"/>
            <a:r>
              <a:rPr lang="zh-CN" altLang="en-US" smtClean="0"/>
              <a:t>分词的主要难点</a:t>
            </a:r>
            <a:r>
              <a:rPr lang="en-US" altLang="zh-CN" smtClean="0"/>
              <a:t>-</a:t>
            </a:r>
            <a:r>
              <a:rPr lang="zh-CN" altLang="en-US" smtClean="0"/>
              <a:t>切分歧义</a:t>
            </a:r>
          </a:p>
        </p:txBody>
      </p:sp>
      <p:sp>
        <p:nvSpPr>
          <p:cNvPr id="33795" name="内容占位符 2"/>
          <p:cNvSpPr>
            <a:spLocks noGrp="1"/>
          </p:cNvSpPr>
          <p:nvPr>
            <p:ph idx="1"/>
          </p:nvPr>
        </p:nvSpPr>
        <p:spPr/>
        <p:txBody>
          <a:bodyPr/>
          <a:lstStyle/>
          <a:p>
            <a:pPr eaLnBrk="1" hangingPunct="1"/>
            <a:r>
              <a:rPr lang="zh-CN" altLang="en-US" sz="2800" b="1" smtClean="0"/>
              <a:t>分词的主要难点</a:t>
            </a:r>
            <a:r>
              <a:rPr lang="en-US" altLang="zh-CN" sz="2800" b="1" smtClean="0"/>
              <a:t>:</a:t>
            </a:r>
            <a:r>
              <a:rPr lang="zh-CN" altLang="en-US" sz="2800" b="1" smtClean="0"/>
              <a:t>切分歧义</a:t>
            </a:r>
          </a:p>
          <a:p>
            <a:pPr lvl="1" algn="just" eaLnBrk="1" hangingPunct="1"/>
            <a:r>
              <a:rPr lang="zh-CN" altLang="en-US" sz="2400" smtClean="0">
                <a:ea typeface="楷体_GB2312"/>
                <a:cs typeface="楷体_GB2312"/>
              </a:rPr>
              <a:t>汉字串</a:t>
            </a:r>
            <a:r>
              <a:rPr lang="en-US" altLang="zh-CN" sz="2400" smtClean="0">
                <a:ea typeface="楷体_GB2312"/>
                <a:cs typeface="楷体_GB2312"/>
              </a:rPr>
              <a:t>AJB</a:t>
            </a:r>
            <a:r>
              <a:rPr lang="zh-CN" altLang="en-US" sz="2400" smtClean="0">
                <a:ea typeface="楷体_GB2312"/>
                <a:cs typeface="楷体_GB2312"/>
              </a:rPr>
              <a:t>被称作交集型切分歧义，如果满足</a:t>
            </a:r>
            <a:r>
              <a:rPr lang="en-US" altLang="zh-CN" sz="2400" smtClean="0">
                <a:ea typeface="楷体_GB2312"/>
                <a:cs typeface="楷体_GB2312"/>
              </a:rPr>
              <a:t>AJ</a:t>
            </a:r>
            <a:r>
              <a:rPr lang="zh-CN" altLang="en-US" sz="2400" smtClean="0">
                <a:ea typeface="楷体_GB2312"/>
                <a:cs typeface="楷体_GB2312"/>
              </a:rPr>
              <a:t>、</a:t>
            </a:r>
            <a:r>
              <a:rPr lang="en-US" altLang="zh-CN" sz="2400" smtClean="0">
                <a:ea typeface="楷体_GB2312"/>
                <a:cs typeface="楷体_GB2312"/>
              </a:rPr>
              <a:t>JB</a:t>
            </a:r>
            <a:r>
              <a:rPr lang="zh-CN" altLang="en-US" sz="2400" smtClean="0">
                <a:ea typeface="楷体_GB2312"/>
                <a:cs typeface="楷体_GB2312"/>
              </a:rPr>
              <a:t>同时为词</a:t>
            </a:r>
            <a:r>
              <a:rPr lang="en-US" altLang="zh-CN" sz="2400" smtClean="0">
                <a:ea typeface="楷体_GB2312"/>
                <a:cs typeface="楷体_GB2312"/>
              </a:rPr>
              <a:t>(A</a:t>
            </a:r>
            <a:r>
              <a:rPr lang="zh-CN" altLang="en-US" sz="2400" smtClean="0">
                <a:ea typeface="楷体_GB2312"/>
                <a:cs typeface="楷体_GB2312"/>
              </a:rPr>
              <a:t>、</a:t>
            </a:r>
            <a:r>
              <a:rPr lang="en-US" altLang="zh-CN" sz="2400" smtClean="0">
                <a:ea typeface="楷体_GB2312"/>
                <a:cs typeface="楷体_GB2312"/>
              </a:rPr>
              <a:t>J</a:t>
            </a:r>
            <a:r>
              <a:rPr lang="zh-CN" altLang="en-US" sz="2400" smtClean="0">
                <a:ea typeface="楷体_GB2312"/>
                <a:cs typeface="楷体_GB2312"/>
              </a:rPr>
              <a:t>、</a:t>
            </a:r>
            <a:r>
              <a:rPr lang="en-US" altLang="zh-CN" sz="2400" smtClean="0">
                <a:ea typeface="楷体_GB2312"/>
                <a:cs typeface="楷体_GB2312"/>
              </a:rPr>
              <a:t>B</a:t>
            </a:r>
            <a:r>
              <a:rPr lang="zh-CN" altLang="en-US" sz="2400" smtClean="0">
                <a:ea typeface="楷体_GB2312"/>
                <a:cs typeface="楷体_GB2312"/>
              </a:rPr>
              <a:t>分别为汉字串</a:t>
            </a:r>
            <a:r>
              <a:rPr lang="en-US" altLang="zh-CN" sz="2400" smtClean="0">
                <a:ea typeface="楷体_GB2312"/>
                <a:cs typeface="楷体_GB2312"/>
              </a:rPr>
              <a:t>)</a:t>
            </a:r>
            <a:r>
              <a:rPr lang="zh-CN" altLang="en-US" sz="2400" smtClean="0">
                <a:ea typeface="楷体_GB2312"/>
                <a:cs typeface="楷体_GB2312"/>
              </a:rPr>
              <a:t>。此时汉字串</a:t>
            </a:r>
            <a:r>
              <a:rPr lang="en-US" altLang="zh-CN" sz="2400" smtClean="0">
                <a:ea typeface="楷体_GB2312"/>
                <a:cs typeface="楷体_GB2312"/>
              </a:rPr>
              <a:t>J</a:t>
            </a:r>
            <a:r>
              <a:rPr lang="zh-CN" altLang="en-US" sz="2400" smtClean="0">
                <a:ea typeface="楷体_GB2312"/>
                <a:cs typeface="楷体_GB2312"/>
              </a:rPr>
              <a:t>被称作交集串。</a:t>
            </a:r>
            <a:endParaRPr lang="zh-CN" altLang="en-US" sz="2400" smtClean="0"/>
          </a:p>
          <a:p>
            <a:pPr lvl="2" algn="just" eaLnBrk="1" hangingPunct="1"/>
            <a:r>
              <a:rPr lang="en-US" altLang="zh-CN" sz="2000" smtClean="0"/>
              <a:t>[</a:t>
            </a:r>
            <a:r>
              <a:rPr lang="zh-CN" altLang="en-US" sz="2000" smtClean="0"/>
              <a:t>例</a:t>
            </a:r>
            <a:r>
              <a:rPr lang="en-US" altLang="zh-CN" sz="2000" smtClean="0"/>
              <a:t>] </a:t>
            </a:r>
            <a:r>
              <a:rPr lang="zh-CN" altLang="en-US" sz="2000" smtClean="0"/>
              <a:t>交集型切分歧义：“结合成分子”</a:t>
            </a:r>
          </a:p>
          <a:p>
            <a:pPr lvl="3" algn="just" eaLnBrk="1" hangingPunct="1"/>
            <a:r>
              <a:rPr lang="zh-CN" altLang="en-US" sz="1800" smtClean="0">
                <a:ea typeface="楷体_GB2312"/>
                <a:cs typeface="楷体_GB2312"/>
              </a:rPr>
              <a:t>结合 </a:t>
            </a:r>
            <a:r>
              <a:rPr lang="en-US" altLang="zh-CN" sz="1800" smtClean="0">
                <a:ea typeface="楷体_GB2312"/>
                <a:cs typeface="楷体_GB2312"/>
              </a:rPr>
              <a:t>| </a:t>
            </a:r>
            <a:r>
              <a:rPr lang="zh-CN" altLang="en-US" sz="1800" smtClean="0">
                <a:ea typeface="楷体_GB2312"/>
                <a:cs typeface="楷体_GB2312"/>
              </a:rPr>
              <a:t>成 分</a:t>
            </a:r>
            <a:r>
              <a:rPr lang="en-US" altLang="zh-CN" sz="1800" smtClean="0">
                <a:ea typeface="楷体_GB2312"/>
                <a:cs typeface="楷体_GB2312"/>
              </a:rPr>
              <a:t>|</a:t>
            </a:r>
            <a:r>
              <a:rPr lang="zh-CN" altLang="en-US" sz="1800" smtClean="0">
                <a:ea typeface="楷体_GB2312"/>
                <a:cs typeface="楷体_GB2312"/>
              </a:rPr>
              <a:t>子 </a:t>
            </a:r>
            <a:r>
              <a:rPr lang="en-US" altLang="zh-CN" sz="1800" smtClean="0">
                <a:ea typeface="楷体_GB2312"/>
                <a:cs typeface="楷体_GB2312"/>
              </a:rPr>
              <a:t>|</a:t>
            </a:r>
            <a:endParaRPr lang="en-US" altLang="zh-CN" sz="1800" smtClean="0"/>
          </a:p>
          <a:p>
            <a:pPr lvl="3" algn="just" eaLnBrk="1" hangingPunct="1"/>
            <a:r>
              <a:rPr lang="zh-CN" altLang="en-US" sz="1800" smtClean="0">
                <a:ea typeface="楷体_GB2312"/>
                <a:cs typeface="楷体_GB2312"/>
              </a:rPr>
              <a:t>结 </a:t>
            </a:r>
            <a:r>
              <a:rPr lang="en-US" altLang="zh-CN" sz="1800" smtClean="0">
                <a:ea typeface="楷体_GB2312"/>
                <a:cs typeface="楷体_GB2312"/>
              </a:rPr>
              <a:t>| </a:t>
            </a:r>
            <a:r>
              <a:rPr lang="zh-CN" altLang="en-US" sz="1800" smtClean="0">
                <a:ea typeface="楷体_GB2312"/>
                <a:cs typeface="楷体_GB2312"/>
              </a:rPr>
              <a:t>合成 </a:t>
            </a:r>
            <a:r>
              <a:rPr lang="en-US" altLang="zh-CN" sz="1800" smtClean="0">
                <a:ea typeface="楷体_GB2312"/>
                <a:cs typeface="楷体_GB2312"/>
              </a:rPr>
              <a:t>|</a:t>
            </a:r>
            <a:r>
              <a:rPr lang="zh-CN" altLang="en-US" sz="1800" smtClean="0">
                <a:ea typeface="楷体_GB2312"/>
                <a:cs typeface="楷体_GB2312"/>
              </a:rPr>
              <a:t>分子</a:t>
            </a:r>
            <a:r>
              <a:rPr lang="en-US" altLang="zh-CN" sz="1800" smtClean="0">
                <a:ea typeface="楷体_GB2312"/>
                <a:cs typeface="楷体_GB2312"/>
              </a:rPr>
              <a:t>|</a:t>
            </a:r>
          </a:p>
          <a:p>
            <a:pPr lvl="3" algn="just" eaLnBrk="1" hangingPunct="1"/>
            <a:r>
              <a:rPr lang="zh-CN" altLang="en-US" sz="1800" smtClean="0">
                <a:ea typeface="楷体_GB2312"/>
                <a:cs typeface="楷体_GB2312"/>
              </a:rPr>
              <a:t>结合</a:t>
            </a:r>
            <a:r>
              <a:rPr lang="en-US" altLang="zh-CN" sz="1800" smtClean="0">
                <a:ea typeface="楷体_GB2312"/>
                <a:cs typeface="楷体_GB2312"/>
              </a:rPr>
              <a:t>|</a:t>
            </a:r>
            <a:r>
              <a:rPr lang="zh-CN" altLang="en-US" sz="1800" smtClean="0">
                <a:ea typeface="楷体_GB2312"/>
                <a:cs typeface="楷体_GB2312"/>
              </a:rPr>
              <a:t>成</a:t>
            </a:r>
            <a:r>
              <a:rPr lang="en-US" altLang="zh-CN" sz="1800" smtClean="0">
                <a:ea typeface="楷体_GB2312"/>
                <a:cs typeface="楷体_GB2312"/>
              </a:rPr>
              <a:t>|</a:t>
            </a:r>
            <a:r>
              <a:rPr lang="zh-CN" altLang="en-US" sz="1800" smtClean="0">
                <a:ea typeface="楷体_GB2312"/>
                <a:cs typeface="楷体_GB2312"/>
              </a:rPr>
              <a:t>分子</a:t>
            </a:r>
            <a:r>
              <a:rPr lang="en-US" altLang="zh-CN" sz="1800" smtClean="0">
                <a:ea typeface="楷体_GB2312"/>
                <a:cs typeface="楷体_GB2312"/>
              </a:rPr>
              <a:t>|</a:t>
            </a:r>
          </a:p>
          <a:p>
            <a:pPr lvl="2" algn="just" eaLnBrk="1" hangingPunct="1"/>
            <a:r>
              <a:rPr lang="en-US" altLang="zh-CN" sz="2000" smtClean="0"/>
              <a:t>[</a:t>
            </a:r>
            <a:r>
              <a:rPr lang="zh-CN" altLang="en-US" sz="2000" smtClean="0"/>
              <a:t>例</a:t>
            </a:r>
            <a:r>
              <a:rPr lang="en-US" altLang="zh-CN" sz="2000" smtClean="0"/>
              <a:t>] </a:t>
            </a:r>
            <a:r>
              <a:rPr lang="zh-CN" altLang="en-US" sz="2000" smtClean="0"/>
              <a:t>交集型切分歧义：“美国会通过对台售武法案”</a:t>
            </a:r>
          </a:p>
          <a:p>
            <a:pPr lvl="2" algn="just" eaLnBrk="1" hangingPunct="1"/>
            <a:r>
              <a:rPr lang="en-US" altLang="zh-CN" sz="2000" smtClean="0"/>
              <a:t>[</a:t>
            </a:r>
            <a:r>
              <a:rPr lang="zh-CN" altLang="en-US" sz="2000" smtClean="0"/>
              <a:t>例</a:t>
            </a:r>
            <a:r>
              <a:rPr lang="en-US" altLang="zh-CN" sz="2000" smtClean="0"/>
              <a:t>] </a:t>
            </a:r>
            <a:r>
              <a:rPr lang="zh-CN" altLang="en-US" sz="2000" smtClean="0"/>
              <a:t>交集型切分歧义：“乒乓球拍卖完了”</a:t>
            </a:r>
          </a:p>
        </p:txBody>
      </p:sp>
      <p:sp>
        <p:nvSpPr>
          <p:cNvPr id="33796"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204. HIT. All Rights Reserved</a:t>
            </a:r>
          </a:p>
        </p:txBody>
      </p:sp>
      <p:sp>
        <p:nvSpPr>
          <p:cNvPr id="33797"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pPr eaLnBrk="1" hangingPunct="1"/>
            <a:r>
              <a:rPr lang="zh-CN" altLang="en-US" smtClean="0"/>
              <a:t>分词的主要难点</a:t>
            </a:r>
            <a:r>
              <a:rPr lang="en-US" altLang="zh-CN" smtClean="0"/>
              <a:t>-</a:t>
            </a:r>
            <a:r>
              <a:rPr lang="zh-CN" altLang="en-US" smtClean="0"/>
              <a:t>切分歧义</a:t>
            </a:r>
          </a:p>
        </p:txBody>
      </p:sp>
      <p:sp>
        <p:nvSpPr>
          <p:cNvPr id="3" name="内容占位符 2"/>
          <p:cNvSpPr>
            <a:spLocks noGrp="1"/>
          </p:cNvSpPr>
          <p:nvPr>
            <p:ph idx="1"/>
          </p:nvPr>
        </p:nvSpPr>
        <p:spPr/>
        <p:txBody>
          <a:bodyPr/>
          <a:lstStyle/>
          <a:p>
            <a:pPr lvl="1" algn="just" eaLnBrk="1" hangingPunct="1"/>
            <a:r>
              <a:rPr lang="zh-CN" altLang="en-US" smtClean="0">
                <a:latin typeface="宋体" pitchFamily="2" charset="-122"/>
              </a:rPr>
              <a:t>汉字串</a:t>
            </a:r>
            <a:r>
              <a:rPr lang="en-US" altLang="zh-CN" smtClean="0">
                <a:latin typeface="宋体" pitchFamily="2" charset="-122"/>
              </a:rPr>
              <a:t>AB</a:t>
            </a:r>
            <a:r>
              <a:rPr lang="zh-CN" altLang="en-US" smtClean="0">
                <a:latin typeface="宋体" pitchFamily="2" charset="-122"/>
              </a:rPr>
              <a:t>被称作覆盖型切分歧义，如果满足条件：</a:t>
            </a:r>
          </a:p>
          <a:p>
            <a:pPr lvl="2" algn="just" eaLnBrk="1" hangingPunct="1"/>
            <a:r>
              <a:rPr lang="en-US" altLang="zh-CN" smtClean="0">
                <a:latin typeface="宋体" pitchFamily="2" charset="-122"/>
              </a:rPr>
              <a:t>(1)A</a:t>
            </a:r>
            <a:r>
              <a:rPr lang="zh-CN" altLang="en-US" smtClean="0">
                <a:latin typeface="宋体" pitchFamily="2" charset="-122"/>
              </a:rPr>
              <a:t>、</a:t>
            </a:r>
            <a:r>
              <a:rPr lang="en-US" altLang="zh-CN" smtClean="0">
                <a:latin typeface="宋体" pitchFamily="2" charset="-122"/>
              </a:rPr>
              <a:t>B</a:t>
            </a:r>
            <a:r>
              <a:rPr lang="zh-CN" altLang="en-US" smtClean="0">
                <a:latin typeface="宋体" pitchFamily="2" charset="-122"/>
              </a:rPr>
              <a:t>、</a:t>
            </a:r>
            <a:r>
              <a:rPr lang="en-US" altLang="zh-CN" smtClean="0">
                <a:latin typeface="宋体" pitchFamily="2" charset="-122"/>
              </a:rPr>
              <a:t>AB</a:t>
            </a:r>
            <a:r>
              <a:rPr lang="zh-CN" altLang="en-US" smtClean="0">
                <a:latin typeface="宋体" pitchFamily="2" charset="-122"/>
              </a:rPr>
              <a:t>同时为词</a:t>
            </a:r>
            <a:r>
              <a:rPr lang="en-US" altLang="zh-CN" smtClean="0">
                <a:latin typeface="宋体" pitchFamily="2" charset="-122"/>
              </a:rPr>
              <a:t>;</a:t>
            </a:r>
          </a:p>
          <a:p>
            <a:pPr lvl="2" algn="just" eaLnBrk="1" hangingPunct="1"/>
            <a:r>
              <a:rPr lang="en-US" altLang="zh-CN" smtClean="0">
                <a:latin typeface="宋体" pitchFamily="2" charset="-122"/>
              </a:rPr>
              <a:t>(2)</a:t>
            </a:r>
            <a:r>
              <a:rPr lang="zh-CN" altLang="en-US" smtClean="0">
                <a:latin typeface="宋体" pitchFamily="2" charset="-122"/>
              </a:rPr>
              <a:t>中文文本中至少存在一个前后语境</a:t>
            </a:r>
            <a:r>
              <a:rPr lang="en-US" altLang="zh-CN" smtClean="0">
                <a:latin typeface="宋体" pitchFamily="2" charset="-122"/>
              </a:rPr>
              <a:t>C</a:t>
            </a:r>
            <a:r>
              <a:rPr lang="zh-CN" altLang="en-US" smtClean="0">
                <a:latin typeface="宋体" pitchFamily="2" charset="-122"/>
              </a:rPr>
              <a:t>，在</a:t>
            </a:r>
            <a:r>
              <a:rPr lang="en-US" altLang="zh-CN" smtClean="0">
                <a:latin typeface="宋体" pitchFamily="2" charset="-122"/>
              </a:rPr>
              <a:t>C</a:t>
            </a:r>
            <a:r>
              <a:rPr lang="zh-CN" altLang="en-US" smtClean="0">
                <a:latin typeface="宋体" pitchFamily="2" charset="-122"/>
              </a:rPr>
              <a:t>的约束下，</a:t>
            </a:r>
            <a:r>
              <a:rPr lang="en-US" altLang="zh-CN" smtClean="0">
                <a:latin typeface="宋体" pitchFamily="2" charset="-122"/>
              </a:rPr>
              <a:t>A</a:t>
            </a:r>
            <a:r>
              <a:rPr lang="zh-CN" altLang="en-US" smtClean="0">
                <a:latin typeface="宋体" pitchFamily="2" charset="-122"/>
              </a:rPr>
              <a:t>、</a:t>
            </a:r>
            <a:r>
              <a:rPr lang="en-US" altLang="zh-CN" smtClean="0">
                <a:latin typeface="宋体" pitchFamily="2" charset="-122"/>
              </a:rPr>
              <a:t>B</a:t>
            </a:r>
            <a:r>
              <a:rPr lang="zh-CN" altLang="en-US" smtClean="0">
                <a:latin typeface="宋体" pitchFamily="2" charset="-122"/>
              </a:rPr>
              <a:t>在语法和语义上都成立</a:t>
            </a:r>
            <a:r>
              <a:rPr lang="zh-CN" altLang="en-US" smtClean="0">
                <a:ea typeface="楷体_GB2312"/>
                <a:cs typeface="楷体_GB2312"/>
              </a:rPr>
              <a:t>。</a:t>
            </a:r>
          </a:p>
          <a:p>
            <a:pPr lvl="2" algn="just" eaLnBrk="1" hangingPunct="1"/>
            <a:r>
              <a:rPr lang="en-US" altLang="zh-CN" smtClean="0">
                <a:latin typeface="宋体" pitchFamily="2" charset="-122"/>
              </a:rPr>
              <a:t>[</a:t>
            </a:r>
            <a:r>
              <a:rPr lang="zh-CN" altLang="en-US" smtClean="0">
                <a:latin typeface="宋体" pitchFamily="2" charset="-122"/>
              </a:rPr>
              <a:t>例</a:t>
            </a:r>
            <a:r>
              <a:rPr lang="en-US" altLang="zh-CN" smtClean="0">
                <a:latin typeface="宋体" pitchFamily="2" charset="-122"/>
              </a:rPr>
              <a:t>]</a:t>
            </a:r>
            <a:r>
              <a:rPr lang="zh-CN" altLang="en-US" smtClean="0">
                <a:latin typeface="宋体" pitchFamily="2" charset="-122"/>
              </a:rPr>
              <a:t>覆盖型切分歧义：</a:t>
            </a:r>
            <a:r>
              <a:rPr lang="zh-CN" altLang="en-US" smtClean="0"/>
              <a:t>“美女”</a:t>
            </a:r>
            <a:endParaRPr lang="zh-CN" altLang="en-US" smtClean="0">
              <a:latin typeface="宋体" pitchFamily="2" charset="-122"/>
            </a:endParaRPr>
          </a:p>
          <a:p>
            <a:pPr lvl="2" algn="just" eaLnBrk="1" hangingPunct="1"/>
            <a:r>
              <a:rPr lang="zh-CN" altLang="en-US" smtClean="0">
                <a:latin typeface="宋体" pitchFamily="2" charset="-122"/>
              </a:rPr>
              <a:t>美</a:t>
            </a:r>
            <a:r>
              <a:rPr lang="en-US" altLang="zh-CN" smtClean="0">
                <a:latin typeface="宋体" pitchFamily="2" charset="-122"/>
              </a:rPr>
              <a:t>/</a:t>
            </a:r>
            <a:r>
              <a:rPr lang="zh-CN" altLang="en-US" smtClean="0">
                <a:latin typeface="宋体" pitchFamily="2" charset="-122"/>
              </a:rPr>
              <a:t>女</a:t>
            </a:r>
            <a:r>
              <a:rPr lang="en-US" altLang="zh-CN" smtClean="0">
                <a:latin typeface="宋体" pitchFamily="2" charset="-122"/>
              </a:rPr>
              <a:t>/</a:t>
            </a:r>
            <a:r>
              <a:rPr lang="zh-CN" altLang="en-US" smtClean="0">
                <a:latin typeface="宋体" pitchFamily="2" charset="-122"/>
              </a:rPr>
              <a:t>运动员</a:t>
            </a:r>
            <a:r>
              <a:rPr lang="en-US" altLang="zh-CN" smtClean="0">
                <a:latin typeface="宋体" pitchFamily="2" charset="-122"/>
              </a:rPr>
              <a:t>/</a:t>
            </a:r>
            <a:r>
              <a:rPr lang="zh-CN" altLang="en-US" smtClean="0">
                <a:latin typeface="宋体" pitchFamily="2" charset="-122"/>
              </a:rPr>
              <a:t>涉嫌</a:t>
            </a:r>
            <a:r>
              <a:rPr lang="en-US" altLang="zh-CN" smtClean="0">
                <a:latin typeface="宋体" pitchFamily="2" charset="-122"/>
              </a:rPr>
              <a:t>/</a:t>
            </a:r>
            <a:r>
              <a:rPr lang="zh-CN" altLang="en-US" smtClean="0">
                <a:latin typeface="宋体" pitchFamily="2" charset="-122"/>
              </a:rPr>
              <a:t>服用</a:t>
            </a:r>
            <a:r>
              <a:rPr lang="en-US" altLang="zh-CN" smtClean="0">
                <a:latin typeface="宋体" pitchFamily="2" charset="-122"/>
              </a:rPr>
              <a:t>/</a:t>
            </a:r>
            <a:r>
              <a:rPr lang="zh-CN" altLang="en-US" smtClean="0">
                <a:latin typeface="宋体" pitchFamily="2" charset="-122"/>
              </a:rPr>
              <a:t>兴奋剂</a:t>
            </a:r>
          </a:p>
          <a:p>
            <a:pPr lvl="2" algn="just" eaLnBrk="1" hangingPunct="1"/>
            <a:r>
              <a:rPr lang="zh-CN" altLang="en-US" smtClean="0">
                <a:latin typeface="宋体" pitchFamily="2" charset="-122"/>
              </a:rPr>
              <a:t>美女</a:t>
            </a:r>
            <a:r>
              <a:rPr lang="en-US" altLang="zh-CN" smtClean="0">
                <a:latin typeface="宋体" pitchFamily="2" charset="-122"/>
              </a:rPr>
              <a:t>/</a:t>
            </a:r>
            <a:r>
              <a:rPr lang="zh-CN" altLang="en-US" smtClean="0">
                <a:latin typeface="宋体" pitchFamily="2" charset="-122"/>
              </a:rPr>
              <a:t>运动员</a:t>
            </a:r>
            <a:r>
              <a:rPr lang="en-US" altLang="zh-CN" smtClean="0">
                <a:latin typeface="宋体" pitchFamily="2" charset="-122"/>
              </a:rPr>
              <a:t>/</a:t>
            </a:r>
            <a:r>
              <a:rPr lang="zh-CN" altLang="en-US" smtClean="0">
                <a:latin typeface="宋体" pitchFamily="2" charset="-122"/>
              </a:rPr>
              <a:t>受</a:t>
            </a:r>
            <a:r>
              <a:rPr lang="en-US" altLang="zh-CN" smtClean="0">
                <a:latin typeface="宋体" pitchFamily="2" charset="-122"/>
              </a:rPr>
              <a:t>/</a:t>
            </a:r>
            <a:r>
              <a:rPr lang="zh-CN" altLang="en-US" smtClean="0">
                <a:latin typeface="宋体" pitchFamily="2" charset="-122"/>
              </a:rPr>
              <a:t>到</a:t>
            </a:r>
            <a:r>
              <a:rPr lang="en-US" altLang="zh-CN" smtClean="0">
                <a:latin typeface="宋体" pitchFamily="2" charset="-122"/>
              </a:rPr>
              <a:t>/</a:t>
            </a:r>
            <a:r>
              <a:rPr lang="zh-CN" altLang="en-US" smtClean="0">
                <a:latin typeface="宋体" pitchFamily="2" charset="-122"/>
              </a:rPr>
              <a:t>观众</a:t>
            </a:r>
            <a:r>
              <a:rPr lang="en-US" altLang="zh-CN" smtClean="0">
                <a:latin typeface="宋体" pitchFamily="2" charset="-122"/>
              </a:rPr>
              <a:t>/</a:t>
            </a:r>
            <a:r>
              <a:rPr lang="zh-CN" altLang="en-US" smtClean="0">
                <a:latin typeface="宋体" pitchFamily="2" charset="-122"/>
              </a:rPr>
              <a:t>的</a:t>
            </a:r>
            <a:r>
              <a:rPr lang="en-US" altLang="zh-CN" smtClean="0">
                <a:latin typeface="宋体" pitchFamily="2" charset="-122"/>
              </a:rPr>
              <a:t>/</a:t>
            </a:r>
            <a:r>
              <a:rPr lang="zh-CN" altLang="en-US" smtClean="0">
                <a:latin typeface="宋体" pitchFamily="2" charset="-122"/>
              </a:rPr>
              <a:t>喜爱</a:t>
            </a:r>
            <a:endParaRPr lang="zh-CN" altLang="en-US" smtClean="0"/>
          </a:p>
        </p:txBody>
      </p:sp>
      <p:sp>
        <p:nvSpPr>
          <p:cNvPr id="34820"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34821"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heckerboard(across)">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dissolv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pPr eaLnBrk="1" hangingPunct="1"/>
            <a:r>
              <a:rPr lang="en-US" altLang="zh-CN" smtClean="0"/>
              <a:t>“</a:t>
            </a:r>
            <a:r>
              <a:rPr lang="zh-CN" altLang="en-US" smtClean="0"/>
              <a:t>真歧义”和“伪歧义”</a:t>
            </a:r>
          </a:p>
        </p:txBody>
      </p:sp>
      <p:sp>
        <p:nvSpPr>
          <p:cNvPr id="35843" name="内容占位符 2"/>
          <p:cNvSpPr>
            <a:spLocks noGrp="1"/>
          </p:cNvSpPr>
          <p:nvPr>
            <p:ph idx="1"/>
          </p:nvPr>
        </p:nvSpPr>
        <p:spPr/>
        <p:txBody>
          <a:bodyPr/>
          <a:lstStyle/>
          <a:p>
            <a:pPr eaLnBrk="1" hangingPunct="1">
              <a:lnSpc>
                <a:spcPct val="90000"/>
              </a:lnSpc>
            </a:pPr>
            <a:r>
              <a:rPr lang="en-US" altLang="zh-CN" smtClean="0"/>
              <a:t>“</a:t>
            </a:r>
            <a:r>
              <a:rPr lang="zh-CN" altLang="en-US" smtClean="0"/>
              <a:t>真歧义”和“伪歧义”</a:t>
            </a:r>
          </a:p>
          <a:p>
            <a:pPr lvl="1" algn="just" eaLnBrk="1" hangingPunct="1">
              <a:lnSpc>
                <a:spcPct val="90000"/>
              </a:lnSpc>
            </a:pPr>
            <a:r>
              <a:rPr lang="zh-CN" altLang="en-US" smtClean="0"/>
              <a:t>同属交集型，“地面积”为真歧义（“这几块 </a:t>
            </a:r>
            <a:r>
              <a:rPr lang="en-US" altLang="zh-CN" smtClean="0"/>
              <a:t>| </a:t>
            </a:r>
            <a:r>
              <a:rPr lang="zh-CN" altLang="en-US" u="sng" smtClean="0"/>
              <a:t>地</a:t>
            </a:r>
            <a:r>
              <a:rPr lang="zh-CN" altLang="en-US" smtClean="0"/>
              <a:t> </a:t>
            </a:r>
            <a:r>
              <a:rPr lang="en-US" altLang="zh-CN" smtClean="0"/>
              <a:t>| </a:t>
            </a:r>
            <a:r>
              <a:rPr lang="zh-CN" altLang="en-US" u="sng" smtClean="0"/>
              <a:t>面积</a:t>
            </a:r>
            <a:r>
              <a:rPr lang="zh-CN" altLang="en-US" smtClean="0"/>
              <a:t> </a:t>
            </a:r>
            <a:r>
              <a:rPr lang="en-US" altLang="zh-CN" smtClean="0"/>
              <a:t>| </a:t>
            </a:r>
            <a:r>
              <a:rPr lang="zh-CN" altLang="en-US" smtClean="0"/>
              <a:t>还真不小”“</a:t>
            </a:r>
            <a:r>
              <a:rPr lang="zh-CN" altLang="en-US" u="sng" smtClean="0"/>
              <a:t>地面</a:t>
            </a:r>
            <a:r>
              <a:rPr lang="zh-CN" altLang="en-US" smtClean="0"/>
              <a:t> </a:t>
            </a:r>
            <a:r>
              <a:rPr lang="en-US" altLang="zh-CN" smtClean="0"/>
              <a:t>| </a:t>
            </a:r>
            <a:r>
              <a:rPr lang="zh-CN" altLang="en-US" u="sng" smtClean="0"/>
              <a:t>积</a:t>
            </a:r>
            <a:r>
              <a:rPr lang="zh-CN" altLang="en-US" smtClean="0"/>
              <a:t> </a:t>
            </a:r>
            <a:r>
              <a:rPr lang="en-US" altLang="zh-CN" smtClean="0"/>
              <a:t>| </a:t>
            </a:r>
            <a:r>
              <a:rPr lang="zh-CN" altLang="en-US" smtClean="0"/>
              <a:t>了厚厚的雪”），“和软件”则为伪歧义（虽然存在两种不同的切分形式“</a:t>
            </a:r>
            <a:r>
              <a:rPr lang="zh-CN" altLang="en-US" u="sng" smtClean="0"/>
              <a:t>和软</a:t>
            </a:r>
            <a:r>
              <a:rPr lang="zh-CN" altLang="en-US" smtClean="0"/>
              <a:t> </a:t>
            </a:r>
            <a:r>
              <a:rPr lang="en-US" altLang="zh-CN" smtClean="0"/>
              <a:t>| </a:t>
            </a:r>
            <a:r>
              <a:rPr lang="zh-CN" altLang="en-US" u="sng" smtClean="0"/>
              <a:t>件</a:t>
            </a:r>
            <a:r>
              <a:rPr lang="zh-CN" altLang="en-US" smtClean="0"/>
              <a:t>”和“</a:t>
            </a:r>
            <a:r>
              <a:rPr lang="zh-CN" altLang="en-US" u="sng" smtClean="0"/>
              <a:t>和软</a:t>
            </a:r>
            <a:r>
              <a:rPr lang="zh-CN" altLang="en-US" smtClean="0"/>
              <a:t> </a:t>
            </a:r>
            <a:r>
              <a:rPr lang="en-US" altLang="zh-CN" smtClean="0"/>
              <a:t>| </a:t>
            </a:r>
            <a:r>
              <a:rPr lang="zh-CN" altLang="en-US" u="sng" smtClean="0"/>
              <a:t>件</a:t>
            </a:r>
            <a:r>
              <a:rPr lang="zh-CN" altLang="en-US" smtClean="0"/>
              <a:t>”，但在真实文本中，无一例外地应被切分为“</a:t>
            </a:r>
            <a:r>
              <a:rPr lang="zh-CN" altLang="en-US" u="sng" smtClean="0"/>
              <a:t>和</a:t>
            </a:r>
            <a:r>
              <a:rPr lang="zh-CN" altLang="en-US" smtClean="0"/>
              <a:t> </a:t>
            </a:r>
            <a:r>
              <a:rPr lang="en-US" altLang="zh-CN" smtClean="0"/>
              <a:t>| </a:t>
            </a:r>
            <a:r>
              <a:rPr lang="zh-CN" altLang="en-US" u="sng" smtClean="0"/>
              <a:t>软件</a:t>
            </a:r>
            <a:r>
              <a:rPr lang="zh-CN" altLang="en-US" smtClean="0"/>
              <a:t>”）</a:t>
            </a:r>
          </a:p>
          <a:p>
            <a:pPr lvl="1" algn="just" eaLnBrk="1" hangingPunct="1">
              <a:lnSpc>
                <a:spcPct val="90000"/>
              </a:lnSpc>
            </a:pPr>
            <a:r>
              <a:rPr lang="zh-CN" altLang="en-US" smtClean="0"/>
              <a:t>同属覆盖型，“起身，把手”为真歧义，“平淡，高度，词条 ”则为伪歧义。</a:t>
            </a:r>
          </a:p>
          <a:p>
            <a:pPr lvl="2" eaLnBrk="1" hangingPunct="1">
              <a:lnSpc>
                <a:spcPct val="90000"/>
              </a:lnSpc>
            </a:pPr>
            <a:endParaRPr lang="zh-CN" altLang="en-US" smtClean="0"/>
          </a:p>
          <a:p>
            <a:pPr eaLnBrk="1" hangingPunct="1"/>
            <a:endParaRPr lang="zh-CN" altLang="en-US" smtClean="0"/>
          </a:p>
        </p:txBody>
      </p:sp>
      <p:sp>
        <p:nvSpPr>
          <p:cNvPr id="35844"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35845"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pPr eaLnBrk="1" hangingPunct="1"/>
            <a:r>
              <a:rPr lang="zh-CN" altLang="en-US" smtClean="0"/>
              <a:t>如何排除切分歧义</a:t>
            </a:r>
          </a:p>
        </p:txBody>
      </p:sp>
      <p:sp>
        <p:nvSpPr>
          <p:cNvPr id="3" name="内容占位符 2"/>
          <p:cNvSpPr>
            <a:spLocks noGrp="1"/>
          </p:cNvSpPr>
          <p:nvPr>
            <p:ph idx="1"/>
          </p:nvPr>
        </p:nvSpPr>
        <p:spPr/>
        <p:txBody>
          <a:bodyPr/>
          <a:lstStyle/>
          <a:p>
            <a:pPr eaLnBrk="1" hangingPunct="1"/>
            <a:r>
              <a:rPr lang="zh-CN" altLang="en-US" dirty="0" smtClean="0"/>
              <a:t>利用前趋字串和后继字串在词法、句法、语义、语用三方面的信息</a:t>
            </a:r>
            <a:endParaRPr lang="en-US" altLang="zh-CN" dirty="0" smtClean="0"/>
          </a:p>
          <a:p>
            <a:pPr eaLnBrk="1" hangingPunct="1"/>
            <a:r>
              <a:rPr lang="zh-CN" altLang="en-US" dirty="0" smtClean="0"/>
              <a:t>利用词法信息</a:t>
            </a:r>
            <a:endParaRPr lang="en-US" altLang="zh-CN" dirty="0" smtClean="0"/>
          </a:p>
          <a:p>
            <a:pPr eaLnBrk="1" hangingPunct="1">
              <a:buFont typeface="Wingdings" pitchFamily="2" charset="2"/>
              <a:buNone/>
            </a:pPr>
            <a:r>
              <a:rPr lang="en-US" altLang="zh-CN" dirty="0" smtClean="0"/>
              <a:t>	</a:t>
            </a:r>
            <a:r>
              <a:rPr lang="zh-CN" altLang="en-US" dirty="0" smtClean="0"/>
              <a:t>湖上有几只美丽的白天鹅</a:t>
            </a:r>
            <a:endParaRPr lang="en-US" altLang="zh-CN" dirty="0" smtClean="0"/>
          </a:p>
          <a:p>
            <a:pPr eaLnBrk="1" hangingPunct="1">
              <a:buFont typeface="Wingdings" pitchFamily="2" charset="2"/>
              <a:buNone/>
            </a:pPr>
            <a:r>
              <a:rPr lang="zh-CN" altLang="en-US" dirty="0" smtClean="0"/>
              <a:t>加入规则：“如果交段与其后继字串组成名词，则将该歧义词首字单切，否则，确认该歧义词为词”</a:t>
            </a:r>
            <a:endParaRPr lang="en-US" altLang="zh-CN" dirty="0" smtClean="0"/>
          </a:p>
          <a:p>
            <a:pPr eaLnBrk="1" hangingPunct="1">
              <a:buFont typeface="Wingdings" pitchFamily="2" charset="2"/>
              <a:buNone/>
            </a:pPr>
            <a:r>
              <a:rPr lang="zh-CN" altLang="en-US" dirty="0">
                <a:solidFill>
                  <a:srgbClr val="FF0000"/>
                </a:solidFill>
              </a:rPr>
              <a:t>有例外</a:t>
            </a:r>
            <a:r>
              <a:rPr lang="zh-CN" altLang="en-US" dirty="0" smtClean="0">
                <a:solidFill>
                  <a:srgbClr val="FF0000"/>
                </a:solidFill>
              </a:rPr>
              <a:t>吗？</a:t>
            </a:r>
            <a:endParaRPr lang="en-US" altLang="zh-CN" dirty="0" smtClean="0">
              <a:solidFill>
                <a:srgbClr val="FF0000"/>
              </a:solidFill>
            </a:endParaRPr>
          </a:p>
          <a:p>
            <a:pPr eaLnBrk="1" hangingPunct="1">
              <a:buFont typeface="Wingdings" pitchFamily="2" charset="2"/>
              <a:buNone/>
            </a:pPr>
            <a:endParaRPr lang="en-US" altLang="zh-CN" dirty="0" smtClean="0"/>
          </a:p>
          <a:p>
            <a:pPr eaLnBrk="1" hangingPunct="1"/>
            <a:endParaRPr lang="zh-CN" altLang="en-US" dirty="0" smtClean="0"/>
          </a:p>
        </p:txBody>
      </p:sp>
      <p:sp>
        <p:nvSpPr>
          <p:cNvPr id="36868"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36869"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pPr eaLnBrk="1" hangingPunct="1"/>
            <a:r>
              <a:rPr lang="zh-CN" altLang="en-US" smtClean="0"/>
              <a:t>如何排除切分歧义（续）</a:t>
            </a:r>
          </a:p>
        </p:txBody>
      </p:sp>
      <p:sp>
        <p:nvSpPr>
          <p:cNvPr id="3" name="内容占位符 2"/>
          <p:cNvSpPr>
            <a:spLocks noGrp="1"/>
          </p:cNvSpPr>
          <p:nvPr>
            <p:ph idx="1"/>
          </p:nvPr>
        </p:nvSpPr>
        <p:spPr/>
        <p:txBody>
          <a:bodyPr/>
          <a:lstStyle/>
          <a:p>
            <a:pPr eaLnBrk="1" hangingPunct="1"/>
            <a:r>
              <a:rPr lang="zh-CN" altLang="en-US" dirty="0" smtClean="0"/>
              <a:t>利用句法信息</a:t>
            </a:r>
            <a:endParaRPr lang="en-US" altLang="zh-CN" dirty="0" smtClean="0"/>
          </a:p>
          <a:p>
            <a:pPr lvl="1" eaLnBrk="1" hangingPunct="1"/>
            <a:r>
              <a:rPr lang="zh-CN" altLang="en-US" dirty="0" smtClean="0"/>
              <a:t>利用歧义字串与前趋字串和后继字串的搭配关系等句法信息确定正确切分</a:t>
            </a:r>
            <a:endParaRPr lang="en-US" altLang="zh-CN" dirty="0" smtClean="0"/>
          </a:p>
          <a:p>
            <a:pPr lvl="1" eaLnBrk="1" hangingPunct="1">
              <a:buFont typeface="Wingdings" pitchFamily="2" charset="2"/>
              <a:buNone/>
            </a:pPr>
            <a:r>
              <a:rPr lang="zh-CN" altLang="en-US" dirty="0" smtClean="0"/>
              <a:t>例：一阵风吹过来了</a:t>
            </a:r>
            <a:endParaRPr lang="en-US" altLang="zh-CN" dirty="0" smtClean="0"/>
          </a:p>
          <a:p>
            <a:pPr lvl="1" eaLnBrk="1" hangingPunct="1">
              <a:buFont typeface="Wingdings" pitchFamily="2" charset="2"/>
              <a:buNone/>
            </a:pPr>
            <a:r>
              <a:rPr lang="zh-CN" altLang="en-US" dirty="0" smtClean="0"/>
              <a:t>加入规则“如果歧义字段是量词且直接前趋字串是数词，那么歧义字段的首段单切，否则，该歧义字段成词”</a:t>
            </a:r>
          </a:p>
        </p:txBody>
      </p:sp>
      <p:sp>
        <p:nvSpPr>
          <p:cNvPr id="37892"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37893"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plus(in)">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r>
              <a:rPr lang="zh-CN" altLang="en-US" smtClean="0"/>
              <a:t>如何排除切分歧义（续）</a:t>
            </a:r>
          </a:p>
        </p:txBody>
      </p:sp>
      <p:sp>
        <p:nvSpPr>
          <p:cNvPr id="3" name="内容占位符 2"/>
          <p:cNvSpPr>
            <a:spLocks noGrp="1"/>
          </p:cNvSpPr>
          <p:nvPr>
            <p:ph idx="1"/>
          </p:nvPr>
        </p:nvSpPr>
        <p:spPr/>
        <p:txBody>
          <a:bodyPr/>
          <a:lstStyle/>
          <a:p>
            <a:pPr eaLnBrk="1" hangingPunct="1"/>
            <a:r>
              <a:rPr lang="zh-CN" altLang="en-US" smtClean="0"/>
              <a:t>利用语义信息</a:t>
            </a:r>
            <a:endParaRPr lang="en-US" altLang="zh-CN" smtClean="0"/>
          </a:p>
          <a:p>
            <a:pPr eaLnBrk="1" hangingPunct="1">
              <a:buFont typeface="Wingdings" pitchFamily="2" charset="2"/>
              <a:buNone/>
            </a:pPr>
            <a:r>
              <a:rPr lang="en-US" altLang="zh-CN" smtClean="0"/>
              <a:t>	</a:t>
            </a:r>
            <a:r>
              <a:rPr lang="zh-CN" altLang="en-US" smtClean="0"/>
              <a:t>例：学生会兴奋得手舞足蹈</a:t>
            </a:r>
            <a:endParaRPr lang="en-US" altLang="zh-CN" smtClean="0"/>
          </a:p>
          <a:p>
            <a:pPr eaLnBrk="1" hangingPunct="1">
              <a:buFont typeface="Wingdings" pitchFamily="2" charset="2"/>
              <a:buNone/>
            </a:pPr>
            <a:r>
              <a:rPr lang="zh-CN" altLang="en-US" smtClean="0"/>
              <a:t>学生</a:t>
            </a:r>
            <a:r>
              <a:rPr lang="en-US" altLang="zh-CN" smtClean="0"/>
              <a:t>/</a:t>
            </a:r>
            <a:r>
              <a:rPr lang="zh-CN" altLang="en-US" smtClean="0"/>
              <a:t>会</a:t>
            </a:r>
            <a:r>
              <a:rPr lang="en-US" altLang="zh-CN" smtClean="0"/>
              <a:t>/</a:t>
            </a:r>
            <a:r>
              <a:rPr lang="zh-CN" altLang="en-US" smtClean="0"/>
              <a:t>兴奋</a:t>
            </a:r>
            <a:r>
              <a:rPr lang="en-US" altLang="zh-CN" smtClean="0"/>
              <a:t>/</a:t>
            </a:r>
            <a:r>
              <a:rPr lang="zh-CN" altLang="en-US" smtClean="0"/>
              <a:t>得</a:t>
            </a:r>
            <a:r>
              <a:rPr lang="en-US" altLang="zh-CN" smtClean="0"/>
              <a:t>/</a:t>
            </a:r>
            <a:r>
              <a:rPr lang="zh-CN" altLang="en-US" smtClean="0"/>
              <a:t>手舞足蹈</a:t>
            </a:r>
            <a:endParaRPr lang="en-US" altLang="zh-CN" smtClean="0"/>
          </a:p>
          <a:p>
            <a:pPr eaLnBrk="1" hangingPunct="1">
              <a:buFont typeface="Wingdings" pitchFamily="2" charset="2"/>
              <a:buNone/>
            </a:pPr>
            <a:r>
              <a:rPr lang="zh-CN" altLang="en-US" smtClean="0"/>
              <a:t>学生会</a:t>
            </a:r>
            <a:r>
              <a:rPr lang="en-US" altLang="zh-CN" smtClean="0"/>
              <a:t>/</a:t>
            </a:r>
            <a:r>
              <a:rPr lang="zh-CN" altLang="en-US" smtClean="0"/>
              <a:t>兴奋</a:t>
            </a:r>
            <a:r>
              <a:rPr lang="en-US" altLang="zh-CN" smtClean="0"/>
              <a:t>/</a:t>
            </a:r>
            <a:r>
              <a:rPr lang="zh-CN" altLang="en-US" smtClean="0"/>
              <a:t>得</a:t>
            </a:r>
            <a:r>
              <a:rPr lang="en-US" altLang="zh-CN" smtClean="0"/>
              <a:t>/</a:t>
            </a:r>
            <a:r>
              <a:rPr lang="zh-CN" altLang="en-US" smtClean="0"/>
              <a:t>手舞足蹈</a:t>
            </a:r>
            <a:endParaRPr lang="en-US" altLang="zh-CN" smtClean="0"/>
          </a:p>
          <a:p>
            <a:pPr eaLnBrk="1" hangingPunct="1">
              <a:buFont typeface="Wingdings" pitchFamily="2" charset="2"/>
              <a:buNone/>
            </a:pPr>
            <a:r>
              <a:rPr lang="zh-CN" altLang="en-US" smtClean="0"/>
              <a:t>加入规则</a:t>
            </a:r>
            <a:endParaRPr lang="en-US" altLang="zh-CN" smtClean="0"/>
          </a:p>
          <a:p>
            <a:pPr eaLnBrk="1" hangingPunct="1">
              <a:buFont typeface="Wingdings" pitchFamily="2" charset="2"/>
              <a:buNone/>
            </a:pPr>
            <a:r>
              <a:rPr lang="en-US" altLang="zh-CN" smtClean="0"/>
              <a:t>	</a:t>
            </a:r>
            <a:r>
              <a:rPr lang="zh-CN" altLang="en-US" smtClean="0"/>
              <a:t>“</a:t>
            </a:r>
            <a:r>
              <a:rPr lang="zh-CN" altLang="en-US" sz="2400" smtClean="0"/>
              <a:t>如果歧义切分字段后继动词的义项中含有动作发出者为“人”这个义素，则歧义字段的尾字单切，否则该歧义字段成词</a:t>
            </a:r>
            <a:r>
              <a:rPr lang="zh-CN" altLang="en-US" smtClean="0"/>
              <a:t>”</a:t>
            </a:r>
            <a:endParaRPr lang="en-US" altLang="zh-CN" smtClean="0"/>
          </a:p>
          <a:p>
            <a:pPr eaLnBrk="1" hangingPunct="1">
              <a:buFont typeface="Wingdings" pitchFamily="2" charset="2"/>
              <a:buNone/>
            </a:pPr>
            <a:endParaRPr lang="zh-CN" altLang="en-US" smtClean="0"/>
          </a:p>
        </p:txBody>
      </p:sp>
      <p:sp>
        <p:nvSpPr>
          <p:cNvPr id="38916"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38917"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7"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strips(downLeft)">
                                      <p:cBhvr>
                                        <p:cTn id="17" dur="500"/>
                                        <p:tgtEl>
                                          <p:spTgt spid="3">
                                            <p:txEl>
                                              <p:pRg st="4" end="4"/>
                                            </p:txEl>
                                          </p:spTgt>
                                        </p:tgtEl>
                                      </p:cBhvr>
                                    </p:animEffect>
                                  </p:childTnLst>
                                </p:cTn>
                              </p:par>
                              <p:par>
                                <p:cTn id="18" presetID="18" presetClass="entr" presetSubtype="12"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strips(downLeft)">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副标题 6"/>
          <p:cNvSpPr>
            <a:spLocks noGrp="1"/>
          </p:cNvSpPr>
          <p:nvPr>
            <p:ph type="subTitle" idx="1"/>
          </p:nvPr>
        </p:nvSpPr>
        <p:spPr/>
        <p:txBody>
          <a:bodyPr/>
          <a:lstStyle/>
          <a:p>
            <a:pPr eaLnBrk="1" hangingPunct="1"/>
            <a:r>
              <a:rPr lang="en-US" altLang="zh-CN" smtClean="0"/>
              <a:t>1</a:t>
            </a:r>
            <a:r>
              <a:rPr lang="zh-CN" altLang="en-US" smtClean="0"/>
              <a:t>、汉语的分词</a:t>
            </a:r>
            <a:endParaRPr lang="en-US" altLang="zh-CN" smtClean="0"/>
          </a:p>
          <a:p>
            <a:pPr eaLnBrk="1" hangingPunct="1"/>
            <a:r>
              <a:rPr lang="en-US" altLang="zh-CN" smtClean="0"/>
              <a:t>2</a:t>
            </a:r>
            <a:r>
              <a:rPr lang="zh-CN" altLang="en-US" smtClean="0"/>
              <a:t>、汉语词汇的频度统计</a:t>
            </a:r>
            <a:endParaRPr lang="en-US" altLang="zh-CN" smtClean="0"/>
          </a:p>
        </p:txBody>
      </p:sp>
      <p:sp>
        <p:nvSpPr>
          <p:cNvPr id="21507" name="标题 5"/>
          <p:cNvSpPr>
            <a:spLocks noGrp="1"/>
          </p:cNvSpPr>
          <p:nvPr>
            <p:ph type="ctrTitle"/>
          </p:nvPr>
        </p:nvSpPr>
        <p:spPr/>
        <p:txBody>
          <a:bodyPr/>
          <a:lstStyle/>
          <a:p>
            <a:pPr eaLnBrk="1" hangingPunct="1"/>
            <a:r>
              <a:rPr lang="zh-CN" altLang="en-US" smtClean="0"/>
              <a:t>主要内容</a:t>
            </a:r>
          </a:p>
        </p:txBody>
      </p:sp>
      <p:sp>
        <p:nvSpPr>
          <p:cNvPr id="21508" name="日期占位符 2"/>
          <p:cNvSpPr>
            <a:spLocks noGrp="1"/>
          </p:cNvSpPr>
          <p:nvPr>
            <p:ph type="dt" sz="quarter" idx="10"/>
          </p:nvPr>
        </p:nvSpPr>
        <p:spPr>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21509" name="页脚占位符 3"/>
          <p:cNvSpPr>
            <a:spLocks noGrp="1"/>
          </p:cNvSpPr>
          <p:nvPr>
            <p:ph type="ftr" sz="quarter" idx="11"/>
          </p:nvPr>
        </p:nvSpPr>
        <p:spPr>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pPr eaLnBrk="1" hangingPunct="1"/>
            <a:r>
              <a:rPr lang="zh-CN" altLang="en-US" smtClean="0"/>
              <a:t>如何排除切分歧义（续）</a:t>
            </a:r>
          </a:p>
        </p:txBody>
      </p:sp>
      <p:sp>
        <p:nvSpPr>
          <p:cNvPr id="3" name="内容占位符 2"/>
          <p:cNvSpPr>
            <a:spLocks noGrp="1"/>
          </p:cNvSpPr>
          <p:nvPr>
            <p:ph idx="1"/>
          </p:nvPr>
        </p:nvSpPr>
        <p:spPr/>
        <p:txBody>
          <a:bodyPr/>
          <a:lstStyle/>
          <a:p>
            <a:pPr eaLnBrk="1" hangingPunct="1"/>
            <a:r>
              <a:rPr lang="zh-CN" altLang="en-US" dirty="0" smtClean="0"/>
              <a:t>利用语用信息</a:t>
            </a:r>
            <a:endParaRPr lang="en-US" altLang="zh-CN" dirty="0" smtClean="0"/>
          </a:p>
          <a:p>
            <a:pPr lvl="1" eaLnBrk="1" hangingPunct="1">
              <a:buFont typeface="Wingdings" pitchFamily="2" charset="2"/>
              <a:buNone/>
            </a:pPr>
            <a:r>
              <a:rPr lang="zh-CN" altLang="en-US" dirty="0" smtClean="0"/>
              <a:t>日本保留和尚使用的古代庙宇已经不多了</a:t>
            </a:r>
            <a:endParaRPr lang="en-US" altLang="zh-CN" dirty="0" smtClean="0"/>
          </a:p>
          <a:p>
            <a:pPr lvl="1" eaLnBrk="1" hangingPunct="1">
              <a:buFont typeface="Wingdings" pitchFamily="2" charset="2"/>
              <a:buNone/>
            </a:pPr>
            <a:r>
              <a:rPr lang="zh-CN" altLang="en-US" dirty="0" smtClean="0"/>
              <a:t>乒乓球拍卖完了</a:t>
            </a:r>
            <a:endParaRPr lang="en-US" altLang="zh-CN" dirty="0" smtClean="0"/>
          </a:p>
          <a:p>
            <a:pPr lvl="1" eaLnBrk="1" hangingPunct="1">
              <a:buFont typeface="Wingdings" pitchFamily="2" charset="2"/>
              <a:buNone/>
            </a:pPr>
            <a:r>
              <a:rPr lang="zh-CN" altLang="en-US" dirty="0" smtClean="0"/>
              <a:t>美国会通过对台售武法案</a:t>
            </a:r>
            <a:endParaRPr lang="en-US" altLang="zh-CN" dirty="0" smtClean="0"/>
          </a:p>
          <a:p>
            <a:pPr eaLnBrk="1" hangingPunct="1"/>
            <a:endParaRPr lang="zh-CN" altLang="en-US" dirty="0" smtClean="0"/>
          </a:p>
        </p:txBody>
      </p:sp>
      <p:sp>
        <p:nvSpPr>
          <p:cNvPr id="39940"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39941"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edge">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edg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1" presetClass="entr" presetSubtype="0" fill="hold" nodeType="clickEffect">
                                  <p:stCondLst>
                                    <p:cond delay="0"/>
                                  </p:stCondLst>
                                  <p:childTnLst>
                                    <p:set>
                                      <p:cBhvr>
                                        <p:cTn id="16" dur="1000">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zh-CN" altLang="en-US" smtClean="0"/>
              <a:t>分词的主要难点</a:t>
            </a:r>
            <a:r>
              <a:rPr lang="en-US" altLang="zh-CN" smtClean="0"/>
              <a:t>-</a:t>
            </a:r>
            <a:r>
              <a:rPr lang="zh-CN" altLang="en-US" smtClean="0"/>
              <a:t>未登录词</a:t>
            </a:r>
          </a:p>
        </p:txBody>
      </p:sp>
      <p:sp>
        <p:nvSpPr>
          <p:cNvPr id="40963" name="内容占位符 2"/>
          <p:cNvSpPr>
            <a:spLocks noGrp="1"/>
          </p:cNvSpPr>
          <p:nvPr>
            <p:ph idx="1"/>
          </p:nvPr>
        </p:nvSpPr>
        <p:spPr/>
        <p:txBody>
          <a:bodyPr/>
          <a:lstStyle/>
          <a:p>
            <a:pPr algn="just" eaLnBrk="1" hangingPunct="1"/>
            <a:r>
              <a:rPr lang="zh-CN" altLang="en-US" smtClean="0"/>
              <a:t>未登录词 </a:t>
            </a:r>
            <a:endParaRPr lang="en-US" altLang="zh-CN" smtClean="0"/>
          </a:p>
          <a:p>
            <a:pPr lvl="1" algn="just" eaLnBrk="1" hangingPunct="1"/>
            <a:r>
              <a:rPr lang="zh-CN" altLang="en-US" smtClean="0"/>
              <a:t>就是在词典中没有登录过的人名（中国人名和外国人译名）、地名、机构名、新词语、缩略语等。当采用匹配的方法来切词时，由于词典中没有登录这些词，会引起自动切词的困难。</a:t>
            </a:r>
          </a:p>
          <a:p>
            <a:pPr algn="just" eaLnBrk="1" hangingPunct="1"/>
            <a:endParaRPr lang="zh-CN" altLang="en-US" smtClean="0"/>
          </a:p>
        </p:txBody>
      </p:sp>
      <p:sp>
        <p:nvSpPr>
          <p:cNvPr id="40964"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40965"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pPr eaLnBrk="1" hangingPunct="1"/>
            <a:r>
              <a:rPr lang="zh-CN" altLang="en-US" smtClean="0"/>
              <a:t>分词的主要难点</a:t>
            </a:r>
            <a:r>
              <a:rPr lang="en-US" altLang="zh-CN" smtClean="0"/>
              <a:t>-</a:t>
            </a:r>
            <a:r>
              <a:rPr lang="zh-CN" altLang="en-US" smtClean="0"/>
              <a:t>未登录词</a:t>
            </a:r>
          </a:p>
        </p:txBody>
      </p:sp>
      <p:sp>
        <p:nvSpPr>
          <p:cNvPr id="41987" name="内容占位符 2"/>
          <p:cNvSpPr>
            <a:spLocks noGrp="1"/>
          </p:cNvSpPr>
          <p:nvPr>
            <p:ph idx="1"/>
          </p:nvPr>
        </p:nvSpPr>
        <p:spPr/>
        <p:txBody>
          <a:bodyPr/>
          <a:lstStyle/>
          <a:p>
            <a:pPr eaLnBrk="1" hangingPunct="1">
              <a:lnSpc>
                <a:spcPct val="90000"/>
              </a:lnSpc>
            </a:pPr>
            <a:r>
              <a:rPr lang="zh-CN" altLang="en-US" smtClean="0"/>
              <a:t>歧义切分字段在汉语书面文本中所占的比例并不很大，在实际的书面文本中，特别是在新闻类文本中，未登录词的处理是书面文本自动切分的一个十分突出的问题。这是汉语书面语自动切分的另一个难点</a:t>
            </a:r>
          </a:p>
        </p:txBody>
      </p:sp>
      <p:sp>
        <p:nvSpPr>
          <p:cNvPr id="41988"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41989"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pPr eaLnBrk="1" hangingPunct="1"/>
            <a:r>
              <a:rPr lang="zh-CN" altLang="en-US" smtClean="0"/>
              <a:t>如何识别未登录词</a:t>
            </a:r>
          </a:p>
        </p:txBody>
      </p:sp>
      <p:sp>
        <p:nvSpPr>
          <p:cNvPr id="43011" name="内容占位符 2"/>
          <p:cNvSpPr>
            <a:spLocks noGrp="1"/>
          </p:cNvSpPr>
          <p:nvPr>
            <p:ph idx="1"/>
          </p:nvPr>
        </p:nvSpPr>
        <p:spPr/>
        <p:txBody>
          <a:bodyPr/>
          <a:lstStyle/>
          <a:p>
            <a:pPr eaLnBrk="1" hangingPunct="1"/>
            <a:r>
              <a:rPr lang="zh-CN" altLang="en-US" smtClean="0"/>
              <a:t>汉语自然语言处理的经典难题之一</a:t>
            </a:r>
            <a:endParaRPr lang="en-US" altLang="zh-CN" smtClean="0"/>
          </a:p>
          <a:p>
            <a:pPr eaLnBrk="1" hangingPunct="1"/>
            <a:r>
              <a:rPr lang="zh-CN" altLang="en-US" smtClean="0"/>
              <a:t>人们探索了多种方法，如互信息、期望方差法、语言模型法等等</a:t>
            </a:r>
            <a:endParaRPr lang="en-US" altLang="zh-CN" smtClean="0"/>
          </a:p>
          <a:p>
            <a:pPr eaLnBrk="1" hangingPunct="1"/>
            <a:r>
              <a:rPr lang="zh-CN" altLang="en-US" smtClean="0"/>
              <a:t>基于最大熵、马尔科夫模型等统计分类模型是比较常用的方法</a:t>
            </a:r>
            <a:endParaRPr lang="en-US" altLang="zh-CN" smtClean="0"/>
          </a:p>
          <a:p>
            <a:pPr eaLnBrk="1" hangingPunct="1"/>
            <a:endParaRPr lang="zh-CN" altLang="en-US" smtClean="0"/>
          </a:p>
        </p:txBody>
      </p:sp>
      <p:sp>
        <p:nvSpPr>
          <p:cNvPr id="43012"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43013"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pPr eaLnBrk="1" hangingPunct="1"/>
            <a:r>
              <a:rPr lang="zh-CN" altLang="en-US" smtClean="0"/>
              <a:t>主要的分词方法</a:t>
            </a:r>
          </a:p>
        </p:txBody>
      </p:sp>
      <p:sp>
        <p:nvSpPr>
          <p:cNvPr id="44035" name="内容占位符 2"/>
          <p:cNvSpPr>
            <a:spLocks noGrp="1"/>
          </p:cNvSpPr>
          <p:nvPr>
            <p:ph idx="1"/>
          </p:nvPr>
        </p:nvSpPr>
        <p:spPr>
          <a:xfrm>
            <a:off x="928688" y="1643063"/>
            <a:ext cx="7661275" cy="4857750"/>
          </a:xfrm>
        </p:spPr>
        <p:txBody>
          <a:bodyPr/>
          <a:lstStyle/>
          <a:p>
            <a:pPr eaLnBrk="1" hangingPunct="1">
              <a:lnSpc>
                <a:spcPct val="90000"/>
              </a:lnSpc>
            </a:pPr>
            <a:r>
              <a:rPr lang="zh-CN" altLang="en-US" sz="3600" smtClean="0"/>
              <a:t>正向最大匹配法（</a:t>
            </a:r>
            <a:r>
              <a:rPr lang="en-US" altLang="zh-CN" sz="3600" smtClean="0"/>
              <a:t>Forward Maximum Matching method, FMM</a:t>
            </a:r>
            <a:r>
              <a:rPr lang="zh-CN" altLang="en-US" sz="3600" smtClean="0"/>
              <a:t>法）：</a:t>
            </a:r>
            <a:endParaRPr lang="en-US" altLang="zh-CN" sz="3600" smtClean="0"/>
          </a:p>
          <a:p>
            <a:pPr eaLnBrk="1" hangingPunct="1">
              <a:lnSpc>
                <a:spcPct val="90000"/>
              </a:lnSpc>
              <a:buFont typeface="Wingdings" pitchFamily="2" charset="2"/>
              <a:buNone/>
            </a:pPr>
            <a:r>
              <a:rPr lang="en-US" altLang="zh-CN" sz="3600" smtClean="0"/>
              <a:t>	</a:t>
            </a:r>
            <a:r>
              <a:rPr lang="zh-CN" altLang="en-US" smtClean="0"/>
              <a:t>选取包含</a:t>
            </a:r>
            <a:r>
              <a:rPr lang="en-US" altLang="zh-CN" smtClean="0"/>
              <a:t>6-8</a:t>
            </a:r>
            <a:r>
              <a:rPr lang="zh-CN" altLang="en-US" smtClean="0"/>
              <a:t>个汉字的符号串作为最大符号串，把最大符号串与词典中的单词条目相匹配，如果不能匹配，就削掉一个汉字继续匹配，直到在词典中找到相应的单词为止。匹配的方向是从右向左。</a:t>
            </a:r>
            <a:endParaRPr lang="en-US" altLang="zh-CN" smtClean="0"/>
          </a:p>
          <a:p>
            <a:pPr eaLnBrk="1" hangingPunct="1">
              <a:lnSpc>
                <a:spcPct val="90000"/>
              </a:lnSpc>
              <a:buFont typeface="Wingdings" pitchFamily="2" charset="2"/>
              <a:buNone/>
            </a:pPr>
            <a:r>
              <a:rPr lang="zh-CN" altLang="en-US" smtClean="0"/>
              <a:t>例：研究生命科学</a:t>
            </a:r>
            <a:r>
              <a:rPr lang="en-US" altLang="zh-CN" smtClean="0"/>
              <a:t>-〉</a:t>
            </a:r>
            <a:r>
              <a:rPr lang="zh-CN" altLang="en-US" smtClean="0"/>
              <a:t>研究生 命 科学</a:t>
            </a:r>
          </a:p>
          <a:p>
            <a:pPr eaLnBrk="1" hangingPunct="1">
              <a:lnSpc>
                <a:spcPct val="90000"/>
              </a:lnSpc>
              <a:buFont typeface="Wingdings" pitchFamily="2" charset="2"/>
              <a:buNone/>
            </a:pPr>
            <a:endParaRPr lang="zh-CN" altLang="en-US" smtClean="0"/>
          </a:p>
          <a:p>
            <a:pPr eaLnBrk="1" hangingPunct="1"/>
            <a:endParaRPr lang="zh-CN" altLang="en-US" smtClean="0"/>
          </a:p>
        </p:txBody>
      </p:sp>
      <p:sp>
        <p:nvSpPr>
          <p:cNvPr id="44036"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44037"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pPr eaLnBrk="1" hangingPunct="1"/>
            <a:r>
              <a:rPr lang="zh-CN" altLang="en-US" smtClean="0"/>
              <a:t>主要的分词方法（续）</a:t>
            </a:r>
          </a:p>
        </p:txBody>
      </p:sp>
      <p:sp>
        <p:nvSpPr>
          <p:cNvPr id="45059" name="内容占位符 2"/>
          <p:cNvSpPr>
            <a:spLocks noGrp="1"/>
          </p:cNvSpPr>
          <p:nvPr>
            <p:ph idx="1"/>
          </p:nvPr>
        </p:nvSpPr>
        <p:spPr/>
        <p:txBody>
          <a:bodyPr/>
          <a:lstStyle/>
          <a:p>
            <a:pPr eaLnBrk="1" hangingPunct="1">
              <a:lnSpc>
                <a:spcPct val="90000"/>
              </a:lnSpc>
            </a:pPr>
            <a:r>
              <a:rPr lang="zh-CN" altLang="en-US" sz="3600" smtClean="0"/>
              <a:t>逆向最大匹配法（</a:t>
            </a:r>
            <a:r>
              <a:rPr lang="en-US" altLang="zh-CN" sz="3600" smtClean="0"/>
              <a:t>Backward Maximum Matching method, BMM</a:t>
            </a:r>
            <a:r>
              <a:rPr lang="zh-CN" altLang="en-US" sz="3600" smtClean="0"/>
              <a:t>法）：匹配方向与</a:t>
            </a:r>
            <a:r>
              <a:rPr lang="en-US" altLang="zh-CN" sz="3600" smtClean="0"/>
              <a:t>MM</a:t>
            </a:r>
            <a:r>
              <a:rPr lang="zh-CN" altLang="en-US" sz="3600" smtClean="0"/>
              <a:t>法相反，是从左向右。实验表明：对于汉语来说，逆向最大匹配法比最大匹配法更有效。</a:t>
            </a:r>
            <a:endParaRPr lang="en-US" altLang="zh-CN" sz="3600" smtClean="0"/>
          </a:p>
          <a:p>
            <a:pPr eaLnBrk="1" hangingPunct="1">
              <a:lnSpc>
                <a:spcPct val="90000"/>
              </a:lnSpc>
              <a:buFont typeface="Wingdings" pitchFamily="2" charset="2"/>
              <a:buNone/>
            </a:pPr>
            <a:r>
              <a:rPr lang="zh-CN" altLang="en-US" sz="3600" smtClean="0"/>
              <a:t>例：研究生命科学</a:t>
            </a:r>
            <a:r>
              <a:rPr lang="en-US" altLang="zh-CN" sz="3600" smtClean="0"/>
              <a:t>-〉</a:t>
            </a:r>
            <a:r>
              <a:rPr lang="zh-CN" altLang="en-US" sz="3600" smtClean="0"/>
              <a:t>研究 生命 科学</a:t>
            </a:r>
          </a:p>
          <a:p>
            <a:pPr eaLnBrk="1" hangingPunct="1">
              <a:lnSpc>
                <a:spcPct val="90000"/>
              </a:lnSpc>
            </a:pPr>
            <a:endParaRPr lang="zh-CN" altLang="en-US" sz="3600" smtClean="0"/>
          </a:p>
        </p:txBody>
      </p:sp>
      <p:sp>
        <p:nvSpPr>
          <p:cNvPr id="45060"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45061"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pPr eaLnBrk="1" hangingPunct="1"/>
            <a:r>
              <a:rPr lang="zh-CN" altLang="en-US" smtClean="0"/>
              <a:t>主要的分词方法（续）</a:t>
            </a:r>
          </a:p>
        </p:txBody>
      </p:sp>
      <p:sp>
        <p:nvSpPr>
          <p:cNvPr id="3" name="内容占位符 2"/>
          <p:cNvSpPr>
            <a:spLocks noGrp="1"/>
          </p:cNvSpPr>
          <p:nvPr>
            <p:ph idx="1"/>
          </p:nvPr>
        </p:nvSpPr>
        <p:spPr/>
        <p:txBody>
          <a:bodyPr/>
          <a:lstStyle/>
          <a:p>
            <a:pPr marL="447675" lvl="1" indent="-447675" eaLnBrk="1" hangingPunct="1">
              <a:buClr>
                <a:schemeClr val="accent1"/>
              </a:buClr>
              <a:buSzPct val="70000"/>
              <a:buFont typeface="Wingdings" pitchFamily="2" charset="2"/>
              <a:buChar char="n"/>
              <a:defRPr/>
            </a:pPr>
            <a:r>
              <a:rPr lang="zh-CN" altLang="en-US" sz="3200" dirty="0" smtClean="0"/>
              <a:t>双向匹配法（</a:t>
            </a:r>
            <a:r>
              <a:rPr lang="en-US" altLang="zh-CN" sz="3200" dirty="0" smtClean="0"/>
              <a:t>Bi-direction Matching method, BM</a:t>
            </a:r>
            <a:r>
              <a:rPr lang="zh-CN" altLang="en-US" sz="3200" dirty="0" smtClean="0"/>
              <a:t>法）：比较</a:t>
            </a:r>
            <a:r>
              <a:rPr lang="en-US" altLang="zh-CN" sz="3200" dirty="0" smtClean="0"/>
              <a:t>MM</a:t>
            </a:r>
            <a:r>
              <a:rPr lang="zh-CN" altLang="en-US" sz="3200" dirty="0" smtClean="0"/>
              <a:t>法与</a:t>
            </a:r>
            <a:r>
              <a:rPr lang="en-US" altLang="zh-CN" sz="3200" dirty="0" smtClean="0"/>
              <a:t>RMM</a:t>
            </a:r>
            <a:r>
              <a:rPr lang="zh-CN" altLang="en-US" sz="3200" dirty="0" smtClean="0"/>
              <a:t>法的切分结果，从而决定正确的切分。</a:t>
            </a:r>
          </a:p>
          <a:p>
            <a:pPr eaLnBrk="1" hangingPunct="1">
              <a:lnSpc>
                <a:spcPct val="80000"/>
              </a:lnSpc>
              <a:defRPr/>
            </a:pPr>
            <a:r>
              <a:rPr lang="zh-CN" altLang="en-US" dirty="0" smtClean="0"/>
              <a:t>最少分词算法</a:t>
            </a:r>
          </a:p>
          <a:p>
            <a:pPr lvl="1" eaLnBrk="1" hangingPunct="1">
              <a:lnSpc>
                <a:spcPct val="80000"/>
              </a:lnSpc>
              <a:defRPr/>
            </a:pPr>
            <a:r>
              <a:rPr lang="zh-CN" altLang="en-US" dirty="0" smtClean="0"/>
              <a:t>分段</a:t>
            </a:r>
          </a:p>
          <a:p>
            <a:pPr lvl="1" eaLnBrk="1" hangingPunct="1">
              <a:lnSpc>
                <a:spcPct val="80000"/>
              </a:lnSpc>
              <a:defRPr/>
            </a:pPr>
            <a:r>
              <a:rPr lang="zh-CN" altLang="en-US" dirty="0" smtClean="0"/>
              <a:t>逐段计算最短路径</a:t>
            </a:r>
            <a:r>
              <a:rPr lang="en-US" altLang="zh-CN" dirty="0" smtClean="0"/>
              <a:t>(</a:t>
            </a:r>
            <a:r>
              <a:rPr lang="en-US" altLang="zh-CN" dirty="0" err="1" smtClean="0"/>
              <a:t>Dijkstra</a:t>
            </a:r>
            <a:r>
              <a:rPr lang="zh-CN" altLang="en-US" dirty="0" smtClean="0"/>
              <a:t>算法</a:t>
            </a:r>
            <a:r>
              <a:rPr lang="en-US" altLang="zh-CN" dirty="0" smtClean="0"/>
              <a:t>)</a:t>
            </a:r>
          </a:p>
          <a:p>
            <a:pPr lvl="1" eaLnBrk="1" hangingPunct="1">
              <a:lnSpc>
                <a:spcPct val="80000"/>
              </a:lnSpc>
              <a:defRPr/>
            </a:pPr>
            <a:r>
              <a:rPr lang="zh-CN" altLang="en-US" dirty="0" smtClean="0"/>
              <a:t>统计排歧</a:t>
            </a:r>
          </a:p>
        </p:txBody>
      </p:sp>
      <p:sp>
        <p:nvSpPr>
          <p:cNvPr id="46084"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46085"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pPr eaLnBrk="1" hangingPunct="1"/>
            <a:r>
              <a:rPr lang="zh-CN" altLang="en-US" smtClean="0"/>
              <a:t>主要的分词方法（续）</a:t>
            </a:r>
          </a:p>
        </p:txBody>
      </p:sp>
      <p:sp>
        <p:nvSpPr>
          <p:cNvPr id="1028" name="内容占位符 2"/>
          <p:cNvSpPr>
            <a:spLocks noGrp="1"/>
          </p:cNvSpPr>
          <p:nvPr>
            <p:ph idx="1"/>
          </p:nvPr>
        </p:nvSpPr>
        <p:spPr/>
        <p:txBody>
          <a:bodyPr/>
          <a:lstStyle/>
          <a:p>
            <a:pPr eaLnBrk="1" hangingPunct="1"/>
            <a:r>
              <a:rPr lang="zh-CN" altLang="en-US" smtClean="0"/>
              <a:t>词网格算法</a:t>
            </a:r>
          </a:p>
        </p:txBody>
      </p:sp>
      <p:graphicFrame>
        <p:nvGraphicFramePr>
          <p:cNvPr id="1026" name="Object 3"/>
          <p:cNvGraphicFramePr>
            <a:graphicFrameLocks noChangeAspect="1"/>
          </p:cNvGraphicFramePr>
          <p:nvPr/>
        </p:nvGraphicFramePr>
        <p:xfrm>
          <a:off x="1143000" y="2714625"/>
          <a:ext cx="7072313" cy="2786063"/>
        </p:xfrm>
        <a:graphic>
          <a:graphicData uri="http://schemas.openxmlformats.org/presentationml/2006/ole">
            <mc:AlternateContent xmlns:mc="http://schemas.openxmlformats.org/markup-compatibility/2006">
              <mc:Choice xmlns:v="urn:schemas-microsoft-com:vml" Requires="v">
                <p:oleObj spid="_x0000_s1053" name="图片" r:id="rId4" imgW="4781520" imgH="1638360" progId="Word.Picture.8">
                  <p:embed/>
                </p:oleObj>
              </mc:Choice>
              <mc:Fallback>
                <p:oleObj name="图片" r:id="rId4" imgW="4781520" imgH="1638360" progId="Word.Pictur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714625"/>
                        <a:ext cx="7072313" cy="2786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1030"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pPr eaLnBrk="1" hangingPunct="1"/>
            <a:r>
              <a:rPr lang="zh-CN" altLang="en-US" smtClean="0"/>
              <a:t>语料库</a:t>
            </a:r>
          </a:p>
        </p:txBody>
      </p:sp>
      <p:sp>
        <p:nvSpPr>
          <p:cNvPr id="47107" name="内容占位符 2"/>
          <p:cNvSpPr>
            <a:spLocks noGrp="1"/>
          </p:cNvSpPr>
          <p:nvPr>
            <p:ph idx="1"/>
          </p:nvPr>
        </p:nvSpPr>
        <p:spPr/>
        <p:txBody>
          <a:bodyPr/>
          <a:lstStyle/>
          <a:p>
            <a:pPr eaLnBrk="1" hangingPunct="1">
              <a:lnSpc>
                <a:spcPct val="90000"/>
              </a:lnSpc>
            </a:pPr>
            <a:r>
              <a:rPr lang="zh-CN" altLang="en-US" sz="3600" smtClean="0"/>
              <a:t>大规模用于统计计算语言学研究的机器可读文档</a:t>
            </a:r>
          </a:p>
          <a:p>
            <a:pPr eaLnBrk="1" hangingPunct="1">
              <a:lnSpc>
                <a:spcPct val="90000"/>
              </a:lnSpc>
            </a:pPr>
            <a:r>
              <a:rPr lang="zh-CN" altLang="en-US" sz="3600" smtClean="0"/>
              <a:t>平衡语料库</a:t>
            </a:r>
          </a:p>
          <a:p>
            <a:pPr eaLnBrk="1" hangingPunct="1">
              <a:lnSpc>
                <a:spcPct val="90000"/>
              </a:lnSpc>
            </a:pPr>
            <a:r>
              <a:rPr lang="zh-CN" altLang="en-US" sz="3600" smtClean="0"/>
              <a:t>生语料与熟语料</a:t>
            </a:r>
            <a:endParaRPr lang="en-US" altLang="zh-CN" sz="3600" smtClean="0"/>
          </a:p>
          <a:p>
            <a:pPr eaLnBrk="1" hangingPunct="1">
              <a:lnSpc>
                <a:spcPct val="90000"/>
              </a:lnSpc>
            </a:pPr>
            <a:r>
              <a:rPr lang="zh-CN" altLang="en-US" sz="3600" smtClean="0"/>
              <a:t>共时与历时</a:t>
            </a:r>
          </a:p>
          <a:p>
            <a:pPr eaLnBrk="1" hangingPunct="1">
              <a:lnSpc>
                <a:spcPct val="90000"/>
              </a:lnSpc>
            </a:pPr>
            <a:r>
              <a:rPr lang="zh-CN" altLang="en-US" sz="3600" smtClean="0"/>
              <a:t>单语语料库与双语语料库</a:t>
            </a:r>
          </a:p>
          <a:p>
            <a:pPr eaLnBrk="1" hangingPunct="1"/>
            <a:endParaRPr lang="zh-CN" altLang="en-US" smtClean="0"/>
          </a:p>
        </p:txBody>
      </p:sp>
      <p:sp>
        <p:nvSpPr>
          <p:cNvPr id="47108"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47109"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pPr eaLnBrk="1" hangingPunct="1">
              <a:lnSpc>
                <a:spcPct val="90000"/>
              </a:lnSpc>
            </a:pPr>
            <a:r>
              <a:rPr lang="zh-CN" altLang="en-US" smtClean="0"/>
              <a:t>单语语料库</a:t>
            </a:r>
          </a:p>
        </p:txBody>
      </p:sp>
      <p:sp>
        <p:nvSpPr>
          <p:cNvPr id="48131" name="内容占位符 2"/>
          <p:cNvSpPr>
            <a:spLocks noGrp="1"/>
          </p:cNvSpPr>
          <p:nvPr>
            <p:ph idx="1"/>
          </p:nvPr>
        </p:nvSpPr>
        <p:spPr/>
        <p:txBody>
          <a:bodyPr/>
          <a:lstStyle/>
          <a:p>
            <a:pPr eaLnBrk="1" hangingPunct="1">
              <a:lnSpc>
                <a:spcPct val="90000"/>
              </a:lnSpc>
            </a:pPr>
            <a:r>
              <a:rPr lang="zh-CN" altLang="en-US" sz="3600" smtClean="0"/>
              <a:t>主要汉语语料库</a:t>
            </a:r>
          </a:p>
          <a:p>
            <a:pPr lvl="1" eaLnBrk="1" hangingPunct="1">
              <a:lnSpc>
                <a:spcPct val="90000"/>
              </a:lnSpc>
            </a:pPr>
            <a:r>
              <a:rPr lang="zh-CN" altLang="en-US" sz="3200" smtClean="0"/>
              <a:t>汉语现代文学作品语料库（</a:t>
            </a:r>
            <a:r>
              <a:rPr lang="en-US" altLang="zh-CN" sz="3200" smtClean="0"/>
              <a:t>1979</a:t>
            </a:r>
            <a:r>
              <a:rPr lang="zh-CN" altLang="en-US" sz="3200" smtClean="0"/>
              <a:t>年），</a:t>
            </a:r>
            <a:r>
              <a:rPr lang="en-US" altLang="zh-CN" sz="3200" smtClean="0"/>
              <a:t>527</a:t>
            </a:r>
            <a:r>
              <a:rPr lang="zh-CN" altLang="en-US" sz="3200" smtClean="0"/>
              <a:t>万字，武汉大学。</a:t>
            </a:r>
          </a:p>
          <a:p>
            <a:pPr lvl="1" eaLnBrk="1" hangingPunct="1">
              <a:lnSpc>
                <a:spcPct val="90000"/>
              </a:lnSpc>
            </a:pPr>
            <a:r>
              <a:rPr lang="zh-CN" altLang="en-US" sz="3200" smtClean="0"/>
              <a:t>现代汉语语料库（</a:t>
            </a:r>
            <a:r>
              <a:rPr lang="en-US" altLang="zh-CN" sz="3200" smtClean="0"/>
              <a:t>1983</a:t>
            </a:r>
            <a:r>
              <a:rPr lang="zh-CN" altLang="en-US" sz="3200" smtClean="0"/>
              <a:t>年），</a:t>
            </a:r>
            <a:r>
              <a:rPr lang="en-US" altLang="zh-CN" sz="3200" smtClean="0"/>
              <a:t>2</a:t>
            </a:r>
            <a:r>
              <a:rPr lang="zh-CN" altLang="en-US" sz="3200" smtClean="0"/>
              <a:t>千万字，北京航天航空大学。</a:t>
            </a:r>
          </a:p>
          <a:p>
            <a:pPr lvl="1" eaLnBrk="1" hangingPunct="1">
              <a:lnSpc>
                <a:spcPct val="90000"/>
              </a:lnSpc>
            </a:pPr>
            <a:r>
              <a:rPr lang="zh-CN" altLang="en-US" sz="3200" smtClean="0"/>
              <a:t>中学语文教材语料库（</a:t>
            </a:r>
            <a:r>
              <a:rPr lang="en-US" altLang="zh-CN" sz="3200" smtClean="0"/>
              <a:t>1983</a:t>
            </a:r>
            <a:r>
              <a:rPr lang="zh-CN" altLang="en-US" sz="3200" smtClean="0"/>
              <a:t>年），</a:t>
            </a:r>
            <a:r>
              <a:rPr lang="en-US" altLang="zh-CN" sz="3200" smtClean="0"/>
              <a:t>106</a:t>
            </a:r>
            <a:r>
              <a:rPr lang="zh-CN" altLang="en-US" sz="3200" smtClean="0"/>
              <a:t>万</a:t>
            </a:r>
            <a:r>
              <a:rPr lang="en-US" altLang="zh-CN" sz="3200" smtClean="0"/>
              <a:t>8</a:t>
            </a:r>
            <a:r>
              <a:rPr lang="zh-CN" altLang="en-US" sz="3200" smtClean="0"/>
              <a:t>千字，北京师范大学。</a:t>
            </a:r>
          </a:p>
          <a:p>
            <a:pPr eaLnBrk="1" hangingPunct="1"/>
            <a:endParaRPr lang="zh-CN" altLang="en-US" sz="2800" smtClean="0"/>
          </a:p>
        </p:txBody>
      </p:sp>
      <p:sp>
        <p:nvSpPr>
          <p:cNvPr id="48132"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48133"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副标题 5"/>
          <p:cNvSpPr>
            <a:spLocks noGrp="1"/>
          </p:cNvSpPr>
          <p:nvPr>
            <p:ph type="subTitle" idx="1"/>
          </p:nvPr>
        </p:nvSpPr>
        <p:spPr/>
        <p:txBody>
          <a:bodyPr/>
          <a:lstStyle/>
          <a:p>
            <a:pPr eaLnBrk="1" hangingPunct="1"/>
            <a:endParaRPr lang="zh-CN" altLang="en-US" smtClean="0"/>
          </a:p>
        </p:txBody>
      </p:sp>
      <p:sp>
        <p:nvSpPr>
          <p:cNvPr id="22531" name="标题 1"/>
          <p:cNvSpPr>
            <a:spLocks noGrp="1"/>
          </p:cNvSpPr>
          <p:nvPr>
            <p:ph type="ctrTitle"/>
          </p:nvPr>
        </p:nvSpPr>
        <p:spPr/>
        <p:txBody>
          <a:bodyPr/>
          <a:lstStyle/>
          <a:p>
            <a:pPr eaLnBrk="1" hangingPunct="1"/>
            <a:r>
              <a:rPr lang="en-US" altLang="zh-CN" smtClean="0"/>
              <a:t>1</a:t>
            </a:r>
            <a:r>
              <a:rPr lang="zh-CN" altLang="en-US" smtClean="0"/>
              <a:t>、汉语的分词</a:t>
            </a:r>
          </a:p>
        </p:txBody>
      </p:sp>
      <p:sp>
        <p:nvSpPr>
          <p:cNvPr id="22532" name="日期占位符 2"/>
          <p:cNvSpPr>
            <a:spLocks noGrp="1"/>
          </p:cNvSpPr>
          <p:nvPr>
            <p:ph type="dt" sz="quarter" idx="10"/>
          </p:nvPr>
        </p:nvSpPr>
        <p:spPr>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22533" name="页脚占位符 3"/>
          <p:cNvSpPr>
            <a:spLocks noGrp="1"/>
          </p:cNvSpPr>
          <p:nvPr>
            <p:ph type="ftr" sz="quarter" idx="11"/>
          </p:nvPr>
        </p:nvSpPr>
        <p:spPr>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pPr eaLnBrk="1" hangingPunct="1"/>
            <a:r>
              <a:rPr lang="zh-CN" altLang="en-US" smtClean="0"/>
              <a:t>单语语料库</a:t>
            </a:r>
          </a:p>
        </p:txBody>
      </p:sp>
      <p:sp>
        <p:nvSpPr>
          <p:cNvPr id="49155" name="内容占位符 2"/>
          <p:cNvSpPr>
            <a:spLocks noGrp="1"/>
          </p:cNvSpPr>
          <p:nvPr>
            <p:ph idx="1"/>
          </p:nvPr>
        </p:nvSpPr>
        <p:spPr>
          <a:xfrm>
            <a:off x="928688" y="1571625"/>
            <a:ext cx="7661275" cy="4429125"/>
          </a:xfrm>
        </p:spPr>
        <p:txBody>
          <a:bodyPr/>
          <a:lstStyle/>
          <a:p>
            <a:pPr lvl="1" eaLnBrk="1" hangingPunct="1">
              <a:lnSpc>
                <a:spcPct val="90000"/>
              </a:lnSpc>
            </a:pPr>
            <a:r>
              <a:rPr lang="zh-CN" altLang="en-US" sz="3600" smtClean="0"/>
              <a:t>现代汉语语料库（</a:t>
            </a:r>
            <a:r>
              <a:rPr lang="en-US" altLang="zh-CN" sz="3600" smtClean="0"/>
              <a:t>1983</a:t>
            </a:r>
            <a:r>
              <a:rPr lang="zh-CN" altLang="en-US" sz="3600" smtClean="0"/>
              <a:t>年），</a:t>
            </a:r>
            <a:r>
              <a:rPr lang="en-US" altLang="zh-CN" sz="3600" smtClean="0"/>
              <a:t>180</a:t>
            </a:r>
            <a:r>
              <a:rPr lang="zh-CN" altLang="en-US" sz="3600" smtClean="0"/>
              <a:t>万字，北京语言学院</a:t>
            </a:r>
            <a:endParaRPr lang="en-US" altLang="zh-CN" sz="3600" smtClean="0"/>
          </a:p>
          <a:p>
            <a:pPr lvl="1" eaLnBrk="1" hangingPunct="1">
              <a:lnSpc>
                <a:spcPct val="90000"/>
              </a:lnSpc>
            </a:pPr>
            <a:r>
              <a:rPr lang="zh-CN" altLang="en-US" sz="3600" smtClean="0"/>
              <a:t>汉语新闻语料库（</a:t>
            </a:r>
            <a:r>
              <a:rPr lang="en-US" altLang="zh-CN" sz="3600" smtClean="0"/>
              <a:t>1988</a:t>
            </a:r>
            <a:r>
              <a:rPr lang="zh-CN" altLang="en-US" sz="3600" smtClean="0"/>
              <a:t>年），</a:t>
            </a:r>
            <a:r>
              <a:rPr lang="en-US" altLang="zh-CN" sz="3600" smtClean="0"/>
              <a:t>250</a:t>
            </a:r>
            <a:r>
              <a:rPr lang="zh-CN" altLang="en-US" sz="3600" smtClean="0"/>
              <a:t>万字，山西大学，包括</a:t>
            </a:r>
            <a:r>
              <a:rPr lang="en-US" altLang="zh-CN" sz="3600" smtClean="0"/>
              <a:t>4</a:t>
            </a:r>
            <a:r>
              <a:rPr lang="zh-CN" altLang="en-US" sz="3600" smtClean="0"/>
              <a:t>部分：</a:t>
            </a:r>
          </a:p>
          <a:p>
            <a:pPr lvl="2" eaLnBrk="1" hangingPunct="1">
              <a:lnSpc>
                <a:spcPct val="90000"/>
              </a:lnSpc>
            </a:pPr>
            <a:r>
              <a:rPr lang="en-US" altLang="zh-CN" sz="3200" smtClean="0"/>
              <a:t>《</a:t>
            </a:r>
            <a:r>
              <a:rPr lang="zh-CN" altLang="en-US" sz="3200" smtClean="0"/>
              <a:t>人民日报</a:t>
            </a:r>
            <a:r>
              <a:rPr lang="en-US" altLang="zh-CN" sz="3200" smtClean="0"/>
              <a:t>》</a:t>
            </a:r>
            <a:r>
              <a:rPr lang="zh-CN" altLang="en-US" sz="3200" smtClean="0"/>
              <a:t>：</a:t>
            </a:r>
            <a:r>
              <a:rPr lang="en-US" altLang="zh-CN" sz="3200" smtClean="0"/>
              <a:t>150</a:t>
            </a:r>
            <a:r>
              <a:rPr lang="zh-CN" altLang="en-US" sz="3200" smtClean="0"/>
              <a:t>万字，</a:t>
            </a:r>
          </a:p>
          <a:p>
            <a:pPr lvl="2" eaLnBrk="1" hangingPunct="1">
              <a:lnSpc>
                <a:spcPct val="90000"/>
              </a:lnSpc>
            </a:pPr>
            <a:r>
              <a:rPr lang="en-US" altLang="zh-CN" sz="3200" smtClean="0"/>
              <a:t>《</a:t>
            </a:r>
            <a:r>
              <a:rPr lang="zh-CN" altLang="en-US" sz="3200" smtClean="0"/>
              <a:t>北京科技报</a:t>
            </a:r>
            <a:r>
              <a:rPr lang="en-US" altLang="zh-CN" sz="3200" smtClean="0"/>
              <a:t>》</a:t>
            </a:r>
            <a:r>
              <a:rPr lang="zh-CN" altLang="en-US" sz="3200" smtClean="0"/>
              <a:t>：</a:t>
            </a:r>
            <a:r>
              <a:rPr lang="en-US" altLang="zh-CN" sz="3200" smtClean="0"/>
              <a:t>20</a:t>
            </a:r>
            <a:r>
              <a:rPr lang="zh-CN" altLang="en-US" sz="3200" smtClean="0"/>
              <a:t>万字；</a:t>
            </a:r>
          </a:p>
          <a:p>
            <a:pPr lvl="2" eaLnBrk="1" hangingPunct="1">
              <a:lnSpc>
                <a:spcPct val="90000"/>
              </a:lnSpc>
            </a:pPr>
            <a:r>
              <a:rPr lang="en-US" altLang="zh-CN" sz="3200" smtClean="0"/>
              <a:t>《</a:t>
            </a:r>
            <a:r>
              <a:rPr lang="zh-CN" altLang="en-US" sz="3200" smtClean="0"/>
              <a:t>电视新闻</a:t>
            </a:r>
            <a:r>
              <a:rPr lang="en-US" altLang="zh-CN" sz="3200" smtClean="0"/>
              <a:t>》</a:t>
            </a:r>
            <a:r>
              <a:rPr lang="zh-CN" altLang="en-US" sz="3200" smtClean="0"/>
              <a:t>（</a:t>
            </a:r>
            <a:r>
              <a:rPr lang="en-US" altLang="zh-CN" sz="3200" smtClean="0"/>
              <a:t>CCTV</a:t>
            </a:r>
            <a:r>
              <a:rPr lang="zh-CN" altLang="en-US" sz="3200" smtClean="0"/>
              <a:t>）：</a:t>
            </a:r>
            <a:r>
              <a:rPr lang="en-US" altLang="zh-CN" sz="3200" smtClean="0"/>
              <a:t>50</a:t>
            </a:r>
            <a:r>
              <a:rPr lang="zh-CN" altLang="en-US" sz="3200" smtClean="0"/>
              <a:t>万字；</a:t>
            </a:r>
          </a:p>
          <a:p>
            <a:pPr lvl="2" eaLnBrk="1" hangingPunct="1">
              <a:lnSpc>
                <a:spcPct val="90000"/>
              </a:lnSpc>
            </a:pPr>
            <a:r>
              <a:rPr lang="en-US" altLang="zh-CN" sz="3200" smtClean="0"/>
              <a:t>《</a:t>
            </a:r>
            <a:r>
              <a:rPr lang="zh-CN" altLang="en-US" sz="3200" smtClean="0"/>
              <a:t>当代</a:t>
            </a:r>
            <a:r>
              <a:rPr lang="en-US" altLang="zh-CN" sz="3200" smtClean="0"/>
              <a:t>》</a:t>
            </a:r>
            <a:r>
              <a:rPr lang="zh-CN" altLang="en-US" sz="3200" smtClean="0"/>
              <a:t>（杂志）：</a:t>
            </a:r>
            <a:r>
              <a:rPr lang="en-US" altLang="zh-CN" sz="3200" smtClean="0"/>
              <a:t>30</a:t>
            </a:r>
            <a:r>
              <a:rPr lang="zh-CN" altLang="en-US" sz="3200" smtClean="0"/>
              <a:t>万字。</a:t>
            </a:r>
          </a:p>
        </p:txBody>
      </p:sp>
      <p:sp>
        <p:nvSpPr>
          <p:cNvPr id="49156"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49157"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pPr eaLnBrk="1" hangingPunct="1"/>
            <a:r>
              <a:rPr lang="zh-CN" altLang="en-US" smtClean="0"/>
              <a:t>单语语料库</a:t>
            </a:r>
          </a:p>
        </p:txBody>
      </p:sp>
      <p:sp>
        <p:nvSpPr>
          <p:cNvPr id="50179" name="内容占位符 2"/>
          <p:cNvSpPr>
            <a:spLocks noGrp="1"/>
          </p:cNvSpPr>
          <p:nvPr>
            <p:ph idx="1"/>
          </p:nvPr>
        </p:nvSpPr>
        <p:spPr/>
        <p:txBody>
          <a:bodyPr/>
          <a:lstStyle/>
          <a:p>
            <a:pPr lvl="1" eaLnBrk="1" hangingPunct="1">
              <a:lnSpc>
                <a:spcPct val="90000"/>
              </a:lnSpc>
            </a:pPr>
            <a:r>
              <a:rPr lang="zh-CN" altLang="en-US" sz="3600" smtClean="0"/>
              <a:t>北大汉语语料库（</a:t>
            </a:r>
            <a:r>
              <a:rPr lang="en-US" altLang="zh-CN" sz="3600" smtClean="0"/>
              <a:t>1992</a:t>
            </a:r>
            <a:r>
              <a:rPr lang="zh-CN" altLang="en-US" sz="3600" smtClean="0"/>
              <a:t>年）：</a:t>
            </a:r>
            <a:r>
              <a:rPr lang="en-US" altLang="zh-CN" sz="3600" smtClean="0"/>
              <a:t>500</a:t>
            </a:r>
            <a:r>
              <a:rPr lang="zh-CN" altLang="en-US" sz="3600" smtClean="0"/>
              <a:t>万词，北京大学。</a:t>
            </a:r>
          </a:p>
          <a:p>
            <a:pPr lvl="1" eaLnBrk="1" hangingPunct="1">
              <a:lnSpc>
                <a:spcPct val="90000"/>
              </a:lnSpc>
            </a:pPr>
            <a:r>
              <a:rPr lang="zh-CN" altLang="en-US" sz="3600" smtClean="0"/>
              <a:t>人民日报语料库</a:t>
            </a:r>
            <a:endParaRPr lang="en-US" altLang="zh-CN" sz="3600" smtClean="0"/>
          </a:p>
          <a:p>
            <a:pPr lvl="2" eaLnBrk="1" hangingPunct="1">
              <a:lnSpc>
                <a:spcPct val="90000"/>
              </a:lnSpc>
            </a:pPr>
            <a:r>
              <a:rPr lang="zh-CN" altLang="en-US" sz="2800" smtClean="0"/>
              <a:t>北京大学计算语言学研究所和日本富士通公司合作，从</a:t>
            </a:r>
            <a:r>
              <a:rPr lang="en-US" altLang="zh-CN" sz="2800" smtClean="0"/>
              <a:t>1999</a:t>
            </a:r>
            <a:r>
              <a:rPr lang="zh-CN" altLang="en-US" sz="2800" smtClean="0"/>
              <a:t>年开始，到</a:t>
            </a:r>
            <a:r>
              <a:rPr lang="en-US" altLang="zh-CN" sz="2800" smtClean="0"/>
              <a:t>2002</a:t>
            </a:r>
            <a:r>
              <a:rPr lang="zh-CN" altLang="en-US" sz="2800" smtClean="0"/>
              <a:t>年完成，原始语料取自</a:t>
            </a:r>
            <a:r>
              <a:rPr lang="en-US" altLang="zh-CN" sz="2800" smtClean="0"/>
              <a:t>1998</a:t>
            </a:r>
            <a:r>
              <a:rPr lang="zh-CN" altLang="en-US" sz="2800" smtClean="0"/>
              <a:t>年全年的</a:t>
            </a:r>
            <a:r>
              <a:rPr lang="en-US" altLang="zh-CN" sz="2800" smtClean="0"/>
              <a:t>《</a:t>
            </a:r>
            <a:r>
              <a:rPr lang="zh-CN" altLang="en-US" sz="2800" smtClean="0"/>
              <a:t>人民日报</a:t>
            </a:r>
            <a:r>
              <a:rPr lang="en-US" altLang="zh-CN" sz="2800" smtClean="0"/>
              <a:t>》</a:t>
            </a:r>
            <a:r>
              <a:rPr lang="zh-CN" altLang="en-US" sz="2800" smtClean="0"/>
              <a:t>，共约</a:t>
            </a:r>
            <a:r>
              <a:rPr lang="en-US" altLang="zh-CN" sz="2800" smtClean="0"/>
              <a:t>2700</a:t>
            </a:r>
            <a:r>
              <a:rPr lang="zh-CN" altLang="en-US" sz="2800" smtClean="0"/>
              <a:t>万字，到</a:t>
            </a:r>
            <a:r>
              <a:rPr lang="en-US" altLang="zh-CN" sz="2800" smtClean="0"/>
              <a:t>2003</a:t>
            </a:r>
            <a:r>
              <a:rPr lang="zh-CN" altLang="en-US" sz="2800" smtClean="0"/>
              <a:t>年又扩充到</a:t>
            </a:r>
            <a:r>
              <a:rPr lang="en-US" altLang="zh-CN" sz="2800" smtClean="0"/>
              <a:t>3500</a:t>
            </a:r>
            <a:r>
              <a:rPr lang="zh-CN" altLang="en-US" sz="2800" smtClean="0"/>
              <a:t>万字，是我国第一个大型的现代汉语标注语料库。</a:t>
            </a:r>
            <a:endParaRPr lang="en-US" altLang="zh-CN" sz="2800" smtClean="0"/>
          </a:p>
          <a:p>
            <a:pPr lvl="3" eaLnBrk="1" hangingPunct="1">
              <a:lnSpc>
                <a:spcPct val="90000"/>
              </a:lnSpc>
              <a:buFont typeface="Wingdings" pitchFamily="2" charset="2"/>
              <a:buNone/>
            </a:pPr>
            <a:endParaRPr lang="zh-CN" altLang="en-US" sz="2800" smtClean="0"/>
          </a:p>
          <a:p>
            <a:pPr eaLnBrk="1" hangingPunct="1"/>
            <a:endParaRPr lang="zh-CN" altLang="en-US" smtClean="0"/>
          </a:p>
        </p:txBody>
      </p:sp>
      <p:sp>
        <p:nvSpPr>
          <p:cNvPr id="50180"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50181"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pPr eaLnBrk="1" hangingPunct="1"/>
            <a:r>
              <a:rPr lang="zh-CN" altLang="en-US" smtClean="0"/>
              <a:t>单语语料库</a:t>
            </a:r>
          </a:p>
        </p:txBody>
      </p:sp>
      <p:sp>
        <p:nvSpPr>
          <p:cNvPr id="51203" name="内容占位符 2"/>
          <p:cNvSpPr>
            <a:spLocks noGrp="1"/>
          </p:cNvSpPr>
          <p:nvPr>
            <p:ph idx="1"/>
          </p:nvPr>
        </p:nvSpPr>
        <p:spPr/>
        <p:txBody>
          <a:bodyPr/>
          <a:lstStyle/>
          <a:p>
            <a:pPr eaLnBrk="1" hangingPunct="1">
              <a:lnSpc>
                <a:spcPct val="90000"/>
              </a:lnSpc>
            </a:pPr>
            <a:r>
              <a:rPr lang="zh-CN" altLang="en-US" sz="3600" smtClean="0"/>
              <a:t>主要英语语料库</a:t>
            </a:r>
          </a:p>
          <a:p>
            <a:pPr lvl="1" eaLnBrk="1" hangingPunct="1">
              <a:lnSpc>
                <a:spcPct val="90000"/>
              </a:lnSpc>
            </a:pPr>
            <a:r>
              <a:rPr lang="en-US" altLang="zh-CN" sz="3600" smtClean="0"/>
              <a:t>Brown corpus(1960s-1970s),Brown University</a:t>
            </a:r>
          </a:p>
          <a:p>
            <a:pPr lvl="2" eaLnBrk="1" hangingPunct="1">
              <a:lnSpc>
                <a:spcPct val="90000"/>
              </a:lnSpc>
            </a:pPr>
            <a:r>
              <a:rPr lang="en-US" altLang="zh-CN" sz="3200" smtClean="0"/>
              <a:t>100</a:t>
            </a:r>
            <a:r>
              <a:rPr lang="zh-CN" altLang="en-US" sz="3200" smtClean="0"/>
              <a:t>万词次，收录</a:t>
            </a:r>
            <a:r>
              <a:rPr lang="en-US" altLang="zh-CN" sz="3200" smtClean="0"/>
              <a:t>1961</a:t>
            </a:r>
            <a:r>
              <a:rPr lang="zh-CN" altLang="en-US" sz="3200" smtClean="0"/>
              <a:t>年美国人写的散文</a:t>
            </a:r>
            <a:endParaRPr lang="en-US" altLang="zh-CN" sz="3200" smtClean="0"/>
          </a:p>
          <a:p>
            <a:pPr lvl="1" eaLnBrk="1" hangingPunct="1">
              <a:lnSpc>
                <a:spcPct val="90000"/>
              </a:lnSpc>
            </a:pPr>
            <a:r>
              <a:rPr lang="en-US" altLang="zh-CN" sz="3600" smtClean="0"/>
              <a:t>Penn Treebank, Pennsylvania University,</a:t>
            </a:r>
            <a:r>
              <a:rPr lang="zh-CN" altLang="en-US" sz="3600" smtClean="0"/>
              <a:t> </a:t>
            </a:r>
            <a:r>
              <a:rPr lang="en-US" altLang="zh-CN" sz="3600" smtClean="0"/>
              <a:t>text from Wall Street Journal</a:t>
            </a:r>
          </a:p>
          <a:p>
            <a:pPr lvl="1" eaLnBrk="1" hangingPunct="1">
              <a:lnSpc>
                <a:spcPct val="90000"/>
              </a:lnSpc>
            </a:pPr>
            <a:endParaRPr lang="en-US" altLang="zh-CN" sz="2000" smtClean="0"/>
          </a:p>
          <a:p>
            <a:pPr lvl="1" eaLnBrk="1" hangingPunct="1">
              <a:lnSpc>
                <a:spcPct val="90000"/>
              </a:lnSpc>
            </a:pPr>
            <a:endParaRPr lang="en-US" altLang="zh-CN" sz="2000" smtClean="0"/>
          </a:p>
          <a:p>
            <a:pPr lvl="1" eaLnBrk="1" hangingPunct="1">
              <a:lnSpc>
                <a:spcPct val="90000"/>
              </a:lnSpc>
            </a:pPr>
            <a:endParaRPr lang="en-US" altLang="zh-CN" sz="2000" smtClean="0"/>
          </a:p>
          <a:p>
            <a:pPr lvl="1" eaLnBrk="1" hangingPunct="1">
              <a:lnSpc>
                <a:spcPct val="90000"/>
              </a:lnSpc>
            </a:pPr>
            <a:endParaRPr lang="en-US" altLang="zh-CN" sz="2000" smtClean="0"/>
          </a:p>
          <a:p>
            <a:pPr lvl="1" eaLnBrk="1" hangingPunct="1">
              <a:lnSpc>
                <a:spcPct val="90000"/>
              </a:lnSpc>
            </a:pPr>
            <a:endParaRPr lang="en-US" altLang="zh-CN" sz="2000" smtClean="0"/>
          </a:p>
          <a:p>
            <a:pPr lvl="1" eaLnBrk="1" hangingPunct="1">
              <a:lnSpc>
                <a:spcPct val="90000"/>
              </a:lnSpc>
            </a:pPr>
            <a:endParaRPr lang="en-US" altLang="zh-CN" sz="2000" smtClean="0"/>
          </a:p>
          <a:p>
            <a:pPr lvl="1" eaLnBrk="1" hangingPunct="1">
              <a:lnSpc>
                <a:spcPct val="90000"/>
              </a:lnSpc>
            </a:pPr>
            <a:endParaRPr lang="en-US" altLang="zh-CN" sz="2000" smtClean="0"/>
          </a:p>
          <a:p>
            <a:pPr lvl="1" eaLnBrk="1" hangingPunct="1">
              <a:lnSpc>
                <a:spcPct val="90000"/>
              </a:lnSpc>
            </a:pPr>
            <a:endParaRPr lang="en-US" altLang="zh-CN" sz="2000" smtClean="0"/>
          </a:p>
          <a:p>
            <a:pPr lvl="1" eaLnBrk="1" hangingPunct="1">
              <a:lnSpc>
                <a:spcPct val="90000"/>
              </a:lnSpc>
            </a:pPr>
            <a:endParaRPr lang="en-US" altLang="zh-CN" sz="2000" smtClean="0"/>
          </a:p>
          <a:p>
            <a:pPr lvl="1" eaLnBrk="1" hangingPunct="1">
              <a:lnSpc>
                <a:spcPct val="90000"/>
              </a:lnSpc>
            </a:pPr>
            <a:r>
              <a:rPr lang="zh-CN" altLang="en-US" sz="2000" smtClean="0"/>
              <a:t>英汉双语语料库</a:t>
            </a:r>
          </a:p>
          <a:p>
            <a:pPr lvl="2" eaLnBrk="1" hangingPunct="1">
              <a:lnSpc>
                <a:spcPct val="90000"/>
              </a:lnSpc>
            </a:pPr>
            <a:r>
              <a:rPr lang="zh-CN" altLang="en-US" sz="2000" smtClean="0"/>
              <a:t>计算机专业的双语语料库</a:t>
            </a:r>
          </a:p>
          <a:p>
            <a:pPr lvl="2" eaLnBrk="1" hangingPunct="1">
              <a:lnSpc>
                <a:spcPct val="90000"/>
              </a:lnSpc>
            </a:pPr>
            <a:r>
              <a:rPr lang="zh-CN" altLang="en-US" sz="2000" smtClean="0"/>
              <a:t>香港法律文档双语语料库</a:t>
            </a:r>
          </a:p>
          <a:p>
            <a:pPr eaLnBrk="1" hangingPunct="1"/>
            <a:endParaRPr lang="zh-CN" altLang="en-US" smtClean="0"/>
          </a:p>
        </p:txBody>
      </p:sp>
      <p:sp>
        <p:nvSpPr>
          <p:cNvPr id="51204"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51205"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pPr eaLnBrk="1" hangingPunct="1"/>
            <a:r>
              <a:rPr lang="zh-CN" altLang="en-US" smtClean="0"/>
              <a:t>双语语料库</a:t>
            </a:r>
          </a:p>
        </p:txBody>
      </p:sp>
      <p:sp>
        <p:nvSpPr>
          <p:cNvPr id="52227" name="内容占位符 2"/>
          <p:cNvSpPr>
            <a:spLocks noGrp="1"/>
          </p:cNvSpPr>
          <p:nvPr>
            <p:ph idx="1"/>
          </p:nvPr>
        </p:nvSpPr>
        <p:spPr/>
        <p:txBody>
          <a:bodyPr/>
          <a:lstStyle/>
          <a:p>
            <a:pPr eaLnBrk="1" hangingPunct="1">
              <a:lnSpc>
                <a:spcPct val="90000"/>
              </a:lnSpc>
            </a:pPr>
            <a:r>
              <a:rPr lang="zh-CN" altLang="en-US" smtClean="0"/>
              <a:t>计算机专业的双语语料库</a:t>
            </a:r>
          </a:p>
          <a:p>
            <a:pPr eaLnBrk="1" hangingPunct="1">
              <a:lnSpc>
                <a:spcPct val="90000"/>
              </a:lnSpc>
            </a:pPr>
            <a:r>
              <a:rPr lang="zh-CN" altLang="en-US" smtClean="0"/>
              <a:t>香港法律文档双语语料库</a:t>
            </a:r>
          </a:p>
          <a:p>
            <a:pPr eaLnBrk="1" hangingPunct="1"/>
            <a:endParaRPr lang="zh-CN" altLang="en-US" smtClean="0"/>
          </a:p>
        </p:txBody>
      </p:sp>
      <p:sp>
        <p:nvSpPr>
          <p:cNvPr id="52228"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52229"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副标题 6"/>
          <p:cNvSpPr>
            <a:spLocks noGrp="1"/>
          </p:cNvSpPr>
          <p:nvPr>
            <p:ph type="subTitle" idx="1"/>
          </p:nvPr>
        </p:nvSpPr>
        <p:spPr/>
        <p:txBody>
          <a:bodyPr/>
          <a:lstStyle/>
          <a:p>
            <a:pPr eaLnBrk="1" hangingPunct="1"/>
            <a:endParaRPr lang="zh-CN" altLang="en-US" smtClean="0"/>
          </a:p>
        </p:txBody>
      </p:sp>
      <p:sp>
        <p:nvSpPr>
          <p:cNvPr id="53251" name="标题 5"/>
          <p:cNvSpPr>
            <a:spLocks noGrp="1"/>
          </p:cNvSpPr>
          <p:nvPr>
            <p:ph type="ctrTitle"/>
          </p:nvPr>
        </p:nvSpPr>
        <p:spPr/>
        <p:txBody>
          <a:bodyPr/>
          <a:lstStyle/>
          <a:p>
            <a:pPr eaLnBrk="1" hangingPunct="1"/>
            <a:r>
              <a:rPr lang="en-US" altLang="zh-CN" smtClean="0"/>
              <a:t>2</a:t>
            </a:r>
            <a:r>
              <a:rPr lang="zh-CN" altLang="en-US" smtClean="0"/>
              <a:t>、汉语词汇的频度统计</a:t>
            </a:r>
          </a:p>
        </p:txBody>
      </p:sp>
      <p:sp>
        <p:nvSpPr>
          <p:cNvPr id="53252" name="日期占位符 2"/>
          <p:cNvSpPr>
            <a:spLocks noGrp="1"/>
          </p:cNvSpPr>
          <p:nvPr>
            <p:ph type="dt" sz="quarter" idx="10"/>
          </p:nvPr>
        </p:nvSpPr>
        <p:spPr>
          <a:noFill/>
        </p:spPr>
        <p:txBody>
          <a:bodyPr/>
          <a:lstStyle/>
          <a:p>
            <a:r>
              <a:rPr lang="zh-CN" altLang="en-US" smtClean="0">
                <a:ea typeface="宋体" pitchFamily="2" charset="-122"/>
              </a:rPr>
              <a:t>研究生专业必修课</a:t>
            </a:r>
            <a:endParaRPr lang="en-US" altLang="zh-CN" smtClean="0">
              <a:ea typeface="宋体" pitchFamily="2" charset="-122"/>
            </a:endParaRPr>
          </a:p>
          <a:p>
            <a:r>
              <a:rPr lang="zh-CN" altLang="en-US" smtClean="0">
                <a:ea typeface="宋体" pitchFamily="2" charset="-122"/>
              </a:rPr>
              <a:t>自然语言处理 </a:t>
            </a:r>
            <a:r>
              <a:rPr lang="en-US" altLang="zh-CN" smtClean="0">
                <a:ea typeface="宋体" pitchFamily="2" charset="-122"/>
              </a:rPr>
              <a:t>, 2010</a:t>
            </a:r>
            <a:r>
              <a:rPr lang="zh-CN" altLang="en-US" smtClean="0">
                <a:ea typeface="宋体" pitchFamily="2" charset="-122"/>
              </a:rPr>
              <a:t>年秋季</a:t>
            </a:r>
            <a:endParaRPr lang="en-US" altLang="zh-CN" smtClean="0">
              <a:ea typeface="宋体" pitchFamily="2" charset="-122"/>
            </a:endParaRPr>
          </a:p>
          <a:p>
            <a:r>
              <a:rPr lang="en-US" altLang="zh-CN" smtClean="0">
                <a:ea typeface="宋体" pitchFamily="2" charset="-122"/>
              </a:rPr>
              <a:t>Copyrights @ 2010. HIT. All Rights Reserved</a:t>
            </a:r>
          </a:p>
        </p:txBody>
      </p:sp>
      <p:sp>
        <p:nvSpPr>
          <p:cNvPr id="53253" name="页脚占位符 3"/>
          <p:cNvSpPr>
            <a:spLocks noGrp="1"/>
          </p:cNvSpPr>
          <p:nvPr>
            <p:ph type="ftr" sz="quarter" idx="11"/>
          </p:nvPr>
        </p:nvSpPr>
        <p:spPr>
          <a:noFill/>
        </p:spPr>
        <p:txBody>
          <a:bodyPr/>
          <a:lstStyle/>
          <a:p>
            <a:r>
              <a:rPr lang="zh-CN" altLang="en-US" smtClean="0">
                <a:ea typeface="宋体" pitchFamily="2" charset="-122"/>
              </a:rPr>
              <a:t>哈尔滨工业大学计算机学院语言技术研究中心</a:t>
            </a:r>
            <a:endParaRPr lang="en-US" altLang="zh-CN" smtClean="0">
              <a:ea typeface="宋体" pitchFamily="2" charset="-122"/>
            </a:endParaRPr>
          </a:p>
          <a:p>
            <a:r>
              <a:rPr lang="zh-CN" altLang="en-US" smtClean="0">
                <a:ea typeface="宋体" pitchFamily="2" charset="-122"/>
              </a:rPr>
              <a:t>哈工大</a:t>
            </a:r>
            <a:r>
              <a:rPr lang="en-US" altLang="zh-CN" smtClean="0">
                <a:ea typeface="宋体" pitchFamily="2" charset="-122"/>
              </a:rPr>
              <a:t>-</a:t>
            </a:r>
            <a:r>
              <a:rPr lang="zh-CN" altLang="en-US" smtClean="0">
                <a:ea typeface="宋体" pitchFamily="2" charset="-122"/>
              </a:rPr>
              <a:t>阿里巴巴联合实验室</a:t>
            </a:r>
            <a:endParaRPr lang="en-US" altLang="zh-CN" smtClean="0">
              <a:ea typeface="宋体" pitchFamily="2" charset="-122"/>
            </a:endParaRP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pPr eaLnBrk="1" hangingPunct="1"/>
            <a:r>
              <a:rPr lang="zh-CN" altLang="en-US" smtClean="0"/>
              <a:t>汉语词的频度统计</a:t>
            </a:r>
          </a:p>
        </p:txBody>
      </p:sp>
      <p:sp>
        <p:nvSpPr>
          <p:cNvPr id="3" name="内容占位符 2"/>
          <p:cNvSpPr>
            <a:spLocks noGrp="1"/>
          </p:cNvSpPr>
          <p:nvPr>
            <p:ph idx="1"/>
          </p:nvPr>
        </p:nvSpPr>
        <p:spPr/>
        <p:txBody>
          <a:bodyPr/>
          <a:lstStyle/>
          <a:p>
            <a:pPr eaLnBrk="1" hangingPunct="1">
              <a:lnSpc>
                <a:spcPct val="90000"/>
              </a:lnSpc>
              <a:defRPr/>
            </a:pPr>
            <a:r>
              <a:rPr lang="zh-CN" altLang="en-US" dirty="0" smtClean="0"/>
              <a:t>词频统计是构造统计语言模型的必要步骤</a:t>
            </a:r>
          </a:p>
          <a:p>
            <a:pPr lvl="1" eaLnBrk="1" hangingPunct="1">
              <a:lnSpc>
                <a:spcPct val="90000"/>
              </a:lnSpc>
              <a:defRPr/>
            </a:pPr>
            <a:r>
              <a:rPr lang="en-US" altLang="zh-CN" dirty="0" smtClean="0"/>
              <a:t>N-gram</a:t>
            </a:r>
            <a:r>
              <a:rPr lang="zh-CN" altLang="en-US" dirty="0" smtClean="0"/>
              <a:t>：</a:t>
            </a:r>
            <a:r>
              <a:rPr lang="en-US" altLang="zh-CN" dirty="0" smtClean="0"/>
              <a:t>n</a:t>
            </a:r>
            <a:r>
              <a:rPr lang="zh-CN" altLang="en-US" dirty="0" smtClean="0"/>
              <a:t>元词序列</a:t>
            </a:r>
            <a:endParaRPr lang="en-US" altLang="zh-CN" dirty="0" smtClean="0"/>
          </a:p>
          <a:p>
            <a:pPr marL="447675" lvl="1" indent="-447675" eaLnBrk="1" hangingPunct="1">
              <a:lnSpc>
                <a:spcPct val="90000"/>
              </a:lnSpc>
              <a:buClr>
                <a:schemeClr val="accent1"/>
              </a:buClr>
              <a:buSzPct val="70000"/>
              <a:buFont typeface="Wingdings" pitchFamily="2" charset="2"/>
              <a:buChar char="n"/>
              <a:defRPr/>
            </a:pPr>
            <a:r>
              <a:rPr lang="zh-CN" altLang="en-US" sz="3200" dirty="0" smtClean="0"/>
              <a:t>词频是词典收词的重要参考依据</a:t>
            </a:r>
            <a:endParaRPr lang="en-US" altLang="zh-CN" sz="3200" dirty="0" smtClean="0"/>
          </a:p>
          <a:p>
            <a:pPr lvl="1" eaLnBrk="1" hangingPunct="1">
              <a:lnSpc>
                <a:spcPct val="90000"/>
              </a:lnSpc>
              <a:defRPr/>
            </a:pPr>
            <a:r>
              <a:rPr lang="en-US" altLang="zh-CN" dirty="0" smtClean="0">
                <a:latin typeface="宋体" charset="-122"/>
                <a:cs typeface="Times New Roman" pitchFamily="18" charset="0"/>
              </a:rPr>
              <a:t>《</a:t>
            </a:r>
            <a:r>
              <a:rPr lang="zh-CN" altLang="en-US" dirty="0" smtClean="0">
                <a:latin typeface="宋体" charset="-122"/>
                <a:cs typeface="Times New Roman" pitchFamily="18" charset="0"/>
              </a:rPr>
              <a:t>现代汉语频率</a:t>
            </a:r>
            <a:r>
              <a:rPr lang="zh-CN" altLang="en-US" dirty="0" smtClean="0">
                <a:latin typeface="宋体" charset="-122"/>
              </a:rPr>
              <a:t>词典</a:t>
            </a:r>
            <a:r>
              <a:rPr lang="en-US" altLang="zh-CN" dirty="0" smtClean="0">
                <a:latin typeface="宋体" charset="-122"/>
              </a:rPr>
              <a:t>》(</a:t>
            </a:r>
            <a:r>
              <a:rPr lang="zh-CN" altLang="en-US" dirty="0" smtClean="0">
                <a:latin typeface="宋体" charset="-122"/>
              </a:rPr>
              <a:t>北京语言文化大学</a:t>
            </a:r>
            <a:r>
              <a:rPr lang="en-US" altLang="zh-CN" dirty="0" smtClean="0">
                <a:latin typeface="宋体" charset="-122"/>
              </a:rPr>
              <a:t>,1986)</a:t>
            </a:r>
            <a:endParaRPr lang="en-US" altLang="zh-CN" dirty="0" smtClean="0"/>
          </a:p>
          <a:p>
            <a:pPr marL="852488" lvl="2" indent="-447675" eaLnBrk="1" hangingPunct="1">
              <a:lnSpc>
                <a:spcPct val="90000"/>
              </a:lnSpc>
              <a:defRPr/>
            </a:pPr>
            <a:endParaRPr lang="zh-CN" altLang="en-US" dirty="0" smtClean="0"/>
          </a:p>
          <a:p>
            <a:pPr eaLnBrk="1" hangingPunct="1">
              <a:lnSpc>
                <a:spcPct val="90000"/>
              </a:lnSpc>
              <a:defRPr/>
            </a:pPr>
            <a:endParaRPr lang="zh-CN" altLang="en-US" dirty="0" smtClean="0"/>
          </a:p>
          <a:p>
            <a:pPr eaLnBrk="1" hangingPunct="1">
              <a:defRPr/>
            </a:pPr>
            <a:endParaRPr lang="zh-CN" altLang="en-US" dirty="0"/>
          </a:p>
        </p:txBody>
      </p:sp>
      <p:sp>
        <p:nvSpPr>
          <p:cNvPr id="54276"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54277"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pPr eaLnBrk="1" hangingPunct="1"/>
            <a:r>
              <a:rPr lang="zh-CN" altLang="en-US" smtClean="0">
                <a:latin typeface="宋体" pitchFamily="2" charset="-122"/>
                <a:cs typeface="Times New Roman" pitchFamily="18" charset="0"/>
              </a:rPr>
              <a:t>示例：</a:t>
            </a:r>
            <a:r>
              <a:rPr lang="en-US" altLang="zh-CN" smtClean="0">
                <a:latin typeface="宋体" pitchFamily="2" charset="-122"/>
                <a:cs typeface="Times New Roman" pitchFamily="18" charset="0"/>
              </a:rPr>
              <a:t>《</a:t>
            </a:r>
            <a:r>
              <a:rPr lang="zh-CN" altLang="en-US" smtClean="0">
                <a:latin typeface="宋体" pitchFamily="2" charset="-122"/>
                <a:cs typeface="Times New Roman" pitchFamily="18" charset="0"/>
              </a:rPr>
              <a:t>现代汉语频率</a:t>
            </a:r>
            <a:r>
              <a:rPr lang="zh-CN" altLang="en-US" smtClean="0">
                <a:latin typeface="宋体" pitchFamily="2" charset="-122"/>
              </a:rPr>
              <a:t>词典</a:t>
            </a:r>
            <a:r>
              <a:rPr lang="en-US" altLang="zh-CN" smtClean="0">
                <a:latin typeface="宋体" pitchFamily="2" charset="-122"/>
              </a:rPr>
              <a:t>》</a:t>
            </a:r>
            <a:endParaRPr lang="zh-CN" altLang="en-US" smtClean="0"/>
          </a:p>
        </p:txBody>
      </p:sp>
      <p:sp>
        <p:nvSpPr>
          <p:cNvPr id="55299" name="内容占位符 2"/>
          <p:cNvSpPr>
            <a:spLocks noGrp="1"/>
          </p:cNvSpPr>
          <p:nvPr>
            <p:ph idx="1"/>
          </p:nvPr>
        </p:nvSpPr>
        <p:spPr/>
        <p:txBody>
          <a:bodyPr/>
          <a:lstStyle/>
          <a:p>
            <a:pPr lvl="1" eaLnBrk="1" hangingPunct="1">
              <a:lnSpc>
                <a:spcPct val="90000"/>
              </a:lnSpc>
            </a:pPr>
            <a:r>
              <a:rPr lang="zh-CN" altLang="en-US" smtClean="0">
                <a:latin typeface="宋体" pitchFamily="2" charset="-122"/>
                <a:cs typeface="Times New Roman" pitchFamily="18" charset="0"/>
              </a:rPr>
              <a:t>选取的语料可以分为如下四类：</a:t>
            </a:r>
          </a:p>
          <a:p>
            <a:pPr lvl="2" eaLnBrk="1" hangingPunct="1">
              <a:lnSpc>
                <a:spcPct val="90000"/>
              </a:lnSpc>
            </a:pPr>
            <a:r>
              <a:rPr lang="zh-CN" altLang="en-US" smtClean="0">
                <a:latin typeface="宋体" pitchFamily="2" charset="-122"/>
                <a:cs typeface="Times New Roman" pitchFamily="18" charset="0"/>
              </a:rPr>
              <a:t>报刊政论：</a:t>
            </a:r>
            <a:r>
              <a:rPr lang="en-US" altLang="zh-CN" smtClean="0">
                <a:latin typeface="宋体" pitchFamily="2" charset="-122"/>
                <a:cs typeface="Times New Roman" pitchFamily="18" charset="0"/>
              </a:rPr>
              <a:t>44</a:t>
            </a:r>
            <a:r>
              <a:rPr lang="zh-CN" altLang="en-US" smtClean="0">
                <a:latin typeface="宋体" pitchFamily="2" charset="-122"/>
                <a:cs typeface="Times New Roman" pitchFamily="18" charset="0"/>
              </a:rPr>
              <a:t>万字，占语料总量的</a:t>
            </a:r>
            <a:r>
              <a:rPr lang="en-US" altLang="zh-CN" smtClean="0">
                <a:latin typeface="宋体" pitchFamily="2" charset="-122"/>
                <a:cs typeface="Times New Roman" pitchFamily="18" charset="0"/>
              </a:rPr>
              <a:t>24.4%</a:t>
            </a:r>
            <a:r>
              <a:rPr lang="zh-CN" altLang="en-US" smtClean="0">
                <a:latin typeface="宋体" pitchFamily="2" charset="-122"/>
                <a:cs typeface="Times New Roman" pitchFamily="18" charset="0"/>
              </a:rPr>
              <a:t>。</a:t>
            </a:r>
          </a:p>
          <a:p>
            <a:pPr lvl="2" eaLnBrk="1" hangingPunct="1">
              <a:lnSpc>
                <a:spcPct val="90000"/>
              </a:lnSpc>
            </a:pPr>
            <a:r>
              <a:rPr lang="zh-CN" altLang="en-US" smtClean="0">
                <a:latin typeface="宋体" pitchFamily="2" charset="-122"/>
                <a:cs typeface="Times New Roman" pitchFamily="18" charset="0"/>
              </a:rPr>
              <a:t>科技和科普文章：</a:t>
            </a:r>
            <a:r>
              <a:rPr lang="en-US" altLang="zh-CN" smtClean="0">
                <a:latin typeface="宋体" pitchFamily="2" charset="-122"/>
                <a:cs typeface="Times New Roman" pitchFamily="18" charset="0"/>
              </a:rPr>
              <a:t>29</a:t>
            </a:r>
            <a:r>
              <a:rPr lang="zh-CN" altLang="en-US" smtClean="0">
                <a:latin typeface="宋体" pitchFamily="2" charset="-122"/>
                <a:cs typeface="Times New Roman" pitchFamily="18" charset="0"/>
              </a:rPr>
              <a:t>万字，占语料总量的</a:t>
            </a:r>
            <a:r>
              <a:rPr lang="en-US" altLang="zh-CN" smtClean="0">
                <a:latin typeface="宋体" pitchFamily="2" charset="-122"/>
                <a:cs typeface="Times New Roman" pitchFamily="18" charset="0"/>
              </a:rPr>
              <a:t>19.8%</a:t>
            </a:r>
            <a:r>
              <a:rPr lang="zh-CN" altLang="en-US" smtClean="0">
                <a:latin typeface="宋体" pitchFamily="2" charset="-122"/>
                <a:cs typeface="Times New Roman" pitchFamily="18" charset="0"/>
              </a:rPr>
              <a:t>。</a:t>
            </a:r>
          </a:p>
          <a:p>
            <a:pPr lvl="2" eaLnBrk="1" hangingPunct="1">
              <a:lnSpc>
                <a:spcPct val="90000"/>
              </a:lnSpc>
            </a:pPr>
            <a:r>
              <a:rPr lang="zh-CN" altLang="en-US" smtClean="0">
                <a:latin typeface="宋体" pitchFamily="2" charset="-122"/>
                <a:cs typeface="Times New Roman" pitchFamily="18" charset="0"/>
              </a:rPr>
              <a:t>口语材料：</a:t>
            </a:r>
            <a:r>
              <a:rPr lang="en-US" altLang="zh-CN" smtClean="0">
                <a:latin typeface="宋体" pitchFamily="2" charset="-122"/>
                <a:cs typeface="Times New Roman" pitchFamily="18" charset="0"/>
              </a:rPr>
              <a:t>20</a:t>
            </a:r>
            <a:r>
              <a:rPr lang="zh-CN" altLang="en-US" smtClean="0">
                <a:latin typeface="宋体" pitchFamily="2" charset="-122"/>
                <a:cs typeface="Times New Roman" pitchFamily="18" charset="0"/>
              </a:rPr>
              <a:t>万字，占语料总量的</a:t>
            </a:r>
            <a:r>
              <a:rPr lang="en-US" altLang="zh-CN" smtClean="0">
                <a:latin typeface="宋体" pitchFamily="2" charset="-122"/>
                <a:cs typeface="Times New Roman" pitchFamily="18" charset="0"/>
              </a:rPr>
              <a:t>11.1%</a:t>
            </a:r>
            <a:r>
              <a:rPr lang="zh-CN" altLang="en-US" smtClean="0">
                <a:latin typeface="宋体" pitchFamily="2" charset="-122"/>
                <a:cs typeface="Times New Roman" pitchFamily="18" charset="0"/>
              </a:rPr>
              <a:t>。</a:t>
            </a:r>
          </a:p>
          <a:p>
            <a:pPr lvl="2" eaLnBrk="1" hangingPunct="1">
              <a:lnSpc>
                <a:spcPct val="90000"/>
              </a:lnSpc>
            </a:pPr>
            <a:r>
              <a:rPr lang="zh-CN" altLang="en-US" smtClean="0">
                <a:latin typeface="宋体" pitchFamily="2" charset="-122"/>
                <a:cs typeface="Times New Roman" pitchFamily="18" charset="0"/>
              </a:rPr>
              <a:t>文学作品：</a:t>
            </a:r>
            <a:r>
              <a:rPr lang="en-US" altLang="zh-CN" smtClean="0">
                <a:latin typeface="宋体" pitchFamily="2" charset="-122"/>
                <a:cs typeface="Times New Roman" pitchFamily="18" charset="0"/>
              </a:rPr>
              <a:t>89</a:t>
            </a:r>
            <a:r>
              <a:rPr lang="zh-CN" altLang="en-US" smtClean="0">
                <a:latin typeface="宋体" pitchFamily="2" charset="-122"/>
                <a:cs typeface="Times New Roman" pitchFamily="18" charset="0"/>
              </a:rPr>
              <a:t>万字，占语料总量的</a:t>
            </a:r>
            <a:r>
              <a:rPr lang="en-US" altLang="zh-CN" smtClean="0">
                <a:latin typeface="宋体" pitchFamily="2" charset="-122"/>
                <a:cs typeface="Times New Roman" pitchFamily="18" charset="0"/>
              </a:rPr>
              <a:t>48.7%</a:t>
            </a:r>
            <a:r>
              <a:rPr lang="zh-CN" altLang="en-US" sz="3600" smtClean="0">
                <a:latin typeface="宋体" pitchFamily="2" charset="-122"/>
                <a:cs typeface="Times New Roman" pitchFamily="18" charset="0"/>
              </a:rPr>
              <a:t>。</a:t>
            </a:r>
          </a:p>
          <a:p>
            <a:pPr eaLnBrk="1" hangingPunct="1"/>
            <a:endParaRPr lang="zh-CN" altLang="en-US" smtClean="0"/>
          </a:p>
        </p:txBody>
      </p:sp>
      <p:sp>
        <p:nvSpPr>
          <p:cNvPr id="55300"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55301"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pPr eaLnBrk="1" hangingPunct="1"/>
            <a:r>
              <a:rPr lang="zh-CN" altLang="en-US" smtClean="0">
                <a:latin typeface="宋体" pitchFamily="2" charset="-122"/>
                <a:cs typeface="Times New Roman" pitchFamily="18" charset="0"/>
              </a:rPr>
              <a:t>示例：</a:t>
            </a:r>
            <a:r>
              <a:rPr lang="en-US" altLang="zh-CN" smtClean="0">
                <a:latin typeface="宋体" pitchFamily="2" charset="-122"/>
                <a:cs typeface="Times New Roman" pitchFamily="18" charset="0"/>
              </a:rPr>
              <a:t>《</a:t>
            </a:r>
            <a:r>
              <a:rPr lang="zh-CN" altLang="en-US" smtClean="0">
                <a:latin typeface="宋体" pitchFamily="2" charset="-122"/>
                <a:cs typeface="Times New Roman" pitchFamily="18" charset="0"/>
              </a:rPr>
              <a:t>现代汉语频率</a:t>
            </a:r>
            <a:r>
              <a:rPr lang="zh-CN" altLang="en-US" smtClean="0">
                <a:latin typeface="宋体" pitchFamily="2" charset="-122"/>
              </a:rPr>
              <a:t>词典</a:t>
            </a:r>
            <a:r>
              <a:rPr lang="en-US" altLang="zh-CN" smtClean="0">
                <a:latin typeface="宋体" pitchFamily="2" charset="-122"/>
              </a:rPr>
              <a:t>》</a:t>
            </a:r>
            <a:endParaRPr lang="zh-CN" altLang="en-US" smtClean="0"/>
          </a:p>
        </p:txBody>
      </p:sp>
      <p:sp>
        <p:nvSpPr>
          <p:cNvPr id="56323" name="内容占位符 2"/>
          <p:cNvSpPr>
            <a:spLocks noGrp="1"/>
          </p:cNvSpPr>
          <p:nvPr>
            <p:ph idx="1"/>
          </p:nvPr>
        </p:nvSpPr>
        <p:spPr>
          <a:xfrm>
            <a:off x="857250" y="1643063"/>
            <a:ext cx="7661275" cy="4429125"/>
          </a:xfrm>
        </p:spPr>
        <p:txBody>
          <a:bodyPr/>
          <a:lstStyle/>
          <a:p>
            <a:pPr lvl="1" eaLnBrk="1" hangingPunct="1">
              <a:lnSpc>
                <a:spcPct val="90000"/>
              </a:lnSpc>
            </a:pPr>
            <a:r>
              <a:rPr lang="zh-CN" altLang="en-US" smtClean="0">
                <a:latin typeface="宋体" pitchFamily="2" charset="-122"/>
                <a:cs typeface="Times New Roman" pitchFamily="18" charset="0"/>
              </a:rPr>
              <a:t>整个语料共</a:t>
            </a:r>
            <a:r>
              <a:rPr lang="en-US" altLang="zh-CN" smtClean="0">
                <a:latin typeface="宋体" pitchFamily="2" charset="-122"/>
                <a:cs typeface="Times New Roman" pitchFamily="18" charset="0"/>
              </a:rPr>
              <a:t>182</a:t>
            </a:r>
            <a:r>
              <a:rPr lang="zh-CN" altLang="en-US" smtClean="0">
                <a:latin typeface="宋体" pitchFamily="2" charset="-122"/>
                <a:cs typeface="Times New Roman" pitchFamily="18" charset="0"/>
              </a:rPr>
              <a:t>万字。这样容量的语料，在当时已经是比较大的语料库了</a:t>
            </a:r>
            <a:r>
              <a:rPr lang="zh-CN" altLang="en-US" sz="4000" smtClean="0">
                <a:latin typeface="宋体" pitchFamily="2" charset="-122"/>
                <a:cs typeface="Times New Roman" pitchFamily="18" charset="0"/>
              </a:rPr>
              <a:t>。</a:t>
            </a:r>
          </a:p>
          <a:p>
            <a:pPr lvl="2" eaLnBrk="1" hangingPunct="1">
              <a:lnSpc>
                <a:spcPct val="90000"/>
              </a:lnSpc>
            </a:pPr>
            <a:r>
              <a:rPr lang="en-US" altLang="zh-CN" smtClean="0">
                <a:latin typeface="宋体" pitchFamily="2" charset="-122"/>
                <a:cs typeface="Times New Roman" pitchFamily="18" charset="0"/>
              </a:rPr>
              <a:t>《</a:t>
            </a:r>
            <a:r>
              <a:rPr lang="zh-CN" altLang="en-US" smtClean="0">
                <a:latin typeface="宋体" pitchFamily="2" charset="-122"/>
                <a:cs typeface="Times New Roman" pitchFamily="18" charset="0"/>
              </a:rPr>
              <a:t>现代汉语频率词典</a:t>
            </a:r>
            <a:r>
              <a:rPr lang="en-US" altLang="zh-CN" smtClean="0">
                <a:latin typeface="宋体" pitchFamily="2" charset="-122"/>
                <a:cs typeface="Times New Roman" pitchFamily="18" charset="0"/>
              </a:rPr>
              <a:t>》</a:t>
            </a:r>
            <a:r>
              <a:rPr lang="zh-CN" altLang="en-US" smtClean="0">
                <a:latin typeface="宋体" pitchFamily="2" charset="-122"/>
                <a:cs typeface="Times New Roman" pitchFamily="18" charset="0"/>
              </a:rPr>
              <a:t>的编者认为，如果常用词的出现频率不低于百万分之一，也就是在一百万次的场合，常用词的出现机会至少应该有一次，就可以保证统计结果的客观性。</a:t>
            </a:r>
            <a:r>
              <a:rPr lang="en-US" altLang="zh-CN" smtClean="0">
                <a:latin typeface="宋体" pitchFamily="2" charset="-122"/>
                <a:cs typeface="Times New Roman" pitchFamily="18" charset="0"/>
              </a:rPr>
              <a:t>《</a:t>
            </a:r>
            <a:r>
              <a:rPr lang="zh-CN" altLang="en-US" smtClean="0">
                <a:latin typeface="宋体" pitchFamily="2" charset="-122"/>
                <a:cs typeface="Times New Roman" pitchFamily="18" charset="0"/>
              </a:rPr>
              <a:t>现代汉语频率词典</a:t>
            </a:r>
            <a:r>
              <a:rPr lang="en-US" altLang="zh-CN" smtClean="0">
                <a:latin typeface="宋体" pitchFamily="2" charset="-122"/>
                <a:cs typeface="Times New Roman" pitchFamily="18" charset="0"/>
              </a:rPr>
              <a:t>》</a:t>
            </a:r>
            <a:r>
              <a:rPr lang="zh-CN" altLang="en-US" smtClean="0">
                <a:latin typeface="宋体" pitchFamily="2" charset="-122"/>
                <a:cs typeface="Times New Roman" pitchFamily="18" charset="0"/>
              </a:rPr>
              <a:t>实际上统计了</a:t>
            </a:r>
            <a:r>
              <a:rPr lang="en-US" altLang="zh-CN" smtClean="0">
                <a:latin typeface="宋体" pitchFamily="2" charset="-122"/>
                <a:cs typeface="Times New Roman" pitchFamily="18" charset="0"/>
              </a:rPr>
              <a:t>182</a:t>
            </a:r>
            <a:r>
              <a:rPr lang="zh-CN" altLang="en-US" smtClean="0">
                <a:latin typeface="宋体" pitchFamily="2" charset="-122"/>
                <a:cs typeface="Times New Roman" pitchFamily="18" charset="0"/>
              </a:rPr>
              <a:t>万个汉字的语料，因此，其抽样是合理的、经济的、适度的。</a:t>
            </a:r>
          </a:p>
          <a:p>
            <a:pPr eaLnBrk="1" hangingPunct="1"/>
            <a:endParaRPr lang="zh-CN" altLang="en-US" smtClean="0"/>
          </a:p>
        </p:txBody>
      </p:sp>
      <p:sp>
        <p:nvSpPr>
          <p:cNvPr id="56324"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56325"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pPr eaLnBrk="1" hangingPunct="1"/>
            <a:r>
              <a:rPr lang="zh-CN" altLang="en-US" smtClean="0"/>
              <a:t>汉语词的频度统计</a:t>
            </a:r>
          </a:p>
        </p:txBody>
      </p:sp>
      <p:sp>
        <p:nvSpPr>
          <p:cNvPr id="57347" name="内容占位符 2"/>
          <p:cNvSpPr>
            <a:spLocks noGrp="1"/>
          </p:cNvSpPr>
          <p:nvPr>
            <p:ph idx="1"/>
          </p:nvPr>
        </p:nvSpPr>
        <p:spPr>
          <a:xfrm>
            <a:off x="857250" y="1571625"/>
            <a:ext cx="7661275" cy="4114800"/>
          </a:xfrm>
        </p:spPr>
        <p:txBody>
          <a:bodyPr/>
          <a:lstStyle/>
          <a:p>
            <a:pPr eaLnBrk="1" hangingPunct="1"/>
            <a:r>
              <a:rPr lang="zh-CN" altLang="en-US" smtClean="0">
                <a:latin typeface="宋体" pitchFamily="2" charset="-122"/>
              </a:rPr>
              <a:t>词频是</a:t>
            </a:r>
            <a:r>
              <a:rPr lang="en-US" altLang="zh-CN" smtClean="0">
                <a:latin typeface="宋体" pitchFamily="2" charset="-122"/>
              </a:rPr>
              <a:t>(</a:t>
            </a:r>
            <a:r>
              <a:rPr lang="zh-CN" altLang="en-US" smtClean="0">
                <a:latin typeface="宋体" pitchFamily="2" charset="-122"/>
              </a:rPr>
              <a:t>比较</a:t>
            </a:r>
            <a:r>
              <a:rPr lang="en-US" altLang="zh-CN" smtClean="0">
                <a:latin typeface="宋体" pitchFamily="2" charset="-122"/>
              </a:rPr>
              <a:t>)</a:t>
            </a:r>
            <a:r>
              <a:rPr lang="zh-CN" altLang="en-US" smtClean="0">
                <a:latin typeface="宋体" pitchFamily="2" charset="-122"/>
              </a:rPr>
              <a:t>语言学研究的重要依据</a:t>
            </a:r>
            <a:endParaRPr lang="en-US" altLang="zh-CN" smtClean="0">
              <a:latin typeface="宋体" pitchFamily="2" charset="-122"/>
            </a:endParaRPr>
          </a:p>
          <a:p>
            <a:pPr lvl="1">
              <a:lnSpc>
                <a:spcPct val="80000"/>
              </a:lnSpc>
            </a:pPr>
            <a:r>
              <a:rPr lang="en-US" altLang="zh-CN" sz="3200" smtClean="0">
                <a:latin typeface="宋体" pitchFamily="2" charset="-122"/>
                <a:cs typeface="Times New Roman" pitchFamily="18" charset="0"/>
              </a:rPr>
              <a:t>LIVAC(Linguistic variety in Chinese communities)</a:t>
            </a:r>
            <a:r>
              <a:rPr lang="zh-CN" altLang="en-US" sz="3200" smtClean="0">
                <a:latin typeface="宋体" pitchFamily="2" charset="-122"/>
                <a:cs typeface="Times New Roman" pitchFamily="18" charset="0"/>
              </a:rPr>
              <a:t>华语共时语料库</a:t>
            </a:r>
            <a:endParaRPr lang="en-US" altLang="zh-CN" sz="3200" smtClean="0">
              <a:latin typeface="宋体" pitchFamily="2" charset="-122"/>
              <a:cs typeface="Times New Roman" pitchFamily="18" charset="0"/>
            </a:endParaRPr>
          </a:p>
          <a:p>
            <a:pPr lvl="1">
              <a:lnSpc>
                <a:spcPct val="80000"/>
              </a:lnSpc>
              <a:buFont typeface="Wingdings" pitchFamily="2" charset="2"/>
              <a:buNone/>
            </a:pPr>
            <a:r>
              <a:rPr lang="en-US" altLang="zh-CN" sz="3200" smtClean="0">
                <a:latin typeface="宋体" pitchFamily="2" charset="-122"/>
                <a:cs typeface="Times New Roman" pitchFamily="18" charset="0"/>
              </a:rPr>
              <a:t>	</a:t>
            </a:r>
            <a:r>
              <a:rPr lang="en-US" altLang="zh-CN" sz="3200" smtClean="0"/>
              <a:t>http://www.livac.org/</a:t>
            </a:r>
            <a:endParaRPr lang="en-US" altLang="zh-CN" sz="3200" smtClean="0">
              <a:latin typeface="宋体" pitchFamily="2" charset="-122"/>
              <a:cs typeface="Times New Roman" pitchFamily="18" charset="0"/>
            </a:endParaRPr>
          </a:p>
          <a:p>
            <a:pPr lvl="1">
              <a:lnSpc>
                <a:spcPct val="80000"/>
              </a:lnSpc>
            </a:pPr>
            <a:r>
              <a:rPr lang="zh-CN" altLang="en-US" sz="3200" smtClean="0">
                <a:latin typeface="宋体" pitchFamily="2" charset="-122"/>
                <a:cs typeface="Times New Roman" pitchFamily="18" charset="0"/>
              </a:rPr>
              <a:t>香港城市大学 邹嘉彦教授</a:t>
            </a:r>
          </a:p>
          <a:p>
            <a:pPr lvl="1">
              <a:lnSpc>
                <a:spcPct val="80000"/>
              </a:lnSpc>
            </a:pPr>
            <a:r>
              <a:rPr lang="zh-CN" altLang="en-US" sz="3200" smtClean="0">
                <a:latin typeface="宋体" pitchFamily="2" charset="-122"/>
                <a:cs typeface="Times New Roman" pitchFamily="18" charset="0"/>
              </a:rPr>
              <a:t>其宗旨在于研究使用中文的各个地区使用语言的异同。</a:t>
            </a:r>
          </a:p>
          <a:p>
            <a:pPr eaLnBrk="1" hangingPunct="1"/>
            <a:endParaRPr lang="zh-CN" altLang="en-US" smtClean="0">
              <a:latin typeface="宋体" pitchFamily="2" charset="-122"/>
            </a:endParaRPr>
          </a:p>
          <a:p>
            <a:pPr eaLnBrk="1" hangingPunct="1"/>
            <a:endParaRPr lang="zh-CN" altLang="en-US" smtClean="0"/>
          </a:p>
        </p:txBody>
      </p:sp>
      <p:sp>
        <p:nvSpPr>
          <p:cNvPr id="57348"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57349"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pPr eaLnBrk="1" hangingPunct="1"/>
            <a:r>
              <a:rPr lang="en-US" altLang="zh-CN" smtClean="0">
                <a:latin typeface="宋体" pitchFamily="2" charset="-122"/>
                <a:cs typeface="Times New Roman" pitchFamily="18" charset="0"/>
              </a:rPr>
              <a:t>LIVAC</a:t>
            </a:r>
            <a:r>
              <a:rPr lang="zh-CN" altLang="en-US" smtClean="0">
                <a:latin typeface="宋体" pitchFamily="2" charset="-122"/>
                <a:cs typeface="Times New Roman" pitchFamily="18" charset="0"/>
              </a:rPr>
              <a:t>的构建</a:t>
            </a:r>
            <a:endParaRPr lang="zh-CN" altLang="en-US" smtClean="0"/>
          </a:p>
        </p:txBody>
      </p:sp>
      <p:sp>
        <p:nvSpPr>
          <p:cNvPr id="58371" name="内容占位符 2"/>
          <p:cNvSpPr>
            <a:spLocks noGrp="1"/>
          </p:cNvSpPr>
          <p:nvPr>
            <p:ph idx="1"/>
          </p:nvPr>
        </p:nvSpPr>
        <p:spPr>
          <a:xfrm>
            <a:off x="857250" y="1643063"/>
            <a:ext cx="7661275" cy="4114800"/>
          </a:xfrm>
        </p:spPr>
        <p:txBody>
          <a:bodyPr/>
          <a:lstStyle/>
          <a:p>
            <a:pPr eaLnBrk="1" hangingPunct="1"/>
            <a:r>
              <a:rPr lang="zh-CN" altLang="en-US" smtClean="0">
                <a:latin typeface="宋体" pitchFamily="2" charset="-122"/>
                <a:cs typeface="Times New Roman" pitchFamily="18" charset="0"/>
              </a:rPr>
              <a:t>这个语料库从</a:t>
            </a:r>
            <a:r>
              <a:rPr lang="en-US" altLang="zh-CN" smtClean="0">
                <a:latin typeface="宋体" pitchFamily="2" charset="-122"/>
                <a:cs typeface="Times New Roman" pitchFamily="18" charset="0"/>
              </a:rPr>
              <a:t>1993</a:t>
            </a:r>
            <a:r>
              <a:rPr lang="zh-CN" altLang="en-US" smtClean="0">
                <a:latin typeface="宋体" pitchFamily="2" charset="-122"/>
                <a:cs typeface="Times New Roman" pitchFamily="18" charset="0"/>
              </a:rPr>
              <a:t>年开始策划，在香港、澳门、上海、北京、新加坡和台湾六个不同的地区，每日选定一天的报纸摘录其部分资料入库，资料的内容包括社论、第一版的全部新闻和文章、国际版、地方版、特写、评论等。每天收集的份量约两万字，如果已经达到两万字，不太重要的资料就只好割爱。</a:t>
            </a:r>
            <a:endParaRPr lang="zh-CN" altLang="en-US" smtClean="0"/>
          </a:p>
        </p:txBody>
      </p:sp>
      <p:sp>
        <p:nvSpPr>
          <p:cNvPr id="58372"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58373"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lang="zh-CN" altLang="en-US" smtClean="0"/>
              <a:t>世界语言分类</a:t>
            </a:r>
          </a:p>
        </p:txBody>
      </p:sp>
      <p:sp>
        <p:nvSpPr>
          <p:cNvPr id="23555" name="内容占位符 2"/>
          <p:cNvSpPr>
            <a:spLocks noGrp="1"/>
          </p:cNvSpPr>
          <p:nvPr>
            <p:ph idx="1"/>
          </p:nvPr>
        </p:nvSpPr>
        <p:spPr/>
        <p:txBody>
          <a:bodyPr/>
          <a:lstStyle/>
          <a:p>
            <a:pPr eaLnBrk="1" hangingPunct="1">
              <a:lnSpc>
                <a:spcPct val="80000"/>
              </a:lnSpc>
            </a:pPr>
            <a:r>
              <a:rPr lang="zh-CN" altLang="en-US" sz="2800" dirty="0" smtClean="0"/>
              <a:t>传统语言学根据词的结构将世界语言划分为三类</a:t>
            </a:r>
          </a:p>
          <a:p>
            <a:pPr lvl="1" eaLnBrk="1" hangingPunct="1">
              <a:lnSpc>
                <a:spcPct val="80000"/>
              </a:lnSpc>
            </a:pPr>
            <a:r>
              <a:rPr lang="zh-CN" altLang="en-US" dirty="0" smtClean="0"/>
              <a:t>“孤立语”</a:t>
            </a:r>
            <a:endParaRPr lang="en-US" altLang="zh-CN" dirty="0" smtClean="0"/>
          </a:p>
          <a:p>
            <a:pPr lvl="2" eaLnBrk="1" hangingPunct="1">
              <a:lnSpc>
                <a:spcPct val="80000"/>
              </a:lnSpc>
            </a:pPr>
            <a:r>
              <a:rPr lang="zh-CN" altLang="en-US" sz="2800" dirty="0" smtClean="0"/>
              <a:t>又称“词根语”“无形态语”</a:t>
            </a:r>
          </a:p>
          <a:p>
            <a:pPr lvl="2" eaLnBrk="1" hangingPunct="1">
              <a:lnSpc>
                <a:spcPct val="80000"/>
              </a:lnSpc>
            </a:pPr>
            <a:r>
              <a:rPr lang="zh-CN" altLang="en-US" sz="2800" dirty="0" smtClean="0"/>
              <a:t>词内没有专门表示语法意义的附加成分，形态变化很少，语法关系靠词序和虚词来表示，例如汉语</a:t>
            </a:r>
          </a:p>
        </p:txBody>
      </p:sp>
      <p:sp>
        <p:nvSpPr>
          <p:cNvPr id="23556"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23557"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pPr eaLnBrk="1" hangingPunct="1"/>
            <a:r>
              <a:rPr lang="en-US" altLang="zh-CN" smtClean="0">
                <a:latin typeface="宋体" pitchFamily="2" charset="-122"/>
                <a:cs typeface="Times New Roman" pitchFamily="18" charset="0"/>
              </a:rPr>
              <a:t>LIVAC</a:t>
            </a:r>
            <a:r>
              <a:rPr lang="zh-CN" altLang="en-US" smtClean="0"/>
              <a:t>目前规模</a:t>
            </a:r>
          </a:p>
        </p:txBody>
      </p:sp>
      <p:sp>
        <p:nvSpPr>
          <p:cNvPr id="59395" name="内容占位符 2"/>
          <p:cNvSpPr>
            <a:spLocks noGrp="1"/>
          </p:cNvSpPr>
          <p:nvPr>
            <p:ph idx="1"/>
          </p:nvPr>
        </p:nvSpPr>
        <p:spPr/>
        <p:txBody>
          <a:bodyPr/>
          <a:lstStyle/>
          <a:p>
            <a:pPr eaLnBrk="1" hangingPunct="1"/>
            <a:r>
              <a:rPr lang="zh-CN" altLang="en-US" smtClean="0">
                <a:latin typeface="宋体" pitchFamily="2" charset="-122"/>
                <a:cs typeface="Times New Roman" pitchFamily="18" charset="0"/>
              </a:rPr>
              <a:t>从</a:t>
            </a:r>
            <a:r>
              <a:rPr lang="en-US" altLang="zh-CN" smtClean="0">
                <a:latin typeface="宋体" pitchFamily="2" charset="-122"/>
                <a:cs typeface="Times New Roman" pitchFamily="18" charset="0"/>
              </a:rPr>
              <a:t>1995</a:t>
            </a:r>
            <a:r>
              <a:rPr lang="zh-CN" altLang="en-US" smtClean="0">
                <a:latin typeface="宋体" pitchFamily="2" charset="-122"/>
                <a:cs typeface="Times New Roman" pitchFamily="18" charset="0"/>
              </a:rPr>
              <a:t>年</a:t>
            </a:r>
            <a:r>
              <a:rPr lang="en-US" altLang="zh-CN" smtClean="0">
                <a:latin typeface="宋体" pitchFamily="2" charset="-122"/>
                <a:cs typeface="Times New Roman" pitchFamily="18" charset="0"/>
              </a:rPr>
              <a:t>7</a:t>
            </a:r>
            <a:r>
              <a:rPr lang="zh-CN" altLang="en-US" smtClean="0">
                <a:latin typeface="宋体" pitchFamily="2" charset="-122"/>
                <a:cs typeface="Times New Roman" pitchFamily="18" charset="0"/>
              </a:rPr>
              <a:t>月到</a:t>
            </a:r>
            <a:r>
              <a:rPr lang="en-US" altLang="zh-CN" smtClean="0">
                <a:latin typeface="宋体" pitchFamily="2" charset="-122"/>
                <a:cs typeface="Times New Roman" pitchFamily="18" charset="0"/>
              </a:rPr>
              <a:t>1997</a:t>
            </a:r>
            <a:r>
              <a:rPr lang="zh-CN" altLang="en-US" smtClean="0">
                <a:latin typeface="宋体" pitchFamily="2" charset="-122"/>
                <a:cs typeface="Times New Roman" pitchFamily="18" charset="0"/>
              </a:rPr>
              <a:t>年</a:t>
            </a:r>
            <a:r>
              <a:rPr lang="en-US" altLang="zh-CN" smtClean="0">
                <a:latin typeface="宋体" pitchFamily="2" charset="-122"/>
                <a:cs typeface="Times New Roman" pitchFamily="18" charset="0"/>
              </a:rPr>
              <a:t>6</a:t>
            </a:r>
            <a:r>
              <a:rPr lang="zh-CN" altLang="en-US" smtClean="0">
                <a:latin typeface="宋体" pitchFamily="2" charset="-122"/>
                <a:cs typeface="Times New Roman" pitchFamily="18" charset="0"/>
              </a:rPr>
              <a:t>月的两年内，该语料库所收集的资料总字数为</a:t>
            </a:r>
            <a:r>
              <a:rPr lang="en-US" altLang="zh-CN" smtClean="0">
                <a:latin typeface="宋体" pitchFamily="2" charset="-122"/>
                <a:cs typeface="Times New Roman" pitchFamily="18" charset="0"/>
              </a:rPr>
              <a:t>15,234,551</a:t>
            </a:r>
            <a:r>
              <a:rPr lang="zh-CN" altLang="en-US" smtClean="0">
                <a:latin typeface="宋体" pitchFamily="2" charset="-122"/>
                <a:cs typeface="Times New Roman" pitchFamily="18" charset="0"/>
              </a:rPr>
              <a:t>字</a:t>
            </a:r>
            <a:r>
              <a:rPr lang="en-US" altLang="zh-CN" smtClean="0">
                <a:latin typeface="宋体" pitchFamily="2" charset="-122"/>
                <a:cs typeface="Times New Roman" pitchFamily="18" charset="0"/>
              </a:rPr>
              <a:t>,</a:t>
            </a:r>
            <a:r>
              <a:rPr lang="zh-CN" altLang="en-US" smtClean="0">
                <a:latin typeface="宋体" pitchFamily="2" charset="-122"/>
                <a:cs typeface="Times New Roman" pitchFamily="18" charset="0"/>
              </a:rPr>
              <a:t>经过自动切词和人工校对之后总词数约为</a:t>
            </a:r>
            <a:r>
              <a:rPr lang="en-US" altLang="zh-CN" smtClean="0">
                <a:latin typeface="宋体" pitchFamily="2" charset="-122"/>
                <a:cs typeface="Times New Roman" pitchFamily="18" charset="0"/>
              </a:rPr>
              <a:t>8,869,900</a:t>
            </a:r>
            <a:r>
              <a:rPr lang="zh-CN" altLang="en-US" smtClean="0">
                <a:latin typeface="宋体" pitchFamily="2" charset="-122"/>
                <a:cs typeface="Times New Roman" pitchFamily="18" charset="0"/>
              </a:rPr>
              <a:t>词。到</a:t>
            </a:r>
            <a:r>
              <a:rPr lang="en-US" altLang="zh-CN" smtClean="0">
                <a:latin typeface="宋体" pitchFamily="2" charset="-122"/>
                <a:cs typeface="Times New Roman" pitchFamily="18" charset="0"/>
              </a:rPr>
              <a:t>2005</a:t>
            </a:r>
            <a:r>
              <a:rPr lang="zh-CN" altLang="en-US" smtClean="0">
                <a:latin typeface="宋体" pitchFamily="2" charset="-122"/>
                <a:cs typeface="Times New Roman" pitchFamily="18" charset="0"/>
              </a:rPr>
              <a:t>年</a:t>
            </a:r>
            <a:r>
              <a:rPr lang="en-US" altLang="zh-CN" smtClean="0">
                <a:latin typeface="宋体" pitchFamily="2" charset="-122"/>
                <a:cs typeface="Times New Roman" pitchFamily="18" charset="0"/>
              </a:rPr>
              <a:t>1</a:t>
            </a:r>
            <a:r>
              <a:rPr lang="zh-CN" altLang="en-US" smtClean="0">
                <a:latin typeface="宋体" pitchFamily="2" charset="-122"/>
                <a:cs typeface="Times New Roman" pitchFamily="18" charset="0"/>
              </a:rPr>
              <a:t>月为止，已收集了</a:t>
            </a:r>
            <a:r>
              <a:rPr lang="en-US" altLang="zh-CN" smtClean="0">
                <a:latin typeface="宋体" pitchFamily="2" charset="-122"/>
                <a:cs typeface="Times New Roman" pitchFamily="18" charset="0"/>
              </a:rPr>
              <a:t>1</a:t>
            </a:r>
            <a:r>
              <a:rPr lang="zh-CN" altLang="en-US" smtClean="0">
                <a:latin typeface="宋体" pitchFamily="2" charset="-122"/>
                <a:cs typeface="Times New Roman" pitchFamily="18" charset="0"/>
              </a:rPr>
              <a:t>亿</a:t>
            </a:r>
            <a:r>
              <a:rPr lang="en-US" altLang="zh-CN" smtClean="0">
                <a:latin typeface="宋体" pitchFamily="2" charset="-122"/>
                <a:cs typeface="Times New Roman" pitchFamily="18" charset="0"/>
              </a:rPr>
              <a:t>5</a:t>
            </a:r>
            <a:r>
              <a:rPr lang="zh-CN" altLang="en-US" smtClean="0">
                <a:latin typeface="宋体" pitchFamily="2" charset="-122"/>
                <a:cs typeface="Times New Roman" pitchFamily="18" charset="0"/>
              </a:rPr>
              <a:t>千多万字</a:t>
            </a:r>
            <a:endParaRPr lang="zh-CN" altLang="en-US" smtClean="0"/>
          </a:p>
          <a:p>
            <a:pPr eaLnBrk="1" hangingPunct="1"/>
            <a:endParaRPr lang="zh-CN" altLang="en-US" smtClean="0"/>
          </a:p>
        </p:txBody>
      </p:sp>
      <p:sp>
        <p:nvSpPr>
          <p:cNvPr id="59396"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59397"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pPr eaLnBrk="1" hangingPunct="1"/>
            <a:r>
              <a:rPr lang="zh-CN" altLang="en-US" smtClean="0"/>
              <a:t>基于</a:t>
            </a:r>
            <a:r>
              <a:rPr lang="en-US" altLang="zh-CN" smtClean="0">
                <a:latin typeface="宋体" pitchFamily="2" charset="-122"/>
                <a:cs typeface="Times New Roman" pitchFamily="18" charset="0"/>
              </a:rPr>
              <a:t>LIVAC</a:t>
            </a:r>
            <a:r>
              <a:rPr lang="zh-CN" altLang="en-US" smtClean="0">
                <a:latin typeface="宋体" pitchFamily="2" charset="-122"/>
                <a:cs typeface="Times New Roman" pitchFamily="18" charset="0"/>
              </a:rPr>
              <a:t>研究</a:t>
            </a:r>
            <a:endParaRPr lang="zh-CN" altLang="en-US" smtClean="0"/>
          </a:p>
        </p:txBody>
      </p:sp>
      <p:sp>
        <p:nvSpPr>
          <p:cNvPr id="60419" name="内容占位符 2"/>
          <p:cNvSpPr>
            <a:spLocks noGrp="1"/>
          </p:cNvSpPr>
          <p:nvPr>
            <p:ph idx="1"/>
          </p:nvPr>
        </p:nvSpPr>
        <p:spPr/>
        <p:txBody>
          <a:bodyPr/>
          <a:lstStyle/>
          <a:p>
            <a:pPr>
              <a:lnSpc>
                <a:spcPct val="80000"/>
              </a:lnSpc>
            </a:pPr>
            <a:r>
              <a:rPr lang="zh-CN" altLang="en-US" sz="3600" smtClean="0"/>
              <a:t>建立了人名库、地名库、专名库、动词词库、形容词词库、各地每月新词词库等多个专项语料库。</a:t>
            </a:r>
            <a:r>
              <a:rPr lang="en-US" altLang="zh-CN" sz="3600" smtClean="0"/>
              <a:t>LIVAC</a:t>
            </a:r>
            <a:r>
              <a:rPr lang="zh-CN" altLang="en-US" sz="3600" smtClean="0"/>
              <a:t>每两星期计算公布双周「名人榜」，年底公布全年「名人榜」，并建立人物褒贬指数的计算。</a:t>
            </a:r>
            <a:endParaRPr lang="zh-CN" altLang="en-US" sz="3600" smtClean="0">
              <a:latin typeface="宋体" pitchFamily="2" charset="-122"/>
              <a:cs typeface="Times New Roman" pitchFamily="18" charset="0"/>
            </a:endParaRPr>
          </a:p>
        </p:txBody>
      </p:sp>
      <p:sp>
        <p:nvSpPr>
          <p:cNvPr id="60420"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60421"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pPr eaLnBrk="1" hangingPunct="1"/>
            <a:r>
              <a:rPr lang="zh-CN" altLang="en-US" smtClean="0"/>
              <a:t>部分研究结果</a:t>
            </a:r>
          </a:p>
        </p:txBody>
      </p:sp>
      <p:sp>
        <p:nvSpPr>
          <p:cNvPr id="61443" name="内容占位符 2"/>
          <p:cNvSpPr>
            <a:spLocks noGrp="1"/>
          </p:cNvSpPr>
          <p:nvPr>
            <p:ph idx="1"/>
          </p:nvPr>
        </p:nvSpPr>
        <p:spPr/>
        <p:txBody>
          <a:bodyPr/>
          <a:lstStyle/>
          <a:p>
            <a:pPr eaLnBrk="1" hangingPunct="1">
              <a:lnSpc>
                <a:spcPct val="80000"/>
              </a:lnSpc>
            </a:pPr>
            <a:r>
              <a:rPr lang="zh-CN" altLang="en-US" sz="3600" smtClean="0">
                <a:latin typeface="宋体" pitchFamily="2" charset="-122"/>
                <a:cs typeface="Times New Roman" pitchFamily="18" charset="0"/>
              </a:rPr>
              <a:t>统计结果表明，中文各地区所使用的词语，以双音节为最多，其次是三音节，再其次是四音节，再再其次是单音节，但是，单音节词语的使用频度却比较高，仅次于双音节词语的频度，而且远远超出其他音节词语频度之总和。</a:t>
            </a:r>
          </a:p>
          <a:p>
            <a:pPr eaLnBrk="1" hangingPunct="1"/>
            <a:endParaRPr lang="zh-CN" altLang="en-US" smtClean="0"/>
          </a:p>
          <a:p>
            <a:pPr eaLnBrk="1" hangingPunct="1"/>
            <a:endParaRPr lang="zh-CN" altLang="en-US" smtClean="0"/>
          </a:p>
        </p:txBody>
      </p:sp>
      <p:sp>
        <p:nvSpPr>
          <p:cNvPr id="61444"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61445"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pPr eaLnBrk="1" hangingPunct="1"/>
            <a:r>
              <a:rPr lang="zh-CN" altLang="en-US" smtClean="0"/>
              <a:t>部分研究结果</a:t>
            </a:r>
          </a:p>
        </p:txBody>
      </p:sp>
      <p:sp>
        <p:nvSpPr>
          <p:cNvPr id="62467" name="内容占位符 2"/>
          <p:cNvSpPr>
            <a:spLocks noGrp="1"/>
          </p:cNvSpPr>
          <p:nvPr>
            <p:ph idx="1"/>
          </p:nvPr>
        </p:nvSpPr>
        <p:spPr>
          <a:xfrm>
            <a:off x="857250" y="1571625"/>
            <a:ext cx="7661275" cy="4857750"/>
          </a:xfrm>
        </p:spPr>
        <p:txBody>
          <a:bodyPr/>
          <a:lstStyle/>
          <a:p>
            <a:pPr eaLnBrk="1" hangingPunct="1">
              <a:lnSpc>
                <a:spcPct val="80000"/>
              </a:lnSpc>
            </a:pPr>
            <a:r>
              <a:rPr lang="zh-CN" altLang="en-US" smtClean="0">
                <a:latin typeface="宋体" pitchFamily="2" charset="-122"/>
                <a:cs typeface="Times New Roman" pitchFamily="18" charset="0"/>
              </a:rPr>
              <a:t>统计结果还表明，香港和澳门的用词相同率最高，香港与台湾、香港与新加坡的用词相同率居第二，香港与上海的用词相同率最低。从历史背景和社会情况来看，这个数字是可以接受的。因为香港与澳门距离很近，又都长期被欧洲国家管制，香港与台湾和新加坡的商务情况和社会结构之间的相同点都比香港与上海之间多，这种情况，在词语中必定会反映出来。</a:t>
            </a:r>
          </a:p>
          <a:p>
            <a:pPr eaLnBrk="1" hangingPunct="1"/>
            <a:endParaRPr lang="zh-CN" altLang="en-US" smtClean="0"/>
          </a:p>
        </p:txBody>
      </p:sp>
      <p:sp>
        <p:nvSpPr>
          <p:cNvPr id="62468"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62469"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pPr eaLnBrk="1" hangingPunct="1"/>
            <a:r>
              <a:rPr lang="zh-CN" altLang="en-US" smtClean="0"/>
              <a:t>部分研究结果</a:t>
            </a:r>
          </a:p>
        </p:txBody>
      </p:sp>
      <p:sp>
        <p:nvSpPr>
          <p:cNvPr id="63491" name="内容占位符 2"/>
          <p:cNvSpPr>
            <a:spLocks noGrp="1"/>
          </p:cNvSpPr>
          <p:nvPr>
            <p:ph idx="1"/>
          </p:nvPr>
        </p:nvSpPr>
        <p:spPr/>
        <p:txBody>
          <a:bodyPr/>
          <a:lstStyle/>
          <a:p>
            <a:pPr marL="447675" lvl="1" indent="-447675" eaLnBrk="1" hangingPunct="1">
              <a:buClr>
                <a:schemeClr val="accent1"/>
              </a:buClr>
              <a:buSzPct val="70000"/>
              <a:buFont typeface="Wingdings" pitchFamily="2" charset="2"/>
              <a:buChar char="n"/>
            </a:pPr>
            <a:r>
              <a:rPr lang="zh-CN" altLang="en-US" sz="3200" smtClean="0">
                <a:latin typeface="宋体" pitchFamily="2" charset="-122"/>
                <a:cs typeface="Times New Roman" pitchFamily="18" charset="0"/>
              </a:rPr>
              <a:t>统计结果还表明，新加坡所用词语比较少，而上海的特有词语比较多，这似乎可以从新加坡华语并非当地社会生活的唯一语言，而上海在中国的特殊地位和经济活动非常活跃有关。</a:t>
            </a:r>
          </a:p>
          <a:p>
            <a:pPr eaLnBrk="1" hangingPunct="1"/>
            <a:endParaRPr lang="zh-CN" altLang="en-US" smtClean="0"/>
          </a:p>
        </p:txBody>
      </p:sp>
      <p:sp>
        <p:nvSpPr>
          <p:cNvPr id="63492"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a:t>
            </a:r>
            <a:r>
              <a:rPr lang="en-US" altLang="zh-CN" smtClean="0">
                <a:ea typeface="宋体" pitchFamily="2" charset="-122"/>
              </a:rPr>
              <a:t>@ 2014. </a:t>
            </a:r>
            <a:r>
              <a:rPr lang="en-US" altLang="zh-CN" dirty="0" smtClean="0">
                <a:ea typeface="宋体" pitchFamily="2" charset="-122"/>
              </a:rPr>
              <a:t>HIT. All Rights Reserved</a:t>
            </a:r>
          </a:p>
        </p:txBody>
      </p:sp>
      <p:sp>
        <p:nvSpPr>
          <p:cNvPr id="63493"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pPr eaLnBrk="1" hangingPunct="1"/>
            <a:r>
              <a:rPr lang="zh-CN" altLang="en-US" smtClean="0"/>
              <a:t>汉语词的频度统计</a:t>
            </a:r>
          </a:p>
        </p:txBody>
      </p:sp>
      <p:sp>
        <p:nvSpPr>
          <p:cNvPr id="3" name="内容占位符 2"/>
          <p:cNvSpPr>
            <a:spLocks noGrp="1"/>
          </p:cNvSpPr>
          <p:nvPr>
            <p:ph idx="1"/>
          </p:nvPr>
        </p:nvSpPr>
        <p:spPr/>
        <p:txBody>
          <a:bodyPr/>
          <a:lstStyle/>
          <a:p>
            <a:pPr eaLnBrk="1" hangingPunct="1">
              <a:defRPr/>
            </a:pPr>
            <a:r>
              <a:rPr lang="zh-CN" altLang="en-US" dirty="0" smtClean="0"/>
              <a:t>词频反映了国家政策的变化</a:t>
            </a:r>
            <a:endParaRPr lang="en-US" altLang="zh-CN" dirty="0" smtClean="0"/>
          </a:p>
          <a:p>
            <a:pPr marL="447675" lvl="1" indent="-447675" eaLnBrk="1" hangingPunct="1">
              <a:buClr>
                <a:schemeClr val="accent1"/>
              </a:buClr>
              <a:buSzPct val="70000"/>
              <a:buFont typeface="Wingdings" pitchFamily="2" charset="2"/>
              <a:buChar char="n"/>
              <a:defRPr/>
            </a:pPr>
            <a:r>
              <a:rPr lang="zh-CN" altLang="en-US" sz="3200" dirty="0" smtClean="0">
                <a:latin typeface="宋体" charset="-122"/>
                <a:cs typeface="Times New Roman" pitchFamily="18" charset="0"/>
              </a:rPr>
              <a:t>村田忠禧</a:t>
            </a:r>
            <a:r>
              <a:rPr lang="zh-CN" altLang="en-US" sz="3200" dirty="0" smtClean="0">
                <a:latin typeface="宋体" charset="-122"/>
              </a:rPr>
              <a:t>的</a:t>
            </a:r>
            <a:r>
              <a:rPr lang="zh-CN" altLang="en-US" sz="3200" dirty="0" smtClean="0">
                <a:latin typeface="宋体" charset="-122"/>
                <a:cs typeface="Times New Roman" pitchFamily="18" charset="0"/>
              </a:rPr>
              <a:t>词语分布</a:t>
            </a:r>
            <a:r>
              <a:rPr lang="zh-CN" altLang="en-US" sz="3200" dirty="0" smtClean="0">
                <a:latin typeface="宋体" charset="-122"/>
              </a:rPr>
              <a:t>研究</a:t>
            </a:r>
            <a:endParaRPr lang="zh-CN" altLang="en-US" sz="3200" dirty="0" smtClean="0">
              <a:latin typeface="宋体" charset="-122"/>
              <a:cs typeface="Times New Roman" pitchFamily="18" charset="0"/>
            </a:endParaRPr>
          </a:p>
          <a:p>
            <a:pPr lvl="1" eaLnBrk="1" hangingPunct="1">
              <a:defRPr/>
            </a:pPr>
            <a:r>
              <a:rPr lang="zh-CN" altLang="en-US" dirty="0" smtClean="0">
                <a:latin typeface="宋体" charset="-122"/>
                <a:cs typeface="Times New Roman" pitchFamily="18" charset="0"/>
              </a:rPr>
              <a:t>日本横滨国立大学村田忠禧教授做了很有意义的工作。他从中国共产党第八届至第十一届代表大会政治报告之词语使用频度的变化，来分析中国政治的变化情况。</a:t>
            </a:r>
          </a:p>
          <a:p>
            <a:pPr lvl="1" eaLnBrk="1" hangingPunct="1">
              <a:buFont typeface="Wingdings" pitchFamily="2" charset="2"/>
              <a:buNone/>
              <a:defRPr/>
            </a:pPr>
            <a:endParaRPr lang="zh-CN" altLang="en-US" dirty="0"/>
          </a:p>
        </p:txBody>
      </p:sp>
      <p:sp>
        <p:nvSpPr>
          <p:cNvPr id="64516"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64517"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pPr marL="342900" indent="-342900" eaLnBrk="1" hangingPunct="1"/>
            <a:r>
              <a:rPr lang="zh-CN" altLang="en-US" sz="3200" smtClean="0">
                <a:latin typeface="宋体" pitchFamily="2" charset="-122"/>
                <a:cs typeface="Times New Roman" pitchFamily="18" charset="0"/>
              </a:rPr>
              <a:t>村田忠禧</a:t>
            </a:r>
            <a:r>
              <a:rPr lang="zh-CN" altLang="en-US" sz="3200" smtClean="0">
                <a:latin typeface="宋体" pitchFamily="2" charset="-122"/>
              </a:rPr>
              <a:t>的</a:t>
            </a:r>
            <a:r>
              <a:rPr lang="zh-CN" altLang="en-US" sz="3200" smtClean="0">
                <a:latin typeface="宋体" pitchFamily="2" charset="-122"/>
                <a:cs typeface="Times New Roman" pitchFamily="18" charset="0"/>
              </a:rPr>
              <a:t>词语分布</a:t>
            </a:r>
            <a:r>
              <a:rPr lang="zh-CN" altLang="en-US" sz="3200" smtClean="0">
                <a:latin typeface="宋体" pitchFamily="2" charset="-122"/>
              </a:rPr>
              <a:t>研究</a:t>
            </a:r>
            <a:endParaRPr lang="zh-CN" altLang="en-US" smtClean="0"/>
          </a:p>
        </p:txBody>
      </p:sp>
      <p:sp>
        <p:nvSpPr>
          <p:cNvPr id="65539" name="内容占位符 2"/>
          <p:cNvSpPr>
            <a:spLocks noGrp="1"/>
          </p:cNvSpPr>
          <p:nvPr>
            <p:ph idx="1"/>
          </p:nvPr>
        </p:nvSpPr>
        <p:spPr/>
        <p:txBody>
          <a:bodyPr/>
          <a:lstStyle/>
          <a:p>
            <a:pPr marL="447675" lvl="2" indent="-447675" eaLnBrk="1" hangingPunct="1"/>
            <a:r>
              <a:rPr lang="zh-CN" altLang="en-US" sz="3200" smtClean="0">
                <a:latin typeface="Courier New" pitchFamily="49" charset="0"/>
                <a:cs typeface="Times New Roman" pitchFamily="18" charset="0"/>
              </a:rPr>
              <a:t>“</a:t>
            </a:r>
            <a:r>
              <a:rPr lang="zh-CN" altLang="en-US" sz="3200" smtClean="0">
                <a:latin typeface="宋体" pitchFamily="2" charset="-122"/>
                <a:cs typeface="Times New Roman" pitchFamily="18" charset="0"/>
              </a:rPr>
              <a:t>现代化</a:t>
            </a:r>
            <a:r>
              <a:rPr lang="zh-CN" altLang="en-US" sz="3200" smtClean="0">
                <a:latin typeface="Courier New" pitchFamily="49" charset="0"/>
                <a:cs typeface="Times New Roman" pitchFamily="18" charset="0"/>
              </a:rPr>
              <a:t>”</a:t>
            </a:r>
            <a:r>
              <a:rPr lang="zh-CN" altLang="en-US" sz="3200" smtClean="0">
                <a:latin typeface="宋体" pitchFamily="2" charset="-122"/>
                <a:cs typeface="Times New Roman" pitchFamily="18" charset="0"/>
              </a:rPr>
              <a:t>这个词在八大、九大、十大的报告中出现频度分别为</a:t>
            </a:r>
            <a:r>
              <a:rPr lang="en-US" altLang="zh-CN" sz="3200" smtClean="0">
                <a:latin typeface="宋体" pitchFamily="2" charset="-122"/>
                <a:cs typeface="Times New Roman" pitchFamily="18" charset="0"/>
              </a:rPr>
              <a:t>0</a:t>
            </a:r>
            <a:r>
              <a:rPr lang="zh-CN" altLang="en-US" sz="3200" smtClean="0">
                <a:latin typeface="宋体" pitchFamily="2" charset="-122"/>
                <a:cs typeface="Times New Roman" pitchFamily="18" charset="0"/>
              </a:rPr>
              <a:t>次，而在十一大报告中出现</a:t>
            </a:r>
            <a:r>
              <a:rPr lang="en-US" altLang="zh-CN" sz="3200" smtClean="0">
                <a:latin typeface="宋体" pitchFamily="2" charset="-122"/>
                <a:cs typeface="Times New Roman" pitchFamily="18" charset="0"/>
              </a:rPr>
              <a:t>8</a:t>
            </a:r>
            <a:r>
              <a:rPr lang="zh-CN" altLang="en-US" sz="3200" smtClean="0">
                <a:latin typeface="宋体" pitchFamily="2" charset="-122"/>
                <a:cs typeface="Times New Roman" pitchFamily="18" charset="0"/>
              </a:rPr>
              <a:t>次，在十二大报告中出现</a:t>
            </a:r>
            <a:r>
              <a:rPr lang="en-US" altLang="zh-CN" sz="3200" smtClean="0">
                <a:latin typeface="宋体" pitchFamily="2" charset="-122"/>
                <a:cs typeface="Times New Roman" pitchFamily="18" charset="0"/>
              </a:rPr>
              <a:t>29</a:t>
            </a:r>
            <a:r>
              <a:rPr lang="zh-CN" altLang="en-US" sz="3200" smtClean="0">
                <a:latin typeface="宋体" pitchFamily="2" charset="-122"/>
                <a:cs typeface="Times New Roman" pitchFamily="18" charset="0"/>
              </a:rPr>
              <a:t>次，在十三大报告中出现</a:t>
            </a:r>
            <a:r>
              <a:rPr lang="en-US" altLang="zh-CN" sz="3200" smtClean="0">
                <a:latin typeface="宋体" pitchFamily="2" charset="-122"/>
                <a:cs typeface="Times New Roman" pitchFamily="18" charset="0"/>
              </a:rPr>
              <a:t>45</a:t>
            </a:r>
            <a:r>
              <a:rPr lang="zh-CN" altLang="en-US" sz="3200" smtClean="0">
                <a:latin typeface="宋体" pitchFamily="2" charset="-122"/>
                <a:cs typeface="Times New Roman" pitchFamily="18" charset="0"/>
              </a:rPr>
              <a:t>次，在十四大报告中出现</a:t>
            </a:r>
            <a:r>
              <a:rPr lang="en-US" altLang="zh-CN" sz="3200" smtClean="0">
                <a:latin typeface="宋体" pitchFamily="2" charset="-122"/>
                <a:cs typeface="Times New Roman" pitchFamily="18" charset="0"/>
              </a:rPr>
              <a:t>59</a:t>
            </a:r>
            <a:r>
              <a:rPr lang="zh-CN" altLang="en-US" sz="3200" smtClean="0">
                <a:latin typeface="宋体" pitchFamily="2" charset="-122"/>
                <a:cs typeface="Times New Roman" pitchFamily="18" charset="0"/>
              </a:rPr>
              <a:t>次，在十五大报告中出现</a:t>
            </a:r>
            <a:r>
              <a:rPr lang="en-US" altLang="zh-CN" sz="3200" smtClean="0">
                <a:latin typeface="宋体" pitchFamily="2" charset="-122"/>
                <a:cs typeface="Times New Roman" pitchFamily="18" charset="0"/>
              </a:rPr>
              <a:t>40</a:t>
            </a:r>
            <a:r>
              <a:rPr lang="zh-CN" altLang="en-US" sz="3200" smtClean="0">
                <a:latin typeface="宋体" pitchFamily="2" charset="-122"/>
                <a:cs typeface="Times New Roman" pitchFamily="18" charset="0"/>
              </a:rPr>
              <a:t>次，反映出我国对于现代化问题由轻视到逐渐重视的发展过程。</a:t>
            </a:r>
          </a:p>
          <a:p>
            <a:pPr eaLnBrk="1" hangingPunct="1"/>
            <a:endParaRPr lang="zh-CN" altLang="en-US" smtClean="0"/>
          </a:p>
        </p:txBody>
      </p:sp>
      <p:sp>
        <p:nvSpPr>
          <p:cNvPr id="65540"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65541"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a:t>
            </a:r>
            <a:r>
              <a:rPr lang="zh-CN" altLang="en-US" dirty="0" smtClean="0">
                <a:ea typeface="宋体" pitchFamily="2" charset="-122"/>
              </a:rPr>
              <a:t>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pPr eaLnBrk="1" hangingPunct="1"/>
            <a:r>
              <a:rPr lang="zh-CN" altLang="en-US" smtClean="0">
                <a:latin typeface="宋体" pitchFamily="2" charset="-122"/>
                <a:cs typeface="Times New Roman" pitchFamily="18" charset="0"/>
              </a:rPr>
              <a:t>村田忠禧</a:t>
            </a:r>
            <a:r>
              <a:rPr lang="zh-CN" altLang="en-US" smtClean="0">
                <a:latin typeface="宋体" pitchFamily="2" charset="-122"/>
              </a:rPr>
              <a:t>的</a:t>
            </a:r>
            <a:r>
              <a:rPr lang="zh-CN" altLang="en-US" smtClean="0">
                <a:latin typeface="宋体" pitchFamily="2" charset="-122"/>
                <a:cs typeface="Times New Roman" pitchFamily="18" charset="0"/>
              </a:rPr>
              <a:t>词语分布</a:t>
            </a:r>
            <a:r>
              <a:rPr lang="zh-CN" altLang="en-US" smtClean="0">
                <a:latin typeface="宋体" pitchFamily="2" charset="-122"/>
              </a:rPr>
              <a:t>研究</a:t>
            </a:r>
            <a:endParaRPr lang="zh-CN" altLang="en-US" smtClean="0"/>
          </a:p>
        </p:txBody>
      </p:sp>
      <p:sp>
        <p:nvSpPr>
          <p:cNvPr id="66563" name="内容占位符 2"/>
          <p:cNvSpPr>
            <a:spLocks noGrp="1"/>
          </p:cNvSpPr>
          <p:nvPr>
            <p:ph idx="1"/>
          </p:nvPr>
        </p:nvSpPr>
        <p:spPr>
          <a:xfrm>
            <a:off x="928688" y="1571625"/>
            <a:ext cx="7661275" cy="4500563"/>
          </a:xfrm>
        </p:spPr>
        <p:txBody>
          <a:bodyPr/>
          <a:lstStyle/>
          <a:p>
            <a:pPr marL="447675" lvl="2" indent="-447675" eaLnBrk="1" hangingPunct="1"/>
            <a:r>
              <a:rPr lang="zh-CN" altLang="en-US" sz="3200" smtClean="0">
                <a:latin typeface="Courier New" pitchFamily="49" charset="0"/>
                <a:cs typeface="Times New Roman" pitchFamily="18" charset="0"/>
              </a:rPr>
              <a:t>“</a:t>
            </a:r>
            <a:r>
              <a:rPr lang="zh-CN" altLang="en-US" sz="3200" smtClean="0">
                <a:latin typeface="宋体" pitchFamily="2" charset="-122"/>
                <a:cs typeface="Times New Roman" pitchFamily="18" charset="0"/>
              </a:rPr>
              <a:t>改革</a:t>
            </a:r>
            <a:r>
              <a:rPr lang="zh-CN" altLang="en-US" sz="3200" smtClean="0">
                <a:latin typeface="Courier New" pitchFamily="49" charset="0"/>
                <a:cs typeface="Times New Roman" pitchFamily="18" charset="0"/>
              </a:rPr>
              <a:t>”</a:t>
            </a:r>
            <a:r>
              <a:rPr lang="zh-CN" altLang="en-US" sz="3200" smtClean="0">
                <a:latin typeface="宋体" pitchFamily="2" charset="-122"/>
                <a:cs typeface="Times New Roman" pitchFamily="18" charset="0"/>
              </a:rPr>
              <a:t>这个词，在八大报告中出现</a:t>
            </a:r>
            <a:r>
              <a:rPr lang="en-US" altLang="zh-CN" sz="3200" smtClean="0">
                <a:latin typeface="宋体" pitchFamily="2" charset="-122"/>
                <a:cs typeface="Times New Roman" pitchFamily="18" charset="0"/>
              </a:rPr>
              <a:t>23</a:t>
            </a:r>
            <a:r>
              <a:rPr lang="zh-CN" altLang="en-US" sz="3200" smtClean="0">
                <a:latin typeface="宋体" pitchFamily="2" charset="-122"/>
                <a:cs typeface="Times New Roman" pitchFamily="18" charset="0"/>
              </a:rPr>
              <a:t>次，在九大报告中出现</a:t>
            </a:r>
            <a:r>
              <a:rPr lang="en-US" altLang="zh-CN" sz="3200" smtClean="0">
                <a:latin typeface="宋体" pitchFamily="2" charset="-122"/>
                <a:cs typeface="Times New Roman" pitchFamily="18" charset="0"/>
              </a:rPr>
              <a:t>1</a:t>
            </a:r>
            <a:r>
              <a:rPr lang="zh-CN" altLang="en-US" sz="3200" smtClean="0">
                <a:latin typeface="宋体" pitchFamily="2" charset="-122"/>
                <a:cs typeface="Times New Roman" pitchFamily="18" charset="0"/>
              </a:rPr>
              <a:t>次，在十大报告中出现</a:t>
            </a:r>
            <a:r>
              <a:rPr lang="en-US" altLang="zh-CN" sz="3200" smtClean="0">
                <a:latin typeface="宋体" pitchFamily="2" charset="-122"/>
                <a:cs typeface="Times New Roman" pitchFamily="18" charset="0"/>
              </a:rPr>
              <a:t>1</a:t>
            </a:r>
            <a:r>
              <a:rPr lang="zh-CN" altLang="en-US" sz="3200" smtClean="0">
                <a:latin typeface="宋体" pitchFamily="2" charset="-122"/>
                <a:cs typeface="Times New Roman" pitchFamily="18" charset="0"/>
              </a:rPr>
              <a:t>次，在十一大报告中出现</a:t>
            </a:r>
            <a:r>
              <a:rPr lang="en-US" altLang="zh-CN" sz="3200" smtClean="0">
                <a:latin typeface="宋体" pitchFamily="2" charset="-122"/>
                <a:cs typeface="Times New Roman" pitchFamily="18" charset="0"/>
              </a:rPr>
              <a:t>0</a:t>
            </a:r>
            <a:r>
              <a:rPr lang="zh-CN" altLang="en-US" sz="3200" smtClean="0">
                <a:latin typeface="宋体" pitchFamily="2" charset="-122"/>
                <a:cs typeface="Times New Roman" pitchFamily="18" charset="0"/>
              </a:rPr>
              <a:t>次，在十二大报告中出现</a:t>
            </a:r>
            <a:r>
              <a:rPr lang="en-US" altLang="zh-CN" sz="3200" smtClean="0">
                <a:latin typeface="宋体" pitchFamily="2" charset="-122"/>
                <a:cs typeface="Times New Roman" pitchFamily="18" charset="0"/>
              </a:rPr>
              <a:t>18</a:t>
            </a:r>
            <a:r>
              <a:rPr lang="zh-CN" altLang="en-US" sz="3200" smtClean="0">
                <a:latin typeface="宋体" pitchFamily="2" charset="-122"/>
                <a:cs typeface="Times New Roman" pitchFamily="18" charset="0"/>
              </a:rPr>
              <a:t>次，在十三大报告中出现</a:t>
            </a:r>
            <a:r>
              <a:rPr lang="en-US" altLang="zh-CN" sz="3200" smtClean="0">
                <a:latin typeface="宋体" pitchFamily="2" charset="-122"/>
                <a:cs typeface="Times New Roman" pitchFamily="18" charset="0"/>
              </a:rPr>
              <a:t>175</a:t>
            </a:r>
            <a:r>
              <a:rPr lang="zh-CN" altLang="en-US" sz="3200" smtClean="0">
                <a:latin typeface="宋体" pitchFamily="2" charset="-122"/>
                <a:cs typeface="Times New Roman" pitchFamily="18" charset="0"/>
              </a:rPr>
              <a:t>次，在十四大报告中出现</a:t>
            </a:r>
            <a:r>
              <a:rPr lang="en-US" altLang="zh-CN" sz="3200" smtClean="0">
                <a:latin typeface="宋体" pitchFamily="2" charset="-122"/>
                <a:cs typeface="Times New Roman" pitchFamily="18" charset="0"/>
              </a:rPr>
              <a:t>124</a:t>
            </a:r>
            <a:r>
              <a:rPr lang="zh-CN" altLang="en-US" sz="3200" smtClean="0">
                <a:latin typeface="宋体" pitchFamily="2" charset="-122"/>
                <a:cs typeface="Times New Roman" pitchFamily="18" charset="0"/>
              </a:rPr>
              <a:t>次，在十五大报告中出现</a:t>
            </a:r>
            <a:r>
              <a:rPr lang="en-US" altLang="zh-CN" sz="3200" smtClean="0">
                <a:latin typeface="宋体" pitchFamily="2" charset="-122"/>
                <a:cs typeface="Times New Roman" pitchFamily="18" charset="0"/>
              </a:rPr>
              <a:t>93</a:t>
            </a:r>
            <a:r>
              <a:rPr lang="zh-CN" altLang="en-US" sz="3200" smtClean="0">
                <a:latin typeface="宋体" pitchFamily="2" charset="-122"/>
                <a:cs typeface="Times New Roman" pitchFamily="18" charset="0"/>
              </a:rPr>
              <a:t>次，反映了我国在解放之初注意</a:t>
            </a:r>
            <a:r>
              <a:rPr lang="zh-CN" altLang="en-US" sz="3200" smtClean="0">
                <a:latin typeface="Courier New" pitchFamily="49" charset="0"/>
                <a:cs typeface="Times New Roman" pitchFamily="18" charset="0"/>
              </a:rPr>
              <a:t>“</a:t>
            </a:r>
            <a:r>
              <a:rPr lang="zh-CN" altLang="en-US" sz="3200" smtClean="0">
                <a:latin typeface="宋体" pitchFamily="2" charset="-122"/>
                <a:cs typeface="Times New Roman" pitchFamily="18" charset="0"/>
              </a:rPr>
              <a:t>民主改革</a:t>
            </a:r>
            <a:r>
              <a:rPr lang="zh-CN" altLang="en-US" sz="3200" smtClean="0">
                <a:latin typeface="Courier New" pitchFamily="49" charset="0"/>
                <a:cs typeface="Times New Roman" pitchFamily="18" charset="0"/>
              </a:rPr>
              <a:t>”</a:t>
            </a:r>
            <a:r>
              <a:rPr lang="zh-CN" altLang="en-US" sz="3200" smtClean="0">
                <a:latin typeface="宋体" pitchFamily="2" charset="-122"/>
                <a:cs typeface="Times New Roman" pitchFamily="18" charset="0"/>
              </a:rPr>
              <a:t>，后来忽视改革，到了十二大特别是到了十三大之后特别重视改革的变化过程；</a:t>
            </a:r>
          </a:p>
          <a:p>
            <a:pPr eaLnBrk="1" hangingPunct="1"/>
            <a:endParaRPr lang="zh-CN" altLang="en-US" smtClean="0"/>
          </a:p>
        </p:txBody>
      </p:sp>
      <p:sp>
        <p:nvSpPr>
          <p:cNvPr id="66564"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66565"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pPr eaLnBrk="1" hangingPunct="1"/>
            <a:r>
              <a:rPr lang="zh-CN" altLang="en-US" smtClean="0">
                <a:latin typeface="宋体" pitchFamily="2" charset="-122"/>
                <a:cs typeface="Times New Roman" pitchFamily="18" charset="0"/>
              </a:rPr>
              <a:t>村田忠禧</a:t>
            </a:r>
            <a:r>
              <a:rPr lang="zh-CN" altLang="en-US" smtClean="0">
                <a:latin typeface="宋体" pitchFamily="2" charset="-122"/>
              </a:rPr>
              <a:t>的</a:t>
            </a:r>
            <a:r>
              <a:rPr lang="zh-CN" altLang="en-US" smtClean="0">
                <a:latin typeface="宋体" pitchFamily="2" charset="-122"/>
                <a:cs typeface="Times New Roman" pitchFamily="18" charset="0"/>
              </a:rPr>
              <a:t>词语分布</a:t>
            </a:r>
            <a:r>
              <a:rPr lang="zh-CN" altLang="en-US" smtClean="0">
                <a:latin typeface="宋体" pitchFamily="2" charset="-122"/>
              </a:rPr>
              <a:t>研究</a:t>
            </a:r>
            <a:endParaRPr lang="zh-CN" altLang="en-US" smtClean="0"/>
          </a:p>
        </p:txBody>
      </p:sp>
      <p:sp>
        <p:nvSpPr>
          <p:cNvPr id="67587" name="内容占位符 2"/>
          <p:cNvSpPr>
            <a:spLocks noGrp="1"/>
          </p:cNvSpPr>
          <p:nvPr>
            <p:ph idx="1"/>
          </p:nvPr>
        </p:nvSpPr>
        <p:spPr/>
        <p:txBody>
          <a:bodyPr/>
          <a:lstStyle/>
          <a:p>
            <a:pPr marL="447675" lvl="1" indent="-447675" eaLnBrk="1" hangingPunct="1">
              <a:buClr>
                <a:schemeClr val="accent1"/>
              </a:buClr>
              <a:buSzPct val="70000"/>
              <a:buFont typeface="Wingdings" pitchFamily="2" charset="2"/>
              <a:buChar char="n"/>
            </a:pPr>
            <a:r>
              <a:rPr lang="en-US" altLang="zh-CN" sz="3200" smtClean="0">
                <a:latin typeface="Courier New" pitchFamily="49" charset="0"/>
                <a:cs typeface="Times New Roman" pitchFamily="18" charset="0"/>
              </a:rPr>
              <a:t>“</a:t>
            </a:r>
            <a:r>
              <a:rPr lang="zh-CN" altLang="en-US" sz="3200" smtClean="0">
                <a:latin typeface="宋体" pitchFamily="2" charset="-122"/>
                <a:cs typeface="Times New Roman" pitchFamily="18" charset="0"/>
              </a:rPr>
              <a:t>开放</a:t>
            </a:r>
            <a:r>
              <a:rPr lang="zh-CN" altLang="en-US" sz="3200" smtClean="0">
                <a:latin typeface="Courier New" pitchFamily="49" charset="0"/>
                <a:cs typeface="Times New Roman" pitchFamily="18" charset="0"/>
              </a:rPr>
              <a:t>”</a:t>
            </a:r>
            <a:r>
              <a:rPr lang="zh-CN" altLang="en-US" sz="3200" smtClean="0">
                <a:latin typeface="宋体" pitchFamily="2" charset="-122"/>
                <a:cs typeface="Times New Roman" pitchFamily="18" charset="0"/>
              </a:rPr>
              <a:t>这个词，在八大、九大、十大、十一大的报告中都出现</a:t>
            </a:r>
            <a:r>
              <a:rPr lang="en-US" altLang="zh-CN" sz="3200" smtClean="0">
                <a:latin typeface="宋体" pitchFamily="2" charset="-122"/>
                <a:cs typeface="Times New Roman" pitchFamily="18" charset="0"/>
              </a:rPr>
              <a:t>0</a:t>
            </a:r>
            <a:r>
              <a:rPr lang="zh-CN" altLang="en-US" sz="3200" smtClean="0">
                <a:latin typeface="宋体" pitchFamily="2" charset="-122"/>
                <a:cs typeface="Times New Roman" pitchFamily="18" charset="0"/>
              </a:rPr>
              <a:t>次，在十二大报告中出现</a:t>
            </a:r>
            <a:r>
              <a:rPr lang="en-US" altLang="zh-CN" sz="3200" smtClean="0">
                <a:latin typeface="宋体" pitchFamily="2" charset="-122"/>
                <a:cs typeface="Times New Roman" pitchFamily="18" charset="0"/>
              </a:rPr>
              <a:t>4</a:t>
            </a:r>
            <a:r>
              <a:rPr lang="zh-CN" altLang="en-US" sz="3200" smtClean="0">
                <a:latin typeface="宋体" pitchFamily="2" charset="-122"/>
                <a:cs typeface="Times New Roman" pitchFamily="18" charset="0"/>
              </a:rPr>
              <a:t>次，在十三大报告中出现</a:t>
            </a:r>
            <a:r>
              <a:rPr lang="en-US" altLang="zh-CN" sz="3200" smtClean="0">
                <a:latin typeface="宋体" pitchFamily="2" charset="-122"/>
                <a:cs typeface="Times New Roman" pitchFamily="18" charset="0"/>
              </a:rPr>
              <a:t>55</a:t>
            </a:r>
            <a:r>
              <a:rPr lang="zh-CN" altLang="en-US" sz="3200" smtClean="0">
                <a:latin typeface="宋体" pitchFamily="2" charset="-122"/>
                <a:cs typeface="Times New Roman" pitchFamily="18" charset="0"/>
              </a:rPr>
              <a:t>次，在十四大报告中出现</a:t>
            </a:r>
            <a:r>
              <a:rPr lang="en-US" altLang="zh-CN" sz="3200" smtClean="0">
                <a:latin typeface="宋体" pitchFamily="2" charset="-122"/>
                <a:cs typeface="Times New Roman" pitchFamily="18" charset="0"/>
              </a:rPr>
              <a:t>78</a:t>
            </a:r>
            <a:r>
              <a:rPr lang="zh-CN" altLang="en-US" sz="3200" smtClean="0">
                <a:latin typeface="宋体" pitchFamily="2" charset="-122"/>
                <a:cs typeface="Times New Roman" pitchFamily="18" charset="0"/>
              </a:rPr>
              <a:t>次，在十五大报告中出现</a:t>
            </a:r>
            <a:r>
              <a:rPr lang="en-US" altLang="zh-CN" sz="3200" smtClean="0">
                <a:latin typeface="宋体" pitchFamily="2" charset="-122"/>
                <a:cs typeface="Times New Roman" pitchFamily="18" charset="0"/>
              </a:rPr>
              <a:t>39</a:t>
            </a:r>
            <a:r>
              <a:rPr lang="zh-CN" altLang="en-US" sz="3200" smtClean="0">
                <a:latin typeface="宋体" pitchFamily="2" charset="-122"/>
                <a:cs typeface="Times New Roman" pitchFamily="18" charset="0"/>
              </a:rPr>
              <a:t>次，反映了我国开始逐渐注意开放的过程；</a:t>
            </a:r>
          </a:p>
          <a:p>
            <a:pPr eaLnBrk="1" hangingPunct="1"/>
            <a:endParaRPr lang="zh-CN" altLang="en-US" smtClean="0"/>
          </a:p>
        </p:txBody>
      </p:sp>
      <p:sp>
        <p:nvSpPr>
          <p:cNvPr id="67588"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67589"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pPr eaLnBrk="1" hangingPunct="1"/>
            <a:r>
              <a:rPr lang="zh-CN" altLang="en-US" smtClean="0">
                <a:latin typeface="宋体" pitchFamily="2" charset="-122"/>
                <a:cs typeface="Times New Roman" pitchFamily="18" charset="0"/>
              </a:rPr>
              <a:t>村田忠禧</a:t>
            </a:r>
            <a:r>
              <a:rPr lang="zh-CN" altLang="en-US" smtClean="0">
                <a:latin typeface="宋体" pitchFamily="2" charset="-122"/>
              </a:rPr>
              <a:t>的</a:t>
            </a:r>
            <a:r>
              <a:rPr lang="zh-CN" altLang="en-US" smtClean="0">
                <a:latin typeface="宋体" pitchFamily="2" charset="-122"/>
                <a:cs typeface="Times New Roman" pitchFamily="18" charset="0"/>
              </a:rPr>
              <a:t>词语分布</a:t>
            </a:r>
            <a:r>
              <a:rPr lang="zh-CN" altLang="en-US" smtClean="0">
                <a:latin typeface="宋体" pitchFamily="2" charset="-122"/>
              </a:rPr>
              <a:t>研究</a:t>
            </a:r>
            <a:endParaRPr lang="zh-CN" altLang="en-US" smtClean="0"/>
          </a:p>
        </p:txBody>
      </p:sp>
      <p:sp>
        <p:nvSpPr>
          <p:cNvPr id="68611" name="内容占位符 2"/>
          <p:cNvSpPr>
            <a:spLocks noGrp="1"/>
          </p:cNvSpPr>
          <p:nvPr>
            <p:ph idx="1"/>
          </p:nvPr>
        </p:nvSpPr>
        <p:spPr/>
        <p:txBody>
          <a:bodyPr/>
          <a:lstStyle/>
          <a:p>
            <a:pPr marL="447675" lvl="1" indent="-447675" eaLnBrk="1" hangingPunct="1">
              <a:buClr>
                <a:schemeClr val="accent1"/>
              </a:buClr>
              <a:buSzPct val="70000"/>
              <a:buFont typeface="Wingdings" pitchFamily="2" charset="2"/>
              <a:buChar char="n"/>
            </a:pPr>
            <a:r>
              <a:rPr lang="zh-CN" altLang="en-US" sz="3200" smtClean="0">
                <a:latin typeface="Courier New" pitchFamily="49" charset="0"/>
                <a:cs typeface="Times New Roman" pitchFamily="18" charset="0"/>
              </a:rPr>
              <a:t>“</a:t>
            </a:r>
            <a:r>
              <a:rPr lang="zh-CN" altLang="en-US" sz="3200" smtClean="0">
                <a:latin typeface="宋体" pitchFamily="2" charset="-122"/>
                <a:cs typeface="Times New Roman" pitchFamily="18" charset="0"/>
              </a:rPr>
              <a:t>改革开放</a:t>
            </a:r>
            <a:r>
              <a:rPr lang="zh-CN" altLang="en-US" sz="3200" smtClean="0">
                <a:latin typeface="Courier New" pitchFamily="49" charset="0"/>
                <a:cs typeface="Times New Roman" pitchFamily="18" charset="0"/>
              </a:rPr>
              <a:t>”</a:t>
            </a:r>
            <a:r>
              <a:rPr lang="zh-CN" altLang="en-US" sz="3200" smtClean="0">
                <a:latin typeface="宋体" pitchFamily="2" charset="-122"/>
                <a:cs typeface="Times New Roman" pitchFamily="18" charset="0"/>
              </a:rPr>
              <a:t>这个词语，在八大、九大、十大、十一大、十二大的报告中都出现</a:t>
            </a:r>
            <a:r>
              <a:rPr lang="en-US" altLang="zh-CN" sz="3200" smtClean="0">
                <a:latin typeface="宋体" pitchFamily="2" charset="-122"/>
                <a:cs typeface="Times New Roman" pitchFamily="18" charset="0"/>
              </a:rPr>
              <a:t>0</a:t>
            </a:r>
            <a:r>
              <a:rPr lang="zh-CN" altLang="en-US" sz="3200" smtClean="0">
                <a:latin typeface="宋体" pitchFamily="2" charset="-122"/>
                <a:cs typeface="Times New Roman" pitchFamily="18" charset="0"/>
              </a:rPr>
              <a:t>次，在十三大报告中出现</a:t>
            </a:r>
            <a:r>
              <a:rPr lang="en-US" altLang="zh-CN" sz="3200" smtClean="0">
                <a:latin typeface="宋体" pitchFamily="2" charset="-122"/>
                <a:cs typeface="Times New Roman" pitchFamily="18" charset="0"/>
              </a:rPr>
              <a:t>29</a:t>
            </a:r>
            <a:r>
              <a:rPr lang="zh-CN" altLang="en-US" sz="3200" smtClean="0">
                <a:latin typeface="宋体" pitchFamily="2" charset="-122"/>
                <a:cs typeface="Times New Roman" pitchFamily="18" charset="0"/>
              </a:rPr>
              <a:t>次，在十四大报告中出现</a:t>
            </a:r>
            <a:r>
              <a:rPr lang="en-US" altLang="zh-CN" sz="3200" smtClean="0">
                <a:latin typeface="宋体" pitchFamily="2" charset="-122"/>
                <a:cs typeface="Times New Roman" pitchFamily="18" charset="0"/>
              </a:rPr>
              <a:t>56</a:t>
            </a:r>
            <a:r>
              <a:rPr lang="zh-CN" altLang="en-US" sz="3200" smtClean="0">
                <a:latin typeface="宋体" pitchFamily="2" charset="-122"/>
                <a:cs typeface="Times New Roman" pitchFamily="18" charset="0"/>
              </a:rPr>
              <a:t>次，在十五大报告中出现</a:t>
            </a:r>
            <a:r>
              <a:rPr lang="en-US" altLang="zh-CN" sz="3200" smtClean="0">
                <a:latin typeface="宋体" pitchFamily="2" charset="-122"/>
                <a:cs typeface="Times New Roman" pitchFamily="18" charset="0"/>
              </a:rPr>
              <a:t>27</a:t>
            </a:r>
            <a:r>
              <a:rPr lang="zh-CN" altLang="en-US" sz="3200" smtClean="0">
                <a:latin typeface="宋体" pitchFamily="2" charset="-122"/>
                <a:cs typeface="Times New Roman" pitchFamily="18" charset="0"/>
              </a:rPr>
              <a:t>次，也反映了我国把</a:t>
            </a:r>
            <a:r>
              <a:rPr lang="zh-CN" altLang="en-US" sz="3200" smtClean="0">
                <a:latin typeface="Courier New" pitchFamily="49" charset="0"/>
                <a:cs typeface="Times New Roman" pitchFamily="18" charset="0"/>
              </a:rPr>
              <a:t>“</a:t>
            </a:r>
            <a:r>
              <a:rPr lang="zh-CN" altLang="en-US" sz="3200" smtClean="0">
                <a:latin typeface="宋体" pitchFamily="2" charset="-122"/>
                <a:cs typeface="Times New Roman" pitchFamily="18" charset="0"/>
              </a:rPr>
              <a:t>改革</a:t>
            </a:r>
            <a:r>
              <a:rPr lang="zh-CN" altLang="en-US" sz="3200" smtClean="0">
                <a:latin typeface="Courier New" pitchFamily="49" charset="0"/>
                <a:cs typeface="Times New Roman" pitchFamily="18" charset="0"/>
              </a:rPr>
              <a:t>”</a:t>
            </a:r>
            <a:r>
              <a:rPr lang="zh-CN" altLang="en-US" sz="3200" smtClean="0">
                <a:latin typeface="宋体" pitchFamily="2" charset="-122"/>
                <a:cs typeface="Times New Roman" pitchFamily="18" charset="0"/>
              </a:rPr>
              <a:t>与</a:t>
            </a:r>
            <a:r>
              <a:rPr lang="zh-CN" altLang="en-US" sz="3200" smtClean="0">
                <a:latin typeface="Courier New" pitchFamily="49" charset="0"/>
                <a:cs typeface="Times New Roman" pitchFamily="18" charset="0"/>
              </a:rPr>
              <a:t>“</a:t>
            </a:r>
            <a:r>
              <a:rPr lang="zh-CN" altLang="en-US" sz="3200" smtClean="0">
                <a:latin typeface="宋体" pitchFamily="2" charset="-122"/>
                <a:cs typeface="Times New Roman" pitchFamily="18" charset="0"/>
              </a:rPr>
              <a:t>开放</a:t>
            </a:r>
            <a:r>
              <a:rPr lang="zh-CN" altLang="en-US" sz="3200" smtClean="0">
                <a:latin typeface="Courier New" pitchFamily="49" charset="0"/>
                <a:cs typeface="Times New Roman" pitchFamily="18" charset="0"/>
              </a:rPr>
              <a:t>”</a:t>
            </a:r>
            <a:r>
              <a:rPr lang="zh-CN" altLang="en-US" sz="3200" smtClean="0">
                <a:latin typeface="宋体" pitchFamily="2" charset="-122"/>
                <a:cs typeface="Times New Roman" pitchFamily="18" charset="0"/>
              </a:rPr>
              <a:t>并提，并且把</a:t>
            </a:r>
            <a:r>
              <a:rPr lang="zh-CN" altLang="en-US" sz="3200" smtClean="0">
                <a:latin typeface="Courier New" pitchFamily="49" charset="0"/>
                <a:cs typeface="Times New Roman" pitchFamily="18" charset="0"/>
              </a:rPr>
              <a:t>“</a:t>
            </a:r>
            <a:r>
              <a:rPr lang="zh-CN" altLang="en-US" sz="3200" smtClean="0">
                <a:latin typeface="宋体" pitchFamily="2" charset="-122"/>
                <a:cs typeface="Times New Roman" pitchFamily="18" charset="0"/>
              </a:rPr>
              <a:t>改革开放</a:t>
            </a:r>
            <a:r>
              <a:rPr lang="zh-CN" altLang="en-US" sz="3200" smtClean="0">
                <a:latin typeface="Courier New" pitchFamily="49" charset="0"/>
                <a:cs typeface="Times New Roman" pitchFamily="18" charset="0"/>
              </a:rPr>
              <a:t>”</a:t>
            </a:r>
            <a:r>
              <a:rPr lang="zh-CN" altLang="en-US" sz="3200" smtClean="0">
                <a:latin typeface="宋体" pitchFamily="2" charset="-122"/>
                <a:cs typeface="Times New Roman" pitchFamily="18" charset="0"/>
              </a:rPr>
              <a:t>作为重要国策的发展过程；</a:t>
            </a:r>
          </a:p>
          <a:p>
            <a:pPr eaLnBrk="1" hangingPunct="1"/>
            <a:endParaRPr lang="zh-CN" altLang="en-US" smtClean="0"/>
          </a:p>
        </p:txBody>
      </p:sp>
      <p:sp>
        <p:nvSpPr>
          <p:cNvPr id="68612"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68613"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eaLnBrk="1" hangingPunct="1"/>
            <a:r>
              <a:rPr lang="zh-CN" altLang="en-US" smtClean="0"/>
              <a:t>世界语言分类</a:t>
            </a:r>
          </a:p>
        </p:txBody>
      </p:sp>
      <p:sp>
        <p:nvSpPr>
          <p:cNvPr id="24579" name="内容占位符 2"/>
          <p:cNvSpPr>
            <a:spLocks noGrp="1"/>
          </p:cNvSpPr>
          <p:nvPr>
            <p:ph idx="1"/>
          </p:nvPr>
        </p:nvSpPr>
        <p:spPr/>
        <p:txBody>
          <a:bodyPr/>
          <a:lstStyle/>
          <a:p>
            <a:pPr lvl="1" eaLnBrk="1" hangingPunct="1">
              <a:lnSpc>
                <a:spcPct val="80000"/>
              </a:lnSpc>
            </a:pPr>
            <a:r>
              <a:rPr lang="zh-CN" altLang="en-US" dirty="0" smtClean="0"/>
              <a:t>黏着语</a:t>
            </a:r>
            <a:endParaRPr lang="en-US" altLang="zh-CN" dirty="0" smtClean="0"/>
          </a:p>
          <a:p>
            <a:pPr lvl="2" eaLnBrk="1" hangingPunct="1">
              <a:lnSpc>
                <a:spcPct val="80000"/>
              </a:lnSpc>
            </a:pPr>
            <a:r>
              <a:rPr lang="zh-CN" altLang="en-US" dirty="0" smtClean="0"/>
              <a:t>又称“胶着语”</a:t>
            </a:r>
          </a:p>
          <a:p>
            <a:pPr lvl="2" eaLnBrk="1" hangingPunct="1">
              <a:lnSpc>
                <a:spcPct val="80000"/>
              </a:lnSpc>
            </a:pPr>
            <a:r>
              <a:rPr lang="zh-CN" altLang="en-US" dirty="0" smtClean="0"/>
              <a:t>词内有专门表示语法意义的附加成分，一个附加成分表达一种语法意义，词根或词干跟附加成分结合不紧密，例如日语。</a:t>
            </a:r>
          </a:p>
          <a:p>
            <a:pPr lvl="1" eaLnBrk="1" hangingPunct="1">
              <a:lnSpc>
                <a:spcPct val="80000"/>
              </a:lnSpc>
            </a:pPr>
            <a:r>
              <a:rPr lang="zh-CN" altLang="en-US" dirty="0" smtClean="0"/>
              <a:t>曲折语</a:t>
            </a:r>
            <a:endParaRPr lang="en-US" altLang="zh-CN" dirty="0" smtClean="0"/>
          </a:p>
          <a:p>
            <a:pPr lvl="2" eaLnBrk="1" hangingPunct="1">
              <a:lnSpc>
                <a:spcPct val="80000"/>
              </a:lnSpc>
            </a:pPr>
            <a:r>
              <a:rPr lang="zh-CN" altLang="en-US" dirty="0" smtClean="0"/>
              <a:t>用词的形态变化表示语法关系，词根或词干跟词的附加成分结合的很紧密，例如英语</a:t>
            </a:r>
            <a:endParaRPr lang="en-US" altLang="zh-CN" dirty="0" smtClean="0"/>
          </a:p>
          <a:p>
            <a:pPr eaLnBrk="1" hangingPunct="1">
              <a:lnSpc>
                <a:spcPct val="80000"/>
              </a:lnSpc>
            </a:pPr>
            <a:r>
              <a:rPr lang="zh-CN" altLang="en-US" dirty="0" smtClean="0"/>
              <a:t>孤立语、粘着语都存在分词问题</a:t>
            </a:r>
            <a:endParaRPr lang="en-US" altLang="zh-CN" dirty="0" smtClean="0"/>
          </a:p>
          <a:p>
            <a:pPr lvl="2" eaLnBrk="1" hangingPunct="1">
              <a:lnSpc>
                <a:spcPct val="80000"/>
              </a:lnSpc>
            </a:pPr>
            <a:endParaRPr lang="zh-CN" altLang="en-US" dirty="0" smtClean="0"/>
          </a:p>
          <a:p>
            <a:pPr lvl="1" eaLnBrk="1" hangingPunct="1"/>
            <a:endParaRPr lang="en-US" altLang="zh-CN" sz="2400" dirty="0" smtClean="0"/>
          </a:p>
          <a:p>
            <a:pPr lvl="1" eaLnBrk="1" hangingPunct="1"/>
            <a:endParaRPr lang="zh-CN" altLang="en-US" sz="2400" dirty="0" smtClean="0"/>
          </a:p>
          <a:p>
            <a:pPr eaLnBrk="1" hangingPunct="1">
              <a:buFont typeface="Wingdings" pitchFamily="2" charset="2"/>
              <a:buNone/>
            </a:pPr>
            <a:endParaRPr lang="zh-CN" altLang="en-US" dirty="0" smtClean="0"/>
          </a:p>
        </p:txBody>
      </p:sp>
      <p:sp>
        <p:nvSpPr>
          <p:cNvPr id="24580"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24581"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pPr eaLnBrk="1" hangingPunct="1"/>
            <a:r>
              <a:rPr lang="zh-CN" altLang="en-US" smtClean="0">
                <a:latin typeface="宋体" pitchFamily="2" charset="-122"/>
                <a:cs typeface="Times New Roman" pitchFamily="18" charset="0"/>
              </a:rPr>
              <a:t>村田忠禧</a:t>
            </a:r>
            <a:r>
              <a:rPr lang="zh-CN" altLang="en-US" smtClean="0">
                <a:latin typeface="宋体" pitchFamily="2" charset="-122"/>
              </a:rPr>
              <a:t>的</a:t>
            </a:r>
            <a:r>
              <a:rPr lang="zh-CN" altLang="en-US" smtClean="0">
                <a:latin typeface="宋体" pitchFamily="2" charset="-122"/>
                <a:cs typeface="Times New Roman" pitchFamily="18" charset="0"/>
              </a:rPr>
              <a:t>词语分布</a:t>
            </a:r>
            <a:r>
              <a:rPr lang="zh-CN" altLang="en-US" smtClean="0">
                <a:latin typeface="宋体" pitchFamily="2" charset="-122"/>
              </a:rPr>
              <a:t>研究</a:t>
            </a:r>
            <a:endParaRPr lang="zh-CN" altLang="en-US" smtClean="0"/>
          </a:p>
        </p:txBody>
      </p:sp>
      <p:sp>
        <p:nvSpPr>
          <p:cNvPr id="69635" name="内容占位符 2"/>
          <p:cNvSpPr>
            <a:spLocks noGrp="1"/>
          </p:cNvSpPr>
          <p:nvPr>
            <p:ph idx="1"/>
          </p:nvPr>
        </p:nvSpPr>
        <p:spPr/>
        <p:txBody>
          <a:bodyPr/>
          <a:lstStyle/>
          <a:p>
            <a:pPr marL="447675" lvl="1" indent="-447675" eaLnBrk="1" hangingPunct="1">
              <a:buClr>
                <a:schemeClr val="accent1"/>
              </a:buClr>
              <a:buSzPct val="70000"/>
              <a:buFont typeface="Wingdings" pitchFamily="2" charset="2"/>
              <a:buChar char="n"/>
            </a:pPr>
            <a:r>
              <a:rPr lang="zh-CN" altLang="en-US" sz="3200" smtClean="0">
                <a:latin typeface="Courier New" pitchFamily="49" charset="0"/>
                <a:cs typeface="Times New Roman" pitchFamily="18" charset="0"/>
              </a:rPr>
              <a:t>“</a:t>
            </a:r>
            <a:r>
              <a:rPr lang="zh-CN" altLang="en-US" sz="3200" smtClean="0">
                <a:latin typeface="宋体" pitchFamily="2" charset="-122"/>
                <a:cs typeface="Times New Roman" pitchFamily="18" charset="0"/>
              </a:rPr>
              <a:t>阶级</a:t>
            </a:r>
            <a:r>
              <a:rPr lang="zh-CN" altLang="en-US" sz="3200" smtClean="0">
                <a:latin typeface="Courier New" pitchFamily="49" charset="0"/>
                <a:cs typeface="Times New Roman" pitchFamily="18" charset="0"/>
              </a:rPr>
              <a:t>”</a:t>
            </a:r>
            <a:r>
              <a:rPr lang="zh-CN" altLang="en-US" sz="3200" smtClean="0">
                <a:latin typeface="宋体" pitchFamily="2" charset="-122"/>
                <a:cs typeface="Times New Roman" pitchFamily="18" charset="0"/>
              </a:rPr>
              <a:t>这个词，在八大报告中出现</a:t>
            </a:r>
            <a:r>
              <a:rPr lang="en-US" altLang="zh-CN" sz="3200" smtClean="0">
                <a:latin typeface="宋体" pitchFamily="2" charset="-122"/>
                <a:cs typeface="Times New Roman" pitchFamily="18" charset="0"/>
              </a:rPr>
              <a:t>158</a:t>
            </a:r>
            <a:r>
              <a:rPr lang="zh-CN" altLang="en-US" sz="3200" smtClean="0">
                <a:latin typeface="宋体" pitchFamily="2" charset="-122"/>
                <a:cs typeface="Times New Roman" pitchFamily="18" charset="0"/>
              </a:rPr>
              <a:t>次，在九大报告中出现</a:t>
            </a:r>
            <a:r>
              <a:rPr lang="en-US" altLang="zh-CN" sz="3200" smtClean="0">
                <a:latin typeface="宋体" pitchFamily="2" charset="-122"/>
                <a:cs typeface="Times New Roman" pitchFamily="18" charset="0"/>
              </a:rPr>
              <a:t>264</a:t>
            </a:r>
            <a:r>
              <a:rPr lang="zh-CN" altLang="en-US" sz="3200" smtClean="0">
                <a:latin typeface="宋体" pitchFamily="2" charset="-122"/>
                <a:cs typeface="Times New Roman" pitchFamily="18" charset="0"/>
              </a:rPr>
              <a:t>次，在十大报告中出现</a:t>
            </a:r>
            <a:r>
              <a:rPr lang="en-US" altLang="zh-CN" sz="3200" smtClean="0">
                <a:latin typeface="宋体" pitchFamily="2" charset="-122"/>
                <a:cs typeface="Times New Roman" pitchFamily="18" charset="0"/>
              </a:rPr>
              <a:t>70</a:t>
            </a:r>
            <a:r>
              <a:rPr lang="zh-CN" altLang="en-US" sz="3200" smtClean="0">
                <a:latin typeface="宋体" pitchFamily="2" charset="-122"/>
                <a:cs typeface="Times New Roman" pitchFamily="18" charset="0"/>
              </a:rPr>
              <a:t>次，在十一大报告中出现</a:t>
            </a:r>
            <a:r>
              <a:rPr lang="en-US" altLang="zh-CN" sz="3200" smtClean="0">
                <a:latin typeface="宋体" pitchFamily="2" charset="-122"/>
                <a:cs typeface="Times New Roman" pitchFamily="18" charset="0"/>
              </a:rPr>
              <a:t>247</a:t>
            </a:r>
            <a:r>
              <a:rPr lang="zh-CN" altLang="en-US" sz="3200" smtClean="0">
                <a:latin typeface="宋体" pitchFamily="2" charset="-122"/>
                <a:cs typeface="Times New Roman" pitchFamily="18" charset="0"/>
              </a:rPr>
              <a:t>次，在十二大报告中出现</a:t>
            </a:r>
            <a:r>
              <a:rPr lang="en-US" altLang="zh-CN" sz="3200" smtClean="0">
                <a:latin typeface="宋体" pitchFamily="2" charset="-122"/>
                <a:cs typeface="Times New Roman" pitchFamily="18" charset="0"/>
              </a:rPr>
              <a:t>40</a:t>
            </a:r>
            <a:r>
              <a:rPr lang="zh-CN" altLang="en-US" sz="3200" smtClean="0">
                <a:latin typeface="宋体" pitchFamily="2" charset="-122"/>
                <a:cs typeface="Times New Roman" pitchFamily="18" charset="0"/>
              </a:rPr>
              <a:t>次，在十三大报告中出现</a:t>
            </a:r>
            <a:r>
              <a:rPr lang="en-US" altLang="zh-CN" sz="3200" smtClean="0">
                <a:latin typeface="宋体" pitchFamily="2" charset="-122"/>
                <a:cs typeface="Times New Roman" pitchFamily="18" charset="0"/>
              </a:rPr>
              <a:t>18</a:t>
            </a:r>
            <a:r>
              <a:rPr lang="zh-CN" altLang="en-US" sz="3200" smtClean="0">
                <a:latin typeface="宋体" pitchFamily="2" charset="-122"/>
                <a:cs typeface="Times New Roman" pitchFamily="18" charset="0"/>
              </a:rPr>
              <a:t>次，在十四大报告中出现</a:t>
            </a:r>
            <a:r>
              <a:rPr lang="en-US" altLang="zh-CN" sz="3200" smtClean="0">
                <a:latin typeface="宋体" pitchFamily="2" charset="-122"/>
                <a:cs typeface="Times New Roman" pitchFamily="18" charset="0"/>
              </a:rPr>
              <a:t>13</a:t>
            </a:r>
            <a:r>
              <a:rPr lang="zh-CN" altLang="en-US" sz="3200" smtClean="0">
                <a:latin typeface="宋体" pitchFamily="2" charset="-122"/>
                <a:cs typeface="Times New Roman" pitchFamily="18" charset="0"/>
              </a:rPr>
              <a:t>次，在十五大报告中出现</a:t>
            </a:r>
            <a:r>
              <a:rPr lang="en-US" altLang="zh-CN" sz="3200" smtClean="0">
                <a:latin typeface="宋体" pitchFamily="2" charset="-122"/>
                <a:cs typeface="Times New Roman" pitchFamily="18" charset="0"/>
              </a:rPr>
              <a:t>9</a:t>
            </a:r>
            <a:r>
              <a:rPr lang="zh-CN" altLang="en-US" sz="3200" smtClean="0">
                <a:latin typeface="宋体" pitchFamily="2" charset="-122"/>
                <a:cs typeface="Times New Roman" pitchFamily="18" charset="0"/>
              </a:rPr>
              <a:t>次，反映了我国逐渐改变了</a:t>
            </a:r>
            <a:r>
              <a:rPr lang="zh-CN" altLang="en-US" sz="3200" smtClean="0">
                <a:latin typeface="Courier New" pitchFamily="49" charset="0"/>
                <a:cs typeface="Times New Roman" pitchFamily="18" charset="0"/>
              </a:rPr>
              <a:t>“</a:t>
            </a:r>
            <a:r>
              <a:rPr lang="zh-CN" altLang="en-US" sz="3200" smtClean="0">
                <a:latin typeface="宋体" pitchFamily="2" charset="-122"/>
                <a:cs typeface="Times New Roman" pitchFamily="18" charset="0"/>
              </a:rPr>
              <a:t>以阶级斗争为纲</a:t>
            </a:r>
            <a:r>
              <a:rPr lang="zh-CN" altLang="en-US" sz="3200" smtClean="0">
                <a:latin typeface="Courier New" pitchFamily="49" charset="0"/>
                <a:cs typeface="Times New Roman" pitchFamily="18" charset="0"/>
              </a:rPr>
              <a:t>”</a:t>
            </a:r>
            <a:r>
              <a:rPr lang="zh-CN" altLang="en-US" sz="3200" smtClean="0">
                <a:latin typeface="宋体" pitchFamily="2" charset="-122"/>
                <a:cs typeface="Times New Roman" pitchFamily="18" charset="0"/>
              </a:rPr>
              <a:t>这一政治路线的变化过程。</a:t>
            </a:r>
          </a:p>
          <a:p>
            <a:pPr eaLnBrk="1" hangingPunct="1"/>
            <a:endParaRPr lang="zh-CN" altLang="en-US" smtClean="0"/>
          </a:p>
        </p:txBody>
      </p:sp>
      <p:sp>
        <p:nvSpPr>
          <p:cNvPr id="69636"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69637"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pPr eaLnBrk="1" hangingPunct="1"/>
            <a:r>
              <a:rPr lang="zh-CN" altLang="en-US" smtClean="0">
                <a:latin typeface="宋体" pitchFamily="2" charset="-122"/>
                <a:cs typeface="Times New Roman" pitchFamily="18" charset="0"/>
              </a:rPr>
              <a:t>村田忠禧</a:t>
            </a:r>
            <a:r>
              <a:rPr lang="zh-CN" altLang="en-US" smtClean="0">
                <a:latin typeface="宋体" pitchFamily="2" charset="-122"/>
              </a:rPr>
              <a:t>的</a:t>
            </a:r>
            <a:r>
              <a:rPr lang="zh-CN" altLang="en-US" smtClean="0">
                <a:latin typeface="宋体" pitchFamily="2" charset="-122"/>
                <a:cs typeface="Times New Roman" pitchFamily="18" charset="0"/>
              </a:rPr>
              <a:t>词语分布</a:t>
            </a:r>
            <a:r>
              <a:rPr lang="zh-CN" altLang="en-US" smtClean="0">
                <a:latin typeface="宋体" pitchFamily="2" charset="-122"/>
              </a:rPr>
              <a:t>研究</a:t>
            </a:r>
            <a:endParaRPr lang="zh-CN" altLang="en-US" smtClean="0"/>
          </a:p>
        </p:txBody>
      </p:sp>
      <p:sp>
        <p:nvSpPr>
          <p:cNvPr id="70659" name="内容占位符 2"/>
          <p:cNvSpPr>
            <a:spLocks noGrp="1"/>
          </p:cNvSpPr>
          <p:nvPr>
            <p:ph idx="1"/>
          </p:nvPr>
        </p:nvSpPr>
        <p:spPr>
          <a:xfrm>
            <a:off x="857250" y="1571625"/>
            <a:ext cx="7661275" cy="4429125"/>
          </a:xfrm>
        </p:spPr>
        <p:txBody>
          <a:bodyPr/>
          <a:lstStyle/>
          <a:p>
            <a:pPr eaLnBrk="1" hangingPunct="1"/>
            <a:r>
              <a:rPr lang="zh-CN" altLang="en-US" smtClean="0">
                <a:latin typeface="Courier New" pitchFamily="49" charset="0"/>
                <a:cs typeface="Times New Roman" pitchFamily="18" charset="0"/>
              </a:rPr>
              <a:t>“</a:t>
            </a:r>
            <a:r>
              <a:rPr lang="zh-CN" altLang="en-US" smtClean="0">
                <a:latin typeface="宋体" pitchFamily="2" charset="-122"/>
                <a:cs typeface="Times New Roman" pitchFamily="18" charset="0"/>
              </a:rPr>
              <a:t>经济建设</a:t>
            </a:r>
            <a:r>
              <a:rPr lang="zh-CN" altLang="en-US" smtClean="0">
                <a:latin typeface="Courier New" pitchFamily="49" charset="0"/>
                <a:cs typeface="Times New Roman" pitchFamily="18" charset="0"/>
              </a:rPr>
              <a:t>”</a:t>
            </a:r>
            <a:r>
              <a:rPr lang="zh-CN" altLang="en-US" smtClean="0">
                <a:latin typeface="宋体" pitchFamily="2" charset="-122"/>
                <a:cs typeface="Times New Roman" pitchFamily="18" charset="0"/>
              </a:rPr>
              <a:t>这个词语，在八大报告中出现</a:t>
            </a:r>
            <a:r>
              <a:rPr lang="en-US" altLang="zh-CN" smtClean="0">
                <a:latin typeface="宋体" pitchFamily="2" charset="-122"/>
                <a:cs typeface="Times New Roman" pitchFamily="18" charset="0"/>
              </a:rPr>
              <a:t>2</a:t>
            </a:r>
            <a:r>
              <a:rPr lang="zh-CN" altLang="en-US" smtClean="0">
                <a:latin typeface="宋体" pitchFamily="2" charset="-122"/>
                <a:cs typeface="Times New Roman" pitchFamily="18" charset="0"/>
              </a:rPr>
              <a:t>次，在九大、十大报告中出现</a:t>
            </a:r>
            <a:r>
              <a:rPr lang="en-US" altLang="zh-CN" smtClean="0">
                <a:latin typeface="宋体" pitchFamily="2" charset="-122"/>
                <a:cs typeface="Times New Roman" pitchFamily="18" charset="0"/>
              </a:rPr>
              <a:t>0</a:t>
            </a:r>
            <a:r>
              <a:rPr lang="zh-CN" altLang="en-US" smtClean="0">
                <a:latin typeface="宋体" pitchFamily="2" charset="-122"/>
                <a:cs typeface="Times New Roman" pitchFamily="18" charset="0"/>
              </a:rPr>
              <a:t>次，在十一大报告中出现</a:t>
            </a:r>
            <a:r>
              <a:rPr lang="en-US" altLang="zh-CN" smtClean="0">
                <a:latin typeface="宋体" pitchFamily="2" charset="-122"/>
                <a:cs typeface="Times New Roman" pitchFamily="18" charset="0"/>
              </a:rPr>
              <a:t>1</a:t>
            </a:r>
            <a:r>
              <a:rPr lang="zh-CN" altLang="en-US" smtClean="0">
                <a:latin typeface="宋体" pitchFamily="2" charset="-122"/>
                <a:cs typeface="Times New Roman" pitchFamily="18" charset="0"/>
              </a:rPr>
              <a:t>次，在十二大报告中出现</a:t>
            </a:r>
            <a:r>
              <a:rPr lang="en-US" altLang="zh-CN" smtClean="0">
                <a:latin typeface="宋体" pitchFamily="2" charset="-122"/>
                <a:cs typeface="Times New Roman" pitchFamily="18" charset="0"/>
              </a:rPr>
              <a:t>9</a:t>
            </a:r>
            <a:r>
              <a:rPr lang="zh-CN" altLang="en-US" smtClean="0">
                <a:latin typeface="宋体" pitchFamily="2" charset="-122"/>
                <a:cs typeface="Times New Roman" pitchFamily="18" charset="0"/>
              </a:rPr>
              <a:t>次，在十三大报告中出现</a:t>
            </a:r>
            <a:r>
              <a:rPr lang="en-US" altLang="zh-CN" smtClean="0">
                <a:latin typeface="宋体" pitchFamily="2" charset="-122"/>
                <a:cs typeface="Times New Roman" pitchFamily="18" charset="0"/>
              </a:rPr>
              <a:t>13</a:t>
            </a:r>
            <a:r>
              <a:rPr lang="zh-CN" altLang="en-US" smtClean="0">
                <a:latin typeface="宋体" pitchFamily="2" charset="-122"/>
                <a:cs typeface="Times New Roman" pitchFamily="18" charset="0"/>
              </a:rPr>
              <a:t>次，在十四大报告中出现</a:t>
            </a:r>
            <a:r>
              <a:rPr lang="en-US" altLang="zh-CN" smtClean="0">
                <a:latin typeface="宋体" pitchFamily="2" charset="-122"/>
                <a:cs typeface="Times New Roman" pitchFamily="18" charset="0"/>
              </a:rPr>
              <a:t>24</a:t>
            </a:r>
            <a:r>
              <a:rPr lang="zh-CN" altLang="en-US" smtClean="0">
                <a:latin typeface="宋体" pitchFamily="2" charset="-122"/>
                <a:cs typeface="Times New Roman" pitchFamily="18" charset="0"/>
              </a:rPr>
              <a:t>次，在十五大报告中出现</a:t>
            </a:r>
            <a:r>
              <a:rPr lang="en-US" altLang="zh-CN" smtClean="0">
                <a:latin typeface="宋体" pitchFamily="2" charset="-122"/>
                <a:cs typeface="Times New Roman" pitchFamily="18" charset="0"/>
              </a:rPr>
              <a:t>8</a:t>
            </a:r>
            <a:r>
              <a:rPr lang="zh-CN" altLang="en-US" smtClean="0">
                <a:latin typeface="宋体" pitchFamily="2" charset="-122"/>
                <a:cs typeface="Times New Roman" pitchFamily="18" charset="0"/>
              </a:rPr>
              <a:t>次，反映了我国在解放初期比较重视经济建设，有一段时期忽视经济建设，最后确立了以经济建设为中心的政策的变化过程</a:t>
            </a:r>
            <a:endParaRPr lang="zh-CN" altLang="en-US" smtClean="0"/>
          </a:p>
        </p:txBody>
      </p:sp>
      <p:sp>
        <p:nvSpPr>
          <p:cNvPr id="70660"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70661"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pPr eaLnBrk="1" hangingPunct="1"/>
            <a:r>
              <a:rPr lang="zh-CN" altLang="en-US" smtClean="0"/>
              <a:t>红楼梦作者分析之定量研究</a:t>
            </a:r>
          </a:p>
        </p:txBody>
      </p:sp>
      <p:sp>
        <p:nvSpPr>
          <p:cNvPr id="71683" name="内容占位符 2"/>
          <p:cNvSpPr>
            <a:spLocks noGrp="1"/>
          </p:cNvSpPr>
          <p:nvPr>
            <p:ph idx="1"/>
          </p:nvPr>
        </p:nvSpPr>
        <p:spPr/>
        <p:txBody>
          <a:bodyPr/>
          <a:lstStyle/>
          <a:p>
            <a:pPr eaLnBrk="1" hangingPunct="1">
              <a:lnSpc>
                <a:spcPct val="80000"/>
              </a:lnSpc>
            </a:pPr>
            <a:r>
              <a:rPr lang="zh-CN" altLang="en-US" smtClean="0"/>
              <a:t>红楼梦一书</a:t>
            </a:r>
            <a:r>
              <a:rPr lang="en-US" altLang="zh-CN" smtClean="0"/>
              <a:t>120</a:t>
            </a:r>
            <a:r>
              <a:rPr lang="zh-CN" altLang="en-US" smtClean="0"/>
              <a:t>回，一般认为前</a:t>
            </a:r>
            <a:r>
              <a:rPr lang="en-US" altLang="zh-CN" smtClean="0"/>
              <a:t>80</a:t>
            </a:r>
            <a:r>
              <a:rPr lang="zh-CN" altLang="en-US" smtClean="0"/>
              <a:t>回为曹雪芹所著，后</a:t>
            </a:r>
            <a:r>
              <a:rPr lang="en-US" altLang="zh-CN" smtClean="0"/>
              <a:t>40</a:t>
            </a:r>
            <a:r>
              <a:rPr lang="zh-CN" altLang="en-US" smtClean="0"/>
              <a:t>回为高鹗所续。如何采用定量分析方法证明这一点？</a:t>
            </a:r>
            <a:endParaRPr lang="en-US" altLang="zh-CN" smtClean="0"/>
          </a:p>
          <a:p>
            <a:pPr eaLnBrk="1" hangingPunct="1">
              <a:lnSpc>
                <a:spcPct val="80000"/>
              </a:lnSpc>
            </a:pPr>
            <a:r>
              <a:rPr lang="en-US" altLang="zh-CN" smtClean="0"/>
              <a:t>1985</a:t>
            </a:r>
            <a:r>
              <a:rPr lang="zh-CN" altLang="en-US" smtClean="0"/>
              <a:t>年、</a:t>
            </a:r>
            <a:r>
              <a:rPr lang="en-US" altLang="zh-CN" smtClean="0"/>
              <a:t>1986</a:t>
            </a:r>
            <a:r>
              <a:rPr lang="zh-CN" altLang="en-US" smtClean="0"/>
              <a:t>年复旦大学李贤平教授带领他的学生作了这项有意义的工作。</a:t>
            </a:r>
            <a:endParaRPr lang="en-US" altLang="zh-CN" smtClean="0"/>
          </a:p>
        </p:txBody>
      </p:sp>
      <p:sp>
        <p:nvSpPr>
          <p:cNvPr id="71684"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71685"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a:t>
            </a:r>
            <a:r>
              <a:rPr lang="zh-CN" altLang="en-US" dirty="0" smtClean="0">
                <a:ea typeface="宋体" pitchFamily="2" charset="-122"/>
              </a:rPr>
              <a:t>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pPr eaLnBrk="1" hangingPunct="1"/>
            <a:r>
              <a:rPr lang="zh-CN" altLang="en-US" smtClean="0"/>
              <a:t>红楼梦作者分析之定量研究</a:t>
            </a:r>
          </a:p>
        </p:txBody>
      </p:sp>
      <p:sp>
        <p:nvSpPr>
          <p:cNvPr id="72707" name="内容占位符 2"/>
          <p:cNvSpPr>
            <a:spLocks noGrp="1"/>
          </p:cNvSpPr>
          <p:nvPr>
            <p:ph idx="1"/>
          </p:nvPr>
        </p:nvSpPr>
        <p:spPr/>
        <p:txBody>
          <a:bodyPr/>
          <a:lstStyle/>
          <a:p>
            <a:pPr eaLnBrk="1" hangingPunct="1"/>
            <a:r>
              <a:rPr lang="zh-CN" altLang="en-US" smtClean="0"/>
              <a:t>将</a:t>
            </a:r>
            <a:r>
              <a:rPr lang="en-US" altLang="zh-CN" smtClean="0"/>
              <a:t>120</a:t>
            </a:r>
            <a:r>
              <a:rPr lang="zh-CN" altLang="en-US" smtClean="0"/>
              <a:t>回看成</a:t>
            </a:r>
            <a:r>
              <a:rPr lang="en-US" altLang="zh-CN" smtClean="0"/>
              <a:t>120</a:t>
            </a:r>
            <a:r>
              <a:rPr lang="zh-CN" altLang="en-US" smtClean="0"/>
              <a:t>个样本，确定与情节无关的虚词作为变量，让学生数出每一回变量出现的次数，作为数据，用多元分析中聚类分析法进行分类，果然将</a:t>
            </a:r>
            <a:r>
              <a:rPr lang="en-US" altLang="zh-CN" smtClean="0"/>
              <a:t>120</a:t>
            </a:r>
            <a:r>
              <a:rPr lang="zh-CN" altLang="en-US" smtClean="0"/>
              <a:t>回分成前</a:t>
            </a:r>
            <a:r>
              <a:rPr lang="en-US" altLang="zh-CN" smtClean="0"/>
              <a:t>80</a:t>
            </a:r>
            <a:r>
              <a:rPr lang="zh-CN" altLang="en-US" smtClean="0"/>
              <a:t>回为一类，后</a:t>
            </a:r>
            <a:r>
              <a:rPr lang="en-US" altLang="zh-CN" smtClean="0"/>
              <a:t>40</a:t>
            </a:r>
            <a:r>
              <a:rPr lang="zh-CN" altLang="en-US" smtClean="0"/>
              <a:t>回为一类。证明不是出于同一人的手笔。</a:t>
            </a:r>
          </a:p>
          <a:p>
            <a:pPr eaLnBrk="1" hangingPunct="1"/>
            <a:endParaRPr lang="zh-CN" altLang="en-US" smtClean="0"/>
          </a:p>
        </p:txBody>
      </p:sp>
      <p:sp>
        <p:nvSpPr>
          <p:cNvPr id="72708"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72709"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pPr eaLnBrk="1" hangingPunct="1"/>
            <a:r>
              <a:rPr lang="zh-CN" altLang="en-US" smtClean="0"/>
              <a:t>红楼梦作者分析之定量研究</a:t>
            </a:r>
          </a:p>
        </p:txBody>
      </p:sp>
      <p:sp>
        <p:nvSpPr>
          <p:cNvPr id="73731" name="内容占位符 2"/>
          <p:cNvSpPr>
            <a:spLocks noGrp="1"/>
          </p:cNvSpPr>
          <p:nvPr>
            <p:ph idx="1"/>
          </p:nvPr>
        </p:nvSpPr>
        <p:spPr/>
        <p:txBody>
          <a:bodyPr/>
          <a:lstStyle/>
          <a:p>
            <a:pPr eaLnBrk="1" hangingPunct="1"/>
            <a:r>
              <a:rPr lang="zh-CN" altLang="en-US" smtClean="0"/>
              <a:t>前</a:t>
            </a:r>
            <a:r>
              <a:rPr lang="en-US" altLang="zh-CN" smtClean="0"/>
              <a:t>80</a:t>
            </a:r>
            <a:r>
              <a:rPr lang="zh-CN" altLang="en-US" smtClean="0"/>
              <a:t>回是否为曹雪芹所写？找到一本曹雪芹的其他著作，做了类似计算，结果证实了用词手法完全相同，断定为曹雪芹一人的手笔。后</a:t>
            </a:r>
            <a:r>
              <a:rPr lang="en-US" altLang="zh-CN" smtClean="0"/>
              <a:t>40</a:t>
            </a:r>
            <a:r>
              <a:rPr lang="zh-CN" altLang="en-US" smtClean="0"/>
              <a:t>回是否为高鹗所写的呢？论证结果推翻了后</a:t>
            </a:r>
            <a:r>
              <a:rPr lang="en-US" altLang="zh-CN" smtClean="0"/>
              <a:t>40</a:t>
            </a:r>
            <a:r>
              <a:rPr lang="zh-CN" altLang="en-US" smtClean="0"/>
              <a:t>回是高鹗一人所写的结论</a:t>
            </a:r>
          </a:p>
        </p:txBody>
      </p:sp>
      <p:sp>
        <p:nvSpPr>
          <p:cNvPr id="73732"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73733"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pPr eaLnBrk="1" hangingPunct="1"/>
            <a:r>
              <a:rPr lang="zh-CN" altLang="en-US" smtClean="0"/>
              <a:t>词频统计示例</a:t>
            </a:r>
          </a:p>
        </p:txBody>
      </p:sp>
      <p:sp>
        <p:nvSpPr>
          <p:cNvPr id="74755" name="内容占位符 2"/>
          <p:cNvSpPr>
            <a:spLocks noGrp="1"/>
          </p:cNvSpPr>
          <p:nvPr>
            <p:ph idx="1"/>
          </p:nvPr>
        </p:nvSpPr>
        <p:spPr/>
        <p:txBody>
          <a:bodyPr/>
          <a:lstStyle/>
          <a:p>
            <a:pPr eaLnBrk="1" hangingPunct="1">
              <a:lnSpc>
                <a:spcPct val="90000"/>
              </a:lnSpc>
            </a:pPr>
            <a:r>
              <a:rPr lang="zh-CN" altLang="en-US" sz="2800" smtClean="0"/>
              <a:t>马克</a:t>
            </a:r>
            <a:r>
              <a:rPr lang="en-US" altLang="zh-CN" sz="2800" smtClean="0"/>
              <a:t>.</a:t>
            </a:r>
            <a:r>
              <a:rPr lang="zh-CN" altLang="en-US" sz="2800" smtClean="0"/>
              <a:t>土温的</a:t>
            </a:r>
            <a:r>
              <a:rPr lang="en-US" altLang="zh-CN" sz="2800" smtClean="0"/>
              <a:t>《</a:t>
            </a:r>
            <a:r>
              <a:rPr lang="zh-CN" altLang="en-US" sz="2800" smtClean="0"/>
              <a:t>汤姆索耶历险记</a:t>
            </a:r>
            <a:r>
              <a:rPr lang="en-US" altLang="zh-CN" sz="2800" smtClean="0"/>
              <a:t>》</a:t>
            </a:r>
            <a:r>
              <a:rPr lang="zh-CN" altLang="en-US" sz="2800" smtClean="0"/>
              <a:t>（英文）</a:t>
            </a:r>
          </a:p>
          <a:p>
            <a:pPr lvl="1" eaLnBrk="1" hangingPunct="1">
              <a:lnSpc>
                <a:spcPct val="90000"/>
              </a:lnSpc>
            </a:pPr>
            <a:r>
              <a:rPr lang="zh-CN" altLang="en-US" sz="2400" smtClean="0"/>
              <a:t>总共７１３７０个词，其中不相同的词共有８０１８个（平均每个词使用</a:t>
            </a:r>
            <a:r>
              <a:rPr lang="en-US" altLang="zh-CN" sz="2400" smtClean="0"/>
              <a:t>8.9</a:t>
            </a:r>
            <a:r>
              <a:rPr lang="zh-CN" altLang="en-US" sz="2400" smtClean="0"/>
              <a:t>次，说明该文章比较口语化。</a:t>
            </a:r>
          </a:p>
        </p:txBody>
      </p:sp>
      <p:sp>
        <p:nvSpPr>
          <p:cNvPr id="74756"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74757"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pPr marL="342900" indent="-342900" eaLnBrk="1" hangingPunct="1"/>
            <a:r>
              <a:rPr lang="en-US" altLang="zh-CN" smtClean="0"/>
              <a:t>《</a:t>
            </a:r>
            <a:r>
              <a:rPr lang="zh-CN" altLang="en-US" smtClean="0"/>
              <a:t>汤姆索耶历险记</a:t>
            </a:r>
            <a:r>
              <a:rPr lang="en-US" altLang="zh-CN" smtClean="0"/>
              <a:t>》</a:t>
            </a:r>
            <a:r>
              <a:rPr lang="zh-CN" altLang="en-US" smtClean="0"/>
              <a:t>词</a:t>
            </a:r>
            <a:r>
              <a:rPr lang="en-US" altLang="zh-CN" smtClean="0"/>
              <a:t>~</a:t>
            </a:r>
            <a:r>
              <a:rPr lang="zh-CN" altLang="en-US" smtClean="0"/>
              <a:t>词频表</a:t>
            </a:r>
          </a:p>
        </p:txBody>
      </p:sp>
      <p:sp>
        <p:nvSpPr>
          <p:cNvPr id="75779" name="内容占位符 2"/>
          <p:cNvSpPr>
            <a:spLocks noGrp="1"/>
          </p:cNvSpPr>
          <p:nvPr>
            <p:ph idx="1"/>
          </p:nvPr>
        </p:nvSpPr>
        <p:spPr>
          <a:xfrm>
            <a:off x="857250" y="1428750"/>
            <a:ext cx="7661275" cy="4786313"/>
          </a:xfrm>
        </p:spPr>
        <p:txBody>
          <a:bodyPr/>
          <a:lstStyle/>
          <a:p>
            <a:pPr lvl="4" eaLnBrk="1" hangingPunct="1">
              <a:lnSpc>
                <a:spcPct val="90000"/>
              </a:lnSpc>
            </a:pPr>
            <a:r>
              <a:rPr lang="zh-CN" altLang="en-US" sz="1800" smtClean="0"/>
              <a:t>频序	词	词频</a:t>
            </a:r>
          </a:p>
          <a:p>
            <a:pPr lvl="4" eaLnBrk="1" hangingPunct="1">
              <a:lnSpc>
                <a:spcPct val="90000"/>
              </a:lnSpc>
            </a:pPr>
            <a:r>
              <a:rPr lang="en-US" altLang="zh-CN" sz="1800" smtClean="0"/>
              <a:t>1        The	3332</a:t>
            </a:r>
          </a:p>
          <a:p>
            <a:pPr lvl="4" eaLnBrk="1" hangingPunct="1">
              <a:lnSpc>
                <a:spcPct val="90000"/>
              </a:lnSpc>
            </a:pPr>
            <a:r>
              <a:rPr lang="en-US" altLang="zh-CN" sz="1800" smtClean="0"/>
              <a:t>2	And	2972</a:t>
            </a:r>
          </a:p>
          <a:p>
            <a:pPr lvl="4" eaLnBrk="1" hangingPunct="1">
              <a:lnSpc>
                <a:spcPct val="90000"/>
              </a:lnSpc>
            </a:pPr>
            <a:r>
              <a:rPr lang="en-US" altLang="zh-CN" sz="1800" smtClean="0"/>
              <a:t>3	A	1775</a:t>
            </a:r>
          </a:p>
          <a:p>
            <a:pPr lvl="4" eaLnBrk="1" hangingPunct="1">
              <a:lnSpc>
                <a:spcPct val="90000"/>
              </a:lnSpc>
            </a:pPr>
            <a:r>
              <a:rPr lang="en-US" altLang="zh-CN" sz="1800" smtClean="0"/>
              <a:t>4	To	1725</a:t>
            </a:r>
          </a:p>
          <a:p>
            <a:pPr lvl="4" eaLnBrk="1" hangingPunct="1">
              <a:lnSpc>
                <a:spcPct val="90000"/>
              </a:lnSpc>
            </a:pPr>
            <a:r>
              <a:rPr lang="en-US" altLang="zh-CN" sz="1800" smtClean="0"/>
              <a:t>5	Of	1440</a:t>
            </a:r>
          </a:p>
          <a:p>
            <a:pPr lvl="4" eaLnBrk="1" hangingPunct="1">
              <a:lnSpc>
                <a:spcPct val="90000"/>
              </a:lnSpc>
            </a:pPr>
            <a:r>
              <a:rPr lang="en-US" altLang="zh-CN" sz="1800" smtClean="0"/>
              <a:t>6	Was	1161</a:t>
            </a:r>
          </a:p>
          <a:p>
            <a:pPr lvl="4" eaLnBrk="1" hangingPunct="1">
              <a:lnSpc>
                <a:spcPct val="90000"/>
              </a:lnSpc>
            </a:pPr>
            <a:r>
              <a:rPr lang="en-US" altLang="zh-CN" sz="1800" smtClean="0"/>
              <a:t>7	It	1027</a:t>
            </a:r>
          </a:p>
          <a:p>
            <a:pPr lvl="4" eaLnBrk="1" hangingPunct="1">
              <a:lnSpc>
                <a:spcPct val="90000"/>
              </a:lnSpc>
            </a:pPr>
            <a:r>
              <a:rPr lang="en-US" altLang="zh-CN" sz="1800" smtClean="0"/>
              <a:t>8	In	906</a:t>
            </a:r>
          </a:p>
          <a:p>
            <a:pPr lvl="4" eaLnBrk="1" hangingPunct="1">
              <a:lnSpc>
                <a:spcPct val="90000"/>
              </a:lnSpc>
            </a:pPr>
            <a:r>
              <a:rPr lang="en-US" altLang="zh-CN" sz="1800" smtClean="0"/>
              <a:t>9	That	877</a:t>
            </a:r>
          </a:p>
          <a:p>
            <a:pPr lvl="4" eaLnBrk="1" hangingPunct="1">
              <a:lnSpc>
                <a:spcPct val="90000"/>
              </a:lnSpc>
            </a:pPr>
            <a:r>
              <a:rPr lang="en-US" altLang="zh-CN" sz="1800" smtClean="0"/>
              <a:t>10	He	877</a:t>
            </a:r>
          </a:p>
          <a:p>
            <a:pPr lvl="4" eaLnBrk="1" hangingPunct="1">
              <a:lnSpc>
                <a:spcPct val="90000"/>
              </a:lnSpc>
            </a:pPr>
            <a:r>
              <a:rPr lang="en-US" altLang="zh-CN" sz="1800" smtClean="0"/>
              <a:t>11	I	783</a:t>
            </a:r>
          </a:p>
          <a:p>
            <a:pPr lvl="4" eaLnBrk="1" hangingPunct="1">
              <a:lnSpc>
                <a:spcPct val="90000"/>
              </a:lnSpc>
            </a:pPr>
            <a:r>
              <a:rPr lang="en-US" altLang="zh-CN" sz="1800" smtClean="0"/>
              <a:t>12	His	772</a:t>
            </a:r>
          </a:p>
          <a:p>
            <a:pPr lvl="4" eaLnBrk="1" hangingPunct="1">
              <a:lnSpc>
                <a:spcPct val="90000"/>
              </a:lnSpc>
            </a:pPr>
            <a:r>
              <a:rPr lang="en-US" altLang="zh-CN" sz="1800" smtClean="0"/>
              <a:t>13	You	686</a:t>
            </a:r>
          </a:p>
          <a:p>
            <a:pPr lvl="4" eaLnBrk="1" hangingPunct="1">
              <a:lnSpc>
                <a:spcPct val="90000"/>
              </a:lnSpc>
            </a:pPr>
            <a:r>
              <a:rPr lang="en-US" altLang="zh-CN" sz="1800" smtClean="0"/>
              <a:t>14	Tom	679</a:t>
            </a:r>
          </a:p>
          <a:p>
            <a:pPr lvl="4" eaLnBrk="1" hangingPunct="1">
              <a:lnSpc>
                <a:spcPct val="90000"/>
              </a:lnSpc>
            </a:pPr>
            <a:r>
              <a:rPr lang="en-US" altLang="zh-CN" sz="1800" smtClean="0"/>
              <a:t>……</a:t>
            </a:r>
          </a:p>
        </p:txBody>
      </p:sp>
      <p:sp>
        <p:nvSpPr>
          <p:cNvPr id="75780"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75781"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pPr marL="342900" indent="-342900" eaLnBrk="1" hangingPunct="1"/>
            <a:r>
              <a:rPr lang="en-US" altLang="zh-CN" smtClean="0"/>
              <a:t>《</a:t>
            </a:r>
            <a:r>
              <a:rPr lang="zh-CN" altLang="en-US" smtClean="0"/>
              <a:t>汤姆索耶历险记</a:t>
            </a:r>
            <a:r>
              <a:rPr lang="en-US" altLang="zh-CN" smtClean="0"/>
              <a:t>》</a:t>
            </a:r>
            <a:r>
              <a:rPr lang="zh-CN" altLang="en-US" smtClean="0"/>
              <a:t>词频</a:t>
            </a:r>
            <a:r>
              <a:rPr lang="en-US" altLang="zh-CN" smtClean="0"/>
              <a:t>~</a:t>
            </a:r>
            <a:r>
              <a:rPr lang="zh-CN" altLang="en-US" smtClean="0"/>
              <a:t>个数表</a:t>
            </a:r>
          </a:p>
        </p:txBody>
      </p:sp>
      <p:sp>
        <p:nvSpPr>
          <p:cNvPr id="76803" name="内容占位符 2"/>
          <p:cNvSpPr>
            <a:spLocks noGrp="1"/>
          </p:cNvSpPr>
          <p:nvPr>
            <p:ph idx="1"/>
          </p:nvPr>
        </p:nvSpPr>
        <p:spPr/>
        <p:txBody>
          <a:bodyPr/>
          <a:lstStyle/>
          <a:p>
            <a:pPr lvl="2" eaLnBrk="1" hangingPunct="1">
              <a:lnSpc>
                <a:spcPct val="80000"/>
              </a:lnSpc>
            </a:pPr>
            <a:r>
              <a:rPr lang="zh-CN" altLang="en-US" sz="2000" smtClean="0"/>
              <a:t>词频	            词的个数</a:t>
            </a:r>
          </a:p>
          <a:p>
            <a:pPr lvl="2" eaLnBrk="1" hangingPunct="1">
              <a:lnSpc>
                <a:spcPct val="80000"/>
              </a:lnSpc>
            </a:pPr>
            <a:r>
              <a:rPr lang="en-US" altLang="zh-CN" sz="2000" smtClean="0"/>
              <a:t>1		3993</a:t>
            </a:r>
          </a:p>
          <a:p>
            <a:pPr lvl="2" eaLnBrk="1" hangingPunct="1">
              <a:lnSpc>
                <a:spcPct val="80000"/>
              </a:lnSpc>
            </a:pPr>
            <a:r>
              <a:rPr lang="en-US" altLang="zh-CN" sz="2000" smtClean="0"/>
              <a:t>2		1292</a:t>
            </a:r>
          </a:p>
          <a:p>
            <a:pPr lvl="2" eaLnBrk="1" hangingPunct="1">
              <a:lnSpc>
                <a:spcPct val="80000"/>
              </a:lnSpc>
            </a:pPr>
            <a:r>
              <a:rPr lang="en-US" altLang="zh-CN" sz="2000" smtClean="0"/>
              <a:t>3		664</a:t>
            </a:r>
          </a:p>
          <a:p>
            <a:pPr lvl="2" eaLnBrk="1" hangingPunct="1">
              <a:lnSpc>
                <a:spcPct val="80000"/>
              </a:lnSpc>
            </a:pPr>
            <a:r>
              <a:rPr lang="en-US" altLang="zh-CN" sz="2000" smtClean="0"/>
              <a:t>4		410</a:t>
            </a:r>
          </a:p>
          <a:p>
            <a:pPr lvl="2" eaLnBrk="1" hangingPunct="1">
              <a:lnSpc>
                <a:spcPct val="80000"/>
              </a:lnSpc>
            </a:pPr>
            <a:r>
              <a:rPr lang="en-US" altLang="zh-CN" sz="2000" smtClean="0"/>
              <a:t>5		243</a:t>
            </a:r>
          </a:p>
          <a:p>
            <a:pPr lvl="2" eaLnBrk="1" hangingPunct="1">
              <a:lnSpc>
                <a:spcPct val="80000"/>
              </a:lnSpc>
            </a:pPr>
            <a:r>
              <a:rPr lang="en-US" altLang="zh-CN" sz="2000" smtClean="0"/>
              <a:t>6		199</a:t>
            </a:r>
          </a:p>
          <a:p>
            <a:pPr lvl="2" eaLnBrk="1" hangingPunct="1">
              <a:lnSpc>
                <a:spcPct val="80000"/>
              </a:lnSpc>
            </a:pPr>
            <a:r>
              <a:rPr lang="en-US" altLang="zh-CN" sz="2000" smtClean="0"/>
              <a:t>7		172</a:t>
            </a:r>
          </a:p>
          <a:p>
            <a:pPr lvl="2" eaLnBrk="1" hangingPunct="1">
              <a:lnSpc>
                <a:spcPct val="80000"/>
              </a:lnSpc>
            </a:pPr>
            <a:r>
              <a:rPr lang="en-US" altLang="zh-CN" sz="2000" smtClean="0"/>
              <a:t>8		131</a:t>
            </a:r>
          </a:p>
          <a:p>
            <a:pPr lvl="2" eaLnBrk="1" hangingPunct="1">
              <a:lnSpc>
                <a:spcPct val="80000"/>
              </a:lnSpc>
            </a:pPr>
            <a:r>
              <a:rPr lang="en-US" altLang="zh-CN" sz="2000" smtClean="0"/>
              <a:t>9		82</a:t>
            </a:r>
          </a:p>
          <a:p>
            <a:pPr lvl="2" eaLnBrk="1" hangingPunct="1">
              <a:lnSpc>
                <a:spcPct val="80000"/>
              </a:lnSpc>
            </a:pPr>
            <a:r>
              <a:rPr lang="en-US" altLang="zh-CN" sz="2000" smtClean="0"/>
              <a:t>10		91</a:t>
            </a:r>
          </a:p>
          <a:p>
            <a:pPr lvl="2" eaLnBrk="1" hangingPunct="1">
              <a:lnSpc>
                <a:spcPct val="80000"/>
              </a:lnSpc>
            </a:pPr>
            <a:r>
              <a:rPr lang="en-US" altLang="zh-CN" sz="2000" smtClean="0"/>
              <a:t>……	</a:t>
            </a:r>
          </a:p>
          <a:p>
            <a:pPr eaLnBrk="1" hangingPunct="1"/>
            <a:endParaRPr lang="zh-CN" altLang="en-US" smtClean="0"/>
          </a:p>
        </p:txBody>
      </p:sp>
      <p:sp>
        <p:nvSpPr>
          <p:cNvPr id="76804"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76805"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pPr eaLnBrk="1" hangingPunct="1"/>
            <a:r>
              <a:rPr lang="zh-CN" altLang="en-US" smtClean="0"/>
              <a:t>统计结果表明</a:t>
            </a:r>
            <a:r>
              <a:rPr lang="en-US" altLang="zh-CN" smtClean="0"/>
              <a:t>…</a:t>
            </a:r>
            <a:endParaRPr lang="zh-CN" altLang="en-US" smtClean="0"/>
          </a:p>
        </p:txBody>
      </p:sp>
      <p:sp>
        <p:nvSpPr>
          <p:cNvPr id="77827" name="内容占位符 2"/>
          <p:cNvSpPr>
            <a:spLocks noGrp="1"/>
          </p:cNvSpPr>
          <p:nvPr>
            <p:ph idx="1"/>
          </p:nvPr>
        </p:nvSpPr>
        <p:spPr/>
        <p:txBody>
          <a:bodyPr/>
          <a:lstStyle/>
          <a:p>
            <a:pPr eaLnBrk="1" hangingPunct="1"/>
            <a:r>
              <a:rPr lang="zh-CN" altLang="en-US" smtClean="0"/>
              <a:t>高频词多为虚词（冠词、连词、介词、助动词、代词等等）；低频词多为实词（名词、动词、形容词等等）</a:t>
            </a:r>
          </a:p>
          <a:p>
            <a:pPr eaLnBrk="1" hangingPunct="1"/>
            <a:r>
              <a:rPr lang="zh-CN" altLang="en-US" smtClean="0"/>
              <a:t>绝大多数词汇，无论语料库的规模如何扩大，它们仍然出现次数很少，甚至根本不出现－－统计计算语言处理的主要难点之一</a:t>
            </a:r>
          </a:p>
          <a:p>
            <a:pPr lvl="3" eaLnBrk="1" hangingPunct="1"/>
            <a:endParaRPr lang="zh-CN" altLang="en-US" smtClean="0"/>
          </a:p>
          <a:p>
            <a:pPr eaLnBrk="1" hangingPunct="1"/>
            <a:endParaRPr lang="zh-CN" altLang="en-US" smtClean="0"/>
          </a:p>
        </p:txBody>
      </p:sp>
      <p:sp>
        <p:nvSpPr>
          <p:cNvPr id="77828"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77829"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pPr eaLnBrk="1" hangingPunct="1"/>
            <a:r>
              <a:rPr lang="zh-CN" altLang="en-US" smtClean="0"/>
              <a:t>统计结果表明</a:t>
            </a:r>
            <a:r>
              <a:rPr lang="en-US" altLang="zh-CN" smtClean="0"/>
              <a:t>…</a:t>
            </a:r>
            <a:endParaRPr lang="zh-CN" altLang="en-US" smtClean="0"/>
          </a:p>
        </p:txBody>
      </p:sp>
      <p:sp>
        <p:nvSpPr>
          <p:cNvPr id="78851" name="内容占位符 2"/>
          <p:cNvSpPr>
            <a:spLocks noGrp="1"/>
          </p:cNvSpPr>
          <p:nvPr>
            <p:ph idx="1"/>
          </p:nvPr>
        </p:nvSpPr>
        <p:spPr/>
        <p:txBody>
          <a:bodyPr/>
          <a:lstStyle/>
          <a:p>
            <a:pPr eaLnBrk="1" hangingPunct="1"/>
            <a:r>
              <a:rPr lang="zh-CN" altLang="en-US" smtClean="0"/>
              <a:t>最高频的１００个词出现的总数占总词数的</a:t>
            </a:r>
            <a:r>
              <a:rPr lang="en-US" altLang="zh-CN" smtClean="0"/>
              <a:t>50.9</a:t>
            </a:r>
            <a:r>
              <a:rPr lang="zh-CN" altLang="en-US" smtClean="0"/>
              <a:t>％</a:t>
            </a:r>
          </a:p>
          <a:p>
            <a:pPr eaLnBrk="1" hangingPunct="1"/>
            <a:r>
              <a:rPr lang="zh-CN" altLang="en-US" smtClean="0"/>
              <a:t>占词表总词数</a:t>
            </a:r>
            <a:r>
              <a:rPr lang="en-US" altLang="zh-CN" smtClean="0"/>
              <a:t>49.8%</a:t>
            </a:r>
            <a:r>
              <a:rPr lang="zh-CN" altLang="en-US" smtClean="0"/>
              <a:t>的词仅仅出现过１次</a:t>
            </a:r>
          </a:p>
          <a:p>
            <a:pPr eaLnBrk="1" hangingPunct="1"/>
            <a:r>
              <a:rPr lang="zh-CN" altLang="en-US" smtClean="0"/>
              <a:t>占词表总词数９０％的词出现少于</a:t>
            </a:r>
            <a:r>
              <a:rPr lang="en-US" altLang="zh-CN" smtClean="0"/>
              <a:t>10</a:t>
            </a:r>
            <a:r>
              <a:rPr lang="zh-CN" altLang="en-US" smtClean="0"/>
              <a:t>次</a:t>
            </a:r>
          </a:p>
        </p:txBody>
      </p:sp>
      <p:sp>
        <p:nvSpPr>
          <p:cNvPr id="78852"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78853"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pPr eaLnBrk="1" hangingPunct="1"/>
            <a:r>
              <a:rPr lang="zh-CN" altLang="en-US" smtClean="0"/>
              <a:t>什么是词</a:t>
            </a:r>
          </a:p>
        </p:txBody>
      </p:sp>
      <p:sp>
        <p:nvSpPr>
          <p:cNvPr id="25603" name="内容占位符 2"/>
          <p:cNvSpPr>
            <a:spLocks noGrp="1"/>
          </p:cNvSpPr>
          <p:nvPr>
            <p:ph idx="1"/>
          </p:nvPr>
        </p:nvSpPr>
        <p:spPr/>
        <p:txBody>
          <a:bodyPr/>
          <a:lstStyle/>
          <a:p>
            <a:pPr eaLnBrk="1" hangingPunct="1"/>
            <a:r>
              <a:rPr lang="zh-CN" altLang="en-US" smtClean="0"/>
              <a:t>词是自然语言中最小的有意义的构成单位</a:t>
            </a:r>
            <a:endParaRPr lang="en-US" altLang="zh-CN" smtClean="0"/>
          </a:p>
          <a:p>
            <a:pPr eaLnBrk="1" hangingPunct="1"/>
            <a:r>
              <a:rPr lang="zh-CN" altLang="en-US" smtClean="0"/>
              <a:t>汉语词的特点</a:t>
            </a:r>
            <a:endParaRPr lang="en-US" altLang="zh-CN" smtClean="0"/>
          </a:p>
          <a:p>
            <a:pPr lvl="1" eaLnBrk="1" hangingPunct="1"/>
            <a:r>
              <a:rPr lang="zh-CN" altLang="en-US" smtClean="0"/>
              <a:t>汉语的五级语法单位</a:t>
            </a:r>
            <a:endParaRPr lang="en-US" altLang="zh-CN" smtClean="0"/>
          </a:p>
          <a:p>
            <a:pPr lvl="2" eaLnBrk="1" hangingPunct="1"/>
            <a:r>
              <a:rPr lang="zh-CN" altLang="en-US" smtClean="0"/>
              <a:t>语素、词、短语、句子、句群</a:t>
            </a:r>
            <a:endParaRPr lang="en-US" altLang="zh-CN" smtClean="0"/>
          </a:p>
          <a:p>
            <a:pPr lvl="1" eaLnBrk="1" hangingPunct="1"/>
            <a:r>
              <a:rPr lang="zh-CN" altLang="en-US" smtClean="0"/>
              <a:t>“结合紧密、使用频繁”</a:t>
            </a:r>
            <a:endParaRPr lang="en-US" altLang="zh-CN" smtClean="0"/>
          </a:p>
          <a:p>
            <a:pPr lvl="1" eaLnBrk="1" hangingPunct="1"/>
            <a:endParaRPr lang="en-US" altLang="zh-CN" smtClean="0"/>
          </a:p>
          <a:p>
            <a:pPr lvl="1" eaLnBrk="1" hangingPunct="1"/>
            <a:endParaRPr lang="zh-CN" altLang="en-US" smtClean="0"/>
          </a:p>
        </p:txBody>
      </p:sp>
      <p:sp>
        <p:nvSpPr>
          <p:cNvPr id="25604"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25605"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标题 1"/>
          <p:cNvSpPr>
            <a:spLocks noGrp="1"/>
          </p:cNvSpPr>
          <p:nvPr>
            <p:ph type="title"/>
          </p:nvPr>
        </p:nvSpPr>
        <p:spPr/>
        <p:txBody>
          <a:bodyPr/>
          <a:lstStyle/>
          <a:p>
            <a:pPr eaLnBrk="1" hangingPunct="1"/>
            <a:r>
              <a:rPr lang="en-US" altLang="zh-CN" smtClean="0"/>
              <a:t>Zipf</a:t>
            </a:r>
            <a:r>
              <a:rPr lang="zh-CN" altLang="en-US" smtClean="0"/>
              <a:t>定律</a:t>
            </a:r>
          </a:p>
        </p:txBody>
      </p:sp>
      <p:sp>
        <p:nvSpPr>
          <p:cNvPr id="2053" name="内容占位符 2"/>
          <p:cNvSpPr>
            <a:spLocks noGrp="1"/>
          </p:cNvSpPr>
          <p:nvPr>
            <p:ph idx="1"/>
          </p:nvPr>
        </p:nvSpPr>
        <p:spPr/>
        <p:txBody>
          <a:bodyPr/>
          <a:lstStyle/>
          <a:p>
            <a:pPr eaLnBrk="1" hangingPunct="1"/>
            <a:r>
              <a:rPr lang="zh-CN" altLang="en-US" smtClean="0"/>
              <a:t>在</a:t>
            </a:r>
            <a:r>
              <a:rPr lang="en-US" altLang="zh-CN" smtClean="0"/>
              <a:t>Zipf(1902-1950)</a:t>
            </a:r>
            <a:r>
              <a:rPr lang="zh-CN" altLang="en-US" smtClean="0"/>
              <a:t>的</a:t>
            </a:r>
            <a:r>
              <a:rPr lang="en-US" altLang="zh-CN" smtClean="0"/>
              <a:t>《Human Behavior and the Principle of Least Effort》</a:t>
            </a:r>
            <a:r>
              <a:rPr lang="zh-CN" altLang="en-US" smtClean="0"/>
              <a:t>（</a:t>
            </a:r>
            <a:r>
              <a:rPr lang="en-US" altLang="zh-CN" smtClean="0"/>
              <a:t>Zipf 1949</a:t>
            </a:r>
            <a:r>
              <a:rPr lang="zh-CN" altLang="en-US" smtClean="0"/>
              <a:t>）一书中</a:t>
            </a:r>
            <a:r>
              <a:rPr lang="en-US" altLang="zh-CN" smtClean="0"/>
              <a:t>,Zipf</a:t>
            </a:r>
            <a:r>
              <a:rPr lang="zh-CN" altLang="en-US" smtClean="0"/>
              <a:t>发现，在大规模英文文本中对单词进行计数，并从最高频到最低频进行排序，那么其频度近似地服从</a:t>
            </a:r>
            <a:r>
              <a:rPr lang="en-US" altLang="zh-CN" smtClean="0"/>
              <a:t>Zipf</a:t>
            </a:r>
            <a:r>
              <a:rPr lang="zh-CN" altLang="en-US" smtClean="0"/>
              <a:t>定律：</a:t>
            </a:r>
            <a:r>
              <a:rPr lang="en-US" altLang="zh-CN" smtClean="0"/>
              <a:t>f</a:t>
            </a:r>
            <a:r>
              <a:rPr lang="zh-CN" altLang="en-US" smtClean="0"/>
              <a:t>正比于</a:t>
            </a:r>
            <a:r>
              <a:rPr lang="en-US" altLang="zh-CN" smtClean="0"/>
              <a:t>1/r</a:t>
            </a:r>
            <a:r>
              <a:rPr lang="zh-CN" altLang="en-US" smtClean="0"/>
              <a:t>，换句话说，存在一个常数</a:t>
            </a:r>
            <a:r>
              <a:rPr lang="en-US" altLang="zh-CN" smtClean="0"/>
              <a:t>k,</a:t>
            </a:r>
            <a:r>
              <a:rPr lang="zh-CN" altLang="en-US" smtClean="0"/>
              <a:t>使得</a:t>
            </a:r>
          </a:p>
        </p:txBody>
      </p:sp>
      <p:graphicFrame>
        <p:nvGraphicFramePr>
          <p:cNvPr id="2050" name="Object 2"/>
          <p:cNvGraphicFramePr>
            <a:graphicFrameLocks noChangeAspect="1"/>
          </p:cNvGraphicFramePr>
          <p:nvPr/>
        </p:nvGraphicFramePr>
        <p:xfrm>
          <a:off x="2274888" y="5284788"/>
          <a:ext cx="1074737" cy="984250"/>
        </p:xfrm>
        <a:graphic>
          <a:graphicData uri="http://schemas.openxmlformats.org/presentationml/2006/ole">
            <mc:AlternateContent xmlns:mc="http://schemas.openxmlformats.org/markup-compatibility/2006">
              <mc:Choice xmlns:v="urn:schemas-microsoft-com:vml" Requires="v">
                <p:oleObj spid="_x0000_s2106" name="Equation" r:id="rId4" imgW="419040" imgH="393480" progId="Equation.3">
                  <p:embed/>
                </p:oleObj>
              </mc:Choice>
              <mc:Fallback>
                <p:oleObj name="Equation" r:id="rId4" imgW="419040" imgH="3934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4888" y="5284788"/>
                        <a:ext cx="1074737"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ChangeAspect="1"/>
          </p:cNvGraphicFramePr>
          <p:nvPr/>
        </p:nvGraphicFramePr>
        <p:xfrm>
          <a:off x="3714750" y="5500688"/>
          <a:ext cx="4143375" cy="533400"/>
        </p:xfrm>
        <a:graphic>
          <a:graphicData uri="http://schemas.openxmlformats.org/presentationml/2006/ole">
            <mc:AlternateContent xmlns:mc="http://schemas.openxmlformats.org/markup-compatibility/2006">
              <mc:Choice xmlns:v="urn:schemas-microsoft-com:vml" Requires="v">
                <p:oleObj spid="_x0000_s2107" name="Equation" r:id="rId6" imgW="1536480" imgH="203040" progId="">
                  <p:embed/>
                </p:oleObj>
              </mc:Choice>
              <mc:Fallback>
                <p:oleObj name="Equation" r:id="rId6" imgW="1536480" imgH="203040" progId="">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14750" y="5500688"/>
                        <a:ext cx="414337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4"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2055"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pPr eaLnBrk="1" hangingPunct="1"/>
            <a:r>
              <a:rPr lang="en-US" altLang="zh-CN" smtClean="0"/>
              <a:t>Zipf</a:t>
            </a:r>
            <a:r>
              <a:rPr lang="zh-CN" altLang="en-US" smtClean="0"/>
              <a:t>曲线</a:t>
            </a:r>
          </a:p>
        </p:txBody>
      </p:sp>
      <p:sp>
        <p:nvSpPr>
          <p:cNvPr id="79875" name="内容占位符 2"/>
          <p:cNvSpPr>
            <a:spLocks noGrp="1"/>
          </p:cNvSpPr>
          <p:nvPr>
            <p:ph idx="1"/>
          </p:nvPr>
        </p:nvSpPr>
        <p:spPr/>
        <p:txBody>
          <a:bodyPr/>
          <a:lstStyle/>
          <a:p>
            <a:pPr eaLnBrk="1" hangingPunct="1"/>
            <a:endParaRPr lang="zh-CN" altLang="en-US" smtClean="0"/>
          </a:p>
        </p:txBody>
      </p:sp>
      <p:pic>
        <p:nvPicPr>
          <p:cNvPr id="79876" name="Picture 4"/>
          <p:cNvPicPr>
            <a:picLocks noChangeAspect="1" noChangeArrowheads="1"/>
          </p:cNvPicPr>
          <p:nvPr/>
        </p:nvPicPr>
        <p:blipFill>
          <a:blip r:embed="rId3" cstate="print">
            <a:lum contrast="78000"/>
          </a:blip>
          <a:srcRect/>
          <a:stretch>
            <a:fillRect/>
          </a:stretch>
        </p:blipFill>
        <p:spPr bwMode="auto">
          <a:xfrm>
            <a:off x="539750" y="1844675"/>
            <a:ext cx="7235825" cy="4305300"/>
          </a:xfrm>
          <a:prstGeom prst="rect">
            <a:avLst/>
          </a:prstGeom>
          <a:noFill/>
          <a:ln w="9525">
            <a:noFill/>
            <a:miter lim="800000"/>
            <a:headEnd/>
            <a:tailEnd/>
          </a:ln>
        </p:spPr>
      </p:pic>
      <p:sp>
        <p:nvSpPr>
          <p:cNvPr id="79877"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79878"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a:t>
            </a:r>
            <a:r>
              <a:rPr lang="zh-CN" altLang="en-US" dirty="0" smtClean="0">
                <a:ea typeface="宋体" pitchFamily="2" charset="-122"/>
              </a:rPr>
              <a:t>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title"/>
          </p:nvPr>
        </p:nvSpPr>
        <p:spPr/>
        <p:txBody>
          <a:bodyPr/>
          <a:lstStyle/>
          <a:p>
            <a:pPr eaLnBrk="1" hangingPunct="1"/>
            <a:r>
              <a:rPr lang="en-US" altLang="zh-CN" smtClean="0"/>
              <a:t>Mandelbrot’s law</a:t>
            </a:r>
            <a:endParaRPr lang="zh-CN" altLang="en-US" smtClean="0"/>
          </a:p>
        </p:txBody>
      </p:sp>
      <p:sp>
        <p:nvSpPr>
          <p:cNvPr id="3076" name="内容占位符 2"/>
          <p:cNvSpPr>
            <a:spLocks noGrp="1"/>
          </p:cNvSpPr>
          <p:nvPr>
            <p:ph idx="1"/>
          </p:nvPr>
        </p:nvSpPr>
        <p:spPr/>
        <p:txBody>
          <a:bodyPr/>
          <a:lstStyle/>
          <a:p>
            <a:pPr eaLnBrk="1" hangingPunct="1"/>
            <a:r>
              <a:rPr lang="en-US" altLang="zh-CN" sz="2800" smtClean="0"/>
              <a:t>Mandelbrot</a:t>
            </a:r>
            <a:r>
              <a:rPr lang="zh-CN" altLang="en-US" sz="2800" smtClean="0"/>
              <a:t>给出了更为精确的</a:t>
            </a:r>
          </a:p>
          <a:p>
            <a:pPr eaLnBrk="1" hangingPunct="1"/>
            <a:endParaRPr lang="en-US" altLang="zh-CN" smtClean="0"/>
          </a:p>
          <a:p>
            <a:pPr marL="447675" lvl="1" indent="-447675" eaLnBrk="1" hangingPunct="1">
              <a:buClr>
                <a:schemeClr val="accent1"/>
              </a:buClr>
              <a:buSzPct val="70000"/>
              <a:buFont typeface="Wingdings" pitchFamily="2" charset="2"/>
              <a:buNone/>
            </a:pPr>
            <a:r>
              <a:rPr lang="en-US" altLang="zh-CN" sz="2400" smtClean="0"/>
              <a:t>	</a:t>
            </a:r>
            <a:r>
              <a:rPr lang="zh-CN" altLang="en-US" sz="2400" smtClean="0"/>
              <a:t>其中</a:t>
            </a:r>
            <a:r>
              <a:rPr lang="en-US" altLang="zh-CN" sz="2400" smtClean="0"/>
              <a:t>,P,q,B</a:t>
            </a:r>
            <a:r>
              <a:rPr lang="zh-CN" altLang="en-US" sz="2400" smtClean="0"/>
              <a:t>是与文本有关的常数</a:t>
            </a:r>
          </a:p>
          <a:p>
            <a:pPr eaLnBrk="1" hangingPunct="1"/>
            <a:endParaRPr lang="zh-CN" altLang="en-US" smtClean="0"/>
          </a:p>
        </p:txBody>
      </p:sp>
      <p:graphicFrame>
        <p:nvGraphicFramePr>
          <p:cNvPr id="3074" name="Object 2"/>
          <p:cNvGraphicFramePr>
            <a:graphicFrameLocks noChangeAspect="1"/>
          </p:cNvGraphicFramePr>
          <p:nvPr/>
        </p:nvGraphicFramePr>
        <p:xfrm>
          <a:off x="2928938" y="2571750"/>
          <a:ext cx="2160587" cy="517525"/>
        </p:xfrm>
        <a:graphic>
          <a:graphicData uri="http://schemas.openxmlformats.org/presentationml/2006/ole">
            <mc:AlternateContent xmlns:mc="http://schemas.openxmlformats.org/markup-compatibility/2006">
              <mc:Choice xmlns:v="urn:schemas-microsoft-com:vml" Requires="v">
                <p:oleObj spid="_x0000_s3102" name="Equation" r:id="rId4" imgW="927000" imgH="228600" progId="">
                  <p:embed/>
                </p:oleObj>
              </mc:Choice>
              <mc:Fallback>
                <p:oleObj name="Equation" r:id="rId4" imgW="927000" imgH="22860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938" y="2571750"/>
                        <a:ext cx="2160587"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7"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3078"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a:t>
            </a:r>
            <a:r>
              <a:rPr lang="zh-CN" altLang="en-US" dirty="0" smtClean="0">
                <a:ea typeface="宋体" pitchFamily="2" charset="-122"/>
              </a:rPr>
              <a:t>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p:cNvSpPr>
          <p:nvPr>
            <p:ph type="title"/>
          </p:nvPr>
        </p:nvSpPr>
        <p:spPr/>
        <p:txBody>
          <a:bodyPr/>
          <a:lstStyle/>
          <a:p>
            <a:pPr eaLnBrk="1" hangingPunct="1"/>
            <a:r>
              <a:rPr lang="zh-CN" altLang="en-US" smtClean="0"/>
              <a:t>关于</a:t>
            </a:r>
            <a:r>
              <a:rPr lang="en-US" altLang="zh-CN" smtClean="0"/>
              <a:t>Zip’s law</a:t>
            </a:r>
            <a:r>
              <a:rPr lang="zh-CN" altLang="en-US" smtClean="0"/>
              <a:t>的一些说明</a:t>
            </a:r>
          </a:p>
        </p:txBody>
      </p:sp>
      <p:sp>
        <p:nvSpPr>
          <p:cNvPr id="4100" name="内容占位符 2"/>
          <p:cNvSpPr>
            <a:spLocks noGrp="1"/>
          </p:cNvSpPr>
          <p:nvPr>
            <p:ph idx="1"/>
          </p:nvPr>
        </p:nvSpPr>
        <p:spPr>
          <a:xfrm>
            <a:off x="928688" y="1500188"/>
            <a:ext cx="7661275" cy="4429125"/>
          </a:xfrm>
        </p:spPr>
        <p:txBody>
          <a:bodyPr/>
          <a:lstStyle/>
          <a:p>
            <a:pPr eaLnBrk="1" hangingPunct="1"/>
            <a:r>
              <a:rPr lang="zh-CN" altLang="en-US" smtClean="0"/>
              <a:t>人们称形如 </a:t>
            </a:r>
            <a:r>
              <a:rPr lang="en-US" altLang="zh-CN" i="1" smtClean="0"/>
              <a:t>y</a:t>
            </a:r>
            <a:r>
              <a:rPr lang="en-US" altLang="zh-CN" smtClean="0"/>
              <a:t> = </a:t>
            </a:r>
            <a:r>
              <a:rPr lang="en-US" altLang="zh-CN" i="1" smtClean="0"/>
              <a:t>kx</a:t>
            </a:r>
            <a:r>
              <a:rPr lang="en-US" altLang="zh-CN" i="1" baseline="30000" smtClean="0"/>
              <a:t>c</a:t>
            </a:r>
            <a:r>
              <a:rPr lang="en-US" altLang="zh-CN" smtClean="0"/>
              <a:t> </a:t>
            </a:r>
            <a:r>
              <a:rPr lang="zh-CN" altLang="en-US" smtClean="0"/>
              <a:t>的定律为指数定律</a:t>
            </a:r>
            <a:endParaRPr lang="en-US" smtClean="0"/>
          </a:p>
          <a:p>
            <a:pPr eaLnBrk="1" hangingPunct="1"/>
            <a:r>
              <a:rPr lang="en-US" altLang="zh-CN" smtClean="0"/>
              <a:t>Zipf</a:t>
            </a:r>
            <a:r>
              <a:rPr lang="zh-CN" altLang="en-US" smtClean="0"/>
              <a:t>定律就是一种指数定律</a:t>
            </a:r>
            <a:r>
              <a:rPr lang="en-US" smtClean="0"/>
              <a:t> </a:t>
            </a:r>
            <a:r>
              <a:rPr lang="en-US" altLang="zh-CN" i="1" smtClean="0"/>
              <a:t>c </a:t>
            </a:r>
            <a:r>
              <a:rPr lang="en-US" altLang="zh-CN" smtClean="0"/>
              <a:t>= </a:t>
            </a:r>
            <a:r>
              <a:rPr lang="en-US" altLang="zh-CN" smtClean="0">
                <a:cs typeface="Times New Roman" pitchFamily="18" charset="0"/>
              </a:rPr>
              <a:t>–</a:t>
            </a:r>
            <a:r>
              <a:rPr lang="en-US" altLang="zh-CN" smtClean="0"/>
              <a:t>1</a:t>
            </a:r>
          </a:p>
          <a:p>
            <a:pPr eaLnBrk="1" hangingPunct="1"/>
            <a:r>
              <a:rPr lang="zh-CN" altLang="en-US" smtClean="0"/>
              <a:t>在对数曲线图上，指数定律为一个斜率为</a:t>
            </a:r>
            <a:r>
              <a:rPr lang="en-US" altLang="zh-CN" i="1" smtClean="0"/>
              <a:t>c</a:t>
            </a:r>
            <a:r>
              <a:rPr lang="zh-CN" altLang="en-US" smtClean="0"/>
              <a:t>的直线</a:t>
            </a:r>
          </a:p>
          <a:p>
            <a:pPr eaLnBrk="1" hangingPunct="1"/>
            <a:endParaRPr lang="en-US" altLang="zh-CN" sz="2800" smtClean="0"/>
          </a:p>
          <a:p>
            <a:pPr eaLnBrk="1" hangingPunct="1"/>
            <a:endParaRPr lang="en-US" altLang="zh-CN" sz="2800" smtClean="0"/>
          </a:p>
          <a:p>
            <a:pPr eaLnBrk="1" hangingPunct="1"/>
            <a:r>
              <a:rPr lang="zh-CN" altLang="en-US" smtClean="0"/>
              <a:t>除特高频和特低频词外，词频统计表明</a:t>
            </a:r>
            <a:r>
              <a:rPr lang="en-US" altLang="zh-CN" smtClean="0"/>
              <a:t>Zipf</a:t>
            </a:r>
            <a:r>
              <a:rPr lang="zh-CN" altLang="en-US" smtClean="0"/>
              <a:t>定律成立</a:t>
            </a:r>
            <a:endParaRPr lang="en-US" smtClean="0"/>
          </a:p>
          <a:p>
            <a:pPr lvl="1" eaLnBrk="1" hangingPunct="1"/>
            <a:endParaRPr lang="en-US" altLang="zh-CN" sz="2400" smtClean="0"/>
          </a:p>
          <a:p>
            <a:pPr eaLnBrk="1" hangingPunct="1"/>
            <a:endParaRPr lang="zh-CN" altLang="en-US" smtClean="0"/>
          </a:p>
        </p:txBody>
      </p:sp>
      <p:graphicFrame>
        <p:nvGraphicFramePr>
          <p:cNvPr id="4098" name="Object 2"/>
          <p:cNvGraphicFramePr>
            <a:graphicFrameLocks noChangeAspect="1"/>
          </p:cNvGraphicFramePr>
          <p:nvPr/>
        </p:nvGraphicFramePr>
        <p:xfrm>
          <a:off x="2214563" y="3857625"/>
          <a:ext cx="5572125" cy="642938"/>
        </p:xfrm>
        <a:graphic>
          <a:graphicData uri="http://schemas.openxmlformats.org/presentationml/2006/ole">
            <mc:AlternateContent xmlns:mc="http://schemas.openxmlformats.org/markup-compatibility/2006">
              <mc:Choice xmlns:v="urn:schemas-microsoft-com:vml" Requires="v">
                <p:oleObj spid="_x0000_s4126" name="Equation" r:id="rId4" imgW="2133360" imgH="228600" progId="Equation.3">
                  <p:embed/>
                </p:oleObj>
              </mc:Choice>
              <mc:Fallback>
                <p:oleObj name="Equation" r:id="rId4" imgW="2133360" imgH="228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4563" y="3857625"/>
                        <a:ext cx="5572125"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1"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4102"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pPr eaLnBrk="1" hangingPunct="1"/>
            <a:r>
              <a:rPr lang="en-US" altLang="zh-CN" smtClean="0"/>
              <a:t>Brown</a:t>
            </a:r>
            <a:r>
              <a:rPr lang="zh-CN" altLang="en-US" smtClean="0"/>
              <a:t>数据库统计结果</a:t>
            </a:r>
          </a:p>
        </p:txBody>
      </p:sp>
      <p:sp>
        <p:nvSpPr>
          <p:cNvPr id="80899" name="内容占位符 2"/>
          <p:cNvSpPr>
            <a:spLocks noGrp="1"/>
          </p:cNvSpPr>
          <p:nvPr>
            <p:ph idx="1"/>
          </p:nvPr>
        </p:nvSpPr>
        <p:spPr/>
        <p:txBody>
          <a:bodyPr/>
          <a:lstStyle/>
          <a:p>
            <a:pPr eaLnBrk="1" hangingPunct="1"/>
            <a:endParaRPr lang="zh-CN" altLang="en-US" smtClean="0"/>
          </a:p>
        </p:txBody>
      </p:sp>
      <p:pic>
        <p:nvPicPr>
          <p:cNvPr id="80900" name="Picture 6" descr="zipf-graph2"/>
          <p:cNvPicPr>
            <a:picLocks noChangeAspect="1" noChangeArrowheads="1"/>
          </p:cNvPicPr>
          <p:nvPr/>
        </p:nvPicPr>
        <p:blipFill>
          <a:blip r:embed="rId3" cstate="print"/>
          <a:srcRect/>
          <a:stretch>
            <a:fillRect/>
          </a:stretch>
        </p:blipFill>
        <p:spPr bwMode="auto">
          <a:xfrm>
            <a:off x="642938" y="1714500"/>
            <a:ext cx="7835900" cy="4500563"/>
          </a:xfrm>
          <a:prstGeom prst="rect">
            <a:avLst/>
          </a:prstGeom>
          <a:noFill/>
          <a:ln w="9525">
            <a:noFill/>
            <a:miter lim="800000"/>
            <a:headEnd/>
            <a:tailEnd/>
          </a:ln>
        </p:spPr>
      </p:pic>
      <p:sp>
        <p:nvSpPr>
          <p:cNvPr id="80901"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80902"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pPr eaLnBrk="1" hangingPunct="1">
              <a:lnSpc>
                <a:spcPct val="90000"/>
              </a:lnSpc>
            </a:pPr>
            <a:r>
              <a:rPr lang="en-US" altLang="zh-CN" smtClean="0"/>
              <a:t>Zipf</a:t>
            </a:r>
            <a:r>
              <a:rPr lang="zh-CN" altLang="en-US" smtClean="0"/>
              <a:t>定律的适用范围</a:t>
            </a:r>
          </a:p>
        </p:txBody>
      </p:sp>
      <p:sp>
        <p:nvSpPr>
          <p:cNvPr id="81923" name="内容占位符 2"/>
          <p:cNvSpPr>
            <a:spLocks noGrp="1"/>
          </p:cNvSpPr>
          <p:nvPr>
            <p:ph idx="1"/>
          </p:nvPr>
        </p:nvSpPr>
        <p:spPr/>
        <p:txBody>
          <a:bodyPr/>
          <a:lstStyle/>
          <a:p>
            <a:pPr eaLnBrk="1" hangingPunct="1">
              <a:lnSpc>
                <a:spcPct val="90000"/>
              </a:lnSpc>
            </a:pPr>
            <a:r>
              <a:rPr lang="zh-CN" altLang="en-US" smtClean="0"/>
              <a:t>人们发现</a:t>
            </a:r>
            <a:r>
              <a:rPr lang="en-US" altLang="zh-CN" smtClean="0"/>
              <a:t>,</a:t>
            </a:r>
            <a:r>
              <a:rPr lang="zh-CN" altLang="en-US" smtClean="0"/>
              <a:t>在英文的语素级</a:t>
            </a:r>
            <a:r>
              <a:rPr lang="en-US" altLang="zh-CN" smtClean="0"/>
              <a:t>,</a:t>
            </a:r>
            <a:r>
              <a:rPr lang="zh-CN" altLang="en-US" smtClean="0"/>
              <a:t>单词级</a:t>
            </a:r>
            <a:r>
              <a:rPr lang="en-US" altLang="zh-CN" smtClean="0"/>
              <a:t>,</a:t>
            </a:r>
            <a:r>
              <a:rPr lang="zh-CN" altLang="en-US" smtClean="0"/>
              <a:t>词性级</a:t>
            </a:r>
            <a:r>
              <a:rPr lang="en-US" altLang="zh-CN" smtClean="0"/>
              <a:t>,</a:t>
            </a:r>
            <a:r>
              <a:rPr lang="zh-CN" altLang="en-US" smtClean="0"/>
              <a:t>语句级</a:t>
            </a:r>
            <a:r>
              <a:rPr lang="en-US" altLang="zh-CN" smtClean="0"/>
              <a:t>,</a:t>
            </a:r>
            <a:r>
              <a:rPr lang="zh-CN" altLang="en-US" smtClean="0"/>
              <a:t>二元对</a:t>
            </a:r>
            <a:r>
              <a:rPr lang="en-US" altLang="zh-CN" smtClean="0"/>
              <a:t>,</a:t>
            </a:r>
            <a:r>
              <a:rPr lang="zh-CN" altLang="en-US" smtClean="0"/>
              <a:t>三元对等等各个语言层次</a:t>
            </a:r>
            <a:r>
              <a:rPr lang="en-US" altLang="zh-CN" smtClean="0"/>
              <a:t>,</a:t>
            </a:r>
            <a:r>
              <a:rPr lang="zh-CN" altLang="en-US" smtClean="0"/>
              <a:t>都近似地遵循各自不同形式的</a:t>
            </a:r>
            <a:r>
              <a:rPr lang="en-US" altLang="zh-CN" smtClean="0"/>
              <a:t>Zipf</a:t>
            </a:r>
            <a:r>
              <a:rPr lang="zh-CN" altLang="en-US" smtClean="0"/>
              <a:t>定律</a:t>
            </a:r>
            <a:r>
              <a:rPr lang="en-US" altLang="zh-CN" smtClean="0"/>
              <a:t>.</a:t>
            </a:r>
          </a:p>
          <a:p>
            <a:pPr eaLnBrk="1" hangingPunct="1">
              <a:lnSpc>
                <a:spcPct val="90000"/>
              </a:lnSpc>
            </a:pPr>
            <a:r>
              <a:rPr lang="zh-CN" altLang="en-US" smtClean="0"/>
              <a:t>在汉语的字、词、二元对等结构层次上，也近似地遵循</a:t>
            </a:r>
            <a:r>
              <a:rPr lang="en-US" altLang="zh-CN" smtClean="0"/>
              <a:t>Zipf</a:t>
            </a:r>
            <a:r>
              <a:rPr lang="zh-CN" altLang="en-US" smtClean="0"/>
              <a:t>定律</a:t>
            </a:r>
          </a:p>
          <a:p>
            <a:pPr eaLnBrk="1" hangingPunct="1">
              <a:lnSpc>
                <a:spcPct val="90000"/>
              </a:lnSpc>
            </a:pPr>
            <a:r>
              <a:rPr lang="zh-CN" altLang="en-US" smtClean="0"/>
              <a:t>随机生成的包含空格的语言也服从</a:t>
            </a:r>
            <a:r>
              <a:rPr lang="en-US" altLang="zh-CN" smtClean="0"/>
              <a:t>Zipf</a:t>
            </a:r>
            <a:r>
              <a:rPr lang="zh-CN" altLang="en-US" smtClean="0"/>
              <a:t>定律</a:t>
            </a:r>
          </a:p>
          <a:p>
            <a:pPr eaLnBrk="1" hangingPunct="1"/>
            <a:endParaRPr lang="zh-CN" altLang="en-US" smtClean="0"/>
          </a:p>
        </p:txBody>
      </p:sp>
      <p:sp>
        <p:nvSpPr>
          <p:cNvPr id="81924"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81925"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pPr eaLnBrk="1" hangingPunct="1"/>
            <a:r>
              <a:rPr lang="en-US" altLang="zh-CN" smtClean="0"/>
              <a:t>Zip</a:t>
            </a:r>
            <a:r>
              <a:rPr lang="zh-CN" altLang="en-US" smtClean="0"/>
              <a:t>定律的可能原因</a:t>
            </a:r>
          </a:p>
        </p:txBody>
      </p:sp>
      <p:sp>
        <p:nvSpPr>
          <p:cNvPr id="82947" name="内容占位符 2"/>
          <p:cNvSpPr>
            <a:spLocks noGrp="1"/>
          </p:cNvSpPr>
          <p:nvPr>
            <p:ph idx="1"/>
          </p:nvPr>
        </p:nvSpPr>
        <p:spPr/>
        <p:txBody>
          <a:bodyPr/>
          <a:lstStyle/>
          <a:p>
            <a:pPr eaLnBrk="1" hangingPunct="1">
              <a:lnSpc>
                <a:spcPct val="90000"/>
              </a:lnSpc>
            </a:pPr>
            <a:r>
              <a:rPr lang="zh-CN" altLang="en-US" sz="3600" smtClean="0"/>
              <a:t>人们在为书写文档而选择词汇的时候大体遵循如下两个原则：</a:t>
            </a:r>
          </a:p>
          <a:p>
            <a:pPr lvl="1" eaLnBrk="1" hangingPunct="1">
              <a:lnSpc>
                <a:spcPct val="90000"/>
              </a:lnSpc>
            </a:pPr>
            <a:r>
              <a:rPr lang="zh-CN" altLang="en-US" sz="3200" smtClean="0"/>
              <a:t>关联原则，即人们总是使用先前使用过的词汇</a:t>
            </a:r>
          </a:p>
          <a:p>
            <a:pPr lvl="1" eaLnBrk="1" hangingPunct="1">
              <a:lnSpc>
                <a:spcPct val="90000"/>
              </a:lnSpc>
            </a:pPr>
            <a:r>
              <a:rPr lang="zh-CN" altLang="en-US" sz="3200" smtClean="0"/>
              <a:t>模仿原则，即人们总是模仿和借鉴自己和他人已有的作品</a:t>
            </a:r>
          </a:p>
          <a:p>
            <a:pPr eaLnBrk="1" hangingPunct="1"/>
            <a:endParaRPr lang="zh-CN" altLang="en-US" smtClean="0"/>
          </a:p>
        </p:txBody>
      </p:sp>
      <p:sp>
        <p:nvSpPr>
          <p:cNvPr id="82948"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82949"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pPr eaLnBrk="1" hangingPunct="1"/>
            <a:r>
              <a:rPr lang="en-US" altLang="zh-CN" smtClean="0"/>
              <a:t>Zipf</a:t>
            </a:r>
            <a:r>
              <a:rPr lang="zh-CN" altLang="en-US" smtClean="0"/>
              <a:t>定律的应用</a:t>
            </a:r>
          </a:p>
        </p:txBody>
      </p:sp>
      <p:sp>
        <p:nvSpPr>
          <p:cNvPr id="83971" name="内容占位符 2"/>
          <p:cNvSpPr>
            <a:spLocks noGrp="1"/>
          </p:cNvSpPr>
          <p:nvPr>
            <p:ph idx="1"/>
          </p:nvPr>
        </p:nvSpPr>
        <p:spPr/>
        <p:txBody>
          <a:bodyPr/>
          <a:lstStyle/>
          <a:p>
            <a:pPr eaLnBrk="1" hangingPunct="1">
              <a:lnSpc>
                <a:spcPct val="80000"/>
              </a:lnSpc>
            </a:pPr>
            <a:r>
              <a:rPr lang="zh-CN" altLang="en-US" sz="4000" dirty="0" smtClean="0"/>
              <a:t>它指出，在大规模真实文本中，少量高频词（语言单位）占有很高的比例</a:t>
            </a:r>
          </a:p>
          <a:p>
            <a:pPr lvl="1" eaLnBrk="1" hangingPunct="1">
              <a:lnSpc>
                <a:spcPct val="80000"/>
              </a:lnSpc>
            </a:pPr>
            <a:r>
              <a:rPr lang="zh-CN" altLang="en-US" dirty="0" smtClean="0"/>
              <a:t>假设汉语中共有词汇</a:t>
            </a:r>
            <a:r>
              <a:rPr lang="zh-CN" altLang="en-US" dirty="0" smtClean="0"/>
              <a:t>１００</a:t>
            </a:r>
            <a:r>
              <a:rPr lang="en-US" altLang="zh-CN" dirty="0" smtClean="0"/>
              <a:t>,</a:t>
            </a:r>
            <a:r>
              <a:rPr lang="zh-CN" altLang="en-US" dirty="0" smtClean="0"/>
              <a:t>０００个</a:t>
            </a:r>
            <a:r>
              <a:rPr lang="zh-CN" altLang="en-US" dirty="0" smtClean="0"/>
              <a:t>，而常用的词汇仅有</a:t>
            </a:r>
            <a:r>
              <a:rPr lang="zh-CN" altLang="en-US" dirty="0" smtClean="0"/>
              <a:t>２</a:t>
            </a:r>
            <a:r>
              <a:rPr lang="en-US" altLang="zh-CN" dirty="0" smtClean="0"/>
              <a:t>,</a:t>
            </a:r>
            <a:r>
              <a:rPr lang="zh-CN" altLang="en-US" dirty="0" smtClean="0"/>
              <a:t>０００</a:t>
            </a:r>
            <a:r>
              <a:rPr lang="zh-CN" altLang="en-US" dirty="0" smtClean="0"/>
              <a:t>个，那么这频度最高的</a:t>
            </a:r>
            <a:r>
              <a:rPr lang="zh-CN" altLang="en-US" dirty="0" smtClean="0"/>
              <a:t>２</a:t>
            </a:r>
            <a:r>
              <a:rPr lang="en-US" altLang="zh-CN" dirty="0" smtClean="0"/>
              <a:t>,</a:t>
            </a:r>
            <a:r>
              <a:rPr lang="zh-CN" altLang="en-US" dirty="0" smtClean="0"/>
              <a:t>０００</a:t>
            </a:r>
            <a:r>
              <a:rPr lang="zh-CN" altLang="en-US" dirty="0" smtClean="0"/>
              <a:t>个词占统计语料中总词汇量的比例可以计算如下：</a:t>
            </a:r>
          </a:p>
          <a:p>
            <a:pPr lvl="2" eaLnBrk="1" hangingPunct="1">
              <a:lnSpc>
                <a:spcPct val="80000"/>
              </a:lnSpc>
              <a:buFont typeface="Wingdings" pitchFamily="2" charset="2"/>
              <a:buNone/>
            </a:pPr>
            <a:r>
              <a:rPr lang="en-US" altLang="zh-CN" dirty="0" smtClean="0"/>
              <a:t>(f(1)+f(2)+…+f(2000))/(f(1)+f(2)+…+f(100000)=C*(1+1/2+1/3+…+1/2000)/(C(1+1/2+…+1/100000))</a:t>
            </a:r>
          </a:p>
          <a:p>
            <a:pPr lvl="2" eaLnBrk="1" hangingPunct="1">
              <a:lnSpc>
                <a:spcPct val="80000"/>
              </a:lnSpc>
              <a:buFont typeface="Wingdings" pitchFamily="2" charset="2"/>
              <a:buNone/>
            </a:pPr>
            <a:r>
              <a:rPr lang="en-US" altLang="zh-CN" dirty="0" smtClean="0"/>
              <a:t>		</a:t>
            </a:r>
            <a:endParaRPr lang="zh-CN" altLang="en-US" sz="1200" dirty="0" smtClean="0"/>
          </a:p>
          <a:p>
            <a:pPr lvl="2" eaLnBrk="1" hangingPunct="1">
              <a:lnSpc>
                <a:spcPct val="80000"/>
              </a:lnSpc>
              <a:buFont typeface="Wingdings" pitchFamily="2" charset="2"/>
              <a:buNone/>
            </a:pPr>
            <a:endParaRPr lang="zh-CN" altLang="en-US" sz="1200" dirty="0" smtClean="0"/>
          </a:p>
        </p:txBody>
      </p:sp>
      <p:sp>
        <p:nvSpPr>
          <p:cNvPr id="83972"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83973" name="页脚占位符 3"/>
          <p:cNvSpPr>
            <a:spLocks noGrp="1"/>
          </p:cNvSpPr>
          <p:nvPr>
            <p:ph type="ftr" sz="quarter" idx="11"/>
          </p:nvPr>
        </p:nvSpPr>
        <p:spPr>
          <a:xfrm>
            <a:off x="1547813" y="6259513"/>
            <a:ext cx="4176712"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p:cNvSpPr>
          <p:nvPr>
            <p:ph type="title"/>
          </p:nvPr>
        </p:nvSpPr>
        <p:spPr/>
        <p:txBody>
          <a:bodyPr/>
          <a:lstStyle/>
          <a:p>
            <a:pPr eaLnBrk="1" hangingPunct="1"/>
            <a:r>
              <a:rPr lang="en-US" altLang="zh-CN" smtClean="0"/>
              <a:t>Zipf</a:t>
            </a:r>
            <a:r>
              <a:rPr lang="zh-CN" altLang="en-US" smtClean="0"/>
              <a:t>定律的应用（续）</a:t>
            </a:r>
          </a:p>
        </p:txBody>
      </p:sp>
      <p:sp>
        <p:nvSpPr>
          <p:cNvPr id="5125" name="内容占位符 2"/>
          <p:cNvSpPr>
            <a:spLocks noGrp="1"/>
          </p:cNvSpPr>
          <p:nvPr>
            <p:ph idx="1"/>
          </p:nvPr>
        </p:nvSpPr>
        <p:spPr/>
        <p:txBody>
          <a:bodyPr/>
          <a:lstStyle/>
          <a:p>
            <a:pPr lvl="3" eaLnBrk="1" hangingPunct="1">
              <a:buFont typeface="Wingdings" pitchFamily="2" charset="2"/>
              <a:buNone/>
            </a:pPr>
            <a:endParaRPr lang="en-US" altLang="zh-CN" dirty="0" smtClean="0"/>
          </a:p>
          <a:p>
            <a:pPr lvl="3" eaLnBrk="1" hangingPunct="1">
              <a:buFont typeface="Wingdings" pitchFamily="2" charset="2"/>
              <a:buNone/>
            </a:pPr>
            <a:r>
              <a:rPr lang="en-US" altLang="zh-CN" dirty="0" smtClean="0"/>
              <a:t>					(E=0.5772…,</a:t>
            </a:r>
            <a:r>
              <a:rPr lang="zh-CN" altLang="en-US" dirty="0" smtClean="0"/>
              <a:t>欧拉常数</a:t>
            </a:r>
            <a:r>
              <a:rPr lang="en-US" altLang="zh-CN" dirty="0" smtClean="0"/>
              <a:t>)</a:t>
            </a:r>
          </a:p>
          <a:p>
            <a:pPr lvl="3" eaLnBrk="1" hangingPunct="1">
              <a:buFont typeface="Wingdings" pitchFamily="2" charset="2"/>
              <a:buNone/>
            </a:pPr>
            <a:endParaRPr lang="en-US" altLang="zh-CN" dirty="0" smtClean="0"/>
          </a:p>
          <a:p>
            <a:pPr lvl="3" eaLnBrk="1" hangingPunct="1">
              <a:buFont typeface="Wingdings" pitchFamily="2" charset="2"/>
              <a:buNone/>
            </a:pPr>
            <a:endParaRPr lang="en-US" altLang="zh-CN" dirty="0" smtClean="0"/>
          </a:p>
          <a:p>
            <a:pPr lvl="3" eaLnBrk="1" hangingPunct="1">
              <a:buFont typeface="Wingdings" pitchFamily="2" charset="2"/>
              <a:buNone/>
            </a:pPr>
            <a:endParaRPr lang="en-US" altLang="zh-CN" dirty="0" smtClean="0"/>
          </a:p>
          <a:p>
            <a:pPr marL="447675" lvl="2" indent="-447675" eaLnBrk="1" hangingPunct="1">
              <a:buFont typeface="Wingdings" pitchFamily="2" charset="2"/>
              <a:buNone/>
            </a:pPr>
            <a:r>
              <a:rPr lang="en-US" altLang="zh-CN" sz="3600" dirty="0" smtClean="0"/>
              <a:t>	</a:t>
            </a:r>
            <a:r>
              <a:rPr lang="zh-CN" altLang="en-US" sz="3600" dirty="0" smtClean="0"/>
              <a:t>也就是说，占总词汇量２％的词的总出现次数占语料中总词汇量的６６％。</a:t>
            </a:r>
          </a:p>
          <a:p>
            <a:pPr eaLnBrk="1" hangingPunct="1"/>
            <a:endParaRPr lang="zh-CN" altLang="en-US" dirty="0" smtClean="0"/>
          </a:p>
          <a:p>
            <a:pPr lvl="3" eaLnBrk="1" hangingPunct="1">
              <a:buFont typeface="Wingdings" pitchFamily="2" charset="2"/>
              <a:buNone/>
            </a:pPr>
            <a:r>
              <a:rPr lang="en-US" altLang="zh-CN" dirty="0" smtClean="0"/>
              <a:t>					</a:t>
            </a:r>
            <a:endParaRPr lang="zh-CN" altLang="en-US" dirty="0" smtClean="0"/>
          </a:p>
        </p:txBody>
      </p:sp>
      <p:graphicFrame>
        <p:nvGraphicFramePr>
          <p:cNvPr id="5122" name="Object 2"/>
          <p:cNvGraphicFramePr>
            <a:graphicFrameLocks noChangeAspect="1"/>
          </p:cNvGraphicFramePr>
          <p:nvPr/>
        </p:nvGraphicFramePr>
        <p:xfrm>
          <a:off x="1500188" y="2143125"/>
          <a:ext cx="3214687" cy="928688"/>
        </p:xfrm>
        <a:graphic>
          <a:graphicData uri="http://schemas.openxmlformats.org/presentationml/2006/ole">
            <mc:AlternateContent xmlns:mc="http://schemas.openxmlformats.org/markup-compatibility/2006">
              <mc:Choice xmlns:v="urn:schemas-microsoft-com:vml" Requires="v">
                <p:oleObj spid="_x0000_s5178" name="Equation" r:id="rId4" imgW="1257120" imgH="419040" progId="">
                  <p:embed/>
                </p:oleObj>
              </mc:Choice>
              <mc:Fallback>
                <p:oleObj name="Equation" r:id="rId4" imgW="1257120" imgH="41904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0188" y="2143125"/>
                        <a:ext cx="3214687"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3"/>
          <p:cNvGraphicFramePr>
            <a:graphicFrameLocks noChangeAspect="1"/>
          </p:cNvGraphicFramePr>
          <p:nvPr/>
        </p:nvGraphicFramePr>
        <p:xfrm>
          <a:off x="1039813" y="3071813"/>
          <a:ext cx="6961187" cy="642937"/>
        </p:xfrm>
        <a:graphic>
          <a:graphicData uri="http://schemas.openxmlformats.org/presentationml/2006/ole">
            <mc:AlternateContent xmlns:mc="http://schemas.openxmlformats.org/markup-compatibility/2006">
              <mc:Choice xmlns:v="urn:schemas-microsoft-com:vml" Requires="v">
                <p:oleObj spid="_x0000_s5179" name="Equation" r:id="rId6" imgW="2298600" imgH="203040" progId="">
                  <p:embed/>
                </p:oleObj>
              </mc:Choice>
              <mc:Fallback>
                <p:oleObj name="Equation" r:id="rId6" imgW="2298600" imgH="203040" progId="">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9813" y="3071813"/>
                        <a:ext cx="6961187"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6"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5127"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pPr eaLnBrk="1" hangingPunct="1"/>
            <a:r>
              <a:rPr lang="en-US" altLang="zh-CN" smtClean="0"/>
              <a:t>Zipf</a:t>
            </a:r>
            <a:r>
              <a:rPr lang="zh-CN" altLang="en-US" smtClean="0"/>
              <a:t>定律的应用（续）</a:t>
            </a:r>
          </a:p>
        </p:txBody>
      </p:sp>
      <p:sp>
        <p:nvSpPr>
          <p:cNvPr id="84995" name="内容占位符 2"/>
          <p:cNvSpPr>
            <a:spLocks noGrp="1"/>
          </p:cNvSpPr>
          <p:nvPr>
            <p:ph idx="1"/>
          </p:nvPr>
        </p:nvSpPr>
        <p:spPr/>
        <p:txBody>
          <a:bodyPr/>
          <a:lstStyle/>
          <a:p>
            <a:pPr eaLnBrk="1" hangingPunct="1">
              <a:lnSpc>
                <a:spcPct val="80000"/>
              </a:lnSpc>
            </a:pPr>
            <a:r>
              <a:rPr lang="zh-CN" altLang="en-US" sz="4000" smtClean="0"/>
              <a:t>绝大多数词汇，无论语料库规模怎样增加，仍然出现很少甚至根本不出现</a:t>
            </a:r>
          </a:p>
          <a:p>
            <a:pPr eaLnBrk="1" hangingPunct="1">
              <a:lnSpc>
                <a:spcPct val="80000"/>
              </a:lnSpc>
            </a:pPr>
            <a:r>
              <a:rPr lang="zh-CN" altLang="en-US" sz="4000" smtClean="0"/>
              <a:t>它指出，对于数据稀疏问题扩大语料库规模的作用非常有限</a:t>
            </a:r>
          </a:p>
          <a:p>
            <a:pPr lvl="1" eaLnBrk="1" hangingPunct="1">
              <a:lnSpc>
                <a:spcPct val="80000"/>
              </a:lnSpc>
              <a:buFont typeface="Wingdings" pitchFamily="2" charset="2"/>
              <a:buNone/>
            </a:pPr>
            <a:r>
              <a:rPr lang="en-US" altLang="zh-CN" sz="4000" smtClean="0"/>
              <a:t>T=n(E+Ln(n))</a:t>
            </a:r>
          </a:p>
          <a:p>
            <a:pPr eaLnBrk="1" hangingPunct="1"/>
            <a:endParaRPr lang="zh-CN" altLang="en-US" smtClean="0"/>
          </a:p>
        </p:txBody>
      </p:sp>
      <p:sp>
        <p:nvSpPr>
          <p:cNvPr id="84996"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84997"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zh-CN" altLang="en-US" smtClean="0"/>
              <a:t>什么是词（续）</a:t>
            </a:r>
          </a:p>
        </p:txBody>
      </p:sp>
      <p:sp>
        <p:nvSpPr>
          <p:cNvPr id="3" name="内容占位符 2"/>
          <p:cNvSpPr>
            <a:spLocks noGrp="1"/>
          </p:cNvSpPr>
          <p:nvPr>
            <p:ph idx="1"/>
          </p:nvPr>
        </p:nvSpPr>
        <p:spPr>
          <a:xfrm>
            <a:off x="785813" y="1643063"/>
            <a:ext cx="7661275" cy="4143375"/>
          </a:xfrm>
        </p:spPr>
        <p:txBody>
          <a:bodyPr/>
          <a:lstStyle/>
          <a:p>
            <a:pPr eaLnBrk="1" hangingPunct="1"/>
            <a:r>
              <a:rPr lang="zh-CN" altLang="en-US" sz="2400" smtClean="0"/>
              <a:t>汉语的词可以拆开</a:t>
            </a:r>
            <a:endParaRPr lang="en-US" altLang="zh-CN" sz="2400" smtClean="0"/>
          </a:p>
          <a:p>
            <a:pPr lvl="1" eaLnBrk="1" hangingPunct="1"/>
            <a:r>
              <a:rPr lang="zh-CN" altLang="en-US" sz="2400" smtClean="0"/>
              <a:t>“革命也好罢，”阿</a:t>
            </a:r>
            <a:r>
              <a:rPr lang="en-US" altLang="zh-CN" sz="2400" smtClean="0"/>
              <a:t>Q</a:t>
            </a:r>
            <a:r>
              <a:rPr lang="zh-CN" altLang="en-US" sz="2400" smtClean="0"/>
              <a:t>想，“革这伙妈妈的命，太可恶！太可恨！</a:t>
            </a:r>
            <a:endParaRPr lang="en-US" altLang="zh-CN" sz="2400" smtClean="0"/>
          </a:p>
          <a:p>
            <a:pPr eaLnBrk="1" hangingPunct="1"/>
            <a:r>
              <a:rPr lang="zh-CN" altLang="en-US" sz="2400" smtClean="0"/>
              <a:t>有的词可以调换位置</a:t>
            </a:r>
            <a:endParaRPr lang="en-US" altLang="zh-CN" sz="2400" smtClean="0"/>
          </a:p>
          <a:p>
            <a:pPr lvl="1" eaLnBrk="1" hangingPunct="1"/>
            <a:r>
              <a:rPr lang="zh-CN" altLang="en-US" sz="2400" smtClean="0"/>
              <a:t>理发</a:t>
            </a:r>
            <a:r>
              <a:rPr lang="en-US" altLang="zh-CN" sz="2400" smtClean="0"/>
              <a:t>-</a:t>
            </a:r>
            <a:r>
              <a:rPr lang="zh-CN" altLang="en-US" sz="2400" smtClean="0"/>
              <a:t>理了好几次发</a:t>
            </a:r>
            <a:r>
              <a:rPr lang="en-US" altLang="zh-CN" sz="2400" smtClean="0"/>
              <a:t>-</a:t>
            </a:r>
            <a:r>
              <a:rPr lang="zh-CN" altLang="en-US" sz="2400" smtClean="0"/>
              <a:t>发理了</a:t>
            </a:r>
            <a:endParaRPr lang="en-US" altLang="zh-CN" sz="2400" smtClean="0"/>
          </a:p>
          <a:p>
            <a:pPr eaLnBrk="1" hangingPunct="1"/>
            <a:r>
              <a:rPr lang="zh-CN" altLang="en-US" sz="2400" smtClean="0"/>
              <a:t>有的词虽然结合紧密，但可以有限度地扩展</a:t>
            </a:r>
            <a:endParaRPr lang="en-US" altLang="zh-CN" sz="2400" smtClean="0"/>
          </a:p>
          <a:p>
            <a:pPr lvl="1" eaLnBrk="1" hangingPunct="1"/>
            <a:r>
              <a:rPr lang="zh-CN" altLang="en-US" sz="2400" smtClean="0"/>
              <a:t>看见</a:t>
            </a:r>
            <a:r>
              <a:rPr lang="en-US" altLang="zh-CN" sz="2400" smtClean="0"/>
              <a:t>-</a:t>
            </a:r>
            <a:r>
              <a:rPr lang="zh-CN" altLang="en-US" sz="2400" smtClean="0"/>
              <a:t>看得见，看不见</a:t>
            </a:r>
            <a:endParaRPr lang="en-US" altLang="zh-CN" sz="2400" smtClean="0"/>
          </a:p>
          <a:p>
            <a:pPr eaLnBrk="1" hangingPunct="1"/>
            <a:r>
              <a:rPr lang="zh-CN" altLang="en-US" sz="2400" smtClean="0"/>
              <a:t>有人认为：汉语中只有短语没有词，短语才是更为基本的处理单元</a:t>
            </a:r>
            <a:endParaRPr lang="en-US" altLang="zh-CN" sz="2400" smtClean="0"/>
          </a:p>
          <a:p>
            <a:pPr eaLnBrk="1" hangingPunct="1"/>
            <a:endParaRPr lang="en-US" altLang="zh-CN" smtClean="0"/>
          </a:p>
          <a:p>
            <a:pPr lvl="1" eaLnBrk="1" hangingPunct="1"/>
            <a:endParaRPr lang="en-US" altLang="zh-CN" smtClean="0"/>
          </a:p>
          <a:p>
            <a:pPr lvl="1" eaLnBrk="1" hangingPunct="1"/>
            <a:endParaRPr lang="zh-CN" altLang="en-US" smtClean="0"/>
          </a:p>
        </p:txBody>
      </p:sp>
      <p:sp>
        <p:nvSpPr>
          <p:cNvPr id="26628"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26629"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trips(down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strips(down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strips(down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strips(down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strips(downLeft)">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strips(downLeft)">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pPr eaLnBrk="1" hangingPunct="1"/>
            <a:r>
              <a:rPr lang="zh-CN" altLang="en-US" dirty="0" smtClean="0"/>
              <a:t>语料库的总词数与不同词的个数（词</a:t>
            </a:r>
            <a:r>
              <a:rPr lang="zh-CN" altLang="en-US" dirty="0" smtClean="0"/>
              <a:t>表中总词数）</a:t>
            </a:r>
            <a:r>
              <a:rPr lang="zh-CN" altLang="en-US" dirty="0" smtClean="0"/>
              <a:t>的关系？</a:t>
            </a:r>
          </a:p>
        </p:txBody>
      </p:sp>
      <p:sp>
        <p:nvSpPr>
          <p:cNvPr id="86019" name="内容占位符 2"/>
          <p:cNvSpPr>
            <a:spLocks noGrp="1"/>
          </p:cNvSpPr>
          <p:nvPr>
            <p:ph idx="1"/>
          </p:nvPr>
        </p:nvSpPr>
        <p:spPr/>
        <p:txBody>
          <a:bodyPr/>
          <a:lstStyle/>
          <a:p>
            <a:pPr eaLnBrk="1" hangingPunct="1"/>
            <a:r>
              <a:rPr lang="zh-CN" altLang="en-US" smtClean="0"/>
              <a:t>在构建统计语言模型时，语料库达到多大规模才能确保词表中的每个词至少出现一次</a:t>
            </a:r>
          </a:p>
          <a:p>
            <a:pPr eaLnBrk="1" hangingPunct="1"/>
            <a:r>
              <a:rPr lang="zh-CN" altLang="en-US" smtClean="0"/>
              <a:t>在设计信息检索系统的倒排索引时，倒排索引的大小取决于数据全集中数据的多少</a:t>
            </a:r>
          </a:p>
          <a:p>
            <a:pPr eaLnBrk="1" hangingPunct="1"/>
            <a:endParaRPr lang="zh-CN" altLang="en-US" smtClean="0"/>
          </a:p>
        </p:txBody>
      </p:sp>
      <p:sp>
        <p:nvSpPr>
          <p:cNvPr id="86020"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86021"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1"/>
          <p:cNvSpPr>
            <a:spLocks noGrp="1"/>
          </p:cNvSpPr>
          <p:nvPr>
            <p:ph type="title"/>
          </p:nvPr>
        </p:nvSpPr>
        <p:spPr/>
        <p:txBody>
          <a:bodyPr/>
          <a:lstStyle/>
          <a:p>
            <a:pPr eaLnBrk="1" hangingPunct="1"/>
            <a:r>
              <a:rPr lang="en-US" altLang="zh-CN" smtClean="0"/>
              <a:t>Heap’s law</a:t>
            </a:r>
            <a:endParaRPr lang="zh-CN" altLang="en-US" smtClean="0"/>
          </a:p>
        </p:txBody>
      </p:sp>
      <p:sp>
        <p:nvSpPr>
          <p:cNvPr id="6148" name="内容占位符 2"/>
          <p:cNvSpPr>
            <a:spLocks noGrp="1"/>
          </p:cNvSpPr>
          <p:nvPr>
            <p:ph idx="1"/>
          </p:nvPr>
        </p:nvSpPr>
        <p:spPr/>
        <p:txBody>
          <a:bodyPr/>
          <a:lstStyle/>
          <a:p>
            <a:pPr eaLnBrk="1" hangingPunct="1"/>
            <a:r>
              <a:rPr lang="en-US" altLang="zh-CN" dirty="0" smtClean="0"/>
              <a:t>Heap’s law</a:t>
            </a:r>
            <a:r>
              <a:rPr lang="zh-CN" altLang="en-US" dirty="0" smtClean="0"/>
              <a:t>反映了词表长度与语料库规模的关系</a:t>
            </a:r>
          </a:p>
          <a:p>
            <a:pPr lvl="1" eaLnBrk="1" hangingPunct="1"/>
            <a:endParaRPr lang="zh-CN" altLang="en-US" sz="2400" dirty="0" smtClean="0"/>
          </a:p>
          <a:p>
            <a:pPr lvl="1" eaLnBrk="1" hangingPunct="1"/>
            <a:endParaRPr lang="zh-CN" altLang="en-US" sz="2400" dirty="0" smtClean="0"/>
          </a:p>
          <a:p>
            <a:pPr lvl="2" eaLnBrk="1" hangingPunct="1"/>
            <a:r>
              <a:rPr lang="en-US" altLang="zh-CN" sz="2000" i="1" dirty="0" smtClean="0"/>
              <a:t>K</a:t>
            </a:r>
            <a:r>
              <a:rPr lang="en-US" altLang="zh-CN" sz="2000" dirty="0" smtClean="0"/>
              <a:t> </a:t>
            </a:r>
            <a:r>
              <a:rPr lang="en-US" altLang="zh-CN" sz="2000" dirty="0" smtClean="0">
                <a:sym typeface="Symbol" pitchFamily="18" charset="2"/>
              </a:rPr>
              <a:t></a:t>
            </a:r>
            <a:r>
              <a:rPr lang="en-US" altLang="zh-CN" sz="2000" dirty="0" smtClean="0"/>
              <a:t> 10</a:t>
            </a:r>
            <a:r>
              <a:rPr lang="en-US" altLang="zh-CN" sz="2000" dirty="0" smtClean="0">
                <a:sym typeface="Symbol" pitchFamily="18" charset="2"/>
              </a:rPr>
              <a:t></a:t>
            </a:r>
            <a:r>
              <a:rPr lang="en-US" altLang="zh-CN" sz="2000" dirty="0" smtClean="0"/>
              <a:t>100</a:t>
            </a:r>
          </a:p>
          <a:p>
            <a:pPr lvl="2" eaLnBrk="1" hangingPunct="1"/>
            <a:r>
              <a:rPr lang="en-US" altLang="zh-CN" sz="2000" dirty="0" smtClean="0">
                <a:sym typeface="Symbol" pitchFamily="18" charset="2"/>
              </a:rPr>
              <a:t>  </a:t>
            </a:r>
            <a:r>
              <a:rPr lang="en-US" altLang="zh-CN" sz="2000" dirty="0" smtClean="0"/>
              <a:t>0.4</a:t>
            </a:r>
            <a:r>
              <a:rPr lang="en-US" altLang="zh-CN" sz="2000" dirty="0" smtClean="0">
                <a:sym typeface="Symbol" pitchFamily="18" charset="2"/>
              </a:rPr>
              <a:t></a:t>
            </a:r>
            <a:r>
              <a:rPr lang="en-US" altLang="zh-CN" sz="2000" dirty="0" smtClean="0"/>
              <a:t>0.6</a:t>
            </a:r>
          </a:p>
          <a:p>
            <a:pPr lvl="1" eaLnBrk="1" hangingPunct="1"/>
            <a:endParaRPr lang="en-US" altLang="zh-CN" sz="2400" dirty="0" smtClean="0"/>
          </a:p>
        </p:txBody>
      </p:sp>
      <p:graphicFrame>
        <p:nvGraphicFramePr>
          <p:cNvPr id="6146" name="Object 2"/>
          <p:cNvGraphicFramePr>
            <a:graphicFrameLocks noChangeAspect="1"/>
          </p:cNvGraphicFramePr>
          <p:nvPr/>
        </p:nvGraphicFramePr>
        <p:xfrm>
          <a:off x="1643063" y="3071813"/>
          <a:ext cx="5688012" cy="547687"/>
        </p:xfrm>
        <a:graphic>
          <a:graphicData uri="http://schemas.openxmlformats.org/presentationml/2006/ole">
            <mc:AlternateContent xmlns:mc="http://schemas.openxmlformats.org/markup-compatibility/2006">
              <mc:Choice xmlns:v="urn:schemas-microsoft-com:vml" Requires="v">
                <p:oleObj spid="_x0000_s6173" name="Equation" r:id="rId4" imgW="2374560" imgH="228600" progId="Equation.3">
                  <p:embed/>
                </p:oleObj>
              </mc:Choice>
              <mc:Fallback>
                <p:oleObj name="Equation" r:id="rId4" imgW="2374560" imgH="228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3063" y="3071813"/>
                        <a:ext cx="5688012"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9"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6150"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pPr eaLnBrk="1" hangingPunct="1"/>
            <a:r>
              <a:rPr lang="en-US" altLang="zh-CN" smtClean="0"/>
              <a:t>Heap’s law </a:t>
            </a:r>
            <a:r>
              <a:rPr lang="zh-CN" altLang="en-US" smtClean="0"/>
              <a:t>图例</a:t>
            </a:r>
          </a:p>
        </p:txBody>
      </p:sp>
      <p:sp>
        <p:nvSpPr>
          <p:cNvPr id="87043" name="内容占位符 2"/>
          <p:cNvSpPr>
            <a:spLocks noGrp="1"/>
          </p:cNvSpPr>
          <p:nvPr>
            <p:ph idx="1"/>
          </p:nvPr>
        </p:nvSpPr>
        <p:spPr/>
        <p:txBody>
          <a:bodyPr/>
          <a:lstStyle/>
          <a:p>
            <a:pPr eaLnBrk="1" hangingPunct="1"/>
            <a:endParaRPr lang="zh-CN" altLang="en-US" smtClean="0"/>
          </a:p>
        </p:txBody>
      </p:sp>
      <p:pic>
        <p:nvPicPr>
          <p:cNvPr id="87044" name="Picture 4" descr="vocab-graph"/>
          <p:cNvPicPr>
            <a:picLocks noChangeAspect="1" noChangeArrowheads="1"/>
          </p:cNvPicPr>
          <p:nvPr/>
        </p:nvPicPr>
        <p:blipFill>
          <a:blip r:embed="rId3" cstate="print"/>
          <a:srcRect/>
          <a:stretch>
            <a:fillRect/>
          </a:stretch>
        </p:blipFill>
        <p:spPr bwMode="auto">
          <a:xfrm>
            <a:off x="1042988" y="1989138"/>
            <a:ext cx="7296150" cy="3781425"/>
          </a:xfrm>
          <a:prstGeom prst="rect">
            <a:avLst/>
          </a:prstGeom>
          <a:noFill/>
          <a:ln w="9525">
            <a:noFill/>
            <a:miter lim="800000"/>
            <a:headEnd/>
            <a:tailEnd/>
          </a:ln>
        </p:spPr>
      </p:pic>
      <p:sp>
        <p:nvSpPr>
          <p:cNvPr id="87045"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87046"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pPr eaLnBrk="1" hangingPunct="1"/>
            <a:r>
              <a:rPr lang="en-US" altLang="zh-CN" smtClean="0"/>
              <a:t>Zipf</a:t>
            </a:r>
            <a:r>
              <a:rPr lang="zh-CN" altLang="en-US" smtClean="0"/>
              <a:t>分布和</a:t>
            </a:r>
            <a:r>
              <a:rPr lang="en-US" altLang="zh-CN" smtClean="0"/>
              <a:t>Heap</a:t>
            </a:r>
            <a:r>
              <a:rPr lang="zh-CN" altLang="en-US" smtClean="0"/>
              <a:t>分布</a:t>
            </a:r>
          </a:p>
        </p:txBody>
      </p:sp>
      <p:sp>
        <p:nvSpPr>
          <p:cNvPr id="88067" name="内容占位符 2"/>
          <p:cNvSpPr>
            <a:spLocks noGrp="1"/>
          </p:cNvSpPr>
          <p:nvPr>
            <p:ph idx="1"/>
          </p:nvPr>
        </p:nvSpPr>
        <p:spPr/>
        <p:txBody>
          <a:bodyPr/>
          <a:lstStyle/>
          <a:p>
            <a:pPr eaLnBrk="1" hangingPunct="1"/>
            <a:endParaRPr lang="zh-CN" altLang="en-US" smtClean="0"/>
          </a:p>
        </p:txBody>
      </p:sp>
      <p:pic>
        <p:nvPicPr>
          <p:cNvPr id="88068" name="Picture 6" descr="fig6_2"/>
          <p:cNvPicPr>
            <a:picLocks noChangeAspect="1" noChangeArrowheads="1"/>
          </p:cNvPicPr>
          <p:nvPr/>
        </p:nvPicPr>
        <p:blipFill>
          <a:blip r:embed="rId3" cstate="print"/>
          <a:srcRect/>
          <a:stretch>
            <a:fillRect/>
          </a:stretch>
        </p:blipFill>
        <p:spPr bwMode="auto">
          <a:xfrm>
            <a:off x="1071563" y="1928813"/>
            <a:ext cx="7429500" cy="4143375"/>
          </a:xfrm>
          <a:prstGeom prst="rect">
            <a:avLst/>
          </a:prstGeom>
          <a:noFill/>
          <a:ln w="9525">
            <a:noFill/>
            <a:miter lim="800000"/>
            <a:headEnd/>
            <a:tailEnd/>
          </a:ln>
        </p:spPr>
      </p:pic>
      <p:sp>
        <p:nvSpPr>
          <p:cNvPr id="88069"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a:t>
            </a:r>
            <a:r>
              <a:rPr lang="en-US" altLang="zh-CN" dirty="0">
                <a:ea typeface="宋体" pitchFamily="2" charset="-122"/>
              </a:rPr>
              <a:t>4</a:t>
            </a:r>
            <a:r>
              <a:rPr lang="en-US" altLang="zh-CN" dirty="0" smtClean="0">
                <a:ea typeface="宋体" pitchFamily="2" charset="-122"/>
              </a:rPr>
              <a:t>. </a:t>
            </a:r>
            <a:r>
              <a:rPr lang="en-US" altLang="zh-CN" dirty="0" smtClean="0">
                <a:ea typeface="宋体" pitchFamily="2" charset="-122"/>
              </a:rPr>
              <a:t>HIT. All Rights Reserved</a:t>
            </a:r>
          </a:p>
        </p:txBody>
      </p:sp>
      <p:sp>
        <p:nvSpPr>
          <p:cNvPr id="88070"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p:cNvSpPr>
          <p:nvPr>
            <p:ph type="title"/>
          </p:nvPr>
        </p:nvSpPr>
        <p:spPr/>
        <p:txBody>
          <a:bodyPr/>
          <a:lstStyle/>
          <a:p>
            <a:pPr eaLnBrk="1" hangingPunct="1"/>
            <a:r>
              <a:rPr lang="zh-CN" altLang="en-US" smtClean="0"/>
              <a:t>汉语词汇的情形</a:t>
            </a:r>
          </a:p>
        </p:txBody>
      </p:sp>
      <p:sp>
        <p:nvSpPr>
          <p:cNvPr id="7172" name="内容占位符 2"/>
          <p:cNvSpPr>
            <a:spLocks noGrp="1"/>
          </p:cNvSpPr>
          <p:nvPr>
            <p:ph idx="1"/>
          </p:nvPr>
        </p:nvSpPr>
        <p:spPr/>
        <p:txBody>
          <a:bodyPr/>
          <a:lstStyle/>
          <a:p>
            <a:pPr eaLnBrk="1" hangingPunct="1"/>
            <a:r>
              <a:rPr lang="zh-CN" altLang="en-US" smtClean="0"/>
              <a:t>汉语的情形更为复杂，可以认为，在分词绝对正确的前提下（正确区分分词歧义，识别未登录词）汉语词汇同样遵循前述的两个统计分布规律。</a:t>
            </a:r>
          </a:p>
          <a:p>
            <a:pPr eaLnBrk="1" hangingPunct="1"/>
            <a:r>
              <a:rPr lang="zh-CN" altLang="en-US" smtClean="0"/>
              <a:t>其他统计分布规律？</a:t>
            </a:r>
          </a:p>
          <a:p>
            <a:pPr eaLnBrk="1" hangingPunct="1"/>
            <a:endParaRPr lang="zh-CN" altLang="en-US" smtClean="0"/>
          </a:p>
        </p:txBody>
      </p:sp>
      <p:graphicFrame>
        <p:nvGraphicFramePr>
          <p:cNvPr id="7170" name="Object 3"/>
          <p:cNvGraphicFramePr>
            <a:graphicFrameLocks noChangeAspect="1"/>
          </p:cNvGraphicFramePr>
          <p:nvPr/>
        </p:nvGraphicFramePr>
        <p:xfrm>
          <a:off x="3429000" y="4786313"/>
          <a:ext cx="2159000" cy="482600"/>
        </p:xfrm>
        <a:graphic>
          <a:graphicData uri="http://schemas.openxmlformats.org/presentationml/2006/ole">
            <mc:AlternateContent xmlns:mc="http://schemas.openxmlformats.org/markup-compatibility/2006">
              <mc:Choice xmlns:v="urn:schemas-microsoft-com:vml" Requires="v">
                <p:oleObj spid="_x0000_s7197" name="Equation" r:id="rId4" imgW="787320" imgH="203040" progId="">
                  <p:embed/>
                </p:oleObj>
              </mc:Choice>
              <mc:Fallback>
                <p:oleObj name="Equation" r:id="rId4" imgW="787320" imgH="20304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4786313"/>
                        <a:ext cx="21590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3"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7174"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pPr eaLnBrk="1" hangingPunct="1"/>
            <a:r>
              <a:rPr lang="zh-CN" altLang="en-US" smtClean="0"/>
              <a:t>科学的方法，定量的方法</a:t>
            </a:r>
          </a:p>
        </p:txBody>
      </p:sp>
      <p:sp>
        <p:nvSpPr>
          <p:cNvPr id="3" name="内容占位符 2"/>
          <p:cNvSpPr>
            <a:spLocks noGrp="1"/>
          </p:cNvSpPr>
          <p:nvPr>
            <p:ph idx="1"/>
          </p:nvPr>
        </p:nvSpPr>
        <p:spPr/>
        <p:txBody>
          <a:bodyPr/>
          <a:lstStyle/>
          <a:p>
            <a:pPr marL="447675" lvl="1" indent="-447675" eaLnBrk="1" hangingPunct="1">
              <a:buClr>
                <a:schemeClr val="accent1"/>
              </a:buClr>
              <a:buSzPct val="70000"/>
              <a:buFont typeface="Wingdings" pitchFamily="2" charset="2"/>
              <a:buChar char="n"/>
              <a:defRPr/>
            </a:pPr>
            <a:r>
              <a:rPr lang="zh-CN" altLang="en-US" sz="3600" dirty="0" smtClean="0"/>
              <a:t>林语堂</a:t>
            </a:r>
            <a:r>
              <a:rPr lang="en-US" altLang="zh-CN" sz="3600" dirty="0" smtClean="0"/>
              <a:t>《</a:t>
            </a:r>
            <a:r>
              <a:rPr lang="zh-CN" altLang="en-US" sz="3600" dirty="0" smtClean="0"/>
              <a:t>中国人</a:t>
            </a:r>
            <a:r>
              <a:rPr lang="en-US" altLang="zh-CN" sz="3600" dirty="0" smtClean="0"/>
              <a:t>》</a:t>
            </a:r>
          </a:p>
          <a:p>
            <a:pPr lvl="1" eaLnBrk="1" hangingPunct="1">
              <a:defRPr/>
            </a:pPr>
            <a:r>
              <a:rPr lang="zh-CN" altLang="en-US" dirty="0" smtClean="0"/>
              <a:t>林语堂在西方文坛的成名作和代表作。该书是作者应美国纽约</a:t>
            </a:r>
            <a:r>
              <a:rPr lang="en-US" altLang="zh-CN" dirty="0" smtClean="0"/>
              <a:t>JOHN DAY</a:t>
            </a:r>
            <a:r>
              <a:rPr lang="zh-CN" altLang="en-US" dirty="0" smtClean="0"/>
              <a:t>公司之约，</a:t>
            </a:r>
            <a:r>
              <a:rPr lang="en-US" altLang="zh-CN" dirty="0" smtClean="0"/>
              <a:t>1934</a:t>
            </a:r>
            <a:r>
              <a:rPr lang="zh-CN" altLang="en-US" dirty="0" smtClean="0"/>
              <a:t>年在庐山用英语写成的，</a:t>
            </a:r>
            <a:r>
              <a:rPr lang="en-US" altLang="zh-CN" dirty="0" smtClean="0"/>
              <a:t>1935</a:t>
            </a:r>
            <a:r>
              <a:rPr lang="zh-CN" altLang="en-US" dirty="0" smtClean="0"/>
              <a:t>年由</a:t>
            </a:r>
            <a:r>
              <a:rPr lang="en-US" altLang="zh-CN" dirty="0" err="1" smtClean="0"/>
              <a:t>Reynal</a:t>
            </a:r>
            <a:r>
              <a:rPr lang="en-US" altLang="zh-CN" dirty="0" smtClean="0"/>
              <a:t>  &amp; </a:t>
            </a:r>
            <a:r>
              <a:rPr lang="en-US" altLang="zh-CN" dirty="0" err="1" smtClean="0"/>
              <a:t>Hitchcodk</a:t>
            </a:r>
            <a:r>
              <a:rPr lang="zh-CN" altLang="en-US" dirty="0" smtClean="0"/>
              <a:t>公司出版。</a:t>
            </a:r>
          </a:p>
          <a:p>
            <a:pPr lvl="1" eaLnBrk="1" hangingPunct="1">
              <a:defRPr/>
            </a:pPr>
            <a:endParaRPr lang="zh-CN" altLang="en-US" dirty="0"/>
          </a:p>
        </p:txBody>
      </p:sp>
      <p:sp>
        <p:nvSpPr>
          <p:cNvPr id="89092"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89093"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p:txBody>
          <a:bodyPr/>
          <a:lstStyle/>
          <a:p>
            <a:pPr eaLnBrk="1" hangingPunct="1"/>
            <a:r>
              <a:rPr lang="en-US" altLang="zh-CN" smtClean="0"/>
              <a:t>《</a:t>
            </a:r>
            <a:r>
              <a:rPr lang="zh-CN" altLang="en-US" smtClean="0"/>
              <a:t>中国人</a:t>
            </a:r>
            <a:r>
              <a:rPr lang="en-US" altLang="zh-CN" smtClean="0"/>
              <a:t>》</a:t>
            </a:r>
            <a:r>
              <a:rPr lang="zh-CN" altLang="en-US" smtClean="0"/>
              <a:t>选录</a:t>
            </a:r>
          </a:p>
        </p:txBody>
      </p:sp>
      <p:sp>
        <p:nvSpPr>
          <p:cNvPr id="90115" name="内容占位符 2"/>
          <p:cNvSpPr>
            <a:spLocks noGrp="1"/>
          </p:cNvSpPr>
          <p:nvPr>
            <p:ph idx="1"/>
          </p:nvPr>
        </p:nvSpPr>
        <p:spPr/>
        <p:txBody>
          <a:bodyPr/>
          <a:lstStyle/>
          <a:p>
            <a:pPr eaLnBrk="1" hangingPunct="1">
              <a:lnSpc>
                <a:spcPct val="80000"/>
              </a:lnSpc>
            </a:pPr>
            <a:r>
              <a:rPr lang="zh-CN" altLang="en-US" smtClean="0"/>
              <a:t>在中国人的心灵中，科学方法不能得到发展的原因是很容易理解的，因为科学方法除了要求分析性思维之外，总是免不了要有一些枯燥的工作要做。而中国人则相信自已的庸见与洞察力的闪光。推理的方法在应用到人际关系</a:t>
            </a:r>
            <a:r>
              <a:rPr lang="en-US" altLang="zh-CN" smtClean="0"/>
              <a:t>(</a:t>
            </a:r>
            <a:r>
              <a:rPr lang="zh-CN" altLang="en-US" smtClean="0"/>
              <a:t>中国人最感兴趣的东西</a:t>
            </a:r>
            <a:r>
              <a:rPr lang="en-US" altLang="zh-CN" smtClean="0"/>
              <a:t>)</a:t>
            </a:r>
            <a:r>
              <a:rPr lang="zh-CN" altLang="en-US" smtClean="0"/>
              <a:t>时，常常导致一种愚蠢的结论，这在美国大学里并不罕见。今天有许多用推理方法写成的博士论文，会使长眠在地下的培根感到不安。</a:t>
            </a:r>
          </a:p>
        </p:txBody>
      </p:sp>
      <p:sp>
        <p:nvSpPr>
          <p:cNvPr id="90116"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90117"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pPr eaLnBrk="1" hangingPunct="1"/>
            <a:r>
              <a:rPr lang="en-US" altLang="zh-CN" smtClean="0"/>
              <a:t>《</a:t>
            </a:r>
            <a:r>
              <a:rPr lang="zh-CN" altLang="en-US" smtClean="0"/>
              <a:t>中国人</a:t>
            </a:r>
            <a:r>
              <a:rPr lang="en-US" altLang="zh-CN" smtClean="0"/>
              <a:t>》</a:t>
            </a:r>
            <a:r>
              <a:rPr lang="zh-CN" altLang="en-US" smtClean="0"/>
              <a:t>选录</a:t>
            </a:r>
          </a:p>
        </p:txBody>
      </p:sp>
      <p:sp>
        <p:nvSpPr>
          <p:cNvPr id="91139" name="内容占位符 2"/>
          <p:cNvSpPr>
            <a:spLocks noGrp="1"/>
          </p:cNvSpPr>
          <p:nvPr>
            <p:ph idx="1"/>
          </p:nvPr>
        </p:nvSpPr>
        <p:spPr>
          <a:xfrm>
            <a:off x="857250" y="1571625"/>
            <a:ext cx="7661275" cy="4114800"/>
          </a:xfrm>
        </p:spPr>
        <p:txBody>
          <a:bodyPr/>
          <a:lstStyle/>
          <a:p>
            <a:pPr eaLnBrk="1" hangingPunct="1">
              <a:lnSpc>
                <a:spcPct val="80000"/>
              </a:lnSpc>
            </a:pPr>
            <a:r>
              <a:rPr lang="zh-CN" altLang="en-US" sz="2800" smtClean="0"/>
              <a:t>没有一个中国人会思索到去写一篇关于冰淇淋的博士论文，并且在一系列的观察与分析之后得出令人瞠目的结论说“糖</a:t>
            </a:r>
            <a:r>
              <a:rPr lang="en-US" altLang="zh-CN" sz="2800" smtClean="0"/>
              <a:t>(</a:t>
            </a:r>
            <a:r>
              <a:rPr lang="zh-CN" altLang="en-US" sz="2800" smtClean="0"/>
              <a:t>在冰淇淋的制作中</a:t>
            </a:r>
            <a:r>
              <a:rPr lang="en-US" altLang="zh-CN" sz="2800" smtClean="0"/>
              <a:t>)</a:t>
            </a:r>
            <a:r>
              <a:rPr lang="zh-CN" altLang="en-US" sz="2800" smtClean="0"/>
              <a:t>最重要的功能是使冰淇淋发甜”；或者在对“四种洗碟方法的时间与运动方法比较”进行研究之后，很高兴地下结论说“弯腰提取物件的动作是很累人的”；或者在对“棉制内衣的细菌含量研究”之后得出结论“细菌的数量随着衣物穿用时间的增加而增加”。几年前有一条消息报道，说芝加哥大学一个学生在对各种印刷方式的效果做了“比较研究”之后，发现线条越黑，越引入注目。</a:t>
            </a:r>
          </a:p>
          <a:p>
            <a:pPr eaLnBrk="1" hangingPunct="1">
              <a:lnSpc>
                <a:spcPct val="80000"/>
              </a:lnSpc>
            </a:pPr>
            <a:endParaRPr lang="en-US" altLang="zh-CN" smtClean="0"/>
          </a:p>
          <a:p>
            <a:pPr eaLnBrk="1" hangingPunct="1"/>
            <a:endParaRPr lang="zh-CN" altLang="en-US" smtClean="0"/>
          </a:p>
          <a:p>
            <a:pPr eaLnBrk="1" hangingPunct="1"/>
            <a:endParaRPr lang="zh-CN" altLang="en-US" smtClean="0"/>
          </a:p>
        </p:txBody>
      </p:sp>
      <p:sp>
        <p:nvSpPr>
          <p:cNvPr id="91140"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91141"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p:txBody>
          <a:bodyPr/>
          <a:lstStyle/>
          <a:p>
            <a:pPr eaLnBrk="1" hangingPunct="1"/>
            <a:r>
              <a:rPr lang="en-US" altLang="zh-CN" smtClean="0"/>
              <a:t>《</a:t>
            </a:r>
            <a:r>
              <a:rPr lang="zh-CN" altLang="en-US" smtClean="0"/>
              <a:t>中国人</a:t>
            </a:r>
            <a:r>
              <a:rPr lang="en-US" altLang="zh-CN" smtClean="0"/>
              <a:t>》</a:t>
            </a:r>
            <a:r>
              <a:rPr lang="zh-CN" altLang="en-US" smtClean="0"/>
              <a:t>选录</a:t>
            </a:r>
          </a:p>
        </p:txBody>
      </p:sp>
      <p:sp>
        <p:nvSpPr>
          <p:cNvPr id="92163" name="内容占位符 2"/>
          <p:cNvSpPr>
            <a:spLocks noGrp="1"/>
          </p:cNvSpPr>
          <p:nvPr>
            <p:ph idx="1"/>
          </p:nvPr>
        </p:nvSpPr>
        <p:spPr/>
        <p:txBody>
          <a:bodyPr/>
          <a:lstStyle/>
          <a:p>
            <a:pPr eaLnBrk="1" hangingPunct="1">
              <a:lnSpc>
                <a:spcPct val="80000"/>
              </a:lnSpc>
            </a:pPr>
            <a:r>
              <a:rPr lang="zh-CN" altLang="en-US" smtClean="0"/>
              <a:t>这种愚蠢的结论，尽管对商业广告不无用处，我想靠着中国人的庸见与“直觉”也可以迅速并且正确地获得。我所见到过的最好的漫画要算在</a:t>
            </a:r>
            <a:r>
              <a:rPr lang="en-US" altLang="zh-CN" smtClean="0"/>
              <a:t>《</a:t>
            </a:r>
            <a:r>
              <a:rPr lang="zh-CN" altLang="en-US" smtClean="0"/>
              <a:t>庞其</a:t>
            </a:r>
            <a:r>
              <a:rPr lang="en-US" altLang="zh-CN" smtClean="0"/>
              <a:t>》</a:t>
            </a:r>
            <a:r>
              <a:rPr lang="zh-CN" altLang="en-US" smtClean="0"/>
              <a:t>上发表的，描述一个行为主义者大会的那幅，他们正在几头猪身上做实验。猪嘴上插着温度计，前面挂着一串珍珠项练。试验结束后，他们一致决议猪对珠宝没有反映。这些事情并不纯粹是对科学方法的滥用。</a:t>
            </a:r>
          </a:p>
        </p:txBody>
      </p:sp>
      <p:sp>
        <p:nvSpPr>
          <p:cNvPr id="92164"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92165"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pPr eaLnBrk="1" hangingPunct="1"/>
            <a:r>
              <a:rPr lang="en-US" altLang="zh-CN" smtClean="0"/>
              <a:t>《</a:t>
            </a:r>
            <a:r>
              <a:rPr lang="zh-CN" altLang="en-US" smtClean="0"/>
              <a:t>中国人</a:t>
            </a:r>
            <a:r>
              <a:rPr lang="en-US" altLang="zh-CN" smtClean="0"/>
              <a:t>》</a:t>
            </a:r>
            <a:r>
              <a:rPr lang="zh-CN" altLang="en-US" smtClean="0"/>
              <a:t>选录</a:t>
            </a:r>
          </a:p>
        </p:txBody>
      </p:sp>
      <p:sp>
        <p:nvSpPr>
          <p:cNvPr id="93187" name="内容占位符 2"/>
          <p:cNvSpPr>
            <a:spLocks noGrp="1"/>
          </p:cNvSpPr>
          <p:nvPr>
            <p:ph idx="1"/>
          </p:nvPr>
        </p:nvSpPr>
        <p:spPr/>
        <p:txBody>
          <a:bodyPr/>
          <a:lstStyle/>
          <a:p>
            <a:pPr eaLnBrk="1" hangingPunct="1">
              <a:lnSpc>
                <a:spcPct val="80000"/>
              </a:lnSpc>
            </a:pPr>
            <a:r>
              <a:rPr lang="zh-CN" altLang="en-US" dirty="0" smtClean="0"/>
              <a:t>我们知道美国罗彻斯特大学的坎森教授在第九届国际心理学家大会上宣读了一篇论文，题为</a:t>
            </a:r>
            <a:r>
              <a:rPr lang="en-US" altLang="zh-CN" dirty="0" smtClean="0"/>
              <a:t>《</a:t>
            </a:r>
            <a:r>
              <a:rPr lang="zh-CN" altLang="en-US" dirty="0" smtClean="0"/>
              <a:t>论日常烦恼的来源与性质</a:t>
            </a:r>
            <a:r>
              <a:rPr lang="en-US" altLang="zh-CN" dirty="0" smtClean="0"/>
              <a:t>》</a:t>
            </a:r>
            <a:r>
              <a:rPr lang="zh-CN" altLang="en-US" dirty="0" smtClean="0"/>
              <a:t>。他记录了二万一千种烦恼。后来经过筛选，去掉重复的和失误的之后还有</a:t>
            </a:r>
            <a:r>
              <a:rPr lang="en-US" altLang="zh-CN" dirty="0" smtClean="0"/>
              <a:t>507</a:t>
            </a:r>
            <a:r>
              <a:rPr lang="zh-CN" altLang="en-US" dirty="0" smtClean="0"/>
              <a:t>种，</a:t>
            </a:r>
            <a:r>
              <a:rPr lang="zh-CN" altLang="zh-CN" dirty="0" smtClean="0"/>
              <a:t>之后他又将这些烦恼分级整理，</a:t>
            </a:r>
            <a:r>
              <a:rPr lang="zh-CN" altLang="en-US" dirty="0" smtClean="0"/>
              <a:t>如“食物中发现头发”为</a:t>
            </a:r>
            <a:r>
              <a:rPr lang="en-US" altLang="zh-CN" dirty="0" smtClean="0"/>
              <a:t>26</a:t>
            </a:r>
            <a:r>
              <a:rPr lang="zh-CN" altLang="en-US" dirty="0" smtClean="0"/>
              <a:t>分“，”看到秃顶的人”是</a:t>
            </a:r>
            <a:r>
              <a:rPr lang="en-US" altLang="zh-CN" dirty="0" smtClean="0"/>
              <a:t>2</a:t>
            </a:r>
            <a:r>
              <a:rPr lang="zh-CN" altLang="en-US" dirty="0" smtClean="0"/>
              <a:t>分，  “看到蟑螂”为</a:t>
            </a:r>
            <a:r>
              <a:rPr lang="en-US" altLang="zh-CN" dirty="0" smtClean="0"/>
              <a:t>24</a:t>
            </a:r>
            <a:r>
              <a:rPr lang="zh-CN" altLang="en-US" dirty="0" smtClean="0"/>
              <a:t>分。</a:t>
            </a:r>
          </a:p>
        </p:txBody>
      </p:sp>
      <p:sp>
        <p:nvSpPr>
          <p:cNvPr id="93188"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93189"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hangingPunct="1"/>
            <a:r>
              <a:rPr lang="zh-CN" altLang="en-US" smtClean="0"/>
              <a:t>什么是分词</a:t>
            </a:r>
          </a:p>
        </p:txBody>
      </p:sp>
      <p:sp>
        <p:nvSpPr>
          <p:cNvPr id="7" name="内容占位符 6"/>
          <p:cNvSpPr>
            <a:spLocks noGrp="1"/>
          </p:cNvSpPr>
          <p:nvPr>
            <p:ph idx="1"/>
          </p:nvPr>
        </p:nvSpPr>
        <p:spPr>
          <a:xfrm>
            <a:off x="785813" y="1714500"/>
            <a:ext cx="7715250" cy="4429125"/>
          </a:xfrm>
        </p:spPr>
        <p:txBody>
          <a:bodyPr/>
          <a:lstStyle/>
          <a:p>
            <a:pPr eaLnBrk="1" hangingPunct="1">
              <a:lnSpc>
                <a:spcPct val="80000"/>
              </a:lnSpc>
            </a:pPr>
            <a:r>
              <a:rPr lang="zh-CN" altLang="en-US" smtClean="0"/>
              <a:t>分词：把没有明显分界标志的字串切分为词串</a:t>
            </a:r>
          </a:p>
          <a:p>
            <a:pPr lvl="1" eaLnBrk="1" hangingPunct="1">
              <a:lnSpc>
                <a:spcPct val="80000"/>
              </a:lnSpc>
            </a:pPr>
            <a:r>
              <a:rPr lang="zh-CN" altLang="en-US" smtClean="0"/>
              <a:t>根据分词规范，建立机器词典</a:t>
            </a:r>
          </a:p>
          <a:p>
            <a:pPr lvl="1" eaLnBrk="1" hangingPunct="1">
              <a:lnSpc>
                <a:spcPct val="80000"/>
              </a:lnSpc>
            </a:pPr>
            <a:r>
              <a:rPr lang="zh-CN" altLang="en-US" smtClean="0"/>
              <a:t>根据分词算法和机器词典，把字串切分为词串</a:t>
            </a:r>
            <a:endParaRPr lang="en-US" altLang="zh-CN" smtClean="0"/>
          </a:p>
          <a:p>
            <a:pPr lvl="1" eaLnBrk="1" hangingPunct="1">
              <a:lnSpc>
                <a:spcPct val="80000"/>
              </a:lnSpc>
            </a:pPr>
            <a:r>
              <a:rPr lang="zh-CN" altLang="en-US" smtClean="0"/>
              <a:t>示例</a:t>
            </a:r>
            <a:r>
              <a:rPr lang="en-US" altLang="zh-CN" smtClean="0"/>
              <a:t>1</a:t>
            </a:r>
          </a:p>
          <a:p>
            <a:pPr lvl="2" eaLnBrk="1" hangingPunct="1">
              <a:lnSpc>
                <a:spcPct val="80000"/>
              </a:lnSpc>
            </a:pPr>
            <a:r>
              <a:rPr lang="zh-CN" altLang="en-US" smtClean="0"/>
              <a:t>十年春齐师伐我公将战曹刿请见其乡人曰肉食者谋之又何间焉刿曰肉食者鄙未能远谋</a:t>
            </a:r>
            <a:endParaRPr lang="en-US" altLang="zh-CN" smtClean="0"/>
          </a:p>
          <a:p>
            <a:pPr lvl="2" eaLnBrk="1" hangingPunct="1">
              <a:lnSpc>
                <a:spcPct val="80000"/>
              </a:lnSpc>
            </a:pPr>
            <a:r>
              <a:rPr lang="zh-CN" altLang="en-US" smtClean="0"/>
              <a:t>十年春，齐师伐我。公将战，曹刿请见。其乡人曰：“肉食者谋之，又何间焉。刿曰：“肉食者鄙，未能远谋。</a:t>
            </a:r>
          </a:p>
          <a:p>
            <a:pPr lvl="2" eaLnBrk="1" hangingPunct="1">
              <a:lnSpc>
                <a:spcPct val="80000"/>
              </a:lnSpc>
            </a:pPr>
            <a:endParaRPr lang="zh-CN" altLang="en-US" smtClean="0"/>
          </a:p>
        </p:txBody>
      </p:sp>
      <p:sp>
        <p:nvSpPr>
          <p:cNvPr id="27652"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27653"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blinds(horizontal)">
                                      <p:cBhvr>
                                        <p:cTn id="7" dur="500"/>
                                        <p:tgtEl>
                                          <p:spTgt spid="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 calcmode="lin" valueType="num">
                                      <p:cBhvr additive="base">
                                        <p:cTn id="12"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p:txBody>
          <a:bodyPr/>
          <a:lstStyle/>
          <a:p>
            <a:pPr eaLnBrk="1" hangingPunct="1"/>
            <a:r>
              <a:rPr lang="en-US" altLang="zh-CN" smtClean="0"/>
              <a:t>《</a:t>
            </a:r>
            <a:r>
              <a:rPr lang="zh-CN" altLang="en-US" smtClean="0"/>
              <a:t>中国人</a:t>
            </a:r>
            <a:r>
              <a:rPr lang="en-US" altLang="zh-CN" smtClean="0"/>
              <a:t>》</a:t>
            </a:r>
            <a:r>
              <a:rPr lang="zh-CN" altLang="en-US" smtClean="0"/>
              <a:t>选录</a:t>
            </a:r>
          </a:p>
        </p:txBody>
      </p:sp>
      <p:sp>
        <p:nvSpPr>
          <p:cNvPr id="94211" name="内容占位符 2"/>
          <p:cNvSpPr>
            <a:spLocks noGrp="1"/>
          </p:cNvSpPr>
          <p:nvPr>
            <p:ph idx="1"/>
          </p:nvPr>
        </p:nvSpPr>
        <p:spPr>
          <a:xfrm>
            <a:off x="928688" y="1643063"/>
            <a:ext cx="7661275" cy="4357687"/>
          </a:xfrm>
        </p:spPr>
        <p:txBody>
          <a:bodyPr/>
          <a:lstStyle/>
          <a:p>
            <a:pPr eaLnBrk="1" hangingPunct="1"/>
            <a:r>
              <a:rPr lang="zh-CN" altLang="en-US" sz="2800" smtClean="0"/>
              <a:t>真正的科学工作自然需要相当的枯燥的劳动。只有真正的科学才能使一个科学家在做出发观之后感到欣慰，比如发现蚯蚓有一种保护性的外衣；因为正是这种细致的观察之后积累起来的事实才使科学一代代地发展，以至取得现在这样辉煌的成就。而中国人缺乏的正是这样一种科学的世界观，有的倒是大量的幽默与庸见。于是，他们自然认为：观察与研究蚯蚓或者金鱼的生活实在是有碍于学者的尊严的。</a:t>
            </a:r>
          </a:p>
          <a:p>
            <a:pPr eaLnBrk="1" hangingPunct="1"/>
            <a:endParaRPr lang="zh-CN" altLang="en-US" smtClean="0"/>
          </a:p>
        </p:txBody>
      </p:sp>
      <p:sp>
        <p:nvSpPr>
          <p:cNvPr id="94212"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94213"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副标题 6"/>
          <p:cNvSpPr>
            <a:spLocks noGrp="1"/>
          </p:cNvSpPr>
          <p:nvPr>
            <p:ph type="subTitle" idx="1"/>
          </p:nvPr>
        </p:nvSpPr>
        <p:spPr/>
        <p:txBody>
          <a:bodyPr/>
          <a:lstStyle/>
          <a:p>
            <a:pPr eaLnBrk="1" hangingPunct="1"/>
            <a:endParaRPr lang="zh-CN" altLang="en-US" smtClean="0"/>
          </a:p>
        </p:txBody>
      </p:sp>
      <p:sp>
        <p:nvSpPr>
          <p:cNvPr id="95235" name="标题 5"/>
          <p:cNvSpPr>
            <a:spLocks noGrp="1"/>
          </p:cNvSpPr>
          <p:nvPr>
            <p:ph type="ctrTitle"/>
          </p:nvPr>
        </p:nvSpPr>
        <p:spPr/>
        <p:txBody>
          <a:bodyPr/>
          <a:lstStyle/>
          <a:p>
            <a:pPr eaLnBrk="1" hangingPunct="1"/>
            <a:r>
              <a:rPr lang="zh-CN" altLang="en-US" smtClean="0"/>
              <a:t>附：汉语词频统计系统</a:t>
            </a:r>
          </a:p>
        </p:txBody>
      </p:sp>
      <p:sp>
        <p:nvSpPr>
          <p:cNvPr id="95236" name="日期占位符 2"/>
          <p:cNvSpPr>
            <a:spLocks noGrp="1"/>
          </p:cNvSpPr>
          <p:nvPr>
            <p:ph type="dt" sz="quarter" idx="10"/>
          </p:nvPr>
        </p:nvSpPr>
        <p:spPr>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95237" name="页脚占位符 3"/>
          <p:cNvSpPr>
            <a:spLocks noGrp="1"/>
          </p:cNvSpPr>
          <p:nvPr>
            <p:ph type="ftr" sz="quarter" idx="11"/>
          </p:nvPr>
        </p:nvSpPr>
        <p:spPr>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pPr eaLnBrk="1" hangingPunct="1"/>
            <a:r>
              <a:rPr lang="zh-CN" altLang="en-US" smtClean="0"/>
              <a:t>词条的定义</a:t>
            </a:r>
          </a:p>
        </p:txBody>
      </p:sp>
      <p:sp>
        <p:nvSpPr>
          <p:cNvPr id="96259" name="内容占位符 2"/>
          <p:cNvSpPr>
            <a:spLocks noGrp="1"/>
          </p:cNvSpPr>
          <p:nvPr>
            <p:ph idx="1"/>
          </p:nvPr>
        </p:nvSpPr>
        <p:spPr/>
        <p:txBody>
          <a:bodyPr/>
          <a:lstStyle/>
          <a:p>
            <a:pPr eaLnBrk="1" hangingPunct="1"/>
            <a:r>
              <a:rPr lang="en-US" altLang="zh-CN" smtClean="0"/>
              <a:t>typedef struct HeadWordItem {</a:t>
            </a:r>
          </a:p>
          <a:p>
            <a:pPr eaLnBrk="1" hangingPunct="1"/>
            <a:r>
              <a:rPr lang="en-US" altLang="zh-CN" smtClean="0"/>
              <a:t>	int                    Wordid;</a:t>
            </a:r>
          </a:p>
          <a:p>
            <a:pPr eaLnBrk="1" hangingPunct="1"/>
            <a:r>
              <a:rPr lang="en-US" altLang="zh-CN" smtClean="0"/>
              <a:t>	unsigned char 		ChineseString[MAXWORDLEN];</a:t>
            </a:r>
          </a:p>
          <a:p>
            <a:pPr eaLnBrk="1" hangingPunct="1"/>
            <a:r>
              <a:rPr lang="en-US" altLang="zh-CN" smtClean="0"/>
              <a:t>    int                   freq;	</a:t>
            </a:r>
          </a:p>
          <a:p>
            <a:pPr eaLnBrk="1" hangingPunct="1"/>
            <a:r>
              <a:rPr lang="en-US" altLang="zh-CN" smtClean="0"/>
              <a:t>} HeadWordItem;</a:t>
            </a:r>
            <a:endParaRPr lang="zh-CN" altLang="en-US" smtClean="0"/>
          </a:p>
          <a:p>
            <a:pPr eaLnBrk="1" hangingPunct="1"/>
            <a:endParaRPr lang="zh-CN" altLang="en-US" smtClean="0"/>
          </a:p>
        </p:txBody>
      </p:sp>
      <p:sp>
        <p:nvSpPr>
          <p:cNvPr id="96260"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96261"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pPr eaLnBrk="1" hangingPunct="1"/>
            <a:r>
              <a:rPr lang="zh-CN" altLang="en-US" smtClean="0"/>
              <a:t>词库的定义</a:t>
            </a:r>
          </a:p>
        </p:txBody>
      </p:sp>
      <p:sp>
        <p:nvSpPr>
          <p:cNvPr id="97283" name="内容占位符 2"/>
          <p:cNvSpPr>
            <a:spLocks noGrp="1"/>
          </p:cNvSpPr>
          <p:nvPr>
            <p:ph idx="1"/>
          </p:nvPr>
        </p:nvSpPr>
        <p:spPr/>
        <p:txBody>
          <a:bodyPr/>
          <a:lstStyle/>
          <a:p>
            <a:pPr eaLnBrk="1" hangingPunct="1"/>
            <a:r>
              <a:rPr lang="en-US" altLang="zh-CN" smtClean="0"/>
              <a:t>typedef struct Lexicon {</a:t>
            </a:r>
          </a:p>
          <a:p>
            <a:pPr eaLnBrk="1" hangingPunct="1"/>
            <a:r>
              <a:rPr lang="en-US" altLang="zh-CN" smtClean="0"/>
              <a:t>	char LicenseInfo[256];</a:t>
            </a:r>
          </a:p>
          <a:p>
            <a:pPr eaLnBrk="1" hangingPunct="1"/>
            <a:r>
              <a:rPr lang="en-US" altLang="zh-CN" smtClean="0"/>
              <a:t>	int Item_Number_of_Lexicon_Head;</a:t>
            </a:r>
          </a:p>
          <a:p>
            <a:pPr eaLnBrk="1" hangingPunct="1"/>
            <a:r>
              <a:rPr lang="en-US" altLang="zh-CN" smtClean="0"/>
              <a:t>	int Item_Number_of_Lexicon_Body;</a:t>
            </a:r>
          </a:p>
          <a:p>
            <a:pPr eaLnBrk="1" hangingPunct="1"/>
            <a:r>
              <a:rPr lang="en-US" altLang="zh-CN" smtClean="0"/>
              <a:t>	HeadWordItem LexiconHead[HEAD_LEN];</a:t>
            </a:r>
          </a:p>
          <a:p>
            <a:pPr eaLnBrk="1" hangingPunct="1"/>
            <a:r>
              <a:rPr lang="en-US" altLang="zh-CN" smtClean="0"/>
              <a:t>} Lexicon;</a:t>
            </a:r>
            <a:endParaRPr lang="zh-CN" altLang="en-US" smtClean="0"/>
          </a:p>
          <a:p>
            <a:pPr eaLnBrk="1" hangingPunct="1"/>
            <a:endParaRPr lang="zh-CN" altLang="en-US" smtClean="0"/>
          </a:p>
        </p:txBody>
      </p:sp>
      <p:sp>
        <p:nvSpPr>
          <p:cNvPr id="97284"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97285"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pPr eaLnBrk="1" hangingPunct="1"/>
            <a:r>
              <a:rPr lang="zh-CN" altLang="en-US" smtClean="0"/>
              <a:t>词库的创建</a:t>
            </a:r>
          </a:p>
        </p:txBody>
      </p:sp>
      <p:sp>
        <p:nvSpPr>
          <p:cNvPr id="98307" name="内容占位符 2"/>
          <p:cNvSpPr>
            <a:spLocks noGrp="1"/>
          </p:cNvSpPr>
          <p:nvPr>
            <p:ph idx="1"/>
          </p:nvPr>
        </p:nvSpPr>
        <p:spPr/>
        <p:txBody>
          <a:bodyPr/>
          <a:lstStyle/>
          <a:p>
            <a:pPr eaLnBrk="1" hangingPunct="1"/>
            <a:r>
              <a:rPr lang="en-US" altLang="zh-CN" smtClean="0"/>
              <a:t>Lexicon * lexicon=new Lexicon;</a:t>
            </a:r>
          </a:p>
          <a:p>
            <a:pPr eaLnBrk="1" hangingPunct="1"/>
            <a:r>
              <a:rPr lang="zh-CN" altLang="en-US" smtClean="0"/>
              <a:t>打开文本文件，从文本文件中读取词条，写入</a:t>
            </a:r>
            <a:r>
              <a:rPr lang="en-US" altLang="zh-CN" smtClean="0"/>
              <a:t>lexicon</a:t>
            </a:r>
            <a:r>
              <a:rPr lang="zh-CN" altLang="en-US" smtClean="0"/>
              <a:t>内存区域，关闭文本文件</a:t>
            </a:r>
            <a:endParaRPr lang="en-US" altLang="zh-CN" smtClean="0"/>
          </a:p>
          <a:p>
            <a:pPr eaLnBrk="1" hangingPunct="1"/>
            <a:r>
              <a:rPr lang="en-US" altLang="zh-CN" smtClean="0"/>
              <a:t>fopen(…"w+b")</a:t>
            </a:r>
          </a:p>
          <a:p>
            <a:pPr eaLnBrk="1" hangingPunct="1"/>
            <a:r>
              <a:rPr lang="en-US" altLang="zh-CN" smtClean="0"/>
              <a:t>fwrite(lexicon,sizeof(Lexicon),1,lexiconfile)</a:t>
            </a:r>
          </a:p>
          <a:p>
            <a:pPr eaLnBrk="1" hangingPunct="1"/>
            <a:r>
              <a:rPr lang="en-US" altLang="zh-CN" smtClean="0"/>
              <a:t>fclose(…)</a:t>
            </a:r>
          </a:p>
          <a:p>
            <a:pPr eaLnBrk="1" hangingPunct="1"/>
            <a:endParaRPr lang="zh-CN" altLang="en-US" smtClean="0"/>
          </a:p>
        </p:txBody>
      </p:sp>
      <p:sp>
        <p:nvSpPr>
          <p:cNvPr id="98308"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98309"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p:txBody>
          <a:bodyPr/>
          <a:lstStyle/>
          <a:p>
            <a:pPr eaLnBrk="1" hangingPunct="1"/>
            <a:r>
              <a:rPr lang="zh-CN" altLang="en-US" smtClean="0"/>
              <a:t>词库的读入</a:t>
            </a:r>
          </a:p>
        </p:txBody>
      </p:sp>
      <p:sp>
        <p:nvSpPr>
          <p:cNvPr id="99331" name="内容占位符 2"/>
          <p:cNvSpPr>
            <a:spLocks noGrp="1"/>
          </p:cNvSpPr>
          <p:nvPr>
            <p:ph idx="1"/>
          </p:nvPr>
        </p:nvSpPr>
        <p:spPr/>
        <p:txBody>
          <a:bodyPr/>
          <a:lstStyle/>
          <a:p>
            <a:pPr marL="447675" lvl="1" indent="-447675" eaLnBrk="1" hangingPunct="1">
              <a:buClr>
                <a:schemeClr val="accent1"/>
              </a:buClr>
              <a:buSzPct val="70000"/>
              <a:buFont typeface="Wingdings" pitchFamily="2" charset="2"/>
              <a:buChar char="n"/>
            </a:pPr>
            <a:r>
              <a:rPr lang="zh-CN" altLang="en-US" smtClean="0"/>
              <a:t>打开二进制文件</a:t>
            </a:r>
            <a:endParaRPr lang="en-US" altLang="zh-CN" smtClean="0"/>
          </a:p>
          <a:p>
            <a:pPr marL="447675" lvl="1" indent="-447675" eaLnBrk="1" hangingPunct="1">
              <a:buClr>
                <a:schemeClr val="accent1"/>
              </a:buClr>
              <a:buSzPct val="70000"/>
              <a:buFont typeface="Wingdings" pitchFamily="2" charset="2"/>
              <a:buChar char="n"/>
            </a:pPr>
            <a:r>
              <a:rPr lang="en-US" altLang="zh-CN" smtClean="0"/>
              <a:t>fread</a:t>
            </a:r>
          </a:p>
          <a:p>
            <a:pPr marL="447675" lvl="1" indent="-447675" eaLnBrk="1" hangingPunct="1">
              <a:buClr>
                <a:schemeClr val="accent1"/>
              </a:buClr>
              <a:buSzPct val="70000"/>
              <a:buFont typeface="Wingdings" pitchFamily="2" charset="2"/>
              <a:buChar char="n"/>
            </a:pPr>
            <a:r>
              <a:rPr lang="zh-CN" altLang="en-US" smtClean="0"/>
              <a:t>关闭二进制文件</a:t>
            </a:r>
            <a:endParaRPr lang="en-US" altLang="zh-CN" smtClean="0"/>
          </a:p>
          <a:p>
            <a:pPr eaLnBrk="1" hangingPunct="1"/>
            <a:endParaRPr lang="zh-CN" altLang="en-US" smtClean="0"/>
          </a:p>
        </p:txBody>
      </p:sp>
      <p:sp>
        <p:nvSpPr>
          <p:cNvPr id="99332"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99333"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pPr eaLnBrk="1" hangingPunct="1"/>
            <a:r>
              <a:rPr lang="zh-CN" altLang="en-US" smtClean="0"/>
              <a:t>分词</a:t>
            </a:r>
          </a:p>
        </p:txBody>
      </p:sp>
      <p:sp>
        <p:nvSpPr>
          <p:cNvPr id="100355" name="内容占位符 2"/>
          <p:cNvSpPr>
            <a:spLocks noGrp="1"/>
          </p:cNvSpPr>
          <p:nvPr>
            <p:ph idx="1"/>
          </p:nvPr>
        </p:nvSpPr>
        <p:spPr/>
        <p:txBody>
          <a:bodyPr/>
          <a:lstStyle/>
          <a:p>
            <a:pPr eaLnBrk="1" hangingPunct="1"/>
            <a:r>
              <a:rPr lang="en-US" altLang="zh-CN" smtClean="0"/>
              <a:t>1</a:t>
            </a:r>
            <a:r>
              <a:rPr lang="zh-CN" altLang="en-US" smtClean="0"/>
              <a:t>、打开语料库文本文件</a:t>
            </a:r>
            <a:endParaRPr lang="en-US" altLang="zh-CN" smtClean="0"/>
          </a:p>
          <a:p>
            <a:pPr eaLnBrk="1" hangingPunct="1"/>
            <a:r>
              <a:rPr lang="en-US" altLang="zh-CN" smtClean="0"/>
              <a:t>2</a:t>
            </a:r>
            <a:r>
              <a:rPr lang="zh-CN" altLang="en-US" smtClean="0"/>
              <a:t>、如果文件未结束，读入一行</a:t>
            </a:r>
            <a:endParaRPr lang="en-US" altLang="zh-CN" smtClean="0"/>
          </a:p>
          <a:p>
            <a:pPr eaLnBrk="1" hangingPunct="1"/>
            <a:r>
              <a:rPr lang="en-US" altLang="zh-CN" smtClean="0"/>
              <a:t>3</a:t>
            </a:r>
            <a:r>
              <a:rPr lang="zh-CN" altLang="en-US" smtClean="0"/>
              <a:t>、正向最大匹配分词算法</a:t>
            </a:r>
            <a:endParaRPr lang="en-US" altLang="zh-CN" smtClean="0"/>
          </a:p>
          <a:p>
            <a:pPr eaLnBrk="1" hangingPunct="1"/>
            <a:r>
              <a:rPr lang="en-US" altLang="zh-CN" smtClean="0"/>
              <a:t>4</a:t>
            </a:r>
            <a:r>
              <a:rPr lang="zh-CN" altLang="en-US" smtClean="0"/>
              <a:t>、词频计数</a:t>
            </a:r>
            <a:endParaRPr lang="en-US" altLang="zh-CN" smtClean="0"/>
          </a:p>
          <a:p>
            <a:pPr eaLnBrk="1" hangingPunct="1"/>
            <a:r>
              <a:rPr lang="en-US" altLang="zh-CN" smtClean="0"/>
              <a:t>5</a:t>
            </a:r>
            <a:r>
              <a:rPr lang="zh-CN" altLang="en-US" smtClean="0"/>
              <a:t>、回到</a:t>
            </a:r>
            <a:r>
              <a:rPr lang="en-US" altLang="zh-CN" smtClean="0"/>
              <a:t>2</a:t>
            </a:r>
          </a:p>
          <a:p>
            <a:pPr eaLnBrk="1" hangingPunct="1"/>
            <a:r>
              <a:rPr lang="en-US" altLang="zh-CN" smtClean="0"/>
              <a:t>6</a:t>
            </a:r>
            <a:r>
              <a:rPr lang="zh-CN" altLang="en-US" smtClean="0"/>
              <a:t>、关闭语料库文本文件</a:t>
            </a:r>
          </a:p>
        </p:txBody>
      </p:sp>
      <p:sp>
        <p:nvSpPr>
          <p:cNvPr id="100356"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100357"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a:t>
            </a:r>
            <a:r>
              <a:rPr lang="zh-CN" altLang="en-US" dirty="0" smtClean="0">
                <a:ea typeface="宋体" pitchFamily="2" charset="-122"/>
              </a:rPr>
              <a:t>中</a:t>
            </a:r>
            <a:r>
              <a:rPr lang="zh-CN" altLang="en-US" dirty="0">
                <a:ea typeface="宋体" pitchFamily="2" charset="-122"/>
              </a:rPr>
              <a:t>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pPr eaLnBrk="1" hangingPunct="1"/>
            <a:r>
              <a:rPr lang="zh-CN" altLang="en-US" smtClean="0"/>
              <a:t>保存结果</a:t>
            </a:r>
          </a:p>
        </p:txBody>
      </p:sp>
      <p:sp>
        <p:nvSpPr>
          <p:cNvPr id="101379" name="内容占位符 2"/>
          <p:cNvSpPr>
            <a:spLocks noGrp="1"/>
          </p:cNvSpPr>
          <p:nvPr>
            <p:ph idx="1"/>
          </p:nvPr>
        </p:nvSpPr>
        <p:spPr/>
        <p:txBody>
          <a:bodyPr/>
          <a:lstStyle/>
          <a:p>
            <a:pPr eaLnBrk="1" hangingPunct="1"/>
            <a:r>
              <a:rPr lang="zh-CN" altLang="en-US" smtClean="0"/>
              <a:t>以可写入的方式打开二进制词库文件</a:t>
            </a:r>
            <a:endParaRPr lang="en-US" altLang="zh-CN" smtClean="0"/>
          </a:p>
          <a:p>
            <a:pPr eaLnBrk="1" hangingPunct="1"/>
            <a:r>
              <a:rPr lang="en-US" altLang="zh-CN" smtClean="0"/>
              <a:t>fwrite</a:t>
            </a:r>
          </a:p>
          <a:p>
            <a:pPr eaLnBrk="1" hangingPunct="1"/>
            <a:r>
              <a:rPr lang="zh-CN" altLang="en-US" smtClean="0"/>
              <a:t>关闭文件</a:t>
            </a:r>
            <a:endParaRPr lang="en-US" altLang="zh-CN" smtClean="0"/>
          </a:p>
          <a:p>
            <a:pPr eaLnBrk="1" hangingPunct="1"/>
            <a:endParaRPr lang="zh-CN" altLang="en-US" smtClean="0"/>
          </a:p>
        </p:txBody>
      </p:sp>
      <p:sp>
        <p:nvSpPr>
          <p:cNvPr id="101380"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101381"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副标题 6"/>
          <p:cNvSpPr>
            <a:spLocks noGrp="1"/>
          </p:cNvSpPr>
          <p:nvPr>
            <p:ph type="subTitle" idx="1"/>
          </p:nvPr>
        </p:nvSpPr>
        <p:spPr/>
        <p:txBody>
          <a:bodyPr/>
          <a:lstStyle/>
          <a:p>
            <a:pPr eaLnBrk="1" hangingPunct="1"/>
            <a:endParaRPr lang="zh-CN" altLang="en-US" smtClean="0"/>
          </a:p>
        </p:txBody>
      </p:sp>
      <p:sp>
        <p:nvSpPr>
          <p:cNvPr id="102403" name="标题 5"/>
          <p:cNvSpPr>
            <a:spLocks noGrp="1"/>
          </p:cNvSpPr>
          <p:nvPr>
            <p:ph type="ctrTitle"/>
          </p:nvPr>
        </p:nvSpPr>
        <p:spPr/>
        <p:txBody>
          <a:bodyPr/>
          <a:lstStyle/>
          <a:p>
            <a:pPr eaLnBrk="1" hangingPunct="1"/>
            <a:r>
              <a:rPr lang="zh-CN" altLang="en-US" smtClean="0"/>
              <a:t>第三章 结束</a:t>
            </a:r>
          </a:p>
        </p:txBody>
      </p:sp>
      <p:sp>
        <p:nvSpPr>
          <p:cNvPr id="102404" name="日期占位符 2"/>
          <p:cNvSpPr>
            <a:spLocks noGrp="1"/>
          </p:cNvSpPr>
          <p:nvPr>
            <p:ph type="dt" sz="quarter" idx="10"/>
          </p:nvPr>
        </p:nvSpPr>
        <p:spPr>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a:t>
            </a:r>
            <a:r>
              <a:rPr lang="en-US" altLang="zh-CN" dirty="0" smtClean="0">
                <a:ea typeface="宋体" pitchFamily="2" charset="-122"/>
              </a:rPr>
              <a:t>2014</a:t>
            </a:r>
            <a:r>
              <a:rPr lang="zh-CN" altLang="en-US" dirty="0" smtClean="0">
                <a:ea typeface="宋体" pitchFamily="2" charset="-122"/>
              </a:rPr>
              <a:t>年</a:t>
            </a:r>
            <a:r>
              <a:rPr lang="zh-CN" altLang="en-US" dirty="0" smtClean="0">
                <a:ea typeface="宋体" pitchFamily="2" charset="-122"/>
              </a:rPr>
              <a:t>秋季</a:t>
            </a:r>
            <a:endParaRPr lang="en-US" altLang="zh-CN" dirty="0" smtClean="0">
              <a:ea typeface="宋体" pitchFamily="2" charset="-122"/>
            </a:endParaRPr>
          </a:p>
          <a:p>
            <a:r>
              <a:rPr lang="en-US" altLang="zh-CN" dirty="0" smtClean="0">
                <a:ea typeface="宋体" pitchFamily="2" charset="-122"/>
              </a:rPr>
              <a:t>Copyrights @ </a:t>
            </a:r>
            <a:r>
              <a:rPr lang="en-US" altLang="zh-CN" dirty="0" smtClean="0">
                <a:ea typeface="宋体" pitchFamily="2" charset="-122"/>
              </a:rPr>
              <a:t>2014. </a:t>
            </a:r>
            <a:r>
              <a:rPr lang="en-US" altLang="zh-CN" dirty="0" smtClean="0">
                <a:ea typeface="宋体" pitchFamily="2" charset="-122"/>
              </a:rPr>
              <a:t>HIT. All Rights Reserved</a:t>
            </a:r>
          </a:p>
        </p:txBody>
      </p:sp>
      <p:sp>
        <p:nvSpPr>
          <p:cNvPr id="102405" name="页脚占位符 3"/>
          <p:cNvSpPr>
            <a:spLocks noGrp="1"/>
          </p:cNvSpPr>
          <p:nvPr>
            <p:ph type="ftr" sz="quarter" idx="11"/>
          </p:nvPr>
        </p:nvSpPr>
        <p:spPr>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pPr eaLnBrk="1" hangingPunct="1"/>
            <a:r>
              <a:rPr lang="zh-CN" altLang="en-US" smtClean="0"/>
              <a:t>什么是分词</a:t>
            </a:r>
          </a:p>
        </p:txBody>
      </p:sp>
      <p:sp>
        <p:nvSpPr>
          <p:cNvPr id="3" name="内容占位符 2"/>
          <p:cNvSpPr>
            <a:spLocks noGrp="1"/>
          </p:cNvSpPr>
          <p:nvPr>
            <p:ph idx="1"/>
          </p:nvPr>
        </p:nvSpPr>
        <p:spPr/>
        <p:txBody>
          <a:bodyPr/>
          <a:lstStyle/>
          <a:p>
            <a:pPr lvl="1" eaLnBrk="1" hangingPunct="1"/>
            <a:r>
              <a:rPr lang="zh-CN" altLang="en-US" smtClean="0"/>
              <a:t>示例</a:t>
            </a:r>
            <a:r>
              <a:rPr lang="en-US" altLang="zh-CN" smtClean="0"/>
              <a:t>2</a:t>
            </a:r>
          </a:p>
          <a:p>
            <a:pPr lvl="2" eaLnBrk="1" hangingPunct="1"/>
            <a:r>
              <a:rPr lang="zh-CN" altLang="en-US" smtClean="0"/>
              <a:t>在</a:t>
            </a:r>
            <a:r>
              <a:rPr lang="en-US" altLang="zh-CN" smtClean="0"/>
              <a:t>2001</a:t>
            </a:r>
            <a:r>
              <a:rPr lang="zh-CN" altLang="en-US" smtClean="0"/>
              <a:t>年的中美黑客大战中</a:t>
            </a:r>
            <a:r>
              <a:rPr lang="en-US" altLang="zh-CN" smtClean="0"/>
              <a:t>8</a:t>
            </a:r>
            <a:r>
              <a:rPr lang="zh-CN" altLang="en-US" smtClean="0"/>
              <a:t>万中国黑客一起行动使中国红旗在美国白宫网站飘扬两个小时</a:t>
            </a:r>
            <a:endParaRPr lang="en-US" altLang="zh-CN" smtClean="0"/>
          </a:p>
          <a:p>
            <a:pPr lvl="2" eaLnBrk="1" hangingPunct="1"/>
            <a:r>
              <a:rPr lang="zh-CN" altLang="en-US" smtClean="0"/>
              <a:t>在</a:t>
            </a:r>
            <a:r>
              <a:rPr lang="en-US" altLang="zh-CN" smtClean="0"/>
              <a:t>/2001/</a:t>
            </a:r>
            <a:r>
              <a:rPr lang="zh-CN" altLang="en-US" smtClean="0"/>
              <a:t>年</a:t>
            </a:r>
            <a:r>
              <a:rPr lang="en-US" altLang="zh-CN" smtClean="0"/>
              <a:t>/</a:t>
            </a:r>
            <a:r>
              <a:rPr lang="zh-CN" altLang="en-US" smtClean="0"/>
              <a:t>的</a:t>
            </a:r>
            <a:r>
              <a:rPr lang="en-US" altLang="zh-CN" smtClean="0"/>
              <a:t>/</a:t>
            </a:r>
            <a:r>
              <a:rPr lang="zh-CN" altLang="en-US" smtClean="0"/>
              <a:t>中</a:t>
            </a:r>
            <a:r>
              <a:rPr lang="en-US" altLang="zh-CN" smtClean="0"/>
              <a:t>/</a:t>
            </a:r>
            <a:r>
              <a:rPr lang="zh-CN" altLang="en-US" smtClean="0"/>
              <a:t>美</a:t>
            </a:r>
            <a:r>
              <a:rPr lang="en-US" altLang="zh-CN" smtClean="0"/>
              <a:t>/</a:t>
            </a:r>
            <a:r>
              <a:rPr lang="zh-CN" altLang="en-US" smtClean="0"/>
              <a:t>黑客</a:t>
            </a:r>
            <a:r>
              <a:rPr lang="en-US" altLang="zh-CN" smtClean="0"/>
              <a:t>/</a:t>
            </a:r>
            <a:r>
              <a:rPr lang="zh-CN" altLang="en-US" smtClean="0"/>
              <a:t>大</a:t>
            </a:r>
            <a:r>
              <a:rPr lang="en-US" altLang="zh-CN" smtClean="0"/>
              <a:t>/</a:t>
            </a:r>
            <a:r>
              <a:rPr lang="zh-CN" altLang="en-US" smtClean="0"/>
              <a:t>战</a:t>
            </a:r>
            <a:r>
              <a:rPr lang="en-US" altLang="zh-CN" smtClean="0"/>
              <a:t>/</a:t>
            </a:r>
            <a:r>
              <a:rPr lang="zh-CN" altLang="en-US" smtClean="0"/>
              <a:t>中</a:t>
            </a:r>
            <a:r>
              <a:rPr lang="en-US" altLang="zh-CN" smtClean="0"/>
              <a:t>/8/</a:t>
            </a:r>
            <a:r>
              <a:rPr lang="zh-CN" altLang="en-US" smtClean="0"/>
              <a:t>万</a:t>
            </a:r>
            <a:r>
              <a:rPr lang="en-US" altLang="zh-CN" smtClean="0"/>
              <a:t>/</a:t>
            </a:r>
            <a:r>
              <a:rPr lang="zh-CN" altLang="en-US" smtClean="0"/>
              <a:t>中国</a:t>
            </a:r>
            <a:r>
              <a:rPr lang="en-US" altLang="zh-CN" smtClean="0"/>
              <a:t>/</a:t>
            </a:r>
            <a:r>
              <a:rPr lang="zh-CN" altLang="en-US" smtClean="0"/>
              <a:t>黑客</a:t>
            </a:r>
            <a:r>
              <a:rPr lang="en-US" altLang="zh-CN" smtClean="0"/>
              <a:t>/</a:t>
            </a:r>
            <a:r>
              <a:rPr lang="zh-CN" altLang="en-US" smtClean="0"/>
              <a:t>一起</a:t>
            </a:r>
            <a:r>
              <a:rPr lang="en-US" altLang="zh-CN" smtClean="0"/>
              <a:t>/</a:t>
            </a:r>
            <a:r>
              <a:rPr lang="zh-CN" altLang="en-US" smtClean="0"/>
              <a:t>行动</a:t>
            </a:r>
            <a:r>
              <a:rPr lang="en-US" altLang="zh-CN" smtClean="0"/>
              <a:t>/</a:t>
            </a:r>
            <a:r>
              <a:rPr lang="zh-CN" altLang="en-US" smtClean="0"/>
              <a:t>使</a:t>
            </a:r>
            <a:r>
              <a:rPr lang="en-US" altLang="zh-CN" smtClean="0"/>
              <a:t>/</a:t>
            </a:r>
            <a:r>
              <a:rPr lang="zh-CN" altLang="en-US" smtClean="0"/>
              <a:t>中国</a:t>
            </a:r>
            <a:r>
              <a:rPr lang="en-US" altLang="zh-CN" smtClean="0"/>
              <a:t>/</a:t>
            </a:r>
            <a:r>
              <a:rPr lang="zh-CN" altLang="en-US" smtClean="0"/>
              <a:t>红旗</a:t>
            </a:r>
            <a:r>
              <a:rPr lang="en-US" altLang="zh-CN" smtClean="0"/>
              <a:t>/</a:t>
            </a:r>
            <a:r>
              <a:rPr lang="zh-CN" altLang="en-US" smtClean="0"/>
              <a:t>在</a:t>
            </a:r>
            <a:r>
              <a:rPr lang="en-US" altLang="zh-CN" smtClean="0"/>
              <a:t>/</a:t>
            </a:r>
            <a:r>
              <a:rPr lang="zh-CN" altLang="en-US" smtClean="0"/>
              <a:t>美国</a:t>
            </a:r>
            <a:r>
              <a:rPr lang="en-US" altLang="zh-CN" smtClean="0"/>
              <a:t>/</a:t>
            </a:r>
            <a:r>
              <a:rPr lang="zh-CN" altLang="en-US" smtClean="0"/>
              <a:t>白宫</a:t>
            </a:r>
            <a:r>
              <a:rPr lang="en-US" altLang="zh-CN" smtClean="0"/>
              <a:t>/</a:t>
            </a:r>
            <a:r>
              <a:rPr lang="zh-CN" altLang="en-US" smtClean="0"/>
              <a:t>网站</a:t>
            </a:r>
            <a:r>
              <a:rPr lang="en-US" altLang="zh-CN" smtClean="0"/>
              <a:t>/</a:t>
            </a:r>
            <a:r>
              <a:rPr lang="zh-CN" altLang="en-US" smtClean="0"/>
              <a:t>飘扬</a:t>
            </a:r>
            <a:r>
              <a:rPr lang="en-US" altLang="zh-CN" smtClean="0"/>
              <a:t>/</a:t>
            </a:r>
            <a:r>
              <a:rPr lang="zh-CN" altLang="en-US" smtClean="0"/>
              <a:t>两</a:t>
            </a:r>
            <a:r>
              <a:rPr lang="en-US" altLang="zh-CN" smtClean="0"/>
              <a:t>/</a:t>
            </a:r>
            <a:r>
              <a:rPr lang="zh-CN" altLang="en-US" smtClean="0"/>
              <a:t>个</a:t>
            </a:r>
            <a:r>
              <a:rPr lang="en-US" altLang="zh-CN" smtClean="0"/>
              <a:t>/</a:t>
            </a:r>
            <a:r>
              <a:rPr lang="zh-CN" altLang="en-US" smtClean="0"/>
              <a:t>小时</a:t>
            </a:r>
            <a:endParaRPr lang="en-US" altLang="zh-CN" smtClean="0"/>
          </a:p>
          <a:p>
            <a:pPr lvl="2" eaLnBrk="1" hangingPunct="1"/>
            <a:endParaRPr lang="zh-CN" altLang="en-US" smtClean="0"/>
          </a:p>
        </p:txBody>
      </p:sp>
      <p:sp>
        <p:nvSpPr>
          <p:cNvPr id="28676" name="日期占位符 2"/>
          <p:cNvSpPr>
            <a:spLocks noGrp="1"/>
          </p:cNvSpPr>
          <p:nvPr>
            <p:ph type="dt" sz="quarter" idx="10"/>
          </p:nvPr>
        </p:nvSpPr>
        <p:spPr>
          <a:xfrm>
            <a:off x="6084888" y="6237288"/>
            <a:ext cx="2773362" cy="620712"/>
          </a:xfrm>
          <a:noFill/>
        </p:spPr>
        <p:txBody>
          <a:bodyPr/>
          <a:lstStyle/>
          <a:p>
            <a:r>
              <a:rPr lang="zh-CN" altLang="en-US" dirty="0" smtClean="0">
                <a:ea typeface="宋体" pitchFamily="2" charset="-122"/>
              </a:rPr>
              <a:t>研究生专业必修课</a:t>
            </a:r>
            <a:endParaRPr lang="en-US" altLang="zh-CN" dirty="0" smtClean="0">
              <a:ea typeface="宋体" pitchFamily="2" charset="-122"/>
            </a:endParaRPr>
          </a:p>
          <a:p>
            <a:r>
              <a:rPr lang="zh-CN" altLang="en-US" dirty="0" smtClean="0">
                <a:ea typeface="宋体" pitchFamily="2" charset="-122"/>
              </a:rPr>
              <a:t>自然语言处理 </a:t>
            </a:r>
            <a:r>
              <a:rPr lang="en-US" altLang="zh-CN" dirty="0" smtClean="0">
                <a:ea typeface="宋体" pitchFamily="2" charset="-122"/>
              </a:rPr>
              <a:t>, 2014</a:t>
            </a:r>
            <a:r>
              <a:rPr lang="zh-CN" altLang="en-US" dirty="0" smtClean="0">
                <a:ea typeface="宋体" pitchFamily="2" charset="-122"/>
              </a:rPr>
              <a:t>年秋季</a:t>
            </a:r>
            <a:endParaRPr lang="en-US" altLang="zh-CN" dirty="0" smtClean="0">
              <a:ea typeface="宋体" pitchFamily="2" charset="-122"/>
            </a:endParaRPr>
          </a:p>
          <a:p>
            <a:r>
              <a:rPr lang="en-US" altLang="zh-CN" dirty="0" smtClean="0">
                <a:ea typeface="宋体" pitchFamily="2" charset="-122"/>
              </a:rPr>
              <a:t>Copyrights @ 2014. HIT. All Rights Reserved</a:t>
            </a:r>
          </a:p>
        </p:txBody>
      </p:sp>
      <p:sp>
        <p:nvSpPr>
          <p:cNvPr id="28677" name="页脚占位符 3"/>
          <p:cNvSpPr>
            <a:spLocks noGrp="1"/>
          </p:cNvSpPr>
          <p:nvPr>
            <p:ph type="ftr" sz="quarter" idx="11"/>
          </p:nvPr>
        </p:nvSpPr>
        <p:spPr>
          <a:xfrm>
            <a:off x="1835150" y="6259513"/>
            <a:ext cx="4176713" cy="598487"/>
          </a:xfrm>
          <a:noFill/>
        </p:spPr>
        <p:txBody>
          <a:bodyPr/>
          <a:lstStyle/>
          <a:p>
            <a:r>
              <a:rPr lang="zh-CN" altLang="en-US" dirty="0" smtClean="0">
                <a:ea typeface="宋体" pitchFamily="2" charset="-122"/>
              </a:rPr>
              <a:t>哈尔滨工业大学计算机学院语言技术研究中心</a:t>
            </a:r>
            <a:endParaRPr lang="en-US"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5"/>
</p:tagLst>
</file>

<file path=ppt/theme/theme1.xml><?xml version="1.0" encoding="utf-8"?>
<a:theme xmlns:a="http://schemas.openxmlformats.org/drawingml/2006/main" name="演讲模板">
  <a:themeElements>
    <a:clrScheme name="智能技术与自然语言处理实验室在微软联合实验室发展规划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智能技术与自然语言处理实验室在微软联合实验室发展规划">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智能技术与自然语言处理实验室在微软联合实验室发展规划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智能技术与自然语言处理实验室在微软联合实验室发展规划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智能技术与自然语言处理实验室在微软联合实验室发展规划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智能技术与自然语言处理实验室在微软联合实验室发展规划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智能技术与自然语言处理实验室在微软联合实验室发展规划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智能技术与自然语言处理实验室在微软联合实验室发展规划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智能技术与自然语言处理实验室在微软联合实验室发展规划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智能技术与自然语言处理实验室在微软联合实验室发展规划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演讲模板</Template>
  <TotalTime>2130</TotalTime>
  <Words>11495</Words>
  <Application>Microsoft Office PowerPoint</Application>
  <PresentationFormat>On-screen Show (4:3)</PresentationFormat>
  <Paragraphs>834</Paragraphs>
  <Slides>88</Slides>
  <Notes>88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88</vt:i4>
      </vt:variant>
    </vt:vector>
  </HeadingPairs>
  <TitlesOfParts>
    <vt:vector size="91" baseType="lpstr">
      <vt:lpstr>演讲模板</vt:lpstr>
      <vt:lpstr>图片</vt:lpstr>
      <vt:lpstr>Equation</vt:lpstr>
      <vt:lpstr>第三章 汉语的分词与频度统计</vt:lpstr>
      <vt:lpstr>主要内容</vt:lpstr>
      <vt:lpstr>1、汉语的分词</vt:lpstr>
      <vt:lpstr>世界语言分类</vt:lpstr>
      <vt:lpstr>世界语言分类</vt:lpstr>
      <vt:lpstr>什么是词</vt:lpstr>
      <vt:lpstr>什么是词（续）</vt:lpstr>
      <vt:lpstr>什么是分词</vt:lpstr>
      <vt:lpstr>什么是分词</vt:lpstr>
      <vt:lpstr>为什么分词</vt:lpstr>
      <vt:lpstr>为什么分词</vt:lpstr>
      <vt:lpstr>分词规范</vt:lpstr>
      <vt:lpstr>分词规范内容实录</vt:lpstr>
      <vt:lpstr>分词的主要难点-切分歧义</vt:lpstr>
      <vt:lpstr>分词的主要难点-切分歧义</vt:lpstr>
      <vt:lpstr>“真歧义”和“伪歧义”</vt:lpstr>
      <vt:lpstr>如何排除切分歧义</vt:lpstr>
      <vt:lpstr>如何排除切分歧义（续）</vt:lpstr>
      <vt:lpstr>如何排除切分歧义（续）</vt:lpstr>
      <vt:lpstr>如何排除切分歧义（续）</vt:lpstr>
      <vt:lpstr>分词的主要难点-未登录词</vt:lpstr>
      <vt:lpstr>分词的主要难点-未登录词</vt:lpstr>
      <vt:lpstr>如何识别未登录词</vt:lpstr>
      <vt:lpstr>主要的分词方法</vt:lpstr>
      <vt:lpstr>主要的分词方法（续）</vt:lpstr>
      <vt:lpstr>主要的分词方法（续）</vt:lpstr>
      <vt:lpstr>主要的分词方法（续）</vt:lpstr>
      <vt:lpstr>语料库</vt:lpstr>
      <vt:lpstr>单语语料库</vt:lpstr>
      <vt:lpstr>单语语料库</vt:lpstr>
      <vt:lpstr>单语语料库</vt:lpstr>
      <vt:lpstr>单语语料库</vt:lpstr>
      <vt:lpstr>双语语料库</vt:lpstr>
      <vt:lpstr>2、汉语词汇的频度统计</vt:lpstr>
      <vt:lpstr>汉语词的频度统计</vt:lpstr>
      <vt:lpstr>示例：《现代汉语频率词典》</vt:lpstr>
      <vt:lpstr>示例：《现代汉语频率词典》</vt:lpstr>
      <vt:lpstr>汉语词的频度统计</vt:lpstr>
      <vt:lpstr>LIVAC的构建</vt:lpstr>
      <vt:lpstr>LIVAC目前规模</vt:lpstr>
      <vt:lpstr>基于LIVAC研究</vt:lpstr>
      <vt:lpstr>部分研究结果</vt:lpstr>
      <vt:lpstr>部分研究结果</vt:lpstr>
      <vt:lpstr>部分研究结果</vt:lpstr>
      <vt:lpstr>汉语词的频度统计</vt:lpstr>
      <vt:lpstr>村田忠禧的词语分布研究</vt:lpstr>
      <vt:lpstr>村田忠禧的词语分布研究</vt:lpstr>
      <vt:lpstr>村田忠禧的词语分布研究</vt:lpstr>
      <vt:lpstr>村田忠禧的词语分布研究</vt:lpstr>
      <vt:lpstr>村田忠禧的词语分布研究</vt:lpstr>
      <vt:lpstr>村田忠禧的词语分布研究</vt:lpstr>
      <vt:lpstr>红楼梦作者分析之定量研究</vt:lpstr>
      <vt:lpstr>红楼梦作者分析之定量研究</vt:lpstr>
      <vt:lpstr>红楼梦作者分析之定量研究</vt:lpstr>
      <vt:lpstr>词频统计示例</vt:lpstr>
      <vt:lpstr>《汤姆索耶历险记》词~词频表</vt:lpstr>
      <vt:lpstr>《汤姆索耶历险记》词频~个数表</vt:lpstr>
      <vt:lpstr>统计结果表明…</vt:lpstr>
      <vt:lpstr>统计结果表明…</vt:lpstr>
      <vt:lpstr>Zipf定律</vt:lpstr>
      <vt:lpstr>Zipf曲线</vt:lpstr>
      <vt:lpstr>Mandelbrot’s law</vt:lpstr>
      <vt:lpstr>关于Zip’s law的一些说明</vt:lpstr>
      <vt:lpstr>Brown数据库统计结果</vt:lpstr>
      <vt:lpstr>Zipf定律的适用范围</vt:lpstr>
      <vt:lpstr>Zip定律的可能原因</vt:lpstr>
      <vt:lpstr>Zipf定律的应用</vt:lpstr>
      <vt:lpstr>Zipf定律的应用（续）</vt:lpstr>
      <vt:lpstr>Zipf定律的应用（续）</vt:lpstr>
      <vt:lpstr>语料库的总词数与不同词的个数（词表中总词数）的关系？</vt:lpstr>
      <vt:lpstr>Heap’s law</vt:lpstr>
      <vt:lpstr>Heap’s law 图例</vt:lpstr>
      <vt:lpstr>Zipf分布和Heap分布</vt:lpstr>
      <vt:lpstr>汉语词汇的情形</vt:lpstr>
      <vt:lpstr>科学的方法，定量的方法</vt:lpstr>
      <vt:lpstr>《中国人》选录</vt:lpstr>
      <vt:lpstr>《中国人》选录</vt:lpstr>
      <vt:lpstr>《中国人》选录</vt:lpstr>
      <vt:lpstr>《中国人》选录</vt:lpstr>
      <vt:lpstr>《中国人》选录</vt:lpstr>
      <vt:lpstr>附：汉语词频统计系统</vt:lpstr>
      <vt:lpstr>词条的定义</vt:lpstr>
      <vt:lpstr>词库的定义</vt:lpstr>
      <vt:lpstr>词库的创建</vt:lpstr>
      <vt:lpstr>词库的读入</vt:lpstr>
      <vt:lpstr>分词</vt:lpstr>
      <vt:lpstr>保存结果</vt:lpstr>
      <vt:lpstr>第三章 结束</vt:lpstr>
    </vt:vector>
  </TitlesOfParts>
  <Company>技术支持：86200540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自然语言处理概论</dc:title>
  <dc:creator>哈尔滨量子今天科技</dc:creator>
  <cp:lastModifiedBy>guanyi</cp:lastModifiedBy>
  <cp:revision>448</cp:revision>
  <dcterms:created xsi:type="dcterms:W3CDTF">2007-08-29T00:43:45Z</dcterms:created>
  <dcterms:modified xsi:type="dcterms:W3CDTF">2014-09-26T07:12:56Z</dcterms:modified>
</cp:coreProperties>
</file>