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4"/>
  </p:notesMasterIdLst>
  <p:handoutMasterIdLst>
    <p:handoutMasterId r:id="rId85"/>
  </p:handoutMasterIdLst>
  <p:sldIdLst>
    <p:sldId id="256" r:id="rId2"/>
    <p:sldId id="257" r:id="rId3"/>
    <p:sldId id="328" r:id="rId4"/>
    <p:sldId id="258" r:id="rId5"/>
    <p:sldId id="259" r:id="rId6"/>
    <p:sldId id="260" r:id="rId7"/>
    <p:sldId id="261" r:id="rId8"/>
    <p:sldId id="262" r:id="rId9"/>
    <p:sldId id="329" r:id="rId10"/>
    <p:sldId id="263" r:id="rId11"/>
    <p:sldId id="305" r:id="rId12"/>
    <p:sldId id="264" r:id="rId13"/>
    <p:sldId id="265" r:id="rId14"/>
    <p:sldId id="266" r:id="rId15"/>
    <p:sldId id="267" r:id="rId16"/>
    <p:sldId id="304" r:id="rId17"/>
    <p:sldId id="268" r:id="rId18"/>
    <p:sldId id="306" r:id="rId19"/>
    <p:sldId id="269" r:id="rId20"/>
    <p:sldId id="270" r:id="rId21"/>
    <p:sldId id="271" r:id="rId22"/>
    <p:sldId id="272" r:id="rId23"/>
    <p:sldId id="273" r:id="rId24"/>
    <p:sldId id="274" r:id="rId25"/>
    <p:sldId id="307" r:id="rId26"/>
    <p:sldId id="275" r:id="rId27"/>
    <p:sldId id="308" r:id="rId28"/>
    <p:sldId id="276" r:id="rId29"/>
    <p:sldId id="309" r:id="rId30"/>
    <p:sldId id="277" r:id="rId31"/>
    <p:sldId id="278" r:id="rId32"/>
    <p:sldId id="279" r:id="rId33"/>
    <p:sldId id="310" r:id="rId34"/>
    <p:sldId id="280" r:id="rId35"/>
    <p:sldId id="311" r:id="rId36"/>
    <p:sldId id="281" r:id="rId37"/>
    <p:sldId id="282" r:id="rId38"/>
    <p:sldId id="312" r:id="rId39"/>
    <p:sldId id="313" r:id="rId40"/>
    <p:sldId id="283" r:id="rId41"/>
    <p:sldId id="314" r:id="rId42"/>
    <p:sldId id="284" r:id="rId43"/>
    <p:sldId id="315" r:id="rId44"/>
    <p:sldId id="285" r:id="rId45"/>
    <p:sldId id="286" r:id="rId46"/>
    <p:sldId id="287" r:id="rId47"/>
    <p:sldId id="330" r:id="rId48"/>
    <p:sldId id="331" r:id="rId49"/>
    <p:sldId id="332" r:id="rId50"/>
    <p:sldId id="333" r:id="rId51"/>
    <p:sldId id="334" r:id="rId52"/>
    <p:sldId id="335" r:id="rId53"/>
    <p:sldId id="288" r:id="rId54"/>
    <p:sldId id="336" r:id="rId55"/>
    <p:sldId id="289" r:id="rId56"/>
    <p:sldId id="290" r:id="rId57"/>
    <p:sldId id="316" r:id="rId58"/>
    <p:sldId id="291" r:id="rId59"/>
    <p:sldId id="292" r:id="rId60"/>
    <p:sldId id="293" r:id="rId61"/>
    <p:sldId id="317" r:id="rId62"/>
    <p:sldId id="294" r:id="rId63"/>
    <p:sldId id="295" r:id="rId64"/>
    <p:sldId id="319" r:id="rId65"/>
    <p:sldId id="318" r:id="rId66"/>
    <p:sldId id="296" r:id="rId67"/>
    <p:sldId id="322" r:id="rId68"/>
    <p:sldId id="320" r:id="rId69"/>
    <p:sldId id="321" r:id="rId70"/>
    <p:sldId id="297" r:id="rId71"/>
    <p:sldId id="324" r:id="rId72"/>
    <p:sldId id="298" r:id="rId73"/>
    <p:sldId id="299" r:id="rId74"/>
    <p:sldId id="300" r:id="rId75"/>
    <p:sldId id="337" r:id="rId76"/>
    <p:sldId id="338" r:id="rId77"/>
    <p:sldId id="301" r:id="rId78"/>
    <p:sldId id="302" r:id="rId79"/>
    <p:sldId id="303" r:id="rId80"/>
    <p:sldId id="325" r:id="rId81"/>
    <p:sldId id="326" r:id="rId82"/>
    <p:sldId id="327" r:id="rId83"/>
  </p:sldIdLst>
  <p:sldSz cx="9144000" cy="6858000" type="screen4x3"/>
  <p:notesSz cx="7102475" cy="10234613"/>
  <p:custDataLst>
    <p:tags r:id="rId86"/>
  </p:custData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24" autoAdjust="0"/>
    <p:restoredTop sz="62591" autoAdjust="0"/>
  </p:normalViewPr>
  <p:slideViewPr>
    <p:cSldViewPr>
      <p:cViewPr varScale="1">
        <p:scale>
          <a:sx n="92" d="100"/>
          <a:sy n="92" d="100"/>
        </p:scale>
        <p:origin x="-1434" y="-102"/>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2196" y="-10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6515" tIns="48257" rIns="96515" bIns="48257" rtlCol="0"/>
          <a:lstStyle>
            <a:lvl1pPr algn="l">
              <a:defRPr sz="1300">
                <a:ea typeface="宋体" charset="-122"/>
              </a:defRPr>
            </a:lvl1pPr>
          </a:lstStyle>
          <a:p>
            <a:pPr>
              <a:defRPr/>
            </a:pPr>
            <a:endParaRPr lang="zh-CN" altLang="en-US"/>
          </a:p>
        </p:txBody>
      </p:sp>
      <p:sp>
        <p:nvSpPr>
          <p:cNvPr id="3" name="日期占位符 2"/>
          <p:cNvSpPr>
            <a:spLocks noGrp="1"/>
          </p:cNvSpPr>
          <p:nvPr>
            <p:ph type="dt" sz="quarter" idx="1"/>
          </p:nvPr>
        </p:nvSpPr>
        <p:spPr>
          <a:xfrm>
            <a:off x="4022725" y="0"/>
            <a:ext cx="3078163" cy="511175"/>
          </a:xfrm>
          <a:prstGeom prst="rect">
            <a:avLst/>
          </a:prstGeom>
        </p:spPr>
        <p:txBody>
          <a:bodyPr vert="horz" lIns="96515" tIns="48257" rIns="96515" bIns="48257" rtlCol="0"/>
          <a:lstStyle>
            <a:lvl1pPr algn="r">
              <a:defRPr sz="1300">
                <a:ea typeface="宋体" charset="-122"/>
              </a:defRPr>
            </a:lvl1pPr>
          </a:lstStyle>
          <a:p>
            <a:pPr>
              <a:defRPr/>
            </a:pPr>
            <a:fld id="{F87C757A-4667-425F-829A-9E6583238337}" type="datetimeFigureOut">
              <a:rPr lang="zh-CN" altLang="en-US"/>
              <a:pPr>
                <a:defRPr/>
              </a:pPr>
              <a:t>2014/10/10</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6515" tIns="48257" rIns="96515" bIns="48257" rtlCol="0" anchor="b"/>
          <a:lstStyle>
            <a:lvl1pPr algn="l">
              <a:defRPr sz="130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4022725" y="9721850"/>
            <a:ext cx="3078163" cy="511175"/>
          </a:xfrm>
          <a:prstGeom prst="rect">
            <a:avLst/>
          </a:prstGeom>
        </p:spPr>
        <p:txBody>
          <a:bodyPr vert="horz" lIns="96515" tIns="48257" rIns="96515" bIns="48257" rtlCol="0" anchor="b"/>
          <a:lstStyle>
            <a:lvl1pPr algn="r">
              <a:defRPr sz="1300">
                <a:ea typeface="宋体" charset="-122"/>
              </a:defRPr>
            </a:lvl1pPr>
          </a:lstStyle>
          <a:p>
            <a:pPr>
              <a:defRPr/>
            </a:pPr>
            <a:fld id="{1918AF0A-E97E-4F13-8D5A-2FE634140A34}" type="slidenum">
              <a:rPr lang="zh-CN" altLang="en-US"/>
              <a:pPr>
                <a:defRPr/>
              </a:pPr>
              <a:t>‹#›</a:t>
            </a:fld>
            <a:endParaRPr lang="zh-CN" altLang="en-US"/>
          </a:p>
        </p:txBody>
      </p:sp>
    </p:spTree>
    <p:extLst>
      <p:ext uri="{BB962C8B-B14F-4D97-AF65-F5344CB8AC3E}">
        <p14:creationId xmlns:p14="http://schemas.microsoft.com/office/powerpoint/2010/main" val="405310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l">
              <a:defRPr sz="1300">
                <a:ea typeface="宋体" charset="-122"/>
              </a:defRPr>
            </a:lvl1pPr>
          </a:lstStyle>
          <a:p>
            <a:pPr>
              <a:defRPr/>
            </a:pPr>
            <a:endParaRPr lang="en-US" altLang="zh-CN"/>
          </a:p>
        </p:txBody>
      </p:sp>
      <p:sp>
        <p:nvSpPr>
          <p:cNvPr id="3075"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a:defRPr sz="1300">
                <a:ea typeface="宋体" charset="-122"/>
              </a:defRPr>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613" y="4860925"/>
            <a:ext cx="5683250" cy="4605338"/>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l">
              <a:defRPr sz="1300">
                <a:ea typeface="宋体"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4022725" y="9721850"/>
            <a:ext cx="3078163" cy="51117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a:defRPr sz="1300">
                <a:ea typeface="宋体" charset="-122"/>
              </a:defRPr>
            </a:lvl1pPr>
          </a:lstStyle>
          <a:p>
            <a:pPr>
              <a:defRPr/>
            </a:pPr>
            <a:fld id="{338277EF-8938-4188-AE3D-44F9B7D6EE22}" type="slidenum">
              <a:rPr lang="en-US" altLang="zh-CN"/>
              <a:pPr>
                <a:defRPr/>
              </a:pPr>
              <a:t>‹#›</a:t>
            </a:fld>
            <a:endParaRPr lang="en-US" altLang="zh-CN"/>
          </a:p>
        </p:txBody>
      </p:sp>
    </p:spTree>
    <p:extLst>
      <p:ext uri="{BB962C8B-B14F-4D97-AF65-F5344CB8AC3E}">
        <p14:creationId xmlns:p14="http://schemas.microsoft.com/office/powerpoint/2010/main" val="2234593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98308" name="灯片编号占位符 3"/>
          <p:cNvSpPr>
            <a:spLocks noGrp="1"/>
          </p:cNvSpPr>
          <p:nvPr>
            <p:ph type="sldNum" sz="quarter" idx="5"/>
          </p:nvPr>
        </p:nvSpPr>
        <p:spPr>
          <a:noFill/>
        </p:spPr>
        <p:txBody>
          <a:bodyPr/>
          <a:lstStyle/>
          <a:p>
            <a:fld id="{F39ACB44-CC0F-4FC1-8E68-3144BF68944B}" type="slidenum">
              <a:rPr lang="en-US" altLang="zh-CN" smtClean="0">
                <a:ea typeface="宋体" pitchFamily="2" charset="-122"/>
              </a:rPr>
              <a:pPr/>
              <a:t>1</a:t>
            </a:fld>
            <a:endParaRPr lang="en-US" altLang="zh-CN"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07524" name="灯片编号占位符 3"/>
          <p:cNvSpPr>
            <a:spLocks noGrp="1"/>
          </p:cNvSpPr>
          <p:nvPr>
            <p:ph type="sldNum" sz="quarter" idx="5"/>
          </p:nvPr>
        </p:nvSpPr>
        <p:spPr>
          <a:noFill/>
        </p:spPr>
        <p:txBody>
          <a:bodyPr/>
          <a:lstStyle/>
          <a:p>
            <a:fld id="{4EE1492D-00B3-4C5D-9396-47CC95B40A56}" type="slidenum">
              <a:rPr lang="en-US" altLang="zh-CN" smtClean="0">
                <a:ea typeface="宋体" pitchFamily="2" charset="-122"/>
              </a:rPr>
              <a:pPr/>
              <a:t>10</a:t>
            </a:fld>
            <a:endParaRPr lang="en-US" altLang="zh-CN" smtClean="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08548" name="灯片编号占位符 3"/>
          <p:cNvSpPr>
            <a:spLocks noGrp="1"/>
          </p:cNvSpPr>
          <p:nvPr>
            <p:ph type="sldNum" sz="quarter" idx="5"/>
          </p:nvPr>
        </p:nvSpPr>
        <p:spPr>
          <a:noFill/>
        </p:spPr>
        <p:txBody>
          <a:bodyPr/>
          <a:lstStyle/>
          <a:p>
            <a:fld id="{683AB558-99BE-4072-8D3E-D4E0BF29F7FA}" type="slidenum">
              <a:rPr lang="en-US" altLang="zh-CN" smtClean="0">
                <a:ea typeface="宋体" pitchFamily="2" charset="-122"/>
              </a:rPr>
              <a:pPr/>
              <a:t>11</a:t>
            </a:fld>
            <a:endParaRPr lang="en-US" altLang="zh-CN" smtClean="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09572" name="灯片编号占位符 3"/>
          <p:cNvSpPr>
            <a:spLocks noGrp="1"/>
          </p:cNvSpPr>
          <p:nvPr>
            <p:ph type="sldNum" sz="quarter" idx="5"/>
          </p:nvPr>
        </p:nvSpPr>
        <p:spPr>
          <a:noFill/>
        </p:spPr>
        <p:txBody>
          <a:bodyPr/>
          <a:lstStyle/>
          <a:p>
            <a:fld id="{977331F5-A203-4EAE-8594-EA7D7968F36C}" type="slidenum">
              <a:rPr lang="en-US" altLang="zh-CN" smtClean="0">
                <a:ea typeface="宋体" pitchFamily="2" charset="-122"/>
              </a:rPr>
              <a:pPr/>
              <a:t>12</a:t>
            </a:fld>
            <a:endParaRPr lang="en-US" altLang="zh-CN" smtClean="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10596" name="灯片编号占位符 3"/>
          <p:cNvSpPr>
            <a:spLocks noGrp="1"/>
          </p:cNvSpPr>
          <p:nvPr>
            <p:ph type="sldNum" sz="quarter" idx="5"/>
          </p:nvPr>
        </p:nvSpPr>
        <p:spPr>
          <a:noFill/>
        </p:spPr>
        <p:txBody>
          <a:bodyPr/>
          <a:lstStyle/>
          <a:p>
            <a:fld id="{CDD3A8A3-74EF-4474-8D3C-80E0F253C679}" type="slidenum">
              <a:rPr lang="en-US" altLang="zh-CN" smtClean="0">
                <a:ea typeface="宋体" pitchFamily="2" charset="-122"/>
              </a:rPr>
              <a:pPr/>
              <a:t>13</a:t>
            </a:fld>
            <a:endParaRPr lang="en-US" altLang="zh-CN" smtClean="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11620" name="灯片编号占位符 3"/>
          <p:cNvSpPr>
            <a:spLocks noGrp="1"/>
          </p:cNvSpPr>
          <p:nvPr>
            <p:ph type="sldNum" sz="quarter" idx="5"/>
          </p:nvPr>
        </p:nvSpPr>
        <p:spPr>
          <a:noFill/>
        </p:spPr>
        <p:txBody>
          <a:bodyPr/>
          <a:lstStyle/>
          <a:p>
            <a:fld id="{828089B3-EF1E-4F19-92E8-6A4A791EC5A7}" type="slidenum">
              <a:rPr lang="en-US" altLang="zh-CN" smtClean="0">
                <a:ea typeface="宋体" pitchFamily="2" charset="-122"/>
              </a:rPr>
              <a:pPr/>
              <a:t>14</a:t>
            </a:fld>
            <a:endParaRPr lang="en-US" altLang="zh-CN" smtClean="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12644" name="灯片编号占位符 3"/>
          <p:cNvSpPr>
            <a:spLocks noGrp="1"/>
          </p:cNvSpPr>
          <p:nvPr>
            <p:ph type="sldNum" sz="quarter" idx="5"/>
          </p:nvPr>
        </p:nvSpPr>
        <p:spPr>
          <a:noFill/>
        </p:spPr>
        <p:txBody>
          <a:bodyPr/>
          <a:lstStyle/>
          <a:p>
            <a:fld id="{9C0082E6-8E0C-4E43-83EC-E1C2660C0501}" type="slidenum">
              <a:rPr lang="en-US" altLang="zh-CN" smtClean="0">
                <a:ea typeface="宋体" pitchFamily="2" charset="-122"/>
              </a:rPr>
              <a:pPr/>
              <a:t>15</a:t>
            </a:fld>
            <a:endParaRPr lang="en-US" altLang="zh-CN" smtClean="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13668" name="灯片编号占位符 3"/>
          <p:cNvSpPr>
            <a:spLocks noGrp="1"/>
          </p:cNvSpPr>
          <p:nvPr>
            <p:ph type="sldNum" sz="quarter" idx="5"/>
          </p:nvPr>
        </p:nvSpPr>
        <p:spPr>
          <a:noFill/>
        </p:spPr>
        <p:txBody>
          <a:bodyPr/>
          <a:lstStyle/>
          <a:p>
            <a:fld id="{953D79DA-24CB-4539-A92A-D3EF0340A472}" type="slidenum">
              <a:rPr lang="en-US" altLang="zh-CN" smtClean="0">
                <a:ea typeface="宋体" pitchFamily="2" charset="-122"/>
              </a:rPr>
              <a:pPr/>
              <a:t>16</a:t>
            </a:fld>
            <a:endParaRPr lang="en-US" altLang="zh-CN" smtClean="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14692" name="灯片编号占位符 3"/>
          <p:cNvSpPr>
            <a:spLocks noGrp="1"/>
          </p:cNvSpPr>
          <p:nvPr>
            <p:ph type="sldNum" sz="quarter" idx="5"/>
          </p:nvPr>
        </p:nvSpPr>
        <p:spPr>
          <a:noFill/>
        </p:spPr>
        <p:txBody>
          <a:bodyPr/>
          <a:lstStyle/>
          <a:p>
            <a:fld id="{DBF8153F-45BF-4EFD-B7A4-D290FD106E61}" type="slidenum">
              <a:rPr lang="en-US" altLang="zh-CN" smtClean="0">
                <a:ea typeface="宋体" pitchFamily="2" charset="-122"/>
              </a:rPr>
              <a:pPr/>
              <a:t>17</a:t>
            </a:fld>
            <a:endParaRPr lang="en-US" altLang="zh-CN" smtClean="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15716" name="灯片编号占位符 3"/>
          <p:cNvSpPr>
            <a:spLocks noGrp="1"/>
          </p:cNvSpPr>
          <p:nvPr>
            <p:ph type="sldNum" sz="quarter" idx="5"/>
          </p:nvPr>
        </p:nvSpPr>
        <p:spPr>
          <a:noFill/>
        </p:spPr>
        <p:txBody>
          <a:bodyPr/>
          <a:lstStyle/>
          <a:p>
            <a:fld id="{9B06F2E5-B487-4497-BD54-2A58EB8C7E7A}" type="slidenum">
              <a:rPr lang="en-US" altLang="zh-CN" smtClean="0">
                <a:ea typeface="宋体" pitchFamily="2" charset="-122"/>
              </a:rPr>
              <a:pPr/>
              <a:t>18</a:t>
            </a:fld>
            <a:endParaRPr lang="en-US" altLang="zh-CN" smtClean="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16740" name="灯片编号占位符 3"/>
          <p:cNvSpPr>
            <a:spLocks noGrp="1"/>
          </p:cNvSpPr>
          <p:nvPr>
            <p:ph type="sldNum" sz="quarter" idx="5"/>
          </p:nvPr>
        </p:nvSpPr>
        <p:spPr>
          <a:noFill/>
        </p:spPr>
        <p:txBody>
          <a:bodyPr/>
          <a:lstStyle/>
          <a:p>
            <a:fld id="{0DC29C23-C1C0-4D19-BEF5-B9FC2325D057}" type="slidenum">
              <a:rPr lang="en-US" altLang="zh-CN" smtClean="0">
                <a:ea typeface="宋体" pitchFamily="2" charset="-122"/>
              </a:rPr>
              <a:pPr/>
              <a:t>19</a:t>
            </a:fld>
            <a:endParaRPr lang="en-US" altLang="zh-CN"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99332" name="灯片编号占位符 3"/>
          <p:cNvSpPr>
            <a:spLocks noGrp="1"/>
          </p:cNvSpPr>
          <p:nvPr>
            <p:ph type="sldNum" sz="quarter" idx="5"/>
          </p:nvPr>
        </p:nvSpPr>
        <p:spPr>
          <a:noFill/>
        </p:spPr>
        <p:txBody>
          <a:bodyPr/>
          <a:lstStyle/>
          <a:p>
            <a:fld id="{C14BA69D-6503-4398-8071-1D28C0651D30}" type="slidenum">
              <a:rPr lang="en-US" altLang="zh-CN" smtClean="0">
                <a:ea typeface="宋体" pitchFamily="2" charset="-122"/>
              </a:rPr>
              <a:pPr/>
              <a:t>2</a:t>
            </a:fld>
            <a:endParaRPr lang="en-US" altLang="zh-CN" smtClean="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17764" name="灯片编号占位符 3"/>
          <p:cNvSpPr>
            <a:spLocks noGrp="1"/>
          </p:cNvSpPr>
          <p:nvPr>
            <p:ph type="sldNum" sz="quarter" idx="5"/>
          </p:nvPr>
        </p:nvSpPr>
        <p:spPr>
          <a:noFill/>
        </p:spPr>
        <p:txBody>
          <a:bodyPr/>
          <a:lstStyle/>
          <a:p>
            <a:fld id="{EBA92004-AFDD-4E6F-B1BB-BCEDC5C0B46A}" type="slidenum">
              <a:rPr lang="en-US" altLang="zh-CN" smtClean="0">
                <a:ea typeface="宋体" pitchFamily="2" charset="-122"/>
              </a:rPr>
              <a:pPr/>
              <a:t>20</a:t>
            </a:fld>
            <a:endParaRPr lang="en-US" altLang="zh-CN" smtClean="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18788" name="灯片编号占位符 3"/>
          <p:cNvSpPr>
            <a:spLocks noGrp="1"/>
          </p:cNvSpPr>
          <p:nvPr>
            <p:ph type="sldNum" sz="quarter" idx="5"/>
          </p:nvPr>
        </p:nvSpPr>
        <p:spPr>
          <a:noFill/>
        </p:spPr>
        <p:txBody>
          <a:bodyPr/>
          <a:lstStyle/>
          <a:p>
            <a:fld id="{FC26515B-41AE-4CAD-B0A6-1CB0DCF1D18A}" type="slidenum">
              <a:rPr lang="en-US" altLang="zh-CN" smtClean="0">
                <a:ea typeface="宋体" pitchFamily="2" charset="-122"/>
              </a:rPr>
              <a:pPr/>
              <a:t>21</a:t>
            </a:fld>
            <a:endParaRPr lang="en-US" altLang="zh-CN" smtClean="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19812" name="灯片编号占位符 3"/>
          <p:cNvSpPr>
            <a:spLocks noGrp="1"/>
          </p:cNvSpPr>
          <p:nvPr>
            <p:ph type="sldNum" sz="quarter" idx="5"/>
          </p:nvPr>
        </p:nvSpPr>
        <p:spPr>
          <a:noFill/>
        </p:spPr>
        <p:txBody>
          <a:bodyPr/>
          <a:lstStyle/>
          <a:p>
            <a:fld id="{B0EB716E-549F-4F2F-A248-EE1CA3378F36}" type="slidenum">
              <a:rPr lang="en-US" altLang="zh-CN" smtClean="0">
                <a:ea typeface="宋体" pitchFamily="2" charset="-122"/>
              </a:rPr>
              <a:pPr/>
              <a:t>22</a:t>
            </a:fld>
            <a:endParaRPr lang="en-US" altLang="zh-CN" smtClean="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20836" name="灯片编号占位符 3"/>
          <p:cNvSpPr>
            <a:spLocks noGrp="1"/>
          </p:cNvSpPr>
          <p:nvPr>
            <p:ph type="sldNum" sz="quarter" idx="5"/>
          </p:nvPr>
        </p:nvSpPr>
        <p:spPr>
          <a:noFill/>
        </p:spPr>
        <p:txBody>
          <a:bodyPr/>
          <a:lstStyle/>
          <a:p>
            <a:fld id="{5A2AE27C-9121-487E-B673-6990E97CC490}" type="slidenum">
              <a:rPr lang="en-US" altLang="zh-CN" smtClean="0">
                <a:ea typeface="宋体" pitchFamily="2" charset="-122"/>
              </a:rPr>
              <a:pPr/>
              <a:t>23</a:t>
            </a:fld>
            <a:endParaRPr lang="en-US" altLang="zh-CN" smtClean="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21860" name="灯片编号占位符 3"/>
          <p:cNvSpPr>
            <a:spLocks noGrp="1"/>
          </p:cNvSpPr>
          <p:nvPr>
            <p:ph type="sldNum" sz="quarter" idx="5"/>
          </p:nvPr>
        </p:nvSpPr>
        <p:spPr>
          <a:noFill/>
        </p:spPr>
        <p:txBody>
          <a:bodyPr/>
          <a:lstStyle/>
          <a:p>
            <a:fld id="{5930E24B-8E97-4922-ACF2-0DF5A53585AD}" type="slidenum">
              <a:rPr lang="en-US" altLang="zh-CN" smtClean="0">
                <a:ea typeface="宋体" pitchFamily="2" charset="-122"/>
              </a:rPr>
              <a:pPr/>
              <a:t>24</a:t>
            </a:fld>
            <a:endParaRPr lang="en-US" altLang="zh-CN" smtClean="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22884" name="灯片编号占位符 3"/>
          <p:cNvSpPr>
            <a:spLocks noGrp="1"/>
          </p:cNvSpPr>
          <p:nvPr>
            <p:ph type="sldNum" sz="quarter" idx="5"/>
          </p:nvPr>
        </p:nvSpPr>
        <p:spPr>
          <a:noFill/>
        </p:spPr>
        <p:txBody>
          <a:bodyPr/>
          <a:lstStyle/>
          <a:p>
            <a:fld id="{DE519F79-207C-4C61-8CBB-65B985A4880A}" type="slidenum">
              <a:rPr lang="en-US" altLang="zh-CN" smtClean="0">
                <a:ea typeface="宋体" pitchFamily="2" charset="-122"/>
              </a:rPr>
              <a:pPr/>
              <a:t>25</a:t>
            </a:fld>
            <a:endParaRPr lang="en-US" altLang="zh-CN" smtClean="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23908" name="灯片编号占位符 3"/>
          <p:cNvSpPr>
            <a:spLocks noGrp="1"/>
          </p:cNvSpPr>
          <p:nvPr>
            <p:ph type="sldNum" sz="quarter" idx="5"/>
          </p:nvPr>
        </p:nvSpPr>
        <p:spPr>
          <a:noFill/>
        </p:spPr>
        <p:txBody>
          <a:bodyPr/>
          <a:lstStyle/>
          <a:p>
            <a:fld id="{E4DFFB33-EE40-448D-BD4E-FAA3D2256A7C}" type="slidenum">
              <a:rPr lang="en-US" altLang="zh-CN" smtClean="0">
                <a:ea typeface="宋体" pitchFamily="2" charset="-122"/>
              </a:rPr>
              <a:pPr/>
              <a:t>26</a:t>
            </a:fld>
            <a:endParaRPr lang="en-US" altLang="zh-CN" smtClean="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24932" name="灯片编号占位符 3"/>
          <p:cNvSpPr>
            <a:spLocks noGrp="1"/>
          </p:cNvSpPr>
          <p:nvPr>
            <p:ph type="sldNum" sz="quarter" idx="5"/>
          </p:nvPr>
        </p:nvSpPr>
        <p:spPr>
          <a:noFill/>
        </p:spPr>
        <p:txBody>
          <a:bodyPr/>
          <a:lstStyle/>
          <a:p>
            <a:fld id="{E642F0B6-3AB5-45FE-829B-7AEC602184EF}" type="slidenum">
              <a:rPr lang="en-US" altLang="zh-CN" smtClean="0">
                <a:ea typeface="宋体" pitchFamily="2" charset="-122"/>
              </a:rPr>
              <a:pPr/>
              <a:t>27</a:t>
            </a:fld>
            <a:endParaRPr lang="en-US" altLang="zh-CN" smtClean="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25956" name="灯片编号占位符 3"/>
          <p:cNvSpPr>
            <a:spLocks noGrp="1"/>
          </p:cNvSpPr>
          <p:nvPr>
            <p:ph type="sldNum" sz="quarter" idx="5"/>
          </p:nvPr>
        </p:nvSpPr>
        <p:spPr>
          <a:noFill/>
        </p:spPr>
        <p:txBody>
          <a:bodyPr/>
          <a:lstStyle/>
          <a:p>
            <a:fld id="{9DD2EDD2-6BAB-4D34-A36A-55A294B562BA}" type="slidenum">
              <a:rPr lang="en-US" altLang="zh-CN" smtClean="0">
                <a:ea typeface="宋体" pitchFamily="2" charset="-122"/>
              </a:rPr>
              <a:pPr/>
              <a:t>28</a:t>
            </a:fld>
            <a:endParaRPr lang="en-US" altLang="zh-CN" smtClean="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26980" name="灯片编号占位符 3"/>
          <p:cNvSpPr>
            <a:spLocks noGrp="1"/>
          </p:cNvSpPr>
          <p:nvPr>
            <p:ph type="sldNum" sz="quarter" idx="5"/>
          </p:nvPr>
        </p:nvSpPr>
        <p:spPr>
          <a:noFill/>
        </p:spPr>
        <p:txBody>
          <a:bodyPr/>
          <a:lstStyle/>
          <a:p>
            <a:fld id="{1A62C5C4-F86B-48C1-A141-AF8761E8AFE7}" type="slidenum">
              <a:rPr lang="en-US" altLang="zh-CN" smtClean="0">
                <a:ea typeface="宋体" pitchFamily="2" charset="-122"/>
              </a:rPr>
              <a:pPr/>
              <a:t>29</a:t>
            </a:fld>
            <a:endParaRPr lang="en-US" altLang="zh-CN"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00356" name="灯片编号占位符 3"/>
          <p:cNvSpPr>
            <a:spLocks noGrp="1"/>
          </p:cNvSpPr>
          <p:nvPr>
            <p:ph type="sldNum" sz="quarter" idx="5"/>
          </p:nvPr>
        </p:nvSpPr>
        <p:spPr>
          <a:noFill/>
        </p:spPr>
        <p:txBody>
          <a:bodyPr/>
          <a:lstStyle/>
          <a:p>
            <a:fld id="{7E19CFFB-131A-48A8-A3AC-EE15478FD005}" type="slidenum">
              <a:rPr lang="en-US" altLang="zh-CN" smtClean="0">
                <a:ea typeface="宋体" pitchFamily="2" charset="-122"/>
              </a:rPr>
              <a:pPr/>
              <a:t>3</a:t>
            </a:fld>
            <a:endParaRPr lang="en-US" altLang="zh-CN" smtClean="0">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28004" name="灯片编号占位符 3"/>
          <p:cNvSpPr>
            <a:spLocks noGrp="1"/>
          </p:cNvSpPr>
          <p:nvPr>
            <p:ph type="sldNum" sz="quarter" idx="5"/>
          </p:nvPr>
        </p:nvSpPr>
        <p:spPr>
          <a:noFill/>
        </p:spPr>
        <p:txBody>
          <a:bodyPr/>
          <a:lstStyle/>
          <a:p>
            <a:fld id="{A51D441B-1026-4FD0-9D91-35FEFC6E88B5}" type="slidenum">
              <a:rPr lang="en-US" altLang="zh-CN" smtClean="0">
                <a:ea typeface="宋体" pitchFamily="2" charset="-122"/>
              </a:rPr>
              <a:pPr/>
              <a:t>30</a:t>
            </a:fld>
            <a:endParaRPr lang="en-US" altLang="zh-CN" smtClean="0">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29028" name="灯片编号占位符 3"/>
          <p:cNvSpPr>
            <a:spLocks noGrp="1"/>
          </p:cNvSpPr>
          <p:nvPr>
            <p:ph type="sldNum" sz="quarter" idx="5"/>
          </p:nvPr>
        </p:nvSpPr>
        <p:spPr>
          <a:noFill/>
        </p:spPr>
        <p:txBody>
          <a:bodyPr/>
          <a:lstStyle/>
          <a:p>
            <a:fld id="{D5D779B4-41CA-49AE-BBB3-727DBED39C5C}" type="slidenum">
              <a:rPr lang="en-US" altLang="zh-CN" smtClean="0">
                <a:ea typeface="宋体" pitchFamily="2" charset="-122"/>
              </a:rPr>
              <a:pPr/>
              <a:t>31</a:t>
            </a:fld>
            <a:endParaRPr lang="en-US" altLang="zh-CN" smtClean="0">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30052" name="灯片编号占位符 3"/>
          <p:cNvSpPr>
            <a:spLocks noGrp="1"/>
          </p:cNvSpPr>
          <p:nvPr>
            <p:ph type="sldNum" sz="quarter" idx="5"/>
          </p:nvPr>
        </p:nvSpPr>
        <p:spPr>
          <a:noFill/>
        </p:spPr>
        <p:txBody>
          <a:bodyPr/>
          <a:lstStyle/>
          <a:p>
            <a:fld id="{A21C35AD-779C-474F-86DA-9C01C6AA4DD4}" type="slidenum">
              <a:rPr lang="en-US" altLang="zh-CN" smtClean="0">
                <a:ea typeface="宋体" pitchFamily="2" charset="-122"/>
              </a:rPr>
              <a:pPr/>
              <a:t>32</a:t>
            </a:fld>
            <a:endParaRPr lang="en-US" altLang="zh-CN" smtClean="0">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31076" name="灯片编号占位符 3"/>
          <p:cNvSpPr>
            <a:spLocks noGrp="1"/>
          </p:cNvSpPr>
          <p:nvPr>
            <p:ph type="sldNum" sz="quarter" idx="5"/>
          </p:nvPr>
        </p:nvSpPr>
        <p:spPr>
          <a:noFill/>
        </p:spPr>
        <p:txBody>
          <a:bodyPr/>
          <a:lstStyle/>
          <a:p>
            <a:fld id="{E98F06FD-D3C0-4826-8460-6DBCB3BBACF0}" type="slidenum">
              <a:rPr lang="en-US" altLang="zh-CN" smtClean="0">
                <a:ea typeface="宋体" pitchFamily="2" charset="-122"/>
              </a:rPr>
              <a:pPr/>
              <a:t>33</a:t>
            </a:fld>
            <a:endParaRPr lang="en-US" altLang="zh-CN" smtClean="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ln/>
        </p:spPr>
      </p:sp>
      <p:sp>
        <p:nvSpPr>
          <p:cNvPr id="13209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32100" name="灯片编号占位符 3"/>
          <p:cNvSpPr>
            <a:spLocks noGrp="1"/>
          </p:cNvSpPr>
          <p:nvPr>
            <p:ph type="sldNum" sz="quarter" idx="5"/>
          </p:nvPr>
        </p:nvSpPr>
        <p:spPr>
          <a:noFill/>
        </p:spPr>
        <p:txBody>
          <a:bodyPr/>
          <a:lstStyle/>
          <a:p>
            <a:fld id="{D07A8E80-BE58-4DD8-B8A6-4DFE1232244D}" type="slidenum">
              <a:rPr lang="en-US" altLang="zh-CN" smtClean="0">
                <a:ea typeface="宋体" pitchFamily="2" charset="-122"/>
              </a:rPr>
              <a:pPr/>
              <a:t>34</a:t>
            </a:fld>
            <a:endParaRPr lang="en-US" altLang="zh-CN" smtClean="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33124" name="灯片编号占位符 3"/>
          <p:cNvSpPr>
            <a:spLocks noGrp="1"/>
          </p:cNvSpPr>
          <p:nvPr>
            <p:ph type="sldNum" sz="quarter" idx="5"/>
          </p:nvPr>
        </p:nvSpPr>
        <p:spPr>
          <a:noFill/>
        </p:spPr>
        <p:txBody>
          <a:bodyPr/>
          <a:lstStyle/>
          <a:p>
            <a:fld id="{495D5D57-0CCE-491D-B8E0-6B0796B0948B}" type="slidenum">
              <a:rPr lang="en-US" altLang="zh-CN" smtClean="0">
                <a:ea typeface="宋体" pitchFamily="2" charset="-122"/>
              </a:rPr>
              <a:pPr/>
              <a:t>35</a:t>
            </a:fld>
            <a:endParaRPr lang="en-US" altLang="zh-CN" smtClean="0">
              <a:ea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34148" name="灯片编号占位符 3"/>
          <p:cNvSpPr>
            <a:spLocks noGrp="1"/>
          </p:cNvSpPr>
          <p:nvPr>
            <p:ph type="sldNum" sz="quarter" idx="5"/>
          </p:nvPr>
        </p:nvSpPr>
        <p:spPr>
          <a:noFill/>
        </p:spPr>
        <p:txBody>
          <a:bodyPr/>
          <a:lstStyle/>
          <a:p>
            <a:fld id="{3307A11B-392B-4409-961C-EA01CBE6E264}" type="slidenum">
              <a:rPr lang="en-US" altLang="zh-CN" smtClean="0">
                <a:ea typeface="宋体" pitchFamily="2" charset="-122"/>
              </a:rPr>
              <a:pPr/>
              <a:t>36</a:t>
            </a:fld>
            <a:endParaRPr lang="en-US" altLang="zh-CN" smtClean="0">
              <a:ea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35172" name="灯片编号占位符 3"/>
          <p:cNvSpPr>
            <a:spLocks noGrp="1"/>
          </p:cNvSpPr>
          <p:nvPr>
            <p:ph type="sldNum" sz="quarter" idx="5"/>
          </p:nvPr>
        </p:nvSpPr>
        <p:spPr>
          <a:noFill/>
        </p:spPr>
        <p:txBody>
          <a:bodyPr/>
          <a:lstStyle/>
          <a:p>
            <a:fld id="{EA661559-0B2B-4AA9-9F49-702F7182C242}" type="slidenum">
              <a:rPr lang="en-US" altLang="zh-CN" smtClean="0">
                <a:ea typeface="宋体" pitchFamily="2" charset="-122"/>
              </a:rPr>
              <a:pPr/>
              <a:t>37</a:t>
            </a:fld>
            <a:endParaRPr lang="en-US" altLang="zh-CN" smtClean="0">
              <a:ea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ln/>
        </p:spPr>
      </p:sp>
      <p:sp>
        <p:nvSpPr>
          <p:cNvPr id="13619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36196" name="灯片编号占位符 3"/>
          <p:cNvSpPr>
            <a:spLocks noGrp="1"/>
          </p:cNvSpPr>
          <p:nvPr>
            <p:ph type="sldNum" sz="quarter" idx="5"/>
          </p:nvPr>
        </p:nvSpPr>
        <p:spPr>
          <a:noFill/>
        </p:spPr>
        <p:txBody>
          <a:bodyPr/>
          <a:lstStyle/>
          <a:p>
            <a:fld id="{B14E16B3-3ACF-4745-B1F4-0605951F956A}" type="slidenum">
              <a:rPr lang="en-US" altLang="zh-CN" smtClean="0">
                <a:ea typeface="宋体" pitchFamily="2" charset="-122"/>
              </a:rPr>
              <a:pPr/>
              <a:t>38</a:t>
            </a:fld>
            <a:endParaRPr lang="en-US" altLang="zh-CN" smtClean="0">
              <a:ea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37220" name="灯片编号占位符 3"/>
          <p:cNvSpPr>
            <a:spLocks noGrp="1"/>
          </p:cNvSpPr>
          <p:nvPr>
            <p:ph type="sldNum" sz="quarter" idx="5"/>
          </p:nvPr>
        </p:nvSpPr>
        <p:spPr>
          <a:noFill/>
        </p:spPr>
        <p:txBody>
          <a:bodyPr/>
          <a:lstStyle/>
          <a:p>
            <a:fld id="{707B7AAB-2006-47D3-9126-398201D7CADF}" type="slidenum">
              <a:rPr lang="en-US" altLang="zh-CN" smtClean="0">
                <a:ea typeface="宋体" pitchFamily="2" charset="-122"/>
              </a:rPr>
              <a:pPr/>
              <a:t>39</a:t>
            </a:fld>
            <a:endParaRPr lang="en-US" altLang="zh-CN" smtClean="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01380" name="灯片编号占位符 3"/>
          <p:cNvSpPr>
            <a:spLocks noGrp="1"/>
          </p:cNvSpPr>
          <p:nvPr>
            <p:ph type="sldNum" sz="quarter" idx="5"/>
          </p:nvPr>
        </p:nvSpPr>
        <p:spPr>
          <a:noFill/>
        </p:spPr>
        <p:txBody>
          <a:bodyPr/>
          <a:lstStyle/>
          <a:p>
            <a:fld id="{4397EB0E-4880-41A1-BE38-EEF590179833}" type="slidenum">
              <a:rPr lang="en-US" altLang="zh-CN" smtClean="0">
                <a:ea typeface="宋体" pitchFamily="2" charset="-122"/>
              </a:rPr>
              <a:pPr/>
              <a:t>4</a:t>
            </a:fld>
            <a:endParaRPr lang="en-US" altLang="zh-CN" smtClean="0">
              <a:ea typeface="宋体"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38244" name="灯片编号占位符 3"/>
          <p:cNvSpPr>
            <a:spLocks noGrp="1"/>
          </p:cNvSpPr>
          <p:nvPr>
            <p:ph type="sldNum" sz="quarter" idx="5"/>
          </p:nvPr>
        </p:nvSpPr>
        <p:spPr>
          <a:noFill/>
        </p:spPr>
        <p:txBody>
          <a:bodyPr/>
          <a:lstStyle/>
          <a:p>
            <a:fld id="{F009C6F7-9DA5-4D9D-9039-15277B59DE5A}" type="slidenum">
              <a:rPr lang="en-US" altLang="zh-CN" smtClean="0">
                <a:ea typeface="宋体" pitchFamily="2" charset="-122"/>
              </a:rPr>
              <a:pPr/>
              <a:t>40</a:t>
            </a:fld>
            <a:endParaRPr lang="en-US" altLang="zh-CN" smtClean="0">
              <a:ea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39268" name="灯片编号占位符 3"/>
          <p:cNvSpPr>
            <a:spLocks noGrp="1"/>
          </p:cNvSpPr>
          <p:nvPr>
            <p:ph type="sldNum" sz="quarter" idx="5"/>
          </p:nvPr>
        </p:nvSpPr>
        <p:spPr>
          <a:noFill/>
        </p:spPr>
        <p:txBody>
          <a:bodyPr/>
          <a:lstStyle/>
          <a:p>
            <a:fld id="{F28CCEAC-6426-4040-B47F-85920C02CD1C}" type="slidenum">
              <a:rPr lang="en-US" altLang="zh-CN" smtClean="0">
                <a:ea typeface="宋体" pitchFamily="2" charset="-122"/>
              </a:rPr>
              <a:pPr/>
              <a:t>41</a:t>
            </a:fld>
            <a:endParaRPr lang="en-US" altLang="zh-CN" smtClean="0">
              <a:ea typeface="宋体"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40292" name="灯片编号占位符 3"/>
          <p:cNvSpPr>
            <a:spLocks noGrp="1"/>
          </p:cNvSpPr>
          <p:nvPr>
            <p:ph type="sldNum" sz="quarter" idx="5"/>
          </p:nvPr>
        </p:nvSpPr>
        <p:spPr>
          <a:noFill/>
        </p:spPr>
        <p:txBody>
          <a:bodyPr/>
          <a:lstStyle/>
          <a:p>
            <a:fld id="{0839A588-52C1-418B-AC4A-B6BBB0B84EB4}" type="slidenum">
              <a:rPr lang="en-US" altLang="zh-CN" smtClean="0">
                <a:ea typeface="宋体" pitchFamily="2" charset="-122"/>
              </a:rPr>
              <a:pPr/>
              <a:t>42</a:t>
            </a:fld>
            <a:endParaRPr lang="en-US" altLang="zh-CN" smtClean="0">
              <a:ea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41316" name="灯片编号占位符 3"/>
          <p:cNvSpPr>
            <a:spLocks noGrp="1"/>
          </p:cNvSpPr>
          <p:nvPr>
            <p:ph type="sldNum" sz="quarter" idx="5"/>
          </p:nvPr>
        </p:nvSpPr>
        <p:spPr>
          <a:noFill/>
        </p:spPr>
        <p:txBody>
          <a:bodyPr/>
          <a:lstStyle/>
          <a:p>
            <a:fld id="{BB5A5251-93A7-4B98-B052-C47679F00CCF}" type="slidenum">
              <a:rPr lang="en-US" altLang="zh-CN" smtClean="0">
                <a:ea typeface="宋体" pitchFamily="2" charset="-122"/>
              </a:rPr>
              <a:pPr/>
              <a:t>43</a:t>
            </a:fld>
            <a:endParaRPr lang="en-US" altLang="zh-CN" smtClean="0">
              <a:ea typeface="宋体"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42340" name="灯片编号占位符 3"/>
          <p:cNvSpPr>
            <a:spLocks noGrp="1"/>
          </p:cNvSpPr>
          <p:nvPr>
            <p:ph type="sldNum" sz="quarter" idx="5"/>
          </p:nvPr>
        </p:nvSpPr>
        <p:spPr>
          <a:noFill/>
        </p:spPr>
        <p:txBody>
          <a:bodyPr/>
          <a:lstStyle/>
          <a:p>
            <a:fld id="{5D73F860-4F8B-4B8E-BCBF-1B4923327384}" type="slidenum">
              <a:rPr lang="en-US" altLang="zh-CN" smtClean="0">
                <a:ea typeface="宋体" pitchFamily="2" charset="-122"/>
              </a:rPr>
              <a:pPr/>
              <a:t>44</a:t>
            </a:fld>
            <a:endParaRPr lang="en-US" altLang="zh-CN" smtClean="0">
              <a:ea typeface="宋体"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43364" name="灯片编号占位符 3"/>
          <p:cNvSpPr>
            <a:spLocks noGrp="1"/>
          </p:cNvSpPr>
          <p:nvPr>
            <p:ph type="sldNum" sz="quarter" idx="5"/>
          </p:nvPr>
        </p:nvSpPr>
        <p:spPr>
          <a:noFill/>
        </p:spPr>
        <p:txBody>
          <a:bodyPr/>
          <a:lstStyle/>
          <a:p>
            <a:fld id="{BE01AD84-3276-45F6-BCDE-485B6A4C4E58}" type="slidenum">
              <a:rPr lang="en-US" altLang="zh-CN" smtClean="0">
                <a:ea typeface="宋体" pitchFamily="2" charset="-122"/>
              </a:rPr>
              <a:pPr/>
              <a:t>45</a:t>
            </a:fld>
            <a:endParaRPr lang="en-US" altLang="zh-CN" smtClean="0">
              <a:ea typeface="宋体"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44388" name="灯片编号占位符 3"/>
          <p:cNvSpPr>
            <a:spLocks noGrp="1"/>
          </p:cNvSpPr>
          <p:nvPr>
            <p:ph type="sldNum" sz="quarter" idx="5"/>
          </p:nvPr>
        </p:nvSpPr>
        <p:spPr>
          <a:noFill/>
        </p:spPr>
        <p:txBody>
          <a:bodyPr/>
          <a:lstStyle/>
          <a:p>
            <a:fld id="{300F698E-491B-45E7-B508-FDFC04C04784}" type="slidenum">
              <a:rPr lang="en-US" altLang="zh-CN" smtClean="0">
                <a:ea typeface="宋体" pitchFamily="2" charset="-122"/>
              </a:rPr>
              <a:pPr/>
              <a:t>46</a:t>
            </a:fld>
            <a:endParaRPr lang="en-US" altLang="zh-CN" smtClean="0">
              <a:ea typeface="宋体"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45412" name="灯片编号占位符 3"/>
          <p:cNvSpPr>
            <a:spLocks noGrp="1"/>
          </p:cNvSpPr>
          <p:nvPr>
            <p:ph type="sldNum" sz="quarter" idx="5"/>
          </p:nvPr>
        </p:nvSpPr>
        <p:spPr>
          <a:noFill/>
        </p:spPr>
        <p:txBody>
          <a:bodyPr/>
          <a:lstStyle/>
          <a:p>
            <a:fld id="{8DD99E9A-EB4C-49D6-A5C6-193B20586126}" type="slidenum">
              <a:rPr lang="en-US" altLang="zh-CN" smtClean="0">
                <a:ea typeface="宋体" pitchFamily="2" charset="-122"/>
              </a:rPr>
              <a:pPr/>
              <a:t>47</a:t>
            </a:fld>
            <a:endParaRPr lang="en-US" altLang="zh-CN" smtClean="0">
              <a:ea typeface="宋体"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46436" name="灯片编号占位符 3"/>
          <p:cNvSpPr>
            <a:spLocks noGrp="1"/>
          </p:cNvSpPr>
          <p:nvPr>
            <p:ph type="sldNum" sz="quarter" idx="5"/>
          </p:nvPr>
        </p:nvSpPr>
        <p:spPr>
          <a:noFill/>
        </p:spPr>
        <p:txBody>
          <a:bodyPr/>
          <a:lstStyle/>
          <a:p>
            <a:fld id="{C2C2E75C-8302-4128-87F0-5A7464F856CB}" type="slidenum">
              <a:rPr lang="en-US" altLang="zh-CN" smtClean="0">
                <a:ea typeface="宋体" pitchFamily="2" charset="-122"/>
              </a:rPr>
              <a:pPr/>
              <a:t>48</a:t>
            </a:fld>
            <a:endParaRPr lang="en-US" altLang="zh-CN" smtClean="0">
              <a:ea typeface="宋体"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47460" name="灯片编号占位符 3"/>
          <p:cNvSpPr>
            <a:spLocks noGrp="1"/>
          </p:cNvSpPr>
          <p:nvPr>
            <p:ph type="sldNum" sz="quarter" idx="5"/>
          </p:nvPr>
        </p:nvSpPr>
        <p:spPr>
          <a:noFill/>
        </p:spPr>
        <p:txBody>
          <a:bodyPr/>
          <a:lstStyle/>
          <a:p>
            <a:fld id="{1674DBDD-1233-4D48-8F46-952EBD10F1A4}" type="slidenum">
              <a:rPr lang="en-US" altLang="zh-CN" smtClean="0">
                <a:ea typeface="宋体" pitchFamily="2" charset="-122"/>
              </a:rPr>
              <a:pPr/>
              <a:t>49</a:t>
            </a:fld>
            <a:endParaRPr lang="en-US" altLang="zh-CN" smtClean="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02404" name="灯片编号占位符 3"/>
          <p:cNvSpPr>
            <a:spLocks noGrp="1"/>
          </p:cNvSpPr>
          <p:nvPr>
            <p:ph type="sldNum" sz="quarter" idx="5"/>
          </p:nvPr>
        </p:nvSpPr>
        <p:spPr>
          <a:noFill/>
        </p:spPr>
        <p:txBody>
          <a:bodyPr/>
          <a:lstStyle/>
          <a:p>
            <a:fld id="{E7076670-6523-44D7-86C8-3B11420B7621}" type="slidenum">
              <a:rPr lang="en-US" altLang="zh-CN" smtClean="0">
                <a:ea typeface="宋体" pitchFamily="2" charset="-122"/>
              </a:rPr>
              <a:pPr/>
              <a:t>5</a:t>
            </a:fld>
            <a:endParaRPr lang="en-US" altLang="zh-CN" smtClean="0">
              <a:ea typeface="宋体"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48484" name="灯片编号占位符 3"/>
          <p:cNvSpPr>
            <a:spLocks noGrp="1"/>
          </p:cNvSpPr>
          <p:nvPr>
            <p:ph type="sldNum" sz="quarter" idx="5"/>
          </p:nvPr>
        </p:nvSpPr>
        <p:spPr>
          <a:noFill/>
        </p:spPr>
        <p:txBody>
          <a:bodyPr/>
          <a:lstStyle/>
          <a:p>
            <a:fld id="{C9600792-FCDE-4673-9113-CA5C9E883030}" type="slidenum">
              <a:rPr lang="en-US" altLang="zh-CN" smtClean="0">
                <a:ea typeface="宋体" pitchFamily="2" charset="-122"/>
              </a:rPr>
              <a:pPr/>
              <a:t>50</a:t>
            </a:fld>
            <a:endParaRPr lang="en-US" altLang="zh-CN" smtClean="0">
              <a:ea typeface="宋体"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49508" name="灯片编号占位符 3"/>
          <p:cNvSpPr>
            <a:spLocks noGrp="1"/>
          </p:cNvSpPr>
          <p:nvPr>
            <p:ph type="sldNum" sz="quarter" idx="5"/>
          </p:nvPr>
        </p:nvSpPr>
        <p:spPr>
          <a:noFill/>
        </p:spPr>
        <p:txBody>
          <a:bodyPr/>
          <a:lstStyle/>
          <a:p>
            <a:fld id="{6C75D911-6056-4EB9-918F-E9136E7BA5BA}" type="slidenum">
              <a:rPr lang="en-US" altLang="zh-CN" smtClean="0">
                <a:ea typeface="宋体" pitchFamily="2" charset="-122"/>
              </a:rPr>
              <a:pPr/>
              <a:t>51</a:t>
            </a:fld>
            <a:endParaRPr lang="en-US" altLang="zh-CN" smtClean="0">
              <a:ea typeface="宋体"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50532" name="灯片编号占位符 3"/>
          <p:cNvSpPr>
            <a:spLocks noGrp="1"/>
          </p:cNvSpPr>
          <p:nvPr>
            <p:ph type="sldNum" sz="quarter" idx="5"/>
          </p:nvPr>
        </p:nvSpPr>
        <p:spPr>
          <a:noFill/>
        </p:spPr>
        <p:txBody>
          <a:bodyPr/>
          <a:lstStyle/>
          <a:p>
            <a:fld id="{157DEB09-819A-4F55-9585-D5227E02DBB2}" type="slidenum">
              <a:rPr lang="en-US" altLang="zh-CN" smtClean="0">
                <a:ea typeface="宋体" pitchFamily="2" charset="-122"/>
              </a:rPr>
              <a:pPr/>
              <a:t>52</a:t>
            </a:fld>
            <a:endParaRPr lang="en-US" altLang="zh-CN" smtClean="0">
              <a:ea typeface="宋体"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51556" name="灯片编号占位符 3"/>
          <p:cNvSpPr>
            <a:spLocks noGrp="1"/>
          </p:cNvSpPr>
          <p:nvPr>
            <p:ph type="sldNum" sz="quarter" idx="5"/>
          </p:nvPr>
        </p:nvSpPr>
        <p:spPr>
          <a:noFill/>
        </p:spPr>
        <p:txBody>
          <a:bodyPr/>
          <a:lstStyle/>
          <a:p>
            <a:fld id="{B401A7D7-F662-4BA1-B1B9-3F04057FC3D5}" type="slidenum">
              <a:rPr lang="en-US" altLang="zh-CN" smtClean="0">
                <a:ea typeface="宋体" pitchFamily="2" charset="-122"/>
              </a:rPr>
              <a:pPr/>
              <a:t>53</a:t>
            </a:fld>
            <a:endParaRPr lang="en-US" altLang="zh-CN" smtClean="0">
              <a:ea typeface="宋体"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52580" name="灯片编号占位符 3"/>
          <p:cNvSpPr>
            <a:spLocks noGrp="1"/>
          </p:cNvSpPr>
          <p:nvPr>
            <p:ph type="sldNum" sz="quarter" idx="5"/>
          </p:nvPr>
        </p:nvSpPr>
        <p:spPr>
          <a:noFill/>
        </p:spPr>
        <p:txBody>
          <a:bodyPr/>
          <a:lstStyle/>
          <a:p>
            <a:fld id="{E49F0062-EB47-481F-A876-940A606613CF}" type="slidenum">
              <a:rPr lang="en-US" altLang="zh-CN" smtClean="0">
                <a:ea typeface="宋体" pitchFamily="2" charset="-122"/>
              </a:rPr>
              <a:pPr/>
              <a:t>54</a:t>
            </a:fld>
            <a:endParaRPr lang="en-US" altLang="zh-CN" smtClean="0">
              <a:ea typeface="宋体"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53604" name="灯片编号占位符 3"/>
          <p:cNvSpPr>
            <a:spLocks noGrp="1"/>
          </p:cNvSpPr>
          <p:nvPr>
            <p:ph type="sldNum" sz="quarter" idx="5"/>
          </p:nvPr>
        </p:nvSpPr>
        <p:spPr>
          <a:noFill/>
        </p:spPr>
        <p:txBody>
          <a:bodyPr/>
          <a:lstStyle/>
          <a:p>
            <a:fld id="{B7D6C927-FD9A-428D-945F-18EBEB701FCF}" type="slidenum">
              <a:rPr lang="en-US" altLang="zh-CN" smtClean="0">
                <a:ea typeface="宋体" pitchFamily="2" charset="-122"/>
              </a:rPr>
              <a:pPr/>
              <a:t>55</a:t>
            </a:fld>
            <a:endParaRPr lang="en-US" altLang="zh-CN" smtClean="0">
              <a:ea typeface="宋体"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54628" name="灯片编号占位符 3"/>
          <p:cNvSpPr>
            <a:spLocks noGrp="1"/>
          </p:cNvSpPr>
          <p:nvPr>
            <p:ph type="sldNum" sz="quarter" idx="5"/>
          </p:nvPr>
        </p:nvSpPr>
        <p:spPr>
          <a:noFill/>
        </p:spPr>
        <p:txBody>
          <a:bodyPr/>
          <a:lstStyle/>
          <a:p>
            <a:fld id="{DA72DFE4-AB52-42D0-9228-A5A5BED2132E}" type="slidenum">
              <a:rPr lang="en-US" altLang="zh-CN" smtClean="0">
                <a:ea typeface="宋体" pitchFamily="2" charset="-122"/>
              </a:rPr>
              <a:pPr/>
              <a:t>56</a:t>
            </a:fld>
            <a:endParaRPr lang="en-US" altLang="zh-CN" smtClean="0">
              <a:ea typeface="宋体"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55652" name="灯片编号占位符 3"/>
          <p:cNvSpPr>
            <a:spLocks noGrp="1"/>
          </p:cNvSpPr>
          <p:nvPr>
            <p:ph type="sldNum" sz="quarter" idx="5"/>
          </p:nvPr>
        </p:nvSpPr>
        <p:spPr>
          <a:noFill/>
        </p:spPr>
        <p:txBody>
          <a:bodyPr/>
          <a:lstStyle/>
          <a:p>
            <a:fld id="{F8A69092-96EF-4366-BDEB-24C42BE80683}" type="slidenum">
              <a:rPr lang="en-US" altLang="zh-CN" smtClean="0">
                <a:ea typeface="宋体" pitchFamily="2" charset="-122"/>
              </a:rPr>
              <a:pPr/>
              <a:t>57</a:t>
            </a:fld>
            <a:endParaRPr lang="en-US" altLang="zh-CN" smtClean="0">
              <a:ea typeface="宋体"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56676" name="灯片编号占位符 3"/>
          <p:cNvSpPr>
            <a:spLocks noGrp="1"/>
          </p:cNvSpPr>
          <p:nvPr>
            <p:ph type="sldNum" sz="quarter" idx="5"/>
          </p:nvPr>
        </p:nvSpPr>
        <p:spPr>
          <a:noFill/>
        </p:spPr>
        <p:txBody>
          <a:bodyPr/>
          <a:lstStyle/>
          <a:p>
            <a:fld id="{73233738-5E80-411C-87B0-33C76FB7D895}" type="slidenum">
              <a:rPr lang="en-US" altLang="zh-CN" smtClean="0">
                <a:ea typeface="宋体" pitchFamily="2" charset="-122"/>
              </a:rPr>
              <a:pPr/>
              <a:t>58</a:t>
            </a:fld>
            <a:endParaRPr lang="en-US" altLang="zh-CN" smtClean="0">
              <a:ea typeface="宋体"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57700" name="灯片编号占位符 3"/>
          <p:cNvSpPr>
            <a:spLocks noGrp="1"/>
          </p:cNvSpPr>
          <p:nvPr>
            <p:ph type="sldNum" sz="quarter" idx="5"/>
          </p:nvPr>
        </p:nvSpPr>
        <p:spPr>
          <a:noFill/>
        </p:spPr>
        <p:txBody>
          <a:bodyPr/>
          <a:lstStyle/>
          <a:p>
            <a:fld id="{1C09B32A-690D-4E79-896D-2DADA58C8241}" type="slidenum">
              <a:rPr lang="en-US" altLang="zh-CN" smtClean="0">
                <a:ea typeface="宋体" pitchFamily="2" charset="-122"/>
              </a:rPr>
              <a:pPr/>
              <a:t>59</a:t>
            </a:fld>
            <a:endParaRPr lang="en-US" altLang="zh-CN" smtClean="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03428" name="灯片编号占位符 3"/>
          <p:cNvSpPr>
            <a:spLocks noGrp="1"/>
          </p:cNvSpPr>
          <p:nvPr>
            <p:ph type="sldNum" sz="quarter" idx="5"/>
          </p:nvPr>
        </p:nvSpPr>
        <p:spPr>
          <a:noFill/>
        </p:spPr>
        <p:txBody>
          <a:bodyPr/>
          <a:lstStyle/>
          <a:p>
            <a:fld id="{5A1A2A8D-4617-46B3-B176-221C5C1B9A98}" type="slidenum">
              <a:rPr lang="en-US" altLang="zh-CN" smtClean="0">
                <a:ea typeface="宋体" pitchFamily="2" charset="-122"/>
              </a:rPr>
              <a:pPr/>
              <a:t>6</a:t>
            </a:fld>
            <a:endParaRPr lang="en-US" altLang="zh-CN" smtClean="0">
              <a:ea typeface="宋体"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58724" name="灯片编号占位符 3"/>
          <p:cNvSpPr>
            <a:spLocks noGrp="1"/>
          </p:cNvSpPr>
          <p:nvPr>
            <p:ph type="sldNum" sz="quarter" idx="5"/>
          </p:nvPr>
        </p:nvSpPr>
        <p:spPr>
          <a:noFill/>
        </p:spPr>
        <p:txBody>
          <a:bodyPr/>
          <a:lstStyle/>
          <a:p>
            <a:fld id="{A01138FC-593A-4AD5-9611-9AFB001904F0}" type="slidenum">
              <a:rPr lang="en-US" altLang="zh-CN" smtClean="0">
                <a:ea typeface="宋体" pitchFamily="2" charset="-122"/>
              </a:rPr>
              <a:pPr/>
              <a:t>60</a:t>
            </a:fld>
            <a:endParaRPr lang="en-US" altLang="zh-CN" smtClean="0">
              <a:ea typeface="宋体"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59748" name="灯片编号占位符 3"/>
          <p:cNvSpPr>
            <a:spLocks noGrp="1"/>
          </p:cNvSpPr>
          <p:nvPr>
            <p:ph type="sldNum" sz="quarter" idx="5"/>
          </p:nvPr>
        </p:nvSpPr>
        <p:spPr>
          <a:noFill/>
        </p:spPr>
        <p:txBody>
          <a:bodyPr/>
          <a:lstStyle/>
          <a:p>
            <a:fld id="{906972FA-732D-4DF2-8622-6D3EB0E4BFCF}" type="slidenum">
              <a:rPr lang="en-US" altLang="zh-CN" smtClean="0">
                <a:ea typeface="宋体" pitchFamily="2" charset="-122"/>
              </a:rPr>
              <a:pPr/>
              <a:t>61</a:t>
            </a:fld>
            <a:endParaRPr lang="en-US" altLang="zh-CN" smtClean="0">
              <a:ea typeface="宋体"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60772" name="灯片编号占位符 3"/>
          <p:cNvSpPr>
            <a:spLocks noGrp="1"/>
          </p:cNvSpPr>
          <p:nvPr>
            <p:ph type="sldNum" sz="quarter" idx="5"/>
          </p:nvPr>
        </p:nvSpPr>
        <p:spPr>
          <a:noFill/>
        </p:spPr>
        <p:txBody>
          <a:bodyPr/>
          <a:lstStyle/>
          <a:p>
            <a:fld id="{B951E39C-A2D6-40DA-BDEF-F96CD9C9EDC5}" type="slidenum">
              <a:rPr lang="en-US" altLang="zh-CN" smtClean="0">
                <a:ea typeface="宋体" pitchFamily="2" charset="-122"/>
              </a:rPr>
              <a:pPr/>
              <a:t>62</a:t>
            </a:fld>
            <a:endParaRPr lang="en-US" altLang="zh-CN" smtClean="0">
              <a:ea typeface="宋体"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ln/>
        </p:spPr>
      </p:sp>
      <p:sp>
        <p:nvSpPr>
          <p:cNvPr id="16179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61796" name="灯片编号占位符 3"/>
          <p:cNvSpPr>
            <a:spLocks noGrp="1"/>
          </p:cNvSpPr>
          <p:nvPr>
            <p:ph type="sldNum" sz="quarter" idx="5"/>
          </p:nvPr>
        </p:nvSpPr>
        <p:spPr>
          <a:noFill/>
        </p:spPr>
        <p:txBody>
          <a:bodyPr/>
          <a:lstStyle/>
          <a:p>
            <a:fld id="{A4C6EAA5-BA5E-4B56-A8EA-C10481AA7D5E}" type="slidenum">
              <a:rPr lang="en-US" altLang="zh-CN" smtClean="0">
                <a:ea typeface="宋体" pitchFamily="2" charset="-122"/>
              </a:rPr>
              <a:pPr/>
              <a:t>63</a:t>
            </a:fld>
            <a:endParaRPr lang="en-US" altLang="zh-CN" smtClean="0">
              <a:ea typeface="宋体"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62820" name="灯片编号占位符 3"/>
          <p:cNvSpPr>
            <a:spLocks noGrp="1"/>
          </p:cNvSpPr>
          <p:nvPr>
            <p:ph type="sldNum" sz="quarter" idx="5"/>
          </p:nvPr>
        </p:nvSpPr>
        <p:spPr>
          <a:noFill/>
        </p:spPr>
        <p:txBody>
          <a:bodyPr/>
          <a:lstStyle/>
          <a:p>
            <a:fld id="{70CD0DB1-A5A3-4441-8A45-1EF3D7093C4E}" type="slidenum">
              <a:rPr lang="en-US" altLang="zh-CN" smtClean="0">
                <a:ea typeface="宋体" pitchFamily="2" charset="-122"/>
              </a:rPr>
              <a:pPr/>
              <a:t>64</a:t>
            </a:fld>
            <a:endParaRPr lang="en-US" altLang="zh-CN" smtClean="0">
              <a:ea typeface="宋体"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63844" name="灯片编号占位符 3"/>
          <p:cNvSpPr>
            <a:spLocks noGrp="1"/>
          </p:cNvSpPr>
          <p:nvPr>
            <p:ph type="sldNum" sz="quarter" idx="5"/>
          </p:nvPr>
        </p:nvSpPr>
        <p:spPr>
          <a:noFill/>
        </p:spPr>
        <p:txBody>
          <a:bodyPr/>
          <a:lstStyle/>
          <a:p>
            <a:fld id="{9BB45144-0E68-4E85-BE43-504D05C2AA1C}" type="slidenum">
              <a:rPr lang="en-US" altLang="zh-CN" smtClean="0">
                <a:ea typeface="宋体" pitchFamily="2" charset="-122"/>
              </a:rPr>
              <a:pPr/>
              <a:t>65</a:t>
            </a:fld>
            <a:endParaRPr lang="en-US" altLang="zh-CN" smtClean="0">
              <a:ea typeface="宋体"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ln/>
        </p:spPr>
      </p:sp>
      <p:sp>
        <p:nvSpPr>
          <p:cNvPr id="16486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64868" name="灯片编号占位符 3"/>
          <p:cNvSpPr>
            <a:spLocks noGrp="1"/>
          </p:cNvSpPr>
          <p:nvPr>
            <p:ph type="sldNum" sz="quarter" idx="5"/>
          </p:nvPr>
        </p:nvSpPr>
        <p:spPr>
          <a:noFill/>
        </p:spPr>
        <p:txBody>
          <a:bodyPr/>
          <a:lstStyle/>
          <a:p>
            <a:fld id="{15413275-23B4-476C-8D38-4EEEA95D9FFC}" type="slidenum">
              <a:rPr lang="en-US" altLang="zh-CN" smtClean="0">
                <a:ea typeface="宋体" pitchFamily="2" charset="-122"/>
              </a:rPr>
              <a:pPr/>
              <a:t>66</a:t>
            </a:fld>
            <a:endParaRPr lang="en-US" altLang="zh-CN" smtClean="0">
              <a:ea typeface="宋体"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65892" name="灯片编号占位符 3"/>
          <p:cNvSpPr>
            <a:spLocks noGrp="1"/>
          </p:cNvSpPr>
          <p:nvPr>
            <p:ph type="sldNum" sz="quarter" idx="5"/>
          </p:nvPr>
        </p:nvSpPr>
        <p:spPr>
          <a:noFill/>
        </p:spPr>
        <p:txBody>
          <a:bodyPr/>
          <a:lstStyle/>
          <a:p>
            <a:fld id="{876EFD9C-D128-4EF7-9103-22294CAB58D5}" type="slidenum">
              <a:rPr lang="en-US" altLang="zh-CN" smtClean="0">
                <a:ea typeface="宋体" pitchFamily="2" charset="-122"/>
              </a:rPr>
              <a:pPr/>
              <a:t>67</a:t>
            </a:fld>
            <a:endParaRPr lang="en-US" altLang="zh-CN" smtClean="0">
              <a:ea typeface="宋体"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a:ln/>
        </p:spPr>
      </p:sp>
      <p:sp>
        <p:nvSpPr>
          <p:cNvPr id="16691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66916" name="灯片编号占位符 3"/>
          <p:cNvSpPr>
            <a:spLocks noGrp="1"/>
          </p:cNvSpPr>
          <p:nvPr>
            <p:ph type="sldNum" sz="quarter" idx="5"/>
          </p:nvPr>
        </p:nvSpPr>
        <p:spPr>
          <a:noFill/>
        </p:spPr>
        <p:txBody>
          <a:bodyPr/>
          <a:lstStyle/>
          <a:p>
            <a:fld id="{423A2D66-AB35-4F87-A43C-A9F23E5D8162}" type="slidenum">
              <a:rPr lang="en-US" altLang="zh-CN" smtClean="0">
                <a:ea typeface="宋体" pitchFamily="2" charset="-122"/>
              </a:rPr>
              <a:pPr/>
              <a:t>68</a:t>
            </a:fld>
            <a:endParaRPr lang="en-US" altLang="zh-CN" smtClean="0">
              <a:ea typeface="宋体"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a:ln/>
        </p:spPr>
      </p:sp>
      <p:sp>
        <p:nvSpPr>
          <p:cNvPr id="16793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67940" name="灯片编号占位符 3"/>
          <p:cNvSpPr>
            <a:spLocks noGrp="1"/>
          </p:cNvSpPr>
          <p:nvPr>
            <p:ph type="sldNum" sz="quarter" idx="5"/>
          </p:nvPr>
        </p:nvSpPr>
        <p:spPr>
          <a:noFill/>
        </p:spPr>
        <p:txBody>
          <a:bodyPr/>
          <a:lstStyle/>
          <a:p>
            <a:fld id="{A871C6CC-87B5-46FF-B1E6-6D590BC252B3}" type="slidenum">
              <a:rPr lang="en-US" altLang="zh-CN" smtClean="0">
                <a:ea typeface="宋体" pitchFamily="2" charset="-122"/>
              </a:rPr>
              <a:pPr/>
              <a:t>69</a:t>
            </a:fld>
            <a:endParaRPr lang="en-US" altLang="zh-CN" smtClean="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04452" name="灯片编号占位符 3"/>
          <p:cNvSpPr>
            <a:spLocks noGrp="1"/>
          </p:cNvSpPr>
          <p:nvPr>
            <p:ph type="sldNum" sz="quarter" idx="5"/>
          </p:nvPr>
        </p:nvSpPr>
        <p:spPr>
          <a:noFill/>
        </p:spPr>
        <p:txBody>
          <a:bodyPr/>
          <a:lstStyle/>
          <a:p>
            <a:fld id="{A555A64B-9469-4841-B305-FA812CAD1913}" type="slidenum">
              <a:rPr lang="en-US" altLang="zh-CN" smtClean="0">
                <a:ea typeface="宋体" pitchFamily="2" charset="-122"/>
              </a:rPr>
              <a:pPr/>
              <a:t>7</a:t>
            </a:fld>
            <a:endParaRPr lang="en-US" altLang="zh-CN" smtClean="0">
              <a:ea typeface="宋体"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a:ln/>
        </p:spPr>
      </p:sp>
      <p:sp>
        <p:nvSpPr>
          <p:cNvPr id="16896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68964" name="灯片编号占位符 3"/>
          <p:cNvSpPr>
            <a:spLocks noGrp="1"/>
          </p:cNvSpPr>
          <p:nvPr>
            <p:ph type="sldNum" sz="quarter" idx="5"/>
          </p:nvPr>
        </p:nvSpPr>
        <p:spPr>
          <a:noFill/>
        </p:spPr>
        <p:txBody>
          <a:bodyPr/>
          <a:lstStyle/>
          <a:p>
            <a:fld id="{18182BA0-3AE3-44FF-9A7B-9142129F656C}" type="slidenum">
              <a:rPr lang="en-US" altLang="zh-CN" smtClean="0">
                <a:ea typeface="宋体" pitchFamily="2" charset="-122"/>
              </a:rPr>
              <a:pPr/>
              <a:t>70</a:t>
            </a:fld>
            <a:endParaRPr lang="en-US" altLang="zh-CN" smtClean="0">
              <a:ea typeface="宋体"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a:ln/>
        </p:spPr>
      </p:sp>
      <p:sp>
        <p:nvSpPr>
          <p:cNvPr id="16998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69988" name="灯片编号占位符 3"/>
          <p:cNvSpPr>
            <a:spLocks noGrp="1"/>
          </p:cNvSpPr>
          <p:nvPr>
            <p:ph type="sldNum" sz="quarter" idx="5"/>
          </p:nvPr>
        </p:nvSpPr>
        <p:spPr>
          <a:noFill/>
        </p:spPr>
        <p:txBody>
          <a:bodyPr/>
          <a:lstStyle/>
          <a:p>
            <a:fld id="{D86EBEF4-D9DF-476E-B87C-9EBB08C05863}" type="slidenum">
              <a:rPr lang="en-US" altLang="zh-CN" smtClean="0">
                <a:ea typeface="宋体" pitchFamily="2" charset="-122"/>
              </a:rPr>
              <a:pPr/>
              <a:t>71</a:t>
            </a:fld>
            <a:endParaRPr lang="en-US" altLang="zh-CN" smtClean="0">
              <a:ea typeface="宋体"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ln/>
        </p:spPr>
      </p:sp>
      <p:sp>
        <p:nvSpPr>
          <p:cNvPr id="17101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71012" name="灯片编号占位符 3"/>
          <p:cNvSpPr>
            <a:spLocks noGrp="1"/>
          </p:cNvSpPr>
          <p:nvPr>
            <p:ph type="sldNum" sz="quarter" idx="5"/>
          </p:nvPr>
        </p:nvSpPr>
        <p:spPr>
          <a:noFill/>
        </p:spPr>
        <p:txBody>
          <a:bodyPr/>
          <a:lstStyle/>
          <a:p>
            <a:fld id="{8752B4BF-F1F7-43DB-B83A-C141E42D07E8}" type="slidenum">
              <a:rPr lang="en-US" altLang="zh-CN" smtClean="0">
                <a:ea typeface="宋体" pitchFamily="2" charset="-122"/>
              </a:rPr>
              <a:pPr/>
              <a:t>72</a:t>
            </a:fld>
            <a:endParaRPr lang="en-US" altLang="zh-CN" smtClean="0">
              <a:ea typeface="宋体"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72036" name="灯片编号占位符 3"/>
          <p:cNvSpPr>
            <a:spLocks noGrp="1"/>
          </p:cNvSpPr>
          <p:nvPr>
            <p:ph type="sldNum" sz="quarter" idx="5"/>
          </p:nvPr>
        </p:nvSpPr>
        <p:spPr>
          <a:noFill/>
        </p:spPr>
        <p:txBody>
          <a:bodyPr/>
          <a:lstStyle/>
          <a:p>
            <a:fld id="{56058484-6694-43CD-863C-808F295A77CB}" type="slidenum">
              <a:rPr lang="en-US" altLang="zh-CN" smtClean="0">
                <a:ea typeface="宋体" pitchFamily="2" charset="-122"/>
              </a:rPr>
              <a:pPr/>
              <a:t>73</a:t>
            </a:fld>
            <a:endParaRPr lang="en-US" altLang="zh-CN" smtClean="0">
              <a:ea typeface="宋体"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73060" name="灯片编号占位符 3"/>
          <p:cNvSpPr>
            <a:spLocks noGrp="1"/>
          </p:cNvSpPr>
          <p:nvPr>
            <p:ph type="sldNum" sz="quarter" idx="5"/>
          </p:nvPr>
        </p:nvSpPr>
        <p:spPr>
          <a:noFill/>
        </p:spPr>
        <p:txBody>
          <a:bodyPr/>
          <a:lstStyle/>
          <a:p>
            <a:fld id="{BB580426-32FF-4B36-A075-D00974853679}" type="slidenum">
              <a:rPr lang="en-US" altLang="zh-CN" smtClean="0">
                <a:ea typeface="宋体" pitchFamily="2" charset="-122"/>
              </a:rPr>
              <a:pPr/>
              <a:t>74</a:t>
            </a:fld>
            <a:endParaRPr lang="en-US" altLang="zh-CN" smtClean="0">
              <a:ea typeface="宋体"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ln/>
        </p:spPr>
      </p:sp>
      <p:sp>
        <p:nvSpPr>
          <p:cNvPr id="17408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74084" name="灯片编号占位符 3"/>
          <p:cNvSpPr>
            <a:spLocks noGrp="1"/>
          </p:cNvSpPr>
          <p:nvPr>
            <p:ph type="sldNum" sz="quarter" idx="5"/>
          </p:nvPr>
        </p:nvSpPr>
        <p:spPr>
          <a:noFill/>
        </p:spPr>
        <p:txBody>
          <a:bodyPr/>
          <a:lstStyle/>
          <a:p>
            <a:fld id="{02AF60B8-C663-4738-B2CB-A974796BF58A}" type="slidenum">
              <a:rPr lang="en-US" altLang="zh-CN" smtClean="0">
                <a:ea typeface="宋体" pitchFamily="2" charset="-122"/>
              </a:rPr>
              <a:pPr/>
              <a:t>75</a:t>
            </a:fld>
            <a:endParaRPr lang="en-US" altLang="zh-CN" smtClean="0">
              <a:ea typeface="宋体"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ln/>
        </p:spPr>
      </p:sp>
      <p:sp>
        <p:nvSpPr>
          <p:cNvPr id="17510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75108" name="灯片编号占位符 3"/>
          <p:cNvSpPr>
            <a:spLocks noGrp="1"/>
          </p:cNvSpPr>
          <p:nvPr>
            <p:ph type="sldNum" sz="quarter" idx="5"/>
          </p:nvPr>
        </p:nvSpPr>
        <p:spPr>
          <a:noFill/>
        </p:spPr>
        <p:txBody>
          <a:bodyPr/>
          <a:lstStyle/>
          <a:p>
            <a:fld id="{04B86110-4C6E-4F56-AA61-B6508BF3EA91}" type="slidenum">
              <a:rPr lang="en-US" altLang="zh-CN" smtClean="0">
                <a:ea typeface="宋体" pitchFamily="2" charset="-122"/>
              </a:rPr>
              <a:pPr/>
              <a:t>76</a:t>
            </a:fld>
            <a:endParaRPr lang="en-US" altLang="zh-CN" smtClean="0">
              <a:ea typeface="宋体"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a:ln/>
        </p:spPr>
      </p:sp>
      <p:sp>
        <p:nvSpPr>
          <p:cNvPr id="17613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76132" name="灯片编号占位符 3"/>
          <p:cNvSpPr>
            <a:spLocks noGrp="1"/>
          </p:cNvSpPr>
          <p:nvPr>
            <p:ph type="sldNum" sz="quarter" idx="5"/>
          </p:nvPr>
        </p:nvSpPr>
        <p:spPr>
          <a:noFill/>
        </p:spPr>
        <p:txBody>
          <a:bodyPr/>
          <a:lstStyle/>
          <a:p>
            <a:fld id="{65B152EA-1A0E-4CDD-86F1-D5883EDBD2BA}" type="slidenum">
              <a:rPr lang="en-US" altLang="zh-CN" smtClean="0">
                <a:ea typeface="宋体" pitchFamily="2" charset="-122"/>
              </a:rPr>
              <a:pPr/>
              <a:t>77</a:t>
            </a:fld>
            <a:endParaRPr lang="en-US" altLang="zh-CN" smtClean="0">
              <a:ea typeface="宋体"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ln/>
        </p:spPr>
      </p:sp>
      <p:sp>
        <p:nvSpPr>
          <p:cNvPr id="17715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77156" name="灯片编号占位符 3"/>
          <p:cNvSpPr>
            <a:spLocks noGrp="1"/>
          </p:cNvSpPr>
          <p:nvPr>
            <p:ph type="sldNum" sz="quarter" idx="5"/>
          </p:nvPr>
        </p:nvSpPr>
        <p:spPr>
          <a:noFill/>
        </p:spPr>
        <p:txBody>
          <a:bodyPr/>
          <a:lstStyle/>
          <a:p>
            <a:fld id="{376DF9B1-1AF8-4E5E-8798-19DA141309EE}" type="slidenum">
              <a:rPr lang="en-US" altLang="zh-CN" smtClean="0">
                <a:ea typeface="宋体" pitchFamily="2" charset="-122"/>
              </a:rPr>
              <a:pPr/>
              <a:t>78</a:t>
            </a:fld>
            <a:endParaRPr lang="en-US" altLang="zh-CN" smtClean="0">
              <a:ea typeface="宋体"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ln/>
        </p:spPr>
      </p:sp>
      <p:sp>
        <p:nvSpPr>
          <p:cNvPr id="17817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78180" name="灯片编号占位符 3"/>
          <p:cNvSpPr>
            <a:spLocks noGrp="1"/>
          </p:cNvSpPr>
          <p:nvPr>
            <p:ph type="sldNum" sz="quarter" idx="5"/>
          </p:nvPr>
        </p:nvSpPr>
        <p:spPr>
          <a:noFill/>
        </p:spPr>
        <p:txBody>
          <a:bodyPr/>
          <a:lstStyle/>
          <a:p>
            <a:fld id="{0239C02A-40BC-4C5D-AE0C-EF1264C72659}" type="slidenum">
              <a:rPr lang="en-US" altLang="zh-CN" smtClean="0">
                <a:ea typeface="宋体" pitchFamily="2" charset="-122"/>
              </a:rPr>
              <a:pPr/>
              <a:t>79</a:t>
            </a:fld>
            <a:endParaRPr lang="en-US" altLang="zh-CN" smtClean="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05476" name="灯片编号占位符 3"/>
          <p:cNvSpPr>
            <a:spLocks noGrp="1"/>
          </p:cNvSpPr>
          <p:nvPr>
            <p:ph type="sldNum" sz="quarter" idx="5"/>
          </p:nvPr>
        </p:nvSpPr>
        <p:spPr>
          <a:noFill/>
        </p:spPr>
        <p:txBody>
          <a:bodyPr/>
          <a:lstStyle/>
          <a:p>
            <a:fld id="{943E4A88-EA90-4CB3-B951-04D0460D0C8A}" type="slidenum">
              <a:rPr lang="en-US" altLang="zh-CN" smtClean="0">
                <a:ea typeface="宋体" pitchFamily="2" charset="-122"/>
              </a:rPr>
              <a:pPr/>
              <a:t>8</a:t>
            </a:fld>
            <a:endParaRPr lang="en-US" altLang="zh-CN" smtClean="0">
              <a:ea typeface="宋体"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ln/>
        </p:spPr>
      </p:sp>
      <p:sp>
        <p:nvSpPr>
          <p:cNvPr id="179203"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79204" name="灯片编号占位符 3"/>
          <p:cNvSpPr>
            <a:spLocks noGrp="1"/>
          </p:cNvSpPr>
          <p:nvPr>
            <p:ph type="sldNum" sz="quarter" idx="5"/>
          </p:nvPr>
        </p:nvSpPr>
        <p:spPr>
          <a:noFill/>
        </p:spPr>
        <p:txBody>
          <a:bodyPr/>
          <a:lstStyle/>
          <a:p>
            <a:fld id="{9258E288-B52E-435E-BB92-9AE5DC251A32}" type="slidenum">
              <a:rPr lang="en-US" altLang="zh-CN" smtClean="0">
                <a:ea typeface="宋体" pitchFamily="2" charset="-122"/>
              </a:rPr>
              <a:pPr/>
              <a:t>80</a:t>
            </a:fld>
            <a:endParaRPr lang="en-US" altLang="zh-CN" smtClean="0">
              <a:ea typeface="宋体"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80228" name="灯片编号占位符 3"/>
          <p:cNvSpPr>
            <a:spLocks noGrp="1"/>
          </p:cNvSpPr>
          <p:nvPr>
            <p:ph type="sldNum" sz="quarter" idx="5"/>
          </p:nvPr>
        </p:nvSpPr>
        <p:spPr>
          <a:noFill/>
        </p:spPr>
        <p:txBody>
          <a:bodyPr/>
          <a:lstStyle/>
          <a:p>
            <a:fld id="{78C13048-D70F-4EC9-8470-EB9434465EB3}" type="slidenum">
              <a:rPr lang="en-US" altLang="zh-CN" smtClean="0">
                <a:ea typeface="宋体" pitchFamily="2" charset="-122"/>
              </a:rPr>
              <a:pPr/>
              <a:t>81</a:t>
            </a:fld>
            <a:endParaRPr lang="en-US" altLang="zh-CN" smtClean="0">
              <a:ea typeface="宋体"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ln/>
        </p:spPr>
      </p:sp>
      <p:sp>
        <p:nvSpPr>
          <p:cNvPr id="181251"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81252" name="灯片编号占位符 3"/>
          <p:cNvSpPr>
            <a:spLocks noGrp="1"/>
          </p:cNvSpPr>
          <p:nvPr>
            <p:ph type="sldNum" sz="quarter" idx="5"/>
          </p:nvPr>
        </p:nvSpPr>
        <p:spPr>
          <a:noFill/>
        </p:spPr>
        <p:txBody>
          <a:bodyPr/>
          <a:lstStyle/>
          <a:p>
            <a:fld id="{99097EB4-9D41-460E-8EBD-438B3502A7F8}" type="slidenum">
              <a:rPr lang="en-US" altLang="zh-CN" smtClean="0">
                <a:ea typeface="宋体" pitchFamily="2" charset="-122"/>
              </a:rPr>
              <a:pPr/>
              <a:t>82</a:t>
            </a:fld>
            <a:endParaRPr lang="en-US" altLang="zh-CN" smtClean="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p:spPr>
        <p:txBody>
          <a:bodyPr/>
          <a:lstStyle/>
          <a:p>
            <a:pPr eaLnBrk="1" hangingPunct="1"/>
            <a:endParaRPr lang="zh-CN" altLang="en-US" smtClean="0">
              <a:ea typeface="宋体" pitchFamily="2" charset="-122"/>
            </a:endParaRPr>
          </a:p>
        </p:txBody>
      </p:sp>
      <p:sp>
        <p:nvSpPr>
          <p:cNvPr id="106500" name="灯片编号占位符 3"/>
          <p:cNvSpPr>
            <a:spLocks noGrp="1"/>
          </p:cNvSpPr>
          <p:nvPr>
            <p:ph type="sldNum" sz="quarter" idx="5"/>
          </p:nvPr>
        </p:nvSpPr>
        <p:spPr>
          <a:noFill/>
        </p:spPr>
        <p:txBody>
          <a:bodyPr/>
          <a:lstStyle/>
          <a:p>
            <a:fld id="{75E31589-946E-48CD-AA03-072308F9CE78}" type="slidenum">
              <a:rPr lang="en-US" altLang="zh-CN" smtClean="0">
                <a:ea typeface="宋体" pitchFamily="2" charset="-122"/>
              </a:rPr>
              <a:pPr/>
              <a:t>9</a:t>
            </a:fld>
            <a:endParaRPr lang="en-US" altLang="zh-CN"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
          <p:cNvGrpSpPr>
            <a:grpSpLocks/>
          </p:cNvGrpSpPr>
          <p:nvPr/>
        </p:nvGrpSpPr>
        <p:grpSpPr bwMode="auto">
          <a:xfrm>
            <a:off x="0" y="914400"/>
            <a:ext cx="9144000" cy="2514600"/>
            <a:chOff x="0" y="576"/>
            <a:chExt cx="5472" cy="1584"/>
          </a:xfrm>
        </p:grpSpPr>
        <p:sp>
          <p:nvSpPr>
            <p:cNvPr id="5" name="Oval 6"/>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zh-CN" altLang="zh-CN">
                <a:ea typeface="宋体" charset="-122"/>
              </a:endParaRPr>
            </a:p>
          </p:txBody>
        </p:sp>
        <p:sp>
          <p:nvSpPr>
            <p:cNvPr id="6" name="Rectangle 7"/>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7" name="Rectangle 8"/>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8" name="Freeform 9"/>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lgn="ctr">
                <a:defRPr/>
              </a:pPr>
              <a:endParaRPr lang="zh-CN" altLang="en-US">
                <a:ea typeface="宋体" charset="-122"/>
              </a:endParaRPr>
            </a:p>
          </p:txBody>
        </p:sp>
        <p:sp>
          <p:nvSpPr>
            <p:cNvPr id="9" name="Freeform 10"/>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lgn="ctr">
                <a:defRPr/>
              </a:pPr>
              <a:endParaRPr lang="zh-CN" altLang="en-US">
                <a:ea typeface="宋体" charset="-122"/>
              </a:endParaRPr>
            </a:p>
          </p:txBody>
        </p:sp>
      </p:grpSp>
      <p:pic>
        <p:nvPicPr>
          <p:cNvPr id="10" name="Picture 13" descr="C:\Documents and Settings\关毅\桌面\Snap1.bmp"/>
          <p:cNvPicPr>
            <a:picLocks noChangeAspect="1" noChangeArrowheads="1"/>
          </p:cNvPicPr>
          <p:nvPr userDrawn="1"/>
        </p:nvPicPr>
        <p:blipFill>
          <a:blip r:embed="rId2" cstate="print"/>
          <a:srcRect/>
          <a:stretch>
            <a:fillRect/>
          </a:stretch>
        </p:blipFill>
        <p:spPr bwMode="auto">
          <a:xfrm>
            <a:off x="0" y="6305550"/>
            <a:ext cx="642938" cy="552450"/>
          </a:xfrm>
          <a:prstGeom prst="rect">
            <a:avLst/>
          </a:prstGeom>
          <a:noFill/>
          <a:ln w="9525">
            <a:noFill/>
            <a:miter lim="800000"/>
            <a:headEnd/>
            <a:tailEnd/>
          </a:ln>
        </p:spPr>
      </p:pic>
      <p:sp>
        <p:nvSpPr>
          <p:cNvPr id="140290"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40299" name="Rectangle 11"/>
          <p:cNvSpPr>
            <a:spLocks noGrp="1" noChangeArrowheads="1"/>
          </p:cNvSpPr>
          <p:nvPr>
            <p:ph type="ctrTitle"/>
          </p:nvPr>
        </p:nvSpPr>
        <p:spPr>
          <a:xfrm>
            <a:off x="838200" y="1443038"/>
            <a:ext cx="7478713" cy="1600200"/>
          </a:xfrm>
        </p:spPr>
        <p:txBody>
          <a:bodyPr anchor="ctr"/>
          <a:lstStyle>
            <a:lvl1pPr>
              <a:defRPr/>
            </a:lvl1pPr>
          </a:lstStyle>
          <a:p>
            <a:r>
              <a:rPr lang="zh-CN" altLang="en-US" smtClean="0"/>
              <a:t>单击此处编辑母版标题样式</a:t>
            </a:r>
            <a:endParaRPr lang="zh-CN" altLang="en-US"/>
          </a:p>
        </p:txBody>
      </p:sp>
      <p:sp>
        <p:nvSpPr>
          <p:cNvPr id="11" name="Rectangle 3"/>
          <p:cNvSpPr>
            <a:spLocks noGrp="1" noChangeArrowheads="1"/>
          </p:cNvSpPr>
          <p:nvPr>
            <p:ph type="dt" sz="half" idx="10"/>
          </p:nvPr>
        </p:nvSpPr>
        <p:spPr>
          <a:xfrm>
            <a:off x="6084888" y="6237288"/>
            <a:ext cx="2773362" cy="620712"/>
          </a:xfrm>
        </p:spPr>
        <p:txBody>
          <a:bodyPr/>
          <a:lstStyle>
            <a:lvl1pPr>
              <a:defRPr b="0">
                <a:solidFill>
                  <a:schemeClr val="folHlink"/>
                </a:solidFill>
              </a:defRPr>
            </a:lvl1pPr>
          </a:lstStyle>
          <a:p>
            <a:pPr>
              <a:defRPr/>
            </a:pPr>
            <a:r>
              <a:rPr lang="zh-CN" altLang="en-US"/>
              <a:t>研究生专业必修课</a:t>
            </a:r>
            <a:endParaRPr lang="en-US" altLang="zh-CN"/>
          </a:p>
          <a:p>
            <a:pPr>
              <a:defRPr/>
            </a:pPr>
            <a:r>
              <a:rPr lang="zh-CN" altLang="en-US"/>
              <a:t>自然语言处理 </a:t>
            </a:r>
            <a:r>
              <a:rPr lang="en-US" altLang="zh-CN"/>
              <a:t>, 2007</a:t>
            </a:r>
            <a:r>
              <a:rPr lang="zh-CN" altLang="en-US"/>
              <a:t>年秋季</a:t>
            </a:r>
            <a:endParaRPr lang="en-US" altLang="zh-CN"/>
          </a:p>
          <a:p>
            <a:pPr>
              <a:defRPr/>
            </a:pPr>
            <a:r>
              <a:rPr lang="en-US" altLang="zh-CN"/>
              <a:t>Copyrights @ 2007. HIT. All Rights Reserved</a:t>
            </a:r>
          </a:p>
        </p:txBody>
      </p:sp>
      <p:sp>
        <p:nvSpPr>
          <p:cNvPr id="12" name="Rectangle 4"/>
          <p:cNvSpPr>
            <a:spLocks noGrp="1" noChangeArrowheads="1"/>
          </p:cNvSpPr>
          <p:nvPr>
            <p:ph type="ftr" sz="quarter" idx="11"/>
          </p:nvPr>
        </p:nvSpPr>
        <p:spPr>
          <a:xfrm>
            <a:off x="1835150" y="6259513"/>
            <a:ext cx="4176713" cy="598487"/>
          </a:xfrm>
        </p:spPr>
        <p:txBody>
          <a:bodyPr/>
          <a:lstStyle>
            <a:lvl1pPr>
              <a:defRPr/>
            </a:lvl1pPr>
          </a:lstStyle>
          <a:p>
            <a:pPr>
              <a:defRPr/>
            </a:pPr>
            <a:r>
              <a:rPr lang="zh-CN" altLang="en-US"/>
              <a:t>哈尔滨工业大学计算机学院语言技术中心</a:t>
            </a:r>
            <a:endParaRPr lang="en-US" altLang="zh-CN"/>
          </a:p>
          <a:p>
            <a:pPr>
              <a:defRPr/>
            </a:pPr>
            <a:r>
              <a:rPr lang="zh-CN" altLang="en-US"/>
              <a:t>哈工大</a:t>
            </a:r>
            <a:r>
              <a:rPr lang="en-US" altLang="zh-CN"/>
              <a:t>-</a:t>
            </a:r>
            <a:r>
              <a:rPr lang="zh-CN" altLang="en-US"/>
              <a:t>雅虎中国联合实验室</a:t>
            </a:r>
            <a:endParaRPr lang="en-US" altLang="zh-CN"/>
          </a:p>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5" name="页脚占位符 4"/>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1313" y="96838"/>
            <a:ext cx="1919287" cy="5999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31863" y="96838"/>
            <a:ext cx="5607050" cy="5999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5" name="页脚占位符 4"/>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5" name="页脚占位符 4"/>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zh-CN" altLang="en-US"/>
              <a:t>计算机新进展</a:t>
            </a:r>
            <a:r>
              <a:rPr lang="en-US" altLang="zh-CN"/>
              <a:t>II 4</a:t>
            </a:r>
            <a:r>
              <a:rPr lang="zh-CN" altLang="en-US"/>
              <a:t>月</a:t>
            </a:r>
            <a:r>
              <a:rPr lang="en-US" altLang="zh-CN"/>
              <a:t>21</a:t>
            </a:r>
            <a:r>
              <a:rPr lang="zh-CN" altLang="en-US"/>
              <a:t>日</a:t>
            </a:r>
            <a:r>
              <a:rPr lang="en-US" altLang="zh-CN"/>
              <a:t>, 2007</a:t>
            </a:r>
          </a:p>
          <a:p>
            <a:pPr>
              <a:defRPr/>
            </a:pPr>
            <a:r>
              <a:rPr lang="en-US" altLang="zh-CN"/>
              <a:t>Copyrights @ 2007. HIT. All Rights Reserved</a:t>
            </a:r>
          </a:p>
        </p:txBody>
      </p:sp>
      <p:sp>
        <p:nvSpPr>
          <p:cNvPr id="5" name="页脚占位符 4"/>
          <p:cNvSpPr>
            <a:spLocks noGrp="1"/>
          </p:cNvSpPr>
          <p:nvPr>
            <p:ph type="ftr" sz="quarter" idx="11"/>
          </p:nvPr>
        </p:nvSpPr>
        <p:spPr/>
        <p:txBody>
          <a:bodyPr/>
          <a:lstStyle>
            <a:lvl1pPr>
              <a:defRPr/>
            </a:lvl1pPr>
          </a:lstStyle>
          <a:p>
            <a:pPr>
              <a:defRPr/>
            </a:pPr>
            <a:r>
              <a:rPr lang="zh-CN" altLang="en-US"/>
              <a:t>智能技术与自然语言处理实验室</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6" name="页脚占位符 5"/>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8" name="页脚占位符 7"/>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4" name="页脚占位符 3"/>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3" name="页脚占位符 2"/>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6" name="页脚占位符 5"/>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6" name="页脚占位符 5"/>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139267"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1028"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9270" name="Freeform 6"/>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lgn="ctr">
              <a:defRPr/>
            </a:pPr>
            <a:endParaRPr lang="zh-CN" altLang="en-US">
              <a:ea typeface="宋体" charset="-122"/>
            </a:endParaRPr>
          </a:p>
        </p:txBody>
      </p:sp>
      <p:sp>
        <p:nvSpPr>
          <p:cNvPr id="139271" name="Freeform 7"/>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lgn="ctr">
              <a:defRPr/>
            </a:pPr>
            <a:endParaRPr lang="zh-CN" altLang="en-US">
              <a:ea typeface="宋体" charset="-122"/>
            </a:endParaRPr>
          </a:p>
        </p:txBody>
      </p:sp>
      <p:sp>
        <p:nvSpPr>
          <p:cNvPr id="139272" name="Rectangle 8"/>
          <p:cNvSpPr>
            <a:spLocks noGrp="1" noChangeArrowheads="1"/>
          </p:cNvSpPr>
          <p:nvPr>
            <p:ph type="dt" sz="half" idx="2"/>
          </p:nvPr>
        </p:nvSpPr>
        <p:spPr bwMode="auto">
          <a:xfrm>
            <a:off x="6084888" y="6237288"/>
            <a:ext cx="2735262" cy="620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1">
                <a:solidFill>
                  <a:srgbClr val="0000CC"/>
                </a:solidFill>
                <a:latin typeface="Times New Roman" pitchFamily="18" charset="0"/>
                <a:ea typeface="宋体" charset="-122"/>
              </a:defRPr>
            </a:lvl1pPr>
          </a:lstStyle>
          <a:p>
            <a:pPr>
              <a:defRPr/>
            </a:pPr>
            <a:r>
              <a:rPr lang="zh-CN" altLang="en-US"/>
              <a:t>研究生专业必修课</a:t>
            </a:r>
            <a:endParaRPr lang="en-US" altLang="zh-CN"/>
          </a:p>
          <a:p>
            <a:pPr>
              <a:defRPr/>
            </a:pPr>
            <a:r>
              <a:rPr lang="zh-CN" altLang="en-US"/>
              <a:t>自然语言处理 </a:t>
            </a:r>
            <a:r>
              <a:rPr lang="en-US" altLang="zh-CN"/>
              <a:t>, 2007</a:t>
            </a:r>
            <a:r>
              <a:rPr lang="zh-CN" altLang="en-US"/>
              <a:t>年秋季</a:t>
            </a:r>
            <a:endParaRPr lang="en-US" altLang="zh-CN"/>
          </a:p>
          <a:p>
            <a:pPr>
              <a:defRPr/>
            </a:pPr>
            <a:r>
              <a:rPr lang="en-US" altLang="zh-CN"/>
              <a:t>Copyrights @ 2007. HIT. All Rights Reserved</a:t>
            </a:r>
          </a:p>
        </p:txBody>
      </p:sp>
      <p:sp>
        <p:nvSpPr>
          <p:cNvPr id="139273" name="Rectangle 9"/>
          <p:cNvSpPr>
            <a:spLocks noGrp="1" noChangeArrowheads="1"/>
          </p:cNvSpPr>
          <p:nvPr>
            <p:ph type="ftr" sz="quarter" idx="3"/>
          </p:nvPr>
        </p:nvSpPr>
        <p:spPr bwMode="auto">
          <a:xfrm>
            <a:off x="1835150" y="6215063"/>
            <a:ext cx="4176713" cy="6429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chemeClr val="accent1"/>
                </a:solidFill>
                <a:latin typeface="Times New Roman" pitchFamily="18" charset="0"/>
                <a:ea typeface="宋体" charset="-122"/>
              </a:defRPr>
            </a:lvl1pPr>
          </a:lstStyle>
          <a:p>
            <a:pPr>
              <a:defRPr/>
            </a:pPr>
            <a:r>
              <a:rPr lang="zh-CN" altLang="en-US"/>
              <a:t>哈尔滨工业大学计算机学院语言技术中心</a:t>
            </a:r>
            <a:endParaRPr lang="en-US" altLang="zh-CN"/>
          </a:p>
          <a:p>
            <a:pPr>
              <a:defRPr/>
            </a:pPr>
            <a:r>
              <a:rPr lang="zh-CN" altLang="en-US"/>
              <a:t>哈工大</a:t>
            </a:r>
            <a:r>
              <a:rPr lang="en-US" altLang="zh-CN"/>
              <a:t>-</a:t>
            </a:r>
            <a:r>
              <a:rPr lang="zh-CN" altLang="en-US"/>
              <a:t>雅虎中国联合实验室</a:t>
            </a:r>
            <a:endParaRPr lang="en-US" altLang="zh-CN"/>
          </a:p>
        </p:txBody>
      </p:sp>
      <p:pic>
        <p:nvPicPr>
          <p:cNvPr id="1034" name="Picture 13" descr="C:\Documents and Settings\关毅\桌面\Snap1.bmp"/>
          <p:cNvPicPr>
            <a:picLocks noChangeAspect="1" noChangeArrowheads="1"/>
          </p:cNvPicPr>
          <p:nvPr/>
        </p:nvPicPr>
        <p:blipFill>
          <a:blip r:embed="rId13" cstate="print"/>
          <a:srcRect/>
          <a:stretch>
            <a:fillRect/>
          </a:stretch>
        </p:blipFill>
        <p:spPr bwMode="auto">
          <a:xfrm>
            <a:off x="0" y="6305550"/>
            <a:ext cx="642938" cy="552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ea typeface="宋体" charset="-122"/>
        </a:defRPr>
      </a:lvl2pPr>
      <a:lvl3pPr algn="l" rtl="0" eaLnBrk="0" fontAlgn="base" hangingPunct="0">
        <a:spcBef>
          <a:spcPct val="0"/>
        </a:spcBef>
        <a:spcAft>
          <a:spcPct val="0"/>
        </a:spcAft>
        <a:defRPr sz="4000">
          <a:solidFill>
            <a:schemeClr val="tx2"/>
          </a:solidFill>
          <a:latin typeface="Arial" charset="0"/>
          <a:ea typeface="宋体" charset="-122"/>
        </a:defRPr>
      </a:lvl3pPr>
      <a:lvl4pPr algn="l" rtl="0" eaLnBrk="0" fontAlgn="base" hangingPunct="0">
        <a:spcBef>
          <a:spcPct val="0"/>
        </a:spcBef>
        <a:spcAft>
          <a:spcPct val="0"/>
        </a:spcAft>
        <a:defRPr sz="4000">
          <a:solidFill>
            <a:schemeClr val="tx2"/>
          </a:solidFill>
          <a:latin typeface="Arial" charset="0"/>
          <a:ea typeface="宋体" charset="-122"/>
        </a:defRPr>
      </a:lvl4pPr>
      <a:lvl5pPr algn="l" rtl="0" eaLnBrk="0" fontAlgn="base" hangingPunct="0">
        <a:spcBef>
          <a:spcPct val="0"/>
        </a:spcBef>
        <a:spcAft>
          <a:spcPct val="0"/>
        </a:spcAft>
        <a:defRPr sz="4000">
          <a:solidFill>
            <a:schemeClr val="tx2"/>
          </a:solidFill>
          <a:latin typeface="Arial" charset="0"/>
          <a:ea typeface="宋体" charset="-122"/>
        </a:defRPr>
      </a:lvl5pPr>
      <a:lvl6pPr marL="457200" algn="l" rtl="0" eaLnBrk="1" fontAlgn="base" hangingPunct="1">
        <a:spcBef>
          <a:spcPct val="0"/>
        </a:spcBef>
        <a:spcAft>
          <a:spcPct val="0"/>
        </a:spcAft>
        <a:defRPr sz="4000">
          <a:solidFill>
            <a:schemeClr val="tx2"/>
          </a:solidFill>
          <a:latin typeface="Arial" charset="0"/>
          <a:ea typeface="宋体" charset="-122"/>
        </a:defRPr>
      </a:lvl6pPr>
      <a:lvl7pPr marL="914400" algn="l" rtl="0" eaLnBrk="1" fontAlgn="base" hangingPunct="1">
        <a:spcBef>
          <a:spcPct val="0"/>
        </a:spcBef>
        <a:spcAft>
          <a:spcPct val="0"/>
        </a:spcAft>
        <a:defRPr sz="4000">
          <a:solidFill>
            <a:schemeClr val="tx2"/>
          </a:solidFill>
          <a:latin typeface="Arial" charset="0"/>
          <a:ea typeface="宋体" charset="-122"/>
        </a:defRPr>
      </a:lvl7pPr>
      <a:lvl8pPr marL="1371600" algn="l" rtl="0" eaLnBrk="1" fontAlgn="base" hangingPunct="1">
        <a:spcBef>
          <a:spcPct val="0"/>
        </a:spcBef>
        <a:spcAft>
          <a:spcPct val="0"/>
        </a:spcAft>
        <a:defRPr sz="4000">
          <a:solidFill>
            <a:schemeClr val="tx2"/>
          </a:solidFill>
          <a:latin typeface="Arial" charset="0"/>
          <a:ea typeface="宋体" charset="-122"/>
        </a:defRPr>
      </a:lvl8pPr>
      <a:lvl9pPr marL="1828800" algn="l" rtl="0" eaLnBrk="1" fontAlgn="base" hangingPunct="1">
        <a:spcBef>
          <a:spcPct val="0"/>
        </a:spcBef>
        <a:spcAft>
          <a:spcPct val="0"/>
        </a:spcAft>
        <a:defRPr sz="4000">
          <a:solidFill>
            <a:schemeClr val="tx2"/>
          </a:solidFill>
          <a:latin typeface="Arial" charset="0"/>
          <a:ea typeface="宋体" charset="-122"/>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副标题 1"/>
          <p:cNvSpPr>
            <a:spLocks noGrp="1"/>
          </p:cNvSpPr>
          <p:nvPr>
            <p:ph type="subTitle" idx="1"/>
          </p:nvPr>
        </p:nvSpPr>
        <p:spPr/>
        <p:txBody>
          <a:bodyPr/>
          <a:lstStyle/>
          <a:p>
            <a:pPr algn="ctr" eaLnBrk="1" hangingPunct="1"/>
            <a:r>
              <a:rPr lang="zh-CN" altLang="en-US" dirty="0" smtClean="0"/>
              <a:t>关毅</a:t>
            </a:r>
            <a:endParaRPr lang="en-US" altLang="zh-CN" dirty="0" smtClean="0"/>
          </a:p>
          <a:p>
            <a:pPr algn="ctr" eaLnBrk="1" hangingPunct="1"/>
            <a:r>
              <a:rPr lang="en-US" altLang="zh-CN" dirty="0" smtClean="0"/>
              <a:t>guanyi@hit.edu.cn</a:t>
            </a:r>
            <a:endParaRPr lang="zh-CN" altLang="en-US" dirty="0" smtClean="0"/>
          </a:p>
        </p:txBody>
      </p:sp>
      <p:sp>
        <p:nvSpPr>
          <p:cNvPr id="13315" name="标题 4"/>
          <p:cNvSpPr>
            <a:spLocks noGrp="1"/>
          </p:cNvSpPr>
          <p:nvPr>
            <p:ph type="ctrTitle"/>
          </p:nvPr>
        </p:nvSpPr>
        <p:spPr/>
        <p:txBody>
          <a:bodyPr/>
          <a:lstStyle/>
          <a:p>
            <a:pPr eaLnBrk="1" hangingPunct="1"/>
            <a:r>
              <a:rPr lang="zh-CN" altLang="en-US" smtClean="0"/>
              <a:t>第四章 汉语语料库的多级加工</a:t>
            </a:r>
          </a:p>
        </p:txBody>
      </p:sp>
      <p:sp>
        <p:nvSpPr>
          <p:cNvPr id="13316" name="日期占位符 2"/>
          <p:cNvSpPr>
            <a:spLocks noGrp="1"/>
          </p:cNvSpPr>
          <p:nvPr>
            <p:ph type="dt" sz="quarter" idx="10"/>
          </p:nvPr>
        </p:nvSpPr>
        <p:spPr>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13317" name="页脚占位符 3"/>
          <p:cNvSpPr>
            <a:spLocks noGrp="1"/>
          </p:cNvSpPr>
          <p:nvPr>
            <p:ph type="ftr" sz="quarter" idx="11"/>
          </p:nvPr>
        </p:nvSpPr>
        <p:spPr>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smtClean="0"/>
              <a:t>分词</a:t>
            </a:r>
          </a:p>
        </p:txBody>
      </p:sp>
      <p:sp>
        <p:nvSpPr>
          <p:cNvPr id="22531" name="内容占位符 2"/>
          <p:cNvSpPr>
            <a:spLocks noGrp="1"/>
          </p:cNvSpPr>
          <p:nvPr>
            <p:ph idx="1"/>
          </p:nvPr>
        </p:nvSpPr>
        <p:spPr>
          <a:xfrm>
            <a:off x="857250" y="1500188"/>
            <a:ext cx="7661275" cy="4857750"/>
          </a:xfrm>
        </p:spPr>
        <p:txBody>
          <a:bodyPr/>
          <a:lstStyle/>
          <a:p>
            <a:pPr eaLnBrk="1" hangingPunct="1"/>
            <a:r>
              <a:rPr lang="zh-CN" altLang="en-US" sz="3600" smtClean="0"/>
              <a:t>主要难点</a:t>
            </a:r>
            <a:endParaRPr lang="en-US" altLang="zh-CN" sz="3600" smtClean="0"/>
          </a:p>
          <a:p>
            <a:pPr lvl="1" eaLnBrk="1" hangingPunct="1">
              <a:lnSpc>
                <a:spcPct val="90000"/>
              </a:lnSpc>
            </a:pPr>
            <a:r>
              <a:rPr lang="zh-CN" altLang="en-US" sz="3600" smtClean="0"/>
              <a:t>切分歧义</a:t>
            </a:r>
          </a:p>
          <a:p>
            <a:pPr lvl="2" eaLnBrk="1" hangingPunct="1">
              <a:lnSpc>
                <a:spcPct val="90000"/>
              </a:lnSpc>
            </a:pPr>
            <a:r>
              <a:rPr lang="zh-CN" altLang="en-US" sz="3600" smtClean="0"/>
              <a:t>交集型</a:t>
            </a:r>
          </a:p>
          <a:p>
            <a:pPr lvl="2" eaLnBrk="1" hangingPunct="1">
              <a:lnSpc>
                <a:spcPct val="90000"/>
              </a:lnSpc>
            </a:pPr>
            <a:r>
              <a:rPr lang="zh-CN" altLang="en-US" sz="3600" smtClean="0"/>
              <a:t>覆盖型</a:t>
            </a:r>
          </a:p>
          <a:p>
            <a:pPr eaLnBrk="1" hangingPunct="1"/>
            <a:endParaRPr lang="zh-CN" altLang="en-US" smtClean="0"/>
          </a:p>
        </p:txBody>
      </p:sp>
      <p:sp>
        <p:nvSpPr>
          <p:cNvPr id="2253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253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分词</a:t>
            </a:r>
          </a:p>
        </p:txBody>
      </p:sp>
      <p:sp>
        <p:nvSpPr>
          <p:cNvPr id="23555" name="内容占位符 2"/>
          <p:cNvSpPr>
            <a:spLocks noGrp="1"/>
          </p:cNvSpPr>
          <p:nvPr>
            <p:ph idx="1"/>
          </p:nvPr>
        </p:nvSpPr>
        <p:spPr>
          <a:xfrm>
            <a:off x="785813" y="1500188"/>
            <a:ext cx="7661275" cy="4786312"/>
          </a:xfrm>
        </p:spPr>
        <p:txBody>
          <a:bodyPr/>
          <a:lstStyle/>
          <a:p>
            <a:pPr lvl="1" eaLnBrk="1" hangingPunct="1">
              <a:lnSpc>
                <a:spcPct val="90000"/>
              </a:lnSpc>
            </a:pPr>
            <a:r>
              <a:rPr lang="zh-CN" altLang="en-US" sz="3200" smtClean="0"/>
              <a:t>未登录词</a:t>
            </a:r>
          </a:p>
          <a:p>
            <a:pPr lvl="2" algn="just" eaLnBrk="1" hangingPunct="1">
              <a:lnSpc>
                <a:spcPct val="90000"/>
              </a:lnSpc>
            </a:pPr>
            <a:r>
              <a:rPr lang="zh-CN" altLang="en-US" sz="3200" smtClean="0"/>
              <a:t>就是在词典中没有登录过的人名</a:t>
            </a:r>
            <a:r>
              <a:rPr lang="en-US" altLang="zh-CN" sz="3200" smtClean="0"/>
              <a:t> </a:t>
            </a:r>
            <a:r>
              <a:rPr lang="zh-CN" altLang="en-US" sz="3200" smtClean="0"/>
              <a:t>地名，机构名，</a:t>
            </a:r>
            <a:r>
              <a:rPr lang="en-US" altLang="zh-CN" sz="3200" smtClean="0"/>
              <a:t> </a:t>
            </a:r>
            <a:r>
              <a:rPr lang="zh-CN" altLang="en-US" sz="3200" smtClean="0"/>
              <a:t>新词语等</a:t>
            </a:r>
          </a:p>
          <a:p>
            <a:pPr lvl="2" algn="just" eaLnBrk="1" hangingPunct="1">
              <a:lnSpc>
                <a:spcPct val="90000"/>
              </a:lnSpc>
            </a:pPr>
            <a:r>
              <a:rPr lang="zh-CN" altLang="en-US" sz="3200" smtClean="0"/>
              <a:t>歧义切分字段在汉语书面文本中所占的比例并不很大，在实际的书面文本中，特别是在新闻类文本中，未登录词的处理是书面文本自动切分的一个十分突出的问题。这是汉语书面语自动切分的另一个难点</a:t>
            </a:r>
            <a:endParaRPr lang="en-US" altLang="zh-CN" sz="3200" smtClean="0"/>
          </a:p>
          <a:p>
            <a:pPr lvl="1" algn="just" eaLnBrk="1" hangingPunct="1">
              <a:lnSpc>
                <a:spcPct val="90000"/>
              </a:lnSpc>
            </a:pPr>
            <a:endParaRPr lang="zh-CN" altLang="en-US" smtClean="0"/>
          </a:p>
          <a:p>
            <a:pPr eaLnBrk="1" hangingPunct="1"/>
            <a:endParaRPr lang="zh-CN" altLang="en-US" smtClean="0"/>
          </a:p>
        </p:txBody>
      </p:sp>
      <p:sp>
        <p:nvSpPr>
          <p:cNvPr id="2355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355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smtClean="0"/>
              <a:t>未登录词（</a:t>
            </a:r>
            <a:r>
              <a:rPr lang="en-US" altLang="zh-CN" smtClean="0"/>
              <a:t>OOV</a:t>
            </a:r>
            <a:r>
              <a:rPr lang="zh-CN" altLang="en-US" smtClean="0"/>
              <a:t>）识别</a:t>
            </a:r>
          </a:p>
        </p:txBody>
      </p:sp>
      <p:sp>
        <p:nvSpPr>
          <p:cNvPr id="24579" name="内容占位符 2"/>
          <p:cNvSpPr>
            <a:spLocks noGrp="1"/>
          </p:cNvSpPr>
          <p:nvPr>
            <p:ph idx="1"/>
          </p:nvPr>
        </p:nvSpPr>
        <p:spPr/>
        <p:txBody>
          <a:bodyPr/>
          <a:lstStyle/>
          <a:p>
            <a:pPr eaLnBrk="1" hangingPunct="1"/>
            <a:r>
              <a:rPr lang="zh-CN" altLang="en-US" dirty="0" smtClean="0"/>
              <a:t>字串本身的特性</a:t>
            </a:r>
          </a:p>
          <a:p>
            <a:pPr eaLnBrk="1" hangingPunct="1"/>
            <a:r>
              <a:rPr lang="zh-CN" altLang="en-US" dirty="0" smtClean="0"/>
              <a:t>上下文特性</a:t>
            </a:r>
          </a:p>
          <a:p>
            <a:pPr eaLnBrk="1" hangingPunct="1"/>
            <a:r>
              <a:rPr lang="zh-CN" altLang="en-US" dirty="0" smtClean="0"/>
              <a:t>两者结合</a:t>
            </a:r>
            <a:endParaRPr lang="en-US" altLang="zh-CN" dirty="0" smtClean="0"/>
          </a:p>
          <a:p>
            <a:pPr eaLnBrk="1" hangingPunct="1"/>
            <a:r>
              <a:rPr lang="zh-CN" altLang="en-US" dirty="0" smtClean="0"/>
              <a:t>示例：</a:t>
            </a:r>
            <a:endParaRPr lang="en-US" altLang="zh-CN" dirty="0" smtClean="0"/>
          </a:p>
          <a:p>
            <a:pPr eaLnBrk="1" hangingPunct="1">
              <a:buFont typeface="Wingdings" pitchFamily="2" charset="2"/>
              <a:buNone/>
            </a:pPr>
            <a:r>
              <a:rPr lang="en-US" altLang="zh-CN" dirty="0" smtClean="0"/>
              <a:t>	</a:t>
            </a:r>
            <a:r>
              <a:rPr lang="zh-CN" altLang="en-US" dirty="0" smtClean="0"/>
              <a:t>“于中华”</a:t>
            </a:r>
            <a:endParaRPr lang="en-US" altLang="zh-CN" dirty="0" smtClean="0"/>
          </a:p>
          <a:p>
            <a:pPr eaLnBrk="1" hangingPunct="1">
              <a:buFont typeface="Wingdings" pitchFamily="2" charset="2"/>
              <a:buNone/>
            </a:pPr>
            <a:r>
              <a:rPr lang="zh-CN" altLang="en-US" dirty="0" smtClean="0"/>
              <a:t>于中华同志是湖南人</a:t>
            </a:r>
            <a:endParaRPr lang="en-US" altLang="zh-CN" dirty="0" smtClean="0"/>
          </a:p>
          <a:p>
            <a:pPr eaLnBrk="1" hangingPunct="1">
              <a:buFont typeface="Wingdings" pitchFamily="2" charset="2"/>
              <a:buNone/>
            </a:pPr>
            <a:r>
              <a:rPr lang="zh-CN" altLang="en-US" dirty="0" smtClean="0"/>
              <a:t>迎奥运活动今天于中华世纪坛举行</a:t>
            </a:r>
          </a:p>
          <a:p>
            <a:pPr eaLnBrk="1" hangingPunct="1"/>
            <a:endParaRPr lang="zh-CN" altLang="en-US" dirty="0" smtClean="0"/>
          </a:p>
        </p:txBody>
      </p:sp>
      <p:sp>
        <p:nvSpPr>
          <p:cNvPr id="2458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458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t>中国人名识别：人名用字的统计特征</a:t>
            </a:r>
          </a:p>
        </p:txBody>
      </p:sp>
      <p:sp>
        <p:nvSpPr>
          <p:cNvPr id="25603" name="内容占位符 2"/>
          <p:cNvSpPr>
            <a:spLocks noGrp="1"/>
          </p:cNvSpPr>
          <p:nvPr>
            <p:ph idx="1"/>
          </p:nvPr>
        </p:nvSpPr>
        <p:spPr/>
        <p:txBody>
          <a:bodyPr/>
          <a:lstStyle/>
          <a:p>
            <a:pPr marL="447675" lvl="1" indent="-447675" eaLnBrk="1" hangingPunct="1">
              <a:buClr>
                <a:schemeClr val="accent1"/>
              </a:buClr>
              <a:buSzPct val="70000"/>
              <a:buFont typeface="Wingdings" pitchFamily="2" charset="2"/>
              <a:buChar char="n"/>
            </a:pPr>
            <a:r>
              <a:rPr lang="zh-CN" altLang="en-US" smtClean="0"/>
              <a:t>根据统计</a:t>
            </a:r>
            <a:r>
              <a:rPr lang="en-US" altLang="zh-CN" smtClean="0"/>
              <a:t>,  </a:t>
            </a:r>
            <a:r>
              <a:rPr lang="zh-CN" altLang="en-US" smtClean="0"/>
              <a:t>汉语姓氏大约有</a:t>
            </a:r>
            <a:r>
              <a:rPr lang="en-US" altLang="zh-CN" smtClean="0"/>
              <a:t>1000</a:t>
            </a:r>
            <a:r>
              <a:rPr lang="zh-CN" altLang="en-US" smtClean="0"/>
              <a:t>多个</a:t>
            </a:r>
            <a:r>
              <a:rPr lang="en-US" altLang="zh-CN" smtClean="0"/>
              <a:t>, </a:t>
            </a:r>
            <a:r>
              <a:rPr lang="zh-CN" altLang="en-US" smtClean="0"/>
              <a:t>姓氏中使用频度最高的是“王”姓</a:t>
            </a:r>
            <a:r>
              <a:rPr lang="en-US" altLang="zh-CN" smtClean="0"/>
              <a:t>,  “</a:t>
            </a:r>
            <a:r>
              <a:rPr lang="zh-CN" altLang="en-US" smtClean="0"/>
              <a:t>王</a:t>
            </a:r>
            <a:r>
              <a:rPr lang="en-US" altLang="zh-CN" smtClean="0"/>
              <a:t>, </a:t>
            </a:r>
            <a:r>
              <a:rPr lang="zh-CN" altLang="en-US" smtClean="0"/>
              <a:t>陈</a:t>
            </a:r>
            <a:r>
              <a:rPr lang="en-US" altLang="zh-CN" smtClean="0"/>
              <a:t>, </a:t>
            </a:r>
            <a:r>
              <a:rPr lang="zh-CN" altLang="en-US" smtClean="0"/>
              <a:t>李</a:t>
            </a:r>
            <a:r>
              <a:rPr lang="en-US" altLang="zh-CN" smtClean="0"/>
              <a:t>, </a:t>
            </a:r>
            <a:r>
              <a:rPr lang="zh-CN" altLang="en-US" smtClean="0"/>
              <a:t>张</a:t>
            </a:r>
            <a:r>
              <a:rPr lang="en-US" altLang="zh-CN" smtClean="0"/>
              <a:t>, </a:t>
            </a:r>
            <a:r>
              <a:rPr lang="zh-CN" altLang="en-US" smtClean="0"/>
              <a:t>刘” 等</a:t>
            </a:r>
            <a:r>
              <a:rPr lang="en-US" altLang="zh-CN" smtClean="0"/>
              <a:t>5</a:t>
            </a:r>
            <a:r>
              <a:rPr lang="zh-CN" altLang="en-US" smtClean="0"/>
              <a:t>个大姓覆盖率达</a:t>
            </a:r>
            <a:r>
              <a:rPr lang="en-US" altLang="zh-CN" smtClean="0"/>
              <a:t>32%,  </a:t>
            </a:r>
            <a:r>
              <a:rPr lang="zh-CN" altLang="en-US" smtClean="0"/>
              <a:t>姓氏频度表中的前</a:t>
            </a:r>
            <a:r>
              <a:rPr lang="en-US" altLang="zh-CN" smtClean="0"/>
              <a:t>14</a:t>
            </a:r>
            <a:r>
              <a:rPr lang="zh-CN" altLang="en-US" smtClean="0"/>
              <a:t>个高频度的姓氏覆盖率为</a:t>
            </a:r>
            <a:r>
              <a:rPr lang="en-US" altLang="zh-CN" smtClean="0"/>
              <a:t>50%, </a:t>
            </a:r>
            <a:r>
              <a:rPr lang="zh-CN" altLang="en-US" smtClean="0"/>
              <a:t>前</a:t>
            </a:r>
            <a:r>
              <a:rPr lang="en-US" altLang="zh-CN" smtClean="0"/>
              <a:t>400</a:t>
            </a:r>
            <a:r>
              <a:rPr lang="zh-CN" altLang="en-US" smtClean="0"/>
              <a:t>个姓氏覆盖率达</a:t>
            </a:r>
            <a:r>
              <a:rPr lang="en-US" altLang="zh-CN" smtClean="0"/>
              <a:t>99%</a:t>
            </a:r>
            <a:r>
              <a:rPr lang="zh-CN" altLang="en-US" smtClean="0"/>
              <a:t>。 人名的用字也比较集中。 频度最高的前</a:t>
            </a:r>
            <a:r>
              <a:rPr lang="en-US" altLang="zh-CN" smtClean="0"/>
              <a:t>6</a:t>
            </a:r>
            <a:r>
              <a:rPr lang="zh-CN" altLang="en-US" smtClean="0"/>
              <a:t>个字覆盖率达</a:t>
            </a:r>
            <a:r>
              <a:rPr lang="en-US" altLang="zh-CN" smtClean="0"/>
              <a:t>10.35%, </a:t>
            </a:r>
            <a:r>
              <a:rPr lang="zh-CN" altLang="en-US" smtClean="0"/>
              <a:t>前</a:t>
            </a:r>
            <a:r>
              <a:rPr lang="en-US" altLang="zh-CN" smtClean="0"/>
              <a:t>10</a:t>
            </a:r>
            <a:r>
              <a:rPr lang="zh-CN" altLang="en-US" smtClean="0"/>
              <a:t>个字的覆盖率达</a:t>
            </a:r>
            <a:r>
              <a:rPr lang="en-US" altLang="zh-CN" smtClean="0"/>
              <a:t>14.936%, </a:t>
            </a:r>
            <a:r>
              <a:rPr lang="zh-CN" altLang="en-US" smtClean="0"/>
              <a:t>前</a:t>
            </a:r>
            <a:r>
              <a:rPr lang="en-US" altLang="zh-CN" smtClean="0"/>
              <a:t>15</a:t>
            </a:r>
            <a:r>
              <a:rPr lang="zh-CN" altLang="en-US" smtClean="0"/>
              <a:t>个字的覆盖率达</a:t>
            </a:r>
            <a:r>
              <a:rPr lang="en-US" altLang="zh-CN" smtClean="0"/>
              <a:t>19.695%, </a:t>
            </a:r>
            <a:r>
              <a:rPr lang="zh-CN" altLang="en-US" smtClean="0"/>
              <a:t>前</a:t>
            </a:r>
            <a:r>
              <a:rPr lang="en-US" altLang="zh-CN" smtClean="0"/>
              <a:t>400</a:t>
            </a:r>
            <a:r>
              <a:rPr lang="zh-CN" altLang="en-US" smtClean="0"/>
              <a:t>个字的覆盖率达</a:t>
            </a:r>
            <a:r>
              <a:rPr lang="en-US" altLang="zh-CN" smtClean="0"/>
              <a:t>90%</a:t>
            </a:r>
            <a:r>
              <a:rPr lang="zh-CN" altLang="en-US" smtClean="0"/>
              <a:t>。</a:t>
            </a:r>
          </a:p>
          <a:p>
            <a:pPr eaLnBrk="1" hangingPunct="1"/>
            <a:endParaRPr lang="zh-CN" altLang="en-US" smtClean="0"/>
          </a:p>
        </p:txBody>
      </p:sp>
      <p:sp>
        <p:nvSpPr>
          <p:cNvPr id="2560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560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smtClean="0"/>
              <a:t>中国人名识别</a:t>
            </a:r>
          </a:p>
        </p:txBody>
      </p:sp>
      <p:sp>
        <p:nvSpPr>
          <p:cNvPr id="26627" name="内容占位符 2"/>
          <p:cNvSpPr>
            <a:spLocks noGrp="1"/>
          </p:cNvSpPr>
          <p:nvPr>
            <p:ph idx="1"/>
          </p:nvPr>
        </p:nvSpPr>
        <p:spPr/>
        <p:txBody>
          <a:bodyPr/>
          <a:lstStyle/>
          <a:p>
            <a:pPr marL="447675" lvl="1" indent="-447675" eaLnBrk="1" hangingPunct="1">
              <a:buClr>
                <a:schemeClr val="accent1"/>
              </a:buClr>
              <a:buSzPct val="70000"/>
              <a:buFont typeface="Wingdings" pitchFamily="2" charset="2"/>
              <a:buChar char="n"/>
            </a:pPr>
            <a:r>
              <a:rPr lang="zh-CN" altLang="en-US" sz="3200" smtClean="0"/>
              <a:t>第一次出现的人名叫做“定义性出现”，尔后出现的人名叫做“使用性出现”。 为此</a:t>
            </a:r>
            <a:r>
              <a:rPr lang="en-US" altLang="zh-CN" sz="3200" smtClean="0"/>
              <a:t>, </a:t>
            </a:r>
            <a:r>
              <a:rPr lang="zh-CN" altLang="en-US" sz="3200" smtClean="0"/>
              <a:t>在切分时可根据人名在定义性出现时的限制性成分首先建立人名表</a:t>
            </a:r>
            <a:endParaRPr lang="en-US" altLang="zh-CN" sz="3200" smtClean="0"/>
          </a:p>
          <a:p>
            <a:pPr marL="447675" lvl="1" indent="-447675" eaLnBrk="1" hangingPunct="1">
              <a:buClr>
                <a:schemeClr val="accent1"/>
              </a:buClr>
              <a:buSzPct val="70000"/>
              <a:buFont typeface="Wingdings" pitchFamily="2" charset="2"/>
              <a:buChar char="n"/>
            </a:pPr>
            <a:r>
              <a:rPr lang="zh-CN" altLang="en-US" sz="3200" smtClean="0"/>
              <a:t>对定义性出现的识别是关键</a:t>
            </a:r>
          </a:p>
          <a:p>
            <a:pPr eaLnBrk="1" hangingPunct="1"/>
            <a:endParaRPr lang="zh-CN" altLang="en-US" smtClean="0"/>
          </a:p>
        </p:txBody>
      </p:sp>
      <p:sp>
        <p:nvSpPr>
          <p:cNvPr id="2662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662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smtClean="0"/>
              <a:t>中国人名识别</a:t>
            </a:r>
            <a:r>
              <a:rPr lang="en-US" altLang="zh-CN" smtClean="0"/>
              <a:t>-</a:t>
            </a:r>
            <a:r>
              <a:rPr lang="zh-CN" altLang="en-US" smtClean="0"/>
              <a:t>上下文特征</a:t>
            </a:r>
          </a:p>
        </p:txBody>
      </p:sp>
      <p:sp>
        <p:nvSpPr>
          <p:cNvPr id="27651" name="内容占位符 2"/>
          <p:cNvSpPr>
            <a:spLocks noGrp="1"/>
          </p:cNvSpPr>
          <p:nvPr>
            <p:ph idx="1"/>
          </p:nvPr>
        </p:nvSpPr>
        <p:spPr>
          <a:xfrm>
            <a:off x="1000125" y="1500188"/>
            <a:ext cx="7661275" cy="4786312"/>
          </a:xfrm>
        </p:spPr>
        <p:txBody>
          <a:bodyPr/>
          <a:lstStyle/>
          <a:p>
            <a:pPr algn="just" eaLnBrk="1" hangingPunct="1">
              <a:lnSpc>
                <a:spcPct val="90000"/>
              </a:lnSpc>
            </a:pPr>
            <a:r>
              <a:rPr lang="zh-CN" altLang="en-US" b="1" smtClean="0"/>
              <a:t>人名的</a:t>
            </a:r>
            <a:r>
              <a:rPr lang="zh-CN" altLang="en-US" smtClean="0"/>
              <a:t>限制性成分主要有</a:t>
            </a:r>
          </a:p>
          <a:p>
            <a:pPr lvl="1" algn="just" eaLnBrk="1" hangingPunct="1">
              <a:lnSpc>
                <a:spcPct val="90000"/>
              </a:lnSpc>
            </a:pPr>
            <a:r>
              <a:rPr lang="zh-CN" altLang="en-US" sz="3200" smtClean="0"/>
              <a:t>身份词：表示人的职务，职位，头衔的词语和亲属称谓的词语。有的出现在人名之前，如“工人，教师，丈夫，</a:t>
            </a:r>
            <a:r>
              <a:rPr lang="en-US" altLang="zh-CN" sz="3200" smtClean="0"/>
              <a:t> </a:t>
            </a:r>
            <a:r>
              <a:rPr lang="zh-CN" altLang="en-US" sz="3200" smtClean="0"/>
              <a:t>妻子，犯人”。有的出现在人名之后，</a:t>
            </a:r>
            <a:r>
              <a:rPr lang="en-US" altLang="zh-CN" sz="3200" smtClean="0"/>
              <a:t> </a:t>
            </a:r>
            <a:r>
              <a:rPr lang="zh-CN" altLang="en-US" sz="3200" smtClean="0"/>
              <a:t>如“先生，女士”，有的可以出现在人名的前面和后面，如“教授，总理”</a:t>
            </a:r>
          </a:p>
        </p:txBody>
      </p:sp>
      <p:sp>
        <p:nvSpPr>
          <p:cNvPr id="2765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765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zh-CN" altLang="en-US" smtClean="0"/>
              <a:t>中国人名识别</a:t>
            </a:r>
          </a:p>
        </p:txBody>
      </p:sp>
      <p:sp>
        <p:nvSpPr>
          <p:cNvPr id="28675" name="内容占位符 2"/>
          <p:cNvSpPr>
            <a:spLocks noGrp="1"/>
          </p:cNvSpPr>
          <p:nvPr>
            <p:ph idx="1"/>
          </p:nvPr>
        </p:nvSpPr>
        <p:spPr>
          <a:xfrm>
            <a:off x="928688" y="1785938"/>
            <a:ext cx="7661275" cy="4305300"/>
          </a:xfrm>
        </p:spPr>
        <p:txBody>
          <a:bodyPr/>
          <a:lstStyle/>
          <a:p>
            <a:pPr lvl="1" algn="just" eaLnBrk="1" hangingPunct="1">
              <a:lnSpc>
                <a:spcPct val="90000"/>
              </a:lnSpc>
            </a:pPr>
            <a:r>
              <a:rPr lang="zh-CN" altLang="en-US" sz="3200" smtClean="0"/>
              <a:t>许多身份词带有后缀字，如“在逃犯，</a:t>
            </a:r>
            <a:r>
              <a:rPr lang="en-US" altLang="zh-CN" sz="3200" smtClean="0"/>
              <a:t> </a:t>
            </a:r>
            <a:r>
              <a:rPr lang="zh-CN" altLang="en-US" sz="3200" smtClean="0"/>
              <a:t>理发员，面包师，目击者”中的“犯，员，师，者”等。</a:t>
            </a:r>
          </a:p>
          <a:p>
            <a:pPr lvl="1" algn="just" eaLnBrk="1" hangingPunct="1">
              <a:lnSpc>
                <a:spcPct val="90000"/>
              </a:lnSpc>
            </a:pPr>
            <a:r>
              <a:rPr lang="zh-CN" altLang="en-US" sz="3200" smtClean="0"/>
              <a:t>地名和单位名：如“浙江绍兴周树人，</a:t>
            </a:r>
            <a:r>
              <a:rPr lang="en-US" altLang="zh-CN" sz="3200" smtClean="0"/>
              <a:t> </a:t>
            </a:r>
            <a:r>
              <a:rPr lang="zh-CN" altLang="en-US" sz="3200" smtClean="0"/>
              <a:t>国家语委冯志伟”</a:t>
            </a:r>
          </a:p>
          <a:p>
            <a:pPr lvl="1" algn="just" eaLnBrk="1" hangingPunct="1">
              <a:lnSpc>
                <a:spcPct val="90000"/>
              </a:lnSpc>
            </a:pPr>
            <a:r>
              <a:rPr lang="zh-CN" altLang="en-US" sz="3200" b="1" smtClean="0"/>
              <a:t> </a:t>
            </a:r>
            <a:r>
              <a:rPr lang="zh-CN" altLang="en-US" sz="3200" smtClean="0"/>
              <a:t>复杂的定语：如“德高望重的吕叔湘先生”。</a:t>
            </a:r>
          </a:p>
          <a:p>
            <a:pPr algn="just" eaLnBrk="1" hangingPunct="1">
              <a:lnSpc>
                <a:spcPct val="90000"/>
              </a:lnSpc>
            </a:pPr>
            <a:r>
              <a:rPr lang="zh-CN" altLang="en-US" smtClean="0"/>
              <a:t>根据这些限制性成分，可以有效地识别人名</a:t>
            </a:r>
          </a:p>
          <a:p>
            <a:pPr eaLnBrk="1" hangingPunct="1"/>
            <a:endParaRPr lang="zh-CN" altLang="en-US" smtClean="0"/>
          </a:p>
        </p:txBody>
      </p:sp>
      <p:sp>
        <p:nvSpPr>
          <p:cNvPr id="2867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a:t>
            </a:r>
            <a:r>
              <a:rPr lang="en-US" altLang="zh-CN" smtClean="0">
                <a:ea typeface="宋体" pitchFamily="2" charset="-122"/>
              </a:rPr>
              <a:t>@ 2014. </a:t>
            </a:r>
            <a:r>
              <a:rPr lang="en-US" altLang="zh-CN" dirty="0" smtClean="0">
                <a:ea typeface="宋体" pitchFamily="2" charset="-122"/>
              </a:rPr>
              <a:t>HIT. All Rights Reserved</a:t>
            </a:r>
          </a:p>
        </p:txBody>
      </p:sp>
      <p:sp>
        <p:nvSpPr>
          <p:cNvPr id="2867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smtClean="0"/>
              <a:t>中国人名识别</a:t>
            </a:r>
          </a:p>
        </p:txBody>
      </p:sp>
      <p:sp>
        <p:nvSpPr>
          <p:cNvPr id="29699" name="内容占位符 2"/>
          <p:cNvSpPr>
            <a:spLocks noGrp="1"/>
          </p:cNvSpPr>
          <p:nvPr>
            <p:ph idx="1"/>
          </p:nvPr>
        </p:nvSpPr>
        <p:spPr>
          <a:xfrm>
            <a:off x="928688" y="1500188"/>
            <a:ext cx="7661275" cy="4714875"/>
          </a:xfrm>
        </p:spPr>
        <p:txBody>
          <a:bodyPr/>
          <a:lstStyle/>
          <a:p>
            <a:pPr algn="just" eaLnBrk="1" hangingPunct="1">
              <a:lnSpc>
                <a:spcPct val="90000"/>
              </a:lnSpc>
            </a:pPr>
            <a:r>
              <a:rPr lang="zh-CN" altLang="en-US" sz="3600" smtClean="0"/>
              <a:t>中国姓氏用字中有的是专用作姓氏的，如“赵，邓，潘，冯”等，有的则兼作其他词语使用，如“顾，黄，周”等，对于兼作其他词语的姓氏，需要建立规则来判断。</a:t>
            </a:r>
          </a:p>
          <a:p>
            <a:pPr lvl="1" algn="just" eaLnBrk="1" hangingPunct="1">
              <a:lnSpc>
                <a:spcPct val="90000"/>
              </a:lnSpc>
            </a:pPr>
            <a:r>
              <a:rPr lang="zh-CN" altLang="en-US" smtClean="0"/>
              <a:t>“顾”兼作动词</a:t>
            </a:r>
          </a:p>
          <a:p>
            <a:pPr lvl="2" algn="just" eaLnBrk="1" hangingPunct="1">
              <a:lnSpc>
                <a:spcPct val="90000"/>
              </a:lnSpc>
            </a:pPr>
            <a:r>
              <a:rPr lang="zh-CN" altLang="en-US" sz="2800" smtClean="0"/>
              <a:t>记者</a:t>
            </a:r>
            <a:r>
              <a:rPr lang="zh-CN" altLang="en-US" sz="2800" b="1" smtClean="0"/>
              <a:t>顾</a:t>
            </a:r>
            <a:r>
              <a:rPr lang="zh-CN" altLang="en-US" sz="2800" smtClean="0"/>
              <a:t>小东</a:t>
            </a:r>
          </a:p>
          <a:p>
            <a:pPr lvl="2" algn="just" eaLnBrk="1" hangingPunct="1">
              <a:lnSpc>
                <a:spcPct val="90000"/>
              </a:lnSpc>
            </a:pPr>
            <a:r>
              <a:rPr lang="zh-CN" altLang="en-US" sz="2800" smtClean="0"/>
              <a:t>只</a:t>
            </a:r>
            <a:r>
              <a:rPr lang="zh-CN" altLang="en-US" sz="2800" b="1" smtClean="0"/>
              <a:t>顾</a:t>
            </a:r>
            <a:r>
              <a:rPr lang="zh-CN" altLang="en-US" sz="2800" smtClean="0"/>
              <a:t>短期的经济利益</a:t>
            </a:r>
          </a:p>
          <a:p>
            <a:pPr lvl="2" algn="just" eaLnBrk="1" hangingPunct="1">
              <a:lnSpc>
                <a:spcPct val="90000"/>
              </a:lnSpc>
            </a:pPr>
            <a:r>
              <a:rPr lang="zh-CN" altLang="en-US" sz="2800" smtClean="0"/>
              <a:t>规则：如果“顾”前有副词</a:t>
            </a:r>
            <a:r>
              <a:rPr lang="en-US" altLang="zh-CN" sz="2800" smtClean="0"/>
              <a:t>(</a:t>
            </a:r>
            <a:r>
              <a:rPr lang="zh-CN" altLang="en-US" sz="2800" smtClean="0"/>
              <a:t>只</a:t>
            </a:r>
            <a:r>
              <a:rPr lang="en-US" altLang="zh-CN" sz="2800" smtClean="0"/>
              <a:t>)</a:t>
            </a:r>
            <a:r>
              <a:rPr lang="zh-CN" altLang="en-US" sz="2800" smtClean="0"/>
              <a:t>，则“顾”不为姓氏。</a:t>
            </a:r>
          </a:p>
          <a:p>
            <a:pPr eaLnBrk="1" hangingPunct="1"/>
            <a:endParaRPr lang="zh-CN" altLang="en-US" smtClean="0"/>
          </a:p>
        </p:txBody>
      </p:sp>
      <p:sp>
        <p:nvSpPr>
          <p:cNvPr id="2970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2970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en-US" smtClean="0"/>
              <a:t>中国人名识别</a:t>
            </a:r>
          </a:p>
        </p:txBody>
      </p:sp>
      <p:sp>
        <p:nvSpPr>
          <p:cNvPr id="30723" name="内容占位符 2"/>
          <p:cNvSpPr>
            <a:spLocks noGrp="1"/>
          </p:cNvSpPr>
          <p:nvPr>
            <p:ph idx="1"/>
          </p:nvPr>
        </p:nvSpPr>
        <p:spPr>
          <a:xfrm>
            <a:off x="928688" y="1571625"/>
            <a:ext cx="7661275" cy="4643438"/>
          </a:xfrm>
        </p:spPr>
        <p:txBody>
          <a:bodyPr/>
          <a:lstStyle/>
          <a:p>
            <a:pPr lvl="1" algn="just" eaLnBrk="1" hangingPunct="1">
              <a:lnSpc>
                <a:spcPct val="90000"/>
              </a:lnSpc>
            </a:pPr>
            <a:r>
              <a:rPr lang="zh-CN" altLang="en-US" smtClean="0"/>
              <a:t>“黄”兼作形容词</a:t>
            </a:r>
          </a:p>
          <a:p>
            <a:pPr lvl="2" algn="just" eaLnBrk="1" hangingPunct="1">
              <a:lnSpc>
                <a:spcPct val="90000"/>
              </a:lnSpc>
            </a:pPr>
            <a:r>
              <a:rPr lang="zh-CN" altLang="en-US" sz="2800" b="1" smtClean="0"/>
              <a:t>黄</a:t>
            </a:r>
            <a:r>
              <a:rPr lang="zh-CN" altLang="en-US" sz="2800" smtClean="0"/>
              <a:t>曾阳研究概念层次网络</a:t>
            </a:r>
          </a:p>
          <a:p>
            <a:pPr lvl="2" algn="just" eaLnBrk="1" hangingPunct="1">
              <a:lnSpc>
                <a:spcPct val="90000"/>
              </a:lnSpc>
            </a:pPr>
            <a:r>
              <a:rPr lang="zh-CN" altLang="en-US" sz="2800" smtClean="0"/>
              <a:t>彩色的光带射到</a:t>
            </a:r>
            <a:r>
              <a:rPr lang="zh-CN" altLang="en-US" sz="2800" b="1" smtClean="0"/>
              <a:t>黄</a:t>
            </a:r>
            <a:r>
              <a:rPr lang="zh-CN" altLang="en-US" sz="2800" smtClean="0"/>
              <a:t>玻璃上</a:t>
            </a:r>
            <a:endParaRPr lang="en-US" altLang="zh-CN" sz="2800" smtClean="0"/>
          </a:p>
          <a:p>
            <a:pPr lvl="2" algn="just" eaLnBrk="1" hangingPunct="1">
              <a:lnSpc>
                <a:spcPct val="90000"/>
              </a:lnSpc>
              <a:buFont typeface="Wingdings" pitchFamily="2" charset="2"/>
              <a:buNone/>
            </a:pPr>
            <a:r>
              <a:rPr lang="zh-CN" altLang="en-US" sz="2800" smtClean="0"/>
              <a:t>规则</a:t>
            </a:r>
            <a:r>
              <a:rPr lang="en-US" altLang="zh-CN" sz="2800" smtClean="0"/>
              <a:t>: </a:t>
            </a:r>
            <a:r>
              <a:rPr lang="zh-CN" altLang="en-US" sz="2800" smtClean="0"/>
              <a:t>如果“黄”后有物质名词，则“黄”不为姓氏。</a:t>
            </a:r>
          </a:p>
          <a:p>
            <a:pPr lvl="1" algn="just" eaLnBrk="1" hangingPunct="1">
              <a:lnSpc>
                <a:spcPct val="90000"/>
              </a:lnSpc>
            </a:pPr>
            <a:r>
              <a:rPr lang="zh-CN" altLang="en-US" smtClean="0"/>
              <a:t>“周”兼作量词</a:t>
            </a:r>
          </a:p>
          <a:p>
            <a:pPr lvl="2" algn="just" eaLnBrk="1" hangingPunct="1">
              <a:lnSpc>
                <a:spcPct val="90000"/>
              </a:lnSpc>
            </a:pPr>
            <a:r>
              <a:rPr lang="zh-CN" altLang="en-US" sz="2800" smtClean="0"/>
              <a:t>由</a:t>
            </a:r>
            <a:r>
              <a:rPr lang="zh-CN" altLang="en-US" sz="2800" b="1" smtClean="0"/>
              <a:t>周</a:t>
            </a:r>
            <a:r>
              <a:rPr lang="zh-CN" altLang="en-US" sz="2800" smtClean="0"/>
              <a:t>恩来任国务院总理</a:t>
            </a:r>
          </a:p>
          <a:p>
            <a:pPr lvl="2" algn="just" eaLnBrk="1" hangingPunct="1">
              <a:lnSpc>
                <a:spcPct val="90000"/>
              </a:lnSpc>
            </a:pPr>
            <a:r>
              <a:rPr lang="zh-CN" altLang="en-US" sz="2800" smtClean="0"/>
              <a:t>地球自转一</a:t>
            </a:r>
            <a:r>
              <a:rPr lang="zh-CN" altLang="en-US" sz="2800" b="1" smtClean="0"/>
              <a:t>周</a:t>
            </a:r>
            <a:endParaRPr lang="en-US" altLang="zh-CN" sz="2800" b="1" smtClean="0"/>
          </a:p>
          <a:p>
            <a:pPr lvl="2" algn="just" eaLnBrk="1" hangingPunct="1">
              <a:lnSpc>
                <a:spcPct val="90000"/>
              </a:lnSpc>
            </a:pPr>
            <a:r>
              <a:rPr lang="zh-CN" altLang="en-US" sz="2800" smtClean="0"/>
              <a:t>规则</a:t>
            </a:r>
            <a:r>
              <a:rPr lang="en-US" altLang="zh-CN" sz="2800" smtClean="0"/>
              <a:t>: </a:t>
            </a:r>
            <a:r>
              <a:rPr lang="zh-CN" altLang="en-US" sz="2800" smtClean="0"/>
              <a:t>如果“周”前有数词</a:t>
            </a:r>
            <a:r>
              <a:rPr lang="en-US" altLang="zh-CN" sz="2800" smtClean="0"/>
              <a:t>, </a:t>
            </a:r>
            <a:r>
              <a:rPr lang="zh-CN" altLang="en-US" sz="2800" smtClean="0"/>
              <a:t>则“周”不为姓氏。</a:t>
            </a:r>
          </a:p>
          <a:p>
            <a:pPr eaLnBrk="1" hangingPunct="1"/>
            <a:endParaRPr lang="zh-CN" altLang="en-US" smtClean="0"/>
          </a:p>
        </p:txBody>
      </p:sp>
      <p:sp>
        <p:nvSpPr>
          <p:cNvPr id="3072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072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zh-CN" altLang="en-US" smtClean="0"/>
              <a:t>外国人名识别</a:t>
            </a:r>
          </a:p>
        </p:txBody>
      </p:sp>
      <p:sp>
        <p:nvSpPr>
          <p:cNvPr id="31747" name="内容占位符 2"/>
          <p:cNvSpPr>
            <a:spLocks noGrp="1"/>
          </p:cNvSpPr>
          <p:nvPr>
            <p:ph idx="1"/>
          </p:nvPr>
        </p:nvSpPr>
        <p:spPr>
          <a:xfrm>
            <a:off x="949325" y="1571625"/>
            <a:ext cx="7661275" cy="4524375"/>
          </a:xfrm>
        </p:spPr>
        <p:txBody>
          <a:bodyPr/>
          <a:lstStyle/>
          <a:p>
            <a:pPr lvl="1" algn="just" eaLnBrk="1" hangingPunct="1">
              <a:lnSpc>
                <a:spcPct val="90000"/>
              </a:lnSpc>
            </a:pPr>
            <a:r>
              <a:rPr lang="en-US" altLang="zh-CN" smtClean="0"/>
              <a:t>《</a:t>
            </a:r>
            <a:r>
              <a:rPr lang="zh-CN" altLang="en-US" smtClean="0"/>
              <a:t>英语姓名译名手册</a:t>
            </a:r>
            <a:r>
              <a:rPr lang="en-US" altLang="zh-CN" smtClean="0"/>
              <a:t>》</a:t>
            </a:r>
            <a:r>
              <a:rPr lang="zh-CN" altLang="en-US" smtClean="0"/>
              <a:t>中共收英语姓氏</a:t>
            </a:r>
            <a:r>
              <a:rPr lang="en-US" altLang="zh-CN" smtClean="0"/>
              <a:t>, </a:t>
            </a:r>
            <a:r>
              <a:rPr lang="zh-CN" altLang="en-US" smtClean="0"/>
              <a:t>教名约</a:t>
            </a:r>
            <a:r>
              <a:rPr lang="en-US" altLang="zh-CN" smtClean="0"/>
              <a:t>4</a:t>
            </a:r>
            <a:r>
              <a:rPr lang="zh-CN" altLang="en-US" smtClean="0"/>
              <a:t>万个</a:t>
            </a:r>
            <a:r>
              <a:rPr lang="en-US" altLang="zh-CN" smtClean="0"/>
              <a:t>, </a:t>
            </a:r>
            <a:r>
              <a:rPr lang="zh-CN" altLang="en-US" smtClean="0"/>
              <a:t>经计算机统计得出英语姓名译名用字表共</a:t>
            </a:r>
            <a:r>
              <a:rPr lang="en-US" altLang="zh-CN" smtClean="0"/>
              <a:t>476</a:t>
            </a:r>
            <a:r>
              <a:rPr lang="zh-CN" altLang="en-US" smtClean="0"/>
              <a:t>个： </a:t>
            </a:r>
          </a:p>
          <a:p>
            <a:pPr lvl="2" algn="just" eaLnBrk="1" hangingPunct="1">
              <a:lnSpc>
                <a:spcPct val="90000"/>
              </a:lnSpc>
              <a:buFontTx/>
              <a:buNone/>
            </a:pPr>
            <a:r>
              <a:rPr lang="zh-CN" altLang="en-US" sz="1400" smtClean="0"/>
              <a:t>“啊阿埃艾爱昂奥巴白柏拜班邦包保堡鲍北贝倍本比彼边别滨宾玻波博勃伯卜布采蔡藏策查察昌彻陈楚垂茨慈次聪存措达大戴代丹当道德得登邓迪底地蒂第帝丁东杜敦顿多厄恩耳尔法凡范方菲费芬丰冯佛夫福弗辅富盖甘冈高哥戈葛格各根贡古顾瓜圭郭果哈海罕翰汉杭豪赫黑亨洪侯胡华怀惠霍基吉季计嘉佳加贾简姜焦杰捷金津京久居喀卡开凯坎康考柯科可克肯孔扣寇库夸匡奎魁坤昆阔拉腊莱来赖兰朗劳勒乐雷黎理李里礼荔丽历利立莲连廉良列琳林霖龄留刘流柳龙隆卢鲁露路吕略伦萝罗洛玛马麦迈满曼芒茅梅门蒙孟米密敏明名摩莫墨默姆木穆拿娜纳乃奈南内嫩能妮尼年涅宁牛纽农努女诺欧帕派潘庞培佩彭蓬皮匹平泼朴普漆奇齐契恰钱强乔切钦琴青琼丘邱屈让热仁日荣茹儒瑞若撒萨塞赛三缮桑瑟森莎沙珊山尚绍舍申生盛圣施诗石什史士寿舒朔斯思丝松孙索所塔泰坦汤唐陶特藤提惕田铁汀廷亭通透图托脱娃瓦万旺威韦为维伟魏卫温文翁沃乌武伍西锡希悉席霞夏显香向晓肖歇谢欣辛兴幸姓雄休修雪逊雅亚延扬阳尧耀耶叶依易意因英永尤雨约宰赞早泽曾扎詹湛章张哲者珍真芝知智治朱卓兹子宗祖佐丕谟葆薇岑弼娅缪珀瑙赉滕斐熙鸠窦艮麟黛”。 </a:t>
            </a:r>
          </a:p>
          <a:p>
            <a:pPr eaLnBrk="1" hangingPunct="1"/>
            <a:endParaRPr lang="zh-CN" altLang="en-US" smtClean="0"/>
          </a:p>
        </p:txBody>
      </p:sp>
      <p:sp>
        <p:nvSpPr>
          <p:cNvPr id="3174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174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smtClean="0"/>
              <a:t>回顾</a:t>
            </a:r>
          </a:p>
        </p:txBody>
      </p:sp>
      <p:sp>
        <p:nvSpPr>
          <p:cNvPr id="14339" name="内容占位符 2"/>
          <p:cNvSpPr>
            <a:spLocks noGrp="1"/>
          </p:cNvSpPr>
          <p:nvPr>
            <p:ph idx="1"/>
          </p:nvPr>
        </p:nvSpPr>
        <p:spPr>
          <a:xfrm>
            <a:off x="928688" y="1571625"/>
            <a:ext cx="7661275" cy="4114800"/>
          </a:xfrm>
        </p:spPr>
        <p:txBody>
          <a:bodyPr/>
          <a:lstStyle/>
          <a:p>
            <a:pPr eaLnBrk="1" hangingPunct="1"/>
            <a:r>
              <a:rPr lang="zh-CN" altLang="en-US" smtClean="0"/>
              <a:t>两种计算语言学研究路线</a:t>
            </a:r>
          </a:p>
          <a:p>
            <a:pPr lvl="1" eaLnBrk="1" hangingPunct="1"/>
            <a:r>
              <a:rPr lang="zh-CN" altLang="en-US" smtClean="0"/>
              <a:t>基于语言学规则（理性主义）</a:t>
            </a:r>
          </a:p>
          <a:p>
            <a:pPr lvl="1" eaLnBrk="1" hangingPunct="1"/>
            <a:r>
              <a:rPr lang="zh-CN" altLang="en-US" smtClean="0"/>
              <a:t>基于统计（经验主义）</a:t>
            </a:r>
          </a:p>
          <a:p>
            <a:pPr lvl="2" eaLnBrk="1" hangingPunct="1"/>
            <a:r>
              <a:rPr lang="zh-CN" altLang="en-US" smtClean="0"/>
              <a:t>从大规模真实语料库中获得语言各级单位上的统计信息，依据较低语言单位上的统计信息运用相关统计推理技术计算较高级语言单位上的统计信息</a:t>
            </a:r>
          </a:p>
          <a:p>
            <a:pPr eaLnBrk="1" hangingPunct="1"/>
            <a:endParaRPr lang="zh-CN" altLang="en-US" smtClean="0"/>
          </a:p>
        </p:txBody>
      </p:sp>
      <p:sp>
        <p:nvSpPr>
          <p:cNvPr id="1434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1434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zh-CN" altLang="en-US" smtClean="0"/>
              <a:t>外国人名识别</a:t>
            </a:r>
          </a:p>
        </p:txBody>
      </p:sp>
      <p:sp>
        <p:nvSpPr>
          <p:cNvPr id="32771" name="内容占位符 2"/>
          <p:cNvSpPr>
            <a:spLocks noGrp="1"/>
          </p:cNvSpPr>
          <p:nvPr>
            <p:ph idx="1"/>
          </p:nvPr>
        </p:nvSpPr>
        <p:spPr/>
        <p:txBody>
          <a:bodyPr/>
          <a:lstStyle/>
          <a:p>
            <a:pPr lvl="1" algn="just" eaLnBrk="1" hangingPunct="1">
              <a:lnSpc>
                <a:spcPct val="90000"/>
              </a:lnSpc>
            </a:pPr>
            <a:r>
              <a:rPr lang="zh-CN" altLang="en-US" sz="3200" smtClean="0"/>
              <a:t>利用这个译名表，可初步确定外国人名在句子中的位置和边界。 </a:t>
            </a:r>
          </a:p>
          <a:p>
            <a:pPr lvl="1" algn="just" eaLnBrk="1" hangingPunct="1">
              <a:lnSpc>
                <a:spcPct val="90000"/>
              </a:lnSpc>
            </a:pPr>
            <a:r>
              <a:rPr lang="zh-CN" altLang="en-US" sz="3200" smtClean="0"/>
              <a:t>设任一连续汉字串</a:t>
            </a:r>
            <a:r>
              <a:rPr lang="en-US" altLang="zh-CN" sz="3200" smtClean="0"/>
              <a:t>C1...Ci...Cn  (n</a:t>
            </a:r>
            <a:r>
              <a:rPr lang="en-US" altLang="zh-CN" sz="3200" smtClean="0">
                <a:sym typeface="Symbol" pitchFamily="18" charset="2"/>
              </a:rPr>
              <a:t></a:t>
            </a:r>
            <a:r>
              <a:rPr lang="en-US" altLang="zh-CN" sz="3200" smtClean="0"/>
              <a:t>1)</a:t>
            </a:r>
            <a:r>
              <a:rPr lang="zh-CN" altLang="en-US" sz="3200" smtClean="0"/>
              <a:t>，</a:t>
            </a:r>
            <a:r>
              <a:rPr lang="en-US" altLang="zh-CN" sz="3200" smtClean="0"/>
              <a:t> </a:t>
            </a:r>
            <a:r>
              <a:rPr lang="zh-CN" altLang="en-US" sz="3200" smtClean="0"/>
              <a:t>如果对所有的</a:t>
            </a:r>
            <a:r>
              <a:rPr lang="en-US" altLang="zh-CN" sz="3200" smtClean="0"/>
              <a:t>Ci  (i=1,...,n)</a:t>
            </a:r>
            <a:r>
              <a:rPr lang="zh-CN" altLang="en-US" sz="3200" smtClean="0"/>
              <a:t>，都有</a:t>
            </a:r>
            <a:r>
              <a:rPr lang="en-US" altLang="zh-CN" sz="3200" smtClean="0"/>
              <a:t>Ci </a:t>
            </a:r>
            <a:r>
              <a:rPr lang="zh-CN" altLang="en-US" sz="3200" smtClean="0"/>
              <a:t>属于译名表，则初步可认为该汉字串为外国人名。</a:t>
            </a:r>
          </a:p>
          <a:p>
            <a:pPr eaLnBrk="1" hangingPunct="1"/>
            <a:endParaRPr lang="zh-CN" altLang="en-US" smtClean="0"/>
          </a:p>
        </p:txBody>
      </p:sp>
      <p:sp>
        <p:nvSpPr>
          <p:cNvPr id="3277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277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zh-CN" altLang="en-US" smtClean="0"/>
              <a:t>外国人名识别</a:t>
            </a:r>
          </a:p>
        </p:txBody>
      </p:sp>
      <p:sp>
        <p:nvSpPr>
          <p:cNvPr id="33795" name="内容占位符 2"/>
          <p:cNvSpPr>
            <a:spLocks noGrp="1"/>
          </p:cNvSpPr>
          <p:nvPr>
            <p:ph idx="1"/>
          </p:nvPr>
        </p:nvSpPr>
        <p:spPr>
          <a:xfrm>
            <a:off x="928688" y="1428750"/>
            <a:ext cx="7661275" cy="4857750"/>
          </a:xfrm>
        </p:spPr>
        <p:txBody>
          <a:bodyPr/>
          <a:lstStyle/>
          <a:p>
            <a:pPr lvl="1" algn="just" eaLnBrk="1" hangingPunct="1">
              <a:lnSpc>
                <a:spcPct val="90000"/>
              </a:lnSpc>
            </a:pPr>
            <a:r>
              <a:rPr lang="zh-CN" altLang="en-US" smtClean="0"/>
              <a:t>初步确定外国人名之后，再根据人名前后的限制性成分，进一步确定外国人名的界限。    </a:t>
            </a:r>
          </a:p>
          <a:p>
            <a:pPr lvl="2" algn="just" eaLnBrk="1" hangingPunct="1">
              <a:lnSpc>
                <a:spcPct val="90000"/>
              </a:lnSpc>
            </a:pPr>
            <a:r>
              <a:rPr lang="zh-CN" altLang="en-US" sz="2800" smtClean="0"/>
              <a:t>政府总理卢卡诺夫参加了庆祝活动</a:t>
            </a:r>
          </a:p>
          <a:p>
            <a:pPr lvl="2" algn="just" eaLnBrk="1" hangingPunct="1">
              <a:lnSpc>
                <a:spcPct val="90000"/>
              </a:lnSpc>
            </a:pPr>
            <a:r>
              <a:rPr lang="zh-CN" altLang="en-US" sz="2800" smtClean="0"/>
              <a:t>英国首相撒切尔夫人访问美国</a:t>
            </a:r>
          </a:p>
          <a:p>
            <a:pPr lvl="1" algn="just" eaLnBrk="1" hangingPunct="1">
              <a:lnSpc>
                <a:spcPct val="90000"/>
              </a:lnSpc>
              <a:buFontTx/>
              <a:buNone/>
            </a:pPr>
            <a:r>
              <a:rPr lang="zh-CN" altLang="en-US" smtClean="0"/>
              <a:t>         根据译名表切分时会认为“理卢卡诺夫，</a:t>
            </a:r>
            <a:r>
              <a:rPr lang="en-US" altLang="zh-CN" smtClean="0"/>
              <a:t> </a:t>
            </a:r>
            <a:r>
              <a:rPr lang="zh-CN" altLang="en-US" smtClean="0"/>
              <a:t>撒切尔夫”是外国人，得出错误的切分。这时，还要利用限制性成分“总理”和“夫人”，使译名表中的汉字不能作用于限制性成分“总理”和“夫人”之上，便可以得到正确的切分：“总理</a:t>
            </a:r>
            <a:r>
              <a:rPr lang="en-US" altLang="zh-CN" smtClean="0"/>
              <a:t>/</a:t>
            </a:r>
            <a:r>
              <a:rPr lang="zh-CN" altLang="en-US" smtClean="0"/>
              <a:t>卢卡诺夫”，</a:t>
            </a:r>
            <a:r>
              <a:rPr lang="en-US" altLang="zh-CN" smtClean="0"/>
              <a:t> “</a:t>
            </a:r>
            <a:r>
              <a:rPr lang="zh-CN" altLang="en-US" smtClean="0"/>
              <a:t>撒切尔</a:t>
            </a:r>
            <a:r>
              <a:rPr lang="en-US" altLang="zh-CN" smtClean="0"/>
              <a:t>/</a:t>
            </a:r>
            <a:r>
              <a:rPr lang="zh-CN" altLang="en-US" smtClean="0"/>
              <a:t>夫人”。</a:t>
            </a:r>
          </a:p>
          <a:p>
            <a:pPr eaLnBrk="1" hangingPunct="1"/>
            <a:endParaRPr lang="zh-CN" altLang="en-US" smtClean="0"/>
          </a:p>
        </p:txBody>
      </p:sp>
      <p:sp>
        <p:nvSpPr>
          <p:cNvPr id="3379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379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smtClean="0"/>
              <a:t>外国人名识别</a:t>
            </a:r>
          </a:p>
        </p:txBody>
      </p:sp>
      <p:sp>
        <p:nvSpPr>
          <p:cNvPr id="34819" name="内容占位符 2"/>
          <p:cNvSpPr>
            <a:spLocks noGrp="1"/>
          </p:cNvSpPr>
          <p:nvPr>
            <p:ph idx="1"/>
          </p:nvPr>
        </p:nvSpPr>
        <p:spPr>
          <a:xfrm>
            <a:off x="857250" y="1643063"/>
            <a:ext cx="7661275" cy="4114800"/>
          </a:xfrm>
        </p:spPr>
        <p:txBody>
          <a:bodyPr/>
          <a:lstStyle/>
          <a:p>
            <a:pPr eaLnBrk="1" hangingPunct="1"/>
            <a:r>
              <a:rPr lang="zh-CN" altLang="en-US" smtClean="0"/>
              <a:t>我们也可以利用只能出现在外国人名首和外国人名末的汉字作为特征字来判定外国人名的边界。这需要分别建立相应的字表来作为判定外国人名左右边界的依据</a:t>
            </a:r>
          </a:p>
        </p:txBody>
      </p:sp>
      <p:sp>
        <p:nvSpPr>
          <p:cNvPr id="3482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482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zh-CN" altLang="en-US" smtClean="0"/>
              <a:t>外国人名识别</a:t>
            </a:r>
          </a:p>
        </p:txBody>
      </p:sp>
      <p:sp>
        <p:nvSpPr>
          <p:cNvPr id="35843" name="内容占位符 2"/>
          <p:cNvSpPr>
            <a:spLocks noGrp="1"/>
          </p:cNvSpPr>
          <p:nvPr>
            <p:ph idx="1"/>
          </p:nvPr>
        </p:nvSpPr>
        <p:spPr/>
        <p:txBody>
          <a:bodyPr/>
          <a:lstStyle/>
          <a:p>
            <a:pPr algn="just" eaLnBrk="1" hangingPunct="1"/>
            <a:r>
              <a:rPr lang="zh-CN" altLang="en-US" smtClean="0"/>
              <a:t>还可以利用简单的上下文来进一步判定外国人名的边界</a:t>
            </a:r>
          </a:p>
          <a:p>
            <a:pPr lvl="1" algn="just" eaLnBrk="1" hangingPunct="1"/>
            <a:r>
              <a:rPr lang="zh-CN" altLang="en-US" smtClean="0"/>
              <a:t>标点符号，数字，空格，西文字母，译名连接符号常常是人名的边界。</a:t>
            </a:r>
          </a:p>
          <a:p>
            <a:pPr lvl="1" algn="just" eaLnBrk="1" hangingPunct="1"/>
            <a:r>
              <a:rPr lang="zh-CN" altLang="en-US" smtClean="0"/>
              <a:t>人名经常出现在一些表示行为的动词之前，如“率，说，抵，离，报道，率领，会见，</a:t>
            </a:r>
            <a:r>
              <a:rPr lang="en-US" altLang="zh-CN" smtClean="0"/>
              <a:t> </a:t>
            </a:r>
            <a:r>
              <a:rPr lang="zh-CN" altLang="en-US" smtClean="0"/>
              <a:t>表示，接受，指出，认为，发现，主持，呼吁，出席”等。</a:t>
            </a:r>
          </a:p>
          <a:p>
            <a:pPr eaLnBrk="1" hangingPunct="1"/>
            <a:endParaRPr lang="zh-CN" altLang="en-US" smtClean="0"/>
          </a:p>
        </p:txBody>
      </p:sp>
      <p:sp>
        <p:nvSpPr>
          <p:cNvPr id="3584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584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en-US" smtClean="0"/>
              <a:t>地名识别</a:t>
            </a:r>
          </a:p>
        </p:txBody>
      </p:sp>
      <p:sp>
        <p:nvSpPr>
          <p:cNvPr id="36867" name="内容占位符 2"/>
          <p:cNvSpPr>
            <a:spLocks noGrp="1"/>
          </p:cNvSpPr>
          <p:nvPr>
            <p:ph idx="1"/>
          </p:nvPr>
        </p:nvSpPr>
        <p:spPr/>
        <p:txBody>
          <a:bodyPr/>
          <a:lstStyle/>
          <a:p>
            <a:pPr lvl="1" algn="just" eaLnBrk="1" hangingPunct="1">
              <a:lnSpc>
                <a:spcPct val="90000"/>
              </a:lnSpc>
            </a:pPr>
            <a:r>
              <a:rPr lang="zh-CN" altLang="en-US" smtClean="0"/>
              <a:t>地名用字的分布比人名用字分散，处理起来困难更大。</a:t>
            </a:r>
          </a:p>
          <a:p>
            <a:pPr lvl="1" algn="just" eaLnBrk="1" hangingPunct="1">
              <a:lnSpc>
                <a:spcPct val="90000"/>
              </a:lnSpc>
            </a:pPr>
            <a:r>
              <a:rPr lang="zh-CN" altLang="en-US" smtClean="0"/>
              <a:t>中国地名委员会编写了</a:t>
            </a:r>
            <a:r>
              <a:rPr lang="en-US" altLang="zh-CN" smtClean="0"/>
              <a:t>《</a:t>
            </a:r>
            <a:r>
              <a:rPr lang="zh-CN" altLang="en-US" smtClean="0"/>
              <a:t>中华人民共和国地名录</a:t>
            </a:r>
            <a:r>
              <a:rPr lang="en-US" altLang="zh-CN" smtClean="0"/>
              <a:t>》</a:t>
            </a:r>
            <a:r>
              <a:rPr lang="zh-CN" altLang="en-US" smtClean="0"/>
              <a:t>，收集了全国乡镇以上（含乡镇）各级行政区域的名称，以乡镇人民政府所在地为主的居民聚落名称，山、河、湖、海、岛、高原、盆地、沙溪等自然地理实体名称，名胜古迹、纪念地、古遗址、水库、桥梁、电站等名称。</a:t>
            </a:r>
          </a:p>
          <a:p>
            <a:pPr eaLnBrk="1" hangingPunct="1"/>
            <a:endParaRPr lang="zh-CN" altLang="en-US" smtClean="0"/>
          </a:p>
        </p:txBody>
      </p:sp>
      <p:sp>
        <p:nvSpPr>
          <p:cNvPr id="3686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686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zh-CN" altLang="en-US" smtClean="0"/>
              <a:t>地名识别</a:t>
            </a:r>
          </a:p>
        </p:txBody>
      </p:sp>
      <p:sp>
        <p:nvSpPr>
          <p:cNvPr id="37891" name="内容占位符 2"/>
          <p:cNvSpPr>
            <a:spLocks noGrp="1"/>
          </p:cNvSpPr>
          <p:nvPr>
            <p:ph idx="1"/>
          </p:nvPr>
        </p:nvSpPr>
        <p:spPr>
          <a:xfrm>
            <a:off x="928688" y="1643063"/>
            <a:ext cx="7661275" cy="4114800"/>
          </a:xfrm>
        </p:spPr>
        <p:txBody>
          <a:bodyPr/>
          <a:lstStyle/>
          <a:p>
            <a:pPr eaLnBrk="1" hangingPunct="1"/>
            <a:r>
              <a:rPr lang="en-US" altLang="zh-CN" smtClean="0"/>
              <a:t>《</a:t>
            </a:r>
            <a:r>
              <a:rPr lang="zh-CN" altLang="en-US" smtClean="0"/>
              <a:t>中华人民共和国地名录</a:t>
            </a:r>
            <a:r>
              <a:rPr lang="en-US" altLang="zh-CN" smtClean="0"/>
              <a:t>》</a:t>
            </a:r>
            <a:r>
              <a:rPr lang="zh-CN" altLang="en-US" smtClean="0"/>
              <a:t>共收录地名</a:t>
            </a:r>
            <a:r>
              <a:rPr lang="en-US" altLang="zh-CN" smtClean="0"/>
              <a:t>10</a:t>
            </a:r>
            <a:r>
              <a:rPr lang="zh-CN" altLang="en-US" smtClean="0"/>
              <a:t>万多条。这个地名录中使用的汉字共</a:t>
            </a:r>
            <a:r>
              <a:rPr lang="en-US" altLang="zh-CN" smtClean="0"/>
              <a:t>2662</a:t>
            </a:r>
            <a:r>
              <a:rPr lang="zh-CN" altLang="en-US" smtClean="0"/>
              <a:t>个，频度最高的前</a:t>
            </a:r>
            <a:r>
              <a:rPr lang="en-US" altLang="zh-CN" smtClean="0"/>
              <a:t>65</a:t>
            </a:r>
            <a:r>
              <a:rPr lang="zh-CN" altLang="en-US" smtClean="0"/>
              <a:t>个汉字占总频度的</a:t>
            </a:r>
            <a:r>
              <a:rPr lang="en-US" altLang="zh-CN" smtClean="0"/>
              <a:t>50.22%</a:t>
            </a:r>
            <a:r>
              <a:rPr lang="zh-CN" altLang="en-US" smtClean="0"/>
              <a:t>，前</a:t>
            </a:r>
            <a:r>
              <a:rPr lang="en-US" altLang="zh-CN" smtClean="0"/>
              <a:t>622</a:t>
            </a:r>
            <a:r>
              <a:rPr lang="zh-CN" altLang="en-US" smtClean="0"/>
              <a:t>个汉字占总频度的</a:t>
            </a:r>
            <a:r>
              <a:rPr lang="en-US" altLang="zh-CN" smtClean="0"/>
              <a:t>90.01%</a:t>
            </a:r>
            <a:r>
              <a:rPr lang="zh-CN" altLang="en-US" smtClean="0"/>
              <a:t>，前</a:t>
            </a:r>
            <a:r>
              <a:rPr lang="en-US" altLang="zh-CN" smtClean="0"/>
              <a:t>1872</a:t>
            </a:r>
            <a:r>
              <a:rPr lang="zh-CN" altLang="en-US" smtClean="0"/>
              <a:t>个汉字占总频度的</a:t>
            </a:r>
            <a:r>
              <a:rPr lang="en-US" altLang="zh-CN" smtClean="0"/>
              <a:t>99%</a:t>
            </a:r>
            <a:r>
              <a:rPr lang="zh-CN" altLang="en-US" smtClean="0"/>
              <a:t>。与人名的用字情况相比较，地名用字分散得多。</a:t>
            </a:r>
          </a:p>
        </p:txBody>
      </p:sp>
      <p:sp>
        <p:nvSpPr>
          <p:cNvPr id="3789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789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smtClean="0"/>
              <a:t>地名识别</a:t>
            </a:r>
          </a:p>
        </p:txBody>
      </p:sp>
      <p:sp>
        <p:nvSpPr>
          <p:cNvPr id="38915" name="内容占位符 2"/>
          <p:cNvSpPr>
            <a:spLocks noGrp="1"/>
          </p:cNvSpPr>
          <p:nvPr>
            <p:ph idx="1"/>
          </p:nvPr>
        </p:nvSpPr>
        <p:spPr>
          <a:xfrm>
            <a:off x="928688" y="1500188"/>
            <a:ext cx="7661275" cy="4114800"/>
          </a:xfrm>
        </p:spPr>
        <p:txBody>
          <a:bodyPr/>
          <a:lstStyle/>
          <a:p>
            <a:pPr algn="just" eaLnBrk="1" hangingPunct="1">
              <a:lnSpc>
                <a:spcPct val="90000"/>
              </a:lnSpc>
            </a:pPr>
            <a:r>
              <a:rPr lang="zh-CN" altLang="en-US" dirty="0" smtClean="0"/>
              <a:t>中国地名的自动识别主要利用地名用字的频度信息以及关联信息对侯选的地名用词进行筛选，再利用出现在地名后部的特征字</a:t>
            </a:r>
            <a:r>
              <a:rPr lang="zh-CN" altLang="en-US" dirty="0" smtClean="0">
                <a:latin typeface="Courier New" pitchFamily="49" charset="0"/>
              </a:rPr>
              <a:t>“</a:t>
            </a:r>
            <a:r>
              <a:rPr lang="zh-CN" altLang="en-US" dirty="0" smtClean="0"/>
              <a:t>省</a:t>
            </a:r>
            <a:r>
              <a:rPr lang="zh-CN" altLang="en-US" dirty="0" smtClean="0"/>
              <a:t>、</a:t>
            </a:r>
            <a:r>
              <a:rPr lang="zh-CN" altLang="en-US" dirty="0"/>
              <a:t>市</a:t>
            </a:r>
            <a:r>
              <a:rPr lang="zh-CN" altLang="en-US" dirty="0" smtClean="0"/>
              <a:t>、</a:t>
            </a:r>
            <a:r>
              <a:rPr lang="zh-CN" altLang="en-US" dirty="0" smtClean="0"/>
              <a:t>县、乡、镇、山、湖、河、海</a:t>
            </a:r>
            <a:r>
              <a:rPr lang="zh-CN" altLang="en-US" dirty="0" smtClean="0">
                <a:latin typeface="Courier New" pitchFamily="49" charset="0"/>
              </a:rPr>
              <a:t>”</a:t>
            </a:r>
            <a:r>
              <a:rPr lang="zh-CN" altLang="en-US" dirty="0" smtClean="0"/>
              <a:t>等进行判定。</a:t>
            </a:r>
          </a:p>
        </p:txBody>
      </p:sp>
      <p:sp>
        <p:nvSpPr>
          <p:cNvPr id="3891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891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zh-CN" altLang="en-US" smtClean="0"/>
              <a:t>地名识别</a:t>
            </a:r>
          </a:p>
        </p:txBody>
      </p:sp>
      <p:sp>
        <p:nvSpPr>
          <p:cNvPr id="39939" name="内容占位符 2"/>
          <p:cNvSpPr>
            <a:spLocks noGrp="1"/>
          </p:cNvSpPr>
          <p:nvPr>
            <p:ph idx="1"/>
          </p:nvPr>
        </p:nvSpPr>
        <p:spPr/>
        <p:txBody>
          <a:bodyPr/>
          <a:lstStyle/>
          <a:p>
            <a:pPr algn="just" eaLnBrk="1" hangingPunct="1">
              <a:lnSpc>
                <a:spcPct val="90000"/>
              </a:lnSpc>
            </a:pPr>
            <a:r>
              <a:rPr lang="zh-CN" altLang="en-US" sz="2800" smtClean="0"/>
              <a:t>还可以利用地名的上下文信息进一步判定</a:t>
            </a:r>
          </a:p>
          <a:p>
            <a:pPr lvl="1" algn="just" eaLnBrk="1" hangingPunct="1">
              <a:lnSpc>
                <a:spcPct val="90000"/>
              </a:lnSpc>
            </a:pPr>
            <a:r>
              <a:rPr lang="zh-CN" altLang="en-US" sz="2400" smtClean="0"/>
              <a:t>某些动词和介词（如</a:t>
            </a:r>
            <a:r>
              <a:rPr lang="zh-CN" altLang="en-US" sz="2400" smtClean="0">
                <a:latin typeface="Courier New" pitchFamily="49" charset="0"/>
              </a:rPr>
              <a:t>“</a:t>
            </a:r>
            <a:r>
              <a:rPr lang="zh-CN" altLang="en-US" sz="2400" smtClean="0"/>
              <a:t>到、在、位于</a:t>
            </a:r>
            <a:r>
              <a:rPr lang="zh-CN" altLang="en-US" sz="2400" smtClean="0">
                <a:latin typeface="Courier New" pitchFamily="49" charset="0"/>
              </a:rPr>
              <a:t>”</a:t>
            </a:r>
            <a:r>
              <a:rPr lang="zh-CN" altLang="en-US" sz="2400" smtClean="0"/>
              <a:t>等）的后面常常出现地名：例如，</a:t>
            </a:r>
            <a:r>
              <a:rPr lang="zh-CN" altLang="en-US" sz="2400" smtClean="0">
                <a:latin typeface="Courier New" pitchFamily="49" charset="0"/>
              </a:rPr>
              <a:t>“</a:t>
            </a:r>
            <a:r>
              <a:rPr lang="zh-CN" altLang="en-US" sz="2400" smtClean="0"/>
              <a:t>到北京，在上海，位于八达岭</a:t>
            </a:r>
            <a:r>
              <a:rPr lang="zh-CN" altLang="en-US" sz="2400" smtClean="0">
                <a:latin typeface="Courier New" pitchFamily="49" charset="0"/>
              </a:rPr>
              <a:t>”</a:t>
            </a:r>
            <a:r>
              <a:rPr lang="zh-CN" altLang="en-US" sz="2400" smtClean="0"/>
              <a:t>。</a:t>
            </a:r>
          </a:p>
          <a:p>
            <a:pPr lvl="1" algn="just" eaLnBrk="1" hangingPunct="1">
              <a:lnSpc>
                <a:spcPct val="90000"/>
              </a:lnSpc>
            </a:pPr>
            <a:r>
              <a:rPr lang="zh-CN" altLang="en-US" sz="2400" smtClean="0"/>
              <a:t>某些方位词（如</a:t>
            </a:r>
            <a:r>
              <a:rPr lang="zh-CN" altLang="en-US" sz="2400" smtClean="0">
                <a:latin typeface="Courier New" pitchFamily="49" charset="0"/>
              </a:rPr>
              <a:t>“</a:t>
            </a:r>
            <a:r>
              <a:rPr lang="zh-CN" altLang="en-US" sz="2400" smtClean="0"/>
              <a:t>附近、内外</a:t>
            </a:r>
            <a:r>
              <a:rPr lang="zh-CN" altLang="en-US" sz="2400" smtClean="0">
                <a:latin typeface="Courier New" pitchFamily="49" charset="0"/>
              </a:rPr>
              <a:t>”</a:t>
            </a:r>
            <a:r>
              <a:rPr lang="zh-CN" altLang="en-US" sz="2400" smtClean="0"/>
              <a:t>等）的前面常常出现地名：例如，</a:t>
            </a:r>
            <a:r>
              <a:rPr lang="zh-CN" altLang="en-US" sz="2400" smtClean="0">
                <a:latin typeface="Courier New" pitchFamily="49" charset="0"/>
              </a:rPr>
              <a:t>“</a:t>
            </a:r>
            <a:r>
              <a:rPr lang="zh-CN" altLang="en-US" sz="2400" smtClean="0"/>
              <a:t>海淀附近，长城内外</a:t>
            </a:r>
            <a:r>
              <a:rPr lang="zh-CN" altLang="en-US" sz="2400" smtClean="0">
                <a:latin typeface="Courier New" pitchFamily="49" charset="0"/>
              </a:rPr>
              <a:t>”</a:t>
            </a:r>
            <a:r>
              <a:rPr lang="zh-CN" altLang="en-US" sz="2400" smtClean="0"/>
              <a:t>。</a:t>
            </a:r>
          </a:p>
          <a:p>
            <a:pPr lvl="1" algn="just" eaLnBrk="1" hangingPunct="1">
              <a:lnSpc>
                <a:spcPct val="90000"/>
              </a:lnSpc>
            </a:pPr>
            <a:r>
              <a:rPr lang="zh-CN" altLang="en-US" sz="2400" smtClean="0"/>
              <a:t>某些机构名（如</a:t>
            </a:r>
            <a:r>
              <a:rPr lang="zh-CN" altLang="en-US" sz="2400" smtClean="0">
                <a:latin typeface="Courier New" pitchFamily="49" charset="0"/>
              </a:rPr>
              <a:t>“</a:t>
            </a:r>
            <a:r>
              <a:rPr lang="zh-CN" altLang="en-US" sz="2400" smtClean="0"/>
              <a:t>邮电局、派出所</a:t>
            </a:r>
            <a:r>
              <a:rPr lang="zh-CN" altLang="en-US" sz="2400" smtClean="0">
                <a:latin typeface="Courier New" pitchFamily="49" charset="0"/>
              </a:rPr>
              <a:t>”</a:t>
            </a:r>
            <a:r>
              <a:rPr lang="zh-CN" altLang="en-US" sz="2400" smtClean="0"/>
              <a:t>等）前面常常出现地名：例如，</a:t>
            </a:r>
            <a:r>
              <a:rPr lang="zh-CN" altLang="en-US" sz="2400" smtClean="0">
                <a:latin typeface="Courier New" pitchFamily="49" charset="0"/>
              </a:rPr>
              <a:t>“</a:t>
            </a:r>
            <a:r>
              <a:rPr lang="zh-CN" altLang="en-US" sz="2400" smtClean="0"/>
              <a:t>东四邮电局，朝阳门派出所</a:t>
            </a:r>
            <a:r>
              <a:rPr lang="zh-CN" altLang="en-US" sz="2400" smtClean="0">
                <a:latin typeface="Courier New" pitchFamily="49" charset="0"/>
              </a:rPr>
              <a:t>”</a:t>
            </a:r>
            <a:endParaRPr lang="zh-CN" altLang="en-US" smtClean="0"/>
          </a:p>
          <a:p>
            <a:pPr eaLnBrk="1" hangingPunct="1"/>
            <a:endParaRPr lang="zh-CN" altLang="en-US" smtClean="0"/>
          </a:p>
        </p:txBody>
      </p:sp>
      <p:sp>
        <p:nvSpPr>
          <p:cNvPr id="3994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994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smtClean="0"/>
              <a:t>机构名识别</a:t>
            </a:r>
          </a:p>
        </p:txBody>
      </p:sp>
      <p:sp>
        <p:nvSpPr>
          <p:cNvPr id="40963" name="内容占位符 2"/>
          <p:cNvSpPr>
            <a:spLocks noGrp="1"/>
          </p:cNvSpPr>
          <p:nvPr>
            <p:ph idx="1"/>
          </p:nvPr>
        </p:nvSpPr>
        <p:spPr>
          <a:xfrm>
            <a:off x="1000125" y="1643063"/>
            <a:ext cx="7661275" cy="4114800"/>
          </a:xfrm>
        </p:spPr>
        <p:txBody>
          <a:bodyPr/>
          <a:lstStyle/>
          <a:p>
            <a:pPr lvl="1" algn="just" eaLnBrk="1" hangingPunct="1">
              <a:lnSpc>
                <a:spcPct val="90000"/>
              </a:lnSpc>
            </a:pPr>
            <a:r>
              <a:rPr lang="zh-CN" altLang="en-US" smtClean="0"/>
              <a:t>主要是机关、团体和企业事业单位的名称。</a:t>
            </a:r>
          </a:p>
          <a:p>
            <a:pPr lvl="1" algn="just" eaLnBrk="1" hangingPunct="1">
              <a:lnSpc>
                <a:spcPct val="90000"/>
              </a:lnSpc>
            </a:pPr>
            <a:r>
              <a:rPr lang="zh-CN" altLang="en-US" smtClean="0"/>
              <a:t>机构名数目庞大，并且随着社会的发展而不断变化。</a:t>
            </a:r>
          </a:p>
          <a:p>
            <a:pPr lvl="1" algn="just" eaLnBrk="1" hangingPunct="1">
              <a:lnSpc>
                <a:spcPct val="90000"/>
              </a:lnSpc>
            </a:pPr>
            <a:r>
              <a:rPr lang="zh-CN" altLang="en-US" smtClean="0"/>
              <a:t>机构名一般都比较长，处理时首先应该弄清它的内部结构。机构名在语法上属于定中结构，在中心语前面加上一个或几个修饰语，这些修饰语可以是地名、人名、学科名、行业名。例如，</a:t>
            </a:r>
            <a:r>
              <a:rPr lang="zh-CN" altLang="en-US" smtClean="0">
                <a:latin typeface="Courier New" pitchFamily="49" charset="0"/>
              </a:rPr>
              <a:t>“</a:t>
            </a:r>
            <a:r>
              <a:rPr lang="zh-CN" altLang="en-US" smtClean="0"/>
              <a:t>北京（地名）大学</a:t>
            </a:r>
            <a:r>
              <a:rPr lang="zh-CN" altLang="en-US" smtClean="0">
                <a:latin typeface="Courier New" pitchFamily="49" charset="0"/>
              </a:rPr>
              <a:t>”</a:t>
            </a:r>
            <a:r>
              <a:rPr lang="zh-CN" altLang="en-US" smtClean="0"/>
              <a:t>、</a:t>
            </a:r>
            <a:r>
              <a:rPr lang="zh-CN" altLang="en-US" smtClean="0">
                <a:latin typeface="Courier New" pitchFamily="49" charset="0"/>
              </a:rPr>
              <a:t>“</a:t>
            </a:r>
            <a:r>
              <a:rPr lang="zh-CN" altLang="en-US" smtClean="0"/>
              <a:t>白求恩（人名）医科（学科名）大学</a:t>
            </a:r>
            <a:r>
              <a:rPr lang="zh-CN" altLang="en-US" smtClean="0">
                <a:latin typeface="Courier New" pitchFamily="49" charset="0"/>
              </a:rPr>
              <a:t>”</a:t>
            </a:r>
            <a:r>
              <a:rPr lang="zh-CN" altLang="en-US" smtClean="0"/>
              <a:t>、</a:t>
            </a:r>
            <a:r>
              <a:rPr lang="zh-CN" altLang="en-US" smtClean="0">
                <a:latin typeface="Courier New" pitchFamily="49" charset="0"/>
              </a:rPr>
              <a:t>“</a:t>
            </a:r>
            <a:r>
              <a:rPr lang="zh-CN" altLang="en-US" smtClean="0"/>
              <a:t>汽车制造（行业名）厂</a:t>
            </a:r>
            <a:r>
              <a:rPr lang="zh-CN" altLang="en-US" smtClean="0">
                <a:latin typeface="Courier New" pitchFamily="49" charset="0"/>
              </a:rPr>
              <a:t>”</a:t>
            </a:r>
            <a:r>
              <a:rPr lang="zh-CN" altLang="en-US" smtClean="0"/>
              <a:t>。</a:t>
            </a:r>
          </a:p>
          <a:p>
            <a:pPr eaLnBrk="1" hangingPunct="1"/>
            <a:endParaRPr lang="zh-CN" altLang="en-US" smtClean="0"/>
          </a:p>
        </p:txBody>
      </p:sp>
      <p:sp>
        <p:nvSpPr>
          <p:cNvPr id="4096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4096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zh-CN" altLang="en-US" smtClean="0"/>
              <a:t>机构名识别</a:t>
            </a:r>
          </a:p>
        </p:txBody>
      </p:sp>
      <p:sp>
        <p:nvSpPr>
          <p:cNvPr id="41987" name="内容占位符 2"/>
          <p:cNvSpPr>
            <a:spLocks noGrp="1"/>
          </p:cNvSpPr>
          <p:nvPr>
            <p:ph idx="1"/>
          </p:nvPr>
        </p:nvSpPr>
        <p:spPr/>
        <p:txBody>
          <a:bodyPr/>
          <a:lstStyle/>
          <a:p>
            <a:pPr marL="447675" lvl="1" indent="-447675" eaLnBrk="1" hangingPunct="1">
              <a:buClr>
                <a:schemeClr val="accent1"/>
              </a:buClr>
              <a:buSzPct val="70000"/>
              <a:buFont typeface="Wingdings" pitchFamily="2" charset="2"/>
              <a:buChar char="n"/>
            </a:pPr>
            <a:r>
              <a:rPr lang="zh-CN" altLang="en-US" sz="3200" smtClean="0"/>
              <a:t>识别机构名时，首先应找到作为中心语的机构称呼词，然后由后往前逐个识别其修饰语，判定修饰语是否合法，在处理过程中，还需要进行浅层的句法语义分析。</a:t>
            </a:r>
          </a:p>
          <a:p>
            <a:pPr eaLnBrk="1" hangingPunct="1"/>
            <a:endParaRPr lang="zh-CN" altLang="en-US" smtClean="0"/>
          </a:p>
        </p:txBody>
      </p:sp>
      <p:sp>
        <p:nvSpPr>
          <p:cNvPr id="4198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4198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marL="342900" indent="-342900" eaLnBrk="1" hangingPunct="1"/>
            <a:r>
              <a:rPr lang="zh-CN" altLang="en-US" smtClean="0"/>
              <a:t>语料库语言学（</a:t>
            </a:r>
            <a:r>
              <a:rPr lang="en-US" altLang="zh-CN" smtClean="0"/>
              <a:t>corpus linguistics</a:t>
            </a:r>
            <a:r>
              <a:rPr lang="zh-CN" altLang="en-US" smtClean="0"/>
              <a:t>）</a:t>
            </a:r>
          </a:p>
        </p:txBody>
      </p:sp>
      <p:sp>
        <p:nvSpPr>
          <p:cNvPr id="15363" name="内容占位符 2"/>
          <p:cNvSpPr>
            <a:spLocks noGrp="1"/>
          </p:cNvSpPr>
          <p:nvPr>
            <p:ph idx="1"/>
          </p:nvPr>
        </p:nvSpPr>
        <p:spPr/>
        <p:txBody>
          <a:bodyPr/>
          <a:lstStyle/>
          <a:p>
            <a:pPr eaLnBrk="1" hangingPunct="1"/>
            <a:r>
              <a:rPr lang="zh-CN" altLang="en-US" smtClean="0"/>
              <a:t>以语料库为主要资源从事语言研究</a:t>
            </a:r>
            <a:endParaRPr lang="en-US" altLang="zh-CN" smtClean="0"/>
          </a:p>
          <a:p>
            <a:pPr eaLnBrk="1" hangingPunct="1"/>
            <a:r>
              <a:rPr lang="zh-CN" altLang="en-US" smtClean="0"/>
              <a:t>通过对大规模真实语料的调查来发现并总结自然语言的各种语言事实和语法规律</a:t>
            </a:r>
            <a:endParaRPr lang="en-US" altLang="zh-CN" smtClean="0"/>
          </a:p>
          <a:p>
            <a:pPr eaLnBrk="1" hangingPunct="1"/>
            <a:r>
              <a:rPr lang="zh-CN" altLang="en-US" smtClean="0"/>
              <a:t>并非新的学科，而仅仅是一种研究手段</a:t>
            </a:r>
            <a:endParaRPr lang="en-US" altLang="zh-CN" smtClean="0"/>
          </a:p>
          <a:p>
            <a:pPr eaLnBrk="1" hangingPunct="1"/>
            <a:r>
              <a:rPr lang="zh-CN" altLang="en-US" smtClean="0"/>
              <a:t>经常使用概率统计及信息论中的方法</a:t>
            </a:r>
            <a:endParaRPr lang="en-US" altLang="zh-CN" smtClean="0"/>
          </a:p>
          <a:p>
            <a:pPr eaLnBrk="1" hangingPunct="1"/>
            <a:endParaRPr lang="zh-CN" altLang="en-US" smtClean="0"/>
          </a:p>
        </p:txBody>
      </p:sp>
      <p:sp>
        <p:nvSpPr>
          <p:cNvPr id="1536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1536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zh-CN" altLang="en-US" smtClean="0"/>
              <a:t>最大熵模型初步</a:t>
            </a:r>
          </a:p>
        </p:txBody>
      </p:sp>
      <p:sp>
        <p:nvSpPr>
          <p:cNvPr id="43011" name="内容占位符 2"/>
          <p:cNvSpPr>
            <a:spLocks noGrp="1"/>
          </p:cNvSpPr>
          <p:nvPr>
            <p:ph idx="1"/>
          </p:nvPr>
        </p:nvSpPr>
        <p:spPr/>
        <p:txBody>
          <a:bodyPr/>
          <a:lstStyle/>
          <a:p>
            <a:pPr eaLnBrk="1" hangingPunct="1"/>
            <a:r>
              <a:rPr lang="zh-CN" altLang="en-US" smtClean="0"/>
              <a:t>典型的基于统计与规则相结合统计分类模型</a:t>
            </a:r>
          </a:p>
          <a:p>
            <a:pPr eaLnBrk="1" hangingPunct="1"/>
            <a:r>
              <a:rPr lang="zh-CN" altLang="en-US" smtClean="0"/>
              <a:t>具有将琐碎的语言学规则（例如人名识别的规则）在统一、坚实的概率理论基础之上融合起来的能力</a:t>
            </a:r>
          </a:p>
          <a:p>
            <a:pPr lvl="1" eaLnBrk="1" hangingPunct="1"/>
            <a:r>
              <a:rPr lang="zh-CN" altLang="en-US" smtClean="0"/>
              <a:t>特征模板的选择</a:t>
            </a:r>
            <a:r>
              <a:rPr lang="en-US" altLang="zh-CN" smtClean="0"/>
              <a:t>——</a:t>
            </a:r>
            <a:r>
              <a:rPr lang="zh-CN" altLang="en-US" smtClean="0"/>
              <a:t>人类专家的知识（规则）</a:t>
            </a:r>
          </a:p>
          <a:p>
            <a:pPr lvl="1" eaLnBrk="1" hangingPunct="1"/>
            <a:r>
              <a:rPr lang="zh-CN" altLang="en-US" smtClean="0"/>
              <a:t>特征权值的计算</a:t>
            </a:r>
            <a:r>
              <a:rPr lang="en-US" altLang="zh-CN" smtClean="0"/>
              <a:t>——</a:t>
            </a:r>
            <a:r>
              <a:rPr lang="zh-CN" altLang="en-US" smtClean="0"/>
              <a:t>统计</a:t>
            </a:r>
            <a:endParaRPr lang="zh-CN" altLang="en-US" sz="2000" smtClean="0"/>
          </a:p>
          <a:p>
            <a:pPr eaLnBrk="1" hangingPunct="1"/>
            <a:endParaRPr lang="zh-CN" altLang="en-US" smtClean="0"/>
          </a:p>
        </p:txBody>
      </p:sp>
      <p:sp>
        <p:nvSpPr>
          <p:cNvPr id="4301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4301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zh-CN" altLang="en-US" smtClean="0"/>
              <a:t>最大熵模型初步</a:t>
            </a:r>
          </a:p>
        </p:txBody>
      </p:sp>
      <p:sp>
        <p:nvSpPr>
          <p:cNvPr id="44035" name="内容占位符 2"/>
          <p:cNvSpPr>
            <a:spLocks noGrp="1"/>
          </p:cNvSpPr>
          <p:nvPr>
            <p:ph idx="1"/>
          </p:nvPr>
        </p:nvSpPr>
        <p:spPr/>
        <p:txBody>
          <a:bodyPr/>
          <a:lstStyle/>
          <a:p>
            <a:pPr eaLnBrk="1" hangingPunct="1"/>
            <a:r>
              <a:rPr lang="zh-CN" altLang="en-US" smtClean="0">
                <a:solidFill>
                  <a:schemeClr val="tx2"/>
                </a:solidFill>
              </a:rPr>
              <a:t>思想：系统在满足约束的条件下，熵会趋向于最大，即系统趋向于更均匀。</a:t>
            </a:r>
          </a:p>
          <a:p>
            <a:pPr eaLnBrk="1" hangingPunct="1"/>
            <a:r>
              <a:rPr lang="zh-CN" altLang="en-US" smtClean="0">
                <a:solidFill>
                  <a:schemeClr val="tx2"/>
                </a:solidFill>
              </a:rPr>
              <a:t>体现了“知之为知之，不知为不知”的思想</a:t>
            </a:r>
            <a:endParaRPr lang="zh-CN" altLang="en-US" smtClean="0"/>
          </a:p>
          <a:p>
            <a:pPr eaLnBrk="1" hangingPunct="1"/>
            <a:endParaRPr lang="zh-CN" altLang="en-US" smtClean="0"/>
          </a:p>
        </p:txBody>
      </p:sp>
      <p:sp>
        <p:nvSpPr>
          <p:cNvPr id="4403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4403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smtClean="0"/>
              <a:t>基于最大熵模型的中文名实体识别</a:t>
            </a:r>
          </a:p>
        </p:txBody>
      </p:sp>
      <p:sp>
        <p:nvSpPr>
          <p:cNvPr id="45059" name="内容占位符 2"/>
          <p:cNvSpPr>
            <a:spLocks noGrp="1"/>
          </p:cNvSpPr>
          <p:nvPr>
            <p:ph idx="1"/>
          </p:nvPr>
        </p:nvSpPr>
        <p:spPr/>
        <p:txBody>
          <a:bodyPr/>
          <a:lstStyle/>
          <a:p>
            <a:pPr eaLnBrk="1" hangingPunct="1">
              <a:lnSpc>
                <a:spcPct val="90000"/>
              </a:lnSpc>
              <a:buFont typeface="Wingdings" pitchFamily="2" charset="2"/>
              <a:buChar char="v"/>
            </a:pPr>
            <a:r>
              <a:rPr lang="zh-CN" altLang="en-US" sz="3600" smtClean="0">
                <a:solidFill>
                  <a:schemeClr val="tx2"/>
                </a:solidFill>
              </a:rPr>
              <a:t>任务：对文档中的人名</a:t>
            </a:r>
            <a:r>
              <a:rPr lang="en-US" altLang="zh-CN" sz="3600" smtClean="0">
                <a:solidFill>
                  <a:schemeClr val="tx2"/>
                </a:solidFill>
              </a:rPr>
              <a:t>(name)</a:t>
            </a:r>
            <a:r>
              <a:rPr lang="zh-CN" altLang="en-US" sz="3600" smtClean="0">
                <a:solidFill>
                  <a:schemeClr val="tx2"/>
                </a:solidFill>
              </a:rPr>
              <a:t>、地名</a:t>
            </a:r>
            <a:r>
              <a:rPr lang="en-US" altLang="zh-CN" sz="3600" smtClean="0">
                <a:solidFill>
                  <a:schemeClr val="tx2"/>
                </a:solidFill>
              </a:rPr>
              <a:t>(place)</a:t>
            </a:r>
            <a:r>
              <a:rPr lang="zh-CN" altLang="en-US" sz="3600" smtClean="0">
                <a:solidFill>
                  <a:schemeClr val="tx2"/>
                </a:solidFill>
              </a:rPr>
              <a:t>、机构名</a:t>
            </a:r>
            <a:r>
              <a:rPr lang="en-US" altLang="zh-CN" sz="3600" smtClean="0">
                <a:solidFill>
                  <a:schemeClr val="tx2"/>
                </a:solidFill>
              </a:rPr>
              <a:t>(org)</a:t>
            </a:r>
            <a:r>
              <a:rPr lang="zh-CN" altLang="en-US" sz="3600" smtClean="0">
                <a:solidFill>
                  <a:schemeClr val="tx2"/>
                </a:solidFill>
              </a:rPr>
              <a:t>、时间</a:t>
            </a:r>
            <a:r>
              <a:rPr lang="en-US" altLang="zh-CN" sz="3600" smtClean="0">
                <a:solidFill>
                  <a:schemeClr val="tx2"/>
                </a:solidFill>
              </a:rPr>
              <a:t>(time)</a:t>
            </a:r>
            <a:r>
              <a:rPr lang="zh-CN" altLang="en-US" sz="3600" smtClean="0">
                <a:solidFill>
                  <a:schemeClr val="tx2"/>
                </a:solidFill>
              </a:rPr>
              <a:t>、日期</a:t>
            </a:r>
            <a:r>
              <a:rPr lang="en-US" altLang="zh-CN" sz="3600" smtClean="0">
                <a:solidFill>
                  <a:schemeClr val="tx2"/>
                </a:solidFill>
              </a:rPr>
              <a:t>(date)</a:t>
            </a:r>
            <a:r>
              <a:rPr lang="zh-CN" altLang="en-US" sz="3600" smtClean="0">
                <a:solidFill>
                  <a:schemeClr val="tx2"/>
                </a:solidFill>
              </a:rPr>
              <a:t>、货币</a:t>
            </a:r>
            <a:r>
              <a:rPr lang="en-US" altLang="zh-CN" sz="3600" smtClean="0">
                <a:solidFill>
                  <a:schemeClr val="tx2"/>
                </a:solidFill>
              </a:rPr>
              <a:t>(money)</a:t>
            </a:r>
            <a:r>
              <a:rPr lang="zh-CN" altLang="en-US" sz="3600" smtClean="0">
                <a:solidFill>
                  <a:schemeClr val="tx2"/>
                </a:solidFill>
              </a:rPr>
              <a:t>、数量</a:t>
            </a:r>
            <a:r>
              <a:rPr lang="en-US" altLang="zh-CN" sz="3600" smtClean="0">
                <a:solidFill>
                  <a:schemeClr val="tx2"/>
                </a:solidFill>
              </a:rPr>
              <a:t>(number)</a:t>
            </a:r>
            <a:r>
              <a:rPr lang="zh-CN" altLang="en-US" sz="3600" smtClean="0">
                <a:solidFill>
                  <a:schemeClr val="tx2"/>
                </a:solidFill>
              </a:rPr>
              <a:t>、比例</a:t>
            </a:r>
            <a:r>
              <a:rPr lang="en-US" altLang="zh-CN" sz="3600" smtClean="0">
                <a:solidFill>
                  <a:schemeClr val="tx2"/>
                </a:solidFill>
              </a:rPr>
              <a:t>(rate)</a:t>
            </a:r>
            <a:r>
              <a:rPr lang="zh-CN" altLang="en-US" sz="3600" smtClean="0">
                <a:solidFill>
                  <a:schemeClr val="tx2"/>
                </a:solidFill>
              </a:rPr>
              <a:t>进行识别，可以作为分词的后处理过程</a:t>
            </a:r>
            <a:endParaRPr lang="zh-CN" altLang="en-US" smtClean="0">
              <a:solidFill>
                <a:schemeClr val="tx2"/>
              </a:solidFill>
            </a:endParaRPr>
          </a:p>
        </p:txBody>
      </p:sp>
      <p:sp>
        <p:nvSpPr>
          <p:cNvPr id="4506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4506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zh-CN" altLang="en-US" smtClean="0"/>
              <a:t>基于最大熵模型的中文名实体识别</a:t>
            </a:r>
          </a:p>
        </p:txBody>
      </p:sp>
      <p:sp>
        <p:nvSpPr>
          <p:cNvPr id="46083" name="内容占位符 2"/>
          <p:cNvSpPr>
            <a:spLocks noGrp="1"/>
          </p:cNvSpPr>
          <p:nvPr>
            <p:ph idx="1"/>
          </p:nvPr>
        </p:nvSpPr>
        <p:spPr/>
        <p:txBody>
          <a:bodyPr/>
          <a:lstStyle/>
          <a:p>
            <a:pPr eaLnBrk="1" hangingPunct="1">
              <a:lnSpc>
                <a:spcPct val="90000"/>
              </a:lnSpc>
              <a:buFont typeface="Wingdings" pitchFamily="2" charset="2"/>
              <a:buChar char="v"/>
            </a:pPr>
            <a:r>
              <a:rPr lang="en-US" altLang="zh-CN" smtClean="0">
                <a:solidFill>
                  <a:schemeClr val="tx2"/>
                </a:solidFill>
              </a:rPr>
              <a:t>NE recognition </a:t>
            </a:r>
            <a:r>
              <a:rPr lang="zh-CN" altLang="en-US" smtClean="0">
                <a:solidFill>
                  <a:schemeClr val="tx2"/>
                </a:solidFill>
              </a:rPr>
              <a:t>是一个有指导的分类过程，即类别集合是确定的。本系统采用的自己定义的标记集，共有</a:t>
            </a:r>
            <a:r>
              <a:rPr lang="en-US" altLang="zh-CN" smtClean="0">
                <a:solidFill>
                  <a:schemeClr val="tx2"/>
                </a:solidFill>
              </a:rPr>
              <a:t>33</a:t>
            </a:r>
            <a:r>
              <a:rPr lang="zh-CN" altLang="en-US" smtClean="0">
                <a:solidFill>
                  <a:schemeClr val="tx2"/>
                </a:solidFill>
              </a:rPr>
              <a:t>种类别</a:t>
            </a:r>
          </a:p>
          <a:p>
            <a:pPr eaLnBrk="1" hangingPunct="1">
              <a:lnSpc>
                <a:spcPct val="90000"/>
              </a:lnSpc>
              <a:buFont typeface="Wingdings" pitchFamily="2" charset="2"/>
              <a:buChar char="v"/>
            </a:pPr>
            <a:r>
              <a:rPr lang="zh-CN" altLang="en-US" smtClean="0">
                <a:solidFill>
                  <a:schemeClr val="tx2"/>
                </a:solidFill>
              </a:rPr>
              <a:t>采用有导师的学习方法，训练集是一些带有标记的汉语块，例如：从 </a:t>
            </a:r>
            <a:r>
              <a:rPr lang="en-US" altLang="zh-CN" smtClean="0">
                <a:solidFill>
                  <a:schemeClr val="tx2"/>
                </a:solidFill>
              </a:rPr>
              <a:t>nt </a:t>
            </a:r>
            <a:r>
              <a:rPr lang="zh-CN" altLang="en-US" smtClean="0">
                <a:solidFill>
                  <a:schemeClr val="tx2"/>
                </a:solidFill>
              </a:rPr>
              <a:t>国家专利局 </a:t>
            </a:r>
            <a:r>
              <a:rPr lang="en-US" altLang="zh-CN" smtClean="0">
                <a:solidFill>
                  <a:schemeClr val="tx2"/>
                </a:solidFill>
              </a:rPr>
              <a:t>o </a:t>
            </a:r>
            <a:r>
              <a:rPr lang="zh-CN" altLang="en-US" smtClean="0">
                <a:solidFill>
                  <a:schemeClr val="tx2"/>
                </a:solidFill>
              </a:rPr>
              <a:t>聘请 </a:t>
            </a:r>
            <a:r>
              <a:rPr lang="en-US" altLang="zh-CN" smtClean="0">
                <a:solidFill>
                  <a:schemeClr val="tx2"/>
                </a:solidFill>
              </a:rPr>
              <a:t>nt </a:t>
            </a:r>
            <a:r>
              <a:rPr lang="zh-CN" altLang="en-US" smtClean="0">
                <a:solidFill>
                  <a:schemeClr val="tx2"/>
                </a:solidFill>
              </a:rPr>
              <a:t>的 </a:t>
            </a:r>
            <a:r>
              <a:rPr lang="en-US" altLang="zh-CN" smtClean="0">
                <a:solidFill>
                  <a:schemeClr val="tx2"/>
                </a:solidFill>
              </a:rPr>
              <a:t>nt </a:t>
            </a:r>
            <a:r>
              <a:rPr lang="zh-CN" altLang="en-US" smtClean="0">
                <a:solidFill>
                  <a:schemeClr val="tx2"/>
                </a:solidFill>
              </a:rPr>
              <a:t>科技 </a:t>
            </a:r>
            <a:r>
              <a:rPr lang="en-US" altLang="zh-CN" smtClean="0">
                <a:solidFill>
                  <a:schemeClr val="tx2"/>
                </a:solidFill>
              </a:rPr>
              <a:t>nt </a:t>
            </a:r>
            <a:r>
              <a:rPr lang="zh-CN" altLang="en-US" smtClean="0">
                <a:solidFill>
                  <a:schemeClr val="tx2"/>
                </a:solidFill>
              </a:rPr>
              <a:t>副 </a:t>
            </a:r>
            <a:r>
              <a:rPr lang="en-US" altLang="zh-CN" smtClean="0">
                <a:solidFill>
                  <a:schemeClr val="tx2"/>
                </a:solidFill>
              </a:rPr>
              <a:t>nt </a:t>
            </a:r>
            <a:r>
              <a:rPr lang="zh-CN" altLang="en-US" smtClean="0">
                <a:solidFill>
                  <a:schemeClr val="tx2"/>
                </a:solidFill>
              </a:rPr>
              <a:t>县长 </a:t>
            </a:r>
            <a:r>
              <a:rPr lang="en-US" altLang="zh-CN" smtClean="0">
                <a:solidFill>
                  <a:schemeClr val="tx2"/>
                </a:solidFill>
              </a:rPr>
              <a:t>nt </a:t>
            </a:r>
            <a:r>
              <a:rPr lang="zh-CN" altLang="en-US" smtClean="0">
                <a:solidFill>
                  <a:schemeClr val="tx2"/>
                </a:solidFill>
              </a:rPr>
              <a:t>李 </a:t>
            </a:r>
            <a:r>
              <a:rPr lang="en-US" altLang="zh-CN" smtClean="0">
                <a:solidFill>
                  <a:schemeClr val="tx2"/>
                </a:solidFill>
              </a:rPr>
              <a:t>nf </a:t>
            </a:r>
            <a:r>
              <a:rPr lang="zh-CN" altLang="en-US" smtClean="0">
                <a:solidFill>
                  <a:schemeClr val="tx2"/>
                </a:solidFill>
              </a:rPr>
              <a:t>芝 </a:t>
            </a:r>
            <a:r>
              <a:rPr lang="en-US" altLang="zh-CN" smtClean="0">
                <a:solidFill>
                  <a:schemeClr val="tx2"/>
                </a:solidFill>
              </a:rPr>
              <a:t>nc </a:t>
            </a:r>
            <a:r>
              <a:rPr lang="zh-CN" altLang="en-US" smtClean="0">
                <a:solidFill>
                  <a:schemeClr val="tx2"/>
                </a:solidFill>
              </a:rPr>
              <a:t>生 </a:t>
            </a:r>
            <a:r>
              <a:rPr lang="en-US" altLang="zh-CN" smtClean="0">
                <a:solidFill>
                  <a:schemeClr val="tx2"/>
                </a:solidFill>
              </a:rPr>
              <a:t>ne</a:t>
            </a:r>
          </a:p>
          <a:p>
            <a:pPr eaLnBrk="1" hangingPunct="1"/>
            <a:endParaRPr lang="zh-CN" altLang="en-US" smtClean="0"/>
          </a:p>
          <a:p>
            <a:pPr eaLnBrk="1" hangingPunct="1"/>
            <a:endParaRPr lang="zh-CN" altLang="en-US" smtClean="0"/>
          </a:p>
        </p:txBody>
      </p:sp>
      <p:sp>
        <p:nvSpPr>
          <p:cNvPr id="4608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4608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zh-CN" altLang="en-US" smtClean="0"/>
              <a:t>基于最大熵模型的中文名实体识别</a:t>
            </a:r>
            <a:r>
              <a:rPr lang="en-US" altLang="zh-CN" smtClean="0"/>
              <a:t>-</a:t>
            </a:r>
            <a:r>
              <a:rPr lang="zh-CN" altLang="en-US" smtClean="0"/>
              <a:t>参考文献</a:t>
            </a:r>
          </a:p>
        </p:txBody>
      </p:sp>
      <p:sp>
        <p:nvSpPr>
          <p:cNvPr id="47107" name="内容占位符 2"/>
          <p:cNvSpPr>
            <a:spLocks noGrp="1"/>
          </p:cNvSpPr>
          <p:nvPr>
            <p:ph idx="1"/>
          </p:nvPr>
        </p:nvSpPr>
        <p:spPr/>
        <p:txBody>
          <a:bodyPr/>
          <a:lstStyle/>
          <a:p>
            <a:pPr eaLnBrk="1" hangingPunct="1"/>
            <a:r>
              <a:rPr lang="en-US" altLang="zh-CN" smtClean="0"/>
              <a:t>Adam.L.Berger A maximum entropy approach to natural language processing</a:t>
            </a:r>
          </a:p>
          <a:p>
            <a:pPr eaLnBrk="1" hangingPunct="1"/>
            <a:r>
              <a:rPr lang="en-US" altLang="zh-CN" smtClean="0"/>
              <a:t>Adwait Ratnaparkhi Maximum entropy models for natural language ambiguity resolution</a:t>
            </a:r>
          </a:p>
        </p:txBody>
      </p:sp>
      <p:sp>
        <p:nvSpPr>
          <p:cNvPr id="4710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4710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zh-CN" altLang="en-US" smtClean="0"/>
              <a:t>基于最大熵模型的中文名实体识别</a:t>
            </a:r>
            <a:r>
              <a:rPr lang="en-US" altLang="zh-CN" smtClean="0"/>
              <a:t>-</a:t>
            </a:r>
            <a:r>
              <a:rPr lang="zh-CN" altLang="en-US" smtClean="0"/>
              <a:t>参考文献</a:t>
            </a:r>
          </a:p>
        </p:txBody>
      </p:sp>
      <p:sp>
        <p:nvSpPr>
          <p:cNvPr id="48131" name="内容占位符 2"/>
          <p:cNvSpPr>
            <a:spLocks noGrp="1"/>
          </p:cNvSpPr>
          <p:nvPr>
            <p:ph idx="1"/>
          </p:nvPr>
        </p:nvSpPr>
        <p:spPr/>
        <p:txBody>
          <a:bodyPr/>
          <a:lstStyle/>
          <a:p>
            <a:pPr eaLnBrk="1" hangingPunct="1"/>
            <a:r>
              <a:rPr lang="en-US" altLang="zh-CN" smtClean="0"/>
              <a:t>A.Borthwick A maximum entropy approach to named entity recognition Ph.D(1999) New</a:t>
            </a:r>
            <a:r>
              <a:rPr lang="zh-CN" altLang="en-US" smtClean="0"/>
              <a:t> </a:t>
            </a:r>
            <a:r>
              <a:rPr lang="en-US" altLang="zh-CN" smtClean="0"/>
              <a:t>york university</a:t>
            </a:r>
          </a:p>
          <a:p>
            <a:pPr eaLnBrk="1" hangingPunct="1"/>
            <a:r>
              <a:rPr lang="en-US" altLang="zh-CN" smtClean="0"/>
              <a:t>Dekang Lin MEM</a:t>
            </a:r>
            <a:r>
              <a:rPr lang="zh-CN" altLang="en-US" smtClean="0"/>
              <a:t>源代码</a:t>
            </a:r>
          </a:p>
          <a:p>
            <a:pPr eaLnBrk="1" hangingPunct="1"/>
            <a:endParaRPr lang="zh-CN" altLang="en-US" smtClean="0"/>
          </a:p>
        </p:txBody>
      </p:sp>
      <p:sp>
        <p:nvSpPr>
          <p:cNvPr id="4813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4813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smtClean="0"/>
              <a:t>自动词性标注</a:t>
            </a:r>
          </a:p>
        </p:txBody>
      </p:sp>
      <p:sp>
        <p:nvSpPr>
          <p:cNvPr id="49155" name="内容占位符 2"/>
          <p:cNvSpPr>
            <a:spLocks noGrp="1"/>
          </p:cNvSpPr>
          <p:nvPr>
            <p:ph idx="1"/>
          </p:nvPr>
        </p:nvSpPr>
        <p:spPr>
          <a:xfrm>
            <a:off x="928688" y="1643063"/>
            <a:ext cx="7661275" cy="4114800"/>
          </a:xfrm>
        </p:spPr>
        <p:txBody>
          <a:bodyPr/>
          <a:lstStyle/>
          <a:p>
            <a:pPr algn="just" eaLnBrk="1" hangingPunct="1"/>
            <a:r>
              <a:rPr lang="zh-CN" altLang="en-US" smtClean="0"/>
              <a:t>自动词性标注就是用计算机来自动地给文本中的词标注词类。</a:t>
            </a:r>
          </a:p>
          <a:p>
            <a:pPr algn="just" eaLnBrk="1" hangingPunct="1"/>
            <a:r>
              <a:rPr lang="zh-CN" altLang="en-US" smtClean="0"/>
              <a:t>在英语、汉语等自然语言中，都存在着大量的词的兼类现象，这给文本的自动词性标注带来了很大的困难。因此，如何排除词类歧义，是文本自动词性标注研究的关键问题。</a:t>
            </a:r>
          </a:p>
          <a:p>
            <a:pPr eaLnBrk="1" hangingPunct="1"/>
            <a:endParaRPr lang="zh-CN" altLang="en-US" smtClean="0"/>
          </a:p>
        </p:txBody>
      </p:sp>
      <p:sp>
        <p:nvSpPr>
          <p:cNvPr id="4915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4915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zh-CN" altLang="en-US" smtClean="0"/>
              <a:t>汉语中的兼类词</a:t>
            </a:r>
          </a:p>
        </p:txBody>
      </p:sp>
      <p:sp>
        <p:nvSpPr>
          <p:cNvPr id="50179" name="内容占位符 2"/>
          <p:cNvSpPr>
            <a:spLocks noGrp="1"/>
          </p:cNvSpPr>
          <p:nvPr>
            <p:ph idx="1"/>
          </p:nvPr>
        </p:nvSpPr>
        <p:spPr/>
        <p:txBody>
          <a:bodyPr/>
          <a:lstStyle/>
          <a:p>
            <a:pPr algn="just" eaLnBrk="1" hangingPunct="1"/>
            <a:r>
              <a:rPr lang="zh-CN" altLang="en-US" smtClean="0"/>
              <a:t>汉语中的兼类词只占汉语词汇的一小部分。</a:t>
            </a:r>
            <a:r>
              <a:rPr lang="en-US" altLang="zh-CN" smtClean="0"/>
              <a:t>《</a:t>
            </a:r>
            <a:r>
              <a:rPr lang="zh-CN" altLang="en-US" smtClean="0"/>
              <a:t>中学生词典</a:t>
            </a:r>
            <a:r>
              <a:rPr lang="en-US" altLang="zh-CN" smtClean="0"/>
              <a:t>》</a:t>
            </a:r>
            <a:r>
              <a:rPr lang="zh-CN" altLang="en-US" smtClean="0"/>
              <a:t>收词</a:t>
            </a:r>
            <a:r>
              <a:rPr lang="en-US" altLang="zh-CN" smtClean="0"/>
              <a:t>1.4</a:t>
            </a:r>
            <a:r>
              <a:rPr lang="zh-CN" altLang="en-US" smtClean="0"/>
              <a:t>万，兼类词有</a:t>
            </a:r>
            <a:r>
              <a:rPr lang="en-US" altLang="zh-CN" smtClean="0"/>
              <a:t>820</a:t>
            </a:r>
            <a:r>
              <a:rPr lang="zh-CN" altLang="en-US" smtClean="0"/>
              <a:t>个，占</a:t>
            </a:r>
            <a:r>
              <a:rPr lang="en-US" altLang="zh-CN" smtClean="0"/>
              <a:t>5.86%</a:t>
            </a:r>
            <a:r>
              <a:rPr lang="zh-CN" altLang="en-US" smtClean="0"/>
              <a:t>。</a:t>
            </a:r>
          </a:p>
          <a:p>
            <a:pPr algn="just" eaLnBrk="1" hangingPunct="1"/>
            <a:r>
              <a:rPr lang="zh-CN" altLang="en-US" smtClean="0"/>
              <a:t>兼类词数量虽小，但大多是常用词。往往越是常用的词，不同的用法就越多，兼类现象也就越多</a:t>
            </a:r>
          </a:p>
          <a:p>
            <a:pPr eaLnBrk="1" hangingPunct="1"/>
            <a:endParaRPr lang="zh-CN" altLang="en-US" smtClean="0"/>
          </a:p>
        </p:txBody>
      </p:sp>
      <p:sp>
        <p:nvSpPr>
          <p:cNvPr id="5018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018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zh-CN" altLang="en-US" smtClean="0"/>
              <a:t>汉语中的兼类词</a:t>
            </a:r>
          </a:p>
        </p:txBody>
      </p:sp>
      <p:sp>
        <p:nvSpPr>
          <p:cNvPr id="51203" name="内容占位符 2"/>
          <p:cNvSpPr>
            <a:spLocks noGrp="1"/>
          </p:cNvSpPr>
          <p:nvPr>
            <p:ph idx="1"/>
          </p:nvPr>
        </p:nvSpPr>
        <p:spPr>
          <a:xfrm>
            <a:off x="928688" y="1428750"/>
            <a:ext cx="7661275" cy="4114800"/>
          </a:xfrm>
        </p:spPr>
        <p:txBody>
          <a:bodyPr/>
          <a:lstStyle/>
          <a:p>
            <a:pPr algn="just" eaLnBrk="1" hangingPunct="1"/>
            <a:r>
              <a:rPr lang="zh-CN" altLang="en-US" smtClean="0"/>
              <a:t>兼类词主要集中在名词、动词、形容词、副词等类词上。</a:t>
            </a:r>
            <a:r>
              <a:rPr lang="en-US" altLang="zh-CN" smtClean="0"/>
              <a:t>《</a:t>
            </a:r>
            <a:r>
              <a:rPr lang="zh-CN" altLang="en-US" smtClean="0"/>
              <a:t>中学生词典</a:t>
            </a:r>
            <a:r>
              <a:rPr lang="en-US" altLang="zh-CN" smtClean="0"/>
              <a:t>》</a:t>
            </a:r>
            <a:r>
              <a:rPr lang="zh-CN" altLang="en-US" smtClean="0"/>
              <a:t>中，</a:t>
            </a:r>
            <a:r>
              <a:rPr lang="zh-CN" altLang="en-US" smtClean="0">
                <a:latin typeface="Courier New" pitchFamily="49" charset="0"/>
              </a:rPr>
              <a:t>“</a:t>
            </a:r>
            <a:r>
              <a:rPr lang="zh-CN" altLang="en-US" smtClean="0"/>
              <a:t>动</a:t>
            </a:r>
            <a:r>
              <a:rPr lang="en-US" altLang="zh-CN" smtClean="0"/>
              <a:t>-</a:t>
            </a:r>
            <a:r>
              <a:rPr lang="zh-CN" altLang="en-US" smtClean="0"/>
              <a:t>名</a:t>
            </a:r>
            <a:r>
              <a:rPr lang="zh-CN" altLang="en-US" smtClean="0">
                <a:latin typeface="Courier New" pitchFamily="49" charset="0"/>
              </a:rPr>
              <a:t>”</a:t>
            </a:r>
            <a:r>
              <a:rPr lang="zh-CN" altLang="en-US" smtClean="0"/>
              <a:t>（例如</a:t>
            </a:r>
            <a:r>
              <a:rPr lang="zh-CN" altLang="en-US" smtClean="0">
                <a:latin typeface="Courier New" pitchFamily="49" charset="0"/>
              </a:rPr>
              <a:t>“</a:t>
            </a:r>
            <a:r>
              <a:rPr lang="zh-CN" altLang="en-US" smtClean="0"/>
              <a:t>计划、报告</a:t>
            </a:r>
            <a:r>
              <a:rPr lang="zh-CN" altLang="en-US" smtClean="0">
                <a:latin typeface="Courier New" pitchFamily="49" charset="0"/>
              </a:rPr>
              <a:t>”</a:t>
            </a:r>
            <a:r>
              <a:rPr lang="zh-CN" altLang="en-US" smtClean="0"/>
              <a:t>）、</a:t>
            </a:r>
            <a:r>
              <a:rPr lang="zh-CN" altLang="en-US" smtClean="0">
                <a:latin typeface="Courier New" pitchFamily="49" charset="0"/>
              </a:rPr>
              <a:t>“</a:t>
            </a:r>
            <a:r>
              <a:rPr lang="zh-CN" altLang="en-US" smtClean="0"/>
              <a:t>动</a:t>
            </a:r>
            <a:r>
              <a:rPr lang="en-US" altLang="zh-CN" smtClean="0"/>
              <a:t>-</a:t>
            </a:r>
            <a:r>
              <a:rPr lang="zh-CN" altLang="en-US" smtClean="0"/>
              <a:t>形</a:t>
            </a:r>
            <a:r>
              <a:rPr lang="zh-CN" altLang="en-US" smtClean="0">
                <a:latin typeface="Courier New" pitchFamily="49" charset="0"/>
              </a:rPr>
              <a:t>”</a:t>
            </a:r>
            <a:r>
              <a:rPr lang="zh-CN" altLang="en-US" smtClean="0"/>
              <a:t>（例如</a:t>
            </a:r>
            <a:r>
              <a:rPr lang="zh-CN" altLang="en-US" smtClean="0">
                <a:latin typeface="Courier New" pitchFamily="49" charset="0"/>
              </a:rPr>
              <a:t>“</a:t>
            </a:r>
            <a:r>
              <a:rPr lang="zh-CN" altLang="en-US" smtClean="0"/>
              <a:t>繁荣、普及</a:t>
            </a:r>
            <a:r>
              <a:rPr lang="zh-CN" altLang="en-US" smtClean="0">
                <a:latin typeface="Courier New" pitchFamily="49" charset="0"/>
              </a:rPr>
              <a:t>”</a:t>
            </a:r>
            <a:r>
              <a:rPr lang="zh-CN" altLang="en-US" smtClean="0"/>
              <a:t>）、</a:t>
            </a:r>
            <a:r>
              <a:rPr lang="zh-CN" altLang="en-US" smtClean="0">
                <a:latin typeface="Courier New" pitchFamily="49" charset="0"/>
              </a:rPr>
              <a:t>“</a:t>
            </a:r>
            <a:r>
              <a:rPr lang="zh-CN" altLang="en-US" smtClean="0"/>
              <a:t>名</a:t>
            </a:r>
            <a:r>
              <a:rPr lang="en-US" altLang="zh-CN" smtClean="0"/>
              <a:t>-</a:t>
            </a:r>
            <a:r>
              <a:rPr lang="zh-CN" altLang="en-US" smtClean="0"/>
              <a:t>形</a:t>
            </a:r>
            <a:r>
              <a:rPr lang="zh-CN" altLang="en-US" smtClean="0">
                <a:latin typeface="Courier New" pitchFamily="49" charset="0"/>
              </a:rPr>
              <a:t>”</a:t>
            </a:r>
            <a:r>
              <a:rPr lang="zh-CN" altLang="en-US" smtClean="0"/>
              <a:t>（例如</a:t>
            </a:r>
            <a:r>
              <a:rPr lang="zh-CN" altLang="en-US" smtClean="0">
                <a:latin typeface="Courier New" pitchFamily="49" charset="0"/>
              </a:rPr>
              <a:t>“</a:t>
            </a:r>
            <a:r>
              <a:rPr lang="zh-CN" altLang="en-US" smtClean="0"/>
              <a:t>科学、秘密</a:t>
            </a:r>
            <a:r>
              <a:rPr lang="zh-CN" altLang="en-US" smtClean="0">
                <a:latin typeface="Courier New" pitchFamily="49" charset="0"/>
              </a:rPr>
              <a:t>”</a:t>
            </a:r>
            <a:r>
              <a:rPr lang="zh-CN" altLang="en-US" smtClean="0"/>
              <a:t>）、</a:t>
            </a:r>
            <a:r>
              <a:rPr lang="zh-CN" altLang="en-US" smtClean="0">
                <a:latin typeface="Courier New" pitchFamily="49" charset="0"/>
              </a:rPr>
              <a:t>“</a:t>
            </a:r>
            <a:r>
              <a:rPr lang="zh-CN" altLang="en-US" smtClean="0"/>
              <a:t>形</a:t>
            </a:r>
            <a:r>
              <a:rPr lang="en-US" altLang="zh-CN" smtClean="0"/>
              <a:t>-</a:t>
            </a:r>
            <a:r>
              <a:rPr lang="zh-CN" altLang="en-US" smtClean="0"/>
              <a:t>副</a:t>
            </a:r>
            <a:r>
              <a:rPr lang="zh-CN" altLang="en-US" smtClean="0">
                <a:latin typeface="Courier New" pitchFamily="49" charset="0"/>
              </a:rPr>
              <a:t>”</a:t>
            </a:r>
            <a:r>
              <a:rPr lang="zh-CN" altLang="en-US" smtClean="0"/>
              <a:t>（例如</a:t>
            </a:r>
            <a:r>
              <a:rPr lang="zh-CN" altLang="en-US" smtClean="0">
                <a:latin typeface="Courier New" pitchFamily="49" charset="0"/>
              </a:rPr>
              <a:t>“</a:t>
            </a:r>
            <a:r>
              <a:rPr lang="zh-CN" altLang="en-US" smtClean="0"/>
              <a:t>直、白</a:t>
            </a:r>
            <a:r>
              <a:rPr lang="zh-CN" altLang="en-US" smtClean="0">
                <a:latin typeface="Courier New" pitchFamily="49" charset="0"/>
              </a:rPr>
              <a:t>”</a:t>
            </a:r>
            <a:r>
              <a:rPr lang="zh-CN" altLang="en-US" smtClean="0"/>
              <a:t>）、</a:t>
            </a:r>
            <a:r>
              <a:rPr lang="zh-CN" altLang="en-US" smtClean="0">
                <a:latin typeface="Courier New" pitchFamily="49" charset="0"/>
              </a:rPr>
              <a:t>“</a:t>
            </a:r>
            <a:r>
              <a:rPr lang="zh-CN" altLang="en-US" smtClean="0"/>
              <a:t>动</a:t>
            </a:r>
            <a:r>
              <a:rPr lang="en-US" altLang="zh-CN" smtClean="0"/>
              <a:t>-</a:t>
            </a:r>
            <a:r>
              <a:rPr lang="zh-CN" altLang="en-US" smtClean="0"/>
              <a:t>副</a:t>
            </a:r>
            <a:r>
              <a:rPr lang="zh-CN" altLang="en-US" smtClean="0">
                <a:latin typeface="Courier New" pitchFamily="49" charset="0"/>
              </a:rPr>
              <a:t>”</a:t>
            </a:r>
            <a:r>
              <a:rPr lang="zh-CN" altLang="en-US" smtClean="0"/>
              <a:t>（例如</a:t>
            </a:r>
            <a:r>
              <a:rPr lang="zh-CN" altLang="en-US" smtClean="0">
                <a:latin typeface="Courier New" pitchFamily="49" charset="0"/>
              </a:rPr>
              <a:t>“</a:t>
            </a:r>
            <a:r>
              <a:rPr lang="zh-CN" altLang="en-US" smtClean="0"/>
              <a:t>断、还</a:t>
            </a:r>
            <a:r>
              <a:rPr lang="zh-CN" altLang="en-US" smtClean="0">
                <a:latin typeface="Courier New" pitchFamily="49" charset="0"/>
              </a:rPr>
              <a:t>”</a:t>
            </a:r>
            <a:r>
              <a:rPr lang="zh-CN" altLang="en-US" smtClean="0"/>
              <a:t>）、</a:t>
            </a:r>
            <a:r>
              <a:rPr lang="zh-CN" altLang="en-US" smtClean="0">
                <a:latin typeface="Courier New" pitchFamily="49" charset="0"/>
              </a:rPr>
              <a:t>“</a:t>
            </a:r>
            <a:r>
              <a:rPr lang="zh-CN" altLang="en-US" smtClean="0"/>
              <a:t>名</a:t>
            </a:r>
            <a:r>
              <a:rPr lang="en-US" altLang="zh-CN" smtClean="0"/>
              <a:t>-</a:t>
            </a:r>
            <a:r>
              <a:rPr lang="zh-CN" altLang="en-US" smtClean="0"/>
              <a:t>副</a:t>
            </a:r>
            <a:r>
              <a:rPr lang="zh-CN" altLang="en-US" smtClean="0">
                <a:latin typeface="Courier New" pitchFamily="49" charset="0"/>
              </a:rPr>
              <a:t>”</a:t>
            </a:r>
            <a:r>
              <a:rPr lang="zh-CN" altLang="en-US" smtClean="0"/>
              <a:t>（例如</a:t>
            </a:r>
            <a:r>
              <a:rPr lang="zh-CN" altLang="en-US" smtClean="0">
                <a:latin typeface="Courier New" pitchFamily="49" charset="0"/>
              </a:rPr>
              <a:t>“</a:t>
            </a:r>
            <a:r>
              <a:rPr lang="zh-CN" altLang="en-US" smtClean="0"/>
              <a:t>极端</a:t>
            </a:r>
            <a:r>
              <a:rPr lang="zh-CN" altLang="en-US" smtClean="0">
                <a:latin typeface="Courier New" pitchFamily="49" charset="0"/>
              </a:rPr>
              <a:t>”</a:t>
            </a:r>
            <a:r>
              <a:rPr lang="zh-CN" altLang="en-US" smtClean="0"/>
              <a:t>）、</a:t>
            </a:r>
            <a:r>
              <a:rPr lang="zh-CN" altLang="en-US" smtClean="0">
                <a:latin typeface="Courier New" pitchFamily="49" charset="0"/>
              </a:rPr>
              <a:t>“</a:t>
            </a:r>
            <a:r>
              <a:rPr lang="zh-CN" altLang="en-US" smtClean="0"/>
              <a:t>名</a:t>
            </a:r>
            <a:r>
              <a:rPr lang="en-US" altLang="zh-CN" smtClean="0"/>
              <a:t>-</a:t>
            </a:r>
            <a:r>
              <a:rPr lang="zh-CN" altLang="en-US" smtClean="0"/>
              <a:t>动</a:t>
            </a:r>
            <a:r>
              <a:rPr lang="en-US" altLang="zh-CN" smtClean="0"/>
              <a:t>-</a:t>
            </a:r>
            <a:r>
              <a:rPr lang="zh-CN" altLang="en-US" smtClean="0"/>
              <a:t>形</a:t>
            </a:r>
            <a:r>
              <a:rPr lang="zh-CN" altLang="en-US" smtClean="0">
                <a:latin typeface="Courier New" pitchFamily="49" charset="0"/>
              </a:rPr>
              <a:t>”</a:t>
            </a:r>
            <a:r>
              <a:rPr lang="zh-CN" altLang="en-US" smtClean="0"/>
              <a:t>（例如</a:t>
            </a:r>
            <a:r>
              <a:rPr lang="zh-CN" altLang="en-US" smtClean="0">
                <a:latin typeface="Courier New" pitchFamily="49" charset="0"/>
              </a:rPr>
              <a:t>“</a:t>
            </a:r>
            <a:r>
              <a:rPr lang="zh-CN" altLang="en-US" smtClean="0"/>
              <a:t>严肃、巩固</a:t>
            </a:r>
            <a:r>
              <a:rPr lang="zh-CN" altLang="en-US" smtClean="0">
                <a:latin typeface="Courier New" pitchFamily="49" charset="0"/>
              </a:rPr>
              <a:t>”</a:t>
            </a:r>
            <a:r>
              <a:rPr lang="zh-CN" altLang="en-US" smtClean="0"/>
              <a:t>）等</a:t>
            </a:r>
            <a:r>
              <a:rPr lang="en-US" altLang="zh-CN" smtClean="0"/>
              <a:t>7</a:t>
            </a:r>
            <a:r>
              <a:rPr lang="zh-CN" altLang="en-US" smtClean="0"/>
              <a:t>种兼类现象，就占了</a:t>
            </a:r>
            <a:r>
              <a:rPr lang="en-US" altLang="zh-CN" smtClean="0"/>
              <a:t>820</a:t>
            </a:r>
            <a:r>
              <a:rPr lang="zh-CN" altLang="en-US" smtClean="0"/>
              <a:t>个兼类词的</a:t>
            </a:r>
            <a:r>
              <a:rPr lang="en-US" altLang="zh-CN" smtClean="0"/>
              <a:t>95.5%</a:t>
            </a:r>
            <a:r>
              <a:rPr lang="zh-CN" altLang="en-US" smtClean="0"/>
              <a:t>。</a:t>
            </a:r>
          </a:p>
        </p:txBody>
      </p:sp>
      <p:sp>
        <p:nvSpPr>
          <p:cNvPr id="5120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120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r>
              <a:rPr lang="zh-CN" altLang="en-US" smtClean="0"/>
              <a:t>汉语中的兼类词</a:t>
            </a:r>
          </a:p>
        </p:txBody>
      </p:sp>
      <p:sp>
        <p:nvSpPr>
          <p:cNvPr id="52227" name="内容占位符 2"/>
          <p:cNvSpPr>
            <a:spLocks noGrp="1"/>
          </p:cNvSpPr>
          <p:nvPr>
            <p:ph idx="1"/>
          </p:nvPr>
        </p:nvSpPr>
        <p:spPr/>
        <p:txBody>
          <a:bodyPr/>
          <a:lstStyle/>
          <a:p>
            <a:pPr eaLnBrk="1" hangingPunct="1"/>
            <a:r>
              <a:rPr lang="zh-CN" altLang="en-US" smtClean="0"/>
              <a:t>如果我们把力量放在主要兼类现象的处理上，就可以收到事半功倍的效果。</a:t>
            </a:r>
          </a:p>
          <a:p>
            <a:pPr eaLnBrk="1" hangingPunct="1"/>
            <a:endParaRPr lang="zh-CN" altLang="en-US" smtClean="0"/>
          </a:p>
        </p:txBody>
      </p:sp>
      <p:sp>
        <p:nvSpPr>
          <p:cNvPr id="5222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222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smtClean="0"/>
              <a:t>为什么要对语料库进行加工</a:t>
            </a:r>
          </a:p>
        </p:txBody>
      </p:sp>
      <p:sp>
        <p:nvSpPr>
          <p:cNvPr id="16387" name="内容占位符 2"/>
          <p:cNvSpPr>
            <a:spLocks noGrp="1"/>
          </p:cNvSpPr>
          <p:nvPr>
            <p:ph idx="1"/>
          </p:nvPr>
        </p:nvSpPr>
        <p:spPr/>
        <p:txBody>
          <a:bodyPr/>
          <a:lstStyle/>
          <a:p>
            <a:pPr algn="just" eaLnBrk="1" hangingPunct="1"/>
            <a:r>
              <a:rPr lang="zh-CN" altLang="en-US" smtClean="0"/>
              <a:t>语料库的多级加工技术是语料库语言学研究的前沿课题。</a:t>
            </a:r>
          </a:p>
          <a:p>
            <a:pPr algn="just" eaLnBrk="1" hangingPunct="1"/>
            <a:r>
              <a:rPr lang="zh-CN" altLang="en-US" smtClean="0"/>
              <a:t>它的处理目标是对生语料文本进行多级加工</a:t>
            </a:r>
            <a:r>
              <a:rPr lang="en-US" altLang="zh-CN" smtClean="0"/>
              <a:t>(</a:t>
            </a:r>
            <a:r>
              <a:rPr lang="zh-CN" altLang="en-US" smtClean="0"/>
              <a:t>分词、词性标注、句法分析、语义、语用分析等等</a:t>
            </a:r>
            <a:r>
              <a:rPr lang="en-US" altLang="zh-CN" smtClean="0"/>
              <a:t>)</a:t>
            </a:r>
            <a:r>
              <a:rPr lang="zh-CN" altLang="en-US" smtClean="0"/>
              <a:t>形成熟语料。</a:t>
            </a:r>
          </a:p>
          <a:p>
            <a:pPr algn="just" eaLnBrk="1" hangingPunct="1"/>
            <a:r>
              <a:rPr lang="zh-CN" altLang="en-US" smtClean="0"/>
              <a:t>目的：大规模的语料库中提取应用所需要的各个语言单位上的语言学知识。 </a:t>
            </a:r>
          </a:p>
          <a:p>
            <a:pPr eaLnBrk="1" hangingPunct="1"/>
            <a:endParaRPr lang="zh-CN" altLang="en-US" smtClean="0"/>
          </a:p>
        </p:txBody>
      </p:sp>
      <p:sp>
        <p:nvSpPr>
          <p:cNvPr id="1638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1638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zh-CN" altLang="en-US" smtClean="0"/>
              <a:t>汉语中的兼类词</a:t>
            </a:r>
          </a:p>
        </p:txBody>
      </p:sp>
      <p:sp>
        <p:nvSpPr>
          <p:cNvPr id="53251" name="内容占位符 2"/>
          <p:cNvSpPr>
            <a:spLocks noGrp="1"/>
          </p:cNvSpPr>
          <p:nvPr>
            <p:ph idx="1"/>
          </p:nvPr>
        </p:nvSpPr>
        <p:spPr>
          <a:xfrm>
            <a:off x="785813" y="1428750"/>
            <a:ext cx="7661275" cy="4114800"/>
          </a:xfrm>
        </p:spPr>
        <p:txBody>
          <a:bodyPr/>
          <a:lstStyle/>
          <a:p>
            <a:pPr eaLnBrk="1" hangingPunct="1">
              <a:lnSpc>
                <a:spcPct val="90000"/>
              </a:lnSpc>
            </a:pPr>
            <a:r>
              <a:rPr lang="zh-CN" altLang="en-US" sz="2800" smtClean="0"/>
              <a:t>在汉语中，兼类词主要集中在动词、名词、形容词等常用词上。各种兼类现象的比例如下：</a:t>
            </a:r>
          </a:p>
          <a:p>
            <a:pPr lvl="1" eaLnBrk="1" hangingPunct="1">
              <a:lnSpc>
                <a:spcPct val="90000"/>
              </a:lnSpc>
            </a:pPr>
            <a:r>
              <a:rPr lang="zh-CN" altLang="en-US" smtClean="0"/>
              <a:t>动词</a:t>
            </a:r>
            <a:r>
              <a:rPr lang="en-US" altLang="zh-CN" smtClean="0"/>
              <a:t>-</a:t>
            </a:r>
            <a:r>
              <a:rPr lang="zh-CN" altLang="en-US" smtClean="0"/>
              <a:t>名词兼类：</a:t>
            </a:r>
            <a:r>
              <a:rPr lang="en-US" altLang="zh-CN" smtClean="0"/>
              <a:t>37.6% </a:t>
            </a:r>
            <a:r>
              <a:rPr lang="zh-CN" altLang="en-US" smtClean="0"/>
              <a:t>如：计划不如变化快</a:t>
            </a:r>
            <a:r>
              <a:rPr lang="en-US" altLang="zh-CN" smtClean="0"/>
              <a:t>-</a:t>
            </a:r>
            <a:r>
              <a:rPr lang="zh-CN" altLang="en-US" smtClean="0"/>
              <a:t>我计划去开会</a:t>
            </a:r>
          </a:p>
          <a:p>
            <a:pPr lvl="1" eaLnBrk="1" hangingPunct="1">
              <a:lnSpc>
                <a:spcPct val="90000"/>
              </a:lnSpc>
            </a:pPr>
            <a:r>
              <a:rPr lang="zh-CN" altLang="en-US" smtClean="0"/>
              <a:t>动词</a:t>
            </a:r>
            <a:r>
              <a:rPr lang="en-US" altLang="zh-CN" smtClean="0"/>
              <a:t>-</a:t>
            </a:r>
            <a:r>
              <a:rPr lang="zh-CN" altLang="en-US" smtClean="0"/>
              <a:t>形容词兼类：</a:t>
            </a:r>
            <a:r>
              <a:rPr lang="en-US" altLang="zh-CN" smtClean="0"/>
              <a:t>24.3% </a:t>
            </a:r>
            <a:r>
              <a:rPr lang="zh-CN" altLang="en-US" smtClean="0"/>
              <a:t>如：繁荣市场经济</a:t>
            </a:r>
            <a:r>
              <a:rPr lang="en-US" altLang="zh-CN" smtClean="0"/>
              <a:t>-</a:t>
            </a:r>
            <a:r>
              <a:rPr lang="zh-CN" altLang="en-US" smtClean="0"/>
              <a:t>市场经济繁荣</a:t>
            </a:r>
          </a:p>
          <a:p>
            <a:pPr lvl="1" eaLnBrk="1" hangingPunct="1">
              <a:lnSpc>
                <a:spcPct val="90000"/>
              </a:lnSpc>
            </a:pPr>
            <a:r>
              <a:rPr lang="zh-CN" altLang="en-US" smtClean="0"/>
              <a:t>名词</a:t>
            </a:r>
            <a:r>
              <a:rPr lang="en-US" altLang="zh-CN" smtClean="0"/>
              <a:t>-</a:t>
            </a:r>
            <a:r>
              <a:rPr lang="zh-CN" altLang="en-US" smtClean="0"/>
              <a:t>形容词兼类：</a:t>
            </a:r>
            <a:r>
              <a:rPr lang="en-US" altLang="zh-CN" smtClean="0"/>
              <a:t>10.4% </a:t>
            </a:r>
            <a:r>
              <a:rPr lang="zh-CN" altLang="en-US" smtClean="0"/>
              <a:t>如：满腔热情</a:t>
            </a:r>
            <a:r>
              <a:rPr lang="en-US" altLang="zh-CN" smtClean="0"/>
              <a:t>-</a:t>
            </a:r>
            <a:r>
              <a:rPr lang="zh-CN" altLang="en-US" smtClean="0"/>
              <a:t>对客人非常热情</a:t>
            </a:r>
          </a:p>
          <a:p>
            <a:pPr lvl="1" eaLnBrk="1" hangingPunct="1">
              <a:lnSpc>
                <a:spcPct val="90000"/>
              </a:lnSpc>
            </a:pPr>
            <a:r>
              <a:rPr lang="zh-CN" altLang="en-US" smtClean="0"/>
              <a:t>形容词</a:t>
            </a:r>
            <a:r>
              <a:rPr lang="en-US" altLang="zh-CN" smtClean="0"/>
              <a:t>-</a:t>
            </a:r>
            <a:r>
              <a:rPr lang="zh-CN" altLang="en-US" smtClean="0"/>
              <a:t>副词兼类：</a:t>
            </a:r>
            <a:r>
              <a:rPr lang="en-US" altLang="zh-CN" smtClean="0"/>
              <a:t>4.55% </a:t>
            </a:r>
            <a:r>
              <a:rPr lang="zh-CN" altLang="en-US" smtClean="0"/>
              <a:t>如：一定的水分</a:t>
            </a:r>
            <a:r>
              <a:rPr lang="en-US" altLang="zh-CN" smtClean="0"/>
              <a:t>-</a:t>
            </a:r>
            <a:r>
              <a:rPr lang="zh-CN" altLang="en-US" smtClean="0"/>
              <a:t>我一定去</a:t>
            </a:r>
          </a:p>
          <a:p>
            <a:pPr eaLnBrk="1" hangingPunct="1"/>
            <a:endParaRPr lang="zh-CN" altLang="en-US" smtClean="0"/>
          </a:p>
        </p:txBody>
      </p:sp>
      <p:sp>
        <p:nvSpPr>
          <p:cNvPr id="5325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325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pPr eaLnBrk="1" hangingPunct="1"/>
            <a:r>
              <a:rPr lang="zh-CN" altLang="en-US" smtClean="0"/>
              <a:t>汉语中的兼类词</a:t>
            </a:r>
          </a:p>
        </p:txBody>
      </p:sp>
      <p:sp>
        <p:nvSpPr>
          <p:cNvPr id="54275" name="内容占位符 2"/>
          <p:cNvSpPr>
            <a:spLocks noGrp="1"/>
          </p:cNvSpPr>
          <p:nvPr>
            <p:ph idx="1"/>
          </p:nvPr>
        </p:nvSpPr>
        <p:spPr/>
        <p:txBody>
          <a:bodyPr/>
          <a:lstStyle/>
          <a:p>
            <a:pPr lvl="1" eaLnBrk="1" hangingPunct="1">
              <a:lnSpc>
                <a:spcPct val="90000"/>
              </a:lnSpc>
            </a:pPr>
            <a:r>
              <a:rPr lang="zh-CN" altLang="en-US" sz="3200" smtClean="0"/>
              <a:t>动词</a:t>
            </a:r>
            <a:r>
              <a:rPr lang="en-US" altLang="zh-CN" sz="3200" smtClean="0"/>
              <a:t>-</a:t>
            </a:r>
            <a:r>
              <a:rPr lang="zh-CN" altLang="en-US" sz="3200" smtClean="0"/>
              <a:t>介词兼类：</a:t>
            </a:r>
            <a:r>
              <a:rPr lang="en-US" altLang="zh-CN" sz="3200" smtClean="0"/>
              <a:t>4.04%  </a:t>
            </a:r>
            <a:r>
              <a:rPr lang="zh-CN" altLang="en-US" sz="3200" smtClean="0"/>
              <a:t>如：我到北京开会</a:t>
            </a:r>
            <a:r>
              <a:rPr lang="en-US" altLang="zh-CN" sz="3200" smtClean="0"/>
              <a:t>-</a:t>
            </a:r>
            <a:r>
              <a:rPr lang="zh-CN" altLang="en-US" sz="3200" smtClean="0"/>
              <a:t>到目前为止</a:t>
            </a:r>
            <a:endParaRPr lang="en-US" altLang="zh-CN" sz="3200" smtClean="0"/>
          </a:p>
          <a:p>
            <a:pPr lvl="1" eaLnBrk="1" hangingPunct="1">
              <a:lnSpc>
                <a:spcPct val="90000"/>
              </a:lnSpc>
            </a:pPr>
            <a:r>
              <a:rPr lang="zh-CN" altLang="en-US" sz="3200" smtClean="0"/>
              <a:t>动词</a:t>
            </a:r>
            <a:r>
              <a:rPr lang="en-US" altLang="zh-CN" sz="3200" smtClean="0"/>
              <a:t>-</a:t>
            </a:r>
            <a:r>
              <a:rPr lang="zh-CN" altLang="en-US" sz="3200" smtClean="0"/>
              <a:t>副词兼类：</a:t>
            </a:r>
            <a:r>
              <a:rPr lang="en-US" altLang="zh-CN" sz="3200" smtClean="0"/>
              <a:t>2.27%</a:t>
            </a:r>
          </a:p>
          <a:p>
            <a:pPr lvl="1" eaLnBrk="1" hangingPunct="1">
              <a:lnSpc>
                <a:spcPct val="90000"/>
              </a:lnSpc>
            </a:pPr>
            <a:r>
              <a:rPr lang="zh-CN" altLang="en-US" sz="3200" smtClean="0"/>
              <a:t>名词</a:t>
            </a:r>
            <a:r>
              <a:rPr lang="en-US" altLang="zh-CN" sz="3200" smtClean="0"/>
              <a:t>-</a:t>
            </a:r>
            <a:r>
              <a:rPr lang="zh-CN" altLang="en-US" sz="3200" smtClean="0"/>
              <a:t>动词</a:t>
            </a:r>
            <a:r>
              <a:rPr lang="en-US" altLang="zh-CN" sz="3200" smtClean="0"/>
              <a:t>-</a:t>
            </a:r>
            <a:r>
              <a:rPr lang="zh-CN" altLang="en-US" sz="3200" smtClean="0"/>
              <a:t>形容词兼类：</a:t>
            </a:r>
            <a:r>
              <a:rPr lang="en-US" altLang="zh-CN" sz="3200" smtClean="0"/>
              <a:t>2.27%</a:t>
            </a:r>
          </a:p>
          <a:p>
            <a:pPr lvl="1" eaLnBrk="1" hangingPunct="1">
              <a:lnSpc>
                <a:spcPct val="90000"/>
              </a:lnSpc>
            </a:pPr>
            <a:r>
              <a:rPr lang="zh-CN" altLang="en-US" sz="3200" smtClean="0"/>
              <a:t>名词</a:t>
            </a:r>
            <a:r>
              <a:rPr lang="en-US" altLang="zh-CN" sz="3200" smtClean="0"/>
              <a:t>-</a:t>
            </a:r>
            <a:r>
              <a:rPr lang="zh-CN" altLang="en-US" sz="3200" smtClean="0"/>
              <a:t>副词兼类：</a:t>
            </a:r>
            <a:r>
              <a:rPr lang="en-US" altLang="zh-CN" sz="3200" smtClean="0"/>
              <a:t>2.02% </a:t>
            </a:r>
          </a:p>
          <a:p>
            <a:pPr lvl="1" eaLnBrk="1" hangingPunct="1">
              <a:lnSpc>
                <a:spcPct val="90000"/>
              </a:lnSpc>
            </a:pPr>
            <a:r>
              <a:rPr lang="zh-CN" altLang="en-US" sz="3200" smtClean="0"/>
              <a:t>其他兼类现象：</a:t>
            </a:r>
            <a:r>
              <a:rPr lang="en-US" altLang="zh-CN" sz="3200" smtClean="0"/>
              <a:t>12.55% </a:t>
            </a:r>
          </a:p>
          <a:p>
            <a:pPr eaLnBrk="1" hangingPunct="1">
              <a:lnSpc>
                <a:spcPct val="90000"/>
              </a:lnSpc>
            </a:pPr>
            <a:r>
              <a:rPr lang="zh-CN" altLang="en-US" smtClean="0"/>
              <a:t>基于规则的方法主要根据句法、语义、上下文等语言学规则来消解兼类歧义。</a:t>
            </a:r>
          </a:p>
          <a:p>
            <a:pPr eaLnBrk="1" hangingPunct="1"/>
            <a:endParaRPr lang="zh-CN" altLang="en-US" smtClean="0"/>
          </a:p>
        </p:txBody>
      </p:sp>
      <p:sp>
        <p:nvSpPr>
          <p:cNvPr id="5427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427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zh-CN" altLang="en-US" smtClean="0"/>
              <a:t>语料库中汉语书面文本的词性标注</a:t>
            </a:r>
          </a:p>
        </p:txBody>
      </p:sp>
      <p:sp>
        <p:nvSpPr>
          <p:cNvPr id="55299" name="内容占位符 2"/>
          <p:cNvSpPr>
            <a:spLocks noGrp="1"/>
          </p:cNvSpPr>
          <p:nvPr>
            <p:ph idx="1"/>
          </p:nvPr>
        </p:nvSpPr>
        <p:spPr/>
        <p:txBody>
          <a:bodyPr/>
          <a:lstStyle/>
          <a:p>
            <a:pPr eaLnBrk="1" hangingPunct="1">
              <a:lnSpc>
                <a:spcPct val="90000"/>
              </a:lnSpc>
            </a:pPr>
            <a:r>
              <a:rPr lang="zh-CN" altLang="en-US" smtClean="0"/>
              <a:t>基于规则的词性标注</a:t>
            </a:r>
          </a:p>
          <a:p>
            <a:pPr lvl="1" algn="just" eaLnBrk="1" hangingPunct="1">
              <a:lnSpc>
                <a:spcPct val="90000"/>
              </a:lnSpc>
            </a:pPr>
            <a:r>
              <a:rPr lang="zh-CN" altLang="en-US" sz="3200" smtClean="0"/>
              <a:t>主要依靠上下文来判定兼类词。</a:t>
            </a:r>
          </a:p>
          <a:p>
            <a:pPr lvl="2" algn="just" eaLnBrk="1" hangingPunct="1">
              <a:lnSpc>
                <a:spcPct val="90000"/>
              </a:lnSpc>
            </a:pPr>
            <a:r>
              <a:rPr lang="zh-CN" altLang="en-US" sz="3200" smtClean="0"/>
              <a:t>  这是一张白纸（</a:t>
            </a:r>
            <a:r>
              <a:rPr lang="zh-CN" altLang="en-US" sz="3200" smtClean="0">
                <a:latin typeface="Courier New" pitchFamily="49" charset="0"/>
              </a:rPr>
              <a:t>“</a:t>
            </a:r>
            <a:r>
              <a:rPr lang="zh-CN" altLang="en-US" sz="3200" smtClean="0"/>
              <a:t>白</a:t>
            </a:r>
            <a:r>
              <a:rPr lang="zh-CN" altLang="en-US" sz="3200" smtClean="0">
                <a:latin typeface="Courier New" pitchFamily="49" charset="0"/>
              </a:rPr>
              <a:t>‘</a:t>
            </a:r>
            <a:r>
              <a:rPr lang="zh-CN" altLang="en-US" sz="3200" smtClean="0"/>
              <a:t>出现在名词</a:t>
            </a:r>
            <a:r>
              <a:rPr lang="zh-CN" altLang="en-US" sz="3200" smtClean="0">
                <a:latin typeface="Courier New" pitchFamily="49" charset="0"/>
              </a:rPr>
              <a:t>”</a:t>
            </a:r>
            <a:r>
              <a:rPr lang="zh-CN" altLang="en-US" sz="3200" smtClean="0"/>
              <a:t>纸</a:t>
            </a:r>
            <a:r>
              <a:rPr lang="zh-CN" altLang="en-US" sz="3200" smtClean="0">
                <a:latin typeface="Courier New" pitchFamily="49" charset="0"/>
              </a:rPr>
              <a:t>’</a:t>
            </a:r>
            <a:r>
              <a:rPr lang="zh-CN" altLang="en-US" sz="3200" smtClean="0"/>
              <a:t>之前，判定为形容词）</a:t>
            </a:r>
          </a:p>
          <a:p>
            <a:pPr lvl="2" algn="just" eaLnBrk="1" hangingPunct="1">
              <a:lnSpc>
                <a:spcPct val="90000"/>
              </a:lnSpc>
            </a:pPr>
            <a:r>
              <a:rPr lang="zh-CN" altLang="en-US" sz="3200" smtClean="0"/>
              <a:t>  他白跑了一趟（</a:t>
            </a:r>
            <a:r>
              <a:rPr lang="zh-CN" altLang="en-US" sz="3200" smtClean="0">
                <a:latin typeface="Courier New" pitchFamily="49" charset="0"/>
              </a:rPr>
              <a:t>“</a:t>
            </a:r>
            <a:r>
              <a:rPr lang="zh-CN" altLang="en-US" sz="3200" smtClean="0"/>
              <a:t>白</a:t>
            </a:r>
            <a:r>
              <a:rPr lang="zh-CN" altLang="en-US" sz="3200" smtClean="0">
                <a:latin typeface="Courier New" pitchFamily="49" charset="0"/>
              </a:rPr>
              <a:t>”</a:t>
            </a:r>
            <a:r>
              <a:rPr lang="zh-CN" altLang="en-US" sz="3200" smtClean="0"/>
              <a:t>出现在动词</a:t>
            </a:r>
            <a:r>
              <a:rPr lang="zh-CN" altLang="en-US" sz="3200" smtClean="0">
                <a:latin typeface="Courier New" pitchFamily="49" charset="0"/>
              </a:rPr>
              <a:t>“</a:t>
            </a:r>
            <a:r>
              <a:rPr lang="zh-CN" altLang="en-US" sz="3200" smtClean="0"/>
              <a:t>跑</a:t>
            </a:r>
            <a:r>
              <a:rPr lang="zh-CN" altLang="en-US" sz="3200" smtClean="0">
                <a:latin typeface="Courier New" pitchFamily="49" charset="0"/>
              </a:rPr>
              <a:t>”</a:t>
            </a:r>
            <a:r>
              <a:rPr lang="zh-CN" altLang="en-US" sz="3200" smtClean="0"/>
              <a:t>之前，判定为副词）</a:t>
            </a:r>
          </a:p>
          <a:p>
            <a:pPr eaLnBrk="1" hangingPunct="1"/>
            <a:endParaRPr lang="zh-CN" altLang="en-US" smtClean="0"/>
          </a:p>
        </p:txBody>
      </p:sp>
      <p:sp>
        <p:nvSpPr>
          <p:cNvPr id="5530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530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smtClean="0"/>
              <a:t>语料库中汉语书面文本的词性标注</a:t>
            </a:r>
          </a:p>
        </p:txBody>
      </p:sp>
      <p:sp>
        <p:nvSpPr>
          <p:cNvPr id="56323" name="内容占位符 2"/>
          <p:cNvSpPr>
            <a:spLocks noGrp="1"/>
          </p:cNvSpPr>
          <p:nvPr>
            <p:ph idx="1"/>
          </p:nvPr>
        </p:nvSpPr>
        <p:spPr>
          <a:xfrm>
            <a:off x="928688" y="1571625"/>
            <a:ext cx="7661275" cy="4572000"/>
          </a:xfrm>
        </p:spPr>
        <p:txBody>
          <a:bodyPr/>
          <a:lstStyle/>
          <a:p>
            <a:pPr lvl="1" algn="just" eaLnBrk="1" hangingPunct="1">
              <a:lnSpc>
                <a:spcPct val="90000"/>
              </a:lnSpc>
            </a:pPr>
            <a:r>
              <a:rPr lang="zh-CN" altLang="en-US" sz="3200" smtClean="0"/>
              <a:t>词性连坐：在并列的联合结构中，联合的两个成分的词类应该相同，如果其中一个为非兼类词，另一个为兼类词，则可把非兼类词的词性判定为兼类词的词性。</a:t>
            </a:r>
          </a:p>
          <a:p>
            <a:pPr lvl="2" algn="just" eaLnBrk="1" hangingPunct="1">
              <a:lnSpc>
                <a:spcPct val="90000"/>
              </a:lnSpc>
            </a:pPr>
            <a:r>
              <a:rPr lang="zh-CN" altLang="en-US" sz="3200" smtClean="0"/>
              <a:t>  我读了几篇文章和报告</a:t>
            </a:r>
          </a:p>
          <a:p>
            <a:pPr lvl="2" algn="just" eaLnBrk="1" hangingPunct="1">
              <a:lnSpc>
                <a:spcPct val="90000"/>
              </a:lnSpc>
              <a:buFontTx/>
              <a:buNone/>
            </a:pPr>
            <a:r>
              <a:rPr lang="zh-CN" altLang="en-US" sz="3200" smtClean="0"/>
              <a:t> </a:t>
            </a:r>
            <a:r>
              <a:rPr lang="zh-CN" altLang="en-US" sz="3200" smtClean="0">
                <a:latin typeface="Courier New" pitchFamily="49" charset="0"/>
              </a:rPr>
              <a:t>“</a:t>
            </a:r>
            <a:r>
              <a:rPr lang="zh-CN" altLang="en-US" sz="3200" smtClean="0"/>
              <a:t>文章</a:t>
            </a:r>
            <a:r>
              <a:rPr lang="zh-CN" altLang="en-US" sz="3200" smtClean="0">
                <a:latin typeface="Courier New" pitchFamily="49" charset="0"/>
              </a:rPr>
              <a:t>”</a:t>
            </a:r>
            <a:r>
              <a:rPr lang="zh-CN" altLang="en-US" sz="3200" smtClean="0"/>
              <a:t>为名词，是非兼类词，</a:t>
            </a:r>
            <a:r>
              <a:rPr lang="zh-CN" altLang="en-US" sz="3200" smtClean="0">
                <a:latin typeface="Courier New" pitchFamily="49" charset="0"/>
              </a:rPr>
              <a:t>“</a:t>
            </a:r>
            <a:r>
              <a:rPr lang="zh-CN" altLang="en-US" sz="3200" smtClean="0"/>
              <a:t>报告</a:t>
            </a:r>
            <a:r>
              <a:rPr lang="zh-CN" altLang="en-US" sz="3200" smtClean="0">
                <a:latin typeface="Courier New" pitchFamily="49" charset="0"/>
              </a:rPr>
              <a:t>”</a:t>
            </a:r>
            <a:r>
              <a:rPr lang="zh-CN" altLang="en-US" sz="3200" smtClean="0"/>
              <a:t>为动</a:t>
            </a:r>
            <a:r>
              <a:rPr lang="en-US" altLang="zh-CN" sz="3200" smtClean="0"/>
              <a:t>-</a:t>
            </a:r>
            <a:r>
              <a:rPr lang="zh-CN" altLang="en-US" sz="3200" smtClean="0"/>
              <a:t>名兼类词，由于处于联合结构中，故可判定</a:t>
            </a:r>
            <a:r>
              <a:rPr lang="zh-CN" altLang="en-US" sz="3200" smtClean="0">
                <a:latin typeface="Courier New" pitchFamily="49" charset="0"/>
              </a:rPr>
              <a:t>“</a:t>
            </a:r>
            <a:r>
              <a:rPr lang="zh-CN" altLang="en-US" sz="3200" smtClean="0"/>
              <a:t>报告</a:t>
            </a:r>
            <a:r>
              <a:rPr lang="zh-CN" altLang="en-US" sz="3200" smtClean="0">
                <a:latin typeface="Courier New" pitchFamily="49" charset="0"/>
              </a:rPr>
              <a:t>”</a:t>
            </a:r>
            <a:r>
              <a:rPr lang="zh-CN" altLang="en-US" sz="3200" smtClean="0"/>
              <a:t>为名词。</a:t>
            </a:r>
          </a:p>
          <a:p>
            <a:pPr eaLnBrk="1" hangingPunct="1"/>
            <a:endParaRPr lang="zh-CN" altLang="en-US" smtClean="0"/>
          </a:p>
        </p:txBody>
      </p:sp>
      <p:sp>
        <p:nvSpPr>
          <p:cNvPr id="5632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632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r>
              <a:rPr lang="zh-CN" altLang="en-US" smtClean="0"/>
              <a:t>语料库中汉语书面文本的词性标注</a:t>
            </a:r>
          </a:p>
        </p:txBody>
      </p:sp>
      <p:sp>
        <p:nvSpPr>
          <p:cNvPr id="57347" name="内容占位符 2"/>
          <p:cNvSpPr>
            <a:spLocks noGrp="1"/>
          </p:cNvSpPr>
          <p:nvPr>
            <p:ph idx="1"/>
          </p:nvPr>
        </p:nvSpPr>
        <p:spPr/>
        <p:txBody>
          <a:bodyPr/>
          <a:lstStyle/>
          <a:p>
            <a:pPr lvl="1" eaLnBrk="1" hangingPunct="1"/>
            <a:r>
              <a:rPr lang="zh-CN" altLang="en-US" smtClean="0"/>
              <a:t>基于隐马尔可夫模型（</a:t>
            </a:r>
            <a:r>
              <a:rPr lang="en-US" altLang="zh-CN" smtClean="0"/>
              <a:t>HMM</a:t>
            </a:r>
            <a:r>
              <a:rPr lang="zh-CN" altLang="en-US" smtClean="0"/>
              <a:t>）的词性标注器</a:t>
            </a:r>
          </a:p>
          <a:p>
            <a:pPr lvl="2" eaLnBrk="1" hangingPunct="1"/>
            <a:r>
              <a:rPr lang="zh-CN" altLang="en-US" smtClean="0"/>
              <a:t>从语料库中选出一定数量的文本，作为训练集（</a:t>
            </a:r>
            <a:r>
              <a:rPr lang="en-US" altLang="zh-CN" smtClean="0"/>
              <a:t>training set</a:t>
            </a:r>
            <a:r>
              <a:rPr lang="zh-CN" altLang="en-US" smtClean="0"/>
              <a:t>），手工分析这个训练集，采用二元语法（</a:t>
            </a:r>
            <a:r>
              <a:rPr lang="en-US" altLang="zh-CN" smtClean="0"/>
              <a:t>bi-gram grammar</a:t>
            </a:r>
            <a:r>
              <a:rPr lang="zh-CN" altLang="en-US" smtClean="0"/>
              <a:t>），从中归纳出统计数据。</a:t>
            </a:r>
          </a:p>
          <a:p>
            <a:pPr lvl="2" eaLnBrk="1" hangingPunct="1"/>
            <a:r>
              <a:rPr lang="zh-CN" altLang="en-US" smtClean="0"/>
              <a:t>根据对训练集的语料分析得出的统计数据，构造统计模型；</a:t>
            </a:r>
          </a:p>
          <a:p>
            <a:pPr lvl="2" eaLnBrk="1" hangingPunct="1"/>
            <a:r>
              <a:rPr lang="zh-CN" altLang="en-US" smtClean="0"/>
              <a:t>根据统计模型去标注语料库中新的文本。</a:t>
            </a:r>
          </a:p>
          <a:p>
            <a:pPr eaLnBrk="1" hangingPunct="1"/>
            <a:endParaRPr lang="zh-CN" altLang="en-US" smtClean="0"/>
          </a:p>
        </p:txBody>
      </p:sp>
      <p:sp>
        <p:nvSpPr>
          <p:cNvPr id="5734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734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zh-CN" altLang="en-US" smtClean="0"/>
              <a:t>基于转移的词性标注器</a:t>
            </a:r>
          </a:p>
        </p:txBody>
      </p:sp>
      <p:sp>
        <p:nvSpPr>
          <p:cNvPr id="58371" name="内容占位符 2"/>
          <p:cNvSpPr>
            <a:spLocks noGrp="1"/>
          </p:cNvSpPr>
          <p:nvPr>
            <p:ph idx="1"/>
          </p:nvPr>
        </p:nvSpPr>
        <p:spPr>
          <a:xfrm>
            <a:off x="214313" y="1428750"/>
            <a:ext cx="8396287" cy="5429250"/>
          </a:xfrm>
        </p:spPr>
        <p:txBody>
          <a:bodyPr/>
          <a:lstStyle/>
          <a:p>
            <a:pPr eaLnBrk="1" hangingPunct="1"/>
            <a:endParaRPr lang="zh-CN" altLang="en-US" smtClean="0"/>
          </a:p>
        </p:txBody>
      </p:sp>
      <p:sp>
        <p:nvSpPr>
          <p:cNvPr id="58372" name="Text Box 4"/>
          <p:cNvSpPr txBox="1">
            <a:spLocks noChangeArrowheads="1"/>
          </p:cNvSpPr>
          <p:nvPr/>
        </p:nvSpPr>
        <p:spPr bwMode="auto">
          <a:xfrm>
            <a:off x="1357313" y="2000250"/>
            <a:ext cx="2128837" cy="307975"/>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a:t>未经标注的文本</a:t>
            </a:r>
            <a:endParaRPr lang="en-US" altLang="zh-CN" sz="1400"/>
          </a:p>
        </p:txBody>
      </p:sp>
      <p:sp>
        <p:nvSpPr>
          <p:cNvPr id="58373" name="AutoShape 5"/>
          <p:cNvSpPr>
            <a:spLocks noChangeArrowheads="1"/>
          </p:cNvSpPr>
          <p:nvPr/>
        </p:nvSpPr>
        <p:spPr bwMode="auto">
          <a:xfrm>
            <a:off x="1447800" y="2590800"/>
            <a:ext cx="2057400" cy="838200"/>
          </a:xfrm>
          <a:prstGeom prst="roundRect">
            <a:avLst>
              <a:gd name="adj" fmla="val 16667"/>
            </a:avLst>
          </a:prstGeom>
          <a:noFill/>
          <a:ln w="9525">
            <a:solidFill>
              <a:schemeClr val="tx1"/>
            </a:solidFill>
            <a:round/>
            <a:headEnd/>
            <a:tailEnd/>
          </a:ln>
        </p:spPr>
        <p:txBody>
          <a:bodyPr wrap="none" anchor="ctr"/>
          <a:lstStyle/>
          <a:p>
            <a:pPr algn="ctr"/>
            <a:r>
              <a:rPr lang="zh-CN" altLang="en-US" sz="1400"/>
              <a:t>初始标注器</a:t>
            </a:r>
            <a:endParaRPr lang="en-US" altLang="zh-CN" sz="1400"/>
          </a:p>
        </p:txBody>
      </p:sp>
      <p:sp>
        <p:nvSpPr>
          <p:cNvPr id="58374" name="Text Box 6"/>
          <p:cNvSpPr txBox="1">
            <a:spLocks noChangeArrowheads="1"/>
          </p:cNvSpPr>
          <p:nvPr/>
        </p:nvSpPr>
        <p:spPr bwMode="auto">
          <a:xfrm>
            <a:off x="1371600" y="3733800"/>
            <a:ext cx="2209800" cy="307975"/>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a:t>已经标注的文本</a:t>
            </a:r>
            <a:endParaRPr lang="en-US" altLang="zh-CN" sz="1400"/>
          </a:p>
        </p:txBody>
      </p:sp>
      <p:sp>
        <p:nvSpPr>
          <p:cNvPr id="58375" name="AutoShape 8"/>
          <p:cNvSpPr>
            <a:spLocks noChangeArrowheads="1"/>
          </p:cNvSpPr>
          <p:nvPr/>
        </p:nvSpPr>
        <p:spPr bwMode="auto">
          <a:xfrm>
            <a:off x="2514600" y="4876800"/>
            <a:ext cx="2057400" cy="1143000"/>
          </a:xfrm>
          <a:prstGeom prst="roundRect">
            <a:avLst>
              <a:gd name="adj" fmla="val 16667"/>
            </a:avLst>
          </a:prstGeom>
          <a:noFill/>
          <a:ln w="9525">
            <a:solidFill>
              <a:schemeClr val="tx1"/>
            </a:solidFill>
            <a:round/>
            <a:headEnd/>
            <a:tailEnd/>
          </a:ln>
        </p:spPr>
        <p:txBody>
          <a:bodyPr wrap="none" anchor="ctr"/>
          <a:lstStyle/>
          <a:p>
            <a:pPr algn="ctr"/>
            <a:r>
              <a:rPr lang="zh-CN" altLang="en-US" sz="1400"/>
              <a:t>学习器</a:t>
            </a:r>
            <a:endParaRPr lang="en-US" altLang="zh-CN" sz="1400"/>
          </a:p>
        </p:txBody>
      </p:sp>
      <p:sp>
        <p:nvSpPr>
          <p:cNvPr id="58376" name="Text Box 9"/>
          <p:cNvSpPr txBox="1">
            <a:spLocks noChangeArrowheads="1"/>
          </p:cNvSpPr>
          <p:nvPr/>
        </p:nvSpPr>
        <p:spPr bwMode="auto">
          <a:xfrm>
            <a:off x="4038600" y="3733800"/>
            <a:ext cx="2209800" cy="633413"/>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a:t>黄金标准文本</a:t>
            </a:r>
            <a:endParaRPr lang="en-US" altLang="zh-CN" sz="1400"/>
          </a:p>
          <a:p>
            <a:pPr algn="ctr">
              <a:spcBef>
                <a:spcPct val="50000"/>
              </a:spcBef>
            </a:pPr>
            <a:endParaRPr lang="en-US" altLang="zh-CN" sz="1400"/>
          </a:p>
        </p:txBody>
      </p:sp>
      <p:sp>
        <p:nvSpPr>
          <p:cNvPr id="58377" name="Text Box 10"/>
          <p:cNvSpPr txBox="1">
            <a:spLocks noChangeArrowheads="1"/>
          </p:cNvSpPr>
          <p:nvPr/>
        </p:nvSpPr>
        <p:spPr bwMode="auto">
          <a:xfrm>
            <a:off x="5638800" y="4953000"/>
            <a:ext cx="1752600" cy="630238"/>
          </a:xfrm>
          <a:prstGeom prst="rect">
            <a:avLst/>
          </a:prstGeom>
          <a:noFill/>
          <a:ln w="9525">
            <a:solidFill>
              <a:schemeClr val="tx1"/>
            </a:solidFill>
            <a:miter lim="800000"/>
            <a:headEnd/>
            <a:tailEnd/>
          </a:ln>
        </p:spPr>
        <p:txBody>
          <a:bodyPr>
            <a:spAutoFit/>
          </a:bodyPr>
          <a:lstStyle/>
          <a:p>
            <a:pPr algn="ctr">
              <a:spcBef>
                <a:spcPct val="50000"/>
              </a:spcBef>
            </a:pPr>
            <a:endParaRPr lang="en-US" altLang="zh-CN" sz="1400"/>
          </a:p>
          <a:p>
            <a:pPr algn="ctr">
              <a:spcBef>
                <a:spcPct val="50000"/>
              </a:spcBef>
            </a:pPr>
            <a:r>
              <a:rPr lang="zh-CN" altLang="en-US" sz="1400"/>
              <a:t>转换规则</a:t>
            </a:r>
            <a:endParaRPr lang="en-US" altLang="zh-CN" sz="1400"/>
          </a:p>
        </p:txBody>
      </p:sp>
      <p:sp>
        <p:nvSpPr>
          <p:cNvPr id="58378" name="Line 11"/>
          <p:cNvSpPr>
            <a:spLocks noChangeShapeType="1"/>
          </p:cNvSpPr>
          <p:nvPr/>
        </p:nvSpPr>
        <p:spPr bwMode="auto">
          <a:xfrm>
            <a:off x="2438400" y="2362200"/>
            <a:ext cx="0" cy="152400"/>
          </a:xfrm>
          <a:prstGeom prst="line">
            <a:avLst/>
          </a:prstGeom>
          <a:noFill/>
          <a:ln w="9525">
            <a:solidFill>
              <a:schemeClr val="tx1"/>
            </a:solidFill>
            <a:round/>
            <a:headEnd/>
            <a:tailEnd type="triangle" w="med" len="med"/>
          </a:ln>
        </p:spPr>
        <p:txBody>
          <a:bodyPr/>
          <a:lstStyle/>
          <a:p>
            <a:endParaRPr lang="zh-CN" altLang="en-US"/>
          </a:p>
        </p:txBody>
      </p:sp>
      <p:sp>
        <p:nvSpPr>
          <p:cNvPr id="58379" name="Line 12"/>
          <p:cNvSpPr>
            <a:spLocks noChangeShapeType="1"/>
          </p:cNvSpPr>
          <p:nvPr/>
        </p:nvSpPr>
        <p:spPr bwMode="auto">
          <a:xfrm>
            <a:off x="2438400" y="3505200"/>
            <a:ext cx="0" cy="152400"/>
          </a:xfrm>
          <a:prstGeom prst="line">
            <a:avLst/>
          </a:prstGeom>
          <a:noFill/>
          <a:ln w="9525">
            <a:solidFill>
              <a:schemeClr val="tx1"/>
            </a:solidFill>
            <a:round/>
            <a:headEnd/>
            <a:tailEnd type="triangle" w="med" len="med"/>
          </a:ln>
        </p:spPr>
        <p:txBody>
          <a:bodyPr/>
          <a:lstStyle/>
          <a:p>
            <a:endParaRPr lang="zh-CN" altLang="en-US"/>
          </a:p>
        </p:txBody>
      </p:sp>
      <p:sp>
        <p:nvSpPr>
          <p:cNvPr id="58380" name="Line 13"/>
          <p:cNvSpPr>
            <a:spLocks noChangeShapeType="1"/>
          </p:cNvSpPr>
          <p:nvPr/>
        </p:nvSpPr>
        <p:spPr bwMode="auto">
          <a:xfrm>
            <a:off x="2514600" y="4419600"/>
            <a:ext cx="838200" cy="381000"/>
          </a:xfrm>
          <a:prstGeom prst="line">
            <a:avLst/>
          </a:prstGeom>
          <a:noFill/>
          <a:ln w="9525">
            <a:solidFill>
              <a:schemeClr val="tx1"/>
            </a:solidFill>
            <a:round/>
            <a:headEnd/>
            <a:tailEnd type="triangle" w="med" len="med"/>
          </a:ln>
        </p:spPr>
        <p:txBody>
          <a:bodyPr/>
          <a:lstStyle/>
          <a:p>
            <a:endParaRPr lang="zh-CN" altLang="en-US"/>
          </a:p>
        </p:txBody>
      </p:sp>
      <p:sp>
        <p:nvSpPr>
          <p:cNvPr id="58381" name="Line 14"/>
          <p:cNvSpPr>
            <a:spLocks noChangeShapeType="1"/>
          </p:cNvSpPr>
          <p:nvPr/>
        </p:nvSpPr>
        <p:spPr bwMode="auto">
          <a:xfrm flipH="1">
            <a:off x="3733800" y="4419600"/>
            <a:ext cx="1143000" cy="381000"/>
          </a:xfrm>
          <a:prstGeom prst="line">
            <a:avLst/>
          </a:prstGeom>
          <a:noFill/>
          <a:ln w="9525">
            <a:solidFill>
              <a:schemeClr val="tx1"/>
            </a:solidFill>
            <a:round/>
            <a:headEnd/>
            <a:tailEnd type="triangle" w="med" len="med"/>
          </a:ln>
        </p:spPr>
        <p:txBody>
          <a:bodyPr/>
          <a:lstStyle/>
          <a:p>
            <a:endParaRPr lang="zh-CN" altLang="en-US"/>
          </a:p>
        </p:txBody>
      </p:sp>
      <p:sp>
        <p:nvSpPr>
          <p:cNvPr id="58382" name="Freeform 15"/>
          <p:cNvSpPr>
            <a:spLocks/>
          </p:cNvSpPr>
          <p:nvPr/>
        </p:nvSpPr>
        <p:spPr bwMode="auto">
          <a:xfrm>
            <a:off x="228600" y="3962400"/>
            <a:ext cx="3200400" cy="2781300"/>
          </a:xfrm>
          <a:custGeom>
            <a:avLst/>
            <a:gdLst>
              <a:gd name="T0" fmla="*/ 2147483647 w 2016"/>
              <a:gd name="T1" fmla="*/ 2147483647 h 1752"/>
              <a:gd name="T2" fmla="*/ 2147483647 w 2016"/>
              <a:gd name="T3" fmla="*/ 2147483647 h 1752"/>
              <a:gd name="T4" fmla="*/ 2147483647 w 2016"/>
              <a:gd name="T5" fmla="*/ 2147483647 h 1752"/>
              <a:gd name="T6" fmla="*/ 2147483647 w 2016"/>
              <a:gd name="T7" fmla="*/ 0 h 1752"/>
              <a:gd name="T8" fmla="*/ 0 60000 65536"/>
              <a:gd name="T9" fmla="*/ 0 60000 65536"/>
              <a:gd name="T10" fmla="*/ 0 60000 65536"/>
              <a:gd name="T11" fmla="*/ 0 60000 65536"/>
              <a:gd name="T12" fmla="*/ 0 w 2016"/>
              <a:gd name="T13" fmla="*/ 0 h 1752"/>
              <a:gd name="T14" fmla="*/ 2016 w 2016"/>
              <a:gd name="T15" fmla="*/ 1752 h 1752"/>
            </a:gdLst>
            <a:ahLst/>
            <a:cxnLst>
              <a:cxn ang="T8">
                <a:pos x="T0" y="T1"/>
              </a:cxn>
              <a:cxn ang="T9">
                <a:pos x="T2" y="T3"/>
              </a:cxn>
              <a:cxn ang="T10">
                <a:pos x="T4" y="T5"/>
              </a:cxn>
              <a:cxn ang="T11">
                <a:pos x="T6" y="T7"/>
              </a:cxn>
            </a:cxnLst>
            <a:rect l="T12" t="T13" r="T14" b="T15"/>
            <a:pathLst>
              <a:path w="2016" h="1752">
                <a:moveTo>
                  <a:pt x="2016" y="1296"/>
                </a:moveTo>
                <a:cubicBezTo>
                  <a:pt x="1792" y="1524"/>
                  <a:pt x="1568" y="1752"/>
                  <a:pt x="1248" y="1632"/>
                </a:cubicBezTo>
                <a:cubicBezTo>
                  <a:pt x="928" y="1512"/>
                  <a:pt x="192" y="848"/>
                  <a:pt x="96" y="576"/>
                </a:cubicBezTo>
                <a:cubicBezTo>
                  <a:pt x="0" y="304"/>
                  <a:pt x="568" y="96"/>
                  <a:pt x="672" y="0"/>
                </a:cubicBezTo>
              </a:path>
            </a:pathLst>
          </a:custGeom>
          <a:noFill/>
          <a:ln w="9525">
            <a:solidFill>
              <a:schemeClr val="tx1"/>
            </a:solidFill>
            <a:round/>
            <a:headEnd/>
            <a:tailEnd type="stealth" w="med" len="med"/>
          </a:ln>
        </p:spPr>
        <p:txBody>
          <a:bodyPr/>
          <a:lstStyle/>
          <a:p>
            <a:endParaRPr lang="zh-CN" altLang="en-US"/>
          </a:p>
        </p:txBody>
      </p:sp>
      <p:sp>
        <p:nvSpPr>
          <p:cNvPr id="58383" name="Line 16"/>
          <p:cNvSpPr>
            <a:spLocks noChangeShapeType="1"/>
          </p:cNvSpPr>
          <p:nvPr/>
        </p:nvSpPr>
        <p:spPr bwMode="auto">
          <a:xfrm>
            <a:off x="4648200" y="5334000"/>
            <a:ext cx="914400" cy="0"/>
          </a:xfrm>
          <a:prstGeom prst="line">
            <a:avLst/>
          </a:prstGeom>
          <a:noFill/>
          <a:ln w="9525">
            <a:solidFill>
              <a:schemeClr val="tx1"/>
            </a:solidFill>
            <a:round/>
            <a:headEnd/>
            <a:tailEnd type="triangle" w="med" len="med"/>
          </a:ln>
        </p:spPr>
        <p:txBody>
          <a:bodyPr/>
          <a:lstStyle/>
          <a:p>
            <a:endParaRPr lang="zh-CN" altLang="en-US"/>
          </a:p>
        </p:txBody>
      </p:sp>
      <p:sp>
        <p:nvSpPr>
          <p:cNvPr id="5838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838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r>
              <a:rPr lang="zh-CN" altLang="en-US" smtClean="0"/>
              <a:t>转换规则的两个组成部分</a:t>
            </a:r>
          </a:p>
        </p:txBody>
      </p:sp>
      <p:sp>
        <p:nvSpPr>
          <p:cNvPr id="59395" name="内容占位符 2"/>
          <p:cNvSpPr>
            <a:spLocks noGrp="1"/>
          </p:cNvSpPr>
          <p:nvPr>
            <p:ph idx="1"/>
          </p:nvPr>
        </p:nvSpPr>
        <p:spPr>
          <a:xfrm>
            <a:off x="928688" y="1643063"/>
            <a:ext cx="7661275" cy="4114800"/>
          </a:xfrm>
        </p:spPr>
        <p:txBody>
          <a:bodyPr/>
          <a:lstStyle/>
          <a:p>
            <a:pPr eaLnBrk="1" hangingPunct="1"/>
            <a:r>
              <a:rPr lang="zh-CN" altLang="en-US" smtClean="0"/>
              <a:t>一个触发环境</a:t>
            </a:r>
            <a:r>
              <a:rPr lang="en-US" altLang="zh-CN" smtClean="0"/>
              <a:t> (</a:t>
            </a:r>
            <a:r>
              <a:rPr lang="zh-CN" altLang="en-US" smtClean="0"/>
              <a:t>条件</a:t>
            </a:r>
            <a:r>
              <a:rPr lang="en-US" altLang="zh-CN" smtClean="0"/>
              <a:t>)</a:t>
            </a:r>
          </a:p>
          <a:p>
            <a:pPr lvl="1" eaLnBrk="1" hangingPunct="1"/>
            <a:r>
              <a:rPr lang="zh-CN" altLang="en-US" smtClean="0"/>
              <a:t>例如：前一个词是定冠词</a:t>
            </a:r>
            <a:endParaRPr lang="en-US" altLang="zh-CN" smtClean="0"/>
          </a:p>
          <a:p>
            <a:pPr eaLnBrk="1" hangingPunct="1"/>
            <a:r>
              <a:rPr lang="zh-CN" altLang="en-US" smtClean="0"/>
              <a:t>一个改写规则</a:t>
            </a:r>
            <a:r>
              <a:rPr lang="en-US" altLang="zh-CN" smtClean="0"/>
              <a:t> (</a:t>
            </a:r>
            <a:r>
              <a:rPr lang="zh-CN" altLang="en-US" smtClean="0"/>
              <a:t>采取的动作</a:t>
            </a:r>
            <a:r>
              <a:rPr lang="en-US" altLang="zh-CN" smtClean="0"/>
              <a:t>)</a:t>
            </a:r>
          </a:p>
          <a:p>
            <a:pPr lvl="1" eaLnBrk="1" hangingPunct="1"/>
            <a:r>
              <a:rPr lang="zh-CN" altLang="en-US" smtClean="0"/>
              <a:t>例如：</a:t>
            </a:r>
            <a:r>
              <a:rPr lang="en-US" altLang="zh-CN" smtClean="0"/>
              <a:t> Change the tag from </a:t>
            </a:r>
            <a:r>
              <a:rPr lang="en-US" altLang="zh-CN" smtClean="0">
                <a:solidFill>
                  <a:schemeClr val="accent2"/>
                </a:solidFill>
              </a:rPr>
              <a:t>modal</a:t>
            </a:r>
            <a:r>
              <a:rPr lang="en-US" altLang="zh-CN" smtClean="0"/>
              <a:t> to </a:t>
            </a:r>
            <a:r>
              <a:rPr lang="en-US" altLang="zh-CN" smtClean="0">
                <a:solidFill>
                  <a:schemeClr val="accent2"/>
                </a:solidFill>
              </a:rPr>
              <a:t>noun</a:t>
            </a:r>
          </a:p>
          <a:p>
            <a:pPr lvl="1" eaLnBrk="1" hangingPunct="1">
              <a:buFontTx/>
              <a:buNone/>
            </a:pPr>
            <a:r>
              <a:rPr lang="en-US" altLang="zh-CN" smtClean="0"/>
              <a:t>	The/det can/</a:t>
            </a:r>
            <a:r>
              <a:rPr lang="en-US" altLang="zh-CN" smtClean="0">
                <a:solidFill>
                  <a:schemeClr val="accent2"/>
                </a:solidFill>
              </a:rPr>
              <a:t>modal</a:t>
            </a:r>
            <a:r>
              <a:rPr lang="en-US" altLang="zh-CN" smtClean="0"/>
              <a:t> rusted/verb ./.</a:t>
            </a:r>
          </a:p>
          <a:p>
            <a:pPr lvl="1" eaLnBrk="1" hangingPunct="1">
              <a:buFontTx/>
              <a:buNone/>
            </a:pPr>
            <a:r>
              <a:rPr lang="en-US" altLang="zh-CN" smtClean="0"/>
              <a:t>				    to</a:t>
            </a:r>
          </a:p>
          <a:p>
            <a:pPr lvl="1" eaLnBrk="1" hangingPunct="1">
              <a:buFontTx/>
              <a:buNone/>
            </a:pPr>
            <a:r>
              <a:rPr lang="en-US" altLang="zh-CN" smtClean="0"/>
              <a:t>		The/det can/</a:t>
            </a:r>
            <a:r>
              <a:rPr lang="en-US" altLang="zh-CN" smtClean="0">
                <a:solidFill>
                  <a:schemeClr val="accent2"/>
                </a:solidFill>
              </a:rPr>
              <a:t>noun</a:t>
            </a:r>
            <a:r>
              <a:rPr lang="en-US" altLang="zh-CN" smtClean="0"/>
              <a:t> rusted/verb ./.</a:t>
            </a:r>
          </a:p>
          <a:p>
            <a:pPr lvl="1" eaLnBrk="1" hangingPunct="1"/>
            <a:endParaRPr lang="en-US" altLang="zh-CN" smtClean="0">
              <a:solidFill>
                <a:schemeClr val="accent2"/>
              </a:solidFill>
            </a:endParaRPr>
          </a:p>
        </p:txBody>
      </p:sp>
      <p:sp>
        <p:nvSpPr>
          <p:cNvPr id="5939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939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eaLnBrk="1" hangingPunct="1"/>
            <a:r>
              <a:rPr lang="zh-CN" altLang="en-US" smtClean="0"/>
              <a:t>词性标注中基于转移的错误驱动学习系统的构成</a:t>
            </a:r>
          </a:p>
        </p:txBody>
      </p:sp>
      <p:sp>
        <p:nvSpPr>
          <p:cNvPr id="60419" name="内容占位符 2"/>
          <p:cNvSpPr>
            <a:spLocks noGrp="1"/>
          </p:cNvSpPr>
          <p:nvPr>
            <p:ph idx="1"/>
          </p:nvPr>
        </p:nvSpPr>
        <p:spPr/>
        <p:txBody>
          <a:bodyPr/>
          <a:lstStyle/>
          <a:p>
            <a:pPr eaLnBrk="1" hangingPunct="1"/>
            <a:r>
              <a:rPr lang="zh-CN" altLang="en-US" smtClean="0"/>
              <a:t>一个初始标注器</a:t>
            </a:r>
            <a:endParaRPr lang="en-US" altLang="zh-CN" smtClean="0"/>
          </a:p>
          <a:p>
            <a:pPr lvl="1" eaLnBrk="1" hangingPunct="1"/>
            <a:r>
              <a:rPr lang="zh-CN" altLang="en-US" smtClean="0"/>
              <a:t>例如：一个能够给每个词标上最大可能词性的词性标注器</a:t>
            </a:r>
            <a:endParaRPr lang="en-US" altLang="zh-CN" smtClean="0"/>
          </a:p>
          <a:p>
            <a:pPr eaLnBrk="1" hangingPunct="1"/>
            <a:r>
              <a:rPr lang="zh-CN" altLang="en-US" smtClean="0"/>
              <a:t>转移模板</a:t>
            </a:r>
            <a:endParaRPr lang="en-US" altLang="zh-CN" smtClean="0"/>
          </a:p>
          <a:p>
            <a:pPr lvl="1" eaLnBrk="1" hangingPunct="1"/>
            <a:r>
              <a:rPr lang="zh-CN" altLang="en-US" smtClean="0"/>
              <a:t>非词特征模板</a:t>
            </a:r>
            <a:endParaRPr lang="en-US" altLang="zh-CN" smtClean="0"/>
          </a:p>
          <a:p>
            <a:pPr lvl="1" eaLnBrk="1" hangingPunct="1"/>
            <a:r>
              <a:rPr lang="zh-CN" altLang="en-US" smtClean="0"/>
              <a:t>词特征模板</a:t>
            </a:r>
            <a:endParaRPr lang="en-US" altLang="zh-CN" smtClean="0"/>
          </a:p>
          <a:p>
            <a:pPr eaLnBrk="1" hangingPunct="1"/>
            <a:endParaRPr lang="zh-CN" altLang="en-US" smtClean="0"/>
          </a:p>
        </p:txBody>
      </p:sp>
      <p:sp>
        <p:nvSpPr>
          <p:cNvPr id="6042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042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r>
              <a:rPr lang="zh-CN" altLang="en-US" smtClean="0"/>
              <a:t>非词特征模板举例</a:t>
            </a:r>
          </a:p>
        </p:txBody>
      </p:sp>
      <p:sp>
        <p:nvSpPr>
          <p:cNvPr id="61443" name="内容占位符 2"/>
          <p:cNvSpPr>
            <a:spLocks noGrp="1"/>
          </p:cNvSpPr>
          <p:nvPr>
            <p:ph idx="1"/>
          </p:nvPr>
        </p:nvSpPr>
        <p:spPr>
          <a:xfrm>
            <a:off x="928688" y="1643063"/>
            <a:ext cx="7661275" cy="4500562"/>
          </a:xfrm>
        </p:spPr>
        <p:txBody>
          <a:bodyPr/>
          <a:lstStyle/>
          <a:p>
            <a:pPr eaLnBrk="1" hangingPunct="1"/>
            <a:r>
              <a:rPr lang="en-US" altLang="zh-CN" smtClean="0"/>
              <a:t>Change tag </a:t>
            </a:r>
            <a:r>
              <a:rPr lang="en-US" altLang="zh-CN" b="1" i="1" smtClean="0">
                <a:solidFill>
                  <a:schemeClr val="accent2"/>
                </a:solidFill>
              </a:rPr>
              <a:t>a</a:t>
            </a:r>
            <a:r>
              <a:rPr lang="en-US" altLang="zh-CN" smtClean="0"/>
              <a:t> to </a:t>
            </a:r>
            <a:r>
              <a:rPr lang="en-US" altLang="zh-CN" b="1" i="1" smtClean="0">
                <a:solidFill>
                  <a:schemeClr val="accent2"/>
                </a:solidFill>
              </a:rPr>
              <a:t>b</a:t>
            </a:r>
            <a:r>
              <a:rPr lang="en-US" altLang="zh-CN" smtClean="0"/>
              <a:t> when</a:t>
            </a:r>
          </a:p>
          <a:p>
            <a:pPr lvl="1" eaLnBrk="1" hangingPunct="1"/>
            <a:r>
              <a:rPr lang="en-US" altLang="zh-CN" smtClean="0"/>
              <a:t>the preceding (following) word is tagged </a:t>
            </a:r>
            <a:r>
              <a:rPr lang="en-US" altLang="zh-CN" b="1" i="1" smtClean="0"/>
              <a:t>c</a:t>
            </a:r>
          </a:p>
          <a:p>
            <a:pPr lvl="1" eaLnBrk="1" hangingPunct="1"/>
            <a:r>
              <a:rPr lang="en-US" altLang="zh-CN" smtClean="0"/>
              <a:t>the word two before(after) is tagged </a:t>
            </a:r>
            <a:r>
              <a:rPr lang="en-US" altLang="zh-CN" b="1" i="1" smtClean="0"/>
              <a:t>c</a:t>
            </a:r>
          </a:p>
          <a:p>
            <a:pPr lvl="1" eaLnBrk="1" hangingPunct="1"/>
            <a:r>
              <a:rPr lang="en-US" altLang="zh-CN" smtClean="0"/>
              <a:t>one of the two preceding (following) words is tagged </a:t>
            </a:r>
            <a:r>
              <a:rPr lang="en-US" altLang="zh-CN" b="1" i="1" smtClean="0"/>
              <a:t>c</a:t>
            </a:r>
            <a:r>
              <a:rPr lang="en-US" altLang="zh-CN" smtClean="0"/>
              <a:t> </a:t>
            </a:r>
          </a:p>
          <a:p>
            <a:pPr lvl="1" eaLnBrk="1" hangingPunct="1"/>
            <a:r>
              <a:rPr lang="en-US" altLang="zh-CN" smtClean="0"/>
              <a:t>one of the tree preceding (following) words is tagged </a:t>
            </a:r>
            <a:r>
              <a:rPr lang="en-US" altLang="zh-CN" b="1" i="1" smtClean="0"/>
              <a:t>c</a:t>
            </a:r>
          </a:p>
          <a:p>
            <a:pPr lvl="1" eaLnBrk="1" hangingPunct="1"/>
            <a:r>
              <a:rPr lang="en-US" altLang="zh-CN" i="1" smtClean="0"/>
              <a:t>…</a:t>
            </a:r>
            <a:endParaRPr lang="zh-CN" altLang="en-US" smtClean="0"/>
          </a:p>
        </p:txBody>
      </p:sp>
      <p:sp>
        <p:nvSpPr>
          <p:cNvPr id="6144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144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eaLnBrk="1" hangingPunct="1"/>
            <a:r>
              <a:rPr lang="zh-CN" altLang="en-US" smtClean="0"/>
              <a:t>词特征模板举例</a:t>
            </a:r>
          </a:p>
        </p:txBody>
      </p:sp>
      <p:sp>
        <p:nvSpPr>
          <p:cNvPr id="62467" name="内容占位符 2"/>
          <p:cNvSpPr>
            <a:spLocks noGrp="1"/>
          </p:cNvSpPr>
          <p:nvPr>
            <p:ph idx="1"/>
          </p:nvPr>
        </p:nvSpPr>
        <p:spPr/>
        <p:txBody>
          <a:bodyPr/>
          <a:lstStyle/>
          <a:p>
            <a:pPr eaLnBrk="1" hangingPunct="1"/>
            <a:endParaRPr lang="zh-CN" altLang="en-US" smtClean="0"/>
          </a:p>
        </p:txBody>
      </p:sp>
      <p:pic>
        <p:nvPicPr>
          <p:cNvPr id="62468" name="Picture 4"/>
          <p:cNvPicPr>
            <a:picLocks noChangeAspect="1" noChangeArrowheads="1"/>
          </p:cNvPicPr>
          <p:nvPr/>
        </p:nvPicPr>
        <p:blipFill>
          <a:blip r:embed="rId3" cstate="print"/>
          <a:srcRect/>
          <a:stretch>
            <a:fillRect/>
          </a:stretch>
        </p:blipFill>
        <p:spPr bwMode="auto">
          <a:xfrm>
            <a:off x="1524000" y="1643063"/>
            <a:ext cx="6080125" cy="4635500"/>
          </a:xfrm>
          <a:prstGeom prst="rect">
            <a:avLst/>
          </a:prstGeom>
          <a:noFill/>
          <a:ln w="9525">
            <a:noFill/>
            <a:miter lim="800000"/>
            <a:headEnd/>
            <a:tailEnd/>
          </a:ln>
        </p:spPr>
      </p:pic>
      <p:sp>
        <p:nvSpPr>
          <p:cNvPr id="62469"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2470"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smtClean="0"/>
              <a:t>计算机语料库的功能的决定性因素</a:t>
            </a:r>
          </a:p>
        </p:txBody>
      </p:sp>
      <p:sp>
        <p:nvSpPr>
          <p:cNvPr id="17411" name="内容占位符 2"/>
          <p:cNvSpPr>
            <a:spLocks noGrp="1"/>
          </p:cNvSpPr>
          <p:nvPr>
            <p:ph idx="1"/>
          </p:nvPr>
        </p:nvSpPr>
        <p:spPr/>
        <p:txBody>
          <a:bodyPr/>
          <a:lstStyle/>
          <a:p>
            <a:pPr algn="just" eaLnBrk="1" hangingPunct="1"/>
            <a:r>
              <a:rPr lang="zh-CN" altLang="en-US" sz="2800" smtClean="0"/>
              <a:t>语料库的规模 </a:t>
            </a:r>
          </a:p>
          <a:p>
            <a:pPr lvl="1" algn="just" eaLnBrk="1" hangingPunct="1"/>
            <a:r>
              <a:rPr lang="zh-CN" altLang="en-US" sz="2400" smtClean="0"/>
              <a:t>语料库容量的大小直接影响到统计结果的可靠性 </a:t>
            </a:r>
          </a:p>
          <a:p>
            <a:pPr algn="just" eaLnBrk="1" hangingPunct="1"/>
            <a:r>
              <a:rPr lang="zh-CN" altLang="en-US" sz="2800" smtClean="0"/>
              <a:t>语料的分布 </a:t>
            </a:r>
          </a:p>
          <a:p>
            <a:pPr lvl="1" algn="just" eaLnBrk="1" hangingPunct="1"/>
            <a:r>
              <a:rPr lang="zh-CN" altLang="en-US" sz="2400" smtClean="0"/>
              <a:t>语料分布的考虑则关系到统计结果的适用范围 </a:t>
            </a:r>
          </a:p>
          <a:p>
            <a:pPr algn="just" eaLnBrk="1" hangingPunct="1"/>
            <a:r>
              <a:rPr lang="zh-CN" altLang="en-US" sz="2800" smtClean="0"/>
              <a:t>语料的加工深度 </a:t>
            </a:r>
          </a:p>
          <a:p>
            <a:pPr lvl="1" algn="just" eaLnBrk="1" hangingPunct="1"/>
            <a:r>
              <a:rPr lang="zh-CN" altLang="en-US" sz="2400" smtClean="0"/>
              <a:t>加工深度则决定了该语料库能为自然语言处理提供什么样的知识</a:t>
            </a:r>
            <a:endParaRPr lang="zh-CN" altLang="en-US" smtClean="0"/>
          </a:p>
        </p:txBody>
      </p:sp>
      <p:sp>
        <p:nvSpPr>
          <p:cNvPr id="1741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1741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zh-CN" altLang="en-US" smtClean="0"/>
              <a:t>词特征模板</a:t>
            </a:r>
          </a:p>
        </p:txBody>
      </p:sp>
      <p:sp>
        <p:nvSpPr>
          <p:cNvPr id="63491" name="内容占位符 2"/>
          <p:cNvSpPr>
            <a:spLocks noGrp="1"/>
          </p:cNvSpPr>
          <p:nvPr>
            <p:ph idx="1"/>
          </p:nvPr>
        </p:nvSpPr>
        <p:spPr/>
        <p:txBody>
          <a:bodyPr/>
          <a:lstStyle/>
          <a:p>
            <a:pPr eaLnBrk="1" hangingPunct="1"/>
            <a:r>
              <a:rPr lang="en-US" altLang="zh-CN" smtClean="0"/>
              <a:t>Change tag </a:t>
            </a:r>
            <a:r>
              <a:rPr lang="en-US" altLang="zh-CN" b="1" i="1" smtClean="0">
                <a:solidFill>
                  <a:schemeClr val="accent2"/>
                </a:solidFill>
              </a:rPr>
              <a:t>a</a:t>
            </a:r>
            <a:r>
              <a:rPr lang="en-US" altLang="zh-CN" smtClean="0"/>
              <a:t> to </a:t>
            </a:r>
            <a:r>
              <a:rPr lang="en-US" altLang="zh-CN" b="1" i="1" smtClean="0">
                <a:solidFill>
                  <a:schemeClr val="accent2"/>
                </a:solidFill>
              </a:rPr>
              <a:t>b</a:t>
            </a:r>
            <a:r>
              <a:rPr lang="en-US" altLang="zh-CN" smtClean="0"/>
              <a:t> when</a:t>
            </a:r>
          </a:p>
          <a:p>
            <a:pPr lvl="1" eaLnBrk="1" hangingPunct="1"/>
            <a:r>
              <a:rPr lang="en-US" altLang="zh-CN" smtClean="0"/>
              <a:t>the preceding (following) word is </a:t>
            </a:r>
            <a:r>
              <a:rPr lang="en-US" altLang="zh-CN" b="1" i="1" smtClean="0"/>
              <a:t>w</a:t>
            </a:r>
          </a:p>
          <a:p>
            <a:pPr lvl="1" eaLnBrk="1" hangingPunct="1"/>
            <a:r>
              <a:rPr lang="en-US" altLang="zh-CN" smtClean="0"/>
              <a:t>the word two before (after) is </a:t>
            </a:r>
            <a:r>
              <a:rPr lang="en-US" altLang="zh-CN" b="1" i="1" smtClean="0"/>
              <a:t>w</a:t>
            </a:r>
          </a:p>
          <a:p>
            <a:pPr lvl="1" eaLnBrk="1" hangingPunct="1"/>
            <a:r>
              <a:rPr lang="en-US" altLang="zh-CN" smtClean="0"/>
              <a:t>one of the preceding (following) words is </a:t>
            </a:r>
            <a:r>
              <a:rPr lang="en-US" altLang="zh-CN" b="1" i="1" smtClean="0"/>
              <a:t>w </a:t>
            </a:r>
            <a:endParaRPr lang="en-US" altLang="zh-CN" smtClean="0"/>
          </a:p>
          <a:p>
            <a:pPr lvl="1" eaLnBrk="1" hangingPunct="1"/>
            <a:r>
              <a:rPr lang="en-US" altLang="zh-CN" smtClean="0"/>
              <a:t>the current word is </a:t>
            </a:r>
            <a:r>
              <a:rPr lang="en-US" altLang="zh-CN" b="1" i="1" smtClean="0"/>
              <a:t>w</a:t>
            </a:r>
            <a:r>
              <a:rPr lang="en-US" altLang="zh-CN" smtClean="0"/>
              <a:t> and the preceding (following) word is </a:t>
            </a:r>
            <a:r>
              <a:rPr lang="en-US" altLang="zh-CN" b="1" i="1" smtClean="0"/>
              <a:t>x</a:t>
            </a:r>
          </a:p>
          <a:p>
            <a:pPr lvl="1" eaLnBrk="1" hangingPunct="1"/>
            <a:r>
              <a:rPr lang="en-US" altLang="zh-CN" b="1" i="1" smtClean="0"/>
              <a:t>…</a:t>
            </a:r>
            <a:endParaRPr lang="zh-CN" altLang="en-US" smtClean="0"/>
          </a:p>
        </p:txBody>
      </p:sp>
      <p:sp>
        <p:nvSpPr>
          <p:cNvPr id="6349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349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r>
              <a:rPr lang="zh-CN" altLang="en-US" smtClean="0"/>
              <a:t>标注精度</a:t>
            </a:r>
          </a:p>
        </p:txBody>
      </p:sp>
      <p:pic>
        <p:nvPicPr>
          <p:cNvPr id="64515" name="Picture 4"/>
          <p:cNvPicPr>
            <a:picLocks noGrp="1" noChangeAspect="1" noChangeArrowheads="1"/>
          </p:cNvPicPr>
          <p:nvPr>
            <p:ph idx="1"/>
          </p:nvPr>
        </p:nvPicPr>
        <p:blipFill>
          <a:blip r:embed="rId3" cstate="print"/>
          <a:srcRect/>
          <a:stretch>
            <a:fillRect/>
          </a:stretch>
        </p:blipFill>
        <p:spPr>
          <a:xfrm>
            <a:off x="785813" y="2000250"/>
            <a:ext cx="7715250" cy="2667000"/>
          </a:xfrm>
        </p:spPr>
      </p:pic>
      <p:sp>
        <p:nvSpPr>
          <p:cNvPr id="6451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451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zh-CN" altLang="en-US" smtClean="0"/>
              <a:t>转移数量</a:t>
            </a:r>
            <a:r>
              <a:rPr lang="en-US" altLang="zh-CN" smtClean="0"/>
              <a:t>-</a:t>
            </a:r>
            <a:r>
              <a:rPr lang="zh-CN" altLang="en-US" smtClean="0"/>
              <a:t>标注精度关系曲线</a:t>
            </a:r>
          </a:p>
        </p:txBody>
      </p:sp>
      <p:pic>
        <p:nvPicPr>
          <p:cNvPr id="65539" name="Picture 4"/>
          <p:cNvPicPr>
            <a:picLocks noGrp="1" noChangeAspect="1" noChangeArrowheads="1"/>
          </p:cNvPicPr>
          <p:nvPr>
            <p:ph idx="1"/>
          </p:nvPr>
        </p:nvPicPr>
        <p:blipFill>
          <a:blip r:embed="rId3" cstate="print"/>
          <a:srcRect/>
          <a:stretch>
            <a:fillRect/>
          </a:stretch>
        </p:blipFill>
        <p:spPr>
          <a:xfrm>
            <a:off x="642938" y="1928813"/>
            <a:ext cx="6684962" cy="4114800"/>
          </a:xfrm>
        </p:spPr>
      </p:pic>
      <p:sp>
        <p:nvSpPr>
          <p:cNvPr id="6554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554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r>
              <a:rPr lang="zh-CN" altLang="en-US" smtClean="0"/>
              <a:t>基于转移的错误驱动的机器学习方法（</a:t>
            </a:r>
            <a:r>
              <a:rPr lang="en-US" altLang="zh-CN" smtClean="0"/>
              <a:t>TBL</a:t>
            </a:r>
            <a:r>
              <a:rPr lang="zh-CN" altLang="en-US" smtClean="0"/>
              <a:t>）</a:t>
            </a:r>
          </a:p>
        </p:txBody>
      </p:sp>
      <p:sp>
        <p:nvSpPr>
          <p:cNvPr id="66563" name="内容占位符 2"/>
          <p:cNvSpPr>
            <a:spLocks noGrp="1"/>
          </p:cNvSpPr>
          <p:nvPr>
            <p:ph idx="1"/>
          </p:nvPr>
        </p:nvSpPr>
        <p:spPr/>
        <p:txBody>
          <a:bodyPr/>
          <a:lstStyle/>
          <a:p>
            <a:pPr eaLnBrk="1" hangingPunct="1"/>
            <a:r>
              <a:rPr lang="zh-CN" altLang="en-US" smtClean="0"/>
              <a:t>应用广泛</a:t>
            </a:r>
          </a:p>
          <a:p>
            <a:pPr eaLnBrk="1" hangingPunct="1"/>
            <a:r>
              <a:rPr lang="zh-CN" altLang="en-US" smtClean="0"/>
              <a:t>效果良好，但作用有限</a:t>
            </a:r>
          </a:p>
          <a:p>
            <a:pPr eaLnBrk="1" hangingPunct="1"/>
            <a:r>
              <a:rPr lang="zh-CN" altLang="en-US" smtClean="0"/>
              <a:t>可以作为一种辅助性的机器学习工具与其它分类器混合使用。</a:t>
            </a:r>
          </a:p>
          <a:p>
            <a:pPr lvl="1" eaLnBrk="1" hangingPunct="1"/>
            <a:r>
              <a:rPr lang="zh-CN" altLang="en-US" smtClean="0"/>
              <a:t>基于隐马尔科夫模型与</a:t>
            </a:r>
            <a:r>
              <a:rPr lang="en-US" altLang="zh-CN" smtClean="0"/>
              <a:t>TBL</a:t>
            </a:r>
            <a:r>
              <a:rPr lang="zh-CN" altLang="en-US" smtClean="0"/>
              <a:t>相结合的词性标注器</a:t>
            </a:r>
          </a:p>
          <a:p>
            <a:pPr eaLnBrk="1" hangingPunct="1"/>
            <a:endParaRPr lang="zh-CN" altLang="en-US" smtClean="0"/>
          </a:p>
        </p:txBody>
      </p:sp>
      <p:sp>
        <p:nvSpPr>
          <p:cNvPr id="6656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656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r>
              <a:rPr lang="zh-CN" altLang="en-US" smtClean="0"/>
              <a:t>词性标注的其他方法</a:t>
            </a:r>
          </a:p>
        </p:txBody>
      </p:sp>
      <p:sp>
        <p:nvSpPr>
          <p:cNvPr id="67587" name="内容占位符 2"/>
          <p:cNvSpPr>
            <a:spLocks noGrp="1"/>
          </p:cNvSpPr>
          <p:nvPr>
            <p:ph idx="1"/>
          </p:nvPr>
        </p:nvSpPr>
        <p:spPr/>
        <p:txBody>
          <a:bodyPr/>
          <a:lstStyle/>
          <a:p>
            <a:pPr eaLnBrk="1" hangingPunct="1"/>
            <a:r>
              <a:rPr lang="zh-CN" altLang="en-US" smtClean="0"/>
              <a:t>在上世纪</a:t>
            </a:r>
            <a:r>
              <a:rPr lang="en-US" altLang="zh-CN" smtClean="0"/>
              <a:t>90</a:t>
            </a:r>
            <a:r>
              <a:rPr lang="zh-CN" altLang="en-US" smtClean="0"/>
              <a:t>年代，词类标注问题得到了持续关注，不断有新的方法和模型提出，除我们介绍的方法外，下列方法也取得了较好的标注效果：</a:t>
            </a:r>
            <a:endParaRPr lang="en-US" altLang="zh-CN" smtClean="0"/>
          </a:p>
          <a:p>
            <a:pPr lvl="1" eaLnBrk="1" hangingPunct="1"/>
            <a:r>
              <a:rPr lang="zh-CN" altLang="en-US" smtClean="0"/>
              <a:t>基于决策树</a:t>
            </a:r>
            <a:r>
              <a:rPr lang="en-US" altLang="zh-CN" smtClean="0"/>
              <a:t>(Schmid 1994)</a:t>
            </a:r>
          </a:p>
          <a:p>
            <a:pPr lvl="1" eaLnBrk="1" hangingPunct="1"/>
            <a:r>
              <a:rPr lang="zh-CN" altLang="en-US" smtClean="0"/>
              <a:t>基于神经网络</a:t>
            </a:r>
            <a:r>
              <a:rPr lang="en-US" altLang="zh-CN" smtClean="0"/>
              <a:t>(Benello et al. 1989)</a:t>
            </a:r>
          </a:p>
          <a:p>
            <a:pPr lvl="1" eaLnBrk="1" hangingPunct="1"/>
            <a:r>
              <a:rPr lang="zh-CN" altLang="en-US" smtClean="0"/>
              <a:t>基于最大熵原则</a:t>
            </a:r>
            <a:r>
              <a:rPr lang="en-US" altLang="zh-CN" smtClean="0"/>
              <a:t>(Ratnaparkhi 1996)</a:t>
            </a:r>
            <a:endParaRPr lang="zh-CN" altLang="en-US" smtClean="0"/>
          </a:p>
        </p:txBody>
      </p:sp>
      <p:sp>
        <p:nvSpPr>
          <p:cNvPr id="6758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758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eaLnBrk="1" hangingPunct="1"/>
            <a:r>
              <a:rPr lang="zh-CN" altLang="en-US" smtClean="0"/>
              <a:t>语料库中汉语书面文本的自动短语定界和句法标注</a:t>
            </a:r>
          </a:p>
        </p:txBody>
      </p:sp>
      <p:sp>
        <p:nvSpPr>
          <p:cNvPr id="68611" name="内容占位符 2"/>
          <p:cNvSpPr>
            <a:spLocks noGrp="1"/>
          </p:cNvSpPr>
          <p:nvPr>
            <p:ph idx="1"/>
          </p:nvPr>
        </p:nvSpPr>
        <p:spPr/>
        <p:txBody>
          <a:bodyPr/>
          <a:lstStyle/>
          <a:p>
            <a:pPr eaLnBrk="1" hangingPunct="1"/>
            <a:r>
              <a:rPr lang="zh-CN" altLang="en-US" smtClean="0"/>
              <a:t>句法分析的总体结构（清华大学，周强）</a:t>
            </a:r>
          </a:p>
        </p:txBody>
      </p:sp>
      <p:pic>
        <p:nvPicPr>
          <p:cNvPr id="68612" name="Picture 5"/>
          <p:cNvPicPr>
            <a:picLocks noChangeAspect="1" noChangeArrowheads="1"/>
          </p:cNvPicPr>
          <p:nvPr/>
        </p:nvPicPr>
        <p:blipFill>
          <a:blip r:embed="rId3" cstate="print"/>
          <a:srcRect/>
          <a:stretch>
            <a:fillRect/>
          </a:stretch>
        </p:blipFill>
        <p:spPr bwMode="auto">
          <a:xfrm>
            <a:off x="1071563" y="2571750"/>
            <a:ext cx="7305675" cy="3455988"/>
          </a:xfrm>
          <a:prstGeom prst="rect">
            <a:avLst/>
          </a:prstGeom>
          <a:noFill/>
          <a:ln w="9525" algn="ctr">
            <a:noFill/>
            <a:miter lim="800000"/>
            <a:headEnd/>
            <a:tailEnd/>
          </a:ln>
        </p:spPr>
      </p:pic>
      <p:sp>
        <p:nvSpPr>
          <p:cNvPr id="68613" name="日期占位符 2"/>
          <p:cNvSpPr>
            <a:spLocks noGrp="1"/>
          </p:cNvSpPr>
          <p:nvPr>
            <p:ph type="dt" sz="quarter" idx="10"/>
          </p:nvPr>
        </p:nvSpPr>
        <p:spPr>
          <a:xfrm>
            <a:off x="6084888" y="6237288"/>
            <a:ext cx="2773362" cy="620712"/>
          </a:xfrm>
          <a:noFill/>
        </p:spPr>
        <p:txBody>
          <a:bodyPr/>
          <a:lstStyle/>
          <a:p>
            <a:r>
              <a:rPr lang="zh-CN" altLang="en-US" smtClean="0">
                <a:ea typeface="宋体" pitchFamily="2" charset="-122"/>
              </a:rPr>
              <a:t>研究生专业必修课</a:t>
            </a:r>
            <a:endParaRPr lang="en-US" altLang="zh-CN" smtClean="0">
              <a:ea typeface="宋体" pitchFamily="2" charset="-122"/>
            </a:endParaRPr>
          </a:p>
          <a:p>
            <a:r>
              <a:rPr lang="zh-CN" altLang="en-US" smtClean="0">
                <a:ea typeface="宋体" pitchFamily="2" charset="-122"/>
              </a:rPr>
              <a:t>自然语言处理 </a:t>
            </a:r>
            <a:r>
              <a:rPr lang="en-US" altLang="zh-CN" smtClean="0">
                <a:ea typeface="宋体" pitchFamily="2" charset="-122"/>
              </a:rPr>
              <a:t>, 2010</a:t>
            </a:r>
            <a:r>
              <a:rPr lang="zh-CN" altLang="en-US" smtClean="0">
                <a:ea typeface="宋体" pitchFamily="2" charset="-122"/>
              </a:rPr>
              <a:t>年秋季</a:t>
            </a:r>
            <a:endParaRPr lang="en-US" altLang="zh-CN" smtClean="0">
              <a:ea typeface="宋体" pitchFamily="2" charset="-122"/>
            </a:endParaRPr>
          </a:p>
          <a:p>
            <a:r>
              <a:rPr lang="en-US" altLang="zh-CN" smtClean="0">
                <a:ea typeface="宋体" pitchFamily="2" charset="-122"/>
              </a:rPr>
              <a:t>Copyrights @ 2010. HIT. All Rights Reserved</a:t>
            </a:r>
          </a:p>
        </p:txBody>
      </p:sp>
      <p:sp>
        <p:nvSpPr>
          <p:cNvPr id="68614" name="页脚占位符 3"/>
          <p:cNvSpPr>
            <a:spLocks noGrp="1"/>
          </p:cNvSpPr>
          <p:nvPr>
            <p:ph type="ftr" sz="quarter" idx="11"/>
          </p:nvPr>
        </p:nvSpPr>
        <p:spPr>
          <a:xfrm>
            <a:off x="1835150" y="6259513"/>
            <a:ext cx="4176713" cy="598487"/>
          </a:xfrm>
          <a:noFill/>
        </p:spPr>
        <p:txBody>
          <a:bodyPr/>
          <a:lstStyle/>
          <a:p>
            <a:r>
              <a:rPr lang="zh-CN" altLang="en-US" smtClean="0">
                <a:ea typeface="宋体" pitchFamily="2" charset="-122"/>
              </a:rPr>
              <a:t>哈尔滨工业大学计算机学院语言技术研究中心</a:t>
            </a:r>
            <a:endParaRPr lang="en-US" altLang="zh-CN" smtClean="0">
              <a:ea typeface="宋体" pitchFamily="2" charset="-122"/>
            </a:endParaRP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阿里巴巴联合实验室</a:t>
            </a:r>
            <a:endParaRPr lang="en-US" altLang="zh-CN" smtClean="0">
              <a:ea typeface="宋体" pitchFamily="2" charset="-122"/>
            </a:endParaRPr>
          </a:p>
          <a:p>
            <a:endParaRPr lang="zh-CN" altLang="en-US" smtClean="0">
              <a:ea typeface="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smtClean="0"/>
              <a:t>语料库中汉语书面文本的自动短语定界和句法标注</a:t>
            </a:r>
          </a:p>
        </p:txBody>
      </p:sp>
      <p:sp>
        <p:nvSpPr>
          <p:cNvPr id="69635" name="内容占位符 2"/>
          <p:cNvSpPr>
            <a:spLocks noGrp="1"/>
          </p:cNvSpPr>
          <p:nvPr>
            <p:ph idx="1"/>
          </p:nvPr>
        </p:nvSpPr>
        <p:spPr/>
        <p:txBody>
          <a:bodyPr/>
          <a:lstStyle/>
          <a:p>
            <a:pPr eaLnBrk="1" hangingPunct="1">
              <a:lnSpc>
                <a:spcPct val="80000"/>
              </a:lnSpc>
            </a:pPr>
            <a:r>
              <a:rPr lang="en-US" altLang="zh-CN" sz="3600" smtClean="0"/>
              <a:t>① </a:t>
            </a:r>
            <a:r>
              <a:rPr lang="zh-CN" altLang="en-US" sz="3600" smtClean="0"/>
              <a:t>短语分析的输入数据：经过正确切词和词性标注处理的汉语句子。在正常情况下，每次分析一个输入句子。</a:t>
            </a:r>
          </a:p>
          <a:p>
            <a:pPr eaLnBrk="1" hangingPunct="1">
              <a:lnSpc>
                <a:spcPct val="80000"/>
              </a:lnSpc>
            </a:pPr>
            <a:r>
              <a:rPr lang="zh-CN" altLang="en-US" sz="3600" smtClean="0"/>
              <a:t>② 短语界定预测输入数据：为输入句子中的每个词语预测产生了一个或多个短语界定，以此作为括号匹配的基础。</a:t>
            </a:r>
          </a:p>
          <a:p>
            <a:pPr eaLnBrk="1" hangingPunct="1"/>
            <a:endParaRPr lang="zh-CN" altLang="en-US" smtClean="0"/>
          </a:p>
        </p:txBody>
      </p:sp>
      <p:sp>
        <p:nvSpPr>
          <p:cNvPr id="69636" name="日期占位符 2"/>
          <p:cNvSpPr>
            <a:spLocks noGrp="1"/>
          </p:cNvSpPr>
          <p:nvPr>
            <p:ph type="dt" sz="quarter" idx="10"/>
          </p:nvPr>
        </p:nvSpPr>
        <p:spPr>
          <a:xfrm>
            <a:off x="6084888" y="6237288"/>
            <a:ext cx="2773362" cy="620712"/>
          </a:xfrm>
          <a:noFill/>
        </p:spPr>
        <p:txBody>
          <a:bodyPr/>
          <a:lstStyle/>
          <a:p>
            <a:r>
              <a:rPr lang="zh-CN" altLang="en-US" smtClean="0">
                <a:ea typeface="宋体" pitchFamily="2" charset="-122"/>
              </a:rPr>
              <a:t>研究生专业必修课</a:t>
            </a:r>
            <a:endParaRPr lang="en-US" altLang="zh-CN" smtClean="0">
              <a:ea typeface="宋体" pitchFamily="2" charset="-122"/>
            </a:endParaRPr>
          </a:p>
          <a:p>
            <a:r>
              <a:rPr lang="zh-CN" altLang="en-US" smtClean="0">
                <a:ea typeface="宋体" pitchFamily="2" charset="-122"/>
              </a:rPr>
              <a:t>自然语言处理 </a:t>
            </a:r>
            <a:r>
              <a:rPr lang="en-US" altLang="zh-CN" smtClean="0">
                <a:ea typeface="宋体" pitchFamily="2" charset="-122"/>
              </a:rPr>
              <a:t>, 2010</a:t>
            </a:r>
            <a:r>
              <a:rPr lang="zh-CN" altLang="en-US" smtClean="0">
                <a:ea typeface="宋体" pitchFamily="2" charset="-122"/>
              </a:rPr>
              <a:t>年秋季</a:t>
            </a:r>
            <a:endParaRPr lang="en-US" altLang="zh-CN" smtClean="0">
              <a:ea typeface="宋体" pitchFamily="2" charset="-122"/>
            </a:endParaRPr>
          </a:p>
          <a:p>
            <a:r>
              <a:rPr lang="en-US" altLang="zh-CN" smtClean="0">
                <a:ea typeface="宋体" pitchFamily="2" charset="-122"/>
              </a:rPr>
              <a:t>Copyrights @ 2010. HIT. All Rights Reserved</a:t>
            </a:r>
          </a:p>
        </p:txBody>
      </p:sp>
      <p:sp>
        <p:nvSpPr>
          <p:cNvPr id="69637" name="页脚占位符 3"/>
          <p:cNvSpPr>
            <a:spLocks noGrp="1"/>
          </p:cNvSpPr>
          <p:nvPr>
            <p:ph type="ftr" sz="quarter" idx="11"/>
          </p:nvPr>
        </p:nvSpPr>
        <p:spPr>
          <a:xfrm>
            <a:off x="1835150" y="6259513"/>
            <a:ext cx="4176713" cy="598487"/>
          </a:xfrm>
          <a:noFill/>
        </p:spPr>
        <p:txBody>
          <a:bodyPr/>
          <a:lstStyle/>
          <a:p>
            <a:r>
              <a:rPr lang="zh-CN" altLang="en-US" smtClean="0">
                <a:ea typeface="宋体" pitchFamily="2" charset="-122"/>
              </a:rPr>
              <a:t>哈尔滨工业大学计算机学院语言技术研究中心</a:t>
            </a:r>
            <a:endParaRPr lang="en-US" altLang="zh-CN" smtClean="0">
              <a:ea typeface="宋体" pitchFamily="2" charset="-122"/>
            </a:endParaRP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阿里巴巴联合实验室</a:t>
            </a:r>
            <a:endParaRPr lang="en-US" altLang="zh-CN" smtClean="0">
              <a:ea typeface="宋体" pitchFamily="2" charset="-122"/>
            </a:endParaRPr>
          </a:p>
          <a:p>
            <a:endParaRPr lang="zh-CN" altLang="en-US" smtClean="0">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zh-CN" altLang="en-US" smtClean="0"/>
              <a:t>语料库中汉语书面文本的自动短语定界和句法标注</a:t>
            </a:r>
          </a:p>
        </p:txBody>
      </p:sp>
      <p:sp>
        <p:nvSpPr>
          <p:cNvPr id="70659" name="内容占位符 2"/>
          <p:cNvSpPr>
            <a:spLocks noGrp="1"/>
          </p:cNvSpPr>
          <p:nvPr>
            <p:ph idx="1"/>
          </p:nvPr>
        </p:nvSpPr>
        <p:spPr/>
        <p:txBody>
          <a:bodyPr/>
          <a:lstStyle/>
          <a:p>
            <a:pPr eaLnBrk="1" hangingPunct="1"/>
            <a:r>
              <a:rPr lang="zh-CN" altLang="en-US" smtClean="0"/>
              <a:t>③括号匹配区间限制数据：在数据②上进一步附加了匹配区间限制数据，以进一步提高复杂句子的匹配处理效率。</a:t>
            </a:r>
            <a:endParaRPr lang="en-US" altLang="zh-CN" smtClean="0"/>
          </a:p>
          <a:p>
            <a:pPr eaLnBrk="1" hangingPunct="1"/>
            <a:r>
              <a:rPr lang="en-US" altLang="zh-CN" smtClean="0"/>
              <a:t>④ </a:t>
            </a:r>
            <a:r>
              <a:rPr lang="zh-CN" altLang="en-US" smtClean="0"/>
              <a:t>短语自动划分和标注结果：经过短语自动分析器处理数据③，得到了输入句子的最佳分析树，它们以匹配的括号对加上其短语标记的形式标注在句子的词语序列上。</a:t>
            </a:r>
          </a:p>
          <a:p>
            <a:pPr eaLnBrk="1" hangingPunct="1"/>
            <a:endParaRPr lang="zh-CN" altLang="en-US" smtClean="0"/>
          </a:p>
          <a:p>
            <a:pPr eaLnBrk="1" hangingPunct="1"/>
            <a:endParaRPr lang="zh-CN" altLang="en-US" smtClean="0"/>
          </a:p>
        </p:txBody>
      </p:sp>
      <p:sp>
        <p:nvSpPr>
          <p:cNvPr id="70660" name="日期占位符 2"/>
          <p:cNvSpPr>
            <a:spLocks noGrp="1"/>
          </p:cNvSpPr>
          <p:nvPr>
            <p:ph type="dt" sz="quarter" idx="10"/>
          </p:nvPr>
        </p:nvSpPr>
        <p:spPr>
          <a:xfrm>
            <a:off x="6084888" y="6237288"/>
            <a:ext cx="2773362" cy="620712"/>
          </a:xfrm>
          <a:noFill/>
        </p:spPr>
        <p:txBody>
          <a:bodyPr/>
          <a:lstStyle/>
          <a:p>
            <a:r>
              <a:rPr lang="zh-CN" altLang="en-US" smtClean="0">
                <a:ea typeface="宋体" pitchFamily="2" charset="-122"/>
              </a:rPr>
              <a:t>研究生专业必修课</a:t>
            </a:r>
            <a:endParaRPr lang="en-US" altLang="zh-CN" smtClean="0">
              <a:ea typeface="宋体" pitchFamily="2" charset="-122"/>
            </a:endParaRPr>
          </a:p>
          <a:p>
            <a:r>
              <a:rPr lang="zh-CN" altLang="en-US" smtClean="0">
                <a:ea typeface="宋体" pitchFamily="2" charset="-122"/>
              </a:rPr>
              <a:t>自然语言处理 </a:t>
            </a:r>
            <a:r>
              <a:rPr lang="en-US" altLang="zh-CN" smtClean="0">
                <a:ea typeface="宋体" pitchFamily="2" charset="-122"/>
              </a:rPr>
              <a:t>, 2010</a:t>
            </a:r>
            <a:r>
              <a:rPr lang="zh-CN" altLang="en-US" smtClean="0">
                <a:ea typeface="宋体" pitchFamily="2" charset="-122"/>
              </a:rPr>
              <a:t>年秋季</a:t>
            </a:r>
            <a:endParaRPr lang="en-US" altLang="zh-CN" smtClean="0">
              <a:ea typeface="宋体" pitchFamily="2" charset="-122"/>
            </a:endParaRPr>
          </a:p>
          <a:p>
            <a:r>
              <a:rPr lang="en-US" altLang="zh-CN" smtClean="0">
                <a:ea typeface="宋体" pitchFamily="2" charset="-122"/>
              </a:rPr>
              <a:t>Copyrights @ 2010. HIT. All Rights Reserved</a:t>
            </a:r>
          </a:p>
        </p:txBody>
      </p:sp>
      <p:sp>
        <p:nvSpPr>
          <p:cNvPr id="70661" name="页脚占位符 3"/>
          <p:cNvSpPr>
            <a:spLocks noGrp="1"/>
          </p:cNvSpPr>
          <p:nvPr>
            <p:ph type="ftr" sz="quarter" idx="11"/>
          </p:nvPr>
        </p:nvSpPr>
        <p:spPr>
          <a:xfrm>
            <a:off x="1835150" y="6259513"/>
            <a:ext cx="4176713" cy="598487"/>
          </a:xfrm>
          <a:noFill/>
        </p:spPr>
        <p:txBody>
          <a:bodyPr/>
          <a:lstStyle/>
          <a:p>
            <a:r>
              <a:rPr lang="zh-CN" altLang="en-US" smtClean="0">
                <a:ea typeface="宋体" pitchFamily="2" charset="-122"/>
              </a:rPr>
              <a:t>哈尔滨工业大学计算机学院语言技术研究中心</a:t>
            </a:r>
            <a:endParaRPr lang="en-US" altLang="zh-CN" smtClean="0">
              <a:ea typeface="宋体" pitchFamily="2" charset="-122"/>
            </a:endParaRP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阿里巴巴联合实验室</a:t>
            </a:r>
            <a:endParaRPr lang="en-US" altLang="zh-CN" smtClean="0">
              <a:ea typeface="宋体" pitchFamily="2" charset="-122"/>
            </a:endParaRPr>
          </a:p>
          <a:p>
            <a:endParaRPr lang="zh-CN" altLang="en-US" smtClean="0">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zh-CN" altLang="en-US" smtClean="0"/>
              <a:t>语料库中汉语书面文本的自动短语定界和句法标注</a:t>
            </a:r>
          </a:p>
        </p:txBody>
      </p:sp>
      <p:sp>
        <p:nvSpPr>
          <p:cNvPr id="71683" name="内容占位符 2"/>
          <p:cNvSpPr>
            <a:spLocks noGrp="1"/>
          </p:cNvSpPr>
          <p:nvPr>
            <p:ph idx="1"/>
          </p:nvPr>
        </p:nvSpPr>
        <p:spPr/>
        <p:txBody>
          <a:bodyPr/>
          <a:lstStyle/>
          <a:p>
            <a:pPr eaLnBrk="1" hangingPunct="1">
              <a:lnSpc>
                <a:spcPct val="80000"/>
              </a:lnSpc>
            </a:pPr>
            <a:r>
              <a:rPr lang="zh-CN" altLang="en-US" smtClean="0"/>
              <a:t>⑤ 经过人工校对的正确短语划分和标注结果。</a:t>
            </a:r>
          </a:p>
          <a:p>
            <a:pPr eaLnBrk="1" hangingPunct="1">
              <a:lnSpc>
                <a:spcPct val="80000"/>
              </a:lnSpc>
            </a:pPr>
            <a:r>
              <a:rPr lang="zh-CN" altLang="en-US" smtClean="0"/>
              <a:t>⑥ 词典信息数据：每个词语从词典中获得的复杂特征集描述，其基本形式为特征</a:t>
            </a:r>
            <a:r>
              <a:rPr lang="en-US" altLang="zh-CN" smtClean="0"/>
              <a:t>--</a:t>
            </a:r>
            <a:r>
              <a:rPr lang="zh-CN" altLang="en-US" smtClean="0"/>
              <a:t>值对。</a:t>
            </a:r>
          </a:p>
          <a:p>
            <a:pPr eaLnBrk="1" hangingPunct="1">
              <a:lnSpc>
                <a:spcPct val="80000"/>
              </a:lnSpc>
            </a:pPr>
            <a:r>
              <a:rPr lang="zh-CN" altLang="en-US" smtClean="0"/>
              <a:t>⑦ 规则信息数据：对短语界定调整和分析器排歧所给出的各种特征约束规则。</a:t>
            </a:r>
          </a:p>
          <a:p>
            <a:pPr eaLnBrk="1" hangingPunct="1"/>
            <a:endParaRPr lang="zh-CN" altLang="en-US" smtClean="0"/>
          </a:p>
        </p:txBody>
      </p:sp>
      <p:sp>
        <p:nvSpPr>
          <p:cNvPr id="71684" name="日期占位符 2"/>
          <p:cNvSpPr>
            <a:spLocks noGrp="1"/>
          </p:cNvSpPr>
          <p:nvPr>
            <p:ph type="dt" sz="quarter" idx="10"/>
          </p:nvPr>
        </p:nvSpPr>
        <p:spPr>
          <a:xfrm>
            <a:off x="6084888" y="6237288"/>
            <a:ext cx="2773362" cy="620712"/>
          </a:xfrm>
          <a:noFill/>
        </p:spPr>
        <p:txBody>
          <a:bodyPr/>
          <a:lstStyle/>
          <a:p>
            <a:r>
              <a:rPr lang="zh-CN" altLang="en-US" smtClean="0">
                <a:ea typeface="宋体" pitchFamily="2" charset="-122"/>
              </a:rPr>
              <a:t>研究生专业必修课</a:t>
            </a:r>
            <a:endParaRPr lang="en-US" altLang="zh-CN" smtClean="0">
              <a:ea typeface="宋体" pitchFamily="2" charset="-122"/>
            </a:endParaRPr>
          </a:p>
          <a:p>
            <a:r>
              <a:rPr lang="zh-CN" altLang="en-US" smtClean="0">
                <a:ea typeface="宋体" pitchFamily="2" charset="-122"/>
              </a:rPr>
              <a:t>自然语言处理 </a:t>
            </a:r>
            <a:r>
              <a:rPr lang="en-US" altLang="zh-CN" smtClean="0">
                <a:ea typeface="宋体" pitchFamily="2" charset="-122"/>
              </a:rPr>
              <a:t>, 2010</a:t>
            </a:r>
            <a:r>
              <a:rPr lang="zh-CN" altLang="en-US" smtClean="0">
                <a:ea typeface="宋体" pitchFamily="2" charset="-122"/>
              </a:rPr>
              <a:t>年秋季</a:t>
            </a:r>
            <a:endParaRPr lang="en-US" altLang="zh-CN" smtClean="0">
              <a:ea typeface="宋体" pitchFamily="2" charset="-122"/>
            </a:endParaRPr>
          </a:p>
          <a:p>
            <a:r>
              <a:rPr lang="en-US" altLang="zh-CN" smtClean="0">
                <a:ea typeface="宋体" pitchFamily="2" charset="-122"/>
              </a:rPr>
              <a:t>Copyrights @ 2010. HIT. All Rights Reserved</a:t>
            </a:r>
          </a:p>
        </p:txBody>
      </p:sp>
      <p:sp>
        <p:nvSpPr>
          <p:cNvPr id="71685" name="页脚占位符 3"/>
          <p:cNvSpPr>
            <a:spLocks noGrp="1"/>
          </p:cNvSpPr>
          <p:nvPr>
            <p:ph type="ftr" sz="quarter" idx="11"/>
          </p:nvPr>
        </p:nvSpPr>
        <p:spPr>
          <a:xfrm>
            <a:off x="1835150" y="6259513"/>
            <a:ext cx="4176713" cy="598487"/>
          </a:xfrm>
          <a:noFill/>
        </p:spPr>
        <p:txBody>
          <a:bodyPr/>
          <a:lstStyle/>
          <a:p>
            <a:r>
              <a:rPr lang="zh-CN" altLang="en-US" smtClean="0">
                <a:ea typeface="宋体" pitchFamily="2" charset="-122"/>
              </a:rPr>
              <a:t>哈尔滨工业大学计算机学院语言技术研究中心</a:t>
            </a:r>
            <a:endParaRPr lang="en-US" altLang="zh-CN" smtClean="0">
              <a:ea typeface="宋体" pitchFamily="2" charset="-122"/>
            </a:endParaRP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阿里巴巴联合实验室</a:t>
            </a:r>
            <a:endParaRPr lang="en-US" altLang="zh-CN" smtClean="0">
              <a:ea typeface="宋体" pitchFamily="2" charset="-122"/>
            </a:endParaRPr>
          </a:p>
          <a:p>
            <a:endParaRPr lang="zh-CN" altLang="en-US" smtClean="0">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zh-CN" altLang="en-US" smtClean="0"/>
              <a:t>语料库中汉语书面文本的自动短语定界和句法标注举例</a:t>
            </a:r>
          </a:p>
        </p:txBody>
      </p:sp>
      <p:sp>
        <p:nvSpPr>
          <p:cNvPr id="72707" name="内容占位符 2"/>
          <p:cNvSpPr>
            <a:spLocks noGrp="1"/>
          </p:cNvSpPr>
          <p:nvPr>
            <p:ph idx="1"/>
          </p:nvPr>
        </p:nvSpPr>
        <p:spPr/>
        <p:txBody>
          <a:bodyPr/>
          <a:lstStyle/>
          <a:p>
            <a:pPr eaLnBrk="1" hangingPunct="1">
              <a:lnSpc>
                <a:spcPct val="90000"/>
              </a:lnSpc>
            </a:pPr>
            <a:r>
              <a:rPr lang="zh-CN" altLang="en-US" sz="2800" smtClean="0"/>
              <a:t>输入语句</a:t>
            </a:r>
          </a:p>
          <a:p>
            <a:pPr lvl="1" eaLnBrk="1" hangingPunct="1">
              <a:lnSpc>
                <a:spcPct val="90000"/>
              </a:lnSpc>
            </a:pPr>
            <a:r>
              <a:rPr lang="zh-CN" altLang="en-US" sz="2400" smtClean="0"/>
              <a:t>“安装</a:t>
            </a:r>
            <a:r>
              <a:rPr lang="en-US" altLang="zh-CN" sz="2400" smtClean="0"/>
              <a:t>/v </a:t>
            </a:r>
            <a:r>
              <a:rPr lang="zh-CN" altLang="en-US" sz="2400" smtClean="0"/>
              <a:t>在</a:t>
            </a:r>
            <a:r>
              <a:rPr lang="en-US" altLang="zh-CN" sz="2400" smtClean="0"/>
              <a:t>/p </a:t>
            </a:r>
            <a:r>
              <a:rPr lang="zh-CN" altLang="en-US" sz="2400" smtClean="0"/>
              <a:t>桌子</a:t>
            </a:r>
            <a:r>
              <a:rPr lang="en-US" altLang="zh-CN" sz="2400" smtClean="0"/>
              <a:t>/n </a:t>
            </a:r>
            <a:r>
              <a:rPr lang="zh-CN" altLang="en-US" sz="2400" smtClean="0"/>
              <a:t>上</a:t>
            </a:r>
            <a:r>
              <a:rPr lang="en-US" altLang="zh-CN" sz="2400" smtClean="0"/>
              <a:t>/f </a:t>
            </a:r>
            <a:r>
              <a:rPr lang="zh-CN" altLang="en-US" sz="2400" smtClean="0"/>
              <a:t>的</a:t>
            </a:r>
            <a:r>
              <a:rPr lang="en-US" altLang="zh-CN" sz="2400" smtClean="0"/>
              <a:t>/u </a:t>
            </a:r>
            <a:r>
              <a:rPr lang="zh-CN" altLang="en-US" sz="2400" smtClean="0"/>
              <a:t>灯</a:t>
            </a:r>
            <a:r>
              <a:rPr lang="en-US" altLang="zh-CN" sz="2400" smtClean="0"/>
              <a:t>/n </a:t>
            </a:r>
            <a:r>
              <a:rPr lang="zh-CN" altLang="en-US" sz="2400" smtClean="0"/>
              <a:t>亮</a:t>
            </a:r>
            <a:r>
              <a:rPr lang="en-US" altLang="zh-CN" sz="2400" smtClean="0"/>
              <a:t>/a </a:t>
            </a:r>
            <a:r>
              <a:rPr lang="zh-CN" altLang="en-US" sz="2400" smtClean="0"/>
              <a:t>了</a:t>
            </a:r>
            <a:r>
              <a:rPr lang="en-US" altLang="zh-CN" sz="2400" smtClean="0"/>
              <a:t>/u ”</a:t>
            </a:r>
          </a:p>
          <a:p>
            <a:pPr eaLnBrk="1" hangingPunct="1">
              <a:lnSpc>
                <a:spcPct val="90000"/>
              </a:lnSpc>
            </a:pPr>
            <a:r>
              <a:rPr lang="zh-CN" altLang="en-US" sz="2800" smtClean="0"/>
              <a:t>经过短语界定</a:t>
            </a:r>
          </a:p>
          <a:p>
            <a:pPr lvl="1" eaLnBrk="1" hangingPunct="1">
              <a:lnSpc>
                <a:spcPct val="90000"/>
              </a:lnSpc>
            </a:pPr>
            <a:r>
              <a:rPr lang="en-US" altLang="zh-CN" sz="2400" smtClean="0"/>
              <a:t>[</a:t>
            </a:r>
            <a:r>
              <a:rPr lang="zh-CN" altLang="en-US" sz="2400" smtClean="0"/>
              <a:t>安装</a:t>
            </a:r>
            <a:r>
              <a:rPr lang="en-US" altLang="zh-CN" sz="2400" smtClean="0"/>
              <a:t>/v [</a:t>
            </a:r>
            <a:r>
              <a:rPr lang="zh-CN" altLang="en-US" sz="2400" smtClean="0"/>
              <a:t>在</a:t>
            </a:r>
            <a:r>
              <a:rPr lang="en-US" altLang="zh-CN" sz="2400" smtClean="0"/>
              <a:t>/p [</a:t>
            </a:r>
            <a:r>
              <a:rPr lang="zh-CN" altLang="en-US" sz="2400" smtClean="0"/>
              <a:t>桌子</a:t>
            </a:r>
            <a:r>
              <a:rPr lang="en-US" altLang="zh-CN" sz="2400" smtClean="0"/>
              <a:t>/n </a:t>
            </a:r>
            <a:r>
              <a:rPr lang="zh-CN" altLang="en-US" sz="2400" smtClean="0"/>
              <a:t>上</a:t>
            </a:r>
            <a:r>
              <a:rPr lang="en-US" altLang="zh-CN" sz="2400" smtClean="0"/>
              <a:t>/f] </a:t>
            </a:r>
            <a:r>
              <a:rPr lang="zh-CN" altLang="en-US" sz="2400" smtClean="0"/>
              <a:t>的</a:t>
            </a:r>
            <a:r>
              <a:rPr lang="en-US" altLang="zh-CN" sz="2400" smtClean="0"/>
              <a:t>/u </a:t>
            </a:r>
            <a:r>
              <a:rPr lang="zh-CN" altLang="en-US" sz="2400" smtClean="0"/>
              <a:t>灯</a:t>
            </a:r>
            <a:r>
              <a:rPr lang="en-US" altLang="zh-CN" sz="2400" smtClean="0"/>
              <a:t>/n] [</a:t>
            </a:r>
            <a:r>
              <a:rPr lang="zh-CN" altLang="en-US" sz="2400" smtClean="0"/>
              <a:t>亮</a:t>
            </a:r>
            <a:r>
              <a:rPr lang="en-US" altLang="zh-CN" sz="2400" smtClean="0"/>
              <a:t>/a </a:t>
            </a:r>
            <a:r>
              <a:rPr lang="zh-CN" altLang="en-US" sz="2400" smtClean="0"/>
              <a:t>了</a:t>
            </a:r>
            <a:r>
              <a:rPr lang="en-US" altLang="zh-CN" sz="2400" smtClean="0"/>
              <a:t>/u]]</a:t>
            </a:r>
          </a:p>
          <a:p>
            <a:pPr eaLnBrk="1" hangingPunct="1">
              <a:lnSpc>
                <a:spcPct val="90000"/>
              </a:lnSpc>
            </a:pPr>
            <a:r>
              <a:rPr lang="zh-CN" altLang="en-US" sz="2800" smtClean="0"/>
              <a:t>经过括号匹配和区间限制</a:t>
            </a:r>
          </a:p>
          <a:p>
            <a:pPr lvl="1" eaLnBrk="1" hangingPunct="1">
              <a:lnSpc>
                <a:spcPct val="90000"/>
              </a:lnSpc>
            </a:pPr>
            <a:r>
              <a:rPr lang="zh-CN" altLang="en-US" sz="2400" smtClean="0"/>
              <a:t>得到所有可能的局部分析树</a:t>
            </a:r>
          </a:p>
          <a:p>
            <a:pPr eaLnBrk="1" hangingPunct="1">
              <a:lnSpc>
                <a:spcPct val="90000"/>
              </a:lnSpc>
            </a:pPr>
            <a:r>
              <a:rPr lang="zh-CN" altLang="en-US" sz="2800" smtClean="0"/>
              <a:t>经过短语分析器，得到最优分析树</a:t>
            </a:r>
          </a:p>
          <a:p>
            <a:pPr lvl="1" eaLnBrk="1" hangingPunct="1">
              <a:lnSpc>
                <a:spcPct val="90000"/>
              </a:lnSpc>
            </a:pPr>
            <a:r>
              <a:rPr lang="en-US" altLang="zh-CN" sz="2400" smtClean="0"/>
              <a:t>[dj [np [vp </a:t>
            </a:r>
            <a:r>
              <a:rPr lang="zh-CN" altLang="en-US" sz="2400" smtClean="0"/>
              <a:t>安装</a:t>
            </a:r>
            <a:r>
              <a:rPr lang="en-US" altLang="zh-CN" sz="2400" smtClean="0"/>
              <a:t>/v [pp </a:t>
            </a:r>
            <a:r>
              <a:rPr lang="zh-CN" altLang="en-US" sz="2400" smtClean="0"/>
              <a:t>在</a:t>
            </a:r>
            <a:r>
              <a:rPr lang="en-US" altLang="zh-CN" sz="2400" smtClean="0"/>
              <a:t>/p [sp </a:t>
            </a:r>
            <a:r>
              <a:rPr lang="zh-CN" altLang="en-US" sz="2400" smtClean="0"/>
              <a:t>桌子</a:t>
            </a:r>
            <a:r>
              <a:rPr lang="en-US" altLang="zh-CN" sz="2400" smtClean="0"/>
              <a:t>/n </a:t>
            </a:r>
            <a:r>
              <a:rPr lang="zh-CN" altLang="en-US" sz="2400" smtClean="0"/>
              <a:t>上</a:t>
            </a:r>
            <a:r>
              <a:rPr lang="en-US" altLang="zh-CN" sz="2400" smtClean="0"/>
              <a:t>/f ]]] </a:t>
            </a:r>
            <a:r>
              <a:rPr lang="zh-CN" altLang="en-US" sz="2400" smtClean="0"/>
              <a:t>的</a:t>
            </a:r>
            <a:r>
              <a:rPr lang="en-US" altLang="zh-CN" sz="2400" smtClean="0"/>
              <a:t>/u </a:t>
            </a:r>
            <a:r>
              <a:rPr lang="zh-CN" altLang="en-US" sz="2400" smtClean="0"/>
              <a:t>灯</a:t>
            </a:r>
            <a:r>
              <a:rPr lang="en-US" altLang="zh-CN" sz="2400" smtClean="0"/>
              <a:t>/n ] [abar </a:t>
            </a:r>
            <a:r>
              <a:rPr lang="zh-CN" altLang="en-US" sz="2400" smtClean="0"/>
              <a:t>亮</a:t>
            </a:r>
            <a:r>
              <a:rPr lang="en-US" altLang="zh-CN" sz="2400" smtClean="0"/>
              <a:t>/a </a:t>
            </a:r>
            <a:r>
              <a:rPr lang="zh-CN" altLang="en-US" sz="2400" smtClean="0"/>
              <a:t>了</a:t>
            </a:r>
            <a:r>
              <a:rPr lang="en-US" altLang="zh-CN" sz="2400" smtClean="0"/>
              <a:t>/u ]]</a:t>
            </a:r>
          </a:p>
          <a:p>
            <a:pPr eaLnBrk="1" hangingPunct="1"/>
            <a:endParaRPr lang="zh-CN" altLang="en-US" smtClean="0"/>
          </a:p>
        </p:txBody>
      </p:sp>
      <p:sp>
        <p:nvSpPr>
          <p:cNvPr id="72708" name="日期占位符 2"/>
          <p:cNvSpPr>
            <a:spLocks noGrp="1"/>
          </p:cNvSpPr>
          <p:nvPr>
            <p:ph type="dt" sz="quarter" idx="10"/>
          </p:nvPr>
        </p:nvSpPr>
        <p:spPr>
          <a:xfrm>
            <a:off x="6084888" y="6237288"/>
            <a:ext cx="2773362" cy="620712"/>
          </a:xfrm>
          <a:noFill/>
        </p:spPr>
        <p:txBody>
          <a:bodyPr/>
          <a:lstStyle/>
          <a:p>
            <a:r>
              <a:rPr lang="zh-CN" altLang="en-US" smtClean="0">
                <a:ea typeface="宋体" pitchFamily="2" charset="-122"/>
              </a:rPr>
              <a:t>研究生专业必修课</a:t>
            </a:r>
            <a:endParaRPr lang="en-US" altLang="zh-CN" smtClean="0">
              <a:ea typeface="宋体" pitchFamily="2" charset="-122"/>
            </a:endParaRPr>
          </a:p>
          <a:p>
            <a:r>
              <a:rPr lang="zh-CN" altLang="en-US" smtClean="0">
                <a:ea typeface="宋体" pitchFamily="2" charset="-122"/>
              </a:rPr>
              <a:t>自然语言处理 </a:t>
            </a:r>
            <a:r>
              <a:rPr lang="en-US" altLang="zh-CN" smtClean="0">
                <a:ea typeface="宋体" pitchFamily="2" charset="-122"/>
              </a:rPr>
              <a:t>, 2010</a:t>
            </a:r>
            <a:r>
              <a:rPr lang="zh-CN" altLang="en-US" smtClean="0">
                <a:ea typeface="宋体" pitchFamily="2" charset="-122"/>
              </a:rPr>
              <a:t>年秋季</a:t>
            </a:r>
            <a:endParaRPr lang="en-US" altLang="zh-CN" smtClean="0">
              <a:ea typeface="宋体" pitchFamily="2" charset="-122"/>
            </a:endParaRPr>
          </a:p>
          <a:p>
            <a:r>
              <a:rPr lang="en-US" altLang="zh-CN" smtClean="0">
                <a:ea typeface="宋体" pitchFamily="2" charset="-122"/>
              </a:rPr>
              <a:t>Copyrights @ 2010. HIT. All Rights Reserved</a:t>
            </a:r>
          </a:p>
        </p:txBody>
      </p:sp>
      <p:sp>
        <p:nvSpPr>
          <p:cNvPr id="72709" name="页脚占位符 3"/>
          <p:cNvSpPr>
            <a:spLocks noGrp="1"/>
          </p:cNvSpPr>
          <p:nvPr>
            <p:ph type="ftr" sz="quarter" idx="11"/>
          </p:nvPr>
        </p:nvSpPr>
        <p:spPr>
          <a:xfrm>
            <a:off x="1835150" y="6259513"/>
            <a:ext cx="4176713" cy="598487"/>
          </a:xfrm>
          <a:noFill/>
        </p:spPr>
        <p:txBody>
          <a:bodyPr/>
          <a:lstStyle/>
          <a:p>
            <a:r>
              <a:rPr lang="zh-CN" altLang="en-US" smtClean="0">
                <a:ea typeface="宋体" pitchFamily="2" charset="-122"/>
              </a:rPr>
              <a:t>哈尔滨工业大学计算机学院语言技术研究中心</a:t>
            </a:r>
            <a:endParaRPr lang="en-US" altLang="zh-CN" smtClean="0">
              <a:ea typeface="宋体" pitchFamily="2" charset="-122"/>
            </a:endParaRP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阿里巴巴联合实验室</a:t>
            </a:r>
            <a:endParaRPr lang="en-US" altLang="zh-CN" smtClean="0">
              <a:ea typeface="宋体" pitchFamily="2" charset="-122"/>
            </a:endParaRPr>
          </a:p>
          <a:p>
            <a:endParaRPr lang="zh-CN" altLang="en-US" smtClean="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smtClean="0"/>
              <a:t>示例</a:t>
            </a:r>
          </a:p>
        </p:txBody>
      </p:sp>
      <p:sp>
        <p:nvSpPr>
          <p:cNvPr id="18435" name="内容占位符 2"/>
          <p:cNvSpPr>
            <a:spLocks noGrp="1"/>
          </p:cNvSpPr>
          <p:nvPr>
            <p:ph idx="1"/>
          </p:nvPr>
        </p:nvSpPr>
        <p:spPr/>
        <p:txBody>
          <a:bodyPr/>
          <a:lstStyle/>
          <a:p>
            <a:pPr eaLnBrk="1" hangingPunct="1">
              <a:lnSpc>
                <a:spcPct val="90000"/>
              </a:lnSpc>
            </a:pPr>
            <a:r>
              <a:rPr lang="zh-CN" altLang="en-US" smtClean="0"/>
              <a:t>生语料</a:t>
            </a:r>
          </a:p>
          <a:p>
            <a:pPr lvl="1" eaLnBrk="1" hangingPunct="1">
              <a:lnSpc>
                <a:spcPct val="90000"/>
              </a:lnSpc>
            </a:pPr>
            <a:r>
              <a:rPr lang="zh-CN" altLang="en-US" smtClean="0"/>
              <a:t>中国是一个大国</a:t>
            </a:r>
          </a:p>
          <a:p>
            <a:pPr eaLnBrk="1" hangingPunct="1">
              <a:lnSpc>
                <a:spcPct val="90000"/>
              </a:lnSpc>
            </a:pPr>
            <a:r>
              <a:rPr lang="zh-CN" altLang="en-US" smtClean="0"/>
              <a:t>经多级加工后结果</a:t>
            </a:r>
          </a:p>
          <a:p>
            <a:pPr lvl="1" eaLnBrk="1" hangingPunct="1">
              <a:lnSpc>
                <a:spcPct val="90000"/>
              </a:lnSpc>
            </a:pPr>
            <a:r>
              <a:rPr lang="en-US" altLang="zh-CN" smtClean="0"/>
              <a:t>(IP (NP-SBJ (NR </a:t>
            </a:r>
            <a:r>
              <a:rPr lang="zh-CN" altLang="en-US" smtClean="0"/>
              <a:t>中国</a:t>
            </a:r>
            <a:r>
              <a:rPr lang="en-US" altLang="zh-CN" smtClean="0"/>
              <a:t>))</a:t>
            </a:r>
          </a:p>
          <a:p>
            <a:pPr lvl="1" eaLnBrk="1" hangingPunct="1">
              <a:lnSpc>
                <a:spcPct val="90000"/>
              </a:lnSpc>
            </a:pPr>
            <a:r>
              <a:rPr lang="en-US" altLang="zh-CN" smtClean="0"/>
              <a:t>(VP (VC </a:t>
            </a:r>
            <a:r>
              <a:rPr lang="zh-CN" altLang="en-US" smtClean="0"/>
              <a:t>是</a:t>
            </a:r>
            <a:r>
              <a:rPr lang="en-US" altLang="zh-CN" smtClean="0"/>
              <a:t>)(NP-PRD(QP (CD </a:t>
            </a:r>
            <a:r>
              <a:rPr lang="zh-CN" altLang="en-US" smtClean="0"/>
              <a:t>一</a:t>
            </a:r>
            <a:r>
              <a:rPr lang="en-US" altLang="zh-CN" smtClean="0"/>
              <a:t>)</a:t>
            </a:r>
          </a:p>
          <a:p>
            <a:pPr lvl="1" eaLnBrk="1" hangingPunct="1">
              <a:lnSpc>
                <a:spcPct val="90000"/>
              </a:lnSpc>
            </a:pPr>
            <a:r>
              <a:rPr lang="en-US" altLang="zh-CN" smtClean="0"/>
              <a:t>(CLP (M </a:t>
            </a:r>
            <a:r>
              <a:rPr lang="zh-CN" altLang="en-US" smtClean="0"/>
              <a:t>个</a:t>
            </a:r>
            <a:r>
              <a:rPr lang="en-US" altLang="zh-CN" smtClean="0"/>
              <a:t>)))</a:t>
            </a:r>
          </a:p>
          <a:p>
            <a:pPr lvl="1" eaLnBrk="1" hangingPunct="1">
              <a:lnSpc>
                <a:spcPct val="90000"/>
              </a:lnSpc>
            </a:pPr>
            <a:r>
              <a:rPr lang="en-US" altLang="zh-CN" smtClean="0"/>
              <a:t>(ADJP(JJ </a:t>
            </a:r>
            <a:r>
              <a:rPr lang="zh-CN" altLang="en-US" smtClean="0"/>
              <a:t>大</a:t>
            </a:r>
            <a:r>
              <a:rPr lang="en-US" altLang="zh-CN" smtClean="0"/>
              <a:t>))</a:t>
            </a:r>
            <a:endParaRPr lang="zh-CN" altLang="en-US" smtClean="0"/>
          </a:p>
          <a:p>
            <a:pPr lvl="1" eaLnBrk="1" hangingPunct="1">
              <a:lnSpc>
                <a:spcPct val="90000"/>
              </a:lnSpc>
            </a:pPr>
            <a:r>
              <a:rPr lang="en-US" altLang="zh-CN" smtClean="0"/>
              <a:t>(NP(NN </a:t>
            </a:r>
            <a:r>
              <a:rPr lang="zh-CN" altLang="en-US" smtClean="0"/>
              <a:t>国</a:t>
            </a:r>
            <a:r>
              <a:rPr lang="en-US" altLang="zh-CN" smtClean="0"/>
              <a:t>)))))</a:t>
            </a:r>
          </a:p>
          <a:p>
            <a:pPr eaLnBrk="1" hangingPunct="1"/>
            <a:endParaRPr lang="zh-CN" altLang="en-US" smtClean="0"/>
          </a:p>
        </p:txBody>
      </p:sp>
      <p:sp>
        <p:nvSpPr>
          <p:cNvPr id="1843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1843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pPr eaLnBrk="1" hangingPunct="1"/>
            <a:r>
              <a:rPr lang="zh-CN" altLang="en-US" smtClean="0"/>
              <a:t>自动语义标注</a:t>
            </a:r>
          </a:p>
        </p:txBody>
      </p:sp>
      <p:sp>
        <p:nvSpPr>
          <p:cNvPr id="73731" name="内容占位符 2"/>
          <p:cNvSpPr>
            <a:spLocks noGrp="1"/>
          </p:cNvSpPr>
          <p:nvPr>
            <p:ph idx="1"/>
          </p:nvPr>
        </p:nvSpPr>
        <p:spPr/>
        <p:txBody>
          <a:bodyPr/>
          <a:lstStyle/>
          <a:p>
            <a:pPr algn="just" eaLnBrk="1" hangingPunct="1">
              <a:lnSpc>
                <a:spcPct val="90000"/>
              </a:lnSpc>
            </a:pPr>
            <a:r>
              <a:rPr lang="zh-CN" altLang="en-US" smtClean="0"/>
              <a:t>什么是语义？</a:t>
            </a:r>
          </a:p>
          <a:p>
            <a:pPr lvl="1" algn="just" eaLnBrk="1" hangingPunct="1">
              <a:lnSpc>
                <a:spcPct val="90000"/>
              </a:lnSpc>
            </a:pPr>
            <a:r>
              <a:rPr lang="zh-CN" altLang="en-US" sz="3200" smtClean="0"/>
              <a:t>词的指称？心理图像、大脑图像或思想作为意义？说话者的意图作为意义？</a:t>
            </a:r>
          </a:p>
          <a:p>
            <a:pPr lvl="1" eaLnBrk="1" hangingPunct="1">
              <a:lnSpc>
                <a:spcPct val="90000"/>
              </a:lnSpc>
            </a:pPr>
            <a:r>
              <a:rPr lang="zh-CN" altLang="en-US" sz="3200" smtClean="0"/>
              <a:t>我个人对“语义是语言符号使用者自认为所指的事物 ”比较认同</a:t>
            </a:r>
          </a:p>
          <a:p>
            <a:pPr lvl="2" eaLnBrk="1" hangingPunct="1">
              <a:lnSpc>
                <a:spcPct val="90000"/>
              </a:lnSpc>
            </a:pPr>
            <a:r>
              <a:rPr lang="zh-CN" altLang="en-US" sz="3200" smtClean="0"/>
              <a:t>“所指事物”：语义的客观性因素</a:t>
            </a:r>
          </a:p>
          <a:p>
            <a:pPr lvl="2" eaLnBrk="1" hangingPunct="1">
              <a:lnSpc>
                <a:spcPct val="90000"/>
              </a:lnSpc>
            </a:pPr>
            <a:r>
              <a:rPr lang="zh-CN" altLang="en-US" sz="3200" smtClean="0"/>
              <a:t>“自认为”：语义的主观性因素</a:t>
            </a:r>
          </a:p>
          <a:p>
            <a:pPr eaLnBrk="1" hangingPunct="1">
              <a:lnSpc>
                <a:spcPct val="90000"/>
              </a:lnSpc>
            </a:pPr>
            <a:endParaRPr lang="zh-CN" altLang="en-US" smtClean="0"/>
          </a:p>
          <a:p>
            <a:pPr eaLnBrk="1" hangingPunct="1"/>
            <a:endParaRPr lang="zh-CN" altLang="en-US" smtClean="0"/>
          </a:p>
        </p:txBody>
      </p:sp>
      <p:sp>
        <p:nvSpPr>
          <p:cNvPr id="73732" name="日期占位符 2"/>
          <p:cNvSpPr>
            <a:spLocks noGrp="1"/>
          </p:cNvSpPr>
          <p:nvPr>
            <p:ph type="dt" sz="quarter" idx="10"/>
          </p:nvPr>
        </p:nvSpPr>
        <p:spPr>
          <a:xfrm>
            <a:off x="6084888" y="6237288"/>
            <a:ext cx="2773362" cy="620712"/>
          </a:xfrm>
          <a:noFill/>
        </p:spPr>
        <p:txBody>
          <a:bodyPr/>
          <a:lstStyle/>
          <a:p>
            <a:r>
              <a:rPr lang="zh-CN" altLang="en-US" smtClean="0">
                <a:ea typeface="宋体" pitchFamily="2" charset="-122"/>
              </a:rPr>
              <a:t>研究生专业必修课</a:t>
            </a:r>
            <a:endParaRPr lang="en-US" altLang="zh-CN" smtClean="0">
              <a:ea typeface="宋体" pitchFamily="2" charset="-122"/>
            </a:endParaRPr>
          </a:p>
          <a:p>
            <a:r>
              <a:rPr lang="zh-CN" altLang="en-US" smtClean="0">
                <a:ea typeface="宋体" pitchFamily="2" charset="-122"/>
              </a:rPr>
              <a:t>自然语言处理 </a:t>
            </a:r>
            <a:r>
              <a:rPr lang="en-US" altLang="zh-CN" smtClean="0">
                <a:ea typeface="宋体" pitchFamily="2" charset="-122"/>
              </a:rPr>
              <a:t>, 2010</a:t>
            </a:r>
            <a:r>
              <a:rPr lang="zh-CN" altLang="en-US" smtClean="0">
                <a:ea typeface="宋体" pitchFamily="2" charset="-122"/>
              </a:rPr>
              <a:t>年秋季</a:t>
            </a:r>
            <a:endParaRPr lang="en-US" altLang="zh-CN" smtClean="0">
              <a:ea typeface="宋体" pitchFamily="2" charset="-122"/>
            </a:endParaRPr>
          </a:p>
          <a:p>
            <a:r>
              <a:rPr lang="en-US" altLang="zh-CN" smtClean="0">
                <a:ea typeface="宋体" pitchFamily="2" charset="-122"/>
              </a:rPr>
              <a:t>Copyrights @ 2010. HIT. All Rights Reserved</a:t>
            </a:r>
          </a:p>
        </p:txBody>
      </p:sp>
      <p:sp>
        <p:nvSpPr>
          <p:cNvPr id="73733" name="页脚占位符 3"/>
          <p:cNvSpPr>
            <a:spLocks noGrp="1"/>
          </p:cNvSpPr>
          <p:nvPr>
            <p:ph type="ftr" sz="quarter" idx="11"/>
          </p:nvPr>
        </p:nvSpPr>
        <p:spPr>
          <a:xfrm>
            <a:off x="1835150" y="6259513"/>
            <a:ext cx="4176713" cy="598487"/>
          </a:xfrm>
          <a:noFill/>
        </p:spPr>
        <p:txBody>
          <a:bodyPr/>
          <a:lstStyle/>
          <a:p>
            <a:r>
              <a:rPr lang="zh-CN" altLang="en-US" smtClean="0">
                <a:ea typeface="宋体" pitchFamily="2" charset="-122"/>
              </a:rPr>
              <a:t>哈尔滨工业大学计算机学院语言技术研究中心</a:t>
            </a:r>
            <a:endParaRPr lang="en-US" altLang="zh-CN" smtClean="0">
              <a:ea typeface="宋体" pitchFamily="2" charset="-122"/>
            </a:endParaRP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阿里巴巴联合实验室</a:t>
            </a:r>
            <a:endParaRPr lang="en-US" altLang="zh-CN" smtClean="0">
              <a:ea typeface="宋体" pitchFamily="2" charset="-122"/>
            </a:endParaRPr>
          </a:p>
          <a:p>
            <a:endParaRPr lang="zh-CN" altLang="en-US" smtClean="0">
              <a:ea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eaLnBrk="1" hangingPunct="1"/>
            <a:r>
              <a:rPr lang="zh-CN" altLang="en-US" smtClean="0"/>
              <a:t>自动语义标注</a:t>
            </a:r>
          </a:p>
        </p:txBody>
      </p:sp>
      <p:sp>
        <p:nvSpPr>
          <p:cNvPr id="74755" name="内容占位符 2"/>
          <p:cNvSpPr>
            <a:spLocks noGrp="1"/>
          </p:cNvSpPr>
          <p:nvPr>
            <p:ph idx="1"/>
          </p:nvPr>
        </p:nvSpPr>
        <p:spPr>
          <a:xfrm>
            <a:off x="928688" y="1500188"/>
            <a:ext cx="7661275" cy="4643437"/>
          </a:xfrm>
        </p:spPr>
        <p:txBody>
          <a:bodyPr/>
          <a:lstStyle/>
          <a:p>
            <a:pPr eaLnBrk="1" hangingPunct="1">
              <a:lnSpc>
                <a:spcPct val="90000"/>
              </a:lnSpc>
            </a:pPr>
            <a:r>
              <a:rPr lang="zh-CN" altLang="en-US" smtClean="0"/>
              <a:t>语法与语义的关系</a:t>
            </a:r>
          </a:p>
          <a:p>
            <a:pPr lvl="1" eaLnBrk="1" hangingPunct="1">
              <a:lnSpc>
                <a:spcPct val="90000"/>
              </a:lnSpc>
            </a:pPr>
            <a:r>
              <a:rPr lang="zh-CN" altLang="en-US" sz="3200" smtClean="0"/>
              <a:t>语法是形式</a:t>
            </a:r>
          </a:p>
          <a:p>
            <a:pPr lvl="1" eaLnBrk="1" hangingPunct="1">
              <a:lnSpc>
                <a:spcPct val="90000"/>
              </a:lnSpc>
            </a:pPr>
            <a:r>
              <a:rPr lang="zh-CN" altLang="en-US" sz="3200" smtClean="0"/>
              <a:t>语义是内容</a:t>
            </a:r>
          </a:p>
          <a:p>
            <a:pPr eaLnBrk="1" hangingPunct="1">
              <a:lnSpc>
                <a:spcPct val="90000"/>
              </a:lnSpc>
            </a:pPr>
            <a:r>
              <a:rPr lang="zh-CN" altLang="en-US" smtClean="0"/>
              <a:t>自动语义标注的工作</a:t>
            </a:r>
          </a:p>
          <a:p>
            <a:pPr lvl="1" algn="just" eaLnBrk="1" hangingPunct="1">
              <a:lnSpc>
                <a:spcPct val="90000"/>
              </a:lnSpc>
            </a:pPr>
            <a:r>
              <a:rPr lang="zh-CN" altLang="en-US" sz="3200" smtClean="0"/>
              <a:t>计算机对出现在一定上下文中的词语的语义进行判定，确定其正确的语义并加以标注。</a:t>
            </a:r>
          </a:p>
          <a:p>
            <a:pPr lvl="1" eaLnBrk="1" hangingPunct="1">
              <a:lnSpc>
                <a:spcPct val="90000"/>
              </a:lnSpc>
            </a:pPr>
            <a:r>
              <a:rPr lang="zh-CN" altLang="en-US" sz="3200" smtClean="0"/>
              <a:t>确定词汇与其他词汇的关系</a:t>
            </a:r>
          </a:p>
          <a:p>
            <a:pPr lvl="2" eaLnBrk="1" hangingPunct="1">
              <a:lnSpc>
                <a:spcPct val="90000"/>
              </a:lnSpc>
            </a:pPr>
            <a:r>
              <a:rPr lang="zh-CN" altLang="en-US" sz="3200" smtClean="0"/>
              <a:t>红楼梦与呼噜梦</a:t>
            </a:r>
          </a:p>
        </p:txBody>
      </p:sp>
      <p:sp>
        <p:nvSpPr>
          <p:cNvPr id="74756"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74757"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pPr eaLnBrk="1" hangingPunct="1"/>
            <a:r>
              <a:rPr lang="zh-CN" altLang="en-US" smtClean="0"/>
              <a:t>语义的自动判定</a:t>
            </a:r>
          </a:p>
        </p:txBody>
      </p:sp>
      <p:sp>
        <p:nvSpPr>
          <p:cNvPr id="75779" name="内容占位符 2"/>
          <p:cNvSpPr>
            <a:spLocks noGrp="1"/>
          </p:cNvSpPr>
          <p:nvPr>
            <p:ph idx="1"/>
          </p:nvPr>
        </p:nvSpPr>
        <p:spPr/>
        <p:txBody>
          <a:bodyPr/>
          <a:lstStyle/>
          <a:p>
            <a:pPr algn="just" eaLnBrk="1" hangingPunct="1">
              <a:lnSpc>
                <a:spcPct val="90000"/>
              </a:lnSpc>
            </a:pPr>
            <a:r>
              <a:rPr lang="zh-CN" altLang="en-US" smtClean="0"/>
              <a:t>一词多义，形成了词的多义现象，自动语义标注主要是解决词的多义问题。</a:t>
            </a:r>
          </a:p>
          <a:p>
            <a:pPr algn="just" eaLnBrk="1" hangingPunct="1">
              <a:lnSpc>
                <a:spcPct val="90000"/>
              </a:lnSpc>
            </a:pPr>
            <a:r>
              <a:rPr lang="zh-CN" altLang="en-US" smtClean="0"/>
              <a:t>一词多义也是自然语言中的普遍现象，但是，在一定的上下文中，一个词一般只能解释为一种语义。</a:t>
            </a:r>
          </a:p>
          <a:p>
            <a:pPr algn="just" eaLnBrk="1" hangingPunct="1">
              <a:lnSpc>
                <a:spcPct val="90000"/>
              </a:lnSpc>
            </a:pPr>
            <a:r>
              <a:rPr lang="zh-CN" altLang="en-US" smtClean="0"/>
              <a:t>所谓自动语义标注，就是计算机对出现在一定上下文中的词语的语义进行判定，确定其正确的语义并加以标注。</a:t>
            </a:r>
          </a:p>
          <a:p>
            <a:pPr eaLnBrk="1" hangingPunct="1"/>
            <a:endParaRPr lang="zh-CN" altLang="en-US" smtClean="0"/>
          </a:p>
        </p:txBody>
      </p:sp>
      <p:sp>
        <p:nvSpPr>
          <p:cNvPr id="75780"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75781"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pPr eaLnBrk="1" hangingPunct="1"/>
            <a:r>
              <a:rPr lang="zh-CN" altLang="en-US" smtClean="0"/>
              <a:t>语义的自动判定的方法</a:t>
            </a:r>
          </a:p>
        </p:txBody>
      </p:sp>
      <p:sp>
        <p:nvSpPr>
          <p:cNvPr id="76803" name="内容占位符 2"/>
          <p:cNvSpPr>
            <a:spLocks noGrp="1"/>
          </p:cNvSpPr>
          <p:nvPr>
            <p:ph idx="1"/>
          </p:nvPr>
        </p:nvSpPr>
        <p:spPr>
          <a:xfrm>
            <a:off x="928688" y="1428750"/>
            <a:ext cx="7661275" cy="4114800"/>
          </a:xfrm>
        </p:spPr>
        <p:txBody>
          <a:bodyPr/>
          <a:lstStyle/>
          <a:p>
            <a:pPr algn="just" eaLnBrk="1" hangingPunct="1">
              <a:lnSpc>
                <a:spcPct val="90000"/>
              </a:lnSpc>
            </a:pPr>
            <a:r>
              <a:rPr lang="zh-CN" altLang="en-US" smtClean="0"/>
              <a:t>以字义定词义：汉语中的绝大多数复合词，其字义与词义之间都有密切的联系，字义在词义中的作用十分明显，词义几乎等于它所包含的字义的相加，以少量的汉字来推知大量的词义，可以达到以简驭繁的效果。</a:t>
            </a:r>
          </a:p>
          <a:p>
            <a:pPr lvl="1" algn="just" eaLnBrk="1" hangingPunct="1">
              <a:lnSpc>
                <a:spcPct val="90000"/>
              </a:lnSpc>
            </a:pPr>
            <a:r>
              <a:rPr lang="zh-CN" altLang="en-US" sz="3200" smtClean="0">
                <a:latin typeface="Courier New" pitchFamily="49" charset="0"/>
              </a:rPr>
              <a:t>“</a:t>
            </a:r>
            <a:r>
              <a:rPr lang="zh-CN" altLang="en-US" sz="3200" smtClean="0"/>
              <a:t>打</a:t>
            </a:r>
            <a:r>
              <a:rPr lang="zh-CN" altLang="en-US" sz="3200" smtClean="0">
                <a:latin typeface="Courier New" pitchFamily="49" charset="0"/>
              </a:rPr>
              <a:t>”</a:t>
            </a:r>
            <a:r>
              <a:rPr lang="zh-CN" altLang="en-US" sz="3200" smtClean="0"/>
              <a:t>在现代汉语中是一个多义词，在</a:t>
            </a:r>
            <a:r>
              <a:rPr lang="en-US" altLang="zh-CN" sz="3200" smtClean="0"/>
              <a:t>《</a:t>
            </a:r>
            <a:r>
              <a:rPr lang="zh-CN" altLang="en-US" sz="3200" smtClean="0"/>
              <a:t>现代汉语词典</a:t>
            </a:r>
            <a:r>
              <a:rPr lang="en-US" altLang="zh-CN" sz="3200" smtClean="0"/>
              <a:t>》</a:t>
            </a:r>
            <a:r>
              <a:rPr lang="zh-CN" altLang="en-US" sz="3200" smtClean="0"/>
              <a:t>中，其义项达</a:t>
            </a:r>
            <a:r>
              <a:rPr lang="en-US" altLang="zh-CN" sz="3200" smtClean="0"/>
              <a:t>24</a:t>
            </a:r>
            <a:r>
              <a:rPr lang="zh-CN" altLang="en-US" sz="3200" smtClean="0"/>
              <a:t>项之多。</a:t>
            </a:r>
          </a:p>
          <a:p>
            <a:pPr eaLnBrk="1" hangingPunct="1"/>
            <a:endParaRPr lang="zh-CN" altLang="en-US" smtClean="0"/>
          </a:p>
        </p:txBody>
      </p:sp>
      <p:sp>
        <p:nvSpPr>
          <p:cNvPr id="76804"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76805"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pPr eaLnBrk="1" hangingPunct="1"/>
            <a:r>
              <a:rPr lang="zh-CN" altLang="en-US" smtClean="0"/>
              <a:t>语义的自动判定的方法</a:t>
            </a:r>
          </a:p>
        </p:txBody>
      </p:sp>
      <p:sp>
        <p:nvSpPr>
          <p:cNvPr id="77827" name="内容占位符 2"/>
          <p:cNvSpPr>
            <a:spLocks noGrp="1"/>
          </p:cNvSpPr>
          <p:nvPr>
            <p:ph idx="1"/>
          </p:nvPr>
        </p:nvSpPr>
        <p:spPr>
          <a:xfrm>
            <a:off x="857250" y="1428750"/>
            <a:ext cx="7661275" cy="4357688"/>
          </a:xfrm>
        </p:spPr>
        <p:txBody>
          <a:bodyPr/>
          <a:lstStyle/>
          <a:p>
            <a:pPr lvl="1" algn="just" eaLnBrk="1" hangingPunct="1">
              <a:lnSpc>
                <a:spcPct val="90000"/>
              </a:lnSpc>
            </a:pPr>
            <a:r>
              <a:rPr lang="zh-CN" altLang="en-US" smtClean="0"/>
              <a:t>我们可以使用以字义定词义的方法来确定文本中</a:t>
            </a:r>
            <a:r>
              <a:rPr lang="zh-CN" altLang="en-US" smtClean="0">
                <a:latin typeface="Courier New" pitchFamily="49" charset="0"/>
              </a:rPr>
              <a:t>“</a:t>
            </a:r>
            <a:r>
              <a:rPr lang="zh-CN" altLang="en-US" smtClean="0"/>
              <a:t>打</a:t>
            </a:r>
            <a:r>
              <a:rPr lang="zh-CN" altLang="en-US" smtClean="0">
                <a:latin typeface="Courier New" pitchFamily="49" charset="0"/>
              </a:rPr>
              <a:t>”</a:t>
            </a:r>
            <a:r>
              <a:rPr lang="zh-CN" altLang="en-US" smtClean="0"/>
              <a:t>的词义。例如，</a:t>
            </a:r>
            <a:r>
              <a:rPr lang="zh-CN" altLang="en-US" smtClean="0">
                <a:latin typeface="Courier New" pitchFamily="49" charset="0"/>
              </a:rPr>
              <a:t>“</a:t>
            </a:r>
            <a:r>
              <a:rPr lang="zh-CN" altLang="en-US" smtClean="0"/>
              <a:t>打鼓</a:t>
            </a:r>
            <a:r>
              <a:rPr lang="zh-CN" altLang="en-US" smtClean="0">
                <a:latin typeface="Courier New" pitchFamily="49" charset="0"/>
              </a:rPr>
              <a:t>”</a:t>
            </a:r>
            <a:r>
              <a:rPr lang="zh-CN" altLang="en-US" smtClean="0"/>
              <a:t>中的</a:t>
            </a:r>
            <a:r>
              <a:rPr lang="zh-CN" altLang="en-US" smtClean="0">
                <a:latin typeface="Courier New" pitchFamily="49" charset="0"/>
              </a:rPr>
              <a:t>“</a:t>
            </a:r>
            <a:r>
              <a:rPr lang="zh-CN" altLang="en-US" smtClean="0"/>
              <a:t>打</a:t>
            </a:r>
            <a:r>
              <a:rPr lang="zh-CN" altLang="en-US" smtClean="0">
                <a:latin typeface="Courier New" pitchFamily="49" charset="0"/>
              </a:rPr>
              <a:t>”</a:t>
            </a:r>
            <a:r>
              <a:rPr lang="zh-CN" altLang="en-US" smtClean="0"/>
              <a:t>的字义是</a:t>
            </a:r>
            <a:r>
              <a:rPr lang="zh-CN" altLang="en-US" smtClean="0">
                <a:latin typeface="Courier New" pitchFamily="49" charset="0"/>
              </a:rPr>
              <a:t>“</a:t>
            </a:r>
            <a:r>
              <a:rPr lang="zh-CN" altLang="en-US" smtClean="0"/>
              <a:t>用手或器具撞击物体</a:t>
            </a:r>
            <a:r>
              <a:rPr lang="zh-CN" altLang="en-US" smtClean="0">
                <a:latin typeface="Courier New" pitchFamily="49" charset="0"/>
              </a:rPr>
              <a:t>”</a:t>
            </a:r>
            <a:r>
              <a:rPr lang="zh-CN" altLang="en-US" smtClean="0"/>
              <a:t>，</a:t>
            </a:r>
            <a:r>
              <a:rPr lang="zh-CN" altLang="en-US" smtClean="0">
                <a:latin typeface="Courier New" pitchFamily="49" charset="0"/>
              </a:rPr>
              <a:t>“</a:t>
            </a:r>
            <a:r>
              <a:rPr lang="zh-CN" altLang="en-US" smtClean="0"/>
              <a:t>鼓</a:t>
            </a:r>
            <a:r>
              <a:rPr lang="zh-CN" altLang="en-US" smtClean="0">
                <a:latin typeface="Courier New" pitchFamily="49" charset="0"/>
              </a:rPr>
              <a:t>”</a:t>
            </a:r>
            <a:r>
              <a:rPr lang="zh-CN" altLang="en-US" smtClean="0"/>
              <a:t>的字义是</a:t>
            </a:r>
            <a:r>
              <a:rPr lang="zh-CN" altLang="en-US" smtClean="0">
                <a:latin typeface="Courier New" pitchFamily="49" charset="0"/>
              </a:rPr>
              <a:t>“</a:t>
            </a:r>
            <a:r>
              <a:rPr lang="zh-CN" altLang="en-US" smtClean="0"/>
              <a:t>打击乐器</a:t>
            </a:r>
            <a:r>
              <a:rPr lang="zh-CN" altLang="en-US" smtClean="0">
                <a:latin typeface="Courier New" pitchFamily="49" charset="0"/>
              </a:rPr>
              <a:t>”</a:t>
            </a:r>
            <a:r>
              <a:rPr lang="zh-CN" altLang="en-US" smtClean="0"/>
              <a:t>，由此可以推知</a:t>
            </a:r>
            <a:r>
              <a:rPr lang="zh-CN" altLang="en-US" smtClean="0">
                <a:latin typeface="Courier New" pitchFamily="49" charset="0"/>
              </a:rPr>
              <a:t>“</a:t>
            </a:r>
            <a:r>
              <a:rPr lang="zh-CN" altLang="en-US" smtClean="0"/>
              <a:t>打锣鼓</a:t>
            </a:r>
            <a:r>
              <a:rPr lang="zh-CN" altLang="en-US" smtClean="0">
                <a:latin typeface="Courier New" pitchFamily="49" charset="0"/>
              </a:rPr>
              <a:t>”</a:t>
            </a:r>
            <a:r>
              <a:rPr lang="zh-CN" altLang="en-US" smtClean="0"/>
              <a:t>中</a:t>
            </a:r>
            <a:r>
              <a:rPr lang="zh-CN" altLang="en-US" smtClean="0">
                <a:latin typeface="Courier New" pitchFamily="49" charset="0"/>
              </a:rPr>
              <a:t>“</a:t>
            </a:r>
            <a:r>
              <a:rPr lang="zh-CN" altLang="en-US" smtClean="0"/>
              <a:t>打</a:t>
            </a:r>
            <a:r>
              <a:rPr lang="zh-CN" altLang="en-US" smtClean="0">
                <a:latin typeface="Courier New" pitchFamily="49" charset="0"/>
              </a:rPr>
              <a:t>”</a:t>
            </a:r>
            <a:r>
              <a:rPr lang="zh-CN" altLang="en-US" smtClean="0"/>
              <a:t>的词义。</a:t>
            </a:r>
          </a:p>
          <a:p>
            <a:pPr lvl="1" algn="just" eaLnBrk="1" hangingPunct="1">
              <a:lnSpc>
                <a:spcPct val="90000"/>
              </a:lnSpc>
              <a:buFont typeface="Wingdings" pitchFamily="2" charset="2"/>
              <a:buNone/>
            </a:pPr>
            <a:r>
              <a:rPr lang="en-US" altLang="zh-CN" smtClean="0"/>
              <a:t>	</a:t>
            </a:r>
            <a:r>
              <a:rPr lang="zh-CN" altLang="en-US" smtClean="0"/>
              <a:t>其推理过程是：因为</a:t>
            </a:r>
            <a:r>
              <a:rPr lang="zh-CN" altLang="en-US" smtClean="0">
                <a:latin typeface="Courier New" pitchFamily="49" charset="0"/>
              </a:rPr>
              <a:t>“</a:t>
            </a:r>
            <a:r>
              <a:rPr lang="zh-CN" altLang="en-US" smtClean="0"/>
              <a:t>打锣鼓</a:t>
            </a:r>
            <a:r>
              <a:rPr lang="zh-CN" altLang="en-US" smtClean="0">
                <a:latin typeface="Courier New" pitchFamily="49" charset="0"/>
              </a:rPr>
              <a:t>”</a:t>
            </a:r>
            <a:r>
              <a:rPr lang="zh-CN" altLang="en-US" smtClean="0"/>
              <a:t>中的</a:t>
            </a:r>
            <a:r>
              <a:rPr lang="zh-CN" altLang="en-US" smtClean="0">
                <a:latin typeface="Courier New" pitchFamily="49" charset="0"/>
              </a:rPr>
              <a:t>“</a:t>
            </a:r>
            <a:r>
              <a:rPr lang="zh-CN" altLang="en-US" smtClean="0"/>
              <a:t>锣鼓</a:t>
            </a:r>
            <a:r>
              <a:rPr lang="zh-CN" altLang="en-US" smtClean="0">
                <a:latin typeface="Courier New" pitchFamily="49" charset="0"/>
              </a:rPr>
              <a:t>”</a:t>
            </a:r>
            <a:r>
              <a:rPr lang="zh-CN" altLang="en-US" smtClean="0"/>
              <a:t>与</a:t>
            </a:r>
            <a:r>
              <a:rPr lang="zh-CN" altLang="en-US" smtClean="0">
                <a:latin typeface="Courier New" pitchFamily="49" charset="0"/>
              </a:rPr>
              <a:t>“</a:t>
            </a:r>
            <a:r>
              <a:rPr lang="zh-CN" altLang="en-US" smtClean="0"/>
              <a:t>打鼓</a:t>
            </a:r>
            <a:r>
              <a:rPr lang="zh-CN" altLang="en-US" smtClean="0">
                <a:latin typeface="Courier New" pitchFamily="49" charset="0"/>
              </a:rPr>
              <a:t>”</a:t>
            </a:r>
            <a:r>
              <a:rPr lang="zh-CN" altLang="en-US" smtClean="0"/>
              <a:t>中的</a:t>
            </a:r>
            <a:r>
              <a:rPr lang="zh-CN" altLang="en-US" smtClean="0">
                <a:latin typeface="Courier New" pitchFamily="49" charset="0"/>
              </a:rPr>
              <a:t>“</a:t>
            </a:r>
            <a:r>
              <a:rPr lang="zh-CN" altLang="en-US" smtClean="0"/>
              <a:t>鼓</a:t>
            </a:r>
            <a:r>
              <a:rPr lang="zh-CN" altLang="en-US" smtClean="0">
                <a:latin typeface="Courier New" pitchFamily="49" charset="0"/>
              </a:rPr>
              <a:t>”</a:t>
            </a:r>
            <a:r>
              <a:rPr lang="zh-CN" altLang="en-US" smtClean="0"/>
              <a:t>在</a:t>
            </a:r>
            <a:r>
              <a:rPr lang="en-US" altLang="zh-CN" smtClean="0"/>
              <a:t>《</a:t>
            </a:r>
            <a:r>
              <a:rPr lang="zh-CN" altLang="en-US" smtClean="0"/>
              <a:t>同义词词林</a:t>
            </a:r>
            <a:r>
              <a:rPr lang="en-US" altLang="zh-CN" smtClean="0"/>
              <a:t>》</a:t>
            </a:r>
            <a:r>
              <a:rPr lang="zh-CN" altLang="en-US" smtClean="0"/>
              <a:t>中的语义分类相同，其代码都是</a:t>
            </a:r>
            <a:r>
              <a:rPr lang="en-US" altLang="zh-CN" smtClean="0"/>
              <a:t>BP13</a:t>
            </a:r>
            <a:r>
              <a:rPr lang="zh-CN" altLang="en-US" smtClean="0"/>
              <a:t>，</a:t>
            </a:r>
            <a:r>
              <a:rPr lang="zh-CN" altLang="en-US" smtClean="0">
                <a:latin typeface="Courier New" pitchFamily="49" charset="0"/>
              </a:rPr>
              <a:t>“</a:t>
            </a:r>
            <a:r>
              <a:rPr lang="zh-CN" altLang="en-US" smtClean="0"/>
              <a:t>锣鼓</a:t>
            </a:r>
            <a:r>
              <a:rPr lang="zh-CN" altLang="en-US" smtClean="0">
                <a:latin typeface="Courier New" pitchFamily="49" charset="0"/>
              </a:rPr>
              <a:t>”</a:t>
            </a:r>
            <a:r>
              <a:rPr lang="zh-CN" altLang="en-US" smtClean="0"/>
              <a:t>也是一种</a:t>
            </a:r>
            <a:r>
              <a:rPr lang="zh-CN" altLang="en-US" smtClean="0">
                <a:latin typeface="Courier New" pitchFamily="49" charset="0"/>
              </a:rPr>
              <a:t>“</a:t>
            </a:r>
            <a:r>
              <a:rPr lang="zh-CN" altLang="en-US" smtClean="0"/>
              <a:t>打击乐器</a:t>
            </a:r>
            <a:r>
              <a:rPr lang="zh-CN" altLang="en-US" smtClean="0">
                <a:latin typeface="Courier New" pitchFamily="49" charset="0"/>
              </a:rPr>
              <a:t>”</a:t>
            </a:r>
            <a:r>
              <a:rPr lang="zh-CN" altLang="en-US" smtClean="0"/>
              <a:t>，所以，可以推知</a:t>
            </a:r>
            <a:r>
              <a:rPr lang="zh-CN" altLang="en-US" smtClean="0">
                <a:latin typeface="Courier New" pitchFamily="49" charset="0"/>
              </a:rPr>
              <a:t>“</a:t>
            </a:r>
            <a:r>
              <a:rPr lang="zh-CN" altLang="en-US" smtClean="0"/>
              <a:t>打锣鼓</a:t>
            </a:r>
            <a:r>
              <a:rPr lang="zh-CN" altLang="en-US" smtClean="0">
                <a:latin typeface="Courier New" pitchFamily="49" charset="0"/>
              </a:rPr>
              <a:t>”</a:t>
            </a:r>
            <a:r>
              <a:rPr lang="zh-CN" altLang="en-US" smtClean="0"/>
              <a:t>中的</a:t>
            </a:r>
            <a:r>
              <a:rPr lang="zh-CN" altLang="en-US" smtClean="0">
                <a:latin typeface="Courier New" pitchFamily="49" charset="0"/>
              </a:rPr>
              <a:t>“</a:t>
            </a:r>
            <a:r>
              <a:rPr lang="zh-CN" altLang="en-US" smtClean="0"/>
              <a:t>打</a:t>
            </a:r>
            <a:r>
              <a:rPr lang="zh-CN" altLang="en-US" smtClean="0">
                <a:latin typeface="Courier New" pitchFamily="49" charset="0"/>
              </a:rPr>
              <a:t>”</a:t>
            </a:r>
            <a:r>
              <a:rPr lang="zh-CN" altLang="en-US" smtClean="0"/>
              <a:t>的词义是</a:t>
            </a:r>
            <a:r>
              <a:rPr lang="zh-CN" altLang="en-US" smtClean="0">
                <a:latin typeface="Courier New" pitchFamily="49" charset="0"/>
              </a:rPr>
              <a:t>“</a:t>
            </a:r>
            <a:r>
              <a:rPr lang="zh-CN" altLang="en-US" smtClean="0"/>
              <a:t>用手或器具撞击物体</a:t>
            </a:r>
            <a:r>
              <a:rPr lang="zh-CN" altLang="en-US" smtClean="0">
                <a:latin typeface="Courier New" pitchFamily="49" charset="0"/>
              </a:rPr>
              <a:t>”</a:t>
            </a:r>
            <a:r>
              <a:rPr lang="zh-CN" altLang="en-US" smtClean="0"/>
              <a:t>。</a:t>
            </a:r>
          </a:p>
          <a:p>
            <a:pPr eaLnBrk="1" hangingPunct="1"/>
            <a:endParaRPr lang="zh-CN" altLang="en-US" smtClean="0"/>
          </a:p>
        </p:txBody>
      </p:sp>
      <p:sp>
        <p:nvSpPr>
          <p:cNvPr id="77828"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77829"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eaLnBrk="1" hangingPunct="1"/>
            <a:r>
              <a:rPr lang="zh-CN" altLang="en-US" smtClean="0"/>
              <a:t>语义的自动判定的方法</a:t>
            </a:r>
          </a:p>
        </p:txBody>
      </p:sp>
      <p:sp>
        <p:nvSpPr>
          <p:cNvPr id="78851" name="内容占位符 2"/>
          <p:cNvSpPr>
            <a:spLocks noGrp="1"/>
          </p:cNvSpPr>
          <p:nvPr>
            <p:ph idx="1"/>
          </p:nvPr>
        </p:nvSpPr>
        <p:spPr>
          <a:xfrm>
            <a:off x="928688" y="1785938"/>
            <a:ext cx="7661275" cy="4114800"/>
          </a:xfrm>
        </p:spPr>
        <p:txBody>
          <a:bodyPr/>
          <a:lstStyle/>
          <a:p>
            <a:pPr algn="just" eaLnBrk="1" hangingPunct="1">
              <a:lnSpc>
                <a:spcPct val="90000"/>
              </a:lnSpc>
            </a:pPr>
            <a:r>
              <a:rPr lang="zh-CN" altLang="en-US" smtClean="0"/>
              <a:t> 以单义词的词义定多义词的词义：如果某一单义词的义项包含在某个多义词的义项中，则可以根据单义词的搭配信息来确定在文本中多义词的义项。</a:t>
            </a:r>
          </a:p>
          <a:p>
            <a:pPr lvl="1" algn="just" eaLnBrk="1" hangingPunct="1">
              <a:lnSpc>
                <a:spcPct val="90000"/>
              </a:lnSpc>
            </a:pPr>
            <a:r>
              <a:rPr lang="zh-CN" altLang="en-US" sz="3200" smtClean="0">
                <a:latin typeface="Courier New" pitchFamily="49" charset="0"/>
              </a:rPr>
              <a:t>“</a:t>
            </a:r>
            <a:r>
              <a:rPr lang="zh-CN" altLang="en-US" sz="3200" smtClean="0"/>
              <a:t>织毛衣</a:t>
            </a:r>
            <a:r>
              <a:rPr lang="zh-CN" altLang="en-US" sz="3200" smtClean="0">
                <a:latin typeface="Courier New" pitchFamily="49" charset="0"/>
              </a:rPr>
              <a:t>”</a:t>
            </a:r>
            <a:r>
              <a:rPr lang="zh-CN" altLang="en-US" sz="3200" smtClean="0"/>
              <a:t>中的</a:t>
            </a:r>
            <a:r>
              <a:rPr lang="zh-CN" altLang="en-US" sz="3200" smtClean="0">
                <a:latin typeface="Courier New" pitchFamily="49" charset="0"/>
              </a:rPr>
              <a:t>“</a:t>
            </a:r>
            <a:r>
              <a:rPr lang="zh-CN" altLang="en-US" sz="3200" smtClean="0"/>
              <a:t>织</a:t>
            </a:r>
            <a:r>
              <a:rPr lang="zh-CN" altLang="en-US" sz="3200" smtClean="0">
                <a:latin typeface="Courier New" pitchFamily="49" charset="0"/>
              </a:rPr>
              <a:t>”</a:t>
            </a:r>
            <a:r>
              <a:rPr lang="zh-CN" altLang="en-US" sz="3200" smtClean="0"/>
              <a:t>是一个单义词，其义项是</a:t>
            </a:r>
            <a:r>
              <a:rPr lang="zh-CN" altLang="en-US" sz="3200" smtClean="0">
                <a:latin typeface="Courier New" pitchFamily="49" charset="0"/>
              </a:rPr>
              <a:t>“</a:t>
            </a:r>
            <a:r>
              <a:rPr lang="zh-CN" altLang="en-US" sz="3200" smtClean="0"/>
              <a:t>用针使纱或线互相套住</a:t>
            </a:r>
            <a:r>
              <a:rPr lang="zh-CN" altLang="en-US" sz="3200" smtClean="0">
                <a:latin typeface="Courier New" pitchFamily="49" charset="0"/>
              </a:rPr>
              <a:t>”</a:t>
            </a:r>
            <a:r>
              <a:rPr lang="zh-CN" altLang="en-US" sz="3200" smtClean="0"/>
              <a:t>，由此可以推知在</a:t>
            </a:r>
            <a:r>
              <a:rPr lang="zh-CN" altLang="en-US" sz="3200" smtClean="0">
                <a:latin typeface="Courier New" pitchFamily="49" charset="0"/>
              </a:rPr>
              <a:t>“</a:t>
            </a:r>
            <a:r>
              <a:rPr lang="zh-CN" altLang="en-US" sz="3200" smtClean="0"/>
              <a:t>打毛衣</a:t>
            </a:r>
            <a:r>
              <a:rPr lang="zh-CN" altLang="en-US" sz="3200" smtClean="0">
                <a:latin typeface="Courier New" pitchFamily="49" charset="0"/>
              </a:rPr>
              <a:t>”</a:t>
            </a:r>
            <a:r>
              <a:rPr lang="zh-CN" altLang="en-US" sz="3200" smtClean="0"/>
              <a:t>中的</a:t>
            </a:r>
            <a:r>
              <a:rPr lang="zh-CN" altLang="en-US" sz="3200" smtClean="0">
                <a:latin typeface="Courier New" pitchFamily="49" charset="0"/>
              </a:rPr>
              <a:t>“</a:t>
            </a:r>
            <a:r>
              <a:rPr lang="zh-CN" altLang="en-US" sz="3200" smtClean="0"/>
              <a:t>打</a:t>
            </a:r>
            <a:r>
              <a:rPr lang="zh-CN" altLang="en-US" sz="3200" smtClean="0">
                <a:latin typeface="Courier New" pitchFamily="49" charset="0"/>
              </a:rPr>
              <a:t>”</a:t>
            </a:r>
            <a:r>
              <a:rPr lang="zh-CN" altLang="en-US" sz="3200" smtClean="0"/>
              <a:t>的义项也是</a:t>
            </a:r>
            <a:r>
              <a:rPr lang="zh-CN" altLang="en-US" sz="3200" smtClean="0">
                <a:latin typeface="Courier New" pitchFamily="49" charset="0"/>
              </a:rPr>
              <a:t>“</a:t>
            </a:r>
            <a:r>
              <a:rPr lang="zh-CN" altLang="en-US" sz="3200" smtClean="0"/>
              <a:t>用针使纱或线互相套住</a:t>
            </a:r>
            <a:r>
              <a:rPr lang="zh-CN" altLang="en-US" sz="3200" smtClean="0">
                <a:latin typeface="Courier New" pitchFamily="49" charset="0"/>
              </a:rPr>
              <a:t>”</a:t>
            </a:r>
            <a:r>
              <a:rPr lang="zh-CN" altLang="en-US" sz="3200" smtClean="0"/>
              <a:t>，也就是</a:t>
            </a:r>
            <a:r>
              <a:rPr lang="zh-CN" altLang="en-US" sz="3200" smtClean="0">
                <a:latin typeface="Courier New" pitchFamily="49" charset="0"/>
              </a:rPr>
              <a:t>“</a:t>
            </a:r>
            <a:r>
              <a:rPr lang="zh-CN" altLang="en-US" sz="3200" smtClean="0"/>
              <a:t>编织</a:t>
            </a:r>
            <a:r>
              <a:rPr lang="zh-CN" altLang="en-US" sz="3200" smtClean="0">
                <a:latin typeface="Courier New" pitchFamily="49" charset="0"/>
              </a:rPr>
              <a:t>”</a:t>
            </a:r>
            <a:r>
              <a:rPr lang="zh-CN" altLang="en-US" sz="3200" smtClean="0"/>
              <a:t>。  </a:t>
            </a:r>
          </a:p>
          <a:p>
            <a:pPr eaLnBrk="1" hangingPunct="1"/>
            <a:endParaRPr lang="zh-CN" altLang="en-US" smtClean="0"/>
          </a:p>
        </p:txBody>
      </p:sp>
      <p:sp>
        <p:nvSpPr>
          <p:cNvPr id="78852"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78853"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pPr eaLnBrk="1" hangingPunct="1"/>
            <a:r>
              <a:rPr lang="zh-CN" altLang="en-US" smtClean="0"/>
              <a:t>语义的自动判定的方法</a:t>
            </a:r>
          </a:p>
        </p:txBody>
      </p:sp>
      <p:sp>
        <p:nvSpPr>
          <p:cNvPr id="79875" name="内容占位符 2"/>
          <p:cNvSpPr>
            <a:spLocks noGrp="1"/>
          </p:cNvSpPr>
          <p:nvPr>
            <p:ph idx="1"/>
          </p:nvPr>
        </p:nvSpPr>
        <p:spPr>
          <a:xfrm>
            <a:off x="1000125" y="1643063"/>
            <a:ext cx="7661275" cy="4114800"/>
          </a:xfrm>
        </p:spPr>
        <p:txBody>
          <a:bodyPr/>
          <a:lstStyle/>
          <a:p>
            <a:pPr algn="just" eaLnBrk="1" hangingPunct="1">
              <a:lnSpc>
                <a:spcPct val="90000"/>
              </a:lnSpc>
            </a:pPr>
            <a:r>
              <a:rPr lang="zh-CN" altLang="en-US" sz="2800" smtClean="0"/>
              <a:t>利用词典条目的定义判断词义的亲和程度，从而确定多义词的词义</a:t>
            </a:r>
          </a:p>
          <a:p>
            <a:pPr lvl="1" algn="just" eaLnBrk="1" hangingPunct="1">
              <a:lnSpc>
                <a:spcPct val="90000"/>
              </a:lnSpc>
            </a:pPr>
            <a:r>
              <a:rPr lang="zh-CN" altLang="en-US" smtClean="0"/>
              <a:t>莱斯克（</a:t>
            </a:r>
            <a:r>
              <a:rPr lang="en-US" altLang="zh-CN" smtClean="0"/>
              <a:t>M. Lesk</a:t>
            </a:r>
            <a:r>
              <a:rPr lang="zh-CN" altLang="en-US" smtClean="0"/>
              <a:t>）提出利用既存的知识源来对多义词的义项进行优选。机器可读词典中词典条目的定义是一种既存的知识源，如果在两个单词的定义中都出现共同的词语，便可推断它们之间的亲和程度较大，从而据此优选出多义词的义项。</a:t>
            </a:r>
          </a:p>
          <a:p>
            <a:pPr eaLnBrk="1" hangingPunct="1"/>
            <a:endParaRPr lang="zh-CN" altLang="en-US" smtClean="0"/>
          </a:p>
        </p:txBody>
      </p:sp>
      <p:sp>
        <p:nvSpPr>
          <p:cNvPr id="79876"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79877"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hangingPunct="1"/>
            <a:r>
              <a:rPr lang="zh-CN" altLang="en-US" smtClean="0"/>
              <a:t>语义的自动判定的方法</a:t>
            </a:r>
          </a:p>
        </p:txBody>
      </p:sp>
      <p:sp>
        <p:nvSpPr>
          <p:cNvPr id="80899" name="内容占位符 2"/>
          <p:cNvSpPr>
            <a:spLocks noGrp="1"/>
          </p:cNvSpPr>
          <p:nvPr>
            <p:ph idx="1"/>
          </p:nvPr>
        </p:nvSpPr>
        <p:spPr>
          <a:xfrm>
            <a:off x="928688" y="1428750"/>
            <a:ext cx="7661275" cy="4714875"/>
          </a:xfrm>
        </p:spPr>
        <p:txBody>
          <a:bodyPr/>
          <a:lstStyle/>
          <a:p>
            <a:pPr marL="447675" lvl="2" indent="-447675" eaLnBrk="1" hangingPunct="1"/>
            <a:r>
              <a:rPr lang="zh-CN" altLang="en-US" sz="2800" smtClean="0"/>
              <a:t>在英语中，</a:t>
            </a:r>
            <a:r>
              <a:rPr lang="en-US" altLang="zh-CN" sz="2800" smtClean="0"/>
              <a:t>pen</a:t>
            </a:r>
            <a:r>
              <a:rPr lang="zh-CN" altLang="en-US" sz="2800" smtClean="0"/>
              <a:t>是一个多义词，可以理解为“笔”，也可以理解为“动物的围栏”，如果在一个句子中既有</a:t>
            </a:r>
            <a:r>
              <a:rPr lang="en-US" altLang="zh-CN" sz="2800" smtClean="0"/>
              <a:t>pen</a:t>
            </a:r>
            <a:r>
              <a:rPr lang="zh-CN" altLang="en-US" sz="2800" smtClean="0"/>
              <a:t>，又有</a:t>
            </a:r>
            <a:r>
              <a:rPr lang="en-US" altLang="zh-CN" sz="2800" smtClean="0"/>
              <a:t>sheep</a:t>
            </a:r>
            <a:r>
              <a:rPr lang="zh-CN" altLang="en-US" sz="2800" smtClean="0"/>
              <a:t>，而在机器可读词典的</a:t>
            </a:r>
            <a:r>
              <a:rPr lang="en-US" altLang="zh-CN" sz="2800" smtClean="0"/>
              <a:t>pen </a:t>
            </a:r>
            <a:r>
              <a:rPr lang="zh-CN" altLang="en-US" sz="2800" smtClean="0"/>
              <a:t>的定义中有“</a:t>
            </a:r>
            <a:r>
              <a:rPr lang="en-US" altLang="zh-CN" sz="2800" smtClean="0"/>
              <a:t>an enclosure in which domestic animals are kept”</a:t>
            </a:r>
            <a:r>
              <a:rPr lang="zh-CN" altLang="en-US" sz="2800" smtClean="0"/>
              <a:t>，在</a:t>
            </a:r>
            <a:r>
              <a:rPr lang="en-US" altLang="zh-CN" sz="2800" smtClean="0"/>
              <a:t>sheep</a:t>
            </a:r>
            <a:r>
              <a:rPr lang="zh-CN" altLang="en-US" sz="2800" smtClean="0"/>
              <a:t>的定义中有“</a:t>
            </a:r>
            <a:r>
              <a:rPr lang="en-US" altLang="zh-CN" sz="2800" smtClean="0"/>
              <a:t>There are many breeds of domestic sheep”</a:t>
            </a:r>
            <a:r>
              <a:rPr lang="zh-CN" altLang="en-US" sz="2800" smtClean="0"/>
              <a:t>，在这两个定义中都存在共同出现的单词</a:t>
            </a:r>
            <a:r>
              <a:rPr lang="en-US" altLang="zh-CN" sz="2800" smtClean="0"/>
              <a:t>domestic</a:t>
            </a:r>
            <a:r>
              <a:rPr lang="zh-CN" altLang="en-US" sz="2800" smtClean="0"/>
              <a:t>，从而可以判断，在这个句子中， </a:t>
            </a:r>
            <a:r>
              <a:rPr lang="en-US" altLang="zh-CN" sz="2800" smtClean="0"/>
              <a:t>pen</a:t>
            </a:r>
            <a:r>
              <a:rPr lang="zh-CN" altLang="en-US" sz="2800" smtClean="0"/>
              <a:t>的含义应该是“动物的围栏”，而不是“笔”，从而正确地确定了多义词</a:t>
            </a:r>
            <a:r>
              <a:rPr lang="en-US" altLang="zh-CN" sz="2800" smtClean="0"/>
              <a:t>pen </a:t>
            </a:r>
            <a:r>
              <a:rPr lang="zh-CN" altLang="en-US" sz="2800" smtClean="0"/>
              <a:t>的义项</a:t>
            </a:r>
            <a:r>
              <a:rPr lang="zh-CN" altLang="en-US" sz="2000" smtClean="0"/>
              <a:t>。</a:t>
            </a:r>
          </a:p>
          <a:p>
            <a:pPr eaLnBrk="1" hangingPunct="1"/>
            <a:endParaRPr lang="zh-CN" altLang="en-US" smtClean="0"/>
          </a:p>
        </p:txBody>
      </p:sp>
      <p:sp>
        <p:nvSpPr>
          <p:cNvPr id="80900"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80901"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pPr eaLnBrk="1" hangingPunct="1"/>
            <a:r>
              <a:rPr lang="zh-CN" altLang="en-US" smtClean="0"/>
              <a:t>语义的自动判定的方法</a:t>
            </a:r>
          </a:p>
        </p:txBody>
      </p:sp>
      <p:sp>
        <p:nvSpPr>
          <p:cNvPr id="81923" name="内容占位符 2"/>
          <p:cNvSpPr>
            <a:spLocks noGrp="1"/>
          </p:cNvSpPr>
          <p:nvPr>
            <p:ph idx="1"/>
          </p:nvPr>
        </p:nvSpPr>
        <p:spPr>
          <a:xfrm>
            <a:off x="928688" y="1571625"/>
            <a:ext cx="7661275" cy="4572000"/>
          </a:xfrm>
        </p:spPr>
        <p:txBody>
          <a:bodyPr/>
          <a:lstStyle/>
          <a:p>
            <a:pPr lvl="1" algn="just" eaLnBrk="1" hangingPunct="1">
              <a:lnSpc>
                <a:spcPct val="90000"/>
              </a:lnSpc>
            </a:pPr>
            <a:r>
              <a:rPr lang="zh-CN" altLang="en-US" sz="2400" smtClean="0"/>
              <a:t>詹森（</a:t>
            </a:r>
            <a:r>
              <a:rPr lang="en-US" altLang="zh-CN" sz="2400" smtClean="0"/>
              <a:t>K. Jensen</a:t>
            </a:r>
            <a:r>
              <a:rPr lang="zh-CN" altLang="en-US" sz="2400" smtClean="0"/>
              <a:t>）和比诺特（</a:t>
            </a:r>
            <a:r>
              <a:rPr lang="en-US" altLang="zh-CN" sz="2400" smtClean="0"/>
              <a:t>J-L. Binot</a:t>
            </a:r>
            <a:r>
              <a:rPr lang="zh-CN" altLang="en-US" sz="2400" smtClean="0"/>
              <a:t>）利用联机词典中的单词的定义来选择英语中多义介词的功能意义。</a:t>
            </a:r>
          </a:p>
          <a:p>
            <a:pPr lvl="2" algn="just" eaLnBrk="1" hangingPunct="1">
              <a:lnSpc>
                <a:spcPct val="90000"/>
              </a:lnSpc>
            </a:pPr>
            <a:r>
              <a:rPr lang="zh-CN" altLang="en-US" smtClean="0"/>
              <a:t>英语的</a:t>
            </a:r>
            <a:r>
              <a:rPr lang="en-US" altLang="zh-CN" smtClean="0"/>
              <a:t>with</a:t>
            </a:r>
            <a:r>
              <a:rPr lang="zh-CN" altLang="en-US" smtClean="0"/>
              <a:t>这个介词，其功能可以表示</a:t>
            </a:r>
            <a:r>
              <a:rPr lang="en-US" altLang="zh-CN" smtClean="0"/>
              <a:t>INSTRUMENT</a:t>
            </a:r>
            <a:r>
              <a:rPr lang="zh-CN" altLang="en-US" smtClean="0"/>
              <a:t>（工具），又可以表示</a:t>
            </a:r>
            <a:r>
              <a:rPr lang="en-US" altLang="zh-CN" smtClean="0"/>
              <a:t>PART-OF</a:t>
            </a:r>
            <a:r>
              <a:rPr lang="zh-CN" altLang="en-US" smtClean="0"/>
              <a:t>（部分</a:t>
            </a:r>
            <a:r>
              <a:rPr lang="en-US" altLang="zh-CN" smtClean="0"/>
              <a:t>-</a:t>
            </a:r>
            <a:r>
              <a:rPr lang="zh-CN" altLang="en-US" smtClean="0"/>
              <a:t>全体）关系，这就出现了功能上的歧义，这也是一种多义现象。在英语句子“</a:t>
            </a:r>
            <a:r>
              <a:rPr lang="en-US" altLang="zh-CN" smtClean="0"/>
              <a:t>I ate a fish with a fork”</a:t>
            </a:r>
            <a:r>
              <a:rPr lang="zh-CN" altLang="en-US" smtClean="0"/>
              <a:t>中，</a:t>
            </a:r>
            <a:r>
              <a:rPr lang="en-US" altLang="zh-CN" smtClean="0"/>
              <a:t>fork</a:t>
            </a:r>
            <a:r>
              <a:rPr lang="zh-CN" altLang="en-US" smtClean="0"/>
              <a:t>（叉子）的定义为“</a:t>
            </a:r>
            <a:r>
              <a:rPr lang="en-US" altLang="zh-CN" smtClean="0"/>
              <a:t>an instrument for eating food”</a:t>
            </a:r>
            <a:r>
              <a:rPr lang="zh-CN" altLang="en-US" smtClean="0"/>
              <a:t>，其中的</a:t>
            </a:r>
            <a:r>
              <a:rPr lang="en-US" altLang="zh-CN" smtClean="0"/>
              <a:t>instrument</a:t>
            </a:r>
            <a:r>
              <a:rPr lang="zh-CN" altLang="en-US" smtClean="0"/>
              <a:t>与</a:t>
            </a:r>
            <a:r>
              <a:rPr lang="en-US" altLang="zh-CN" smtClean="0"/>
              <a:t>with</a:t>
            </a:r>
            <a:r>
              <a:rPr lang="zh-CN" altLang="en-US" smtClean="0"/>
              <a:t>的功能</a:t>
            </a:r>
            <a:r>
              <a:rPr lang="en-US" altLang="zh-CN" smtClean="0"/>
              <a:t>INSTRUMENT</a:t>
            </a:r>
            <a:r>
              <a:rPr lang="zh-CN" altLang="en-US" smtClean="0"/>
              <a:t>（工具）相同，故可判断</a:t>
            </a:r>
            <a:r>
              <a:rPr lang="en-US" altLang="zh-CN" smtClean="0"/>
              <a:t>with</a:t>
            </a:r>
            <a:r>
              <a:rPr lang="zh-CN" altLang="en-US" smtClean="0"/>
              <a:t>在这个句子中的功能应该是</a:t>
            </a:r>
            <a:r>
              <a:rPr lang="en-US" altLang="zh-CN" smtClean="0"/>
              <a:t>INSTRUMENT</a:t>
            </a:r>
            <a:r>
              <a:rPr lang="zh-CN" altLang="en-US" smtClean="0"/>
              <a:t>（工具），故此句的含义应该为“我用叉子吃鱼”</a:t>
            </a:r>
            <a:r>
              <a:rPr lang="zh-CN" altLang="en-US" sz="2000" smtClean="0"/>
              <a:t>。</a:t>
            </a:r>
            <a:endParaRPr lang="zh-CN" altLang="en-US" smtClean="0"/>
          </a:p>
        </p:txBody>
      </p:sp>
      <p:sp>
        <p:nvSpPr>
          <p:cNvPr id="81924"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81925"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pPr eaLnBrk="1" hangingPunct="1"/>
            <a:r>
              <a:rPr lang="zh-CN" altLang="en-US" smtClean="0"/>
              <a:t>语义的自动判定的方法</a:t>
            </a:r>
          </a:p>
        </p:txBody>
      </p:sp>
      <p:sp>
        <p:nvSpPr>
          <p:cNvPr id="82947" name="内容占位符 2"/>
          <p:cNvSpPr>
            <a:spLocks noGrp="1"/>
          </p:cNvSpPr>
          <p:nvPr>
            <p:ph idx="1"/>
          </p:nvPr>
        </p:nvSpPr>
        <p:spPr/>
        <p:txBody>
          <a:bodyPr/>
          <a:lstStyle/>
          <a:p>
            <a:pPr marL="447675" lvl="2" indent="-447675" eaLnBrk="1" hangingPunct="1"/>
            <a:r>
              <a:rPr lang="zh-CN" altLang="en-US" sz="2800" smtClean="0"/>
              <a:t>在英语句子“</a:t>
            </a:r>
            <a:r>
              <a:rPr lang="en-US" altLang="zh-CN" sz="2800" smtClean="0"/>
              <a:t>I ate a fish with bones”</a:t>
            </a:r>
            <a:r>
              <a:rPr lang="zh-CN" altLang="en-US" sz="2800" smtClean="0"/>
              <a:t>中，</a:t>
            </a:r>
            <a:r>
              <a:rPr lang="en-US" altLang="zh-CN" sz="2800" smtClean="0"/>
              <a:t>bone</a:t>
            </a:r>
            <a:r>
              <a:rPr lang="zh-CN" altLang="en-US" sz="2800" smtClean="0"/>
              <a:t>在机器可读词典中的定义是“</a:t>
            </a:r>
            <a:r>
              <a:rPr lang="en-US" altLang="zh-CN" sz="2800" smtClean="0"/>
              <a:t>a part of animal”</a:t>
            </a:r>
            <a:r>
              <a:rPr lang="zh-CN" altLang="en-US" sz="2800" smtClean="0"/>
              <a:t>，在</a:t>
            </a:r>
            <a:r>
              <a:rPr lang="en-US" altLang="zh-CN" sz="2800" smtClean="0"/>
              <a:t>fish</a:t>
            </a:r>
            <a:r>
              <a:rPr lang="zh-CN" altLang="en-US" sz="2800" smtClean="0"/>
              <a:t>的定义中，有“</a:t>
            </a:r>
            <a:r>
              <a:rPr lang="en-US" altLang="zh-CN" sz="2800" smtClean="0"/>
              <a:t>a kind of animal”</a:t>
            </a:r>
            <a:r>
              <a:rPr lang="zh-CN" altLang="en-US" sz="2800" smtClean="0"/>
              <a:t>，这与</a:t>
            </a:r>
            <a:r>
              <a:rPr lang="en-US" altLang="zh-CN" sz="2800" smtClean="0"/>
              <a:t>with</a:t>
            </a:r>
            <a:r>
              <a:rPr lang="zh-CN" altLang="en-US" sz="2800" smtClean="0"/>
              <a:t>的功能</a:t>
            </a:r>
            <a:r>
              <a:rPr lang="en-US" altLang="zh-CN" sz="2800" smtClean="0"/>
              <a:t>PART-OF</a:t>
            </a:r>
            <a:r>
              <a:rPr lang="zh-CN" altLang="en-US" sz="2800" smtClean="0"/>
              <a:t>（部分</a:t>
            </a:r>
            <a:r>
              <a:rPr lang="en-US" altLang="zh-CN" sz="2800" smtClean="0"/>
              <a:t>-</a:t>
            </a:r>
            <a:r>
              <a:rPr lang="zh-CN" altLang="en-US" sz="2800" smtClean="0"/>
              <a:t>全体）关系相同，故可判断</a:t>
            </a:r>
            <a:r>
              <a:rPr lang="en-US" altLang="zh-CN" sz="2800" smtClean="0"/>
              <a:t>with</a:t>
            </a:r>
            <a:r>
              <a:rPr lang="zh-CN" altLang="en-US" sz="2800" smtClean="0"/>
              <a:t>在这个句子中的功能是</a:t>
            </a:r>
            <a:r>
              <a:rPr lang="en-US" altLang="zh-CN" sz="2800" smtClean="0"/>
              <a:t>PART-OF</a:t>
            </a:r>
            <a:r>
              <a:rPr lang="zh-CN" altLang="en-US" sz="2800" smtClean="0"/>
              <a:t>（部分</a:t>
            </a:r>
            <a:r>
              <a:rPr lang="en-US" altLang="zh-CN" sz="2800" smtClean="0"/>
              <a:t>-</a:t>
            </a:r>
            <a:r>
              <a:rPr lang="zh-CN" altLang="en-US" sz="2800" smtClean="0"/>
              <a:t>全体）关系，这样，这个句子的含义应该是“我吃带骨的鱼”。</a:t>
            </a:r>
          </a:p>
          <a:p>
            <a:pPr eaLnBrk="1" hangingPunct="1"/>
            <a:endParaRPr lang="zh-CN" altLang="en-US" smtClean="0"/>
          </a:p>
        </p:txBody>
      </p:sp>
      <p:sp>
        <p:nvSpPr>
          <p:cNvPr id="82948"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82949"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mtClean="0"/>
              <a:t>语料的加工顺序</a:t>
            </a:r>
          </a:p>
        </p:txBody>
      </p:sp>
      <p:sp>
        <p:nvSpPr>
          <p:cNvPr id="19459" name="内容占位符 2"/>
          <p:cNvSpPr>
            <a:spLocks noGrp="1"/>
          </p:cNvSpPr>
          <p:nvPr>
            <p:ph idx="1"/>
          </p:nvPr>
        </p:nvSpPr>
        <p:spPr/>
        <p:txBody>
          <a:bodyPr/>
          <a:lstStyle/>
          <a:p>
            <a:pPr eaLnBrk="1" hangingPunct="1"/>
            <a:endParaRPr lang="en-US" altLang="zh-CN" dirty="0" smtClean="0"/>
          </a:p>
          <a:p>
            <a:pPr eaLnBrk="1" hangingPunct="1"/>
            <a:endParaRPr lang="en-US" altLang="zh-CN" dirty="0" smtClean="0"/>
          </a:p>
          <a:p>
            <a:pPr eaLnBrk="1" hangingPunct="1"/>
            <a:endParaRPr lang="en-US" altLang="zh-CN" dirty="0" smtClean="0"/>
          </a:p>
          <a:p>
            <a:pPr marL="447675" lvl="1" indent="-447675" eaLnBrk="1" hangingPunct="1">
              <a:buClr>
                <a:schemeClr val="accent1"/>
              </a:buClr>
              <a:buSzPct val="70000"/>
              <a:buFont typeface="Wingdings" pitchFamily="2" charset="2"/>
              <a:buChar char="n"/>
            </a:pPr>
            <a:endParaRPr lang="en-US" altLang="zh-CN" sz="2400" dirty="0" smtClean="0"/>
          </a:p>
          <a:p>
            <a:pPr marL="447675" lvl="1" indent="-447675" eaLnBrk="1" hangingPunct="1">
              <a:buClr>
                <a:schemeClr val="accent1"/>
              </a:buClr>
              <a:buSzPct val="70000"/>
              <a:buFont typeface="Wingdings" pitchFamily="2" charset="2"/>
              <a:buChar char="n"/>
            </a:pPr>
            <a:r>
              <a:rPr lang="zh-CN" altLang="en-US" sz="2400" dirty="0" smtClean="0"/>
              <a:t>经过不同阶段的处理，语料库包含的各类信息也不断增加，最终将成为一个名副其实的语言知识库。这样的知识库可以为汉语统计分析、汉语理解和机器翻译等资源提供重要的资源和有力的支持</a:t>
            </a:r>
          </a:p>
          <a:p>
            <a:pPr eaLnBrk="1" hangingPunct="1"/>
            <a:endParaRPr lang="zh-CN" altLang="en-US" dirty="0" smtClean="0"/>
          </a:p>
        </p:txBody>
      </p:sp>
      <p:pic>
        <p:nvPicPr>
          <p:cNvPr id="19460" name="Picture 4" descr="Untitled"/>
          <p:cNvPicPr>
            <a:picLocks noChangeAspect="1" noChangeArrowheads="1"/>
          </p:cNvPicPr>
          <p:nvPr/>
        </p:nvPicPr>
        <p:blipFill>
          <a:blip r:embed="rId3" cstate="print"/>
          <a:srcRect/>
          <a:stretch>
            <a:fillRect/>
          </a:stretch>
        </p:blipFill>
        <p:spPr bwMode="auto">
          <a:xfrm>
            <a:off x="1857375" y="2000250"/>
            <a:ext cx="4905375" cy="1924050"/>
          </a:xfrm>
          <a:prstGeom prst="rect">
            <a:avLst/>
          </a:prstGeom>
          <a:noFill/>
          <a:ln w="9525">
            <a:noFill/>
            <a:miter lim="800000"/>
            <a:headEnd/>
            <a:tailEnd/>
          </a:ln>
        </p:spPr>
      </p:pic>
      <p:sp>
        <p:nvSpPr>
          <p:cNvPr id="19461"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19462"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pPr eaLnBrk="1" hangingPunct="1"/>
            <a:r>
              <a:rPr lang="zh-CN" altLang="en-US" smtClean="0"/>
              <a:t>语义的自动判定的方法</a:t>
            </a:r>
          </a:p>
        </p:txBody>
      </p:sp>
      <p:sp>
        <p:nvSpPr>
          <p:cNvPr id="83971" name="内容占位符 2"/>
          <p:cNvSpPr>
            <a:spLocks noGrp="1"/>
          </p:cNvSpPr>
          <p:nvPr>
            <p:ph idx="1"/>
          </p:nvPr>
        </p:nvSpPr>
        <p:spPr/>
        <p:txBody>
          <a:bodyPr/>
          <a:lstStyle/>
          <a:p>
            <a:pPr algn="just" eaLnBrk="1" hangingPunct="1"/>
            <a:r>
              <a:rPr lang="zh-CN" altLang="en-US" sz="2800" smtClean="0">
                <a:latin typeface="宋体" pitchFamily="2" charset="-122"/>
              </a:rPr>
              <a:t>利用上下文搭配关系来确定多义词的义项：多义动词与名词搭配有明确的选择关系，利用所选择名词语义类别的不同，可以判断多义动词的词义。</a:t>
            </a:r>
          </a:p>
          <a:p>
            <a:pPr lvl="1" algn="just" eaLnBrk="1" hangingPunct="1"/>
            <a:r>
              <a:rPr lang="zh-CN" altLang="en-US" smtClean="0">
                <a:latin typeface="宋体" pitchFamily="2" charset="-122"/>
              </a:rPr>
              <a:t>英语</a:t>
            </a:r>
            <a:r>
              <a:rPr lang="en-US" altLang="zh-CN" smtClean="0"/>
              <a:t>attend</a:t>
            </a:r>
            <a:r>
              <a:rPr lang="zh-CN" altLang="en-US" smtClean="0">
                <a:latin typeface="宋体" pitchFamily="2" charset="-122"/>
              </a:rPr>
              <a:t>是一个多义动词，其意义或者为</a:t>
            </a:r>
            <a:r>
              <a:rPr lang="zh-CN" altLang="en-US" smtClean="0"/>
              <a:t>“</a:t>
            </a:r>
            <a:r>
              <a:rPr lang="zh-CN" altLang="en-US" smtClean="0">
                <a:latin typeface="宋体" pitchFamily="2" charset="-122"/>
              </a:rPr>
              <a:t>出席</a:t>
            </a:r>
            <a:r>
              <a:rPr lang="zh-CN" altLang="en-US" smtClean="0"/>
              <a:t>”</a:t>
            </a:r>
            <a:r>
              <a:rPr lang="zh-CN" altLang="en-US" smtClean="0">
                <a:latin typeface="宋体" pitchFamily="2" charset="-122"/>
              </a:rPr>
              <a:t>，或者为</a:t>
            </a:r>
            <a:r>
              <a:rPr lang="zh-CN" altLang="en-US" smtClean="0"/>
              <a:t>“</a:t>
            </a:r>
            <a:r>
              <a:rPr lang="zh-CN" altLang="en-US" smtClean="0">
                <a:latin typeface="宋体" pitchFamily="2" charset="-122"/>
              </a:rPr>
              <a:t>护理</a:t>
            </a:r>
            <a:r>
              <a:rPr lang="zh-CN" altLang="en-US" smtClean="0"/>
              <a:t>”</a:t>
            </a:r>
            <a:r>
              <a:rPr lang="zh-CN" altLang="en-US" smtClean="0">
                <a:latin typeface="宋体" pitchFamily="2" charset="-122"/>
              </a:rPr>
              <a:t>，当它后面的名词的语义为</a:t>
            </a:r>
            <a:r>
              <a:rPr lang="zh-CN" altLang="en-US" smtClean="0"/>
              <a:t>“</a:t>
            </a:r>
            <a:r>
              <a:rPr lang="zh-CN" altLang="en-US" smtClean="0">
                <a:latin typeface="宋体" pitchFamily="2" charset="-122"/>
              </a:rPr>
              <a:t>会议、宴会</a:t>
            </a:r>
            <a:r>
              <a:rPr lang="zh-CN" altLang="en-US" smtClean="0"/>
              <a:t>”</a:t>
            </a:r>
            <a:r>
              <a:rPr lang="zh-CN" altLang="en-US" smtClean="0">
                <a:latin typeface="宋体" pitchFamily="2" charset="-122"/>
              </a:rPr>
              <a:t>，其义项取</a:t>
            </a:r>
            <a:r>
              <a:rPr lang="zh-CN" altLang="en-US" smtClean="0"/>
              <a:t>“</a:t>
            </a:r>
            <a:r>
              <a:rPr lang="zh-CN" altLang="en-US" smtClean="0">
                <a:latin typeface="宋体" pitchFamily="2" charset="-122"/>
              </a:rPr>
              <a:t>出席</a:t>
            </a:r>
            <a:r>
              <a:rPr lang="zh-CN" altLang="en-US" smtClean="0"/>
              <a:t>”</a:t>
            </a:r>
            <a:r>
              <a:rPr lang="zh-CN" altLang="en-US" smtClean="0">
                <a:latin typeface="宋体" pitchFamily="2" charset="-122"/>
              </a:rPr>
              <a:t>，当它后面的名词的语义为</a:t>
            </a:r>
            <a:r>
              <a:rPr lang="zh-CN" altLang="en-US" smtClean="0"/>
              <a:t>“</a:t>
            </a:r>
            <a:r>
              <a:rPr lang="zh-CN" altLang="en-US" smtClean="0">
                <a:latin typeface="宋体" pitchFamily="2" charset="-122"/>
              </a:rPr>
              <a:t>人</a:t>
            </a:r>
            <a:r>
              <a:rPr lang="zh-CN" altLang="en-US" smtClean="0"/>
              <a:t>”</a:t>
            </a:r>
            <a:r>
              <a:rPr lang="zh-CN" altLang="en-US" smtClean="0">
                <a:latin typeface="宋体" pitchFamily="2" charset="-122"/>
              </a:rPr>
              <a:t>时，其义项取</a:t>
            </a:r>
            <a:r>
              <a:rPr lang="zh-CN" altLang="en-US" smtClean="0"/>
              <a:t>“</a:t>
            </a:r>
            <a:r>
              <a:rPr lang="zh-CN" altLang="en-US" smtClean="0">
                <a:latin typeface="宋体" pitchFamily="2" charset="-122"/>
              </a:rPr>
              <a:t>护理</a:t>
            </a:r>
            <a:r>
              <a:rPr lang="zh-CN" altLang="en-US" smtClean="0"/>
              <a:t>”</a:t>
            </a:r>
            <a:r>
              <a:rPr lang="zh-CN" altLang="en-US" smtClean="0">
                <a:latin typeface="宋体" pitchFamily="2" charset="-122"/>
              </a:rPr>
              <a:t>。</a:t>
            </a:r>
          </a:p>
          <a:p>
            <a:pPr eaLnBrk="1" hangingPunct="1"/>
            <a:endParaRPr lang="zh-CN" altLang="en-US" smtClean="0"/>
          </a:p>
        </p:txBody>
      </p:sp>
      <p:sp>
        <p:nvSpPr>
          <p:cNvPr id="83972"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83973"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pPr eaLnBrk="1" hangingPunct="1"/>
            <a:r>
              <a:rPr lang="zh-CN" altLang="en-US" smtClean="0"/>
              <a:t>语义的自动判定的方法</a:t>
            </a:r>
          </a:p>
        </p:txBody>
      </p:sp>
      <p:sp>
        <p:nvSpPr>
          <p:cNvPr id="84995" name="内容占位符 2"/>
          <p:cNvSpPr>
            <a:spLocks noGrp="1"/>
          </p:cNvSpPr>
          <p:nvPr>
            <p:ph idx="1"/>
          </p:nvPr>
        </p:nvSpPr>
        <p:spPr>
          <a:xfrm>
            <a:off x="928688" y="1500188"/>
            <a:ext cx="7661275" cy="4114800"/>
          </a:xfrm>
        </p:spPr>
        <p:txBody>
          <a:bodyPr/>
          <a:lstStyle/>
          <a:p>
            <a:pPr lvl="2" algn="just" eaLnBrk="1" hangingPunct="1"/>
            <a:r>
              <a:rPr lang="zh-CN" altLang="en-US" smtClean="0">
                <a:latin typeface="宋体" pitchFamily="2" charset="-122"/>
              </a:rPr>
              <a:t>在句子</a:t>
            </a:r>
            <a:r>
              <a:rPr lang="zh-CN" altLang="en-US" smtClean="0"/>
              <a:t>“ </a:t>
            </a:r>
            <a:r>
              <a:rPr lang="en-US" altLang="zh-CN" smtClean="0"/>
              <a:t>I attend a ceremony”</a:t>
            </a:r>
            <a:r>
              <a:rPr lang="zh-CN" altLang="en-US" smtClean="0">
                <a:latin typeface="宋体" pitchFamily="2" charset="-122"/>
              </a:rPr>
              <a:t>中，名词</a:t>
            </a:r>
            <a:r>
              <a:rPr lang="zh-CN" altLang="en-US" smtClean="0"/>
              <a:t> </a:t>
            </a:r>
            <a:r>
              <a:rPr lang="en-US" altLang="zh-CN" smtClean="0"/>
              <a:t>ceremony</a:t>
            </a:r>
            <a:r>
              <a:rPr lang="zh-CN" altLang="en-US" smtClean="0">
                <a:latin typeface="宋体" pitchFamily="2" charset="-122"/>
              </a:rPr>
              <a:t>的语义为</a:t>
            </a:r>
            <a:r>
              <a:rPr lang="zh-CN" altLang="en-US" smtClean="0"/>
              <a:t>“</a:t>
            </a:r>
            <a:r>
              <a:rPr lang="zh-CN" altLang="en-US" smtClean="0">
                <a:latin typeface="宋体" pitchFamily="2" charset="-122"/>
              </a:rPr>
              <a:t>会议、宴会</a:t>
            </a:r>
            <a:r>
              <a:rPr lang="zh-CN" altLang="en-US" smtClean="0"/>
              <a:t>”</a:t>
            </a:r>
            <a:r>
              <a:rPr lang="zh-CN" altLang="en-US" smtClean="0">
                <a:latin typeface="宋体" pitchFamily="2" charset="-122"/>
              </a:rPr>
              <a:t>，所以，应翻译为</a:t>
            </a:r>
            <a:r>
              <a:rPr lang="zh-CN" altLang="en-US" smtClean="0"/>
              <a:t>“</a:t>
            </a:r>
            <a:r>
              <a:rPr lang="zh-CN" altLang="en-US" smtClean="0">
                <a:latin typeface="宋体" pitchFamily="2" charset="-122"/>
              </a:rPr>
              <a:t>我参加典礼</a:t>
            </a:r>
            <a:r>
              <a:rPr lang="zh-CN" altLang="en-US" smtClean="0"/>
              <a:t>”</a:t>
            </a:r>
            <a:r>
              <a:rPr lang="zh-CN" altLang="en-US" smtClean="0">
                <a:latin typeface="宋体" pitchFamily="2" charset="-122"/>
              </a:rPr>
              <a:t>；</a:t>
            </a:r>
          </a:p>
          <a:p>
            <a:pPr lvl="2" algn="just" eaLnBrk="1" hangingPunct="1"/>
            <a:r>
              <a:rPr lang="zh-CN" altLang="en-US" smtClean="0">
                <a:latin typeface="宋体" pitchFamily="2" charset="-122"/>
              </a:rPr>
              <a:t>在句子</a:t>
            </a:r>
            <a:r>
              <a:rPr lang="zh-CN" altLang="en-US" smtClean="0"/>
              <a:t>“</a:t>
            </a:r>
            <a:r>
              <a:rPr lang="en-US" altLang="zh-CN" smtClean="0"/>
              <a:t>Which doctor is attending this patient?”</a:t>
            </a:r>
            <a:r>
              <a:rPr lang="zh-CN" altLang="en-US" smtClean="0">
                <a:latin typeface="宋体" pitchFamily="2" charset="-122"/>
              </a:rPr>
              <a:t>中，名词</a:t>
            </a:r>
            <a:r>
              <a:rPr lang="zh-CN" altLang="en-US" smtClean="0"/>
              <a:t> </a:t>
            </a:r>
            <a:r>
              <a:rPr lang="en-US" altLang="zh-CN" smtClean="0"/>
              <a:t>patient</a:t>
            </a:r>
            <a:r>
              <a:rPr lang="zh-CN" altLang="en-US" smtClean="0">
                <a:latin typeface="宋体" pitchFamily="2" charset="-122"/>
              </a:rPr>
              <a:t>的语义为</a:t>
            </a:r>
            <a:r>
              <a:rPr lang="zh-CN" altLang="en-US" smtClean="0"/>
              <a:t>“</a:t>
            </a:r>
            <a:r>
              <a:rPr lang="zh-CN" altLang="en-US" smtClean="0">
                <a:latin typeface="宋体" pitchFamily="2" charset="-122"/>
              </a:rPr>
              <a:t>人</a:t>
            </a:r>
            <a:r>
              <a:rPr lang="zh-CN" altLang="en-US" smtClean="0"/>
              <a:t>”</a:t>
            </a:r>
            <a:r>
              <a:rPr lang="zh-CN" altLang="en-US" smtClean="0">
                <a:latin typeface="宋体" pitchFamily="2" charset="-122"/>
              </a:rPr>
              <a:t>，所以，应翻译为</a:t>
            </a:r>
            <a:r>
              <a:rPr lang="zh-CN" altLang="en-US" smtClean="0"/>
              <a:t>“</a:t>
            </a:r>
            <a:r>
              <a:rPr lang="zh-CN" altLang="en-US" smtClean="0">
                <a:latin typeface="宋体" pitchFamily="2" charset="-122"/>
              </a:rPr>
              <a:t>哪位医生护理这个病人？</a:t>
            </a:r>
            <a:r>
              <a:rPr lang="zh-CN" altLang="en-US" smtClean="0"/>
              <a:t>”</a:t>
            </a:r>
            <a:r>
              <a:rPr lang="zh-CN" altLang="en-US" smtClean="0">
                <a:latin typeface="宋体" pitchFamily="2" charset="-122"/>
              </a:rPr>
              <a:t>为了采用这种上下文搭配关系的方法，需要认真研究动词和名词的搭配关系，并且还要结合这样的搭配关系建立名词的语义分类系统，使名词的语义分类系统与动词名词的搭配关系有机地结合起来，而不是貌合神离，或者各行其道。</a:t>
            </a:r>
            <a:r>
              <a:rPr lang="zh-CN" altLang="en-US" smtClean="0"/>
              <a:t>  </a:t>
            </a:r>
          </a:p>
          <a:p>
            <a:pPr eaLnBrk="1" hangingPunct="1"/>
            <a:endParaRPr lang="zh-CN" altLang="en-US" smtClean="0"/>
          </a:p>
        </p:txBody>
      </p:sp>
      <p:sp>
        <p:nvSpPr>
          <p:cNvPr id="84996"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84997"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pPr eaLnBrk="1" hangingPunct="1"/>
            <a:r>
              <a:rPr lang="zh-CN" altLang="en-US" smtClean="0"/>
              <a:t>词汇间语义关系的确定</a:t>
            </a:r>
          </a:p>
        </p:txBody>
      </p:sp>
      <p:sp>
        <p:nvSpPr>
          <p:cNvPr id="3" name="内容占位符 2"/>
          <p:cNvSpPr>
            <a:spLocks noGrp="1"/>
          </p:cNvSpPr>
          <p:nvPr>
            <p:ph idx="1"/>
          </p:nvPr>
        </p:nvSpPr>
        <p:spPr>
          <a:xfrm>
            <a:off x="785813" y="1428750"/>
            <a:ext cx="7661275" cy="4114800"/>
          </a:xfrm>
        </p:spPr>
        <p:txBody>
          <a:bodyPr/>
          <a:lstStyle/>
          <a:p>
            <a:pPr eaLnBrk="1" hangingPunct="1">
              <a:defRPr/>
            </a:pPr>
            <a:r>
              <a:rPr lang="zh-CN" altLang="en-US" dirty="0" smtClean="0">
                <a:effectLst>
                  <a:outerShdw blurRad="38100" dist="38100" dir="2700000" algn="tl">
                    <a:srgbClr val="C0C0C0"/>
                  </a:outerShdw>
                </a:effectLst>
                <a:latin typeface="宋体" pitchFamily="2" charset="-122"/>
              </a:rPr>
              <a:t>关系是词汇语义的灵魂</a:t>
            </a:r>
          </a:p>
          <a:p>
            <a:pPr eaLnBrk="1" hangingPunct="1">
              <a:defRPr/>
            </a:pPr>
            <a:endParaRPr lang="zh-CN" altLang="en-US" dirty="0"/>
          </a:p>
        </p:txBody>
      </p:sp>
      <p:sp>
        <p:nvSpPr>
          <p:cNvPr id="86020"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86021"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pic>
        <p:nvPicPr>
          <p:cNvPr id="86022" name="Picture 4" descr="关系"/>
          <p:cNvPicPr>
            <a:picLocks noChangeAspect="1" noChangeArrowheads="1"/>
          </p:cNvPicPr>
          <p:nvPr/>
        </p:nvPicPr>
        <p:blipFill>
          <a:blip r:embed="rId3" cstate="print"/>
          <a:srcRect/>
          <a:stretch>
            <a:fillRect/>
          </a:stretch>
        </p:blipFill>
        <p:spPr bwMode="auto">
          <a:xfrm>
            <a:off x="928688" y="1928813"/>
            <a:ext cx="7112000" cy="41783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pPr eaLnBrk="1" hangingPunct="1"/>
            <a:r>
              <a:rPr lang="zh-CN" altLang="en-US" smtClean="0"/>
              <a:t>词汇间的关系</a:t>
            </a:r>
          </a:p>
        </p:txBody>
      </p:sp>
      <p:sp>
        <p:nvSpPr>
          <p:cNvPr id="87043" name="内容占位符 2"/>
          <p:cNvSpPr>
            <a:spLocks noGrp="1"/>
          </p:cNvSpPr>
          <p:nvPr>
            <p:ph idx="1"/>
          </p:nvPr>
        </p:nvSpPr>
        <p:spPr/>
        <p:txBody>
          <a:bodyPr/>
          <a:lstStyle/>
          <a:p>
            <a:pPr eaLnBrk="1" hangingPunct="1"/>
            <a:r>
              <a:rPr lang="en-US" altLang="zh-CN" smtClean="0"/>
              <a:t>Hownet (www.keenage.com)</a:t>
            </a:r>
            <a:r>
              <a:rPr lang="zh-CN" altLang="en-US" smtClean="0"/>
              <a:t>董振东等</a:t>
            </a:r>
          </a:p>
          <a:p>
            <a:pPr lvl="1" eaLnBrk="1" hangingPunct="1"/>
            <a:r>
              <a:rPr lang="zh-CN" altLang="en-US" smtClean="0"/>
              <a:t>上下位关系</a:t>
            </a:r>
            <a:r>
              <a:rPr lang="en-US" altLang="zh-CN" smtClean="0"/>
              <a:t>(X is a kind of Y)</a:t>
            </a:r>
          </a:p>
          <a:p>
            <a:pPr lvl="1" eaLnBrk="1" hangingPunct="1"/>
            <a:r>
              <a:rPr lang="zh-CN" altLang="en-US" smtClean="0"/>
              <a:t>整体</a:t>
            </a:r>
            <a:r>
              <a:rPr lang="en-US" altLang="zh-CN" smtClean="0"/>
              <a:t>-</a:t>
            </a:r>
            <a:r>
              <a:rPr lang="zh-CN" altLang="en-US" smtClean="0"/>
              <a:t>部分关系</a:t>
            </a:r>
            <a:r>
              <a:rPr lang="en-US" altLang="zh-CN" smtClean="0"/>
              <a:t>(X is a part of Y)</a:t>
            </a:r>
          </a:p>
          <a:p>
            <a:pPr lvl="1" eaLnBrk="1" hangingPunct="1"/>
            <a:r>
              <a:rPr lang="zh-CN" altLang="en-US" smtClean="0"/>
              <a:t>同义关系</a:t>
            </a:r>
            <a:r>
              <a:rPr lang="en-US" altLang="zh-CN" smtClean="0"/>
              <a:t>(X is a Y)</a:t>
            </a:r>
          </a:p>
          <a:p>
            <a:pPr lvl="1" eaLnBrk="1" hangingPunct="1"/>
            <a:r>
              <a:rPr lang="zh-CN" altLang="en-US" smtClean="0"/>
              <a:t>反义关系</a:t>
            </a:r>
            <a:r>
              <a:rPr lang="en-US" altLang="zh-CN" smtClean="0"/>
              <a:t>(</a:t>
            </a:r>
            <a:r>
              <a:rPr lang="zh-CN" altLang="en-US" smtClean="0"/>
              <a:t>举例</a:t>
            </a:r>
            <a:r>
              <a:rPr lang="en-US" altLang="zh-CN" smtClean="0"/>
              <a:t>:</a:t>
            </a:r>
            <a:r>
              <a:rPr lang="zh-CN" altLang="en-US" smtClean="0"/>
              <a:t>美 丑</a:t>
            </a:r>
            <a:r>
              <a:rPr lang="en-US" altLang="zh-CN" smtClean="0"/>
              <a:t>(</a:t>
            </a:r>
            <a:r>
              <a:rPr lang="zh-CN" altLang="en-US" smtClean="0"/>
              <a:t>多为</a:t>
            </a:r>
            <a:r>
              <a:rPr lang="en-US" altLang="zh-CN" smtClean="0"/>
              <a:t>a))</a:t>
            </a:r>
          </a:p>
          <a:p>
            <a:pPr lvl="1" eaLnBrk="1" hangingPunct="1"/>
            <a:r>
              <a:rPr lang="zh-CN" altLang="en-US" smtClean="0"/>
              <a:t>对义关系</a:t>
            </a:r>
            <a:r>
              <a:rPr lang="en-US" altLang="zh-CN" smtClean="0"/>
              <a:t>(</a:t>
            </a:r>
            <a:r>
              <a:rPr lang="zh-CN" altLang="en-US" smtClean="0"/>
              <a:t>举例</a:t>
            </a:r>
            <a:r>
              <a:rPr lang="en-US" altLang="zh-CN" smtClean="0"/>
              <a:t>:</a:t>
            </a:r>
            <a:r>
              <a:rPr lang="zh-CN" altLang="en-US" smtClean="0"/>
              <a:t>得到 失去</a:t>
            </a:r>
            <a:r>
              <a:rPr lang="en-US" altLang="zh-CN" smtClean="0"/>
              <a:t>(</a:t>
            </a:r>
            <a:r>
              <a:rPr lang="zh-CN" altLang="en-US" smtClean="0"/>
              <a:t>多为</a:t>
            </a:r>
            <a:r>
              <a:rPr lang="en-US" altLang="zh-CN" smtClean="0"/>
              <a:t>v))</a:t>
            </a:r>
          </a:p>
          <a:p>
            <a:pPr lvl="1" eaLnBrk="1" hangingPunct="1"/>
            <a:r>
              <a:rPr lang="zh-CN" altLang="en-US" smtClean="0"/>
              <a:t>等等</a:t>
            </a:r>
          </a:p>
          <a:p>
            <a:pPr eaLnBrk="1" hangingPunct="1"/>
            <a:endParaRPr lang="zh-CN" altLang="en-US" smtClean="0"/>
          </a:p>
        </p:txBody>
      </p:sp>
      <p:sp>
        <p:nvSpPr>
          <p:cNvPr id="87044"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87045"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pPr eaLnBrk="1" hangingPunct="1"/>
            <a:r>
              <a:rPr lang="zh-CN" altLang="en-US" smtClean="0"/>
              <a:t>语义标注举例</a:t>
            </a:r>
          </a:p>
        </p:txBody>
      </p:sp>
      <p:sp>
        <p:nvSpPr>
          <p:cNvPr id="88067" name="内容占位符 2"/>
          <p:cNvSpPr>
            <a:spLocks noGrp="1"/>
          </p:cNvSpPr>
          <p:nvPr>
            <p:ph idx="1"/>
          </p:nvPr>
        </p:nvSpPr>
        <p:spPr>
          <a:xfrm>
            <a:off x="928688" y="1571625"/>
            <a:ext cx="7661275" cy="4114800"/>
          </a:xfrm>
        </p:spPr>
        <p:txBody>
          <a:bodyPr/>
          <a:lstStyle/>
          <a:p>
            <a:pPr eaLnBrk="1" hangingPunct="1"/>
            <a:r>
              <a:rPr lang="zh-CN" altLang="en-US" smtClean="0"/>
              <a:t>他在书店里看书。</a:t>
            </a:r>
          </a:p>
          <a:p>
            <a:pPr eaLnBrk="1" hangingPunct="1"/>
            <a:r>
              <a:rPr lang="en-US" altLang="zh-CN" smtClean="0"/>
              <a:t>semantic tree:</a:t>
            </a:r>
          </a:p>
          <a:p>
            <a:pPr eaLnBrk="1" hangingPunct="1"/>
            <a:r>
              <a:rPr lang="en-US" altLang="zh-CN" smtClean="0"/>
              <a:t>[(word_no=7,SENTENCE,,,)[SEN(word_no=4,</a:t>
            </a:r>
            <a:r>
              <a:rPr lang="zh-CN" altLang="en-US" smtClean="0"/>
              <a:t>看</a:t>
            </a:r>
            <a:r>
              <a:rPr lang="en-US" altLang="zh-CN" smtClean="0"/>
              <a:t>,v,vv2,2241101)[LOC(word_no=2,</a:t>
            </a:r>
            <a:r>
              <a:rPr lang="zh-CN" altLang="en-US" smtClean="0"/>
              <a:t>书店</a:t>
            </a:r>
            <a:r>
              <a:rPr lang="en-US" altLang="zh-CN" smtClean="0"/>
              <a:t>,n,sss,1132041)OBJ(word_no=5,</a:t>
            </a:r>
            <a:r>
              <a:rPr lang="zh-CN" altLang="en-US" smtClean="0"/>
              <a:t>书</a:t>
            </a:r>
            <a:r>
              <a:rPr lang="en-US" altLang="zh-CN" smtClean="0"/>
              <a:t>,n,nn1,1121)AGT(word_no=0,</a:t>
            </a:r>
            <a:r>
              <a:rPr lang="zh-CN" altLang="en-US" smtClean="0"/>
              <a:t>他</a:t>
            </a:r>
            <a:r>
              <a:rPr lang="en-US" altLang="zh-CN" smtClean="0"/>
              <a:t>,r,rr1,11111041)]]]</a:t>
            </a:r>
          </a:p>
          <a:p>
            <a:pPr eaLnBrk="1" hangingPunct="1"/>
            <a:endParaRPr lang="zh-CN" altLang="en-US" smtClean="0"/>
          </a:p>
        </p:txBody>
      </p:sp>
      <p:sp>
        <p:nvSpPr>
          <p:cNvPr id="88068"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88069"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pPr eaLnBrk="1" hangingPunct="1"/>
            <a:r>
              <a:rPr lang="zh-CN" altLang="en-US" smtClean="0"/>
              <a:t>现有的语义资源举例</a:t>
            </a:r>
          </a:p>
        </p:txBody>
      </p:sp>
      <p:sp>
        <p:nvSpPr>
          <p:cNvPr id="89091" name="内容占位符 2"/>
          <p:cNvSpPr>
            <a:spLocks noGrp="1"/>
          </p:cNvSpPr>
          <p:nvPr>
            <p:ph idx="1"/>
          </p:nvPr>
        </p:nvSpPr>
        <p:spPr/>
        <p:txBody>
          <a:bodyPr/>
          <a:lstStyle/>
          <a:p>
            <a:pPr eaLnBrk="1" hangingPunct="1"/>
            <a:r>
              <a:rPr lang="zh-CN" altLang="en-US" smtClean="0"/>
              <a:t>语义标注语料库</a:t>
            </a:r>
            <a:endParaRPr lang="en-US" altLang="zh-CN" smtClean="0"/>
          </a:p>
          <a:p>
            <a:pPr lvl="1" eaLnBrk="1" hangingPunct="1"/>
            <a:r>
              <a:rPr lang="en-US" altLang="zh-CN" smtClean="0"/>
              <a:t>Propbank</a:t>
            </a:r>
          </a:p>
          <a:p>
            <a:pPr lvl="2" eaLnBrk="1" hangingPunct="1"/>
            <a:r>
              <a:rPr lang="zh-CN" altLang="en-US" smtClean="0"/>
              <a:t>是在</a:t>
            </a:r>
            <a:r>
              <a:rPr lang="en-US" altLang="zh-CN" smtClean="0"/>
              <a:t>Penn TreeBank</a:t>
            </a:r>
            <a:r>
              <a:rPr lang="zh-CN" altLang="en-US" smtClean="0"/>
              <a:t>句法分析的基础上，对与动词有关的语义角色进行标注，包含</a:t>
            </a:r>
            <a:r>
              <a:rPr lang="en-US" altLang="zh-CN" smtClean="0"/>
              <a:t>50</a:t>
            </a:r>
            <a:r>
              <a:rPr lang="zh-CN" altLang="en-US" smtClean="0"/>
              <a:t>多个语义角色类型</a:t>
            </a:r>
            <a:endParaRPr lang="en-US" altLang="zh-CN" smtClean="0"/>
          </a:p>
          <a:p>
            <a:pPr eaLnBrk="1" hangingPunct="1"/>
            <a:r>
              <a:rPr lang="zh-CN" altLang="en-US" smtClean="0"/>
              <a:t>语义知识库</a:t>
            </a:r>
            <a:endParaRPr lang="en-US" altLang="zh-CN" smtClean="0"/>
          </a:p>
          <a:p>
            <a:pPr lvl="1" eaLnBrk="1" hangingPunct="1"/>
            <a:r>
              <a:rPr lang="zh-CN" altLang="en-US" smtClean="0"/>
              <a:t>英语</a:t>
            </a:r>
            <a:endParaRPr lang="en-US" altLang="zh-CN" smtClean="0"/>
          </a:p>
          <a:p>
            <a:pPr lvl="2" eaLnBrk="1" hangingPunct="1"/>
            <a:r>
              <a:rPr lang="en-US" altLang="zh-CN" smtClean="0"/>
              <a:t>Wordnet</a:t>
            </a:r>
          </a:p>
          <a:p>
            <a:pPr lvl="2" eaLnBrk="1" hangingPunct="1"/>
            <a:r>
              <a:rPr lang="en-US" altLang="zh-CN" smtClean="0"/>
              <a:t>Mindnet</a:t>
            </a:r>
          </a:p>
          <a:p>
            <a:pPr lvl="2" eaLnBrk="1" hangingPunct="1"/>
            <a:endParaRPr lang="en-US" altLang="zh-CN" smtClean="0"/>
          </a:p>
          <a:p>
            <a:pPr lvl="1" eaLnBrk="1" hangingPunct="1"/>
            <a:endParaRPr lang="en-US" altLang="zh-CN" smtClean="0"/>
          </a:p>
          <a:p>
            <a:pPr lvl="1" eaLnBrk="1" hangingPunct="1"/>
            <a:endParaRPr lang="zh-CN" altLang="en-US" smtClean="0"/>
          </a:p>
          <a:p>
            <a:pPr eaLnBrk="1" hangingPunct="1"/>
            <a:endParaRPr lang="zh-CN" altLang="en-US" smtClean="0"/>
          </a:p>
        </p:txBody>
      </p:sp>
      <p:sp>
        <p:nvSpPr>
          <p:cNvPr id="89092"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89093"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pPr eaLnBrk="1" hangingPunct="1"/>
            <a:r>
              <a:rPr lang="zh-CN" altLang="en-US" smtClean="0"/>
              <a:t>现有的语义资源举例</a:t>
            </a:r>
          </a:p>
        </p:txBody>
      </p:sp>
      <p:sp>
        <p:nvSpPr>
          <p:cNvPr id="90115" name="内容占位符 2"/>
          <p:cNvSpPr>
            <a:spLocks noGrp="1"/>
          </p:cNvSpPr>
          <p:nvPr>
            <p:ph idx="1"/>
          </p:nvPr>
        </p:nvSpPr>
        <p:spPr/>
        <p:txBody>
          <a:bodyPr/>
          <a:lstStyle/>
          <a:p>
            <a:pPr lvl="2" eaLnBrk="1" hangingPunct="1"/>
            <a:r>
              <a:rPr lang="en-US" altLang="zh-CN" smtClean="0"/>
              <a:t>Framenet</a:t>
            </a:r>
          </a:p>
          <a:p>
            <a:pPr lvl="3" eaLnBrk="1" hangingPunct="1"/>
            <a:r>
              <a:rPr lang="zh-CN" altLang="en-US" smtClean="0"/>
              <a:t>加州大学伯克利分校构建，采用框架语义学为理论基础构建的英语语义词典</a:t>
            </a:r>
            <a:endParaRPr lang="en-US" altLang="zh-CN" smtClean="0"/>
          </a:p>
          <a:p>
            <a:pPr lvl="1" eaLnBrk="1" hangingPunct="1"/>
            <a:r>
              <a:rPr lang="zh-CN" altLang="en-US" smtClean="0"/>
              <a:t>汉语</a:t>
            </a:r>
            <a:endParaRPr lang="en-US" altLang="zh-CN" smtClean="0"/>
          </a:p>
          <a:p>
            <a:pPr lvl="2" eaLnBrk="1" hangingPunct="1"/>
            <a:r>
              <a:rPr lang="en-US" altLang="zh-CN" smtClean="0"/>
              <a:t>Hownet</a:t>
            </a:r>
          </a:p>
          <a:p>
            <a:pPr lvl="2" eaLnBrk="1" hangingPunct="1"/>
            <a:r>
              <a:rPr lang="zh-CN" altLang="en-US" smtClean="0"/>
              <a:t>中文</a:t>
            </a:r>
            <a:r>
              <a:rPr lang="en-US" altLang="zh-CN" smtClean="0"/>
              <a:t>Wordnet</a:t>
            </a:r>
          </a:p>
          <a:p>
            <a:pPr lvl="2" eaLnBrk="1" hangingPunct="1"/>
            <a:r>
              <a:rPr lang="zh-CN" altLang="en-US" smtClean="0"/>
              <a:t>中文</a:t>
            </a:r>
            <a:r>
              <a:rPr lang="en-US" altLang="zh-CN" smtClean="0"/>
              <a:t>Framenet</a:t>
            </a:r>
          </a:p>
          <a:p>
            <a:pPr lvl="3" eaLnBrk="1" hangingPunct="1"/>
            <a:r>
              <a:rPr lang="zh-CN" altLang="en-US" smtClean="0"/>
              <a:t>山西大学刘开瑛</a:t>
            </a:r>
            <a:endParaRPr lang="en-US" altLang="zh-CN" smtClean="0"/>
          </a:p>
          <a:p>
            <a:pPr lvl="2" eaLnBrk="1" hangingPunct="1"/>
            <a:endParaRPr lang="en-US" altLang="zh-CN" smtClean="0"/>
          </a:p>
        </p:txBody>
      </p:sp>
      <p:sp>
        <p:nvSpPr>
          <p:cNvPr id="90116"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90117"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pPr eaLnBrk="1" hangingPunct="1"/>
            <a:r>
              <a:rPr lang="zh-CN" altLang="en-US" smtClean="0"/>
              <a:t>汉语语料库多级加工系统</a:t>
            </a:r>
          </a:p>
        </p:txBody>
      </p:sp>
      <p:sp>
        <p:nvSpPr>
          <p:cNvPr id="91139" name="内容占位符 2"/>
          <p:cNvSpPr>
            <a:spLocks noGrp="1"/>
          </p:cNvSpPr>
          <p:nvPr>
            <p:ph idx="1"/>
          </p:nvPr>
        </p:nvSpPr>
        <p:spPr/>
        <p:txBody>
          <a:bodyPr/>
          <a:lstStyle/>
          <a:p>
            <a:pPr eaLnBrk="1" hangingPunct="1"/>
            <a:r>
              <a:rPr lang="zh-CN" altLang="en-US" smtClean="0"/>
              <a:t>自动切词和词性标注子系统</a:t>
            </a:r>
          </a:p>
          <a:p>
            <a:pPr eaLnBrk="1" hangingPunct="1"/>
            <a:r>
              <a:rPr lang="zh-CN" altLang="en-US" smtClean="0"/>
              <a:t>自动短语定界和句法标注子系统</a:t>
            </a:r>
          </a:p>
          <a:p>
            <a:pPr eaLnBrk="1" hangingPunct="1"/>
            <a:r>
              <a:rPr lang="zh-CN" altLang="en-US" smtClean="0"/>
              <a:t>自动语义标注子系统</a:t>
            </a:r>
          </a:p>
          <a:p>
            <a:pPr eaLnBrk="1" hangingPunct="1"/>
            <a:r>
              <a:rPr lang="zh-CN" altLang="en-US" smtClean="0"/>
              <a:t>辅助工具，如：查询工具、样本采取工具、统计工具、语料库管理界面</a:t>
            </a:r>
          </a:p>
        </p:txBody>
      </p:sp>
      <p:sp>
        <p:nvSpPr>
          <p:cNvPr id="91140"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91141"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pPr eaLnBrk="1" hangingPunct="1"/>
            <a:r>
              <a:rPr lang="zh-CN" altLang="en-US" smtClean="0"/>
              <a:t>人机互助的语料加工模型</a:t>
            </a:r>
          </a:p>
        </p:txBody>
      </p:sp>
      <p:sp>
        <p:nvSpPr>
          <p:cNvPr id="92163" name="内容占位符 2"/>
          <p:cNvSpPr>
            <a:spLocks noGrp="1"/>
          </p:cNvSpPr>
          <p:nvPr>
            <p:ph idx="1"/>
          </p:nvPr>
        </p:nvSpPr>
        <p:spPr/>
        <p:txBody>
          <a:bodyPr/>
          <a:lstStyle/>
          <a:p>
            <a:pPr eaLnBrk="1" hangingPunct="1"/>
            <a:r>
              <a:rPr lang="zh-CN" altLang="en-US" smtClean="0"/>
              <a:t>语料加工过程</a:t>
            </a:r>
          </a:p>
          <a:p>
            <a:pPr eaLnBrk="1" hangingPunct="1"/>
            <a:endParaRPr lang="zh-CN" altLang="en-US" smtClean="0"/>
          </a:p>
        </p:txBody>
      </p:sp>
      <p:sp>
        <p:nvSpPr>
          <p:cNvPr id="92164"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92165"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pic>
        <p:nvPicPr>
          <p:cNvPr id="92166" name="Picture 4" descr="Untitled"/>
          <p:cNvPicPr>
            <a:picLocks noChangeAspect="1" noChangeArrowheads="1"/>
          </p:cNvPicPr>
          <p:nvPr/>
        </p:nvPicPr>
        <p:blipFill>
          <a:blip r:embed="rId3" cstate="print"/>
          <a:srcRect/>
          <a:stretch>
            <a:fillRect/>
          </a:stretch>
        </p:blipFill>
        <p:spPr bwMode="auto">
          <a:xfrm>
            <a:off x="1371600" y="2743200"/>
            <a:ext cx="5495925" cy="336232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eaLnBrk="1" hangingPunct="1"/>
            <a:r>
              <a:rPr lang="zh-CN" altLang="en-US" smtClean="0"/>
              <a:t>人机互助的语料加工模型</a:t>
            </a:r>
          </a:p>
        </p:txBody>
      </p:sp>
      <p:sp>
        <p:nvSpPr>
          <p:cNvPr id="93187" name="内容占位符 2"/>
          <p:cNvSpPr>
            <a:spLocks noGrp="1"/>
          </p:cNvSpPr>
          <p:nvPr>
            <p:ph idx="1"/>
          </p:nvPr>
        </p:nvSpPr>
        <p:spPr>
          <a:xfrm>
            <a:off x="928688" y="1428750"/>
            <a:ext cx="7661275" cy="4114800"/>
          </a:xfrm>
        </p:spPr>
        <p:txBody>
          <a:bodyPr/>
          <a:lstStyle/>
          <a:p>
            <a:pPr eaLnBrk="1" hangingPunct="1">
              <a:lnSpc>
                <a:spcPct val="90000"/>
              </a:lnSpc>
            </a:pPr>
            <a:r>
              <a:rPr lang="zh-CN" altLang="en-US" sz="2400" smtClean="0"/>
              <a:t>此模型具有以下几个特点：</a:t>
            </a:r>
          </a:p>
          <a:p>
            <a:pPr lvl="1" eaLnBrk="1" hangingPunct="1">
              <a:lnSpc>
                <a:spcPct val="90000"/>
              </a:lnSpc>
            </a:pPr>
            <a:r>
              <a:rPr lang="zh-CN" altLang="en-US" sz="2400" smtClean="0"/>
              <a:t>普遍性知识和特殊性知识相结合</a:t>
            </a:r>
          </a:p>
          <a:p>
            <a:pPr lvl="2" algn="just" eaLnBrk="1" hangingPunct="1">
              <a:lnSpc>
                <a:spcPct val="90000"/>
              </a:lnSpc>
            </a:pPr>
            <a:r>
              <a:rPr lang="zh-CN" altLang="en-US" smtClean="0"/>
              <a:t>当正确标注的语料达到一定规模以后，从中统计得到的分布数据近似地反映了语言中的一些普遍规律，将这些数据运用于自动标注处理，可以期望获得较高的处理正确率。但语言是千变万化的，具有许多特例。因此系统配备了一个由错误驱动的规则学习程序，通过将自动处理结果和人工校对结果相比较，发现错误所在，从中可以总结归纳出若干特殊情况的处理规则。这样，将统计得到的普遍性知识和学习得到的特殊性知识相结合，可以大大提高自动标注处理的性能。</a:t>
            </a:r>
          </a:p>
          <a:p>
            <a:pPr lvl="1" eaLnBrk="1" hangingPunct="1">
              <a:lnSpc>
                <a:spcPct val="90000"/>
              </a:lnSpc>
            </a:pPr>
            <a:endParaRPr lang="zh-CN" altLang="en-US" sz="1000" smtClean="0"/>
          </a:p>
          <a:p>
            <a:pPr lvl="2" eaLnBrk="1" hangingPunct="1">
              <a:lnSpc>
                <a:spcPct val="90000"/>
              </a:lnSpc>
            </a:pPr>
            <a:endParaRPr lang="zh-CN" altLang="en-US" sz="1000" smtClean="0"/>
          </a:p>
          <a:p>
            <a:pPr eaLnBrk="1" hangingPunct="1"/>
            <a:endParaRPr lang="zh-CN" altLang="en-US" smtClean="0"/>
          </a:p>
        </p:txBody>
      </p:sp>
      <p:sp>
        <p:nvSpPr>
          <p:cNvPr id="93188"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93189"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t>规范</a:t>
            </a:r>
          </a:p>
        </p:txBody>
      </p:sp>
      <p:sp>
        <p:nvSpPr>
          <p:cNvPr id="20483" name="内容占位符 2"/>
          <p:cNvSpPr>
            <a:spLocks noGrp="1"/>
          </p:cNvSpPr>
          <p:nvPr>
            <p:ph idx="1"/>
          </p:nvPr>
        </p:nvSpPr>
        <p:spPr/>
        <p:txBody>
          <a:bodyPr/>
          <a:lstStyle/>
          <a:p>
            <a:pPr lvl="1" algn="just" eaLnBrk="1" hangingPunct="1"/>
            <a:r>
              <a:rPr lang="zh-CN" altLang="en-US" smtClean="0"/>
              <a:t>北大计算语言学研究所</a:t>
            </a:r>
            <a:r>
              <a:rPr lang="en-US" altLang="zh-CN" smtClean="0"/>
              <a:t>1994</a:t>
            </a:r>
            <a:r>
              <a:rPr lang="zh-CN" altLang="en-US" smtClean="0"/>
              <a:t>年制订了</a:t>
            </a:r>
            <a:r>
              <a:rPr lang="en-US" altLang="zh-CN" smtClean="0"/>
              <a:t>《</a:t>
            </a:r>
            <a:r>
              <a:rPr lang="zh-CN" altLang="en-US" smtClean="0"/>
              <a:t>现代汉语文本切分与词性标注规范Ｖ</a:t>
            </a:r>
            <a:r>
              <a:rPr lang="en-US" altLang="zh-CN" smtClean="0"/>
              <a:t>1.0》</a:t>
            </a:r>
            <a:endParaRPr lang="zh-CN" altLang="en-US" smtClean="0"/>
          </a:p>
          <a:p>
            <a:pPr lvl="1" algn="just" eaLnBrk="1" hangingPunct="1"/>
            <a:r>
              <a:rPr lang="zh-CN" altLang="en-US" smtClean="0"/>
              <a:t>北大计算语言学研究所于</a:t>
            </a:r>
            <a:r>
              <a:rPr lang="en-US" altLang="zh-CN" smtClean="0"/>
              <a:t>1998</a:t>
            </a:r>
            <a:r>
              <a:rPr lang="zh-CN" altLang="en-US" smtClean="0"/>
              <a:t>年</a:t>
            </a:r>
            <a:r>
              <a:rPr lang="en-US" altLang="zh-CN" smtClean="0"/>
              <a:t>10</a:t>
            </a:r>
            <a:r>
              <a:rPr lang="zh-CN" altLang="en-US" smtClean="0"/>
              <a:t>月制订了</a:t>
            </a:r>
            <a:r>
              <a:rPr lang="en-US" altLang="zh-CN" smtClean="0"/>
              <a:t>《</a:t>
            </a:r>
            <a:r>
              <a:rPr lang="zh-CN" altLang="en-US" smtClean="0"/>
              <a:t>现代汉语文本切分与词性标注规范Ｖ</a:t>
            </a:r>
            <a:r>
              <a:rPr lang="en-US" altLang="zh-CN" smtClean="0"/>
              <a:t>2.0》 </a:t>
            </a:r>
          </a:p>
          <a:p>
            <a:pPr lvl="1" algn="just" eaLnBrk="1" hangingPunct="1"/>
            <a:r>
              <a:rPr lang="zh-CN" altLang="en-US" smtClean="0"/>
              <a:t>后改名为</a:t>
            </a:r>
            <a:r>
              <a:rPr lang="en-US" altLang="zh-CN" smtClean="0"/>
              <a:t>《</a:t>
            </a:r>
            <a:r>
              <a:rPr lang="zh-CN" altLang="en-US" smtClean="0"/>
              <a:t>现代汉语语料库加工规范</a:t>
            </a:r>
            <a:r>
              <a:rPr lang="en-US" altLang="zh-CN" smtClean="0"/>
              <a:t>》</a:t>
            </a:r>
            <a:endParaRPr lang="zh-CN" altLang="en-US" smtClean="0"/>
          </a:p>
        </p:txBody>
      </p:sp>
      <p:sp>
        <p:nvSpPr>
          <p:cNvPr id="2048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048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pPr eaLnBrk="1" hangingPunct="1"/>
            <a:r>
              <a:rPr lang="zh-CN" altLang="en-US" smtClean="0"/>
              <a:t>人机互助的语料加工模型</a:t>
            </a:r>
          </a:p>
        </p:txBody>
      </p:sp>
      <p:sp>
        <p:nvSpPr>
          <p:cNvPr id="94211" name="内容占位符 2"/>
          <p:cNvSpPr>
            <a:spLocks noGrp="1"/>
          </p:cNvSpPr>
          <p:nvPr>
            <p:ph idx="1"/>
          </p:nvPr>
        </p:nvSpPr>
        <p:spPr>
          <a:xfrm>
            <a:off x="1000125" y="1428750"/>
            <a:ext cx="7661275" cy="4114800"/>
          </a:xfrm>
        </p:spPr>
        <p:txBody>
          <a:bodyPr/>
          <a:lstStyle/>
          <a:p>
            <a:pPr lvl="1" eaLnBrk="1" hangingPunct="1">
              <a:lnSpc>
                <a:spcPct val="90000"/>
              </a:lnSpc>
            </a:pPr>
            <a:r>
              <a:rPr lang="zh-CN" altLang="en-US" sz="2400" smtClean="0"/>
              <a:t>人机处理相结合</a:t>
            </a:r>
          </a:p>
          <a:p>
            <a:pPr lvl="2" algn="just" eaLnBrk="1" hangingPunct="1">
              <a:lnSpc>
                <a:spcPct val="90000"/>
              </a:lnSpc>
            </a:pPr>
            <a:r>
              <a:rPr lang="zh-CN" altLang="en-US" smtClean="0"/>
              <a:t>机器处理的优势在于它有强大的计算能力，可以大规模地处理语料。而人工标注的优势则在于它的精确性，因为人能利用上下文信息和知识来排歧。这两方面的优势在图</a:t>
            </a:r>
            <a:r>
              <a:rPr lang="en-US" altLang="zh-CN" smtClean="0"/>
              <a:t>1 </a:t>
            </a:r>
            <a:r>
              <a:rPr lang="zh-CN" altLang="en-US" smtClean="0"/>
              <a:t>所示的模型中都得到了充分的发挥：一是利用统计数据，构造适当的统计模型进行自动标注处理；二是通过人工校对，保证最终处理语料的正确性。而对于错误校正规则的学习，则要经历一个由手工到半自动再到全自动的发展过程。最初是人工总结，随着研究的深入，可以逐步利用一些统计工具降低人工处理的工作量，当技术成熟时，就可以利用机器学习技术自动习得有用的规则。</a:t>
            </a:r>
          </a:p>
          <a:p>
            <a:pPr eaLnBrk="1" hangingPunct="1"/>
            <a:endParaRPr lang="zh-CN" altLang="en-US" smtClean="0"/>
          </a:p>
        </p:txBody>
      </p:sp>
      <p:sp>
        <p:nvSpPr>
          <p:cNvPr id="94212"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94213"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pPr eaLnBrk="1" hangingPunct="1"/>
            <a:r>
              <a:rPr lang="zh-CN" altLang="en-US" smtClean="0"/>
              <a:t>人机互助的语料加工模型</a:t>
            </a:r>
          </a:p>
        </p:txBody>
      </p:sp>
      <p:sp>
        <p:nvSpPr>
          <p:cNvPr id="95235" name="内容占位符 2"/>
          <p:cNvSpPr>
            <a:spLocks noGrp="1"/>
          </p:cNvSpPr>
          <p:nvPr>
            <p:ph idx="1"/>
          </p:nvPr>
        </p:nvSpPr>
        <p:spPr/>
        <p:txBody>
          <a:bodyPr/>
          <a:lstStyle/>
          <a:p>
            <a:pPr lvl="1" eaLnBrk="1" hangingPunct="1">
              <a:lnSpc>
                <a:spcPct val="90000"/>
              </a:lnSpc>
            </a:pPr>
            <a:r>
              <a:rPr lang="zh-CN" altLang="en-US" sz="3200" smtClean="0"/>
              <a:t>具有整体性能的增量提高性</a:t>
            </a:r>
          </a:p>
          <a:p>
            <a:pPr lvl="1" algn="just" eaLnBrk="1" hangingPunct="1">
              <a:lnSpc>
                <a:spcPct val="90000"/>
              </a:lnSpc>
            </a:pPr>
            <a:r>
              <a:rPr lang="zh-CN" altLang="en-US" sz="3200" smtClean="0"/>
              <a:t>随着正确标注语料规模的不断扩大，将使统计数据反映的信息更加全面，错误校正规则的条件约束更为精确，从而提高了自动标注处理的正确率，降低了人工校对的工作量，使系统的整体性能得到增强。</a:t>
            </a:r>
          </a:p>
          <a:p>
            <a:pPr lvl="1" algn="just" eaLnBrk="1" hangingPunct="1">
              <a:lnSpc>
                <a:spcPct val="90000"/>
              </a:lnSpc>
            </a:pPr>
            <a:r>
              <a:rPr lang="zh-CN" altLang="en-US" sz="3200" smtClean="0"/>
              <a:t> </a:t>
            </a:r>
          </a:p>
          <a:p>
            <a:pPr eaLnBrk="1" hangingPunct="1"/>
            <a:endParaRPr lang="zh-CN" altLang="en-US" smtClean="0"/>
          </a:p>
        </p:txBody>
      </p:sp>
      <p:sp>
        <p:nvSpPr>
          <p:cNvPr id="95236"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95237"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副标题 6"/>
          <p:cNvSpPr>
            <a:spLocks noGrp="1"/>
          </p:cNvSpPr>
          <p:nvPr>
            <p:ph type="subTitle" idx="1"/>
          </p:nvPr>
        </p:nvSpPr>
        <p:spPr/>
        <p:txBody>
          <a:bodyPr/>
          <a:lstStyle/>
          <a:p>
            <a:pPr eaLnBrk="1" hangingPunct="1"/>
            <a:endParaRPr lang="zh-CN" altLang="en-US" smtClean="0"/>
          </a:p>
        </p:txBody>
      </p:sp>
      <p:sp>
        <p:nvSpPr>
          <p:cNvPr id="96259" name="日期占位符 3"/>
          <p:cNvSpPr>
            <a:spLocks noGrp="1"/>
          </p:cNvSpPr>
          <p:nvPr>
            <p:ph type="dt" sz="quarter" idx="10"/>
          </p:nvPr>
        </p:nvSpPr>
        <p:spPr>
          <a:noFill/>
        </p:spPr>
        <p:txBody>
          <a:bodyPr/>
          <a:lstStyle/>
          <a:p>
            <a:r>
              <a:rPr lang="zh-CN" altLang="en-US" smtClean="0">
                <a:ea typeface="宋体" pitchFamily="2" charset="-122"/>
              </a:rPr>
              <a:t>研究生专业必修课</a:t>
            </a:r>
          </a:p>
          <a:p>
            <a:r>
              <a:rPr lang="zh-CN" altLang="en-US" smtClean="0">
                <a:ea typeface="宋体" pitchFamily="2" charset="-122"/>
              </a:rPr>
              <a:t>自然语言处理 </a:t>
            </a:r>
            <a:r>
              <a:rPr lang="en-US" altLang="zh-CN" smtClean="0">
                <a:ea typeface="宋体" pitchFamily="2" charset="-122"/>
              </a:rPr>
              <a:t>, 2007</a:t>
            </a:r>
            <a:r>
              <a:rPr lang="zh-CN" altLang="en-US" smtClean="0">
                <a:ea typeface="宋体" pitchFamily="2" charset="-122"/>
              </a:rPr>
              <a:t>年秋季</a:t>
            </a:r>
          </a:p>
          <a:p>
            <a:r>
              <a:rPr lang="en-US" altLang="zh-CN" smtClean="0">
                <a:ea typeface="宋体" pitchFamily="2" charset="-122"/>
              </a:rPr>
              <a:t>Copyrights @ 2007. HIT. All Rights Reserved</a:t>
            </a:r>
          </a:p>
        </p:txBody>
      </p:sp>
      <p:sp>
        <p:nvSpPr>
          <p:cNvPr id="96260" name="页脚占位符 4"/>
          <p:cNvSpPr>
            <a:spLocks noGrp="1"/>
          </p:cNvSpPr>
          <p:nvPr>
            <p:ph type="ftr" sz="quarter" idx="11"/>
          </p:nvPr>
        </p:nvSpPr>
        <p:spPr>
          <a:noFill/>
        </p:spPr>
        <p:txBody>
          <a:bodyPr/>
          <a:lstStyle/>
          <a:p>
            <a:r>
              <a:rPr lang="zh-CN" altLang="en-US" smtClean="0">
                <a:ea typeface="宋体" pitchFamily="2" charset="-122"/>
              </a:rPr>
              <a:t>哈尔滨工业大学计算机学院语言技术中心</a:t>
            </a: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雅虎中国联合实验室</a:t>
            </a:r>
          </a:p>
        </p:txBody>
      </p:sp>
      <p:sp>
        <p:nvSpPr>
          <p:cNvPr id="96261" name="标题 5"/>
          <p:cNvSpPr>
            <a:spLocks noGrp="1"/>
          </p:cNvSpPr>
          <p:nvPr>
            <p:ph type="ctrTitle"/>
          </p:nvPr>
        </p:nvSpPr>
        <p:spPr/>
        <p:txBody>
          <a:bodyPr/>
          <a:lstStyle/>
          <a:p>
            <a:pPr eaLnBrk="1" hangingPunct="1"/>
            <a:r>
              <a:rPr lang="zh-CN" altLang="en-US" smtClean="0"/>
              <a:t>第四章结束</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smtClean="0"/>
              <a:t>现代汉语语料库加工规范主要内容</a:t>
            </a:r>
          </a:p>
        </p:txBody>
      </p:sp>
      <p:sp>
        <p:nvSpPr>
          <p:cNvPr id="21507" name="内容占位符 2"/>
          <p:cNvSpPr>
            <a:spLocks noGrp="1"/>
          </p:cNvSpPr>
          <p:nvPr>
            <p:ph idx="1"/>
          </p:nvPr>
        </p:nvSpPr>
        <p:spPr/>
        <p:txBody>
          <a:bodyPr/>
          <a:lstStyle/>
          <a:p>
            <a:pPr eaLnBrk="1" hangingPunct="1"/>
            <a:r>
              <a:rPr lang="zh-CN" altLang="en-US" smtClean="0"/>
              <a:t>切分规范</a:t>
            </a:r>
          </a:p>
          <a:p>
            <a:pPr eaLnBrk="1" hangingPunct="1"/>
            <a:r>
              <a:rPr lang="zh-CN" altLang="en-US" smtClean="0"/>
              <a:t>切分和标注相结合的规范 </a:t>
            </a:r>
          </a:p>
          <a:p>
            <a:pPr eaLnBrk="1" hangingPunct="1"/>
            <a:r>
              <a:rPr lang="zh-CN" altLang="en-US" smtClean="0"/>
              <a:t>标注规范</a:t>
            </a:r>
          </a:p>
          <a:p>
            <a:pPr eaLnBrk="1" hangingPunct="1"/>
            <a:r>
              <a:rPr lang="zh-CN" altLang="en-US" smtClean="0"/>
              <a:t>专有名词的标注</a:t>
            </a:r>
          </a:p>
          <a:p>
            <a:pPr eaLnBrk="1" hangingPunct="1"/>
            <a:endParaRPr lang="zh-CN" altLang="en-US" smtClean="0"/>
          </a:p>
        </p:txBody>
      </p:sp>
      <p:sp>
        <p:nvSpPr>
          <p:cNvPr id="2150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150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5"/>
</p:tagLst>
</file>

<file path=ppt/theme/theme1.xml><?xml version="1.0" encoding="utf-8"?>
<a:theme xmlns:a="http://schemas.openxmlformats.org/drawingml/2006/main" name="演讲模板">
  <a:themeElements>
    <a:clrScheme name="智能技术与自然语言处理实验室在微软联合实验室发展规划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智能技术与自然语言处理实验室在微软联合实验室发展规划">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智能技术与自然语言处理实验室在微软联合实验室发展规划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智能技术与自然语言处理实验室在微软联合实验室发展规划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智能技术与自然语言处理实验室在微软联合实验室发展规划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演讲模板</Template>
  <TotalTime>1716</TotalTime>
  <Words>12851</Words>
  <Application>Microsoft Office PowerPoint</Application>
  <PresentationFormat>On-screen Show (4:3)</PresentationFormat>
  <Paragraphs>787</Paragraphs>
  <Slides>82</Slides>
  <Notes>82</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演讲模板</vt:lpstr>
      <vt:lpstr>第四章 汉语语料库的多级加工</vt:lpstr>
      <vt:lpstr>回顾</vt:lpstr>
      <vt:lpstr>语料库语言学（corpus linguistics）</vt:lpstr>
      <vt:lpstr>为什么要对语料库进行加工</vt:lpstr>
      <vt:lpstr>计算机语料库的功能的决定性因素</vt:lpstr>
      <vt:lpstr>示例</vt:lpstr>
      <vt:lpstr>语料的加工顺序</vt:lpstr>
      <vt:lpstr>规范</vt:lpstr>
      <vt:lpstr>现代汉语语料库加工规范主要内容</vt:lpstr>
      <vt:lpstr>分词</vt:lpstr>
      <vt:lpstr>分词</vt:lpstr>
      <vt:lpstr>未登录词（OOV）识别</vt:lpstr>
      <vt:lpstr>中国人名识别：人名用字的统计特征</vt:lpstr>
      <vt:lpstr>中国人名识别</vt:lpstr>
      <vt:lpstr>中国人名识别-上下文特征</vt:lpstr>
      <vt:lpstr>中国人名识别</vt:lpstr>
      <vt:lpstr>中国人名识别</vt:lpstr>
      <vt:lpstr>中国人名识别</vt:lpstr>
      <vt:lpstr>外国人名识别</vt:lpstr>
      <vt:lpstr>外国人名识别</vt:lpstr>
      <vt:lpstr>外国人名识别</vt:lpstr>
      <vt:lpstr>外国人名识别</vt:lpstr>
      <vt:lpstr>外国人名识别</vt:lpstr>
      <vt:lpstr>地名识别</vt:lpstr>
      <vt:lpstr>地名识别</vt:lpstr>
      <vt:lpstr>地名识别</vt:lpstr>
      <vt:lpstr>地名识别</vt:lpstr>
      <vt:lpstr>机构名识别</vt:lpstr>
      <vt:lpstr>机构名识别</vt:lpstr>
      <vt:lpstr>最大熵模型初步</vt:lpstr>
      <vt:lpstr>最大熵模型初步</vt:lpstr>
      <vt:lpstr>基于最大熵模型的中文名实体识别</vt:lpstr>
      <vt:lpstr>基于最大熵模型的中文名实体识别</vt:lpstr>
      <vt:lpstr>基于最大熵模型的中文名实体识别-参考文献</vt:lpstr>
      <vt:lpstr>基于最大熵模型的中文名实体识别-参考文献</vt:lpstr>
      <vt:lpstr>自动词性标注</vt:lpstr>
      <vt:lpstr>汉语中的兼类词</vt:lpstr>
      <vt:lpstr>汉语中的兼类词</vt:lpstr>
      <vt:lpstr>汉语中的兼类词</vt:lpstr>
      <vt:lpstr>汉语中的兼类词</vt:lpstr>
      <vt:lpstr>汉语中的兼类词</vt:lpstr>
      <vt:lpstr>语料库中汉语书面文本的词性标注</vt:lpstr>
      <vt:lpstr>语料库中汉语书面文本的词性标注</vt:lpstr>
      <vt:lpstr>语料库中汉语书面文本的词性标注</vt:lpstr>
      <vt:lpstr>基于转移的词性标注器</vt:lpstr>
      <vt:lpstr>转换规则的两个组成部分</vt:lpstr>
      <vt:lpstr>词性标注中基于转移的错误驱动学习系统的构成</vt:lpstr>
      <vt:lpstr>非词特征模板举例</vt:lpstr>
      <vt:lpstr>词特征模板举例</vt:lpstr>
      <vt:lpstr>词特征模板</vt:lpstr>
      <vt:lpstr>标注精度</vt:lpstr>
      <vt:lpstr>转移数量-标注精度关系曲线</vt:lpstr>
      <vt:lpstr>基于转移的错误驱动的机器学习方法（TBL）</vt:lpstr>
      <vt:lpstr>词性标注的其他方法</vt:lpstr>
      <vt:lpstr>语料库中汉语书面文本的自动短语定界和句法标注</vt:lpstr>
      <vt:lpstr>语料库中汉语书面文本的自动短语定界和句法标注</vt:lpstr>
      <vt:lpstr>语料库中汉语书面文本的自动短语定界和句法标注</vt:lpstr>
      <vt:lpstr>语料库中汉语书面文本的自动短语定界和句法标注</vt:lpstr>
      <vt:lpstr>语料库中汉语书面文本的自动短语定界和句法标注举例</vt:lpstr>
      <vt:lpstr>自动语义标注</vt:lpstr>
      <vt:lpstr>自动语义标注</vt:lpstr>
      <vt:lpstr>语义的自动判定</vt:lpstr>
      <vt:lpstr>语义的自动判定的方法</vt:lpstr>
      <vt:lpstr>语义的自动判定的方法</vt:lpstr>
      <vt:lpstr>语义的自动判定的方法</vt:lpstr>
      <vt:lpstr>语义的自动判定的方法</vt:lpstr>
      <vt:lpstr>语义的自动判定的方法</vt:lpstr>
      <vt:lpstr>语义的自动判定的方法</vt:lpstr>
      <vt:lpstr>语义的自动判定的方法</vt:lpstr>
      <vt:lpstr>语义的自动判定的方法</vt:lpstr>
      <vt:lpstr>语义的自动判定的方法</vt:lpstr>
      <vt:lpstr>词汇间语义关系的确定</vt:lpstr>
      <vt:lpstr>词汇间的关系</vt:lpstr>
      <vt:lpstr>语义标注举例</vt:lpstr>
      <vt:lpstr>现有的语义资源举例</vt:lpstr>
      <vt:lpstr>现有的语义资源举例</vt:lpstr>
      <vt:lpstr>汉语语料库多级加工系统</vt:lpstr>
      <vt:lpstr>人机互助的语料加工模型</vt:lpstr>
      <vt:lpstr>人机互助的语料加工模型</vt:lpstr>
      <vt:lpstr>人机互助的语料加工模型</vt:lpstr>
      <vt:lpstr>人机互助的语料加工模型</vt:lpstr>
      <vt:lpstr>第四章结束</vt:lpstr>
    </vt:vector>
  </TitlesOfParts>
  <Company>技术支持：86200540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自然语言处理概论</dc:title>
  <dc:creator>哈尔滨量子今天科技</dc:creator>
  <cp:lastModifiedBy>guanyi</cp:lastModifiedBy>
  <cp:revision>395</cp:revision>
  <dcterms:created xsi:type="dcterms:W3CDTF">2007-08-29T00:43:45Z</dcterms:created>
  <dcterms:modified xsi:type="dcterms:W3CDTF">2014-10-10T07:39:06Z</dcterms:modified>
</cp:coreProperties>
</file>