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272" r:id="rId3"/>
    <p:sldId id="277" r:id="rId4"/>
    <p:sldId id="273" r:id="rId6"/>
    <p:sldId id="335" r:id="rId7"/>
    <p:sldId id="333" r:id="rId8"/>
    <p:sldId id="334" r:id="rId9"/>
    <p:sldId id="309" r:id="rId10"/>
    <p:sldId id="359" r:id="rId11"/>
    <p:sldId id="360" r:id="rId12"/>
    <p:sldId id="362" r:id="rId13"/>
    <p:sldId id="363" r:id="rId14"/>
    <p:sldId id="364" r:id="rId15"/>
    <p:sldId id="365" r:id="rId16"/>
    <p:sldId id="419" r:id="rId17"/>
    <p:sldId id="310" r:id="rId18"/>
    <p:sldId id="367" r:id="rId19"/>
    <p:sldId id="452" r:id="rId20"/>
    <p:sldId id="388" r:id="rId21"/>
    <p:sldId id="389" r:id="rId22"/>
    <p:sldId id="390" r:id="rId23"/>
    <p:sldId id="410" r:id="rId24"/>
    <p:sldId id="411" r:id="rId25"/>
    <p:sldId id="413" r:id="rId26"/>
    <p:sldId id="414" r:id="rId27"/>
    <p:sldId id="415" r:id="rId28"/>
    <p:sldId id="416" r:id="rId29"/>
    <p:sldId id="417" r:id="rId30"/>
    <p:sldId id="32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7F7F7F"/>
    <a:srgbClr val="E8D7B8"/>
    <a:srgbClr val="D9C8AC"/>
    <a:srgbClr val="FE0000"/>
    <a:srgbClr val="7AD1B7"/>
    <a:srgbClr val="84B49A"/>
    <a:srgbClr val="96B5EE"/>
    <a:srgbClr val="CEDDF7"/>
    <a:srgbClr val="9BD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78" y="-1578"/>
      </p:cViewPr>
      <p:guideLst>
        <p:guide orient="horz" pos="2017"/>
        <p:guide pos="380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仿宋"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仿宋" panose="02010609060101010101" charset="-122"/>
              </a:defRPr>
            </a:lvl1pPr>
          </a:lstStyle>
          <a:p>
            <a:fld id="{9510E745-F699-43C2-9540-DC86FA995B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仿宋" panose="02010609060101010101" charset="-122"/>
              </a:defRPr>
            </a:lvl1pPr>
          </a:lstStyle>
          <a:p>
            <a:fld id="{7746B39F-60C5-4185-B80B-F85AE638C1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仿宋" panose="02010609060101010101" charset="-122"/>
      </a:defRPr>
    </a:lvl1pPr>
    <a:lvl2pPr marL="457200" algn="l" defTabSz="914400" rtl="0" eaLnBrk="1" latinLnBrk="0" hangingPunct="1">
      <a:defRPr sz="1200" kern="1200">
        <a:solidFill>
          <a:schemeClr val="tx1"/>
        </a:solidFill>
        <a:latin typeface="+mn-lt"/>
        <a:ea typeface="+mn-ea"/>
        <a:cs typeface="仿宋" panose="02010609060101010101" charset="-122"/>
      </a:defRPr>
    </a:lvl2pPr>
    <a:lvl3pPr marL="914400" algn="l" defTabSz="914400" rtl="0" eaLnBrk="1" latinLnBrk="0" hangingPunct="1">
      <a:defRPr sz="1200" kern="1200">
        <a:solidFill>
          <a:schemeClr val="tx1"/>
        </a:solidFill>
        <a:latin typeface="+mn-lt"/>
        <a:ea typeface="+mn-ea"/>
        <a:cs typeface="仿宋" panose="02010609060101010101" charset="-122"/>
      </a:defRPr>
    </a:lvl3pPr>
    <a:lvl4pPr marL="1371600" algn="l" defTabSz="914400" rtl="0" eaLnBrk="1" latinLnBrk="0" hangingPunct="1">
      <a:defRPr sz="1200" kern="1200">
        <a:solidFill>
          <a:schemeClr val="tx1"/>
        </a:solidFill>
        <a:latin typeface="+mn-lt"/>
        <a:ea typeface="+mn-ea"/>
        <a:cs typeface="仿宋" panose="02010609060101010101" charset="-122"/>
      </a:defRPr>
    </a:lvl4pPr>
    <a:lvl5pPr marL="1828800" algn="l" defTabSz="914400" rtl="0" eaLnBrk="1" latinLnBrk="0" hangingPunct="1">
      <a:defRPr sz="1200" kern="1200">
        <a:solidFill>
          <a:schemeClr val="tx1"/>
        </a:solidFill>
        <a:latin typeface="+mn-lt"/>
        <a:ea typeface="+mn-ea"/>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A42E30-3799-47A2-8F1C-D13A942F8CA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9" name="矩形 8"/>
          <p:cNvSpPr/>
          <p:nvPr userDrawn="1"/>
        </p:nvSpPr>
        <p:spPr>
          <a:xfrm>
            <a:off x="8831427" y="64147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仿宋" panose="02010609060101010101"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仿宋"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cs typeface="仿宋" panose="02010609060101010101" charset="-122"/>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20000"/>
                    </a14:imgEffect>
                  </a14:imgLayer>
                </a14:imgProps>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1671497" y="1518822"/>
            <a:ext cx="9580880" cy="1814830"/>
          </a:xfrm>
          <a:prstGeom prst="rect">
            <a:avLst/>
          </a:prstGeom>
          <a:noFill/>
        </p:spPr>
        <p:txBody>
          <a:bodyPr wrap="none" rtlCol="0">
            <a:spAutoFit/>
          </a:bodyPr>
          <a:lstStyle/>
          <a:p>
            <a:r>
              <a:rPr lang="zh-CN" altLang="en-US" sz="5400">
                <a:solidFill>
                  <a:schemeClr val="bg1">
                    <a:lumMod val="50000"/>
                  </a:schemeClr>
                </a:solidFill>
                <a:latin typeface="仿宋" panose="02010609060101010101" charset="-122"/>
                <a:ea typeface="仿宋" panose="02010609060101010101" charset="-122"/>
                <a:cs typeface="仿宋" panose="02010609060101010101" charset="-122"/>
              </a:rPr>
              <a:t>音频处理论文报告  </a:t>
            </a:r>
            <a:endParaRPr lang="zh-CN" altLang="en-US" sz="5400">
              <a:solidFill>
                <a:schemeClr val="bg1">
                  <a:lumMod val="50000"/>
                </a:schemeClr>
              </a:solidFill>
              <a:latin typeface="仿宋" panose="02010609060101010101" charset="-122"/>
              <a:ea typeface="仿宋" panose="02010609060101010101" charset="-122"/>
              <a:cs typeface="仿宋" panose="02010609060101010101" charset="-122"/>
            </a:endParaRPr>
          </a:p>
          <a:p>
            <a:endParaRPr lang="zh-CN" altLang="en-US">
              <a:solidFill>
                <a:schemeClr val="bg1">
                  <a:lumMod val="50000"/>
                </a:schemeClr>
              </a:solidFill>
              <a:latin typeface="仿宋" panose="02010609060101010101" charset="-122"/>
              <a:ea typeface="仿宋" panose="02010609060101010101" charset="-122"/>
              <a:cs typeface="仿宋" panose="02010609060101010101" charset="-122"/>
            </a:endParaRPr>
          </a:p>
          <a:p>
            <a:r>
              <a:rPr lang="zh-CN" altLang="en-US" sz="4000">
                <a:solidFill>
                  <a:schemeClr val="bg1">
                    <a:lumMod val="50000"/>
                  </a:schemeClr>
                </a:solidFill>
                <a:latin typeface="仿宋" panose="02010609060101010101" charset="-122"/>
                <a:ea typeface="仿宋" panose="02010609060101010101" charset="-122"/>
                <a:cs typeface="仿宋" panose="02010609060101010101" charset="-122"/>
              </a:rPr>
              <a:t>         基于内容的哼唱式音乐检索研究</a:t>
            </a:r>
            <a:endParaRPr lang="zh-CN" altLang="en-US" sz="4000">
              <a:solidFill>
                <a:schemeClr val="bg1">
                  <a:lumMod val="50000"/>
                </a:schemeClr>
              </a:solidFill>
              <a:latin typeface="仿宋" panose="02010609060101010101" charset="-122"/>
              <a:ea typeface="仿宋" panose="02010609060101010101" charset="-122"/>
              <a:cs typeface="仿宋" panose="02010609060101010101" charset="-122"/>
            </a:endParaRPr>
          </a:p>
        </p:txBody>
      </p:sp>
      <p:grpSp>
        <p:nvGrpSpPr>
          <p:cNvPr id="12" name="组合 11"/>
          <p:cNvGrpSpPr/>
          <p:nvPr/>
        </p:nvGrpSpPr>
        <p:grpSpPr>
          <a:xfrm rot="240000">
            <a:off x="6658610" y="1636395"/>
            <a:ext cx="1007110" cy="127889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093970" y="4577715"/>
            <a:ext cx="2004060" cy="583565"/>
          </a:xfrm>
          <a:prstGeom prst="rect">
            <a:avLst/>
          </a:prstGeom>
          <a:noFill/>
        </p:spPr>
        <p:txBody>
          <a:bodyPr wrap="none" rtlCol="0">
            <a:spAutoFit/>
          </a:bodyPr>
          <a:p>
            <a:r>
              <a:rPr lang="zh-CN" altLang="en-US" sz="1600">
                <a:solidFill>
                  <a:schemeClr val="tx1">
                    <a:lumMod val="50000"/>
                    <a:lumOff val="50000"/>
                  </a:schemeClr>
                </a:solidFill>
              </a:rPr>
              <a:t>报告人：汤添凝</a:t>
            </a:r>
            <a:endParaRPr lang="zh-CN" altLang="en-US" sz="1600">
              <a:solidFill>
                <a:schemeClr val="tx1">
                  <a:lumMod val="50000"/>
                  <a:lumOff val="50000"/>
                </a:schemeClr>
              </a:solidFill>
            </a:endParaRPr>
          </a:p>
          <a:p>
            <a:r>
              <a:rPr lang="zh-CN" altLang="en-US" sz="1600">
                <a:solidFill>
                  <a:schemeClr val="tx1">
                    <a:lumMod val="50000"/>
                    <a:lumOff val="50000"/>
                  </a:schemeClr>
                </a:solidFill>
              </a:rPr>
              <a:t>学号：    </a:t>
            </a:r>
            <a:r>
              <a:rPr lang="en-US" altLang="zh-CN" sz="1600">
                <a:solidFill>
                  <a:schemeClr val="tx1">
                    <a:lumMod val="50000"/>
                    <a:lumOff val="50000"/>
                  </a:schemeClr>
                </a:solidFill>
              </a:rPr>
              <a:t>1170300728</a:t>
            </a:r>
            <a:endParaRPr lang="en-US" altLang="zh-CN" sz="1600">
              <a:solidFill>
                <a:schemeClr val="tx1">
                  <a:lumMod val="50000"/>
                  <a:lumOff val="50000"/>
                </a:schemeClr>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strVal val="#ppt_w*0.70"/>
                                          </p:val>
                                        </p:tav>
                                        <p:tav tm="100000">
                                          <p:val>
                                            <p:strVal val="#ppt_w"/>
                                          </p:val>
                                        </p:tav>
                                      </p:tavLst>
                                    </p:anim>
                                    <p:anim calcmode="lin" valueType="num">
                                      <p:cBhvr>
                                        <p:cTn id="21" dur="1000" fill="hold"/>
                                        <p:tgtEl>
                                          <p:spTgt spid="4"/>
                                        </p:tgtEl>
                                        <p:attrNameLst>
                                          <p:attrName>ppt_h</p:attrName>
                                        </p:attrNameLst>
                                      </p:cBhvr>
                                      <p:tavLst>
                                        <p:tav tm="0">
                                          <p:val>
                                            <p:strVal val="#ppt_h"/>
                                          </p:val>
                                        </p:tav>
                                        <p:tav tm="100000">
                                          <p:val>
                                            <p:strVal val="#ppt_h"/>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414481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0980" y="1251585"/>
            <a:ext cx="3705225" cy="5229860"/>
          </a:xfrm>
          <a:prstGeom prst="rect">
            <a:avLst/>
          </a:prstGeom>
        </p:spPr>
      </p:pic>
      <p:pic>
        <p:nvPicPr>
          <p:cNvPr id="3" name="图片 2" descr="QQ图片20191114151522"/>
          <p:cNvPicPr>
            <a:picLocks noChangeAspect="1"/>
          </p:cNvPicPr>
          <p:nvPr/>
        </p:nvPicPr>
        <p:blipFill>
          <a:blip r:embed="rId2"/>
          <a:stretch>
            <a:fillRect/>
          </a:stretch>
        </p:blipFill>
        <p:spPr>
          <a:xfrm>
            <a:off x="4894580" y="1897380"/>
            <a:ext cx="4888230" cy="1598930"/>
          </a:xfrm>
          <a:prstGeom prst="rect">
            <a:avLst/>
          </a:prstGeom>
        </p:spPr>
      </p:pic>
      <p:sp>
        <p:nvSpPr>
          <p:cNvPr id="10" name="文本框 9"/>
          <p:cNvSpPr txBox="1"/>
          <p:nvPr/>
        </p:nvSpPr>
        <p:spPr>
          <a:xfrm>
            <a:off x="4894580" y="1605915"/>
            <a:ext cx="2540000" cy="583565"/>
          </a:xfrm>
          <a:prstGeom prst="rect">
            <a:avLst/>
          </a:prstGeom>
          <a:noFill/>
        </p:spPr>
        <p:txBody>
          <a:bodyPr wrap="square" rtlCol="0" anchor="t">
            <a:spAutoFit/>
          </a:bodyPr>
          <a:p>
            <a:r>
              <a:rPr lang="zh-CN" altLang="en-US" sz="3200"/>
              <a:t>自相关函数：</a:t>
            </a:r>
            <a:endParaRPr lang="zh-CN" altLang="en-US" sz="3200"/>
          </a:p>
        </p:txBody>
      </p:sp>
      <p:sp>
        <p:nvSpPr>
          <p:cNvPr id="11" name="文本框 10"/>
          <p:cNvSpPr txBox="1"/>
          <p:nvPr/>
        </p:nvSpPr>
        <p:spPr>
          <a:xfrm>
            <a:off x="5247005" y="3496310"/>
            <a:ext cx="3068320" cy="1568450"/>
          </a:xfrm>
          <a:prstGeom prst="rect">
            <a:avLst/>
          </a:prstGeom>
          <a:noFill/>
        </p:spPr>
        <p:txBody>
          <a:bodyPr wrap="none" rtlCol="0">
            <a:spAutoFit/>
          </a:bodyPr>
          <a:p>
            <a:r>
              <a:rPr lang="zh-CN" altLang="en-US" sz="2400"/>
              <a:t>自相关函数性质：</a:t>
            </a:r>
            <a:endParaRPr lang="zh-CN" altLang="en-US" sz="2400"/>
          </a:p>
          <a:p>
            <a:r>
              <a:rPr lang="en-US" altLang="zh-CN" sz="2400"/>
              <a:t>1</a:t>
            </a:r>
            <a:r>
              <a:rPr lang="zh-CN" altLang="en-US" sz="2400"/>
              <a:t>、周期性</a:t>
            </a:r>
            <a:endParaRPr lang="zh-CN" altLang="en-US" sz="2400"/>
          </a:p>
          <a:p>
            <a:r>
              <a:rPr lang="en-US" altLang="zh-CN" sz="2400"/>
              <a:t>2</a:t>
            </a:r>
            <a:r>
              <a:rPr lang="zh-CN" altLang="en-US" sz="2400"/>
              <a:t>、偶函数</a:t>
            </a:r>
            <a:endParaRPr lang="zh-CN" altLang="en-US" sz="2400"/>
          </a:p>
          <a:p>
            <a:r>
              <a:rPr lang="en-US" altLang="zh-CN" sz="2400"/>
              <a:t>3</a:t>
            </a:r>
            <a:r>
              <a:rPr lang="zh-CN" altLang="en-US" sz="2400"/>
              <a:t>、</a:t>
            </a:r>
            <a:r>
              <a:rPr lang="en-US" altLang="zh-CN" sz="2400"/>
              <a:t>k</a:t>
            </a:r>
            <a:r>
              <a:rPr lang="zh-CN" altLang="en-US" sz="2400"/>
              <a:t>取</a:t>
            </a:r>
            <a:r>
              <a:rPr lang="en-US" altLang="zh-CN" sz="2400"/>
              <a:t>0</a:t>
            </a:r>
            <a:r>
              <a:rPr lang="zh-CN" altLang="en-US" sz="2400"/>
              <a:t>时，即为波峰</a:t>
            </a:r>
            <a:endParaRPr lang="zh-CN" altLang="en-US" sz="2400"/>
          </a:p>
        </p:txBody>
      </p:sp>
      <p:sp>
        <p:nvSpPr>
          <p:cNvPr id="13" name="矩形 12"/>
          <p:cNvSpPr/>
          <p:nvPr/>
        </p:nvSpPr>
        <p:spPr>
          <a:xfrm>
            <a:off x="3700780" y="1495425"/>
            <a:ext cx="83820" cy="6088380"/>
          </a:xfrm>
          <a:prstGeom prst="rect">
            <a:avLst/>
          </a:prstGeom>
          <a:gradFill>
            <a:gsLst>
              <a:gs pos="0">
                <a:schemeClr val="accent1">
                  <a:lumMod val="5000"/>
                  <a:lumOff val="95000"/>
                </a:schemeClr>
              </a:gs>
              <a:gs pos="74000">
                <a:schemeClr val="bg2">
                  <a:lumMod val="75000"/>
                </a:schemeClr>
              </a:gs>
              <a:gs pos="83000">
                <a:schemeClr val="bg2">
                  <a:lumMod val="75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412115" y="2146935"/>
            <a:ext cx="1490345" cy="73025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05"/>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 calcmode="lin" valueType="num">
                                      <p:cBhvr>
                                        <p:cTn id="9" dur="1000" fill="hold"/>
                                        <p:tgtEl>
                                          <p:spTgt spid="3"/>
                                        </p:tgtEl>
                                        <p:attrNameLst>
                                          <p:attrName>ppt_x</p:attrName>
                                        </p:attrNameLst>
                                      </p:cBhvr>
                                      <p:tavLst>
                                        <p:tav tm="0">
                                          <p:val>
                                            <p:strVal val="#ppt_x-.2"/>
                                          </p:val>
                                        </p:tav>
                                        <p:tav tm="100000">
                                          <p:val>
                                            <p:strVal val="#ppt_x"/>
                                          </p:val>
                                        </p:tav>
                                      </p:tavLst>
                                    </p:anim>
                                    <p:anim calcmode="lin" valueType="num">
                                      <p:cBhvr>
                                        <p:cTn id="10" dur="1000" fill="hold"/>
                                        <p:tgtEl>
                                          <p:spTgt spid="3"/>
                                        </p:tgtEl>
                                        <p:attrNameLst>
                                          <p:attrName>ppt_y</p:attrName>
                                        </p:attrNameLst>
                                      </p:cBhvr>
                                      <p:tavLst>
                                        <p:tav tm="0">
                                          <p:val>
                                            <p:strVal val="#ppt_y"/>
                                          </p:val>
                                        </p:tav>
                                        <p:tav tm="100000">
                                          <p:val>
                                            <p:strVal val="#ppt_y"/>
                                          </p:val>
                                        </p:tav>
                                      </p:tavLst>
                                    </p:anim>
                                    <p:animEffect transition="in" filter="fade">
                                      <p:cBhvr>
                                        <p:cTn id="11" dur="1000"/>
                                        <p:tgtEl>
                                          <p:spTgt spid="3"/>
                                        </p:tgtEl>
                                      </p:cBhvr>
                                    </p:animEffect>
                                  </p:childTnLst>
                                </p:cTn>
                              </p:par>
                              <p:par>
                                <p:cTn id="12" presetID="54" presetClass="entr" presetSubtype="0" accel="100000" fill="hold" grpId="0" nodeType="withEffect">
                                  <p:stCondLst>
                                    <p:cond delay="0"/>
                                  </p:stCondLst>
                                  <p:childTnLst>
                                    <p:set>
                                      <p:cBhvr>
                                        <p:cTn id="13" dur="1000"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1000" fill="hold"/>
                                        <p:tgtEl>
                                          <p:spTgt spid="10"/>
                                        </p:tgtEl>
                                        <p:attrNameLst>
                                          <p:attrName>ppt_x</p:attrName>
                                        </p:attrNameLst>
                                      </p:cBhvr>
                                      <p:tavLst>
                                        <p:tav tm="0">
                                          <p:val>
                                            <p:strVal val="#ppt_x-.2"/>
                                          </p:val>
                                        </p:tav>
                                        <p:tav tm="100000">
                                          <p:val>
                                            <p:strVal val="#ppt_x"/>
                                          </p:val>
                                        </p:tav>
                                      </p:tavLst>
                                    </p:anim>
                                    <p:anim calcmode="lin" valueType="num">
                                      <p:cBhvr>
                                        <p:cTn id="17" dur="1000" fill="hold"/>
                                        <p:tgtEl>
                                          <p:spTgt spid="10"/>
                                        </p:tgtEl>
                                        <p:attrNameLst>
                                          <p:attrName>ppt_y</p:attrName>
                                        </p:attrNameLst>
                                      </p:cBhvr>
                                      <p:tavLst>
                                        <p:tav tm="0">
                                          <p:val>
                                            <p:strVal val="#ppt_y"/>
                                          </p:val>
                                        </p:tav>
                                        <p:tav tm="100000">
                                          <p:val>
                                            <p:strVal val="#ppt_y"/>
                                          </p:val>
                                        </p:tav>
                                      </p:tavLst>
                                    </p:anim>
                                    <p:animEffect transition="in" filter="fade">
                                      <p:cBhvr>
                                        <p:cTn id="18" dur="1000"/>
                                        <p:tgtEl>
                                          <p:spTgt spid="10"/>
                                        </p:tgtEl>
                                      </p:cBhvr>
                                    </p:animEffect>
                                  </p:childTnLst>
                                </p:cTn>
                              </p:par>
                              <p:par>
                                <p:cTn id="19" presetID="54" presetClass="entr" presetSubtype="0" accel="100000" fill="hold" grpId="0" nodeType="withEffect">
                                  <p:stCondLst>
                                    <p:cond delay="0"/>
                                  </p:stCondLst>
                                  <p:childTnLst>
                                    <p:set>
                                      <p:cBhvr>
                                        <p:cTn id="20" dur="1000"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strVal val="#ppt_w*0.05"/>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 calcmode="lin" valueType="num">
                                      <p:cBhvr>
                                        <p:cTn id="23" dur="1000" fill="hold"/>
                                        <p:tgtEl>
                                          <p:spTgt spid="11"/>
                                        </p:tgtEl>
                                        <p:attrNameLst>
                                          <p:attrName>ppt_x</p:attrName>
                                        </p:attrNameLst>
                                      </p:cBhvr>
                                      <p:tavLst>
                                        <p:tav tm="0">
                                          <p:val>
                                            <p:strVal val="#ppt_x-.2"/>
                                          </p:val>
                                        </p:tav>
                                        <p:tav tm="100000">
                                          <p:val>
                                            <p:strVal val="#ppt_x"/>
                                          </p:val>
                                        </p:tav>
                                      </p:tavLst>
                                    </p:anim>
                                    <p:anim calcmode="lin" valueType="num">
                                      <p:cBhvr>
                                        <p:cTn id="24" dur="1000" fill="hold"/>
                                        <p:tgtEl>
                                          <p:spTgt spid="11"/>
                                        </p:tgtEl>
                                        <p:attrNameLst>
                                          <p:attrName>ppt_y</p:attrName>
                                        </p:attrNameLst>
                                      </p:cBhvr>
                                      <p:tavLst>
                                        <p:tav tm="0">
                                          <p:val>
                                            <p:strVal val="#ppt_y"/>
                                          </p:val>
                                        </p:tav>
                                        <p:tav tm="100000">
                                          <p:val>
                                            <p:strVal val="#ppt_y"/>
                                          </p:val>
                                        </p:tav>
                                      </p:tavLst>
                                    </p:anim>
                                    <p:animEffect transition="in" filter="fade">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0" grpId="0"/>
      <p:bldP spid="11" grpId="0"/>
      <p:bldP spid="10" grpId="1"/>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414481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0980" y="1251585"/>
            <a:ext cx="3705225" cy="5229860"/>
          </a:xfrm>
          <a:prstGeom prst="rect">
            <a:avLst/>
          </a:prstGeom>
        </p:spPr>
      </p:pic>
      <p:pic>
        <p:nvPicPr>
          <p:cNvPr id="3" name="图片 2" descr="QQ图片20191114162632"/>
          <p:cNvPicPr>
            <a:picLocks noChangeAspect="1"/>
          </p:cNvPicPr>
          <p:nvPr/>
        </p:nvPicPr>
        <p:blipFill>
          <a:blip r:embed="rId2"/>
          <a:stretch>
            <a:fillRect/>
          </a:stretch>
        </p:blipFill>
        <p:spPr>
          <a:xfrm>
            <a:off x="4582795" y="1497330"/>
            <a:ext cx="6290945" cy="4356735"/>
          </a:xfrm>
          <a:prstGeom prst="rect">
            <a:avLst/>
          </a:prstGeom>
        </p:spPr>
      </p:pic>
      <p:sp>
        <p:nvSpPr>
          <p:cNvPr id="11" name="矩形 10"/>
          <p:cNvSpPr/>
          <p:nvPr/>
        </p:nvSpPr>
        <p:spPr>
          <a:xfrm>
            <a:off x="3700780" y="1495425"/>
            <a:ext cx="83820" cy="6088380"/>
          </a:xfrm>
          <a:prstGeom prst="rect">
            <a:avLst/>
          </a:prstGeom>
          <a:gradFill>
            <a:gsLst>
              <a:gs pos="0">
                <a:schemeClr val="accent1">
                  <a:lumMod val="5000"/>
                  <a:lumOff val="95000"/>
                </a:schemeClr>
              </a:gs>
              <a:gs pos="74000">
                <a:schemeClr val="bg2">
                  <a:lumMod val="75000"/>
                </a:schemeClr>
              </a:gs>
              <a:gs pos="83000">
                <a:schemeClr val="bg2">
                  <a:lumMod val="75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412115" y="2146935"/>
            <a:ext cx="1490345" cy="73025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3" name="椭圆 12"/>
          <p:cNvSpPr/>
          <p:nvPr/>
        </p:nvSpPr>
        <p:spPr>
          <a:xfrm>
            <a:off x="1238250" y="3136265"/>
            <a:ext cx="1490345" cy="73025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3" presetClass="entr" presetSubtype="16" fill="hold" grpId="0" nodeType="withEffect">
                                  <p:stCondLst>
                                    <p:cond delay="0"/>
                                  </p:stCondLst>
                                  <p:childTnLst>
                                    <p:set>
                                      <p:cBhvr>
                                        <p:cTn id="9" dur="500" fill="hold">
                                          <p:stCondLst>
                                            <p:cond delay="0"/>
                                          </p:stCondLst>
                                        </p:cTn>
                                        <p:tgtEl>
                                          <p:spTgt spid="13"/>
                                        </p:tgtEl>
                                        <p:attrNameLst>
                                          <p:attrName>style.visibility</p:attrName>
                                        </p:attrNameLst>
                                      </p:cBhvr>
                                      <p:to>
                                        <p:strVal val="visible"/>
                                      </p:to>
                                    </p:set>
                                    <p:animEffect transition="in" filter="plus(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414481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0980" y="1251585"/>
            <a:ext cx="3705225" cy="5229860"/>
          </a:xfrm>
          <a:prstGeom prst="rect">
            <a:avLst/>
          </a:prstGeom>
        </p:spPr>
      </p:pic>
      <p:pic>
        <p:nvPicPr>
          <p:cNvPr id="3" name="图片 2" descr="QQ图片2019111416283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197985" y="2580640"/>
            <a:ext cx="7807325" cy="1866265"/>
          </a:xfrm>
          <a:prstGeom prst="rect">
            <a:avLst/>
          </a:prstGeom>
        </p:spPr>
      </p:pic>
      <p:pic>
        <p:nvPicPr>
          <p:cNvPr id="11" name="图片 10" descr="QQ图片20191115121829"/>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582160" y="4513580"/>
            <a:ext cx="3542030" cy="763270"/>
          </a:xfrm>
          <a:prstGeom prst="rect">
            <a:avLst/>
          </a:prstGeom>
        </p:spPr>
      </p:pic>
      <p:sp>
        <p:nvSpPr>
          <p:cNvPr id="13" name="文本框 12"/>
          <p:cNvSpPr txBox="1"/>
          <p:nvPr/>
        </p:nvSpPr>
        <p:spPr>
          <a:xfrm>
            <a:off x="4582160" y="1823720"/>
            <a:ext cx="3027680" cy="583565"/>
          </a:xfrm>
          <a:prstGeom prst="rect">
            <a:avLst/>
          </a:prstGeom>
          <a:noFill/>
        </p:spPr>
        <p:txBody>
          <a:bodyPr wrap="none" rtlCol="0">
            <a:spAutoFit/>
          </a:bodyPr>
          <a:p>
            <a:r>
              <a:rPr lang="zh-CN" altLang="en-US" sz="3200"/>
              <a:t>中心削波函数：</a:t>
            </a:r>
            <a:endParaRPr lang="zh-CN" altLang="en-US" sz="3200"/>
          </a:p>
        </p:txBody>
      </p:sp>
      <p:sp>
        <p:nvSpPr>
          <p:cNvPr id="14" name="矩形 13"/>
          <p:cNvSpPr/>
          <p:nvPr/>
        </p:nvSpPr>
        <p:spPr>
          <a:xfrm>
            <a:off x="3700780" y="1495425"/>
            <a:ext cx="83820" cy="6088380"/>
          </a:xfrm>
          <a:prstGeom prst="rect">
            <a:avLst/>
          </a:prstGeom>
          <a:gradFill>
            <a:gsLst>
              <a:gs pos="0">
                <a:schemeClr val="accent1">
                  <a:lumMod val="5000"/>
                  <a:lumOff val="95000"/>
                </a:schemeClr>
              </a:gs>
              <a:gs pos="74000">
                <a:schemeClr val="bg2">
                  <a:lumMod val="75000"/>
                </a:schemeClr>
              </a:gs>
              <a:gs pos="83000">
                <a:schemeClr val="bg2">
                  <a:lumMod val="75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238250" y="3136265"/>
            <a:ext cx="1490345" cy="73025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414481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0980" y="1251585"/>
            <a:ext cx="3705225" cy="5229860"/>
          </a:xfrm>
          <a:prstGeom prst="rect">
            <a:avLst/>
          </a:prstGeom>
        </p:spPr>
      </p:pic>
      <p:pic>
        <p:nvPicPr>
          <p:cNvPr id="10" name="图片 9" descr="QQ图片20191115122128"/>
          <p:cNvPicPr>
            <a:picLocks noChangeAspect="1"/>
          </p:cNvPicPr>
          <p:nvPr/>
        </p:nvPicPr>
        <p:blipFill>
          <a:blip r:embed="rId2"/>
          <a:stretch>
            <a:fillRect/>
          </a:stretch>
        </p:blipFill>
        <p:spPr>
          <a:xfrm>
            <a:off x="4011295" y="1008380"/>
            <a:ext cx="7486650" cy="4985385"/>
          </a:xfrm>
          <a:prstGeom prst="rect">
            <a:avLst/>
          </a:prstGeom>
        </p:spPr>
      </p:pic>
      <p:sp>
        <p:nvSpPr>
          <p:cNvPr id="3" name="椭圆 2"/>
          <p:cNvSpPr/>
          <p:nvPr/>
        </p:nvSpPr>
        <p:spPr>
          <a:xfrm>
            <a:off x="1238250" y="3136265"/>
            <a:ext cx="1490345" cy="73025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1" name="矩形 10"/>
          <p:cNvSpPr/>
          <p:nvPr/>
        </p:nvSpPr>
        <p:spPr>
          <a:xfrm>
            <a:off x="3700780" y="1495425"/>
            <a:ext cx="83820" cy="6088380"/>
          </a:xfrm>
          <a:prstGeom prst="rect">
            <a:avLst/>
          </a:prstGeom>
          <a:gradFill>
            <a:gsLst>
              <a:gs pos="0">
                <a:schemeClr val="accent1">
                  <a:lumMod val="5000"/>
                  <a:lumOff val="95000"/>
                </a:schemeClr>
              </a:gs>
              <a:gs pos="74000">
                <a:schemeClr val="bg2">
                  <a:lumMod val="75000"/>
                </a:schemeClr>
              </a:gs>
              <a:gs pos="83000">
                <a:schemeClr val="bg2">
                  <a:lumMod val="75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18160" y="2232660"/>
            <a:ext cx="4521200" cy="37630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700405" y="1380490"/>
            <a:ext cx="1038225" cy="5073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9" name="图片 8" descr="QQ图片20191129220347"/>
          <p:cNvPicPr>
            <a:picLocks noChangeAspect="1"/>
          </p:cNvPicPr>
          <p:nvPr/>
        </p:nvPicPr>
        <p:blipFill>
          <a:blip r:embed="rId1"/>
          <a:stretch>
            <a:fillRect/>
          </a:stretch>
        </p:blipFill>
        <p:spPr>
          <a:xfrm>
            <a:off x="5398770" y="1036320"/>
            <a:ext cx="6606540" cy="1310005"/>
          </a:xfrm>
          <a:prstGeom prst="rect">
            <a:avLst/>
          </a:prstGeom>
        </p:spPr>
      </p:pic>
      <p:pic>
        <p:nvPicPr>
          <p:cNvPr id="10" name="图片 9" descr="QQ图片20191129220654"/>
          <p:cNvPicPr>
            <a:picLocks noChangeAspect="1"/>
          </p:cNvPicPr>
          <p:nvPr/>
        </p:nvPicPr>
        <p:blipFill>
          <a:blip r:embed="rId2"/>
          <a:stretch>
            <a:fillRect/>
          </a:stretch>
        </p:blipFill>
        <p:spPr>
          <a:xfrm>
            <a:off x="5342890" y="2346325"/>
            <a:ext cx="6662420" cy="3593465"/>
          </a:xfrm>
          <a:prstGeom prst="rect">
            <a:avLst/>
          </a:prstGeom>
        </p:spPr>
      </p:pic>
      <p:sp>
        <p:nvSpPr>
          <p:cNvPr id="100" name="文本框 99"/>
          <p:cNvSpPr txBox="1"/>
          <p:nvPr/>
        </p:nvSpPr>
        <p:spPr>
          <a:xfrm>
            <a:off x="474980" y="2346325"/>
            <a:ext cx="4527550" cy="3476625"/>
          </a:xfrm>
          <a:prstGeom prst="rect">
            <a:avLst/>
          </a:prstGeom>
          <a:noFill/>
          <a:ln w="9525">
            <a:noFill/>
          </a:ln>
        </p:spPr>
        <p:txBody>
          <a:bodyPr wrap="square">
            <a:spAutoFit/>
          </a:bodyPr>
          <a:p>
            <a:pPr indent="506095"/>
            <a:r>
              <a:rPr lang="zh-CN" sz="2000" b="0">
                <a:latin typeface="Calibri" panose="020F0502020204030204" pitchFamily="34" charset="0"/>
                <a:ea typeface="宋体" panose="02010600030101010101" pitchFamily="2" charset="-122"/>
              </a:rPr>
              <a:t>表中给出了两个系统在不同环境，不同信噪比条件下的识别率。从结果中我们可以明显的看到，在各种噪声环境和信噪比条件下，本系统均比</a:t>
            </a:r>
            <a:r>
              <a:rPr lang="en-US" sz="2000" b="0">
                <a:latin typeface="Calibri" panose="020F0502020204030204" pitchFamily="34" charset="0"/>
                <a:ea typeface="宋体" panose="02010600030101010101" pitchFamily="2" charset="-122"/>
                <a:cs typeface="Times New Roman" panose="02020603050405020304" charset="0"/>
              </a:rPr>
              <a:t>Jang</a:t>
            </a:r>
            <a:r>
              <a:rPr lang="zh-CN" sz="2000" b="0">
                <a:latin typeface="Calibri" panose="020F0502020204030204" pitchFamily="34" charset="0"/>
                <a:ea typeface="宋体" panose="02010600030101010101" pitchFamily="2" charset="-122"/>
              </a:rPr>
              <a:t>的系统识别率高。与安静环境中的识别率相比，本系统在</a:t>
            </a:r>
            <a:r>
              <a:rPr lang="en-US" sz="2000" b="0">
                <a:latin typeface="Calibri" panose="020F0502020204030204" pitchFamily="34" charset="0"/>
                <a:ea typeface="宋体" panose="02010600030101010101" pitchFamily="2" charset="-122"/>
                <a:cs typeface="Times New Roman" panose="02020603050405020304" charset="0"/>
              </a:rPr>
              <a:t>20dB</a:t>
            </a:r>
            <a:r>
              <a:rPr lang="zh-CN" sz="2000" b="0">
                <a:latin typeface="Calibri" panose="020F0502020204030204" pitchFamily="34" charset="0"/>
                <a:ea typeface="宋体" panose="02010600030101010101" pitchFamily="2" charset="-122"/>
              </a:rPr>
              <a:t>和</a:t>
            </a:r>
            <a:r>
              <a:rPr lang="en-US" sz="2000" b="0">
                <a:latin typeface="Calibri" panose="020F0502020204030204" pitchFamily="34" charset="0"/>
                <a:ea typeface="宋体" panose="02010600030101010101" pitchFamily="2" charset="-122"/>
                <a:cs typeface="Times New Roman" panose="02020603050405020304" charset="0"/>
              </a:rPr>
              <a:t>15dB</a:t>
            </a:r>
            <a:r>
              <a:rPr lang="zh-CN" sz="2000" b="0">
                <a:latin typeface="Calibri" panose="020F0502020204030204" pitchFamily="34" charset="0"/>
                <a:ea typeface="宋体" panose="02010600030101010101" pitchFamily="2" charset="-122"/>
              </a:rPr>
              <a:t>信噪比下的识别率并没有受到大的影响。而</a:t>
            </a:r>
            <a:r>
              <a:rPr lang="en-US" sz="2000" b="0">
                <a:latin typeface="Calibri" panose="020F0502020204030204" pitchFamily="34" charset="0"/>
                <a:ea typeface="宋体" panose="02010600030101010101" pitchFamily="2" charset="-122"/>
                <a:cs typeface="Times New Roman" panose="02020603050405020304" charset="0"/>
              </a:rPr>
              <a:t>Jang</a:t>
            </a:r>
            <a:r>
              <a:rPr lang="zh-CN" sz="2000" b="0">
                <a:latin typeface="Calibri" panose="020F0502020204030204" pitchFamily="34" charset="0"/>
                <a:ea typeface="宋体" panose="02010600030101010101" pitchFamily="2" charset="-122"/>
              </a:rPr>
              <a:t>的系统在设计过程中没有考虑噪声的影响，因此在噪声环境中的识别率明显下降。在</a:t>
            </a:r>
            <a:r>
              <a:rPr lang="en-US" sz="2000" b="0">
                <a:latin typeface="Calibri" panose="020F0502020204030204" pitchFamily="34" charset="0"/>
                <a:ea typeface="宋体" panose="02010600030101010101" pitchFamily="2" charset="-122"/>
                <a:cs typeface="Times New Roman" panose="02020603050405020304" charset="0"/>
              </a:rPr>
              <a:t>20dB</a:t>
            </a:r>
            <a:r>
              <a:rPr lang="zh-CN" sz="2000" b="0">
                <a:latin typeface="Calibri" panose="020F0502020204030204" pitchFamily="34" charset="0"/>
                <a:ea typeface="宋体" panose="02010600030101010101" pitchFamily="2" charset="-122"/>
              </a:rPr>
              <a:t>的条件下本系统</a:t>
            </a:r>
            <a:r>
              <a:rPr lang="en-US" sz="2000" b="0">
                <a:latin typeface="Calibri" panose="020F0502020204030204" pitchFamily="34" charset="0"/>
                <a:ea typeface="宋体" panose="02010600030101010101" pitchFamily="2" charset="-122"/>
              </a:rPr>
              <a:t>t</a:t>
            </a:r>
            <a:r>
              <a:rPr lang="en-US" sz="2000" b="0">
                <a:latin typeface="Calibri" panose="020F0502020204030204" pitchFamily="34" charset="0"/>
                <a:ea typeface="宋体" panose="02010600030101010101" pitchFamily="2" charset="-122"/>
                <a:cs typeface="Times New Roman" panose="02020603050405020304" charset="0"/>
              </a:rPr>
              <a:t>op-10</a:t>
            </a:r>
            <a:r>
              <a:rPr lang="zh-CN" sz="2000" b="0">
                <a:latin typeface="Calibri" panose="020F0502020204030204" pitchFamily="34" charset="0"/>
                <a:ea typeface="宋体" panose="02010600030101010101" pitchFamily="2" charset="-122"/>
              </a:rPr>
              <a:t>的命中率为</a:t>
            </a:r>
            <a:r>
              <a:rPr lang="en-US" sz="2000" b="0">
                <a:latin typeface="Calibri" panose="020F0502020204030204" pitchFamily="34" charset="0"/>
                <a:ea typeface="宋体" panose="02010600030101010101" pitchFamily="2" charset="-122"/>
              </a:rPr>
              <a:t>90.94%,</a:t>
            </a:r>
            <a:r>
              <a:rPr lang="zh-CN" sz="2000" b="0">
                <a:latin typeface="Calibri" panose="020F0502020204030204" pitchFamily="34" charset="0"/>
                <a:ea typeface="宋体" panose="02010600030101010101" pitchFamily="2" charset="-122"/>
              </a:rPr>
              <a:t>而</a:t>
            </a:r>
            <a:r>
              <a:rPr lang="en-US" sz="2000" b="0">
                <a:latin typeface="Calibri" panose="020F0502020204030204" pitchFamily="34" charset="0"/>
                <a:ea typeface="宋体" panose="02010600030101010101" pitchFamily="2" charset="-122"/>
              </a:rPr>
              <a:t>Jang</a:t>
            </a:r>
            <a:r>
              <a:rPr lang="zh-CN" sz="2000" b="0">
                <a:latin typeface="Calibri" panose="020F0502020204030204" pitchFamily="34" charset="0"/>
                <a:ea typeface="宋体" panose="02010600030101010101" pitchFamily="2" charset="-122"/>
              </a:rPr>
              <a:t>的算法只有</a:t>
            </a:r>
            <a:r>
              <a:rPr lang="en-US" sz="2000" b="0">
                <a:latin typeface="Calibri" panose="020F0502020204030204" pitchFamily="34" charset="0"/>
                <a:ea typeface="宋体" panose="02010600030101010101" pitchFamily="2" charset="-122"/>
              </a:rPr>
              <a:t>83.62%</a:t>
            </a:r>
            <a:endParaRPr lang="en-US" altLang="en-US" sz="2000" b="0">
              <a:latin typeface="Calibri" panose="020F0502020204030204" pitchFamily="34" charset="0"/>
              <a:ea typeface="宋体" panose="02010600030101010101" pitchFamily="2" charset="-122"/>
            </a:endParaRPr>
          </a:p>
        </p:txBody>
      </p:sp>
      <p:cxnSp>
        <p:nvCxnSpPr>
          <p:cNvPr id="14" name="直接连接符 13"/>
          <p:cNvCxnSpPr/>
          <p:nvPr/>
        </p:nvCxnSpPr>
        <p:spPr>
          <a:xfrm>
            <a:off x="5179060" y="1089660"/>
            <a:ext cx="5715" cy="5250180"/>
          </a:xfrm>
          <a:prstGeom prst="line">
            <a:avLst/>
          </a:prstGeom>
          <a:ln w="19050"/>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967740" y="1507490"/>
            <a:ext cx="2696210" cy="583565"/>
          </a:xfrm>
          <a:prstGeom prst="rect">
            <a:avLst/>
          </a:prstGeom>
          <a:solidFill>
            <a:schemeClr val="bg1">
              <a:lumMod val="95000"/>
            </a:schemeClr>
          </a:solidFill>
        </p:spPr>
        <p:txBody>
          <a:bodyPr wrap="square" rtlCol="0">
            <a:spAutoFit/>
            <a:scene3d>
              <a:camera prst="orthographicFront"/>
              <a:lightRig rig="threePt" dir="t"/>
            </a:scene3d>
          </a:bodyPr>
          <a:p>
            <a:r>
              <a:rPr lang="zh-CN" altLang="en-US" sz="3200">
                <a:ln w="13462">
                  <a:noFill/>
                  <a:prstDash val="solid"/>
                </a:ln>
                <a:solidFill>
                  <a:schemeClr val="tx1"/>
                </a:solidFill>
                <a:effectLst>
                  <a:outerShdw dist="38100" dir="2700000" algn="bl" rotWithShape="0">
                    <a:schemeClr val="accent5"/>
                  </a:outerShdw>
                </a:effectLst>
              </a:rPr>
              <a:t>实验分析</a:t>
            </a:r>
            <a:endParaRPr lang="zh-CN" altLang="en-US" sz="3200">
              <a:ln w="13462">
                <a:noFill/>
                <a:prstDash val="solid"/>
              </a:ln>
              <a:solidFill>
                <a:schemeClr val="tx1"/>
              </a:solidFill>
              <a:effectLst>
                <a:outerShdw dist="38100" dir="2700000" algn="bl" rotWithShape="0">
                  <a:schemeClr val="accent5"/>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500"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ppt_w*0.70"/>
                                          </p:val>
                                        </p:tav>
                                        <p:tav tm="100000">
                                          <p:val>
                                            <p:strVal val="#ppt_w"/>
                                          </p:val>
                                        </p:tav>
                                      </p:tavLst>
                                    </p:anim>
                                    <p:anim calcmode="lin" valueType="num">
                                      <p:cBhvr>
                                        <p:cTn id="8" dur="500" fill="hold"/>
                                        <p:tgtEl>
                                          <p:spTgt spid="15"/>
                                        </p:tgtEl>
                                        <p:attrNameLst>
                                          <p:attrName>ppt_h</p:attrName>
                                        </p:attrNameLst>
                                      </p:cBhvr>
                                      <p:tavLst>
                                        <p:tav tm="0">
                                          <p:val>
                                            <p:strVal val="#ppt_h"/>
                                          </p:val>
                                        </p:tav>
                                        <p:tav tm="100000">
                                          <p:val>
                                            <p:strVal val="#ppt_h"/>
                                          </p:val>
                                        </p:tav>
                                      </p:tavLst>
                                    </p:anim>
                                    <p:animEffect transition="in" filter="fade">
                                      <p:cBhvr>
                                        <p:cTn id="9" dur="500"/>
                                        <p:tgtEl>
                                          <p:spTgt spid="15"/>
                                        </p:tgtEl>
                                      </p:cBhvr>
                                    </p:animEffect>
                                  </p:childTnLst>
                                </p:cTn>
                              </p:par>
                              <p:par>
                                <p:cTn id="10" presetID="55" presetClass="entr" presetSubtype="0" fill="hold" grpId="0" nodeType="withEffect">
                                  <p:stCondLst>
                                    <p:cond delay="0"/>
                                  </p:stCondLst>
                                  <p:childTnLst>
                                    <p:set>
                                      <p:cBhvr>
                                        <p:cTn id="11" dur="500"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strVal val="#ppt_w*0.70"/>
                                          </p:val>
                                        </p:tav>
                                        <p:tav tm="100000">
                                          <p:val>
                                            <p:strVal val="#ppt_w"/>
                                          </p:val>
                                        </p:tav>
                                      </p:tavLst>
                                    </p:anim>
                                    <p:anim calcmode="lin" valueType="num">
                                      <p:cBhvr>
                                        <p:cTn id="13" dur="500" fill="hold"/>
                                        <p:tgtEl>
                                          <p:spTgt spid="16"/>
                                        </p:tgtEl>
                                        <p:attrNameLst>
                                          <p:attrName>ppt_h</p:attrName>
                                        </p:attrNameLst>
                                      </p:cBhvr>
                                      <p:tavLst>
                                        <p:tav tm="0">
                                          <p:val>
                                            <p:strVal val="#ppt_h"/>
                                          </p:val>
                                        </p:tav>
                                        <p:tav tm="100000">
                                          <p:val>
                                            <p:strVal val="#ppt_h"/>
                                          </p:val>
                                        </p:tav>
                                      </p:tavLst>
                                    </p:anim>
                                    <p:animEffect transition="in" filter="fade">
                                      <p:cBhvr>
                                        <p:cTn id="14" dur="500"/>
                                        <p:tgtEl>
                                          <p:spTgt spid="16"/>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strVal val="#ppt_w*0.70"/>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Effect transition="in" filter="fade">
                                      <p:cBhvr>
                                        <p:cTn id="19" dur="1000"/>
                                        <p:tgtEl>
                                          <p:spTgt spid="17"/>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par>
                                <p:cTn id="28" presetID="22" presetClass="entr" presetSubtype="1"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par>
                          <p:cTn id="31" fill="hold">
                            <p:stCondLst>
                              <p:cond delay="1500"/>
                            </p:stCondLst>
                            <p:childTnLst>
                              <p:par>
                                <p:cTn id="32" presetID="55" presetClass="entr" presetSubtype="0" fill="hold" grpId="0" nodeType="afterEffect">
                                  <p:stCondLst>
                                    <p:cond delay="0"/>
                                  </p:stCondLst>
                                  <p:childTnLst>
                                    <p:set>
                                      <p:cBhvr>
                                        <p:cTn id="33" dur="1" fill="hold">
                                          <p:stCondLst>
                                            <p:cond delay="0"/>
                                          </p:stCondLst>
                                        </p:cTn>
                                        <p:tgtEl>
                                          <p:spTgt spid="100"/>
                                        </p:tgtEl>
                                        <p:attrNameLst>
                                          <p:attrName>style.visibility</p:attrName>
                                        </p:attrNameLst>
                                      </p:cBhvr>
                                      <p:to>
                                        <p:strVal val="visible"/>
                                      </p:to>
                                    </p:set>
                                    <p:anim calcmode="lin" valueType="num">
                                      <p:cBhvr>
                                        <p:cTn id="34" dur="1000" fill="hold"/>
                                        <p:tgtEl>
                                          <p:spTgt spid="100"/>
                                        </p:tgtEl>
                                        <p:attrNameLst>
                                          <p:attrName>ppt_w</p:attrName>
                                        </p:attrNameLst>
                                      </p:cBhvr>
                                      <p:tavLst>
                                        <p:tav tm="0">
                                          <p:val>
                                            <p:strVal val="#ppt_w*0.70"/>
                                          </p:val>
                                        </p:tav>
                                        <p:tav tm="100000">
                                          <p:val>
                                            <p:strVal val="#ppt_w"/>
                                          </p:val>
                                        </p:tav>
                                      </p:tavLst>
                                    </p:anim>
                                    <p:anim calcmode="lin" valueType="num">
                                      <p:cBhvr>
                                        <p:cTn id="35" dur="1000" fill="hold"/>
                                        <p:tgtEl>
                                          <p:spTgt spid="100"/>
                                        </p:tgtEl>
                                        <p:attrNameLst>
                                          <p:attrName>ppt_h</p:attrName>
                                        </p:attrNameLst>
                                      </p:cBhvr>
                                      <p:tavLst>
                                        <p:tav tm="0">
                                          <p:val>
                                            <p:strVal val="#ppt_h"/>
                                          </p:val>
                                        </p:tav>
                                        <p:tav tm="100000">
                                          <p:val>
                                            <p:strVal val="#ppt_h"/>
                                          </p:val>
                                        </p:tav>
                                      </p:tavLst>
                                    </p:anim>
                                    <p:animEffect transition="in" filter="fade">
                                      <p:cBhvr>
                                        <p:cTn id="36"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5" grpId="1" animBg="1"/>
      <p:bldP spid="16" grpId="1" animBg="1"/>
      <p:bldP spid="17" grpId="0" animBg="1"/>
      <p:bldP spid="100" grpId="0"/>
      <p:bldP spid="100"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1" cstate="screen">
            <a:duotone>
              <a:prstClr val="black"/>
              <a:prstClr val="white"/>
            </a:duotone>
            <a:extLst>
              <a:ext uri="{BEBA8EAE-BF5A-486C-A8C5-ECC9F3942E4B}">
                <a14:imgProps xmlns:a14="http://schemas.microsoft.com/office/drawing/2010/main">
                  <a14:imgLayer r:embed="rId2">
                    <a14:imgEffect>
                      <a14:brightnessContrast contrast="40000"/>
                    </a14:imgEffect>
                  </a14:imgLayer>
                </a14:imgProps>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03</a:t>
            </a:r>
            <a:endParaRPr lang="en-US" altLang="zh-CN" sz="13800" dirty="0">
              <a:solidFill>
                <a:schemeClr val="tx1">
                  <a:lumMod val="50000"/>
                  <a:lumOff val="50000"/>
                </a:schemeClr>
              </a:solidFill>
              <a:latin typeface="仿宋" panose="02010609060101010101" charset="-122"/>
              <a:ea typeface="仿宋" panose="02010609060101010101" charset="-122"/>
              <a:cs typeface="+mn-ea"/>
              <a:sym typeface="+mn-lt"/>
            </a:endParaRP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245" y="3231515"/>
            <a:ext cx="4013200"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5204225"/>
          <p:cNvPicPr>
            <a:picLocks noChangeAspect="1"/>
          </p:cNvPicPr>
          <p:nvPr/>
        </p:nvPicPr>
        <p:blipFill>
          <a:blip r:embed="rId1">
            <a:lum bright="6000" contrast="12000"/>
          </a:blip>
          <a:stretch>
            <a:fillRect/>
          </a:stretch>
        </p:blipFill>
        <p:spPr>
          <a:xfrm>
            <a:off x="1431925" y="1339850"/>
            <a:ext cx="8933815" cy="4513580"/>
          </a:xfrm>
          <a:prstGeom prst="rect">
            <a:avLst/>
          </a:prstGeom>
        </p:spPr>
      </p:pic>
      <p:sp>
        <p:nvSpPr>
          <p:cNvPr id="3" name="椭圆 2"/>
          <p:cNvSpPr/>
          <p:nvPr/>
        </p:nvSpPr>
        <p:spPr>
          <a:xfrm>
            <a:off x="1311910" y="1043305"/>
            <a:ext cx="7129145" cy="2648585"/>
          </a:xfrm>
          <a:prstGeom prst="ellipse">
            <a:avLst/>
          </a:prstGeom>
          <a:noFill/>
          <a:ln w="5715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heel(4)">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10817860"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哼唱信号特征提取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custDataLst>
              <p:tags r:id="rId1"/>
            </p:custDataLst>
          </p:nvPr>
        </p:nvSpPr>
        <p:spPr>
          <a:xfrm>
            <a:off x="6192520" y="2352992"/>
            <a:ext cx="5080000" cy="2306955"/>
          </a:xfrm>
          <a:prstGeom prst="rect">
            <a:avLst/>
          </a:prstGeom>
          <a:noFill/>
          <a:ln w="9525">
            <a:noFill/>
          </a:ln>
        </p:spPr>
        <p:txBody>
          <a:bodyPr>
            <a:spAutoFit/>
          </a:bodyPr>
          <a:p>
            <a:pPr indent="0"/>
            <a:r>
              <a:rPr lang="en-US" sz="2400" b="0">
                <a:latin typeface="Calibri" panose="020F0502020204030204" pitchFamily="34" charset="0"/>
                <a:ea typeface="宋体" panose="02010600030101010101" pitchFamily="2" charset="-122"/>
              </a:rPr>
              <a:t>1. </a:t>
            </a:r>
            <a:r>
              <a:rPr lang="zh-CN" sz="2400" b="0">
                <a:latin typeface="Calibri" panose="020F0502020204030204" pitchFamily="34" charset="0"/>
                <a:ea typeface="宋体" panose="02010600030101010101" pitchFamily="2" charset="-122"/>
              </a:rPr>
              <a:t>语音特征的曲线应与非语音有明显的区别</a:t>
            </a:r>
            <a:r>
              <a:rPr lang="en-US" sz="2400" b="0">
                <a:latin typeface="Calibri" panose="020F0502020204030204" pitchFamily="34" charset="0"/>
                <a:ea typeface="宋体" panose="02010600030101010101" pitchFamily="2" charset="-122"/>
                <a:cs typeface="Times New Roman" panose="02020603050405020304" charset="0"/>
              </a:rPr>
              <a:t>2. </a:t>
            </a:r>
            <a:r>
              <a:rPr lang="zh-CN" sz="2400" b="0">
                <a:latin typeface="Calibri" panose="020F0502020204030204" pitchFamily="34" charset="0"/>
                <a:ea typeface="宋体" panose="02010600030101010101" pitchFamily="2" charset="-122"/>
              </a:rPr>
              <a:t>非语音特征的曲线应该尽可能的平坦，以便于阈值的选择</a:t>
            </a:r>
            <a:r>
              <a:rPr lang="en-US" sz="2400" b="0">
                <a:latin typeface="Calibri" panose="020F0502020204030204" pitchFamily="34" charset="0"/>
                <a:ea typeface="宋体" panose="02010600030101010101" pitchFamily="2" charset="-122"/>
                <a:cs typeface="Times New Roman" panose="02020603050405020304" charset="0"/>
              </a:rPr>
              <a:t>3. </a:t>
            </a:r>
            <a:r>
              <a:rPr lang="zh-CN" sz="2400" b="0">
                <a:latin typeface="Calibri" panose="020F0502020204030204" pitchFamily="34" charset="0"/>
                <a:ea typeface="宋体" panose="02010600030101010101" pitchFamily="2" charset="-122"/>
              </a:rPr>
              <a:t>各种噪声的特征值在相同信噪比条件下应尽可能的相近</a:t>
            </a:r>
            <a:endParaRPr lang="zh-CN" altLang="en-US" sz="2400" b="0">
              <a:latin typeface="Calibri" panose="020F0502020204030204" pitchFamily="34" charset="0"/>
              <a:ea typeface="宋体" panose="02010600030101010101" pitchFamily="2" charset="-122"/>
            </a:endParaRPr>
          </a:p>
        </p:txBody>
      </p:sp>
      <p:pic>
        <p:nvPicPr>
          <p:cNvPr id="9" name="图片 8" descr="QQ图片20191115213734"/>
          <p:cNvPicPr>
            <a:picLocks noChangeAspect="1"/>
          </p:cNvPicPr>
          <p:nvPr/>
        </p:nvPicPr>
        <p:blipFill>
          <a:blip r:embed="rId2">
            <a:lum contrast="84000"/>
          </a:blip>
          <a:stretch>
            <a:fillRect/>
          </a:stretch>
        </p:blipFill>
        <p:spPr>
          <a:xfrm>
            <a:off x="419735" y="1661795"/>
            <a:ext cx="5198745" cy="3848100"/>
          </a:xfrm>
          <a:prstGeom prst="rect">
            <a:avLst/>
          </a:prstGeom>
        </p:spPr>
      </p:pic>
      <p:sp>
        <p:nvSpPr>
          <p:cNvPr id="10" name="矩形 9"/>
          <p:cNvSpPr/>
          <p:nvPr/>
        </p:nvSpPr>
        <p:spPr>
          <a:xfrm>
            <a:off x="3635375" y="1016635"/>
            <a:ext cx="4735830" cy="645160"/>
          </a:xfrm>
          <a:prstGeom prst="rect">
            <a:avLst/>
          </a:prstGeom>
          <a:noFill/>
          <a:ln>
            <a:noFill/>
          </a:ln>
        </p:spPr>
        <p:txBody>
          <a:bodyPr wrap="square" rtlCol="0" anchor="t">
            <a:spAutoFit/>
          </a:bodyPr>
          <a:p>
            <a:pPr algn="ctr"/>
            <a:r>
              <a:rPr lang="zh-CN" altLang="en-US" sz="3600">
                <a:ln w="13462">
                  <a:solidFill>
                    <a:sysClr val="windowText" lastClr="000000"/>
                  </a:solidFill>
                  <a:prstDash val="solid"/>
                </a:ln>
                <a:solidFill>
                  <a:schemeClr val="tx1">
                    <a:lumMod val="85000"/>
                    <a:lumOff val="15000"/>
                  </a:schemeClr>
                </a:solidFill>
                <a:effectLst/>
              </a:rPr>
              <a:t>语音特征选择</a:t>
            </a:r>
            <a:endParaRPr lang="zh-CN" altLang="en-US" sz="3600">
              <a:ln w="13462">
                <a:solidFill>
                  <a:sysClr val="windowText" lastClr="000000"/>
                </a:solidFill>
                <a:prstDash val="solid"/>
              </a:ln>
              <a:solidFill>
                <a:schemeClr val="tx1">
                  <a:lumMod val="85000"/>
                  <a:lumOff val="15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000" fill="hold">
                                          <p:stCondLst>
                                            <p:cond delay="0"/>
                                          </p:stCondLst>
                                        </p:cTn>
                                        <p:tgtEl>
                                          <p:spTgt spid="100"/>
                                        </p:tgtEl>
                                        <p:attrNameLst>
                                          <p:attrName>style.visibility</p:attrName>
                                        </p:attrNameLst>
                                      </p:cBhvr>
                                      <p:to>
                                        <p:strVal val="visible"/>
                                      </p:to>
                                    </p:set>
                                    <p:animEffect transition="in" filter="box(in)">
                                      <p:cBhvr>
                                        <p:cTn id="12"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8327390"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哼唱信号特征提取</a:t>
            </a:r>
            <a:endPar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3" name="图片 2" descr="QQ图片20191129175401"/>
          <p:cNvPicPr>
            <a:picLocks noChangeAspect="1"/>
          </p:cNvPicPr>
          <p:nvPr/>
        </p:nvPicPr>
        <p:blipFill>
          <a:blip r:embed="rId1"/>
          <a:stretch>
            <a:fillRect/>
          </a:stretch>
        </p:blipFill>
        <p:spPr>
          <a:xfrm>
            <a:off x="6019800" y="3475355"/>
            <a:ext cx="5697855" cy="1723390"/>
          </a:xfrm>
          <a:prstGeom prst="rect">
            <a:avLst/>
          </a:prstGeom>
        </p:spPr>
      </p:pic>
      <p:pic>
        <p:nvPicPr>
          <p:cNvPr id="9" name="图片 8" descr="QQ图片20191115213734"/>
          <p:cNvPicPr>
            <a:picLocks noChangeAspect="1"/>
          </p:cNvPicPr>
          <p:nvPr/>
        </p:nvPicPr>
        <p:blipFill>
          <a:blip r:embed="rId2">
            <a:lum contrast="84000"/>
          </a:blip>
          <a:stretch>
            <a:fillRect/>
          </a:stretch>
        </p:blipFill>
        <p:spPr>
          <a:xfrm>
            <a:off x="419735" y="1661795"/>
            <a:ext cx="5201285" cy="3849370"/>
          </a:xfrm>
          <a:prstGeom prst="rect">
            <a:avLst/>
          </a:prstGeom>
        </p:spPr>
      </p:pic>
      <p:pic>
        <p:nvPicPr>
          <p:cNvPr id="10" name="图片 9" descr="QQ图片20191115210614"/>
          <p:cNvPicPr>
            <a:picLocks noChangeAspect="1"/>
          </p:cNvPicPr>
          <p:nvPr/>
        </p:nvPicPr>
        <p:blipFill>
          <a:blip r:embed="rId3"/>
          <a:stretch>
            <a:fillRect/>
          </a:stretch>
        </p:blipFill>
        <p:spPr>
          <a:xfrm>
            <a:off x="5793740" y="1908175"/>
            <a:ext cx="6150610" cy="1216025"/>
          </a:xfrm>
          <a:prstGeom prst="rect">
            <a:avLst/>
          </a:prstGeom>
        </p:spPr>
      </p:pic>
      <p:sp>
        <p:nvSpPr>
          <p:cNvPr id="2" name="矩形 1"/>
          <p:cNvSpPr/>
          <p:nvPr/>
        </p:nvSpPr>
        <p:spPr>
          <a:xfrm>
            <a:off x="3635375" y="1016635"/>
            <a:ext cx="4735830" cy="645160"/>
          </a:xfrm>
          <a:prstGeom prst="rect">
            <a:avLst/>
          </a:prstGeom>
          <a:noFill/>
          <a:ln>
            <a:noFill/>
          </a:ln>
        </p:spPr>
        <p:txBody>
          <a:bodyPr wrap="square" rtlCol="0" anchor="t">
            <a:spAutoFit/>
          </a:bodyPr>
          <a:p>
            <a:pPr algn="ctr"/>
            <a:r>
              <a:rPr lang="zh-CN" altLang="en-US" sz="3600">
                <a:ln w="13462">
                  <a:solidFill>
                    <a:sysClr val="windowText" lastClr="000000"/>
                  </a:solidFill>
                  <a:prstDash val="solid"/>
                </a:ln>
                <a:solidFill>
                  <a:schemeClr val="tx1">
                    <a:lumMod val="85000"/>
                    <a:lumOff val="15000"/>
                  </a:schemeClr>
                </a:solidFill>
                <a:effectLst/>
              </a:rPr>
              <a:t>语音特征选择</a:t>
            </a:r>
            <a:endParaRPr lang="zh-CN" altLang="en-US" sz="3600">
              <a:ln w="13462">
                <a:solidFill>
                  <a:sysClr val="windowText" lastClr="000000"/>
                </a:solidFill>
                <a:prstDash val="solid"/>
              </a:ln>
              <a:solidFill>
                <a:schemeClr val="tx1">
                  <a:lumMod val="85000"/>
                  <a:lumOff val="15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10817860"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哼唱信号特征提取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5214722"/>
          <p:cNvPicPr>
            <a:picLocks noChangeAspect="1"/>
          </p:cNvPicPr>
          <p:nvPr/>
        </p:nvPicPr>
        <p:blipFill>
          <a:blip r:embed="rId1"/>
          <a:stretch>
            <a:fillRect/>
          </a:stretch>
        </p:blipFill>
        <p:spPr>
          <a:xfrm>
            <a:off x="735965" y="1811020"/>
            <a:ext cx="5457190" cy="3435350"/>
          </a:xfrm>
          <a:prstGeom prst="rect">
            <a:avLst/>
          </a:prstGeom>
        </p:spPr>
      </p:pic>
      <p:pic>
        <p:nvPicPr>
          <p:cNvPr id="3" name="图片 2" descr="QQ图片20191129180024"/>
          <p:cNvPicPr>
            <a:picLocks noChangeAspect="1"/>
          </p:cNvPicPr>
          <p:nvPr/>
        </p:nvPicPr>
        <p:blipFill>
          <a:blip r:embed="rId2"/>
          <a:stretch>
            <a:fillRect/>
          </a:stretch>
        </p:blipFill>
        <p:spPr>
          <a:xfrm>
            <a:off x="6346825" y="1851025"/>
            <a:ext cx="4785360" cy="3355340"/>
          </a:xfrm>
          <a:prstGeom prst="rect">
            <a:avLst/>
          </a:prstGeom>
        </p:spPr>
      </p:pic>
      <p:sp>
        <p:nvSpPr>
          <p:cNvPr id="9" name="文本框 8"/>
          <p:cNvSpPr txBox="1"/>
          <p:nvPr/>
        </p:nvSpPr>
        <p:spPr>
          <a:xfrm>
            <a:off x="1544320" y="5365115"/>
            <a:ext cx="3840480" cy="460375"/>
          </a:xfrm>
          <a:prstGeom prst="rect">
            <a:avLst/>
          </a:prstGeom>
          <a:noFill/>
        </p:spPr>
        <p:txBody>
          <a:bodyPr wrap="none" rtlCol="0">
            <a:spAutoFit/>
          </a:bodyPr>
          <a:p>
            <a:r>
              <a:rPr lang="zh-CN" altLang="en-US" sz="2400"/>
              <a:t>哼信号端点检测结果示意图</a:t>
            </a:r>
            <a:endParaRPr lang="zh-CN" altLang="en-US" sz="2400"/>
          </a:p>
        </p:txBody>
      </p:sp>
      <p:sp>
        <p:nvSpPr>
          <p:cNvPr id="10" name="文本框 9"/>
          <p:cNvSpPr txBox="1"/>
          <p:nvPr/>
        </p:nvSpPr>
        <p:spPr>
          <a:xfrm>
            <a:off x="6819265" y="5410200"/>
            <a:ext cx="3840480" cy="460375"/>
          </a:xfrm>
          <a:prstGeom prst="rect">
            <a:avLst/>
          </a:prstGeom>
          <a:noFill/>
        </p:spPr>
        <p:txBody>
          <a:bodyPr wrap="none" rtlCol="0">
            <a:spAutoFit/>
          </a:bodyPr>
          <a:p>
            <a:r>
              <a:rPr lang="zh-CN" altLang="en-US" sz="2400"/>
              <a:t>唱信号端点检测结果示意图</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 天空, 地图&#10;&#10;已生成极高可信度的说明"/>
          <p:cNvPicPr>
            <a:picLocks noChangeAspect="1"/>
          </p:cNvPicPr>
          <p:nvPr/>
        </p:nvPicPr>
        <p:blipFill rotWithShape="1">
          <a:blip r:embed="rId1" cstate="screen"/>
          <a:srcRect/>
          <a:stretch>
            <a:fillRect/>
          </a:stretch>
        </p:blipFill>
        <p:spPr>
          <a:xfrm>
            <a:off x="0" y="0"/>
            <a:ext cx="9652000" cy="6858000"/>
          </a:xfrm>
          <a:custGeom>
            <a:avLst/>
            <a:gdLst>
              <a:gd name="connsiteX0" fmla="*/ 0 w 9652000"/>
              <a:gd name="connsiteY0" fmla="*/ 0 h 6858000"/>
              <a:gd name="connsiteX1" fmla="*/ 9652000 w 9652000"/>
              <a:gd name="connsiteY1" fmla="*/ 0 h 6858000"/>
              <a:gd name="connsiteX2" fmla="*/ 9652000 w 9652000"/>
              <a:gd name="connsiteY2" fmla="*/ 3173414 h 6858000"/>
              <a:gd name="connsiteX3" fmla="*/ 6743700 w 9652000"/>
              <a:gd name="connsiteY3" fmla="*/ 1988878 h 6858000"/>
              <a:gd name="connsiteX4" fmla="*/ 6858000 w 9652000"/>
              <a:gd name="connsiteY4" fmla="*/ 4389178 h 6858000"/>
              <a:gd name="connsiteX5" fmla="*/ 4381500 w 9652000"/>
              <a:gd name="connsiteY5" fmla="*/ 5760778 h 6858000"/>
              <a:gd name="connsiteX6" fmla="*/ 5524500 w 9652000"/>
              <a:gd name="connsiteY6" fmla="*/ 6808528 h 6858000"/>
              <a:gd name="connsiteX7" fmla="*/ 5754400 w 9652000"/>
              <a:gd name="connsiteY7" fmla="*/ 6858000 h 6858000"/>
              <a:gd name="connsiteX8" fmla="*/ 0 w 965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0" h="6858000">
                <a:moveTo>
                  <a:pt x="0" y="0"/>
                </a:moveTo>
                <a:lnTo>
                  <a:pt x="9652000" y="0"/>
                </a:lnTo>
                <a:lnTo>
                  <a:pt x="9652000" y="3173414"/>
                </a:lnTo>
                <a:lnTo>
                  <a:pt x="6743700" y="1988878"/>
                </a:lnTo>
                <a:lnTo>
                  <a:pt x="6858000" y="4389178"/>
                </a:lnTo>
                <a:lnTo>
                  <a:pt x="4381500" y="5760778"/>
                </a:lnTo>
                <a:lnTo>
                  <a:pt x="5524500" y="6808528"/>
                </a:lnTo>
                <a:lnTo>
                  <a:pt x="5754400" y="6858000"/>
                </a:lnTo>
                <a:lnTo>
                  <a:pt x="0" y="6858000"/>
                </a:lnTo>
                <a:close/>
              </a:path>
            </a:pathLst>
          </a:custGeom>
        </p:spPr>
      </p:pic>
      <p:sp>
        <p:nvSpPr>
          <p:cNvPr id="7" name="文本框 6"/>
          <p:cNvSpPr txBox="1"/>
          <p:nvPr/>
        </p:nvSpPr>
        <p:spPr>
          <a:xfrm>
            <a:off x="2099916" y="2282303"/>
            <a:ext cx="3516630" cy="2584450"/>
          </a:xfrm>
          <a:prstGeom prst="rect">
            <a:avLst/>
          </a:prstGeom>
          <a:noFill/>
        </p:spPr>
        <p:txBody>
          <a:bodyPr wrap="none" rtlCol="0">
            <a:spAutoFit/>
          </a:bodyPr>
          <a:lstStyle/>
          <a:p>
            <a:pPr algn="dist"/>
            <a:r>
              <a:rPr lang="zh-CN" altLang="en-US"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目录</a:t>
            </a:r>
            <a:endParaRPr lang="en-US" altLang="zh-CN"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a:p>
            <a:pPr algn="dist"/>
            <a:r>
              <a:rPr lang="en-US" altLang="zh-CN" sz="5400" spc="6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CONTENT</a:t>
            </a:r>
            <a:r>
              <a:rPr lang="en-US" altLang="zh-CN" sz="5400" b="1" spc="600" dirty="0">
                <a:solidFill>
                  <a:schemeClr val="bg1"/>
                </a:solidFill>
                <a:cs typeface="+mn-ea"/>
                <a:sym typeface="+mn-lt"/>
              </a:rPr>
              <a:t>S</a:t>
            </a:r>
            <a:endParaRPr lang="zh-CN" altLang="en-US" sz="5400" b="1" spc="600" dirty="0">
              <a:solidFill>
                <a:schemeClr val="bg1"/>
              </a:solidFill>
              <a:cs typeface="+mn-ea"/>
              <a:sym typeface="+mn-lt"/>
            </a:endParaRPr>
          </a:p>
          <a:p>
            <a:pPr algn="dist"/>
            <a:endParaRPr lang="zh-CN" altLang="en-US" sz="5400" b="1" spc="600" dirty="0">
              <a:solidFill>
                <a:schemeClr val="bg1"/>
              </a:solidFill>
              <a:latin typeface="仿宋" panose="02010609060101010101" charset="-122"/>
              <a:ea typeface="仿宋" panose="02010609060101010101" charset="-122"/>
              <a:cs typeface="+mn-ea"/>
              <a:sym typeface="+mn-lt"/>
            </a:endParaRPr>
          </a:p>
        </p:txBody>
      </p:sp>
      <p:pic>
        <p:nvPicPr>
          <p:cNvPr id="40" name="图片 39" descr="图片包含 文字, 天空, 地图&#10;&#10;已生成极高可信度的说明"/>
          <p:cNvPicPr>
            <a:picLocks noChangeAspect="1"/>
          </p:cNvPicPr>
          <p:nvPr/>
        </p:nvPicPr>
        <p:blipFill rotWithShape="1">
          <a:blip r:embed="rId2" cstate="screen"/>
          <a:srcRect/>
          <a:stretch>
            <a:fillRect/>
          </a:stretch>
        </p:blipFill>
        <p:spPr>
          <a:xfrm flipH="1" flipV="1">
            <a:off x="8065770" y="3101110"/>
            <a:ext cx="4171950" cy="3894038"/>
          </a:xfrm>
          <a:custGeom>
            <a:avLst/>
            <a:gdLst>
              <a:gd name="connsiteX0" fmla="*/ 1612080 w 4171950"/>
              <a:gd name="connsiteY0" fmla="*/ 3894038 h 3894038"/>
              <a:gd name="connsiteX1" fmla="*/ 0 w 4171950"/>
              <a:gd name="connsiteY1" fmla="*/ 3894038 h 3894038"/>
              <a:gd name="connsiteX2" fmla="*/ 0 w 4171950"/>
              <a:gd name="connsiteY2" fmla="*/ 0 h 3894038"/>
              <a:gd name="connsiteX3" fmla="*/ 4171950 w 4171950"/>
              <a:gd name="connsiteY3" fmla="*/ 0 h 3894038"/>
              <a:gd name="connsiteX4" fmla="*/ 4171950 w 4171950"/>
              <a:gd name="connsiteY4" fmla="*/ 1801895 h 3894038"/>
              <a:gd name="connsiteX5" fmla="*/ 2914876 w 4171950"/>
              <a:gd name="connsiteY5" fmla="*/ 1129304 h 3894038"/>
              <a:gd name="connsiteX6" fmla="*/ 2964280 w 4171950"/>
              <a:gd name="connsiteY6" fmla="*/ 2492217 h 3894038"/>
              <a:gd name="connsiteX7" fmla="*/ 1895588 w 4171950"/>
              <a:gd name="connsiteY7" fmla="*/ 3269757 h 3894038"/>
              <a:gd name="connsiteX8" fmla="*/ 1447800 w 4171950"/>
              <a:gd name="connsiteY8" fmla="*/ 2190750 h 3894038"/>
              <a:gd name="connsiteX9" fmla="*/ 1381125 w 4171950"/>
              <a:gd name="connsiteY9" fmla="*/ 2495550 h 3894038"/>
              <a:gd name="connsiteX10" fmla="*/ 800100 w 4171950"/>
              <a:gd name="connsiteY10" fmla="*/ 2428875 h 3894038"/>
              <a:gd name="connsiteX11" fmla="*/ 733425 w 4171950"/>
              <a:gd name="connsiteY11" fmla="*/ 2609850 h 3894038"/>
              <a:gd name="connsiteX12" fmla="*/ 2487264 w 4171950"/>
              <a:gd name="connsiteY12" fmla="*/ 3894038 h 3894038"/>
              <a:gd name="connsiteX13" fmla="*/ 2154664 w 4171950"/>
              <a:gd name="connsiteY13" fmla="*/ 3894038 h 3894038"/>
              <a:gd name="connsiteX14" fmla="*/ 1898380 w 4171950"/>
              <a:gd name="connsiteY14" fmla="*/ 3276484 h 3894038"/>
              <a:gd name="connsiteX15" fmla="*/ 2387892 w 4171950"/>
              <a:gd name="connsiteY15" fmla="*/ 3865947 h 38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1950" h="3894038">
                <a:moveTo>
                  <a:pt x="1612080" y="3894038"/>
                </a:moveTo>
                <a:lnTo>
                  <a:pt x="0" y="3894038"/>
                </a:lnTo>
                <a:lnTo>
                  <a:pt x="0" y="0"/>
                </a:lnTo>
                <a:lnTo>
                  <a:pt x="4171950" y="0"/>
                </a:lnTo>
                <a:lnTo>
                  <a:pt x="4171950" y="1801895"/>
                </a:lnTo>
                <a:lnTo>
                  <a:pt x="2914876" y="1129304"/>
                </a:lnTo>
                <a:lnTo>
                  <a:pt x="2964280" y="2492217"/>
                </a:lnTo>
                <a:lnTo>
                  <a:pt x="1895588" y="3269757"/>
                </a:lnTo>
                <a:lnTo>
                  <a:pt x="1447800" y="2190750"/>
                </a:lnTo>
                <a:lnTo>
                  <a:pt x="1381125" y="2495550"/>
                </a:lnTo>
                <a:lnTo>
                  <a:pt x="800100" y="2428875"/>
                </a:lnTo>
                <a:lnTo>
                  <a:pt x="733425" y="2609850"/>
                </a:lnTo>
                <a:close/>
                <a:moveTo>
                  <a:pt x="2487264" y="3894038"/>
                </a:moveTo>
                <a:lnTo>
                  <a:pt x="2154664" y="3894038"/>
                </a:lnTo>
                <a:lnTo>
                  <a:pt x="1898380" y="3276484"/>
                </a:lnTo>
                <a:lnTo>
                  <a:pt x="2387892" y="3865947"/>
                </a:lnTo>
                <a:close/>
              </a:path>
            </a:pathLst>
          </a:custGeom>
        </p:spPr>
      </p:pic>
      <p:sp>
        <p:nvSpPr>
          <p:cNvPr id="3" name="任意多边形 18"/>
          <p:cNvSpPr/>
          <p:nvPr/>
        </p:nvSpPr>
        <p:spPr>
          <a:xfrm>
            <a:off x="6494430" y="1704676"/>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发展历史和本文概述</a:t>
            </a:r>
            <a:endPar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endParaRPr>
          </a:p>
        </p:txBody>
      </p:sp>
      <p:sp>
        <p:nvSpPr>
          <p:cNvPr id="4" name="任意多边形 21"/>
          <p:cNvSpPr/>
          <p:nvPr/>
        </p:nvSpPr>
        <p:spPr>
          <a:xfrm>
            <a:off x="6494145" y="2728595"/>
            <a:ext cx="814641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endParaRPr>
          </a:p>
        </p:txBody>
      </p:sp>
      <p:sp>
        <p:nvSpPr>
          <p:cNvPr id="5" name="任意多边形 24"/>
          <p:cNvSpPr/>
          <p:nvPr/>
        </p:nvSpPr>
        <p:spPr>
          <a:xfrm>
            <a:off x="6494145" y="3817620"/>
            <a:ext cx="469328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endPar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endParaRPr>
          </a:p>
        </p:txBody>
      </p:sp>
      <p:sp>
        <p:nvSpPr>
          <p:cNvPr id="12" name="矩形: 圆角 8"/>
          <p:cNvSpPr/>
          <p:nvPr/>
        </p:nvSpPr>
        <p:spPr>
          <a:xfrm>
            <a:off x="5951877" y="1849083"/>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01</a:t>
            </a:r>
            <a:endParaRPr lang="zh-CN" altLang="en-US" b="1" dirty="0">
              <a:cs typeface="+mn-ea"/>
              <a:sym typeface="+mn-lt"/>
            </a:endParaRPr>
          </a:p>
        </p:txBody>
      </p:sp>
      <p:sp>
        <p:nvSpPr>
          <p:cNvPr id="13" name="矩形: 圆角 9"/>
          <p:cNvSpPr/>
          <p:nvPr/>
        </p:nvSpPr>
        <p:spPr>
          <a:xfrm>
            <a:off x="5951877" y="2880455"/>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02</a:t>
            </a:r>
            <a:endParaRPr lang="zh-CN" altLang="en-US" b="1" dirty="0">
              <a:cs typeface="+mn-ea"/>
              <a:sym typeface="+mn-lt"/>
            </a:endParaRPr>
          </a:p>
        </p:txBody>
      </p:sp>
      <p:sp>
        <p:nvSpPr>
          <p:cNvPr id="14" name="矩形: 圆角 10"/>
          <p:cNvSpPr/>
          <p:nvPr/>
        </p:nvSpPr>
        <p:spPr>
          <a:xfrm>
            <a:off x="5951877" y="3911827"/>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03</a:t>
            </a:r>
            <a:endParaRPr lang="zh-CN" altLang="en-US" b="1" dirty="0">
              <a:cs typeface="+mn-ea"/>
              <a:sym typeface="+mn-lt"/>
            </a:endParaRPr>
          </a:p>
        </p:txBody>
      </p:sp>
      <p:cxnSp>
        <p:nvCxnSpPr>
          <p:cNvPr id="8" name="直接连接符 7"/>
          <p:cNvCxnSpPr/>
          <p:nvPr/>
        </p:nvCxnSpPr>
        <p:spPr>
          <a:xfrm>
            <a:off x="6629973" y="2385695"/>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29973" y="3416935"/>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629973" y="4448175"/>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752792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哼唱信号特征提取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29180913"/>
          <p:cNvPicPr>
            <a:picLocks noChangeAspect="1"/>
          </p:cNvPicPr>
          <p:nvPr/>
        </p:nvPicPr>
        <p:blipFill>
          <a:blip r:embed="rId1"/>
          <a:stretch>
            <a:fillRect/>
          </a:stretch>
        </p:blipFill>
        <p:spPr>
          <a:xfrm>
            <a:off x="4313555" y="922655"/>
            <a:ext cx="3933190" cy="2416175"/>
          </a:xfrm>
          <a:prstGeom prst="rect">
            <a:avLst/>
          </a:prstGeom>
        </p:spPr>
      </p:pic>
      <p:pic>
        <p:nvPicPr>
          <p:cNvPr id="3" name="图片 2" descr="QQ图片20191129180923"/>
          <p:cNvPicPr>
            <a:picLocks noChangeAspect="1"/>
          </p:cNvPicPr>
          <p:nvPr/>
        </p:nvPicPr>
        <p:blipFill>
          <a:blip r:embed="rId2"/>
          <a:stretch>
            <a:fillRect/>
          </a:stretch>
        </p:blipFill>
        <p:spPr>
          <a:xfrm>
            <a:off x="8246745" y="1040130"/>
            <a:ext cx="3758565" cy="2180590"/>
          </a:xfrm>
          <a:prstGeom prst="rect">
            <a:avLst/>
          </a:prstGeom>
        </p:spPr>
      </p:pic>
      <p:pic>
        <p:nvPicPr>
          <p:cNvPr id="9" name="图片 8" descr="QQ图片20191129180935"/>
          <p:cNvPicPr>
            <a:picLocks noChangeAspect="1"/>
          </p:cNvPicPr>
          <p:nvPr/>
        </p:nvPicPr>
        <p:blipFill>
          <a:blip r:embed="rId3"/>
          <a:stretch>
            <a:fillRect/>
          </a:stretch>
        </p:blipFill>
        <p:spPr>
          <a:xfrm>
            <a:off x="6612890" y="3203575"/>
            <a:ext cx="3487420" cy="2013585"/>
          </a:xfrm>
          <a:prstGeom prst="rect">
            <a:avLst/>
          </a:prstGeom>
        </p:spPr>
      </p:pic>
      <p:pic>
        <p:nvPicPr>
          <p:cNvPr id="10" name="图片 9" descr="QQ图片20191129181715"/>
          <p:cNvPicPr>
            <a:picLocks noChangeAspect="1"/>
          </p:cNvPicPr>
          <p:nvPr/>
        </p:nvPicPr>
        <p:blipFill>
          <a:blip r:embed="rId4"/>
          <a:stretch>
            <a:fillRect/>
          </a:stretch>
        </p:blipFill>
        <p:spPr>
          <a:xfrm>
            <a:off x="6054090" y="5319395"/>
            <a:ext cx="4796155" cy="1071245"/>
          </a:xfrm>
          <a:prstGeom prst="rect">
            <a:avLst/>
          </a:prstGeom>
        </p:spPr>
      </p:pic>
      <p:sp>
        <p:nvSpPr>
          <p:cNvPr id="17" name="矩形 16"/>
          <p:cNvSpPr/>
          <p:nvPr/>
        </p:nvSpPr>
        <p:spPr>
          <a:xfrm>
            <a:off x="708660" y="3163570"/>
            <a:ext cx="4434205" cy="29775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43865" y="1962150"/>
            <a:ext cx="1038225" cy="5073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11200" y="2089150"/>
            <a:ext cx="2696210" cy="583565"/>
          </a:xfrm>
          <a:prstGeom prst="rect">
            <a:avLst/>
          </a:prstGeom>
          <a:solidFill>
            <a:schemeClr val="bg1">
              <a:lumMod val="95000"/>
            </a:schemeClr>
          </a:solidFill>
        </p:spPr>
        <p:txBody>
          <a:bodyPr wrap="square" rtlCol="0">
            <a:spAutoFit/>
            <a:scene3d>
              <a:camera prst="orthographicFront"/>
              <a:lightRig rig="threePt" dir="t"/>
            </a:scene3d>
          </a:bodyPr>
          <a:p>
            <a:r>
              <a:rPr lang="zh-CN" altLang="en-US" sz="3200">
                <a:effectLst>
                  <a:outerShdw dist="38100" dir="2700000" algn="bl" rotWithShape="0">
                    <a:schemeClr val="accent5"/>
                  </a:outerShdw>
                </a:effectLst>
              </a:rPr>
              <a:t>实验分析</a:t>
            </a:r>
            <a:endParaRPr lang="zh-CN" altLang="en-US" sz="3200">
              <a:effectLst>
                <a:outerShdw dist="38100" dir="2700000" algn="bl" rotWithShape="0">
                  <a:schemeClr val="accent5"/>
                </a:outerShdw>
              </a:effectLst>
            </a:endParaRPr>
          </a:p>
        </p:txBody>
      </p:sp>
      <p:sp>
        <p:nvSpPr>
          <p:cNvPr id="100" name="文本框 99"/>
          <p:cNvSpPr txBox="1"/>
          <p:nvPr/>
        </p:nvSpPr>
        <p:spPr>
          <a:xfrm>
            <a:off x="878840" y="3203575"/>
            <a:ext cx="4094480" cy="2861310"/>
          </a:xfrm>
          <a:prstGeom prst="rect">
            <a:avLst/>
          </a:prstGeom>
          <a:noFill/>
          <a:ln w="9525">
            <a:noFill/>
          </a:ln>
        </p:spPr>
        <p:txBody>
          <a:bodyPr wrap="square">
            <a:spAutoFit/>
          </a:bodyPr>
          <a:p>
            <a:pPr indent="522605"/>
            <a:r>
              <a:rPr lang="zh-CN" sz="2000" b="0">
                <a:latin typeface="Calibri" panose="020F0502020204030204" pitchFamily="34" charset="0"/>
                <a:ea typeface="宋体" panose="02010600030101010101" pitchFamily="2" charset="-122"/>
              </a:rPr>
              <a:t>在这三个算法中，本算法在语音和非语音的命中率之间取得了最好的平衡。</a:t>
            </a:r>
            <a:endParaRPr lang="zh-CN" sz="2000" b="0">
              <a:latin typeface="Calibri" panose="020F0502020204030204" pitchFamily="34" charset="0"/>
              <a:ea typeface="宋体" panose="02010600030101010101" pitchFamily="2" charset="-122"/>
            </a:endParaRPr>
          </a:p>
          <a:p>
            <a:pPr indent="522605"/>
            <a:r>
              <a:rPr lang="zh-CN" sz="2000" b="0">
                <a:latin typeface="Calibri" panose="020F0502020204030204" pitchFamily="34" charset="0"/>
                <a:ea typeface="宋体" panose="02010600030101010101" pitchFamily="2" charset="-122"/>
              </a:rPr>
              <a:t>语音帧包含着要查找歌曲的旋律信息，如果语音帧被误判成非语音，必然会丢失部分信息。此外，音高检测算法从非语音帧得到的音高永远是错的，所以非语音被误判成语音会增加音高检测的错误率。</a:t>
            </a:r>
            <a:endParaRPr lang="zh-CN" altLang="en-US" sz="2000" b="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500"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ppt_w*0.7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animEffect transition="in" filter="fade">
                                      <p:cBhvr>
                                        <p:cTn id="9" dur="500"/>
                                        <p:tgtEl>
                                          <p:spTgt spid="16"/>
                                        </p:tgtEl>
                                      </p:cBhvr>
                                    </p:animEffect>
                                  </p:childTnLst>
                                </p:cTn>
                              </p:par>
                              <p:par>
                                <p:cTn id="10" presetID="55" presetClass="entr" presetSubtype="0" fill="hold" grpId="0" nodeType="withEffect">
                                  <p:stCondLst>
                                    <p:cond delay="0"/>
                                  </p:stCondLst>
                                  <p:childTnLst>
                                    <p:set>
                                      <p:cBhvr>
                                        <p:cTn id="11" dur="500"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strVal val="#ppt_w*0.70"/>
                                          </p:val>
                                        </p:tav>
                                        <p:tav tm="100000">
                                          <p:val>
                                            <p:strVal val="#ppt_w"/>
                                          </p:val>
                                        </p:tav>
                                      </p:tavLst>
                                    </p:anim>
                                    <p:anim calcmode="lin" valueType="num">
                                      <p:cBhvr>
                                        <p:cTn id="13" dur="500" fill="hold"/>
                                        <p:tgtEl>
                                          <p:spTgt spid="15"/>
                                        </p:tgtEl>
                                        <p:attrNameLst>
                                          <p:attrName>ppt_h</p:attrName>
                                        </p:attrNameLst>
                                      </p:cBhvr>
                                      <p:tavLst>
                                        <p:tav tm="0">
                                          <p:val>
                                            <p:strVal val="#ppt_h"/>
                                          </p:val>
                                        </p:tav>
                                        <p:tav tm="100000">
                                          <p:val>
                                            <p:strVal val="#ppt_h"/>
                                          </p:val>
                                        </p:tav>
                                      </p:tavLst>
                                    </p:anim>
                                    <p:animEffect transition="in" filter="fade">
                                      <p:cBhvr>
                                        <p:cTn id="14" dur="500"/>
                                        <p:tgtEl>
                                          <p:spTgt spid="15"/>
                                        </p:tgtEl>
                                      </p:cBhvr>
                                    </p:animEffect>
                                  </p:childTnLst>
                                </p:cTn>
                              </p:par>
                              <p:par>
                                <p:cTn id="15" presetID="22" presetClass="entr" presetSubtype="1"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22" presetClass="entr" presetSubtype="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par>
                          <p:cTn id="29" fill="hold">
                            <p:stCondLst>
                              <p:cond delay="1500"/>
                            </p:stCondLst>
                            <p:childTnLst>
                              <p:par>
                                <p:cTn id="30" presetID="55" presetClass="entr" presetSubtype="0" fill="hold" grpId="0" nodeType="afterEffect">
                                  <p:stCondLst>
                                    <p:cond delay="0"/>
                                  </p:stCondLst>
                                  <p:childTnLst>
                                    <p:set>
                                      <p:cBhvr>
                                        <p:cTn id="31" dur="500"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strVal val="#ppt_w*0.70"/>
                                          </p:val>
                                        </p:tav>
                                        <p:tav tm="100000">
                                          <p:val>
                                            <p:strVal val="#ppt_w"/>
                                          </p:val>
                                        </p:tav>
                                      </p:tavLst>
                                    </p:anim>
                                    <p:anim calcmode="lin" valueType="num">
                                      <p:cBhvr>
                                        <p:cTn id="33" dur="500" fill="hold"/>
                                        <p:tgtEl>
                                          <p:spTgt spid="17"/>
                                        </p:tgtEl>
                                        <p:attrNameLst>
                                          <p:attrName>ppt_h</p:attrName>
                                        </p:attrNameLst>
                                      </p:cBhvr>
                                      <p:tavLst>
                                        <p:tav tm="0">
                                          <p:val>
                                            <p:strVal val="#ppt_h"/>
                                          </p:val>
                                        </p:tav>
                                        <p:tav tm="100000">
                                          <p:val>
                                            <p:strVal val="#ppt_h"/>
                                          </p:val>
                                        </p:tav>
                                      </p:tavLst>
                                    </p:anim>
                                    <p:animEffect transition="in" filter="fade">
                                      <p:cBhvr>
                                        <p:cTn id="34" dur="500"/>
                                        <p:tgtEl>
                                          <p:spTgt spid="17"/>
                                        </p:tgtEl>
                                      </p:cBhvr>
                                    </p:animEffect>
                                  </p:childTnLst>
                                </p:cTn>
                              </p:par>
                              <p:par>
                                <p:cTn id="35" presetID="55" presetClass="entr" presetSubtype="0" fill="hold" grpId="0" nodeType="withEffect">
                                  <p:stCondLst>
                                    <p:cond delay="0"/>
                                  </p:stCondLst>
                                  <p:childTnLst>
                                    <p:set>
                                      <p:cBhvr>
                                        <p:cTn id="36" dur="500" fill="hold">
                                          <p:stCondLst>
                                            <p:cond delay="0"/>
                                          </p:stCondLst>
                                        </p:cTn>
                                        <p:tgtEl>
                                          <p:spTgt spid="100"/>
                                        </p:tgtEl>
                                        <p:attrNameLst>
                                          <p:attrName>style.visibility</p:attrName>
                                        </p:attrNameLst>
                                      </p:cBhvr>
                                      <p:to>
                                        <p:strVal val="visible"/>
                                      </p:to>
                                    </p:set>
                                    <p:anim calcmode="lin" valueType="num">
                                      <p:cBhvr>
                                        <p:cTn id="37" dur="500" fill="hold"/>
                                        <p:tgtEl>
                                          <p:spTgt spid="100"/>
                                        </p:tgtEl>
                                        <p:attrNameLst>
                                          <p:attrName>ppt_w</p:attrName>
                                        </p:attrNameLst>
                                      </p:cBhvr>
                                      <p:tavLst>
                                        <p:tav tm="0">
                                          <p:val>
                                            <p:strVal val="#ppt_w*0.70"/>
                                          </p:val>
                                        </p:tav>
                                        <p:tav tm="100000">
                                          <p:val>
                                            <p:strVal val="#ppt_w"/>
                                          </p:val>
                                        </p:tav>
                                      </p:tavLst>
                                    </p:anim>
                                    <p:anim calcmode="lin" valueType="num">
                                      <p:cBhvr>
                                        <p:cTn id="38" dur="500" fill="hold"/>
                                        <p:tgtEl>
                                          <p:spTgt spid="100"/>
                                        </p:tgtEl>
                                        <p:attrNameLst>
                                          <p:attrName>ppt_h</p:attrName>
                                        </p:attrNameLst>
                                      </p:cBhvr>
                                      <p:tavLst>
                                        <p:tav tm="0">
                                          <p:val>
                                            <p:strVal val="#ppt_h"/>
                                          </p:val>
                                        </p:tav>
                                        <p:tav tm="100000">
                                          <p:val>
                                            <p:strVal val="#ppt_h"/>
                                          </p:val>
                                        </p:tav>
                                      </p:tavLst>
                                    </p:anim>
                                    <p:animEffect transition="in" filter="fade">
                                      <p:cBhvr>
                                        <p:cTn id="3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7" grpId="0" animBg="1"/>
      <p:bldP spid="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63270" y="1174750"/>
            <a:ext cx="608330" cy="577215"/>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pic>
        <p:nvPicPr>
          <p:cNvPr id="15" name="图片 14" descr="QQ图片20191115204225"/>
          <p:cNvPicPr>
            <a:picLocks noChangeAspect="1"/>
          </p:cNvPicPr>
          <p:nvPr/>
        </p:nvPicPr>
        <p:blipFill>
          <a:blip r:embed="rId1">
            <a:lum bright="6000" contrast="12000"/>
          </a:blip>
          <a:stretch>
            <a:fillRect/>
          </a:stretch>
        </p:blipFill>
        <p:spPr>
          <a:xfrm>
            <a:off x="4155440" y="1878330"/>
            <a:ext cx="8072755" cy="4078605"/>
          </a:xfrm>
          <a:prstGeom prst="rect">
            <a:avLst/>
          </a:prstGeom>
        </p:spPr>
      </p:pic>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945832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23010" y="2635250"/>
            <a:ext cx="3585210" cy="460375"/>
          </a:xfrm>
          <a:prstGeom prst="rect">
            <a:avLst/>
          </a:prstGeom>
          <a:noFill/>
        </p:spPr>
        <p:txBody>
          <a:bodyPr wrap="square" rtlCol="0">
            <a:spAutoFit/>
          </a:bodyPr>
          <a:p>
            <a:r>
              <a:rPr lang="en-US" altLang="zh-CN" sz="2400"/>
              <a:t>MFCC</a:t>
            </a:r>
            <a:r>
              <a:rPr lang="zh-CN" altLang="en-US" sz="2400"/>
              <a:t>、</a:t>
            </a:r>
            <a:r>
              <a:rPr lang="en-US" altLang="zh-CN" sz="2400"/>
              <a:t>LPC</a:t>
            </a:r>
            <a:r>
              <a:rPr lang="zh-CN" altLang="en-US" sz="2400"/>
              <a:t>、</a:t>
            </a:r>
            <a:r>
              <a:rPr lang="en-US" altLang="zh-CN" sz="2400"/>
              <a:t>PLP-&gt;LPMCC</a:t>
            </a:r>
            <a:endParaRPr lang="en-US" altLang="zh-CN" sz="2400"/>
          </a:p>
        </p:txBody>
      </p:sp>
      <p:sp>
        <p:nvSpPr>
          <p:cNvPr id="10" name="文本框 9"/>
          <p:cNvSpPr txBox="1"/>
          <p:nvPr/>
        </p:nvSpPr>
        <p:spPr>
          <a:xfrm>
            <a:off x="1223010" y="2153920"/>
            <a:ext cx="2932430" cy="460375"/>
          </a:xfrm>
          <a:prstGeom prst="rect">
            <a:avLst/>
          </a:prstGeom>
          <a:noFill/>
        </p:spPr>
        <p:txBody>
          <a:bodyPr wrap="none" rtlCol="0">
            <a:spAutoFit/>
          </a:bodyPr>
          <a:p>
            <a:r>
              <a:rPr lang="zh-CN" altLang="en-US" sz="2400"/>
              <a:t>无歌声段</a:t>
            </a:r>
            <a:r>
              <a:rPr lang="en-US" altLang="zh-CN" sz="2400"/>
              <a:t>VS</a:t>
            </a:r>
            <a:r>
              <a:rPr lang="zh-CN" altLang="en-US" sz="2400"/>
              <a:t>有歌声段</a:t>
            </a:r>
            <a:endParaRPr lang="zh-CN" altLang="en-US" sz="2400"/>
          </a:p>
        </p:txBody>
      </p:sp>
      <p:sp>
        <p:nvSpPr>
          <p:cNvPr id="11" name="文本框 10"/>
          <p:cNvSpPr txBox="1"/>
          <p:nvPr/>
        </p:nvSpPr>
        <p:spPr>
          <a:xfrm>
            <a:off x="1223010" y="3155950"/>
            <a:ext cx="895985" cy="460375"/>
          </a:xfrm>
          <a:prstGeom prst="rect">
            <a:avLst/>
          </a:prstGeom>
          <a:noFill/>
        </p:spPr>
        <p:txBody>
          <a:bodyPr wrap="none" rtlCol="0">
            <a:spAutoFit/>
          </a:bodyPr>
          <a:p>
            <a:r>
              <a:rPr lang="en-US" altLang="zh-CN" sz="2400"/>
              <a:t>GMM</a:t>
            </a:r>
            <a:endParaRPr lang="en-US" altLang="zh-CN" sz="2400"/>
          </a:p>
        </p:txBody>
      </p:sp>
      <p:sp>
        <p:nvSpPr>
          <p:cNvPr id="13" name="文本框 12"/>
          <p:cNvSpPr txBox="1"/>
          <p:nvPr/>
        </p:nvSpPr>
        <p:spPr>
          <a:xfrm>
            <a:off x="1226185" y="3644900"/>
            <a:ext cx="836295" cy="460375"/>
          </a:xfrm>
          <a:prstGeom prst="rect">
            <a:avLst/>
          </a:prstGeom>
          <a:noFill/>
        </p:spPr>
        <p:txBody>
          <a:bodyPr wrap="none" rtlCol="0">
            <a:spAutoFit/>
          </a:bodyPr>
          <a:p>
            <a:r>
              <a:rPr lang="en-US" altLang="zh-CN" sz="2400"/>
              <a:t>CASA</a:t>
            </a:r>
            <a:endParaRPr lang="en-US" altLang="zh-CN" sz="2400"/>
          </a:p>
        </p:txBody>
      </p:sp>
      <p:sp>
        <p:nvSpPr>
          <p:cNvPr id="14" name="文本框 13"/>
          <p:cNvSpPr txBox="1"/>
          <p:nvPr/>
        </p:nvSpPr>
        <p:spPr>
          <a:xfrm>
            <a:off x="1224915" y="4091305"/>
            <a:ext cx="893445" cy="460375"/>
          </a:xfrm>
          <a:prstGeom prst="rect">
            <a:avLst/>
          </a:prstGeom>
          <a:noFill/>
        </p:spPr>
        <p:txBody>
          <a:bodyPr wrap="none" rtlCol="0">
            <a:spAutoFit/>
          </a:bodyPr>
          <a:p>
            <a:r>
              <a:rPr lang="en-US" altLang="zh-CN" sz="2400"/>
              <a:t>HMM</a:t>
            </a:r>
            <a:endParaRPr lang="en-US" altLang="zh-CN" sz="2400"/>
          </a:p>
        </p:txBody>
      </p:sp>
      <p:grpSp>
        <p:nvGrpSpPr>
          <p:cNvPr id="16" name="组合 15"/>
          <p:cNvGrpSpPr/>
          <p:nvPr/>
        </p:nvGrpSpPr>
        <p:grpSpPr>
          <a:xfrm rot="13740000">
            <a:off x="1353185" y="2091690"/>
            <a:ext cx="803910" cy="946785"/>
            <a:chOff x="7448" y="3202"/>
            <a:chExt cx="2827" cy="3146"/>
          </a:xfrm>
        </p:grpSpPr>
        <p:cxnSp>
          <p:nvCxnSpPr>
            <p:cNvPr id="17" name="直接连接符 16"/>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仿宋" panose="02010609060101010101" charset="-122"/>
              </a:endParaRPr>
            </a:p>
          </p:txBody>
        </p:sp>
      </p:grpSp>
      <p:grpSp>
        <p:nvGrpSpPr>
          <p:cNvPr id="19" name="组合 18"/>
          <p:cNvGrpSpPr/>
          <p:nvPr/>
        </p:nvGrpSpPr>
        <p:grpSpPr>
          <a:xfrm rot="13740000">
            <a:off x="1353185" y="2648585"/>
            <a:ext cx="803910" cy="946785"/>
            <a:chOff x="7448" y="3202"/>
            <a:chExt cx="2827" cy="3146"/>
          </a:xfrm>
        </p:grpSpPr>
        <p:cxnSp>
          <p:nvCxnSpPr>
            <p:cNvPr id="20" name="直接连接符 19"/>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仿宋" panose="02010609060101010101" charset="-122"/>
              </a:endParaRPr>
            </a:p>
          </p:txBody>
        </p:sp>
      </p:grpSp>
      <p:grpSp>
        <p:nvGrpSpPr>
          <p:cNvPr id="22" name="组合 21"/>
          <p:cNvGrpSpPr/>
          <p:nvPr/>
        </p:nvGrpSpPr>
        <p:grpSpPr>
          <a:xfrm rot="13740000">
            <a:off x="1343025" y="3121660"/>
            <a:ext cx="803910" cy="946785"/>
            <a:chOff x="7448" y="3202"/>
            <a:chExt cx="2827" cy="3146"/>
          </a:xfrm>
        </p:grpSpPr>
        <p:cxnSp>
          <p:nvCxnSpPr>
            <p:cNvPr id="23" name="直接连接符 22"/>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仿宋" panose="02010609060101010101" charset="-122"/>
              </a:endParaRPr>
            </a:p>
          </p:txBody>
        </p:sp>
      </p:grpSp>
      <p:grpSp>
        <p:nvGrpSpPr>
          <p:cNvPr id="25" name="组合 24"/>
          <p:cNvGrpSpPr/>
          <p:nvPr/>
        </p:nvGrpSpPr>
        <p:grpSpPr>
          <a:xfrm rot="13740000">
            <a:off x="1353185" y="3642360"/>
            <a:ext cx="803910" cy="946785"/>
            <a:chOff x="7448" y="3202"/>
            <a:chExt cx="2827" cy="3146"/>
          </a:xfrm>
        </p:grpSpPr>
        <p:cxnSp>
          <p:nvCxnSpPr>
            <p:cNvPr id="26" name="直接连接符 25"/>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仿宋" panose="02010609060101010101" charset="-122"/>
              </a:endParaRPr>
            </a:p>
          </p:txBody>
        </p:sp>
      </p:grpSp>
      <p:sp>
        <p:nvSpPr>
          <p:cNvPr id="29" name="文本框 28"/>
          <p:cNvSpPr txBox="1"/>
          <p:nvPr/>
        </p:nvSpPr>
        <p:spPr>
          <a:xfrm>
            <a:off x="866775" y="1358265"/>
            <a:ext cx="1808480" cy="583565"/>
          </a:xfrm>
          <a:prstGeom prst="rect">
            <a:avLst/>
          </a:prstGeom>
          <a:noFill/>
        </p:spPr>
        <p:txBody>
          <a:bodyPr wrap="none" rtlCol="0">
            <a:spAutoFit/>
          </a:bodyPr>
          <a:p>
            <a:r>
              <a:rPr lang="zh-CN" altLang="en-US" sz="3200"/>
              <a:t>关键点：</a:t>
            </a:r>
            <a:endParaRPr lang="zh-CN" altLang="en-US" sz="3200"/>
          </a:p>
        </p:txBody>
      </p:sp>
      <p:sp>
        <p:nvSpPr>
          <p:cNvPr id="3" name="椭圆 2"/>
          <p:cNvSpPr/>
          <p:nvPr/>
        </p:nvSpPr>
        <p:spPr>
          <a:xfrm>
            <a:off x="3995420" y="3524250"/>
            <a:ext cx="7129145" cy="2648585"/>
          </a:xfrm>
          <a:prstGeom prst="ellipse">
            <a:avLst/>
          </a:prstGeom>
          <a:noFill/>
          <a:ln w="5715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heel(4)">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500"/>
                            </p:stCondLst>
                            <p:childTnLst>
                              <p:par>
                                <p:cTn id="17" presetID="3" presetClass="entr" presetSubtype="5"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vertical)">
                                      <p:cBhvr>
                                        <p:cTn id="19" dur="500"/>
                                        <p:tgtEl>
                                          <p:spTgt spid="9"/>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vertical)">
                                      <p:cBhvr>
                                        <p:cTn id="22" dur="500"/>
                                        <p:tgtEl>
                                          <p:spTgt spid="10"/>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vertical)">
                                      <p:cBhvr>
                                        <p:cTn id="25" dur="500"/>
                                        <p:tgtEl>
                                          <p:spTgt spid="11"/>
                                        </p:tgtEl>
                                      </p:cBhvr>
                                    </p:animEffect>
                                  </p:childTnLst>
                                </p:cTn>
                              </p:par>
                              <p:par>
                                <p:cTn id="26" presetID="3" presetClass="entr" presetSubtype="5"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vertical)">
                                      <p:cBhvr>
                                        <p:cTn id="28" dur="500"/>
                                        <p:tgtEl>
                                          <p:spTgt spid="13"/>
                                        </p:tgtEl>
                                      </p:cBhvr>
                                    </p:animEffect>
                                  </p:childTnLst>
                                </p:cTn>
                              </p:par>
                              <p:par>
                                <p:cTn id="29" presetID="3" presetClass="entr" presetSubtype="5"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vertical)">
                                      <p:cBhvr>
                                        <p:cTn id="31" dur="500"/>
                                        <p:tgtEl>
                                          <p:spTgt spid="14"/>
                                        </p:tgtEl>
                                      </p:cBhvr>
                                    </p:animEffect>
                                  </p:childTnLst>
                                </p:cTn>
                              </p:par>
                              <p:par>
                                <p:cTn id="32" presetID="3" presetClass="entr" presetSubtype="5"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vertical)">
                                      <p:cBhvr>
                                        <p:cTn id="34" dur="500"/>
                                        <p:tgtEl>
                                          <p:spTgt spid="16"/>
                                        </p:tgtEl>
                                      </p:cBhvr>
                                    </p:animEffect>
                                  </p:childTnLst>
                                </p:cTn>
                              </p:par>
                              <p:par>
                                <p:cTn id="35" presetID="3" presetClass="entr" presetSubtype="5"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vertical)">
                                      <p:cBhvr>
                                        <p:cTn id="37" dur="500"/>
                                        <p:tgtEl>
                                          <p:spTgt spid="19"/>
                                        </p:tgtEl>
                                      </p:cBhvr>
                                    </p:animEffect>
                                  </p:childTnLst>
                                </p:cTn>
                              </p:par>
                              <p:par>
                                <p:cTn id="38" presetID="3" presetClass="entr" presetSubtype="5"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vertical)">
                                      <p:cBhvr>
                                        <p:cTn id="40" dur="500"/>
                                        <p:tgtEl>
                                          <p:spTgt spid="22"/>
                                        </p:tgtEl>
                                      </p:cBhvr>
                                    </p:animEffect>
                                  </p:childTnLst>
                                </p:cTn>
                              </p:par>
                              <p:par>
                                <p:cTn id="41" presetID="3" presetClass="entr" presetSubtype="5"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vertical)">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9" grpId="0"/>
      <p:bldP spid="10" grpId="0"/>
      <p:bldP spid="11" grpId="0"/>
      <p:bldP spid="13" grpId="0"/>
      <p:bldP spid="14"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836739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多音音乐特征提取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5234033"/>
          <p:cNvPicPr>
            <a:picLocks noChangeAspect="1"/>
          </p:cNvPicPr>
          <p:nvPr/>
        </p:nvPicPr>
        <p:blipFill>
          <a:blip r:embed="rId1"/>
          <a:stretch>
            <a:fillRect/>
          </a:stretch>
        </p:blipFill>
        <p:spPr>
          <a:xfrm>
            <a:off x="2133600" y="1524000"/>
            <a:ext cx="7577455" cy="4043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910907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多音音乐特征提取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5234047"/>
          <p:cNvPicPr>
            <a:picLocks noChangeAspect="1"/>
          </p:cNvPicPr>
          <p:nvPr/>
        </p:nvPicPr>
        <p:blipFill>
          <a:blip r:embed="rId1"/>
          <a:stretch>
            <a:fillRect/>
          </a:stretch>
        </p:blipFill>
        <p:spPr>
          <a:xfrm>
            <a:off x="198120" y="2024380"/>
            <a:ext cx="6129020" cy="2924175"/>
          </a:xfrm>
          <a:prstGeom prst="rect">
            <a:avLst/>
          </a:prstGeom>
        </p:spPr>
      </p:pic>
      <p:pic>
        <p:nvPicPr>
          <p:cNvPr id="3" name="图片 2" descr="QQ图片20191115235246"/>
          <p:cNvPicPr>
            <a:picLocks noChangeAspect="1"/>
          </p:cNvPicPr>
          <p:nvPr/>
        </p:nvPicPr>
        <p:blipFill>
          <a:blip r:embed="rId2"/>
          <a:stretch>
            <a:fillRect/>
          </a:stretch>
        </p:blipFill>
        <p:spPr>
          <a:xfrm>
            <a:off x="6015990" y="1739900"/>
            <a:ext cx="5461000" cy="2926715"/>
          </a:xfrm>
          <a:prstGeom prst="rect">
            <a:avLst/>
          </a:prstGeom>
        </p:spPr>
      </p:pic>
      <p:sp>
        <p:nvSpPr>
          <p:cNvPr id="9" name="文本框 8"/>
          <p:cNvSpPr txBox="1"/>
          <p:nvPr/>
        </p:nvSpPr>
        <p:spPr>
          <a:xfrm>
            <a:off x="2185670" y="5161280"/>
            <a:ext cx="1605280" cy="521970"/>
          </a:xfrm>
          <a:prstGeom prst="rect">
            <a:avLst/>
          </a:prstGeom>
          <a:noFill/>
        </p:spPr>
        <p:txBody>
          <a:bodyPr wrap="none" rtlCol="0">
            <a:spAutoFit/>
          </a:bodyPr>
          <a:p>
            <a:r>
              <a:rPr lang="zh-CN" altLang="en-US" sz="2800"/>
              <a:t>滤波模型</a:t>
            </a:r>
            <a:endParaRPr lang="zh-CN" altLang="en-US" sz="2800"/>
          </a:p>
        </p:txBody>
      </p:sp>
      <p:sp>
        <p:nvSpPr>
          <p:cNvPr id="10" name="文本框 9"/>
          <p:cNvSpPr txBox="1"/>
          <p:nvPr/>
        </p:nvSpPr>
        <p:spPr>
          <a:xfrm>
            <a:off x="8525510" y="4996815"/>
            <a:ext cx="1605280" cy="521970"/>
          </a:xfrm>
          <a:prstGeom prst="rect">
            <a:avLst/>
          </a:prstGeom>
          <a:noFill/>
        </p:spPr>
        <p:txBody>
          <a:bodyPr wrap="none" rtlCol="0">
            <a:spAutoFit/>
          </a:bodyPr>
          <a:p>
            <a:r>
              <a:rPr lang="zh-CN" altLang="en-US" sz="2800"/>
              <a:t>规整模型</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strips(downRight)">
                                      <p:cBhvr>
                                        <p:cTn id="7" dur="1000"/>
                                        <p:tgtEl>
                                          <p:spTgt spid="2"/>
                                        </p:tgtEl>
                                      </p:cBhvr>
                                    </p:animEffect>
                                  </p:childTnLst>
                                </p:cTn>
                              </p:par>
                              <p:par>
                                <p:cTn id="8" presetID="18" presetClass="entr" presetSubtype="6" fill="hold" grpId="0" nodeType="withEffect">
                                  <p:stCondLst>
                                    <p:cond delay="0"/>
                                  </p:stCondLst>
                                  <p:childTnLst>
                                    <p:set>
                                      <p:cBhvr>
                                        <p:cTn id="9" dur="1000" fill="hold">
                                          <p:stCondLst>
                                            <p:cond delay="0"/>
                                          </p:stCondLst>
                                        </p:cTn>
                                        <p:tgtEl>
                                          <p:spTgt spid="9"/>
                                        </p:tgtEl>
                                        <p:attrNameLst>
                                          <p:attrName>style.visibility</p:attrName>
                                        </p:attrNameLst>
                                      </p:cBhvr>
                                      <p:to>
                                        <p:strVal val="visible"/>
                                      </p:to>
                                    </p:set>
                                    <p:animEffect transition="in" filter="strips(downRight)">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000" fill="hold">
                                          <p:stCondLst>
                                            <p:cond delay="0"/>
                                          </p:stCondLst>
                                        </p:cTn>
                                        <p:tgtEl>
                                          <p:spTgt spid="3"/>
                                        </p:tgtEl>
                                        <p:attrNameLst>
                                          <p:attrName>style.visibility</p:attrName>
                                        </p:attrNameLst>
                                      </p:cBhvr>
                                      <p:to>
                                        <p:strVal val="visible"/>
                                      </p:to>
                                    </p:set>
                                    <p:animEffect transition="in" filter="strips(downRight)">
                                      <p:cBhvr>
                                        <p:cTn id="15" dur="1000"/>
                                        <p:tgtEl>
                                          <p:spTgt spid="3"/>
                                        </p:tgtEl>
                                      </p:cBhvr>
                                    </p:animEffect>
                                  </p:childTnLst>
                                </p:cTn>
                              </p:par>
                              <p:par>
                                <p:cTn id="16" presetID="18" presetClass="entr" presetSubtype="6" fill="hold" grpId="0" nodeType="withEffect">
                                  <p:stCondLst>
                                    <p:cond delay="0"/>
                                  </p:stCondLst>
                                  <p:childTnLst>
                                    <p:set>
                                      <p:cBhvr>
                                        <p:cTn id="17" dur="1000" fill="hold">
                                          <p:stCondLst>
                                            <p:cond delay="0"/>
                                          </p:stCondLst>
                                        </p:cTn>
                                        <p:tgtEl>
                                          <p:spTgt spid="10"/>
                                        </p:tgtEl>
                                        <p:attrNameLst>
                                          <p:attrName>style.visibility</p:attrName>
                                        </p:attrNameLst>
                                      </p:cBhvr>
                                      <p:to>
                                        <p:strVal val="visible"/>
                                      </p:to>
                                    </p:set>
                                    <p:animEffect transition="in" filter="strips(downRight)">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7030" y="3833443"/>
            <a:ext cx="589755" cy="50511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838517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多音音乐特征提取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6003100"/>
          <p:cNvPicPr>
            <a:picLocks noChangeAspect="1"/>
          </p:cNvPicPr>
          <p:nvPr/>
        </p:nvPicPr>
        <p:blipFill>
          <a:blip r:embed="rId1"/>
          <a:srcRect b="16523"/>
          <a:stretch>
            <a:fillRect/>
          </a:stretch>
        </p:blipFill>
        <p:spPr>
          <a:xfrm>
            <a:off x="1998345" y="1003300"/>
            <a:ext cx="7760335" cy="3080385"/>
          </a:xfrm>
          <a:prstGeom prst="rect">
            <a:avLst/>
          </a:prstGeom>
        </p:spPr>
      </p:pic>
      <p:sp>
        <p:nvSpPr>
          <p:cNvPr id="100" name="文本框 99"/>
          <p:cNvSpPr txBox="1"/>
          <p:nvPr/>
        </p:nvSpPr>
        <p:spPr>
          <a:xfrm>
            <a:off x="517525" y="4633595"/>
            <a:ext cx="11029950" cy="1198880"/>
          </a:xfrm>
          <a:prstGeom prst="rect">
            <a:avLst/>
          </a:prstGeom>
          <a:noFill/>
          <a:ln w="9525">
            <a:noFill/>
          </a:ln>
        </p:spPr>
        <p:txBody>
          <a:bodyPr wrap="square">
            <a:spAutoFit/>
          </a:bodyPr>
          <a:p>
            <a:pPr indent="563245"/>
            <a:r>
              <a:rPr lang="zh-CN" sz="2400" b="0">
                <a:latin typeface="Calibri" panose="020F0502020204030204" pitchFamily="34" charset="0"/>
                <a:ea typeface="宋体" panose="02010600030101010101" pitchFamily="2" charset="-122"/>
              </a:rPr>
              <a:t>信道和峰值选择之后，我们根据信道峰值点的周期信息来估计音高。假设在某信道中的某一帧中歌声的确切音高是</a:t>
            </a:r>
            <a:r>
              <a:rPr lang="en-US" sz="2400" b="0">
                <a:latin typeface="Calibri" panose="020F0502020204030204" pitchFamily="34" charset="0"/>
                <a:ea typeface="宋体" panose="02010600030101010101" pitchFamily="2" charset="-122"/>
                <a:cs typeface="Times New Roman" panose="02020603050405020304" charset="0"/>
              </a:rPr>
              <a:t>d</a:t>
            </a:r>
            <a:r>
              <a:rPr lang="zh-CN" sz="2400" b="0">
                <a:latin typeface="Calibri" panose="020F0502020204030204" pitchFamily="34" charset="0"/>
                <a:ea typeface="宋体" panose="02010600030101010101" pitchFamily="2" charset="-122"/>
              </a:rPr>
              <a:t>，与</a:t>
            </a:r>
            <a:r>
              <a:rPr lang="en-US" sz="2400" b="0">
                <a:latin typeface="Calibri" panose="020F0502020204030204" pitchFamily="34" charset="0"/>
                <a:ea typeface="宋体" panose="02010600030101010101" pitchFamily="2" charset="-122"/>
                <a:cs typeface="Times New Roman" panose="02020603050405020304" charset="0"/>
              </a:rPr>
              <a:t>d</a:t>
            </a:r>
            <a:r>
              <a:rPr lang="zh-CN" sz="2400" b="0">
                <a:latin typeface="Calibri" panose="020F0502020204030204" pitchFamily="34" charset="0"/>
                <a:ea typeface="宋体" panose="02010600030101010101" pitchFamily="2" charset="-122"/>
              </a:rPr>
              <a:t>最近的那个峰值点对应的时间标记是</a:t>
            </a:r>
            <a:r>
              <a:rPr lang="en-US" sz="2400" b="0">
                <a:latin typeface="Calibri" panose="020F0502020204030204" pitchFamily="34" charset="0"/>
                <a:ea typeface="宋体" panose="02010600030101010101" pitchFamily="2" charset="-122"/>
              </a:rPr>
              <a:t>l</a:t>
            </a:r>
            <a:r>
              <a:rPr lang="zh-CN" sz="2400" b="0">
                <a:latin typeface="Calibri" panose="020F0502020204030204" pitchFamily="34" charset="0"/>
                <a:ea typeface="宋体" panose="02010600030101010101" pitchFamily="2" charset="-122"/>
              </a:rPr>
              <a:t>，如果在该信道中歌声占主导地位，那么</a:t>
            </a:r>
            <a:r>
              <a:rPr lang="en-US" sz="2400" b="0">
                <a:latin typeface="Calibri" panose="020F0502020204030204" pitchFamily="34" charset="0"/>
                <a:ea typeface="宋体" panose="02010600030101010101" pitchFamily="2" charset="-122"/>
                <a:cs typeface="Times New Roman" panose="02020603050405020304" charset="0"/>
              </a:rPr>
              <a:t>d</a:t>
            </a:r>
            <a:r>
              <a:rPr lang="zh-CN" sz="2400" b="0">
                <a:latin typeface="Calibri" panose="020F0502020204030204" pitchFamily="34" charset="0"/>
                <a:ea typeface="宋体" panose="02010600030101010101" pitchFamily="2" charset="-122"/>
              </a:rPr>
              <a:t>与</a:t>
            </a:r>
            <a:r>
              <a:rPr lang="en-US" sz="2400" b="0">
                <a:latin typeface="Calibri" panose="020F0502020204030204" pitchFamily="34" charset="0"/>
                <a:ea typeface="宋体" panose="02010600030101010101" pitchFamily="2" charset="-122"/>
              </a:rPr>
              <a:t>l</a:t>
            </a:r>
            <a:r>
              <a:rPr lang="zh-CN" sz="2400" b="0">
                <a:latin typeface="Calibri" panose="020F0502020204030204" pitchFamily="34" charset="0"/>
                <a:ea typeface="宋体" panose="02010600030101010101" pitchFamily="2" charset="-122"/>
              </a:rPr>
              <a:t>的差值应该很小</a:t>
            </a:r>
            <a:endParaRPr lang="zh-CN" altLang="en-US" sz="2400" b="0">
              <a:latin typeface="Calibri" panose="020F0502020204030204" pitchFamily="34" charset="0"/>
              <a:ea typeface="宋体" panose="02010600030101010101" pitchFamily="2" charset="-122"/>
            </a:endParaRPr>
          </a:p>
        </p:txBody>
      </p:sp>
      <p:sp>
        <p:nvSpPr>
          <p:cNvPr id="11" name="文本框 10"/>
          <p:cNvSpPr txBox="1"/>
          <p:nvPr/>
        </p:nvSpPr>
        <p:spPr>
          <a:xfrm>
            <a:off x="589280" y="4023995"/>
            <a:ext cx="2316480" cy="521970"/>
          </a:xfrm>
          <a:prstGeom prst="rect">
            <a:avLst/>
          </a:prstGeom>
          <a:solidFill>
            <a:schemeClr val="bg2"/>
          </a:solidFill>
        </p:spPr>
        <p:txBody>
          <a:bodyPr wrap="none" rtlCol="0">
            <a:spAutoFit/>
          </a:bodyPr>
          <a:p>
            <a:r>
              <a:rPr lang="zh-CN" altLang="en-US" sz="2800"/>
              <a:t>音高估计问题</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childTnLst>
                          </p:cTn>
                        </p:par>
                        <p:par>
                          <p:cTn id="8" fill="hold">
                            <p:stCondLst>
                              <p:cond delay="1000"/>
                            </p:stCondLst>
                            <p:childTnLst>
                              <p:par>
                                <p:cTn id="9" presetID="5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1000" fill="hold"/>
                                        <p:tgtEl>
                                          <p:spTgt spid="100"/>
                                        </p:tgtEl>
                                        <p:attrNameLst>
                                          <p:attrName>ppt_w</p:attrName>
                                        </p:attrNameLst>
                                      </p:cBhvr>
                                      <p:tavLst>
                                        <p:tav tm="0">
                                          <p:val>
                                            <p:strVal val="#ppt_w*0.70"/>
                                          </p:val>
                                        </p:tav>
                                        <p:tav tm="100000">
                                          <p:val>
                                            <p:strVal val="#ppt_w"/>
                                          </p:val>
                                        </p:tav>
                                      </p:tavLst>
                                    </p:anim>
                                    <p:anim calcmode="lin" valueType="num">
                                      <p:cBhvr>
                                        <p:cTn id="17" dur="1000" fill="hold"/>
                                        <p:tgtEl>
                                          <p:spTgt spid="100"/>
                                        </p:tgtEl>
                                        <p:attrNameLst>
                                          <p:attrName>ppt_h</p:attrName>
                                        </p:attrNameLst>
                                      </p:cBhvr>
                                      <p:tavLst>
                                        <p:tav tm="0">
                                          <p:val>
                                            <p:strVal val="#ppt_h"/>
                                          </p:val>
                                        </p:tav>
                                        <p:tav tm="100000">
                                          <p:val>
                                            <p:strVal val="#ppt_h"/>
                                          </p:val>
                                        </p:tav>
                                      </p:tavLst>
                                    </p:anim>
                                    <p:animEffect transition="in" filter="fade">
                                      <p:cBhvr>
                                        <p:cTn id="18" dur="1000"/>
                                        <p:tgtEl>
                                          <p:spTgt spid="100"/>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strVal val="#ppt_w*0.70"/>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0" grpId="0"/>
      <p:bldP spid="3" grpId="1" animBg="1"/>
      <p:bldP spid="100" grpId="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8197850"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多音音乐特征提取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6005519"/>
          <p:cNvPicPr>
            <a:picLocks noChangeAspect="1"/>
          </p:cNvPicPr>
          <p:nvPr/>
        </p:nvPicPr>
        <p:blipFill>
          <a:blip r:embed="rId1"/>
          <a:stretch>
            <a:fillRect/>
          </a:stretch>
        </p:blipFill>
        <p:spPr>
          <a:xfrm>
            <a:off x="278765" y="2105660"/>
            <a:ext cx="5093335" cy="2775585"/>
          </a:xfrm>
          <a:prstGeom prst="rect">
            <a:avLst/>
          </a:prstGeom>
        </p:spPr>
      </p:pic>
      <p:pic>
        <p:nvPicPr>
          <p:cNvPr id="3" name="图片 2" descr="QQ图片20191129205855"/>
          <p:cNvPicPr>
            <a:picLocks noChangeAspect="1"/>
          </p:cNvPicPr>
          <p:nvPr/>
        </p:nvPicPr>
        <p:blipFill>
          <a:blip r:embed="rId2"/>
          <a:stretch>
            <a:fillRect/>
          </a:stretch>
        </p:blipFill>
        <p:spPr>
          <a:xfrm>
            <a:off x="6875780" y="2070735"/>
            <a:ext cx="3038475" cy="1143000"/>
          </a:xfrm>
          <a:prstGeom prst="rect">
            <a:avLst/>
          </a:prstGeom>
        </p:spPr>
      </p:pic>
      <p:pic>
        <p:nvPicPr>
          <p:cNvPr id="9" name="图片 8" descr="QQ图片20191129205906"/>
          <p:cNvPicPr>
            <a:picLocks noChangeAspect="1"/>
          </p:cNvPicPr>
          <p:nvPr/>
        </p:nvPicPr>
        <p:blipFill>
          <a:blip r:embed="rId3"/>
          <a:stretch>
            <a:fillRect/>
          </a:stretch>
        </p:blipFill>
        <p:spPr>
          <a:xfrm>
            <a:off x="6803390" y="3362325"/>
            <a:ext cx="4386580" cy="1218565"/>
          </a:xfrm>
          <a:prstGeom prst="rect">
            <a:avLst/>
          </a:prstGeom>
        </p:spPr>
      </p:pic>
      <p:pic>
        <p:nvPicPr>
          <p:cNvPr id="10" name="图片 9" descr="QQ图片20191129205915"/>
          <p:cNvPicPr>
            <a:picLocks noChangeAspect="1"/>
          </p:cNvPicPr>
          <p:nvPr/>
        </p:nvPicPr>
        <p:blipFill>
          <a:blip r:embed="rId4"/>
          <a:stretch>
            <a:fillRect/>
          </a:stretch>
        </p:blipFill>
        <p:spPr>
          <a:xfrm>
            <a:off x="6803390" y="4823460"/>
            <a:ext cx="1823085" cy="673100"/>
          </a:xfrm>
          <a:prstGeom prst="rect">
            <a:avLst/>
          </a:prstGeom>
        </p:spPr>
      </p:pic>
      <p:sp>
        <p:nvSpPr>
          <p:cNvPr id="11" name="文本框 10"/>
          <p:cNvSpPr txBox="1"/>
          <p:nvPr/>
        </p:nvSpPr>
        <p:spPr>
          <a:xfrm>
            <a:off x="6149340" y="1697990"/>
            <a:ext cx="3230880" cy="460375"/>
          </a:xfrm>
          <a:prstGeom prst="rect">
            <a:avLst/>
          </a:prstGeom>
          <a:noFill/>
        </p:spPr>
        <p:txBody>
          <a:bodyPr wrap="none" rtlCol="0">
            <a:spAutoFit/>
          </a:bodyPr>
          <a:p>
            <a:r>
              <a:rPr lang="zh-CN" altLang="en-US" sz="2400"/>
              <a:t>单音高观测条件概率：</a:t>
            </a:r>
            <a:endParaRPr lang="zh-CN" altLang="en-US" sz="2400"/>
          </a:p>
        </p:txBody>
      </p:sp>
      <p:sp>
        <p:nvSpPr>
          <p:cNvPr id="13" name="文本框 12"/>
          <p:cNvSpPr txBox="1"/>
          <p:nvPr/>
        </p:nvSpPr>
        <p:spPr>
          <a:xfrm>
            <a:off x="6149340" y="3046730"/>
            <a:ext cx="3230880" cy="460375"/>
          </a:xfrm>
          <a:prstGeom prst="rect">
            <a:avLst/>
          </a:prstGeom>
          <a:noFill/>
        </p:spPr>
        <p:txBody>
          <a:bodyPr wrap="none" rtlCol="0">
            <a:spAutoFit/>
          </a:bodyPr>
          <a:p>
            <a:r>
              <a:rPr lang="zh-CN" altLang="en-US" sz="2400"/>
              <a:t>双音高观测条件概率：</a:t>
            </a:r>
            <a:endParaRPr lang="zh-CN" altLang="en-US" sz="2400"/>
          </a:p>
        </p:txBody>
      </p:sp>
      <p:sp>
        <p:nvSpPr>
          <p:cNvPr id="14" name="文本框 13"/>
          <p:cNvSpPr txBox="1"/>
          <p:nvPr/>
        </p:nvSpPr>
        <p:spPr>
          <a:xfrm>
            <a:off x="6149340" y="4415790"/>
            <a:ext cx="3230880" cy="460375"/>
          </a:xfrm>
          <a:prstGeom prst="rect">
            <a:avLst/>
          </a:prstGeom>
          <a:noFill/>
        </p:spPr>
        <p:txBody>
          <a:bodyPr wrap="none" rtlCol="0">
            <a:spAutoFit/>
          </a:bodyPr>
          <a:p>
            <a:r>
              <a:rPr lang="zh-CN" altLang="en-US" sz="2400"/>
              <a:t>无音高观测条件概率：</a:t>
            </a:r>
            <a:endParaRPr lang="zh-CN" altLang="en-US" sz="2400"/>
          </a:p>
        </p:txBody>
      </p:sp>
      <p:sp>
        <p:nvSpPr>
          <p:cNvPr id="15" name="文本框 14"/>
          <p:cNvSpPr txBox="1"/>
          <p:nvPr/>
        </p:nvSpPr>
        <p:spPr>
          <a:xfrm>
            <a:off x="411480" y="1439545"/>
            <a:ext cx="3857625" cy="521970"/>
          </a:xfrm>
          <a:prstGeom prst="rect">
            <a:avLst/>
          </a:prstGeom>
          <a:noFill/>
        </p:spPr>
        <p:txBody>
          <a:bodyPr wrap="none" rtlCol="0">
            <a:spAutoFit/>
          </a:bodyPr>
          <a:p>
            <a:r>
              <a:rPr lang="zh-CN" altLang="en-US" sz="2800"/>
              <a:t>基于</a:t>
            </a:r>
            <a:r>
              <a:rPr lang="en-US" altLang="zh-CN" sz="2800"/>
              <a:t>HMM</a:t>
            </a:r>
            <a:r>
              <a:rPr lang="zh-CN" altLang="en-US" sz="2800"/>
              <a:t>的音高跟踪：</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par>
                                <p:cTn id="12" presetID="12" presetClass="entr" presetSubtype="8"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ppt_x</p:attrName>
                                        </p:attrNameLst>
                                      </p:cBhvr>
                                      <p:tavLst>
                                        <p:tav tm="0">
                                          <p:val>
                                            <p:strVal val="#ppt_x-#ppt_w*1.125000"/>
                                          </p:val>
                                        </p:tav>
                                        <p:tav tm="100000">
                                          <p:val>
                                            <p:strVal val="#ppt_x"/>
                                          </p:val>
                                        </p:tav>
                                      </p:tavLst>
                                    </p:anim>
                                    <p:animEffect transition="in" filter="wipe(righ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par>
                                <p:cTn id="23" presetID="55"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strVal val="#ppt_w*0.70"/>
                                          </p:val>
                                        </p:tav>
                                        <p:tav tm="100000">
                                          <p:val>
                                            <p:strVal val="#ppt_w"/>
                                          </p:val>
                                        </p:tav>
                                      </p:tavLst>
                                    </p:anim>
                                    <p:anim calcmode="lin" valueType="num">
                                      <p:cBhvr>
                                        <p:cTn id="26" dur="1000" fill="hold"/>
                                        <p:tgtEl>
                                          <p:spTgt spid="9"/>
                                        </p:tgtEl>
                                        <p:attrNameLst>
                                          <p:attrName>ppt_h</p:attrName>
                                        </p:attrNameLst>
                                      </p:cBhvr>
                                      <p:tavLst>
                                        <p:tav tm="0">
                                          <p:val>
                                            <p:strVal val="#ppt_h"/>
                                          </p:val>
                                        </p:tav>
                                        <p:tav tm="100000">
                                          <p:val>
                                            <p:strVal val="#ppt_h"/>
                                          </p:val>
                                        </p:tav>
                                      </p:tavLst>
                                    </p:anim>
                                    <p:animEffect transition="in" filter="fade">
                                      <p:cBhvr>
                                        <p:cTn id="27" dur="1000"/>
                                        <p:tgtEl>
                                          <p:spTgt spid="9"/>
                                        </p:tgtEl>
                                      </p:cBhvr>
                                    </p:animEffect>
                                  </p:childTnLst>
                                </p:cTn>
                              </p:par>
                              <p:par>
                                <p:cTn id="28" presetID="55"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strVal val="#ppt_w*0.70"/>
                                          </p:val>
                                        </p:tav>
                                        <p:tav tm="100000">
                                          <p:val>
                                            <p:strVal val="#ppt_w"/>
                                          </p:val>
                                        </p:tav>
                                      </p:tavLst>
                                    </p:anim>
                                    <p:anim calcmode="lin" valueType="num">
                                      <p:cBhvr>
                                        <p:cTn id="31" dur="1000" fill="hold"/>
                                        <p:tgtEl>
                                          <p:spTgt spid="10"/>
                                        </p:tgtEl>
                                        <p:attrNameLst>
                                          <p:attrName>ppt_h</p:attrName>
                                        </p:attrNameLst>
                                      </p:cBhvr>
                                      <p:tavLst>
                                        <p:tav tm="0">
                                          <p:val>
                                            <p:strVal val="#ppt_h"/>
                                          </p:val>
                                        </p:tav>
                                        <p:tav tm="100000">
                                          <p:val>
                                            <p:strVal val="#ppt_h"/>
                                          </p:val>
                                        </p:tav>
                                      </p:tavLst>
                                    </p:anim>
                                    <p:animEffect transition="in" filter="fade">
                                      <p:cBhvr>
                                        <p:cTn id="32" dur="1000"/>
                                        <p:tgtEl>
                                          <p:spTgt spid="10"/>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strVal val="#ppt_w*0.70"/>
                                          </p:val>
                                        </p:tav>
                                        <p:tav tm="100000">
                                          <p:val>
                                            <p:strVal val="#ppt_w"/>
                                          </p:val>
                                        </p:tav>
                                      </p:tavLst>
                                    </p:anim>
                                    <p:anim calcmode="lin" valueType="num">
                                      <p:cBhvr>
                                        <p:cTn id="36" dur="1000" fill="hold"/>
                                        <p:tgtEl>
                                          <p:spTgt spid="11"/>
                                        </p:tgtEl>
                                        <p:attrNameLst>
                                          <p:attrName>ppt_h</p:attrName>
                                        </p:attrNameLst>
                                      </p:cBhvr>
                                      <p:tavLst>
                                        <p:tav tm="0">
                                          <p:val>
                                            <p:strVal val="#ppt_h"/>
                                          </p:val>
                                        </p:tav>
                                        <p:tav tm="100000">
                                          <p:val>
                                            <p:strVal val="#ppt_h"/>
                                          </p:val>
                                        </p:tav>
                                      </p:tavLst>
                                    </p:anim>
                                    <p:animEffect transition="in" filter="fade">
                                      <p:cBhvr>
                                        <p:cTn id="37" dur="1000"/>
                                        <p:tgtEl>
                                          <p:spTgt spid="11"/>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strVal val="#ppt_w*0.70"/>
                                          </p:val>
                                        </p:tav>
                                        <p:tav tm="100000">
                                          <p:val>
                                            <p:strVal val="#ppt_w"/>
                                          </p:val>
                                        </p:tav>
                                      </p:tavLst>
                                    </p:anim>
                                    <p:anim calcmode="lin" valueType="num">
                                      <p:cBhvr>
                                        <p:cTn id="41" dur="1000" fill="hold"/>
                                        <p:tgtEl>
                                          <p:spTgt spid="13"/>
                                        </p:tgtEl>
                                        <p:attrNameLst>
                                          <p:attrName>ppt_h</p:attrName>
                                        </p:attrNameLst>
                                      </p:cBhvr>
                                      <p:tavLst>
                                        <p:tav tm="0">
                                          <p:val>
                                            <p:strVal val="#ppt_h"/>
                                          </p:val>
                                        </p:tav>
                                        <p:tav tm="100000">
                                          <p:val>
                                            <p:strVal val="#ppt_h"/>
                                          </p:val>
                                        </p:tav>
                                      </p:tavLst>
                                    </p:anim>
                                    <p:animEffect transition="in" filter="fade">
                                      <p:cBhvr>
                                        <p:cTn id="42" dur="1000"/>
                                        <p:tgtEl>
                                          <p:spTgt spid="13"/>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1000" fill="hold"/>
                                        <p:tgtEl>
                                          <p:spTgt spid="14"/>
                                        </p:tgtEl>
                                        <p:attrNameLst>
                                          <p:attrName>ppt_w</p:attrName>
                                        </p:attrNameLst>
                                      </p:cBhvr>
                                      <p:tavLst>
                                        <p:tav tm="0">
                                          <p:val>
                                            <p:strVal val="#ppt_w*0.70"/>
                                          </p:val>
                                        </p:tav>
                                        <p:tav tm="100000">
                                          <p:val>
                                            <p:strVal val="#ppt_w"/>
                                          </p:val>
                                        </p:tav>
                                      </p:tavLst>
                                    </p:anim>
                                    <p:anim calcmode="lin" valueType="num">
                                      <p:cBhvr>
                                        <p:cTn id="46" dur="1000" fill="hold"/>
                                        <p:tgtEl>
                                          <p:spTgt spid="14"/>
                                        </p:tgtEl>
                                        <p:attrNameLst>
                                          <p:attrName>ppt_h</p:attrName>
                                        </p:attrNameLst>
                                      </p:cBhvr>
                                      <p:tavLst>
                                        <p:tav tm="0">
                                          <p:val>
                                            <p:strVal val="#ppt_h"/>
                                          </p:val>
                                        </p:tav>
                                        <p:tav tm="100000">
                                          <p:val>
                                            <p:strVal val="#ppt_h"/>
                                          </p:val>
                                        </p:tav>
                                      </p:tavLst>
                                    </p:anim>
                                    <p:animEffect transition="in" filter="fade">
                                      <p:cBhvr>
                                        <p:cTn id="4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1"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8244840"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r>
              <a:rPr lang="en-US" altLang="zh-CN" sz="2400" b="1" dirty="0">
                <a:solidFill>
                  <a:schemeClr val="tx1">
                    <a:lumMod val="50000"/>
                    <a:lumOff val="50000"/>
                  </a:schemeClr>
                </a:solidFill>
                <a:latin typeface="仿宋" panose="02010609060101010101" charset="-122"/>
                <a:ea typeface="仿宋" panose="02010609060101010101" charset="-122"/>
                <a:cs typeface="+mn-ea"/>
                <a:sym typeface="+mn-lt"/>
              </a:rPr>
              <a:t>——</a:t>
            </a: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多音音乐特征提取</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29205947"/>
          <p:cNvPicPr>
            <a:picLocks noChangeAspect="1"/>
          </p:cNvPicPr>
          <p:nvPr/>
        </p:nvPicPr>
        <p:blipFill>
          <a:blip r:embed="rId1"/>
          <a:stretch>
            <a:fillRect/>
          </a:stretch>
        </p:blipFill>
        <p:spPr>
          <a:xfrm>
            <a:off x="5175250" y="1759585"/>
            <a:ext cx="6780530" cy="1572895"/>
          </a:xfrm>
          <a:prstGeom prst="rect">
            <a:avLst/>
          </a:prstGeom>
        </p:spPr>
      </p:pic>
      <p:pic>
        <p:nvPicPr>
          <p:cNvPr id="3" name="图片 2" descr="QQ图片20191129205957"/>
          <p:cNvPicPr>
            <a:picLocks noChangeAspect="1"/>
          </p:cNvPicPr>
          <p:nvPr/>
        </p:nvPicPr>
        <p:blipFill>
          <a:blip r:embed="rId2"/>
          <a:stretch>
            <a:fillRect/>
          </a:stretch>
        </p:blipFill>
        <p:spPr>
          <a:xfrm>
            <a:off x="6439535" y="3592195"/>
            <a:ext cx="5515610" cy="1468120"/>
          </a:xfrm>
          <a:prstGeom prst="rect">
            <a:avLst/>
          </a:prstGeom>
        </p:spPr>
      </p:pic>
      <p:sp>
        <p:nvSpPr>
          <p:cNvPr id="16" name="矩形 15"/>
          <p:cNvSpPr/>
          <p:nvPr/>
        </p:nvSpPr>
        <p:spPr>
          <a:xfrm>
            <a:off x="700405" y="1380490"/>
            <a:ext cx="1038225" cy="5073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967740" y="1507490"/>
            <a:ext cx="2696210" cy="583565"/>
          </a:xfrm>
          <a:prstGeom prst="rect">
            <a:avLst/>
          </a:prstGeom>
          <a:solidFill>
            <a:schemeClr val="bg1">
              <a:lumMod val="95000"/>
            </a:schemeClr>
          </a:solidFill>
        </p:spPr>
        <p:txBody>
          <a:bodyPr wrap="square" rtlCol="0">
            <a:spAutoFit/>
            <a:scene3d>
              <a:camera prst="orthographicFront"/>
              <a:lightRig rig="threePt" dir="t"/>
            </a:scene3d>
          </a:bodyPr>
          <a:p>
            <a:r>
              <a:rPr lang="zh-CN" altLang="en-US" sz="3200">
                <a:effectLst>
                  <a:outerShdw dist="38100" dir="2700000" algn="bl" rotWithShape="0">
                    <a:schemeClr val="accent5"/>
                  </a:outerShdw>
                </a:effectLst>
              </a:rPr>
              <a:t>实验分析</a:t>
            </a:r>
            <a:endParaRPr lang="zh-CN" altLang="en-US" sz="3200">
              <a:effectLst>
                <a:outerShdw dist="38100" dir="2700000" algn="bl" rotWithShape="0">
                  <a:schemeClr val="accent5"/>
                </a:outerShdw>
              </a:effectLst>
            </a:endParaRPr>
          </a:p>
        </p:txBody>
      </p:sp>
      <p:sp>
        <p:nvSpPr>
          <p:cNvPr id="17" name="矩形 16"/>
          <p:cNvSpPr/>
          <p:nvPr/>
        </p:nvSpPr>
        <p:spPr>
          <a:xfrm>
            <a:off x="1071880" y="2352040"/>
            <a:ext cx="3634740" cy="38658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1101090" y="2433955"/>
            <a:ext cx="3691255" cy="3784600"/>
          </a:xfrm>
          <a:prstGeom prst="rect">
            <a:avLst/>
          </a:prstGeom>
          <a:noFill/>
          <a:ln w="9525">
            <a:noFill/>
          </a:ln>
        </p:spPr>
        <p:txBody>
          <a:bodyPr wrap="square">
            <a:spAutoFit/>
          </a:bodyPr>
          <a:p>
            <a:pPr indent="487045"/>
            <a:r>
              <a:rPr lang="zh-CN" sz="2000" b="0">
                <a:latin typeface="Calibri" panose="020F0502020204030204" pitchFamily="34" charset="0"/>
                <a:ea typeface="宋体" panose="02010600030101010101" pitchFamily="2" charset="-122"/>
              </a:rPr>
              <a:t>从表中我们可以看见本文的方法胜过</a:t>
            </a:r>
            <a:r>
              <a:rPr lang="en-US" sz="2000" b="0">
                <a:latin typeface="Calibri" panose="020F0502020204030204" pitchFamily="34" charset="0"/>
                <a:ea typeface="宋体" panose="02010600030101010101" pitchFamily="2" charset="-122"/>
                <a:cs typeface="Times New Roman" panose="02020603050405020304" charset="0"/>
              </a:rPr>
              <a:t>Li</a:t>
            </a:r>
            <a:r>
              <a:rPr lang="zh-CN" sz="2000" b="0">
                <a:latin typeface="Calibri" panose="020F0502020204030204" pitchFamily="34" charset="0"/>
                <a:ea typeface="宋体" panose="02010600030101010101" pitchFamily="2" charset="-122"/>
              </a:rPr>
              <a:t>的方法。由于有些非打击乐器的声音在频谱上不一定有明显的突变点，这时</a:t>
            </a:r>
            <a:r>
              <a:rPr lang="en-US" sz="2000" b="0">
                <a:latin typeface="Calibri" panose="020F0502020204030204" pitchFamily="34" charset="0"/>
                <a:ea typeface="宋体" panose="02010600030101010101" pitchFamily="2" charset="-122"/>
                <a:cs typeface="Times New Roman" panose="02020603050405020304" charset="0"/>
              </a:rPr>
              <a:t>SCD</a:t>
            </a:r>
            <a:r>
              <a:rPr lang="zh-CN" sz="2000" b="0">
                <a:latin typeface="Calibri" panose="020F0502020204030204" pitchFamily="34" charset="0"/>
                <a:ea typeface="宋体" panose="02010600030101010101" pitchFamily="2" charset="-122"/>
              </a:rPr>
              <a:t>方法就不能检测出声音的出现位置；另一方面，由于</a:t>
            </a:r>
            <a:r>
              <a:rPr lang="en-US" sz="2000" b="0">
                <a:latin typeface="Calibri" panose="020F0502020204030204" pitchFamily="34" charset="0"/>
                <a:ea typeface="宋体" panose="02010600030101010101" pitchFamily="2" charset="-122"/>
                <a:cs typeface="Times New Roman" panose="02020603050405020304" charset="0"/>
              </a:rPr>
              <a:t>LPMCC</a:t>
            </a:r>
            <a:r>
              <a:rPr lang="zh-CN" sz="2000" b="0">
                <a:latin typeface="Calibri" panose="020F0502020204030204" pitchFamily="34" charset="0"/>
                <a:ea typeface="宋体" panose="02010600030101010101" pitchFamily="2" charset="-122"/>
              </a:rPr>
              <a:t>是</a:t>
            </a:r>
            <a:r>
              <a:rPr lang="en-US" sz="2000" b="0">
                <a:latin typeface="Calibri" panose="020F0502020204030204" pitchFamily="34" charset="0"/>
                <a:ea typeface="宋体" panose="02010600030101010101" pitchFamily="2" charset="-122"/>
              </a:rPr>
              <a:t>LPC</a:t>
            </a:r>
            <a:r>
              <a:rPr lang="zh-CN" sz="2000" b="0">
                <a:latin typeface="Calibri" panose="020F0502020204030204" pitchFamily="34" charset="0"/>
                <a:ea typeface="宋体" panose="02010600030101010101" pitchFamily="2" charset="-122"/>
              </a:rPr>
              <a:t>谱上的</a:t>
            </a:r>
            <a:r>
              <a:rPr lang="en-US" sz="2000" b="0">
                <a:latin typeface="Calibri" panose="020F0502020204030204" pitchFamily="34" charset="0"/>
                <a:ea typeface="宋体" panose="02010600030101010101" pitchFamily="2" charset="-122"/>
              </a:rPr>
              <a:t>Mel</a:t>
            </a:r>
            <a:r>
              <a:rPr lang="zh-CN" sz="2000" b="0">
                <a:latin typeface="Calibri" panose="020F0502020204030204" pitchFamily="34" charset="0"/>
                <a:ea typeface="宋体" panose="02010600030101010101" pitchFamily="2" charset="-122"/>
              </a:rPr>
              <a:t>倒谱系数</a:t>
            </a:r>
            <a:r>
              <a:rPr lang="en-US" sz="2000" b="0">
                <a:latin typeface="Calibri" panose="020F0502020204030204" pitchFamily="34" charset="0"/>
                <a:ea typeface="宋体" panose="02010600030101010101" pitchFamily="2" charset="-122"/>
              </a:rPr>
              <a:t>,</a:t>
            </a:r>
            <a:r>
              <a:rPr lang="zh-CN" sz="2000" b="0">
                <a:latin typeface="Calibri" panose="020F0502020204030204" pitchFamily="34" charset="0"/>
                <a:ea typeface="宋体" panose="02010600030101010101" pitchFamily="2" charset="-122"/>
              </a:rPr>
              <a:t>它具有</a:t>
            </a:r>
            <a:r>
              <a:rPr lang="en-US" sz="2000" b="0">
                <a:latin typeface="Calibri" panose="020F0502020204030204" pitchFamily="34" charset="0"/>
                <a:ea typeface="宋体" panose="02010600030101010101" pitchFamily="2" charset="-122"/>
              </a:rPr>
              <a:t>L</a:t>
            </a:r>
            <a:r>
              <a:rPr lang="en-US" sz="2000" b="0">
                <a:latin typeface="Calibri" panose="020F0502020204030204" pitchFamily="34" charset="0"/>
                <a:ea typeface="宋体" panose="02010600030101010101" pitchFamily="2" charset="-122"/>
                <a:cs typeface="Times New Roman" panose="02020603050405020304" charset="0"/>
              </a:rPr>
              <a:t>PC</a:t>
            </a:r>
            <a:r>
              <a:rPr lang="zh-CN" sz="2000" b="0">
                <a:latin typeface="Calibri" panose="020F0502020204030204" pitchFamily="34" charset="0"/>
                <a:ea typeface="宋体" panose="02010600030101010101" pitchFamily="2" charset="-122"/>
              </a:rPr>
              <a:t>参数和</a:t>
            </a:r>
            <a:r>
              <a:rPr lang="en-US" sz="2000" b="0">
                <a:latin typeface="Calibri" panose="020F0502020204030204" pitchFamily="34" charset="0"/>
                <a:ea typeface="宋体" panose="02010600030101010101" pitchFamily="2" charset="-122"/>
                <a:cs typeface="Times New Roman" panose="02020603050405020304" charset="0"/>
              </a:rPr>
              <a:t>MFCC</a:t>
            </a:r>
            <a:r>
              <a:rPr lang="zh-CN" sz="2000" b="0">
                <a:latin typeface="Calibri" panose="020F0502020204030204" pitchFamily="34" charset="0"/>
                <a:ea typeface="宋体" panose="02010600030101010101" pitchFamily="2" charset="-122"/>
              </a:rPr>
              <a:t>参数的特点，与</a:t>
            </a:r>
            <a:r>
              <a:rPr lang="en-US" sz="2000" b="0">
                <a:latin typeface="Calibri" panose="020F0502020204030204" pitchFamily="34" charset="0"/>
                <a:ea typeface="宋体" panose="02010600030101010101" pitchFamily="2" charset="-122"/>
                <a:cs typeface="Times New Roman" panose="02020603050405020304" charset="0"/>
              </a:rPr>
              <a:t>LPC</a:t>
            </a:r>
            <a:r>
              <a:rPr lang="zh-CN" sz="2000" b="0">
                <a:latin typeface="Calibri" panose="020F0502020204030204" pitchFamily="34" charset="0"/>
                <a:ea typeface="宋体" panose="02010600030101010101" pitchFamily="2" charset="-122"/>
              </a:rPr>
              <a:t>参数相比它能更好地刻画人的听觉特性，且模拟了人的发音机理，因此在对音乐建模方面胜过</a:t>
            </a:r>
            <a:r>
              <a:rPr lang="en-US" sz="2000" b="0">
                <a:latin typeface="Calibri" panose="020F0502020204030204" pitchFamily="34" charset="0"/>
                <a:ea typeface="宋体" panose="02010600030101010101" pitchFamily="2" charset="-122"/>
                <a:cs typeface="Times New Roman" panose="02020603050405020304" charset="0"/>
              </a:rPr>
              <a:t>MFCC</a:t>
            </a:r>
            <a:r>
              <a:rPr lang="zh-CN" sz="2000" b="0">
                <a:latin typeface="Calibri" panose="020F0502020204030204" pitchFamily="34" charset="0"/>
                <a:ea typeface="宋体" panose="02010600030101010101" pitchFamily="2" charset="-122"/>
              </a:rPr>
              <a:t>参数。</a:t>
            </a:r>
            <a:endParaRPr lang="zh-CN" altLang="en-US" sz="2000" b="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500"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ppt_w*0.7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animEffect transition="in" filter="fade">
                                      <p:cBhvr>
                                        <p:cTn id="9" dur="500"/>
                                        <p:tgtEl>
                                          <p:spTgt spid="16"/>
                                        </p:tgtEl>
                                      </p:cBhvr>
                                    </p:animEffect>
                                  </p:childTnLst>
                                </p:cTn>
                              </p:par>
                              <p:par>
                                <p:cTn id="10" presetID="55" presetClass="entr" presetSubtype="0" fill="hold" grpId="0" nodeType="withEffect">
                                  <p:stCondLst>
                                    <p:cond delay="0"/>
                                  </p:stCondLst>
                                  <p:childTnLst>
                                    <p:set>
                                      <p:cBhvr>
                                        <p:cTn id="11" dur="500"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strVal val="#ppt_w*0.70"/>
                                          </p:val>
                                        </p:tav>
                                        <p:tav tm="100000">
                                          <p:val>
                                            <p:strVal val="#ppt_w"/>
                                          </p:val>
                                        </p:tav>
                                      </p:tavLst>
                                    </p:anim>
                                    <p:anim calcmode="lin" valueType="num">
                                      <p:cBhvr>
                                        <p:cTn id="13" dur="500" fill="hold"/>
                                        <p:tgtEl>
                                          <p:spTgt spid="15"/>
                                        </p:tgtEl>
                                        <p:attrNameLst>
                                          <p:attrName>ppt_h</p:attrName>
                                        </p:attrNameLst>
                                      </p:cBhvr>
                                      <p:tavLst>
                                        <p:tav tm="0">
                                          <p:val>
                                            <p:strVal val="#ppt_h"/>
                                          </p:val>
                                        </p:tav>
                                        <p:tav tm="100000">
                                          <p:val>
                                            <p:strVal val="#ppt_h"/>
                                          </p:val>
                                        </p:tav>
                                      </p:tavLst>
                                    </p:anim>
                                    <p:animEffect transition="in" filter="fade">
                                      <p:cBhvr>
                                        <p:cTn id="14" dur="500"/>
                                        <p:tgtEl>
                                          <p:spTgt spid="15"/>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000"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000"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childTnLst>
                          </p:cTn>
                        </p:par>
                        <p:par>
                          <p:cTn id="23" fill="hold">
                            <p:stCondLst>
                              <p:cond delay="2500"/>
                            </p:stCondLst>
                            <p:childTnLst>
                              <p:par>
                                <p:cTn id="24" presetID="55" presetClass="entr" presetSubtype="0" fill="hold" grpId="0" nodeType="afterEffect">
                                  <p:stCondLst>
                                    <p:cond delay="0"/>
                                  </p:stCondLst>
                                  <p:childTnLst>
                                    <p:set>
                                      <p:cBhvr>
                                        <p:cTn id="25" dur="500"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strVal val="#ppt_w*0.70"/>
                                          </p:val>
                                        </p:tav>
                                        <p:tav tm="100000">
                                          <p:val>
                                            <p:strVal val="#ppt_w"/>
                                          </p:val>
                                        </p:tav>
                                      </p:tavLst>
                                    </p:anim>
                                    <p:anim calcmode="lin" valueType="num">
                                      <p:cBhvr>
                                        <p:cTn id="27" dur="500" fill="hold"/>
                                        <p:tgtEl>
                                          <p:spTgt spid="17"/>
                                        </p:tgtEl>
                                        <p:attrNameLst>
                                          <p:attrName>ppt_h</p:attrName>
                                        </p:attrNameLst>
                                      </p:cBhvr>
                                      <p:tavLst>
                                        <p:tav tm="0">
                                          <p:val>
                                            <p:strVal val="#ppt_h"/>
                                          </p:val>
                                        </p:tav>
                                        <p:tav tm="100000">
                                          <p:val>
                                            <p:strVal val="#ppt_h"/>
                                          </p:val>
                                        </p:tav>
                                      </p:tavLst>
                                    </p:anim>
                                    <p:animEffect transition="in" filter="fade">
                                      <p:cBhvr>
                                        <p:cTn id="28" dur="500"/>
                                        <p:tgtEl>
                                          <p:spTgt spid="17"/>
                                        </p:tgtEl>
                                      </p:cBhvr>
                                    </p:animEffect>
                                  </p:childTnLst>
                                </p:cTn>
                              </p:par>
                              <p:par>
                                <p:cTn id="29" presetID="55" presetClass="entr" presetSubtype="0" fill="hold" grpId="0" nodeType="withEffect">
                                  <p:stCondLst>
                                    <p:cond delay="0"/>
                                  </p:stCondLst>
                                  <p:childTnLst>
                                    <p:set>
                                      <p:cBhvr>
                                        <p:cTn id="30" dur="500" fill="hold">
                                          <p:stCondLst>
                                            <p:cond delay="0"/>
                                          </p:stCondLst>
                                        </p:cTn>
                                        <p:tgtEl>
                                          <p:spTgt spid="100"/>
                                        </p:tgtEl>
                                        <p:attrNameLst>
                                          <p:attrName>style.visibility</p:attrName>
                                        </p:attrNameLst>
                                      </p:cBhvr>
                                      <p:to>
                                        <p:strVal val="visible"/>
                                      </p:to>
                                    </p:set>
                                    <p:anim calcmode="lin" valueType="num">
                                      <p:cBhvr>
                                        <p:cTn id="31" dur="500" fill="hold"/>
                                        <p:tgtEl>
                                          <p:spTgt spid="100"/>
                                        </p:tgtEl>
                                        <p:attrNameLst>
                                          <p:attrName>ppt_w</p:attrName>
                                        </p:attrNameLst>
                                      </p:cBhvr>
                                      <p:tavLst>
                                        <p:tav tm="0">
                                          <p:val>
                                            <p:strVal val="#ppt_w*0.70"/>
                                          </p:val>
                                        </p:tav>
                                        <p:tav tm="100000">
                                          <p:val>
                                            <p:strVal val="#ppt_w"/>
                                          </p:val>
                                        </p:tav>
                                      </p:tavLst>
                                    </p:anim>
                                    <p:anim calcmode="lin" valueType="num">
                                      <p:cBhvr>
                                        <p:cTn id="32" dur="500" fill="hold"/>
                                        <p:tgtEl>
                                          <p:spTgt spid="100"/>
                                        </p:tgtEl>
                                        <p:attrNameLst>
                                          <p:attrName>ppt_h</p:attrName>
                                        </p:attrNameLst>
                                      </p:cBhvr>
                                      <p:tavLst>
                                        <p:tav tm="0">
                                          <p:val>
                                            <p:strVal val="#ppt_h"/>
                                          </p:val>
                                        </p:tav>
                                        <p:tav tm="100000">
                                          <p:val>
                                            <p:strVal val="#ppt_h"/>
                                          </p:val>
                                        </p:tav>
                                      </p:tavLst>
                                    </p:anim>
                                    <p:animEffect transition="in" filter="fade">
                                      <p:cBhvr>
                                        <p:cTn id="3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7" grpId="0" animBg="1"/>
      <p:bldP spid="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图片20191129211121"/>
          <p:cNvPicPr>
            <a:picLocks noChangeAspect="1"/>
          </p:cNvPicPr>
          <p:nvPr/>
        </p:nvPicPr>
        <p:blipFill>
          <a:blip r:embed="rId1"/>
          <a:stretch>
            <a:fillRect/>
          </a:stretch>
        </p:blipFill>
        <p:spPr>
          <a:xfrm>
            <a:off x="4449445" y="1251585"/>
            <a:ext cx="4062730" cy="2357755"/>
          </a:xfrm>
          <a:prstGeom prst="rect">
            <a:avLst/>
          </a:prstGeom>
        </p:spPr>
      </p:pic>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7030" y="340995"/>
            <a:ext cx="9448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630" y="304165"/>
            <a:ext cx="9866630"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面向多音音乐的哼唱式检索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3" name="图片 2" descr="QQ图片20191129211133"/>
          <p:cNvPicPr>
            <a:picLocks noChangeAspect="1"/>
          </p:cNvPicPr>
          <p:nvPr/>
        </p:nvPicPr>
        <p:blipFill>
          <a:blip r:embed="rId2"/>
          <a:stretch>
            <a:fillRect/>
          </a:stretch>
        </p:blipFill>
        <p:spPr>
          <a:xfrm>
            <a:off x="8279130" y="977900"/>
            <a:ext cx="4093210" cy="2696845"/>
          </a:xfrm>
          <a:prstGeom prst="rect">
            <a:avLst/>
          </a:prstGeom>
        </p:spPr>
      </p:pic>
      <p:pic>
        <p:nvPicPr>
          <p:cNvPr id="10" name="图片 9" descr="QQ图片20191129211156"/>
          <p:cNvPicPr>
            <a:picLocks noChangeAspect="1"/>
          </p:cNvPicPr>
          <p:nvPr/>
        </p:nvPicPr>
        <p:blipFill>
          <a:blip r:embed="rId3"/>
          <a:stretch>
            <a:fillRect/>
          </a:stretch>
        </p:blipFill>
        <p:spPr>
          <a:xfrm>
            <a:off x="6439535" y="3860165"/>
            <a:ext cx="4008120" cy="2169160"/>
          </a:xfrm>
          <a:prstGeom prst="rect">
            <a:avLst/>
          </a:prstGeom>
        </p:spPr>
      </p:pic>
      <p:sp>
        <p:nvSpPr>
          <p:cNvPr id="16" name="矩形 15"/>
          <p:cNvSpPr/>
          <p:nvPr/>
        </p:nvSpPr>
        <p:spPr>
          <a:xfrm>
            <a:off x="630555" y="1549400"/>
            <a:ext cx="1038225" cy="5073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97890" y="1676400"/>
            <a:ext cx="2696210" cy="583565"/>
          </a:xfrm>
          <a:prstGeom prst="rect">
            <a:avLst/>
          </a:prstGeom>
          <a:solidFill>
            <a:schemeClr val="bg1">
              <a:lumMod val="95000"/>
            </a:schemeClr>
          </a:solidFill>
        </p:spPr>
        <p:txBody>
          <a:bodyPr wrap="square" rtlCol="0">
            <a:spAutoFit/>
            <a:scene3d>
              <a:camera prst="orthographicFront"/>
              <a:lightRig rig="threePt" dir="t"/>
            </a:scene3d>
          </a:bodyPr>
          <a:p>
            <a:r>
              <a:rPr lang="zh-CN" altLang="en-US" sz="3200">
                <a:effectLst>
                  <a:outerShdw dist="38100" dir="2700000" algn="bl" rotWithShape="0">
                    <a:schemeClr val="accent5"/>
                  </a:outerShdw>
                </a:effectLst>
              </a:rPr>
              <a:t>实验分析</a:t>
            </a:r>
            <a:endParaRPr lang="zh-CN" altLang="en-US" sz="3200">
              <a:effectLst>
                <a:outerShdw dist="38100" dir="2700000" algn="bl" rotWithShape="0">
                  <a:schemeClr val="accent5"/>
                </a:outerShdw>
              </a:effectLst>
            </a:endParaRPr>
          </a:p>
        </p:txBody>
      </p:sp>
      <p:sp>
        <p:nvSpPr>
          <p:cNvPr id="17" name="矩形 16"/>
          <p:cNvSpPr/>
          <p:nvPr/>
        </p:nvSpPr>
        <p:spPr>
          <a:xfrm>
            <a:off x="1183640" y="2538095"/>
            <a:ext cx="3220720" cy="2589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1212850" y="2620010"/>
            <a:ext cx="3236595" cy="2553335"/>
          </a:xfrm>
          <a:prstGeom prst="rect">
            <a:avLst/>
          </a:prstGeom>
          <a:noFill/>
          <a:ln w="9525">
            <a:noFill/>
          </a:ln>
        </p:spPr>
        <p:txBody>
          <a:bodyPr wrap="square">
            <a:spAutoFit/>
          </a:bodyPr>
          <a:p>
            <a:pPr indent="487045"/>
            <a:r>
              <a:rPr sz="2000" b="0">
                <a:latin typeface="Calibri" panose="020F0502020204030204" pitchFamily="34" charset="0"/>
                <a:ea typeface="宋体" panose="02010600030101010101" pitchFamily="2" charset="-122"/>
              </a:rPr>
              <a:t>在大部分情况下，top-10的正确率在65%到70%之间。与面向MIDI数据库的实验结果比较来看，面向MP3/wav数据库的正确率比较低，但这个实验结果说明了以哼唱方式检索MP3/wav是有可能的。</a:t>
            </a:r>
            <a:endParaRPr sz="2000" b="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500"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ppt_w*0.7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animEffect transition="in" filter="fade">
                                      <p:cBhvr>
                                        <p:cTn id="9" dur="500"/>
                                        <p:tgtEl>
                                          <p:spTgt spid="16"/>
                                        </p:tgtEl>
                                      </p:cBhvr>
                                    </p:animEffect>
                                  </p:childTnLst>
                                </p:cTn>
                              </p:par>
                              <p:par>
                                <p:cTn id="10" presetID="55" presetClass="entr" presetSubtype="0" fill="hold" grpId="0" nodeType="withEffect">
                                  <p:stCondLst>
                                    <p:cond delay="0"/>
                                  </p:stCondLst>
                                  <p:childTnLst>
                                    <p:set>
                                      <p:cBhvr>
                                        <p:cTn id="11" dur="500"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strVal val="#ppt_w*0.70"/>
                                          </p:val>
                                        </p:tav>
                                        <p:tav tm="100000">
                                          <p:val>
                                            <p:strVal val="#ppt_w"/>
                                          </p:val>
                                        </p:tav>
                                      </p:tavLst>
                                    </p:anim>
                                    <p:anim calcmode="lin" valueType="num">
                                      <p:cBhvr>
                                        <p:cTn id="13" dur="500" fill="hold"/>
                                        <p:tgtEl>
                                          <p:spTgt spid="15"/>
                                        </p:tgtEl>
                                        <p:attrNameLst>
                                          <p:attrName>ppt_h</p:attrName>
                                        </p:attrNameLst>
                                      </p:cBhvr>
                                      <p:tavLst>
                                        <p:tav tm="0">
                                          <p:val>
                                            <p:strVal val="#ppt_h"/>
                                          </p:val>
                                        </p:tav>
                                        <p:tav tm="100000">
                                          <p:val>
                                            <p:strVal val="#ppt_h"/>
                                          </p:val>
                                        </p:tav>
                                      </p:tavLst>
                                    </p:anim>
                                    <p:animEffect transition="in" filter="fade">
                                      <p:cBhvr>
                                        <p:cTn id="14" dur="500"/>
                                        <p:tgtEl>
                                          <p:spTgt spid="15"/>
                                        </p:tgtEl>
                                      </p:cBhvr>
                                    </p:animEffect>
                                  </p:childTnLst>
                                </p:cTn>
                              </p:par>
                            </p:childTnLst>
                          </p:cTn>
                        </p:par>
                        <p:par>
                          <p:cTn id="15" fill="hold">
                            <p:stCondLst>
                              <p:cond delay="500"/>
                            </p:stCondLst>
                            <p:childTnLst>
                              <p:par>
                                <p:cTn id="16" presetID="18" presetClass="entr" presetSubtype="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Right)">
                                      <p:cBhvr>
                                        <p:cTn id="18" dur="500"/>
                                        <p:tgtEl>
                                          <p:spTgt spid="2"/>
                                        </p:tgtEl>
                                      </p:cBhvr>
                                    </p:animEffect>
                                  </p:childTnLst>
                                </p:cTn>
                              </p:par>
                              <p:par>
                                <p:cTn id="19" presetID="18" presetClass="entr" presetSubtype="6"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par>
                          <p:cTn id="22" fill="hold">
                            <p:stCondLst>
                              <p:cond delay="1000"/>
                            </p:stCondLst>
                            <p:childTnLst>
                              <p:par>
                                <p:cTn id="23" presetID="18" presetClass="entr" presetSubtype="6"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Right)">
                                      <p:cBhvr>
                                        <p:cTn id="25" dur="500"/>
                                        <p:tgtEl>
                                          <p:spTgt spid="10"/>
                                        </p:tgtEl>
                                      </p:cBhvr>
                                    </p:animEffect>
                                  </p:childTnLst>
                                </p:cTn>
                              </p:par>
                            </p:childTnLst>
                          </p:cTn>
                        </p:par>
                        <p:par>
                          <p:cTn id="26" fill="hold">
                            <p:stCondLst>
                              <p:cond delay="1500"/>
                            </p:stCondLst>
                            <p:childTnLst>
                              <p:par>
                                <p:cTn id="27" presetID="55" presetClass="entr" presetSubtype="0" fill="hold" grpId="0" nodeType="afterEffect">
                                  <p:stCondLst>
                                    <p:cond delay="0"/>
                                  </p:stCondLst>
                                  <p:childTnLst>
                                    <p:set>
                                      <p:cBhvr>
                                        <p:cTn id="28" dur="500"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strVal val="#ppt_w*0.70"/>
                                          </p:val>
                                        </p:tav>
                                        <p:tav tm="100000">
                                          <p:val>
                                            <p:strVal val="#ppt_w"/>
                                          </p:val>
                                        </p:tav>
                                      </p:tavLst>
                                    </p:anim>
                                    <p:anim calcmode="lin" valueType="num">
                                      <p:cBhvr>
                                        <p:cTn id="30" dur="500" fill="hold"/>
                                        <p:tgtEl>
                                          <p:spTgt spid="17"/>
                                        </p:tgtEl>
                                        <p:attrNameLst>
                                          <p:attrName>ppt_h</p:attrName>
                                        </p:attrNameLst>
                                      </p:cBhvr>
                                      <p:tavLst>
                                        <p:tav tm="0">
                                          <p:val>
                                            <p:strVal val="#ppt_h"/>
                                          </p:val>
                                        </p:tav>
                                        <p:tav tm="100000">
                                          <p:val>
                                            <p:strVal val="#ppt_h"/>
                                          </p:val>
                                        </p:tav>
                                      </p:tavLst>
                                    </p:anim>
                                    <p:animEffect transition="in" filter="fade">
                                      <p:cBhvr>
                                        <p:cTn id="31" dur="500"/>
                                        <p:tgtEl>
                                          <p:spTgt spid="17"/>
                                        </p:tgtEl>
                                      </p:cBhvr>
                                    </p:animEffect>
                                  </p:childTnLst>
                                </p:cTn>
                              </p:par>
                              <p:par>
                                <p:cTn id="32" presetID="55" presetClass="entr" presetSubtype="0" fill="hold" grpId="0" nodeType="withEffect">
                                  <p:stCondLst>
                                    <p:cond delay="0"/>
                                  </p:stCondLst>
                                  <p:childTnLst>
                                    <p:set>
                                      <p:cBhvr>
                                        <p:cTn id="33" dur="500" fill="hold">
                                          <p:stCondLst>
                                            <p:cond delay="0"/>
                                          </p:stCondLst>
                                        </p:cTn>
                                        <p:tgtEl>
                                          <p:spTgt spid="100"/>
                                        </p:tgtEl>
                                        <p:attrNameLst>
                                          <p:attrName>style.visibility</p:attrName>
                                        </p:attrNameLst>
                                      </p:cBhvr>
                                      <p:to>
                                        <p:strVal val="visible"/>
                                      </p:to>
                                    </p:set>
                                    <p:anim calcmode="lin" valueType="num">
                                      <p:cBhvr>
                                        <p:cTn id="34" dur="500" fill="hold"/>
                                        <p:tgtEl>
                                          <p:spTgt spid="100"/>
                                        </p:tgtEl>
                                        <p:attrNameLst>
                                          <p:attrName>ppt_w</p:attrName>
                                        </p:attrNameLst>
                                      </p:cBhvr>
                                      <p:tavLst>
                                        <p:tav tm="0">
                                          <p:val>
                                            <p:strVal val="#ppt_w*0.70"/>
                                          </p:val>
                                        </p:tav>
                                        <p:tav tm="100000">
                                          <p:val>
                                            <p:strVal val="#ppt_w"/>
                                          </p:val>
                                        </p:tav>
                                      </p:tavLst>
                                    </p:anim>
                                    <p:anim calcmode="lin" valueType="num">
                                      <p:cBhvr>
                                        <p:cTn id="35" dur="500" fill="hold"/>
                                        <p:tgtEl>
                                          <p:spTgt spid="100"/>
                                        </p:tgtEl>
                                        <p:attrNameLst>
                                          <p:attrName>ppt_h</p:attrName>
                                        </p:attrNameLst>
                                      </p:cBhvr>
                                      <p:tavLst>
                                        <p:tav tm="0">
                                          <p:val>
                                            <p:strVal val="#ppt_h"/>
                                          </p:val>
                                        </p:tav>
                                        <p:tav tm="100000">
                                          <p:val>
                                            <p:strVal val="#ppt_h"/>
                                          </p:val>
                                        </p:tav>
                                      </p:tavLst>
                                    </p:anim>
                                    <p:animEffect transition="in" filter="fade">
                                      <p:cBhvr>
                                        <p:cTn id="3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7" grpId="0" animBg="1"/>
      <p:bldP spid="10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20000"/>
                    </a14:imgEffect>
                  </a14:imgLayer>
                </a14:imgProps>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4462957" y="975897"/>
            <a:ext cx="3103880" cy="3630930"/>
          </a:xfrm>
          <a:prstGeom prst="rect">
            <a:avLst/>
          </a:prstGeom>
          <a:noFill/>
        </p:spPr>
        <p:txBody>
          <a:bodyPr wrap="none" rtlCol="0">
            <a:spAutoFit/>
          </a:bodyPr>
          <a:lstStyle/>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感</a:t>
            </a:r>
            <a:endParaRPr lang="zh-CN" altLang="en-US" sz="11500">
              <a:solidFill>
                <a:schemeClr val="bg1">
                  <a:lumMod val="50000"/>
                </a:schemeClr>
              </a:solidFill>
              <a:latin typeface="仿宋" panose="02010609060101010101" charset="-122"/>
              <a:ea typeface="仿宋" panose="02010609060101010101" charset="-122"/>
              <a:cs typeface="仿宋" panose="02010609060101010101" charset="-122"/>
            </a:endParaRPr>
          </a:p>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  谢</a:t>
            </a:r>
            <a:endParaRPr lang="zh-CN" altLang="en-US" sz="11500">
              <a:solidFill>
                <a:schemeClr val="bg1">
                  <a:lumMod val="50000"/>
                </a:schemeClr>
              </a:solidFill>
              <a:latin typeface="仿宋" panose="02010609060101010101" charset="-122"/>
              <a:ea typeface="仿宋" panose="02010609060101010101" charset="-122"/>
              <a:cs typeface="仿宋" panose="02010609060101010101" charset="-122"/>
            </a:endParaRP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1" cstate="screen">
            <a:duotone>
              <a:prstClr val="black"/>
              <a:prstClr val="white"/>
            </a:duotone>
            <a:extLst>
              <a:ext uri="{BEBA8EAE-BF5A-486C-A8C5-ECC9F3942E4B}">
                <a14:imgProps xmlns:a14="http://schemas.microsoft.com/office/drawing/2010/main">
                  <a14:imgLayer r:embed="rId2">
                    <a14:imgEffect>
                      <a14:brightnessContrast contrast="40000"/>
                    </a14:imgEffect>
                  </a14:imgLayer>
                </a14:imgProps>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01</a:t>
            </a:r>
            <a:endParaRPr lang="en-US" altLang="zh-CN" sz="13800" dirty="0">
              <a:solidFill>
                <a:schemeClr val="tx1">
                  <a:lumMod val="50000"/>
                  <a:lumOff val="50000"/>
                </a:schemeClr>
              </a:solidFill>
              <a:latin typeface="仿宋" panose="02010609060101010101" charset="-122"/>
              <a:ea typeface="仿宋" panose="02010609060101010101" charset="-122"/>
              <a:cs typeface="+mn-ea"/>
              <a:sym typeface="+mn-lt"/>
            </a:endParaRP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245" y="3231515"/>
            <a:ext cx="525970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bg1">
                    <a:lumMod val="50000"/>
                  </a:schemeClr>
                </a:solidFill>
                <a:latin typeface="仿宋" panose="02010609060101010101" charset="-122"/>
                <a:ea typeface="仿宋" panose="02010609060101010101" charset="-122"/>
                <a:cs typeface="+mn-ea"/>
                <a:sym typeface="+mn-lt"/>
              </a:rPr>
              <a:t>发展历史和本文概述</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275715" y="1962785"/>
            <a:ext cx="3367405" cy="38055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矩形 9"/>
          <p:cNvSpPr/>
          <p:nvPr/>
        </p:nvSpPr>
        <p:spPr>
          <a:xfrm>
            <a:off x="4786630" y="1962785"/>
            <a:ext cx="3367405" cy="38055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8" name="文本框 17"/>
          <p:cNvSpPr txBox="1"/>
          <p:nvPr/>
        </p:nvSpPr>
        <p:spPr>
          <a:xfrm>
            <a:off x="2858770" y="1808480"/>
            <a:ext cx="3719830" cy="460375"/>
          </a:xfrm>
          <a:prstGeom prst="rect">
            <a:avLst/>
          </a:prstGeom>
          <a:solidFill>
            <a:schemeClr val="tx1">
              <a:lumMod val="50000"/>
              <a:lumOff val="50000"/>
            </a:schemeClr>
          </a:solidFill>
          <a:ln>
            <a:noFill/>
          </a:ln>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US" altLang="zh-CN" sz="1600" dirty="0">
              <a:solidFill>
                <a:schemeClr val="bg1"/>
              </a:solidFill>
              <a:cs typeface="+mn-ea"/>
              <a:sym typeface="+mn-lt"/>
            </a:endParaRPr>
          </a:p>
        </p:txBody>
      </p:sp>
      <p:sp>
        <p:nvSpPr>
          <p:cNvPr id="23" name="矩形 22"/>
          <p:cNvSpPr/>
          <p:nvPr/>
        </p:nvSpPr>
        <p:spPr>
          <a:xfrm>
            <a:off x="4381773" y="5376636"/>
            <a:ext cx="673596" cy="5225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发展历史和本文概述</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985135" y="1778000"/>
            <a:ext cx="3467735" cy="521970"/>
          </a:xfrm>
          <a:prstGeom prst="rect">
            <a:avLst/>
          </a:prstGeom>
          <a:noFill/>
          <a:ln w="9525">
            <a:noFill/>
          </a:ln>
        </p:spPr>
        <p:txBody>
          <a:bodyPr wrap="square">
            <a:spAutoFit/>
          </a:bodyPr>
          <a:p>
            <a:pPr indent="0"/>
            <a:r>
              <a:rPr lang="zh-CN" sz="2800" b="0">
                <a:solidFill>
                  <a:schemeClr val="bg2"/>
                </a:solidFill>
                <a:latin typeface="Calibri" panose="020F0502020204030204" pitchFamily="34" charset="0"/>
                <a:ea typeface="宋体" panose="02010600030101010101" pitchFamily="2" charset="-122"/>
              </a:rPr>
              <a:t>基于内容的音乐检索</a:t>
            </a:r>
            <a:endParaRPr lang="zh-CN" altLang="en-US" sz="2800" b="0">
              <a:solidFill>
                <a:schemeClr val="bg2"/>
              </a:solidFill>
              <a:latin typeface="Calibri" panose="020F0502020204030204" pitchFamily="34" charset="0"/>
              <a:ea typeface="宋体" panose="02010600030101010101" pitchFamily="2" charset="-122"/>
            </a:endParaRPr>
          </a:p>
        </p:txBody>
      </p:sp>
      <p:sp>
        <p:nvSpPr>
          <p:cNvPr id="46" name="文本框 45"/>
          <p:cNvSpPr txBox="1"/>
          <p:nvPr/>
        </p:nvSpPr>
        <p:spPr>
          <a:xfrm>
            <a:off x="1593215" y="2614930"/>
            <a:ext cx="2638425" cy="2306955"/>
          </a:xfrm>
          <a:prstGeom prst="rect">
            <a:avLst/>
          </a:prstGeom>
          <a:noFill/>
          <a:ln w="9525">
            <a:noFill/>
          </a:ln>
        </p:spPr>
        <p:txBody>
          <a:bodyPr wrap="square">
            <a:spAutoFit/>
          </a:bodyPr>
          <a:p>
            <a:pPr indent="377190"/>
            <a:r>
              <a:rPr lang="zh-CN" sz="2400" b="0">
                <a:latin typeface="Calibri" panose="020F0502020204030204" pitchFamily="34" charset="0"/>
                <a:ea typeface="宋体" panose="02010600030101010101" pitchFamily="2" charset="-122"/>
              </a:rPr>
              <a:t>不依靠标注信息，它尝试从新的角度来管理音乐信息；根据音乐中的旋律、音高、节奏等信息进行检索。</a:t>
            </a:r>
            <a:endParaRPr lang="zh-CN" altLang="en-US" sz="2400" b="0">
              <a:latin typeface="Calibri" panose="020F0502020204030204" pitchFamily="34" charset="0"/>
              <a:ea typeface="宋体" panose="02010600030101010101" pitchFamily="2" charset="-122"/>
            </a:endParaRPr>
          </a:p>
        </p:txBody>
      </p:sp>
      <p:sp>
        <p:nvSpPr>
          <p:cNvPr id="47" name="文本框 46"/>
          <p:cNvSpPr txBox="1"/>
          <p:nvPr/>
        </p:nvSpPr>
        <p:spPr>
          <a:xfrm>
            <a:off x="5101590" y="2450465"/>
            <a:ext cx="2823845" cy="3046095"/>
          </a:xfrm>
          <a:prstGeom prst="rect">
            <a:avLst/>
          </a:prstGeom>
          <a:noFill/>
          <a:ln w="9525">
            <a:noFill/>
          </a:ln>
        </p:spPr>
        <p:txBody>
          <a:bodyPr wrap="square">
            <a:spAutoFit/>
          </a:bodyPr>
          <a:p>
            <a:pPr indent="370840"/>
            <a:r>
              <a:rPr lang="zh-CN" sz="2400" b="0">
                <a:latin typeface="Calibri" panose="020F0502020204030204" pitchFamily="34" charset="0"/>
                <a:ea typeface="宋体" panose="02010600030101010101" pitchFamily="2" charset="-122"/>
              </a:rPr>
              <a:t>一类是针对基于乐谱的符号数据存储格式</a:t>
            </a:r>
            <a:r>
              <a:rPr lang="en-US" sz="2400" b="0">
                <a:latin typeface="Calibri" panose="020F0502020204030204" pitchFamily="34" charset="0"/>
                <a:ea typeface="宋体" panose="02010600030101010101" pitchFamily="2" charset="-122"/>
                <a:cs typeface="Times New Roman" panose="02020603050405020304" charset="0"/>
              </a:rPr>
              <a:t>(MIDI)</a:t>
            </a:r>
            <a:r>
              <a:rPr lang="zh-CN" sz="2400" b="0">
                <a:latin typeface="Calibri" panose="020F0502020204030204" pitchFamily="34" charset="0"/>
                <a:ea typeface="宋体" panose="02010600030101010101" pitchFamily="2" charset="-122"/>
              </a:rPr>
              <a:t>的音乐数据</a:t>
            </a:r>
            <a:r>
              <a:rPr lang="en-US" sz="2400" b="0">
                <a:latin typeface="Calibri" panose="020F0502020204030204" pitchFamily="34" charset="0"/>
                <a:ea typeface="宋体" panose="02010600030101010101" pitchFamily="2" charset="-122"/>
              </a:rPr>
              <a:t>,</a:t>
            </a:r>
            <a:r>
              <a:rPr lang="zh-CN" sz="2400" b="0">
                <a:latin typeface="Calibri" panose="020F0502020204030204" pitchFamily="34" charset="0"/>
                <a:ea typeface="宋体" panose="02010600030101010101" pitchFamily="2" charset="-122"/>
              </a:rPr>
              <a:t>另一类是针对用声学信号表示的音频数据存储格式</a:t>
            </a:r>
            <a:r>
              <a:rPr lang="en-US" sz="2400" b="0">
                <a:latin typeface="Calibri" panose="020F0502020204030204" pitchFamily="34" charset="0"/>
                <a:ea typeface="宋体" panose="02010600030101010101" pitchFamily="2" charset="-122"/>
              </a:rPr>
              <a:t>(</a:t>
            </a:r>
            <a:r>
              <a:rPr lang="en-US" sz="2400" b="0">
                <a:latin typeface="Calibri" panose="020F0502020204030204" pitchFamily="34" charset="0"/>
                <a:ea typeface="宋体" panose="02010600030101010101" pitchFamily="2" charset="-122"/>
                <a:cs typeface="Times New Roman" panose="02020603050405020304" charset="0"/>
              </a:rPr>
              <a:t>wav</a:t>
            </a:r>
            <a:r>
              <a:rPr lang="zh-CN" sz="2400" b="0">
                <a:latin typeface="Calibri" panose="020F0502020204030204" pitchFamily="34" charset="0"/>
                <a:ea typeface="宋体" panose="02010600030101010101" pitchFamily="2" charset="-122"/>
              </a:rPr>
              <a:t>、</a:t>
            </a:r>
            <a:r>
              <a:rPr lang="en-US" sz="2400" b="0">
                <a:latin typeface="Calibri" panose="020F0502020204030204" pitchFamily="34" charset="0"/>
                <a:ea typeface="宋体" panose="02010600030101010101" pitchFamily="2" charset="-122"/>
                <a:cs typeface="Times New Roman" panose="02020603050405020304" charset="0"/>
              </a:rPr>
              <a:t>MP3)</a:t>
            </a:r>
            <a:r>
              <a:rPr lang="zh-CN" sz="2400" b="0">
                <a:latin typeface="Calibri" panose="020F0502020204030204" pitchFamily="34" charset="0"/>
                <a:ea typeface="宋体" panose="02010600030101010101" pitchFamily="2" charset="-122"/>
              </a:rPr>
              <a:t>的音乐数据</a:t>
            </a:r>
            <a:endParaRPr lang="zh-CN" altLang="en-US" sz="2400" b="0">
              <a:latin typeface="Calibri" panose="020F0502020204030204" pitchFamily="34" charset="0"/>
              <a:ea typeface="宋体" panose="02010600030101010101" pitchFamily="2" charset="-122"/>
            </a:endParaRPr>
          </a:p>
        </p:txBody>
      </p:sp>
      <p:pic>
        <p:nvPicPr>
          <p:cNvPr id="40" name="图片 39" descr="图片包含 文字, 天空, 地图&#10;&#10;已生成极高可信度的说明"/>
          <p:cNvPicPr>
            <a:picLocks noChangeAspect="1"/>
          </p:cNvPicPr>
          <p:nvPr/>
        </p:nvPicPr>
        <p:blipFill rotWithShape="1">
          <a:blip r:embed="rId1" cstate="screen"/>
          <a:srcRect/>
          <a:stretch>
            <a:fillRect/>
          </a:stretch>
        </p:blipFill>
        <p:spPr>
          <a:xfrm rot="16200000" flipH="1">
            <a:off x="8244840" y="137565"/>
            <a:ext cx="4171950" cy="3894038"/>
          </a:xfrm>
          <a:custGeom>
            <a:avLst/>
            <a:gdLst>
              <a:gd name="connsiteX0" fmla="*/ 1612080 w 4171950"/>
              <a:gd name="connsiteY0" fmla="*/ 3894038 h 3894038"/>
              <a:gd name="connsiteX1" fmla="*/ 0 w 4171950"/>
              <a:gd name="connsiteY1" fmla="*/ 3894038 h 3894038"/>
              <a:gd name="connsiteX2" fmla="*/ 0 w 4171950"/>
              <a:gd name="connsiteY2" fmla="*/ 0 h 3894038"/>
              <a:gd name="connsiteX3" fmla="*/ 4171950 w 4171950"/>
              <a:gd name="connsiteY3" fmla="*/ 0 h 3894038"/>
              <a:gd name="connsiteX4" fmla="*/ 4171950 w 4171950"/>
              <a:gd name="connsiteY4" fmla="*/ 1801895 h 3894038"/>
              <a:gd name="connsiteX5" fmla="*/ 2914876 w 4171950"/>
              <a:gd name="connsiteY5" fmla="*/ 1129304 h 3894038"/>
              <a:gd name="connsiteX6" fmla="*/ 2964280 w 4171950"/>
              <a:gd name="connsiteY6" fmla="*/ 2492217 h 3894038"/>
              <a:gd name="connsiteX7" fmla="*/ 1895588 w 4171950"/>
              <a:gd name="connsiteY7" fmla="*/ 3269757 h 3894038"/>
              <a:gd name="connsiteX8" fmla="*/ 1447800 w 4171950"/>
              <a:gd name="connsiteY8" fmla="*/ 2190750 h 3894038"/>
              <a:gd name="connsiteX9" fmla="*/ 1381125 w 4171950"/>
              <a:gd name="connsiteY9" fmla="*/ 2495550 h 3894038"/>
              <a:gd name="connsiteX10" fmla="*/ 800100 w 4171950"/>
              <a:gd name="connsiteY10" fmla="*/ 2428875 h 3894038"/>
              <a:gd name="connsiteX11" fmla="*/ 733425 w 4171950"/>
              <a:gd name="connsiteY11" fmla="*/ 2609850 h 3894038"/>
              <a:gd name="connsiteX12" fmla="*/ 2487264 w 4171950"/>
              <a:gd name="connsiteY12" fmla="*/ 3894038 h 3894038"/>
              <a:gd name="connsiteX13" fmla="*/ 2154664 w 4171950"/>
              <a:gd name="connsiteY13" fmla="*/ 3894038 h 3894038"/>
              <a:gd name="connsiteX14" fmla="*/ 1898380 w 4171950"/>
              <a:gd name="connsiteY14" fmla="*/ 3276484 h 3894038"/>
              <a:gd name="connsiteX15" fmla="*/ 2387892 w 4171950"/>
              <a:gd name="connsiteY15" fmla="*/ 3865947 h 38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1950" h="3894038">
                <a:moveTo>
                  <a:pt x="1612080" y="3894038"/>
                </a:moveTo>
                <a:lnTo>
                  <a:pt x="0" y="3894038"/>
                </a:lnTo>
                <a:lnTo>
                  <a:pt x="0" y="0"/>
                </a:lnTo>
                <a:lnTo>
                  <a:pt x="4171950" y="0"/>
                </a:lnTo>
                <a:lnTo>
                  <a:pt x="4171950" y="1801895"/>
                </a:lnTo>
                <a:lnTo>
                  <a:pt x="2914876" y="1129304"/>
                </a:lnTo>
                <a:lnTo>
                  <a:pt x="2964280" y="2492217"/>
                </a:lnTo>
                <a:lnTo>
                  <a:pt x="1895588" y="3269757"/>
                </a:lnTo>
                <a:lnTo>
                  <a:pt x="1447800" y="2190750"/>
                </a:lnTo>
                <a:lnTo>
                  <a:pt x="1381125" y="2495550"/>
                </a:lnTo>
                <a:lnTo>
                  <a:pt x="800100" y="2428875"/>
                </a:lnTo>
                <a:lnTo>
                  <a:pt x="733425" y="2609850"/>
                </a:lnTo>
                <a:close/>
                <a:moveTo>
                  <a:pt x="2487264" y="3894038"/>
                </a:moveTo>
                <a:lnTo>
                  <a:pt x="2154664" y="3894038"/>
                </a:lnTo>
                <a:lnTo>
                  <a:pt x="1898380" y="3276484"/>
                </a:lnTo>
                <a:lnTo>
                  <a:pt x="2387892" y="3865947"/>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0.70"/>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0.70"/>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1000" fill="hold"/>
                                        <p:tgtEl>
                                          <p:spTgt spid="46"/>
                                        </p:tgtEl>
                                        <p:attrNameLst>
                                          <p:attrName>ppt_w</p:attrName>
                                        </p:attrNameLst>
                                      </p:cBhvr>
                                      <p:tavLst>
                                        <p:tav tm="0">
                                          <p:val>
                                            <p:strVal val="#ppt_w*0.70"/>
                                          </p:val>
                                        </p:tav>
                                        <p:tav tm="100000">
                                          <p:val>
                                            <p:strVal val="#ppt_w"/>
                                          </p:val>
                                        </p:tav>
                                      </p:tavLst>
                                    </p:anim>
                                    <p:anim calcmode="lin" valueType="num">
                                      <p:cBhvr>
                                        <p:cTn id="33" dur="1000" fill="hold"/>
                                        <p:tgtEl>
                                          <p:spTgt spid="46"/>
                                        </p:tgtEl>
                                        <p:attrNameLst>
                                          <p:attrName>ppt_h</p:attrName>
                                        </p:attrNameLst>
                                      </p:cBhvr>
                                      <p:tavLst>
                                        <p:tav tm="0">
                                          <p:val>
                                            <p:strVal val="#ppt_h"/>
                                          </p:val>
                                        </p:tav>
                                        <p:tav tm="100000">
                                          <p:val>
                                            <p:strVal val="#ppt_h"/>
                                          </p:val>
                                        </p:tav>
                                      </p:tavLst>
                                    </p:anim>
                                    <p:animEffect transition="in" filter="fade">
                                      <p:cBhvr>
                                        <p:cTn id="34"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bldLvl="0" animBg="1"/>
      <p:bldP spid="23" grpId="0" bldLvl="0" animBg="1"/>
      <p:bldP spid="18" grpId="0" bldLvl="0" animBg="1"/>
      <p:bldP spid="47" grpId="0"/>
      <p:bldP spid="46" grpId="0"/>
      <p:bldP spid="47" grpId="1"/>
      <p:bldP spid="4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发展历史和本文概述</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737419" y="3844897"/>
            <a:ext cx="10736827" cy="0"/>
          </a:xfrm>
          <a:prstGeom prst="line">
            <a:avLst/>
          </a:prstGeom>
          <a:ln w="38100">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泪滴形 2"/>
          <p:cNvSpPr/>
          <p:nvPr/>
        </p:nvSpPr>
        <p:spPr>
          <a:xfrm rot="8100000">
            <a:off x="1538043" y="1836110"/>
            <a:ext cx="1289744" cy="128974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grpSp>
        <p:nvGrpSpPr>
          <p:cNvPr id="9" name="组合 8"/>
          <p:cNvGrpSpPr/>
          <p:nvPr/>
        </p:nvGrpSpPr>
        <p:grpSpPr>
          <a:xfrm>
            <a:off x="2002439" y="2354038"/>
            <a:ext cx="360950" cy="353860"/>
            <a:chOff x="5100638" y="12700"/>
            <a:chExt cx="80963" cy="79375"/>
          </a:xfrm>
          <a:solidFill>
            <a:schemeClr val="bg1"/>
          </a:solidFill>
        </p:grpSpPr>
        <p:sp>
          <p:nvSpPr>
            <p:cNvPr id="10" name="Freeform 5"/>
            <p:cNvSpPr/>
            <p:nvPr/>
          </p:nvSpPr>
          <p:spPr bwMode="auto">
            <a:xfrm>
              <a:off x="5100638" y="12700"/>
              <a:ext cx="80963" cy="79375"/>
            </a:xfrm>
            <a:custGeom>
              <a:avLst/>
              <a:gdLst>
                <a:gd name="T0" fmla="*/ 131 w 152"/>
                <a:gd name="T1" fmla="*/ 55 h 152"/>
                <a:gd name="T2" fmla="*/ 131 w 152"/>
                <a:gd name="T3" fmla="*/ 7 h 152"/>
                <a:gd name="T4" fmla="*/ 103 w 152"/>
                <a:gd name="T5" fmla="*/ 7 h 152"/>
                <a:gd name="T6" fmla="*/ 103 w 152"/>
                <a:gd name="T7" fmla="*/ 28 h 152"/>
                <a:gd name="T8" fmla="*/ 76 w 152"/>
                <a:gd name="T9" fmla="*/ 0 h 152"/>
                <a:gd name="T10" fmla="*/ 0 w 152"/>
                <a:gd name="T11" fmla="*/ 76 h 152"/>
                <a:gd name="T12" fmla="*/ 13 w 152"/>
                <a:gd name="T13" fmla="*/ 76 h 152"/>
                <a:gd name="T14" fmla="*/ 13 w 152"/>
                <a:gd name="T15" fmla="*/ 152 h 152"/>
                <a:gd name="T16" fmla="*/ 55 w 152"/>
                <a:gd name="T17" fmla="*/ 152 h 152"/>
                <a:gd name="T18" fmla="*/ 55 w 152"/>
                <a:gd name="T19" fmla="*/ 90 h 152"/>
                <a:gd name="T20" fmla="*/ 96 w 152"/>
                <a:gd name="T21" fmla="*/ 90 h 152"/>
                <a:gd name="T22" fmla="*/ 96 w 152"/>
                <a:gd name="T23" fmla="*/ 152 h 152"/>
                <a:gd name="T24" fmla="*/ 138 w 152"/>
                <a:gd name="T25" fmla="*/ 152 h 152"/>
                <a:gd name="T26" fmla="*/ 138 w 152"/>
                <a:gd name="T27" fmla="*/ 76 h 152"/>
                <a:gd name="T28" fmla="*/ 152 w 152"/>
                <a:gd name="T29" fmla="*/ 76 h 152"/>
                <a:gd name="T30" fmla="*/ 131 w 152"/>
                <a:gd name="T31"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31" y="55"/>
                  </a:moveTo>
                  <a:lnTo>
                    <a:pt x="131" y="7"/>
                  </a:lnTo>
                  <a:lnTo>
                    <a:pt x="103" y="7"/>
                  </a:lnTo>
                  <a:lnTo>
                    <a:pt x="103" y="28"/>
                  </a:lnTo>
                  <a:lnTo>
                    <a:pt x="76" y="0"/>
                  </a:lnTo>
                  <a:lnTo>
                    <a:pt x="0" y="76"/>
                  </a:lnTo>
                  <a:lnTo>
                    <a:pt x="13" y="76"/>
                  </a:lnTo>
                  <a:lnTo>
                    <a:pt x="13" y="152"/>
                  </a:lnTo>
                  <a:lnTo>
                    <a:pt x="55" y="152"/>
                  </a:lnTo>
                  <a:lnTo>
                    <a:pt x="55" y="90"/>
                  </a:lnTo>
                  <a:lnTo>
                    <a:pt x="96" y="90"/>
                  </a:lnTo>
                  <a:lnTo>
                    <a:pt x="96" y="152"/>
                  </a:lnTo>
                  <a:lnTo>
                    <a:pt x="138" y="152"/>
                  </a:lnTo>
                  <a:lnTo>
                    <a:pt x="138" y="76"/>
                  </a:lnTo>
                  <a:lnTo>
                    <a:pt x="152" y="76"/>
                  </a:lnTo>
                  <a:lnTo>
                    <a:pt x="131"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11" name="Rectangle 6"/>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13" name="Rectangle 7"/>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14" name="Rectangle 8"/>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15" name="Rectangle 9"/>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grpSp>
      <p:sp>
        <p:nvSpPr>
          <p:cNvPr id="16" name="椭圆 15"/>
          <p:cNvSpPr/>
          <p:nvPr/>
        </p:nvSpPr>
        <p:spPr>
          <a:xfrm>
            <a:off x="2029880" y="3675353"/>
            <a:ext cx="304800" cy="3048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17" name="泪滴形 16"/>
          <p:cNvSpPr/>
          <p:nvPr/>
        </p:nvSpPr>
        <p:spPr>
          <a:xfrm rot="8100000">
            <a:off x="4314361" y="1853255"/>
            <a:ext cx="1289744" cy="128974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18" name="Freeform 18"/>
          <p:cNvSpPr>
            <a:spLocks noEditPoints="1"/>
          </p:cNvSpPr>
          <p:nvPr/>
        </p:nvSpPr>
        <p:spPr bwMode="auto">
          <a:xfrm>
            <a:off x="4764618" y="2353489"/>
            <a:ext cx="389258" cy="389250"/>
          </a:xfrm>
          <a:custGeom>
            <a:avLst/>
            <a:gdLst>
              <a:gd name="T0" fmla="*/ 122 w 166"/>
              <a:gd name="T1" fmla="*/ 103 h 166"/>
              <a:gd name="T2" fmla="*/ 121 w 166"/>
              <a:gd name="T3" fmla="*/ 101 h 166"/>
              <a:gd name="T4" fmla="*/ 126 w 166"/>
              <a:gd name="T5" fmla="*/ 93 h 166"/>
              <a:gd name="T6" fmla="*/ 130 w 166"/>
              <a:gd name="T7" fmla="*/ 75 h 166"/>
              <a:gd name="T8" fmla="*/ 131 w 166"/>
              <a:gd name="T9" fmla="*/ 66 h 166"/>
              <a:gd name="T10" fmla="*/ 127 w 166"/>
              <a:gd name="T11" fmla="*/ 40 h 166"/>
              <a:gd name="T12" fmla="*/ 112 w 166"/>
              <a:gd name="T13" fmla="*/ 20 h 166"/>
              <a:gd name="T14" fmla="*/ 91 w 166"/>
              <a:gd name="T15" fmla="*/ 5 h 166"/>
              <a:gd name="T16" fmla="*/ 66 w 166"/>
              <a:gd name="T17" fmla="*/ 0 h 166"/>
              <a:gd name="T18" fmla="*/ 53 w 166"/>
              <a:gd name="T19" fmla="*/ 1 h 166"/>
              <a:gd name="T20" fmla="*/ 29 w 166"/>
              <a:gd name="T21" fmla="*/ 11 h 166"/>
              <a:gd name="T22" fmla="*/ 12 w 166"/>
              <a:gd name="T23" fmla="*/ 29 h 166"/>
              <a:gd name="T24" fmla="*/ 1 w 166"/>
              <a:gd name="T25" fmla="*/ 53 h 166"/>
              <a:gd name="T26" fmla="*/ 0 w 166"/>
              <a:gd name="T27" fmla="*/ 66 h 166"/>
              <a:gd name="T28" fmla="*/ 5 w 166"/>
              <a:gd name="T29" fmla="*/ 91 h 166"/>
              <a:gd name="T30" fmla="*/ 20 w 166"/>
              <a:gd name="T31" fmla="*/ 112 h 166"/>
              <a:gd name="T32" fmla="*/ 40 w 166"/>
              <a:gd name="T33" fmla="*/ 127 h 166"/>
              <a:gd name="T34" fmla="*/ 66 w 166"/>
              <a:gd name="T35" fmla="*/ 131 h 166"/>
              <a:gd name="T36" fmla="*/ 75 w 166"/>
              <a:gd name="T37" fmla="*/ 130 h 166"/>
              <a:gd name="T38" fmla="*/ 93 w 166"/>
              <a:gd name="T39" fmla="*/ 126 h 166"/>
              <a:gd name="T40" fmla="*/ 101 w 166"/>
              <a:gd name="T41" fmla="*/ 121 h 166"/>
              <a:gd name="T42" fmla="*/ 143 w 166"/>
              <a:gd name="T43" fmla="*/ 161 h 166"/>
              <a:gd name="T44" fmla="*/ 146 w 166"/>
              <a:gd name="T45" fmla="*/ 165 h 166"/>
              <a:gd name="T46" fmla="*/ 152 w 166"/>
              <a:gd name="T47" fmla="*/ 166 h 166"/>
              <a:gd name="T48" fmla="*/ 161 w 166"/>
              <a:gd name="T49" fmla="*/ 161 h 166"/>
              <a:gd name="T50" fmla="*/ 165 w 166"/>
              <a:gd name="T51" fmla="*/ 158 h 166"/>
              <a:gd name="T52" fmla="*/ 165 w 166"/>
              <a:gd name="T53" fmla="*/ 146 h 166"/>
              <a:gd name="T54" fmla="*/ 66 w 166"/>
              <a:gd name="T55" fmla="*/ 111 h 166"/>
              <a:gd name="T56" fmla="*/ 56 w 166"/>
              <a:gd name="T57" fmla="*/ 109 h 166"/>
              <a:gd name="T58" fmla="*/ 40 w 166"/>
              <a:gd name="T59" fmla="*/ 103 h 166"/>
              <a:gd name="T60" fmla="*/ 29 w 166"/>
              <a:gd name="T61" fmla="*/ 91 h 166"/>
              <a:gd name="T62" fmla="*/ 22 w 166"/>
              <a:gd name="T63" fmla="*/ 75 h 166"/>
              <a:gd name="T64" fmla="*/ 21 w 166"/>
              <a:gd name="T65" fmla="*/ 66 h 166"/>
              <a:gd name="T66" fmla="*/ 24 w 166"/>
              <a:gd name="T67" fmla="*/ 48 h 166"/>
              <a:gd name="T68" fmla="*/ 33 w 166"/>
              <a:gd name="T69" fmla="*/ 33 h 166"/>
              <a:gd name="T70" fmla="*/ 48 w 166"/>
              <a:gd name="T71" fmla="*/ 24 h 166"/>
              <a:gd name="T72" fmla="*/ 66 w 166"/>
              <a:gd name="T73" fmla="*/ 21 h 166"/>
              <a:gd name="T74" fmla="*/ 75 w 166"/>
              <a:gd name="T75" fmla="*/ 22 h 166"/>
              <a:gd name="T76" fmla="*/ 91 w 166"/>
              <a:gd name="T77" fmla="*/ 29 h 166"/>
              <a:gd name="T78" fmla="*/ 103 w 166"/>
              <a:gd name="T79" fmla="*/ 40 h 166"/>
              <a:gd name="T80" fmla="*/ 109 w 166"/>
              <a:gd name="T81" fmla="*/ 56 h 166"/>
              <a:gd name="T82" fmla="*/ 111 w 166"/>
              <a:gd name="T83" fmla="*/ 66 h 166"/>
              <a:gd name="T84" fmla="*/ 107 w 166"/>
              <a:gd name="T85" fmla="*/ 83 h 166"/>
              <a:gd name="T86" fmla="*/ 98 w 166"/>
              <a:gd name="T87" fmla="*/ 98 h 166"/>
              <a:gd name="T88" fmla="*/ 83 w 166"/>
              <a:gd name="T89" fmla="*/ 107 h 166"/>
              <a:gd name="T90" fmla="*/ 66 w 166"/>
              <a:gd name="T91" fmla="*/ 11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6" h="166">
                <a:moveTo>
                  <a:pt x="161" y="143"/>
                </a:moveTo>
                <a:lnTo>
                  <a:pt x="122" y="103"/>
                </a:lnTo>
                <a:lnTo>
                  <a:pt x="122" y="103"/>
                </a:lnTo>
                <a:lnTo>
                  <a:pt x="121" y="101"/>
                </a:lnTo>
                <a:lnTo>
                  <a:pt x="121" y="101"/>
                </a:lnTo>
                <a:lnTo>
                  <a:pt x="126" y="93"/>
                </a:lnTo>
                <a:lnTo>
                  <a:pt x="129" y="84"/>
                </a:lnTo>
                <a:lnTo>
                  <a:pt x="130" y="75"/>
                </a:lnTo>
                <a:lnTo>
                  <a:pt x="131" y="66"/>
                </a:lnTo>
                <a:lnTo>
                  <a:pt x="131" y="66"/>
                </a:lnTo>
                <a:lnTo>
                  <a:pt x="130" y="53"/>
                </a:lnTo>
                <a:lnTo>
                  <a:pt x="127" y="40"/>
                </a:lnTo>
                <a:lnTo>
                  <a:pt x="120" y="29"/>
                </a:lnTo>
                <a:lnTo>
                  <a:pt x="112" y="20"/>
                </a:lnTo>
                <a:lnTo>
                  <a:pt x="103" y="11"/>
                </a:lnTo>
                <a:lnTo>
                  <a:pt x="91" y="5"/>
                </a:lnTo>
                <a:lnTo>
                  <a:pt x="78" y="1"/>
                </a:lnTo>
                <a:lnTo>
                  <a:pt x="66" y="0"/>
                </a:lnTo>
                <a:lnTo>
                  <a:pt x="66" y="0"/>
                </a:lnTo>
                <a:lnTo>
                  <a:pt x="53" y="1"/>
                </a:lnTo>
                <a:lnTo>
                  <a:pt x="40" y="5"/>
                </a:lnTo>
                <a:lnTo>
                  <a:pt x="29" y="11"/>
                </a:lnTo>
                <a:lnTo>
                  <a:pt x="20" y="20"/>
                </a:lnTo>
                <a:lnTo>
                  <a:pt x="12" y="29"/>
                </a:lnTo>
                <a:lnTo>
                  <a:pt x="5" y="40"/>
                </a:lnTo>
                <a:lnTo>
                  <a:pt x="1" y="53"/>
                </a:lnTo>
                <a:lnTo>
                  <a:pt x="0" y="66"/>
                </a:lnTo>
                <a:lnTo>
                  <a:pt x="0" y="66"/>
                </a:lnTo>
                <a:lnTo>
                  <a:pt x="1" y="78"/>
                </a:lnTo>
                <a:lnTo>
                  <a:pt x="5" y="91"/>
                </a:lnTo>
                <a:lnTo>
                  <a:pt x="12" y="103"/>
                </a:lnTo>
                <a:lnTo>
                  <a:pt x="20" y="112"/>
                </a:lnTo>
                <a:lnTo>
                  <a:pt x="29" y="120"/>
                </a:lnTo>
                <a:lnTo>
                  <a:pt x="40" y="127"/>
                </a:lnTo>
                <a:lnTo>
                  <a:pt x="53" y="130"/>
                </a:lnTo>
                <a:lnTo>
                  <a:pt x="66" y="131"/>
                </a:lnTo>
                <a:lnTo>
                  <a:pt x="66" y="131"/>
                </a:lnTo>
                <a:lnTo>
                  <a:pt x="75" y="130"/>
                </a:lnTo>
                <a:lnTo>
                  <a:pt x="84" y="129"/>
                </a:lnTo>
                <a:lnTo>
                  <a:pt x="93" y="126"/>
                </a:lnTo>
                <a:lnTo>
                  <a:pt x="101" y="121"/>
                </a:lnTo>
                <a:lnTo>
                  <a:pt x="101" y="121"/>
                </a:lnTo>
                <a:lnTo>
                  <a:pt x="103" y="122"/>
                </a:lnTo>
                <a:lnTo>
                  <a:pt x="143" y="161"/>
                </a:lnTo>
                <a:lnTo>
                  <a:pt x="143" y="161"/>
                </a:lnTo>
                <a:lnTo>
                  <a:pt x="146" y="165"/>
                </a:lnTo>
                <a:lnTo>
                  <a:pt x="152" y="166"/>
                </a:lnTo>
                <a:lnTo>
                  <a:pt x="152" y="166"/>
                </a:lnTo>
                <a:lnTo>
                  <a:pt x="158" y="165"/>
                </a:lnTo>
                <a:lnTo>
                  <a:pt x="161" y="161"/>
                </a:lnTo>
                <a:lnTo>
                  <a:pt x="161" y="161"/>
                </a:lnTo>
                <a:lnTo>
                  <a:pt x="165" y="158"/>
                </a:lnTo>
                <a:lnTo>
                  <a:pt x="166" y="152"/>
                </a:lnTo>
                <a:lnTo>
                  <a:pt x="165" y="146"/>
                </a:lnTo>
                <a:lnTo>
                  <a:pt x="161" y="143"/>
                </a:lnTo>
                <a:close/>
                <a:moveTo>
                  <a:pt x="66" y="111"/>
                </a:moveTo>
                <a:lnTo>
                  <a:pt x="66" y="111"/>
                </a:lnTo>
                <a:lnTo>
                  <a:pt x="56" y="109"/>
                </a:lnTo>
                <a:lnTo>
                  <a:pt x="48" y="107"/>
                </a:lnTo>
                <a:lnTo>
                  <a:pt x="40" y="103"/>
                </a:lnTo>
                <a:lnTo>
                  <a:pt x="33" y="98"/>
                </a:lnTo>
                <a:lnTo>
                  <a:pt x="29" y="91"/>
                </a:lnTo>
                <a:lnTo>
                  <a:pt x="24" y="83"/>
                </a:lnTo>
                <a:lnTo>
                  <a:pt x="22" y="75"/>
                </a:lnTo>
                <a:lnTo>
                  <a:pt x="21" y="66"/>
                </a:lnTo>
                <a:lnTo>
                  <a:pt x="21" y="66"/>
                </a:lnTo>
                <a:lnTo>
                  <a:pt x="22" y="56"/>
                </a:lnTo>
                <a:lnTo>
                  <a:pt x="24" y="48"/>
                </a:lnTo>
                <a:lnTo>
                  <a:pt x="29" y="40"/>
                </a:lnTo>
                <a:lnTo>
                  <a:pt x="33" y="33"/>
                </a:lnTo>
                <a:lnTo>
                  <a:pt x="40" y="29"/>
                </a:lnTo>
                <a:lnTo>
                  <a:pt x="48" y="24"/>
                </a:lnTo>
                <a:lnTo>
                  <a:pt x="56" y="22"/>
                </a:lnTo>
                <a:lnTo>
                  <a:pt x="66" y="21"/>
                </a:lnTo>
                <a:lnTo>
                  <a:pt x="66" y="21"/>
                </a:lnTo>
                <a:lnTo>
                  <a:pt x="75" y="22"/>
                </a:lnTo>
                <a:lnTo>
                  <a:pt x="83" y="24"/>
                </a:lnTo>
                <a:lnTo>
                  <a:pt x="91" y="29"/>
                </a:lnTo>
                <a:lnTo>
                  <a:pt x="98" y="33"/>
                </a:lnTo>
                <a:lnTo>
                  <a:pt x="103" y="40"/>
                </a:lnTo>
                <a:lnTo>
                  <a:pt x="107" y="48"/>
                </a:lnTo>
                <a:lnTo>
                  <a:pt x="109" y="56"/>
                </a:lnTo>
                <a:lnTo>
                  <a:pt x="111" y="66"/>
                </a:lnTo>
                <a:lnTo>
                  <a:pt x="111" y="66"/>
                </a:lnTo>
                <a:lnTo>
                  <a:pt x="109" y="75"/>
                </a:lnTo>
                <a:lnTo>
                  <a:pt x="107" y="83"/>
                </a:lnTo>
                <a:lnTo>
                  <a:pt x="103" y="91"/>
                </a:lnTo>
                <a:lnTo>
                  <a:pt x="98" y="98"/>
                </a:lnTo>
                <a:lnTo>
                  <a:pt x="91" y="103"/>
                </a:lnTo>
                <a:lnTo>
                  <a:pt x="83" y="107"/>
                </a:lnTo>
                <a:lnTo>
                  <a:pt x="75" y="109"/>
                </a:lnTo>
                <a:lnTo>
                  <a:pt x="66" y="1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19" name="椭圆 18"/>
          <p:cNvSpPr/>
          <p:nvPr/>
        </p:nvSpPr>
        <p:spPr>
          <a:xfrm>
            <a:off x="4806833" y="3692498"/>
            <a:ext cx="304800" cy="304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20" name="泪滴形 19"/>
          <p:cNvSpPr/>
          <p:nvPr/>
        </p:nvSpPr>
        <p:spPr>
          <a:xfrm rot="8100000">
            <a:off x="7011939" y="1853255"/>
            <a:ext cx="1289744" cy="128974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grpSp>
        <p:nvGrpSpPr>
          <p:cNvPr id="21" name="组合 20"/>
          <p:cNvGrpSpPr/>
          <p:nvPr/>
        </p:nvGrpSpPr>
        <p:grpSpPr>
          <a:xfrm>
            <a:off x="7462183" y="2367644"/>
            <a:ext cx="389258" cy="360938"/>
            <a:chOff x="5957888" y="22225"/>
            <a:chExt cx="87313" cy="80963"/>
          </a:xfrm>
        </p:grpSpPr>
        <p:sp>
          <p:nvSpPr>
            <p:cNvPr id="22" name="Freeform 26"/>
            <p:cNvSpPr>
              <a:spLocks noEditPoints="1"/>
            </p:cNvSpPr>
            <p:nvPr/>
          </p:nvSpPr>
          <p:spPr bwMode="auto">
            <a:xfrm>
              <a:off x="5957888" y="22225"/>
              <a:ext cx="87313" cy="80963"/>
            </a:xfrm>
            <a:custGeom>
              <a:avLst/>
              <a:gdLst>
                <a:gd name="T0" fmla="*/ 42 w 166"/>
                <a:gd name="T1" fmla="*/ 0 h 153"/>
                <a:gd name="T2" fmla="*/ 34 w 166"/>
                <a:gd name="T3" fmla="*/ 2 h 153"/>
                <a:gd name="T4" fmla="*/ 19 w 166"/>
                <a:gd name="T5" fmla="*/ 7 h 153"/>
                <a:gd name="T6" fmla="*/ 7 w 166"/>
                <a:gd name="T7" fmla="*/ 19 h 153"/>
                <a:gd name="T8" fmla="*/ 1 w 166"/>
                <a:gd name="T9" fmla="*/ 34 h 153"/>
                <a:gd name="T10" fmla="*/ 0 w 166"/>
                <a:gd name="T11" fmla="*/ 70 h 153"/>
                <a:gd name="T12" fmla="*/ 1 w 166"/>
                <a:gd name="T13" fmla="*/ 78 h 153"/>
                <a:gd name="T14" fmla="*/ 7 w 166"/>
                <a:gd name="T15" fmla="*/ 93 h 153"/>
                <a:gd name="T16" fmla="*/ 19 w 166"/>
                <a:gd name="T17" fmla="*/ 104 h 153"/>
                <a:gd name="T18" fmla="*/ 34 w 166"/>
                <a:gd name="T19" fmla="*/ 110 h 153"/>
                <a:gd name="T20" fmla="*/ 48 w 166"/>
                <a:gd name="T21" fmla="*/ 111 h 153"/>
                <a:gd name="T22" fmla="*/ 96 w 166"/>
                <a:gd name="T23" fmla="*/ 111 h 153"/>
                <a:gd name="T24" fmla="*/ 125 w 166"/>
                <a:gd name="T25" fmla="*/ 111 h 153"/>
                <a:gd name="T26" fmla="*/ 141 w 166"/>
                <a:gd name="T27" fmla="*/ 108 h 153"/>
                <a:gd name="T28" fmla="*/ 153 w 166"/>
                <a:gd name="T29" fmla="*/ 98 h 153"/>
                <a:gd name="T30" fmla="*/ 163 w 166"/>
                <a:gd name="T31" fmla="*/ 86 h 153"/>
                <a:gd name="T32" fmla="*/ 166 w 166"/>
                <a:gd name="T33" fmla="*/ 70 h 153"/>
                <a:gd name="T34" fmla="*/ 166 w 166"/>
                <a:gd name="T35" fmla="*/ 42 h 153"/>
                <a:gd name="T36" fmla="*/ 163 w 166"/>
                <a:gd name="T37" fmla="*/ 26 h 153"/>
                <a:gd name="T38" fmla="*/ 153 w 166"/>
                <a:gd name="T39" fmla="*/ 13 h 153"/>
                <a:gd name="T40" fmla="*/ 141 w 166"/>
                <a:gd name="T41" fmla="*/ 4 h 153"/>
                <a:gd name="T42" fmla="*/ 125 w 166"/>
                <a:gd name="T43" fmla="*/ 0 h 153"/>
                <a:gd name="T44" fmla="*/ 42 w 166"/>
                <a:gd name="T45" fmla="*/ 70 h 153"/>
                <a:gd name="T46" fmla="*/ 32 w 166"/>
                <a:gd name="T47" fmla="*/ 65 h 153"/>
                <a:gd name="T48" fmla="*/ 28 w 166"/>
                <a:gd name="T49" fmla="*/ 56 h 153"/>
                <a:gd name="T50" fmla="*/ 29 w 166"/>
                <a:gd name="T51" fmla="*/ 50 h 153"/>
                <a:gd name="T52" fmla="*/ 36 w 166"/>
                <a:gd name="T53" fmla="*/ 43 h 153"/>
                <a:gd name="T54" fmla="*/ 42 w 166"/>
                <a:gd name="T55" fmla="*/ 42 h 153"/>
                <a:gd name="T56" fmla="*/ 51 w 166"/>
                <a:gd name="T57" fmla="*/ 47 h 153"/>
                <a:gd name="T58" fmla="*/ 55 w 166"/>
                <a:gd name="T59" fmla="*/ 56 h 153"/>
                <a:gd name="T60" fmla="*/ 54 w 166"/>
                <a:gd name="T61" fmla="*/ 62 h 153"/>
                <a:gd name="T62" fmla="*/ 47 w 166"/>
                <a:gd name="T63" fmla="*/ 68 h 153"/>
                <a:gd name="T64" fmla="*/ 83 w 166"/>
                <a:gd name="T65" fmla="*/ 70 h 153"/>
                <a:gd name="T66" fmla="*/ 77 w 166"/>
                <a:gd name="T67" fmla="*/ 68 h 153"/>
                <a:gd name="T68" fmla="*/ 70 w 166"/>
                <a:gd name="T69" fmla="*/ 62 h 153"/>
                <a:gd name="T70" fmla="*/ 69 w 166"/>
                <a:gd name="T71" fmla="*/ 56 h 153"/>
                <a:gd name="T72" fmla="*/ 74 w 166"/>
                <a:gd name="T73" fmla="*/ 47 h 153"/>
                <a:gd name="T74" fmla="*/ 83 w 166"/>
                <a:gd name="T75" fmla="*/ 42 h 153"/>
                <a:gd name="T76" fmla="*/ 89 w 166"/>
                <a:gd name="T77" fmla="*/ 43 h 153"/>
                <a:gd name="T78" fmla="*/ 96 w 166"/>
                <a:gd name="T79" fmla="*/ 50 h 153"/>
                <a:gd name="T80" fmla="*/ 97 w 166"/>
                <a:gd name="T81" fmla="*/ 56 h 153"/>
                <a:gd name="T82" fmla="*/ 92 w 166"/>
                <a:gd name="T83" fmla="*/ 65 h 153"/>
                <a:gd name="T84" fmla="*/ 83 w 166"/>
                <a:gd name="T85" fmla="*/ 70 h 153"/>
                <a:gd name="T86" fmla="*/ 125 w 166"/>
                <a:gd name="T87" fmla="*/ 70 h 153"/>
                <a:gd name="T88" fmla="*/ 115 w 166"/>
                <a:gd name="T89" fmla="*/ 65 h 153"/>
                <a:gd name="T90" fmla="*/ 111 w 166"/>
                <a:gd name="T91" fmla="*/ 56 h 153"/>
                <a:gd name="T92" fmla="*/ 112 w 166"/>
                <a:gd name="T93" fmla="*/ 50 h 153"/>
                <a:gd name="T94" fmla="*/ 119 w 166"/>
                <a:gd name="T95" fmla="*/ 43 h 153"/>
                <a:gd name="T96" fmla="*/ 125 w 166"/>
                <a:gd name="T97" fmla="*/ 42 h 153"/>
                <a:gd name="T98" fmla="*/ 134 w 166"/>
                <a:gd name="T99" fmla="*/ 47 h 153"/>
                <a:gd name="T100" fmla="*/ 138 w 166"/>
                <a:gd name="T101" fmla="*/ 56 h 153"/>
                <a:gd name="T102" fmla="*/ 137 w 166"/>
                <a:gd name="T103" fmla="*/ 62 h 153"/>
                <a:gd name="T104" fmla="*/ 130 w 166"/>
                <a:gd name="T105" fmla="*/ 6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 h="153">
                  <a:moveTo>
                    <a:pt x="125" y="0"/>
                  </a:moveTo>
                  <a:lnTo>
                    <a:pt x="42" y="0"/>
                  </a:lnTo>
                  <a:lnTo>
                    <a:pt x="42" y="0"/>
                  </a:lnTo>
                  <a:lnTo>
                    <a:pt x="34" y="2"/>
                  </a:lnTo>
                  <a:lnTo>
                    <a:pt x="25" y="4"/>
                  </a:lnTo>
                  <a:lnTo>
                    <a:pt x="19" y="7"/>
                  </a:lnTo>
                  <a:lnTo>
                    <a:pt x="13" y="13"/>
                  </a:lnTo>
                  <a:lnTo>
                    <a:pt x="7" y="19"/>
                  </a:lnTo>
                  <a:lnTo>
                    <a:pt x="4" y="26"/>
                  </a:lnTo>
                  <a:lnTo>
                    <a:pt x="1" y="34"/>
                  </a:lnTo>
                  <a:lnTo>
                    <a:pt x="0" y="42"/>
                  </a:lnTo>
                  <a:lnTo>
                    <a:pt x="0" y="70"/>
                  </a:lnTo>
                  <a:lnTo>
                    <a:pt x="0" y="70"/>
                  </a:lnTo>
                  <a:lnTo>
                    <a:pt x="1" y="78"/>
                  </a:lnTo>
                  <a:lnTo>
                    <a:pt x="4" y="86"/>
                  </a:lnTo>
                  <a:lnTo>
                    <a:pt x="7" y="93"/>
                  </a:lnTo>
                  <a:lnTo>
                    <a:pt x="13" y="98"/>
                  </a:lnTo>
                  <a:lnTo>
                    <a:pt x="19" y="104"/>
                  </a:lnTo>
                  <a:lnTo>
                    <a:pt x="25" y="108"/>
                  </a:lnTo>
                  <a:lnTo>
                    <a:pt x="34" y="110"/>
                  </a:lnTo>
                  <a:lnTo>
                    <a:pt x="42" y="111"/>
                  </a:lnTo>
                  <a:lnTo>
                    <a:pt x="48" y="111"/>
                  </a:lnTo>
                  <a:lnTo>
                    <a:pt x="48" y="153"/>
                  </a:lnTo>
                  <a:lnTo>
                    <a:pt x="96" y="111"/>
                  </a:lnTo>
                  <a:lnTo>
                    <a:pt x="125" y="111"/>
                  </a:lnTo>
                  <a:lnTo>
                    <a:pt x="125" y="111"/>
                  </a:lnTo>
                  <a:lnTo>
                    <a:pt x="133" y="110"/>
                  </a:lnTo>
                  <a:lnTo>
                    <a:pt x="141" y="108"/>
                  </a:lnTo>
                  <a:lnTo>
                    <a:pt x="148" y="104"/>
                  </a:lnTo>
                  <a:lnTo>
                    <a:pt x="153" y="98"/>
                  </a:lnTo>
                  <a:lnTo>
                    <a:pt x="159" y="93"/>
                  </a:lnTo>
                  <a:lnTo>
                    <a:pt x="163" y="86"/>
                  </a:lnTo>
                  <a:lnTo>
                    <a:pt x="165" y="78"/>
                  </a:lnTo>
                  <a:lnTo>
                    <a:pt x="166" y="70"/>
                  </a:lnTo>
                  <a:lnTo>
                    <a:pt x="166" y="42"/>
                  </a:lnTo>
                  <a:lnTo>
                    <a:pt x="166" y="42"/>
                  </a:lnTo>
                  <a:lnTo>
                    <a:pt x="165" y="34"/>
                  </a:lnTo>
                  <a:lnTo>
                    <a:pt x="163" y="26"/>
                  </a:lnTo>
                  <a:lnTo>
                    <a:pt x="159" y="19"/>
                  </a:lnTo>
                  <a:lnTo>
                    <a:pt x="153" y="13"/>
                  </a:lnTo>
                  <a:lnTo>
                    <a:pt x="148" y="7"/>
                  </a:lnTo>
                  <a:lnTo>
                    <a:pt x="141" y="4"/>
                  </a:lnTo>
                  <a:lnTo>
                    <a:pt x="133" y="2"/>
                  </a:lnTo>
                  <a:lnTo>
                    <a:pt x="125" y="0"/>
                  </a:lnTo>
                  <a:close/>
                  <a:moveTo>
                    <a:pt x="42" y="70"/>
                  </a:moveTo>
                  <a:lnTo>
                    <a:pt x="42" y="70"/>
                  </a:lnTo>
                  <a:lnTo>
                    <a:pt x="36" y="68"/>
                  </a:lnTo>
                  <a:lnTo>
                    <a:pt x="32" y="65"/>
                  </a:lnTo>
                  <a:lnTo>
                    <a:pt x="29" y="62"/>
                  </a:lnTo>
                  <a:lnTo>
                    <a:pt x="28" y="56"/>
                  </a:lnTo>
                  <a:lnTo>
                    <a:pt x="28" y="56"/>
                  </a:lnTo>
                  <a:lnTo>
                    <a:pt x="29" y="50"/>
                  </a:lnTo>
                  <a:lnTo>
                    <a:pt x="32" y="47"/>
                  </a:lnTo>
                  <a:lnTo>
                    <a:pt x="36" y="43"/>
                  </a:lnTo>
                  <a:lnTo>
                    <a:pt x="42" y="42"/>
                  </a:lnTo>
                  <a:lnTo>
                    <a:pt x="42" y="42"/>
                  </a:lnTo>
                  <a:lnTo>
                    <a:pt x="47" y="43"/>
                  </a:lnTo>
                  <a:lnTo>
                    <a:pt x="51" y="47"/>
                  </a:lnTo>
                  <a:lnTo>
                    <a:pt x="54" y="50"/>
                  </a:lnTo>
                  <a:lnTo>
                    <a:pt x="55" y="56"/>
                  </a:lnTo>
                  <a:lnTo>
                    <a:pt x="55" y="56"/>
                  </a:lnTo>
                  <a:lnTo>
                    <a:pt x="54" y="62"/>
                  </a:lnTo>
                  <a:lnTo>
                    <a:pt x="51" y="65"/>
                  </a:lnTo>
                  <a:lnTo>
                    <a:pt x="47" y="68"/>
                  </a:lnTo>
                  <a:lnTo>
                    <a:pt x="42" y="70"/>
                  </a:lnTo>
                  <a:close/>
                  <a:moveTo>
                    <a:pt x="83" y="70"/>
                  </a:moveTo>
                  <a:lnTo>
                    <a:pt x="83" y="70"/>
                  </a:lnTo>
                  <a:lnTo>
                    <a:pt x="77" y="68"/>
                  </a:lnTo>
                  <a:lnTo>
                    <a:pt x="74" y="65"/>
                  </a:lnTo>
                  <a:lnTo>
                    <a:pt x="70" y="62"/>
                  </a:lnTo>
                  <a:lnTo>
                    <a:pt x="69" y="56"/>
                  </a:lnTo>
                  <a:lnTo>
                    <a:pt x="69" y="56"/>
                  </a:lnTo>
                  <a:lnTo>
                    <a:pt x="70" y="50"/>
                  </a:lnTo>
                  <a:lnTo>
                    <a:pt x="74" y="47"/>
                  </a:lnTo>
                  <a:lnTo>
                    <a:pt x="77" y="43"/>
                  </a:lnTo>
                  <a:lnTo>
                    <a:pt x="83" y="42"/>
                  </a:lnTo>
                  <a:lnTo>
                    <a:pt x="83" y="42"/>
                  </a:lnTo>
                  <a:lnTo>
                    <a:pt x="89" y="43"/>
                  </a:lnTo>
                  <a:lnTo>
                    <a:pt x="92" y="47"/>
                  </a:lnTo>
                  <a:lnTo>
                    <a:pt x="96" y="50"/>
                  </a:lnTo>
                  <a:lnTo>
                    <a:pt x="97" y="56"/>
                  </a:lnTo>
                  <a:lnTo>
                    <a:pt x="97" y="56"/>
                  </a:lnTo>
                  <a:lnTo>
                    <a:pt x="96" y="62"/>
                  </a:lnTo>
                  <a:lnTo>
                    <a:pt x="92" y="65"/>
                  </a:lnTo>
                  <a:lnTo>
                    <a:pt x="89" y="68"/>
                  </a:lnTo>
                  <a:lnTo>
                    <a:pt x="83" y="70"/>
                  </a:lnTo>
                  <a:close/>
                  <a:moveTo>
                    <a:pt x="125" y="70"/>
                  </a:moveTo>
                  <a:lnTo>
                    <a:pt x="125" y="70"/>
                  </a:lnTo>
                  <a:lnTo>
                    <a:pt x="119" y="68"/>
                  </a:lnTo>
                  <a:lnTo>
                    <a:pt x="115" y="65"/>
                  </a:lnTo>
                  <a:lnTo>
                    <a:pt x="112" y="62"/>
                  </a:lnTo>
                  <a:lnTo>
                    <a:pt x="111" y="56"/>
                  </a:lnTo>
                  <a:lnTo>
                    <a:pt x="111" y="56"/>
                  </a:lnTo>
                  <a:lnTo>
                    <a:pt x="112" y="50"/>
                  </a:lnTo>
                  <a:lnTo>
                    <a:pt x="115" y="47"/>
                  </a:lnTo>
                  <a:lnTo>
                    <a:pt x="119" y="43"/>
                  </a:lnTo>
                  <a:lnTo>
                    <a:pt x="125" y="42"/>
                  </a:lnTo>
                  <a:lnTo>
                    <a:pt x="125" y="42"/>
                  </a:lnTo>
                  <a:lnTo>
                    <a:pt x="130" y="43"/>
                  </a:lnTo>
                  <a:lnTo>
                    <a:pt x="134" y="47"/>
                  </a:lnTo>
                  <a:lnTo>
                    <a:pt x="137" y="50"/>
                  </a:lnTo>
                  <a:lnTo>
                    <a:pt x="138" y="56"/>
                  </a:lnTo>
                  <a:lnTo>
                    <a:pt x="138" y="56"/>
                  </a:lnTo>
                  <a:lnTo>
                    <a:pt x="137" y="62"/>
                  </a:lnTo>
                  <a:lnTo>
                    <a:pt x="134" y="65"/>
                  </a:lnTo>
                  <a:lnTo>
                    <a:pt x="130" y="68"/>
                  </a:lnTo>
                  <a:lnTo>
                    <a:pt x="125"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23" name="Freeform 27"/>
            <p:cNvSpPr/>
            <p:nvPr/>
          </p:nvSpPr>
          <p:spPr bwMode="auto">
            <a:xfrm>
              <a:off x="5957888" y="22225"/>
              <a:ext cx="87313" cy="80963"/>
            </a:xfrm>
            <a:custGeom>
              <a:avLst/>
              <a:gdLst>
                <a:gd name="T0" fmla="*/ 125 w 166"/>
                <a:gd name="T1" fmla="*/ 0 h 153"/>
                <a:gd name="T2" fmla="*/ 42 w 166"/>
                <a:gd name="T3" fmla="*/ 0 h 153"/>
                <a:gd name="T4" fmla="*/ 42 w 166"/>
                <a:gd name="T5" fmla="*/ 0 h 153"/>
                <a:gd name="T6" fmla="*/ 34 w 166"/>
                <a:gd name="T7" fmla="*/ 2 h 153"/>
                <a:gd name="T8" fmla="*/ 25 w 166"/>
                <a:gd name="T9" fmla="*/ 4 h 153"/>
                <a:gd name="T10" fmla="*/ 19 w 166"/>
                <a:gd name="T11" fmla="*/ 7 h 153"/>
                <a:gd name="T12" fmla="*/ 13 w 166"/>
                <a:gd name="T13" fmla="*/ 13 h 153"/>
                <a:gd name="T14" fmla="*/ 7 w 166"/>
                <a:gd name="T15" fmla="*/ 19 h 153"/>
                <a:gd name="T16" fmla="*/ 4 w 166"/>
                <a:gd name="T17" fmla="*/ 26 h 153"/>
                <a:gd name="T18" fmla="*/ 1 w 166"/>
                <a:gd name="T19" fmla="*/ 34 h 153"/>
                <a:gd name="T20" fmla="*/ 0 w 166"/>
                <a:gd name="T21" fmla="*/ 42 h 153"/>
                <a:gd name="T22" fmla="*/ 0 w 166"/>
                <a:gd name="T23" fmla="*/ 70 h 153"/>
                <a:gd name="T24" fmla="*/ 0 w 166"/>
                <a:gd name="T25" fmla="*/ 70 h 153"/>
                <a:gd name="T26" fmla="*/ 1 w 166"/>
                <a:gd name="T27" fmla="*/ 78 h 153"/>
                <a:gd name="T28" fmla="*/ 4 w 166"/>
                <a:gd name="T29" fmla="*/ 86 h 153"/>
                <a:gd name="T30" fmla="*/ 7 w 166"/>
                <a:gd name="T31" fmla="*/ 93 h 153"/>
                <a:gd name="T32" fmla="*/ 13 w 166"/>
                <a:gd name="T33" fmla="*/ 98 h 153"/>
                <a:gd name="T34" fmla="*/ 19 w 166"/>
                <a:gd name="T35" fmla="*/ 104 h 153"/>
                <a:gd name="T36" fmla="*/ 25 w 166"/>
                <a:gd name="T37" fmla="*/ 108 h 153"/>
                <a:gd name="T38" fmla="*/ 34 w 166"/>
                <a:gd name="T39" fmla="*/ 110 h 153"/>
                <a:gd name="T40" fmla="*/ 42 w 166"/>
                <a:gd name="T41" fmla="*/ 111 h 153"/>
                <a:gd name="T42" fmla="*/ 48 w 166"/>
                <a:gd name="T43" fmla="*/ 111 h 153"/>
                <a:gd name="T44" fmla="*/ 48 w 166"/>
                <a:gd name="T45" fmla="*/ 153 h 153"/>
                <a:gd name="T46" fmla="*/ 96 w 166"/>
                <a:gd name="T47" fmla="*/ 111 h 153"/>
                <a:gd name="T48" fmla="*/ 125 w 166"/>
                <a:gd name="T49" fmla="*/ 111 h 153"/>
                <a:gd name="T50" fmla="*/ 125 w 166"/>
                <a:gd name="T51" fmla="*/ 111 h 153"/>
                <a:gd name="T52" fmla="*/ 133 w 166"/>
                <a:gd name="T53" fmla="*/ 110 h 153"/>
                <a:gd name="T54" fmla="*/ 141 w 166"/>
                <a:gd name="T55" fmla="*/ 108 h 153"/>
                <a:gd name="T56" fmla="*/ 148 w 166"/>
                <a:gd name="T57" fmla="*/ 104 h 153"/>
                <a:gd name="T58" fmla="*/ 153 w 166"/>
                <a:gd name="T59" fmla="*/ 98 h 153"/>
                <a:gd name="T60" fmla="*/ 159 w 166"/>
                <a:gd name="T61" fmla="*/ 93 h 153"/>
                <a:gd name="T62" fmla="*/ 163 w 166"/>
                <a:gd name="T63" fmla="*/ 86 h 153"/>
                <a:gd name="T64" fmla="*/ 165 w 166"/>
                <a:gd name="T65" fmla="*/ 78 h 153"/>
                <a:gd name="T66" fmla="*/ 166 w 166"/>
                <a:gd name="T67" fmla="*/ 70 h 153"/>
                <a:gd name="T68" fmla="*/ 166 w 166"/>
                <a:gd name="T69" fmla="*/ 42 h 153"/>
                <a:gd name="T70" fmla="*/ 166 w 166"/>
                <a:gd name="T71" fmla="*/ 42 h 153"/>
                <a:gd name="T72" fmla="*/ 165 w 166"/>
                <a:gd name="T73" fmla="*/ 34 h 153"/>
                <a:gd name="T74" fmla="*/ 163 w 166"/>
                <a:gd name="T75" fmla="*/ 26 h 153"/>
                <a:gd name="T76" fmla="*/ 159 w 166"/>
                <a:gd name="T77" fmla="*/ 19 h 153"/>
                <a:gd name="T78" fmla="*/ 153 w 166"/>
                <a:gd name="T79" fmla="*/ 13 h 153"/>
                <a:gd name="T80" fmla="*/ 148 w 166"/>
                <a:gd name="T81" fmla="*/ 7 h 153"/>
                <a:gd name="T82" fmla="*/ 141 w 166"/>
                <a:gd name="T83" fmla="*/ 4 h 153"/>
                <a:gd name="T84" fmla="*/ 133 w 166"/>
                <a:gd name="T85" fmla="*/ 2 h 153"/>
                <a:gd name="T86" fmla="*/ 125 w 166"/>
                <a:gd name="T8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6" h="153">
                  <a:moveTo>
                    <a:pt x="125" y="0"/>
                  </a:moveTo>
                  <a:lnTo>
                    <a:pt x="42" y="0"/>
                  </a:lnTo>
                  <a:lnTo>
                    <a:pt x="42" y="0"/>
                  </a:lnTo>
                  <a:lnTo>
                    <a:pt x="34" y="2"/>
                  </a:lnTo>
                  <a:lnTo>
                    <a:pt x="25" y="4"/>
                  </a:lnTo>
                  <a:lnTo>
                    <a:pt x="19" y="7"/>
                  </a:lnTo>
                  <a:lnTo>
                    <a:pt x="13" y="13"/>
                  </a:lnTo>
                  <a:lnTo>
                    <a:pt x="7" y="19"/>
                  </a:lnTo>
                  <a:lnTo>
                    <a:pt x="4" y="26"/>
                  </a:lnTo>
                  <a:lnTo>
                    <a:pt x="1" y="34"/>
                  </a:lnTo>
                  <a:lnTo>
                    <a:pt x="0" y="42"/>
                  </a:lnTo>
                  <a:lnTo>
                    <a:pt x="0" y="70"/>
                  </a:lnTo>
                  <a:lnTo>
                    <a:pt x="0" y="70"/>
                  </a:lnTo>
                  <a:lnTo>
                    <a:pt x="1" y="78"/>
                  </a:lnTo>
                  <a:lnTo>
                    <a:pt x="4" y="86"/>
                  </a:lnTo>
                  <a:lnTo>
                    <a:pt x="7" y="93"/>
                  </a:lnTo>
                  <a:lnTo>
                    <a:pt x="13" y="98"/>
                  </a:lnTo>
                  <a:lnTo>
                    <a:pt x="19" y="104"/>
                  </a:lnTo>
                  <a:lnTo>
                    <a:pt x="25" y="108"/>
                  </a:lnTo>
                  <a:lnTo>
                    <a:pt x="34" y="110"/>
                  </a:lnTo>
                  <a:lnTo>
                    <a:pt x="42" y="111"/>
                  </a:lnTo>
                  <a:lnTo>
                    <a:pt x="48" y="111"/>
                  </a:lnTo>
                  <a:lnTo>
                    <a:pt x="48" y="153"/>
                  </a:lnTo>
                  <a:lnTo>
                    <a:pt x="96" y="111"/>
                  </a:lnTo>
                  <a:lnTo>
                    <a:pt x="125" y="111"/>
                  </a:lnTo>
                  <a:lnTo>
                    <a:pt x="125" y="111"/>
                  </a:lnTo>
                  <a:lnTo>
                    <a:pt x="133" y="110"/>
                  </a:lnTo>
                  <a:lnTo>
                    <a:pt x="141" y="108"/>
                  </a:lnTo>
                  <a:lnTo>
                    <a:pt x="148" y="104"/>
                  </a:lnTo>
                  <a:lnTo>
                    <a:pt x="153" y="98"/>
                  </a:lnTo>
                  <a:lnTo>
                    <a:pt x="159" y="93"/>
                  </a:lnTo>
                  <a:lnTo>
                    <a:pt x="163" y="86"/>
                  </a:lnTo>
                  <a:lnTo>
                    <a:pt x="165" y="78"/>
                  </a:lnTo>
                  <a:lnTo>
                    <a:pt x="166" y="70"/>
                  </a:lnTo>
                  <a:lnTo>
                    <a:pt x="166" y="42"/>
                  </a:lnTo>
                  <a:lnTo>
                    <a:pt x="166" y="42"/>
                  </a:lnTo>
                  <a:lnTo>
                    <a:pt x="165" y="34"/>
                  </a:lnTo>
                  <a:lnTo>
                    <a:pt x="163" y="26"/>
                  </a:lnTo>
                  <a:lnTo>
                    <a:pt x="159" y="19"/>
                  </a:lnTo>
                  <a:lnTo>
                    <a:pt x="153" y="13"/>
                  </a:lnTo>
                  <a:lnTo>
                    <a:pt x="148" y="7"/>
                  </a:lnTo>
                  <a:lnTo>
                    <a:pt x="141" y="4"/>
                  </a:lnTo>
                  <a:lnTo>
                    <a:pt x="133" y="2"/>
                  </a:lnTo>
                  <a:lnTo>
                    <a:pt x="1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24" name="Freeform 28"/>
            <p:cNvSpPr/>
            <p:nvPr/>
          </p:nvSpPr>
          <p:spPr bwMode="auto">
            <a:xfrm>
              <a:off x="5972176" y="44450"/>
              <a:ext cx="14288" cy="14288"/>
            </a:xfrm>
            <a:custGeom>
              <a:avLst/>
              <a:gdLst>
                <a:gd name="T0" fmla="*/ 14 w 27"/>
                <a:gd name="T1" fmla="*/ 28 h 28"/>
                <a:gd name="T2" fmla="*/ 14 w 27"/>
                <a:gd name="T3" fmla="*/ 28 h 28"/>
                <a:gd name="T4" fmla="*/ 8 w 27"/>
                <a:gd name="T5" fmla="*/ 26 h 28"/>
                <a:gd name="T6" fmla="*/ 4 w 27"/>
                <a:gd name="T7" fmla="*/ 23 h 28"/>
                <a:gd name="T8" fmla="*/ 1 w 27"/>
                <a:gd name="T9" fmla="*/ 20 h 28"/>
                <a:gd name="T10" fmla="*/ 0 w 27"/>
                <a:gd name="T11" fmla="*/ 14 h 28"/>
                <a:gd name="T12" fmla="*/ 0 w 27"/>
                <a:gd name="T13" fmla="*/ 14 h 28"/>
                <a:gd name="T14" fmla="*/ 1 w 27"/>
                <a:gd name="T15" fmla="*/ 8 h 28"/>
                <a:gd name="T16" fmla="*/ 4 w 27"/>
                <a:gd name="T17" fmla="*/ 5 h 28"/>
                <a:gd name="T18" fmla="*/ 8 w 27"/>
                <a:gd name="T19" fmla="*/ 1 h 28"/>
                <a:gd name="T20" fmla="*/ 14 w 27"/>
                <a:gd name="T21" fmla="*/ 0 h 28"/>
                <a:gd name="T22" fmla="*/ 14 w 27"/>
                <a:gd name="T23" fmla="*/ 0 h 28"/>
                <a:gd name="T24" fmla="*/ 19 w 27"/>
                <a:gd name="T25" fmla="*/ 1 h 28"/>
                <a:gd name="T26" fmla="*/ 23 w 27"/>
                <a:gd name="T27" fmla="*/ 5 h 28"/>
                <a:gd name="T28" fmla="*/ 26 w 27"/>
                <a:gd name="T29" fmla="*/ 8 h 28"/>
                <a:gd name="T30" fmla="*/ 27 w 27"/>
                <a:gd name="T31" fmla="*/ 14 h 28"/>
                <a:gd name="T32" fmla="*/ 27 w 27"/>
                <a:gd name="T33" fmla="*/ 14 h 28"/>
                <a:gd name="T34" fmla="*/ 26 w 27"/>
                <a:gd name="T35" fmla="*/ 20 h 28"/>
                <a:gd name="T36" fmla="*/ 23 w 27"/>
                <a:gd name="T37" fmla="*/ 23 h 28"/>
                <a:gd name="T38" fmla="*/ 19 w 27"/>
                <a:gd name="T39" fmla="*/ 26 h 28"/>
                <a:gd name="T40" fmla="*/ 14 w 27"/>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4" y="28"/>
                  </a:moveTo>
                  <a:lnTo>
                    <a:pt x="14" y="28"/>
                  </a:lnTo>
                  <a:lnTo>
                    <a:pt x="8" y="26"/>
                  </a:lnTo>
                  <a:lnTo>
                    <a:pt x="4" y="23"/>
                  </a:lnTo>
                  <a:lnTo>
                    <a:pt x="1" y="20"/>
                  </a:lnTo>
                  <a:lnTo>
                    <a:pt x="0" y="14"/>
                  </a:lnTo>
                  <a:lnTo>
                    <a:pt x="0" y="14"/>
                  </a:lnTo>
                  <a:lnTo>
                    <a:pt x="1" y="8"/>
                  </a:lnTo>
                  <a:lnTo>
                    <a:pt x="4" y="5"/>
                  </a:lnTo>
                  <a:lnTo>
                    <a:pt x="8" y="1"/>
                  </a:lnTo>
                  <a:lnTo>
                    <a:pt x="14" y="0"/>
                  </a:lnTo>
                  <a:lnTo>
                    <a:pt x="14" y="0"/>
                  </a:lnTo>
                  <a:lnTo>
                    <a:pt x="19" y="1"/>
                  </a:lnTo>
                  <a:lnTo>
                    <a:pt x="23" y="5"/>
                  </a:lnTo>
                  <a:lnTo>
                    <a:pt x="26" y="8"/>
                  </a:lnTo>
                  <a:lnTo>
                    <a:pt x="27" y="14"/>
                  </a:lnTo>
                  <a:lnTo>
                    <a:pt x="27" y="14"/>
                  </a:lnTo>
                  <a:lnTo>
                    <a:pt x="26" y="20"/>
                  </a:lnTo>
                  <a:lnTo>
                    <a:pt x="23" y="23"/>
                  </a:lnTo>
                  <a:lnTo>
                    <a:pt x="19"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25" name="Freeform 29"/>
            <p:cNvSpPr/>
            <p:nvPr/>
          </p:nvSpPr>
          <p:spPr bwMode="auto">
            <a:xfrm>
              <a:off x="5994401" y="44450"/>
              <a:ext cx="14288" cy="14288"/>
            </a:xfrm>
            <a:custGeom>
              <a:avLst/>
              <a:gdLst>
                <a:gd name="T0" fmla="*/ 14 w 28"/>
                <a:gd name="T1" fmla="*/ 28 h 28"/>
                <a:gd name="T2" fmla="*/ 14 w 28"/>
                <a:gd name="T3" fmla="*/ 28 h 28"/>
                <a:gd name="T4" fmla="*/ 8 w 28"/>
                <a:gd name="T5" fmla="*/ 26 h 28"/>
                <a:gd name="T6" fmla="*/ 5 w 28"/>
                <a:gd name="T7" fmla="*/ 23 h 28"/>
                <a:gd name="T8" fmla="*/ 1 w 28"/>
                <a:gd name="T9" fmla="*/ 20 h 28"/>
                <a:gd name="T10" fmla="*/ 0 w 28"/>
                <a:gd name="T11" fmla="*/ 14 h 28"/>
                <a:gd name="T12" fmla="*/ 0 w 28"/>
                <a:gd name="T13" fmla="*/ 14 h 28"/>
                <a:gd name="T14" fmla="*/ 1 w 28"/>
                <a:gd name="T15" fmla="*/ 8 h 28"/>
                <a:gd name="T16" fmla="*/ 5 w 28"/>
                <a:gd name="T17" fmla="*/ 5 h 28"/>
                <a:gd name="T18" fmla="*/ 8 w 28"/>
                <a:gd name="T19" fmla="*/ 1 h 28"/>
                <a:gd name="T20" fmla="*/ 14 w 28"/>
                <a:gd name="T21" fmla="*/ 0 h 28"/>
                <a:gd name="T22" fmla="*/ 14 w 28"/>
                <a:gd name="T23" fmla="*/ 0 h 28"/>
                <a:gd name="T24" fmla="*/ 20 w 28"/>
                <a:gd name="T25" fmla="*/ 1 h 28"/>
                <a:gd name="T26" fmla="*/ 23 w 28"/>
                <a:gd name="T27" fmla="*/ 5 h 28"/>
                <a:gd name="T28" fmla="*/ 27 w 28"/>
                <a:gd name="T29" fmla="*/ 8 h 28"/>
                <a:gd name="T30" fmla="*/ 28 w 28"/>
                <a:gd name="T31" fmla="*/ 14 h 28"/>
                <a:gd name="T32" fmla="*/ 28 w 28"/>
                <a:gd name="T33" fmla="*/ 14 h 28"/>
                <a:gd name="T34" fmla="*/ 27 w 28"/>
                <a:gd name="T35" fmla="*/ 20 h 28"/>
                <a:gd name="T36" fmla="*/ 23 w 28"/>
                <a:gd name="T37" fmla="*/ 23 h 28"/>
                <a:gd name="T38" fmla="*/ 20 w 28"/>
                <a:gd name="T39" fmla="*/ 26 h 28"/>
                <a:gd name="T40" fmla="*/ 14 w 28"/>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8">
                  <a:moveTo>
                    <a:pt x="14" y="28"/>
                  </a:moveTo>
                  <a:lnTo>
                    <a:pt x="14" y="28"/>
                  </a:lnTo>
                  <a:lnTo>
                    <a:pt x="8" y="26"/>
                  </a:lnTo>
                  <a:lnTo>
                    <a:pt x="5" y="23"/>
                  </a:lnTo>
                  <a:lnTo>
                    <a:pt x="1" y="20"/>
                  </a:lnTo>
                  <a:lnTo>
                    <a:pt x="0" y="14"/>
                  </a:lnTo>
                  <a:lnTo>
                    <a:pt x="0" y="14"/>
                  </a:lnTo>
                  <a:lnTo>
                    <a:pt x="1" y="8"/>
                  </a:lnTo>
                  <a:lnTo>
                    <a:pt x="5" y="5"/>
                  </a:lnTo>
                  <a:lnTo>
                    <a:pt x="8" y="1"/>
                  </a:lnTo>
                  <a:lnTo>
                    <a:pt x="14" y="0"/>
                  </a:lnTo>
                  <a:lnTo>
                    <a:pt x="14" y="0"/>
                  </a:lnTo>
                  <a:lnTo>
                    <a:pt x="20" y="1"/>
                  </a:lnTo>
                  <a:lnTo>
                    <a:pt x="23" y="5"/>
                  </a:lnTo>
                  <a:lnTo>
                    <a:pt x="27" y="8"/>
                  </a:lnTo>
                  <a:lnTo>
                    <a:pt x="28" y="14"/>
                  </a:lnTo>
                  <a:lnTo>
                    <a:pt x="28" y="14"/>
                  </a:lnTo>
                  <a:lnTo>
                    <a:pt x="27" y="20"/>
                  </a:lnTo>
                  <a:lnTo>
                    <a:pt x="23" y="23"/>
                  </a:lnTo>
                  <a:lnTo>
                    <a:pt x="20"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26" name="Freeform 30"/>
            <p:cNvSpPr/>
            <p:nvPr/>
          </p:nvSpPr>
          <p:spPr bwMode="auto">
            <a:xfrm>
              <a:off x="6016626" y="44450"/>
              <a:ext cx="14288" cy="14288"/>
            </a:xfrm>
            <a:custGeom>
              <a:avLst/>
              <a:gdLst>
                <a:gd name="T0" fmla="*/ 14 w 27"/>
                <a:gd name="T1" fmla="*/ 28 h 28"/>
                <a:gd name="T2" fmla="*/ 14 w 27"/>
                <a:gd name="T3" fmla="*/ 28 h 28"/>
                <a:gd name="T4" fmla="*/ 8 w 27"/>
                <a:gd name="T5" fmla="*/ 26 h 28"/>
                <a:gd name="T6" fmla="*/ 4 w 27"/>
                <a:gd name="T7" fmla="*/ 23 h 28"/>
                <a:gd name="T8" fmla="*/ 1 w 27"/>
                <a:gd name="T9" fmla="*/ 20 h 28"/>
                <a:gd name="T10" fmla="*/ 0 w 27"/>
                <a:gd name="T11" fmla="*/ 14 h 28"/>
                <a:gd name="T12" fmla="*/ 0 w 27"/>
                <a:gd name="T13" fmla="*/ 14 h 28"/>
                <a:gd name="T14" fmla="*/ 1 w 27"/>
                <a:gd name="T15" fmla="*/ 8 h 28"/>
                <a:gd name="T16" fmla="*/ 4 w 27"/>
                <a:gd name="T17" fmla="*/ 5 h 28"/>
                <a:gd name="T18" fmla="*/ 8 w 27"/>
                <a:gd name="T19" fmla="*/ 1 h 28"/>
                <a:gd name="T20" fmla="*/ 14 w 27"/>
                <a:gd name="T21" fmla="*/ 0 h 28"/>
                <a:gd name="T22" fmla="*/ 14 w 27"/>
                <a:gd name="T23" fmla="*/ 0 h 28"/>
                <a:gd name="T24" fmla="*/ 19 w 27"/>
                <a:gd name="T25" fmla="*/ 1 h 28"/>
                <a:gd name="T26" fmla="*/ 23 w 27"/>
                <a:gd name="T27" fmla="*/ 5 h 28"/>
                <a:gd name="T28" fmla="*/ 26 w 27"/>
                <a:gd name="T29" fmla="*/ 8 h 28"/>
                <a:gd name="T30" fmla="*/ 27 w 27"/>
                <a:gd name="T31" fmla="*/ 14 h 28"/>
                <a:gd name="T32" fmla="*/ 27 w 27"/>
                <a:gd name="T33" fmla="*/ 14 h 28"/>
                <a:gd name="T34" fmla="*/ 26 w 27"/>
                <a:gd name="T35" fmla="*/ 20 h 28"/>
                <a:gd name="T36" fmla="*/ 23 w 27"/>
                <a:gd name="T37" fmla="*/ 23 h 28"/>
                <a:gd name="T38" fmla="*/ 19 w 27"/>
                <a:gd name="T39" fmla="*/ 26 h 28"/>
                <a:gd name="T40" fmla="*/ 14 w 27"/>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4" y="28"/>
                  </a:moveTo>
                  <a:lnTo>
                    <a:pt x="14" y="28"/>
                  </a:lnTo>
                  <a:lnTo>
                    <a:pt x="8" y="26"/>
                  </a:lnTo>
                  <a:lnTo>
                    <a:pt x="4" y="23"/>
                  </a:lnTo>
                  <a:lnTo>
                    <a:pt x="1" y="20"/>
                  </a:lnTo>
                  <a:lnTo>
                    <a:pt x="0" y="14"/>
                  </a:lnTo>
                  <a:lnTo>
                    <a:pt x="0" y="14"/>
                  </a:lnTo>
                  <a:lnTo>
                    <a:pt x="1" y="8"/>
                  </a:lnTo>
                  <a:lnTo>
                    <a:pt x="4" y="5"/>
                  </a:lnTo>
                  <a:lnTo>
                    <a:pt x="8" y="1"/>
                  </a:lnTo>
                  <a:lnTo>
                    <a:pt x="14" y="0"/>
                  </a:lnTo>
                  <a:lnTo>
                    <a:pt x="14" y="0"/>
                  </a:lnTo>
                  <a:lnTo>
                    <a:pt x="19" y="1"/>
                  </a:lnTo>
                  <a:lnTo>
                    <a:pt x="23" y="5"/>
                  </a:lnTo>
                  <a:lnTo>
                    <a:pt x="26" y="8"/>
                  </a:lnTo>
                  <a:lnTo>
                    <a:pt x="27" y="14"/>
                  </a:lnTo>
                  <a:lnTo>
                    <a:pt x="27" y="14"/>
                  </a:lnTo>
                  <a:lnTo>
                    <a:pt x="26" y="20"/>
                  </a:lnTo>
                  <a:lnTo>
                    <a:pt x="23" y="23"/>
                  </a:lnTo>
                  <a:lnTo>
                    <a:pt x="19"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grpSp>
      <p:sp>
        <p:nvSpPr>
          <p:cNvPr id="27" name="椭圆 26"/>
          <p:cNvSpPr/>
          <p:nvPr/>
        </p:nvSpPr>
        <p:spPr>
          <a:xfrm>
            <a:off x="7504411" y="3692498"/>
            <a:ext cx="304800" cy="3048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28" name="泪滴形 27"/>
          <p:cNvSpPr/>
          <p:nvPr/>
        </p:nvSpPr>
        <p:spPr>
          <a:xfrm rot="8100000">
            <a:off x="9414241" y="1806265"/>
            <a:ext cx="1289744" cy="128974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grpSp>
        <p:nvGrpSpPr>
          <p:cNvPr id="29" name="组合 28"/>
          <p:cNvGrpSpPr/>
          <p:nvPr/>
        </p:nvGrpSpPr>
        <p:grpSpPr>
          <a:xfrm>
            <a:off x="9864485" y="2306499"/>
            <a:ext cx="389258" cy="389250"/>
            <a:chOff x="6475413" y="11113"/>
            <a:chExt cx="87313" cy="87313"/>
          </a:xfrm>
        </p:grpSpPr>
        <p:sp>
          <p:nvSpPr>
            <p:cNvPr id="30" name="Freeform 44"/>
            <p:cNvSpPr>
              <a:spLocks noEditPoints="1"/>
            </p:cNvSpPr>
            <p:nvPr/>
          </p:nvSpPr>
          <p:spPr bwMode="auto">
            <a:xfrm>
              <a:off x="6475413" y="11113"/>
              <a:ext cx="87313" cy="87313"/>
            </a:xfrm>
            <a:custGeom>
              <a:avLst/>
              <a:gdLst>
                <a:gd name="T0" fmla="*/ 150 w 166"/>
                <a:gd name="T1" fmla="*/ 70 h 166"/>
                <a:gd name="T2" fmla="*/ 139 w 166"/>
                <a:gd name="T3" fmla="*/ 53 h 166"/>
                <a:gd name="T4" fmla="*/ 139 w 166"/>
                <a:gd name="T5" fmla="*/ 45 h 166"/>
                <a:gd name="T6" fmla="*/ 147 w 166"/>
                <a:gd name="T7" fmla="*/ 35 h 166"/>
                <a:gd name="T8" fmla="*/ 137 w 166"/>
                <a:gd name="T9" fmla="*/ 19 h 166"/>
                <a:gd name="T10" fmla="*/ 130 w 166"/>
                <a:gd name="T11" fmla="*/ 18 h 166"/>
                <a:gd name="T12" fmla="*/ 121 w 166"/>
                <a:gd name="T13" fmla="*/ 26 h 166"/>
                <a:gd name="T14" fmla="*/ 101 w 166"/>
                <a:gd name="T15" fmla="*/ 22 h 166"/>
                <a:gd name="T16" fmla="*/ 95 w 166"/>
                <a:gd name="T17" fmla="*/ 16 h 166"/>
                <a:gd name="T18" fmla="*/ 95 w 166"/>
                <a:gd name="T19" fmla="*/ 3 h 166"/>
                <a:gd name="T20" fmla="*/ 76 w 166"/>
                <a:gd name="T21" fmla="*/ 0 h 166"/>
                <a:gd name="T22" fmla="*/ 70 w 166"/>
                <a:gd name="T23" fmla="*/ 3 h 166"/>
                <a:gd name="T24" fmla="*/ 70 w 166"/>
                <a:gd name="T25" fmla="*/ 16 h 166"/>
                <a:gd name="T26" fmla="*/ 53 w 166"/>
                <a:gd name="T27" fmla="*/ 26 h 166"/>
                <a:gd name="T28" fmla="*/ 45 w 166"/>
                <a:gd name="T29" fmla="*/ 26 h 166"/>
                <a:gd name="T30" fmla="*/ 36 w 166"/>
                <a:gd name="T31" fmla="*/ 18 h 166"/>
                <a:gd name="T32" fmla="*/ 19 w 166"/>
                <a:gd name="T33" fmla="*/ 29 h 166"/>
                <a:gd name="T34" fmla="*/ 18 w 166"/>
                <a:gd name="T35" fmla="*/ 35 h 166"/>
                <a:gd name="T36" fmla="*/ 26 w 166"/>
                <a:gd name="T37" fmla="*/ 45 h 166"/>
                <a:gd name="T38" fmla="*/ 22 w 166"/>
                <a:gd name="T39" fmla="*/ 64 h 166"/>
                <a:gd name="T40" fmla="*/ 16 w 166"/>
                <a:gd name="T41" fmla="*/ 70 h 166"/>
                <a:gd name="T42" fmla="*/ 3 w 166"/>
                <a:gd name="T43" fmla="*/ 70 h 166"/>
                <a:gd name="T44" fmla="*/ 0 w 166"/>
                <a:gd name="T45" fmla="*/ 90 h 166"/>
                <a:gd name="T46" fmla="*/ 3 w 166"/>
                <a:gd name="T47" fmla="*/ 95 h 166"/>
                <a:gd name="T48" fmla="*/ 16 w 166"/>
                <a:gd name="T49" fmla="*/ 95 h 166"/>
                <a:gd name="T50" fmla="*/ 26 w 166"/>
                <a:gd name="T51" fmla="*/ 113 h 166"/>
                <a:gd name="T52" fmla="*/ 26 w 166"/>
                <a:gd name="T53" fmla="*/ 121 h 166"/>
                <a:gd name="T54" fmla="*/ 18 w 166"/>
                <a:gd name="T55" fmla="*/ 130 h 166"/>
                <a:gd name="T56" fmla="*/ 29 w 166"/>
                <a:gd name="T57" fmla="*/ 146 h 166"/>
                <a:gd name="T58" fmla="*/ 36 w 166"/>
                <a:gd name="T59" fmla="*/ 147 h 166"/>
                <a:gd name="T60" fmla="*/ 45 w 166"/>
                <a:gd name="T61" fmla="*/ 139 h 166"/>
                <a:gd name="T62" fmla="*/ 64 w 166"/>
                <a:gd name="T63" fmla="*/ 144 h 166"/>
                <a:gd name="T64" fmla="*/ 70 w 166"/>
                <a:gd name="T65" fmla="*/ 150 h 166"/>
                <a:gd name="T66" fmla="*/ 70 w 166"/>
                <a:gd name="T67" fmla="*/ 162 h 166"/>
                <a:gd name="T68" fmla="*/ 90 w 166"/>
                <a:gd name="T69" fmla="*/ 166 h 166"/>
                <a:gd name="T70" fmla="*/ 95 w 166"/>
                <a:gd name="T71" fmla="*/ 162 h 166"/>
                <a:gd name="T72" fmla="*/ 95 w 166"/>
                <a:gd name="T73" fmla="*/ 150 h 166"/>
                <a:gd name="T74" fmla="*/ 113 w 166"/>
                <a:gd name="T75" fmla="*/ 139 h 166"/>
                <a:gd name="T76" fmla="*/ 121 w 166"/>
                <a:gd name="T77" fmla="*/ 139 h 166"/>
                <a:gd name="T78" fmla="*/ 130 w 166"/>
                <a:gd name="T79" fmla="*/ 147 h 166"/>
                <a:gd name="T80" fmla="*/ 146 w 166"/>
                <a:gd name="T81" fmla="*/ 137 h 166"/>
                <a:gd name="T82" fmla="*/ 147 w 166"/>
                <a:gd name="T83" fmla="*/ 130 h 166"/>
                <a:gd name="T84" fmla="*/ 139 w 166"/>
                <a:gd name="T85" fmla="*/ 121 h 166"/>
                <a:gd name="T86" fmla="*/ 144 w 166"/>
                <a:gd name="T87" fmla="*/ 101 h 166"/>
                <a:gd name="T88" fmla="*/ 150 w 166"/>
                <a:gd name="T89" fmla="*/ 97 h 166"/>
                <a:gd name="T90" fmla="*/ 162 w 166"/>
                <a:gd name="T91" fmla="*/ 95 h 166"/>
                <a:gd name="T92" fmla="*/ 166 w 166"/>
                <a:gd name="T93" fmla="*/ 76 h 166"/>
                <a:gd name="T94" fmla="*/ 162 w 166"/>
                <a:gd name="T95" fmla="*/ 70 h 166"/>
                <a:gd name="T96" fmla="*/ 114 w 166"/>
                <a:gd name="T97" fmla="*/ 90 h 166"/>
                <a:gd name="T98" fmla="*/ 100 w 166"/>
                <a:gd name="T99" fmla="*/ 109 h 166"/>
                <a:gd name="T100" fmla="*/ 83 w 166"/>
                <a:gd name="T101" fmla="*/ 115 h 166"/>
                <a:gd name="T102" fmla="*/ 60 w 166"/>
                <a:gd name="T103" fmla="*/ 106 h 166"/>
                <a:gd name="T104" fmla="*/ 51 w 166"/>
                <a:gd name="T105" fmla="*/ 83 h 166"/>
                <a:gd name="T106" fmla="*/ 56 w 166"/>
                <a:gd name="T107" fmla="*/ 65 h 166"/>
                <a:gd name="T108" fmla="*/ 76 w 166"/>
                <a:gd name="T109" fmla="*/ 52 h 166"/>
                <a:gd name="T110" fmla="*/ 95 w 166"/>
                <a:gd name="T111" fmla="*/ 53 h 166"/>
                <a:gd name="T112" fmla="*/ 113 w 166"/>
                <a:gd name="T113"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 h="166">
                  <a:moveTo>
                    <a:pt x="159" y="70"/>
                  </a:moveTo>
                  <a:lnTo>
                    <a:pt x="152" y="70"/>
                  </a:lnTo>
                  <a:lnTo>
                    <a:pt x="152" y="70"/>
                  </a:lnTo>
                  <a:lnTo>
                    <a:pt x="150" y="70"/>
                  </a:lnTo>
                  <a:lnTo>
                    <a:pt x="146" y="68"/>
                  </a:lnTo>
                  <a:lnTo>
                    <a:pt x="145" y="67"/>
                  </a:lnTo>
                  <a:lnTo>
                    <a:pt x="144" y="64"/>
                  </a:lnTo>
                  <a:lnTo>
                    <a:pt x="139" y="53"/>
                  </a:lnTo>
                  <a:lnTo>
                    <a:pt x="139" y="53"/>
                  </a:lnTo>
                  <a:lnTo>
                    <a:pt x="138" y="50"/>
                  </a:lnTo>
                  <a:lnTo>
                    <a:pt x="138" y="48"/>
                  </a:lnTo>
                  <a:lnTo>
                    <a:pt x="139" y="45"/>
                  </a:lnTo>
                  <a:lnTo>
                    <a:pt x="140" y="44"/>
                  </a:lnTo>
                  <a:lnTo>
                    <a:pt x="146" y="38"/>
                  </a:lnTo>
                  <a:lnTo>
                    <a:pt x="146" y="38"/>
                  </a:lnTo>
                  <a:lnTo>
                    <a:pt x="147" y="35"/>
                  </a:lnTo>
                  <a:lnTo>
                    <a:pt x="147" y="33"/>
                  </a:lnTo>
                  <a:lnTo>
                    <a:pt x="147" y="31"/>
                  </a:lnTo>
                  <a:lnTo>
                    <a:pt x="146" y="29"/>
                  </a:lnTo>
                  <a:lnTo>
                    <a:pt x="137" y="19"/>
                  </a:lnTo>
                  <a:lnTo>
                    <a:pt x="137" y="19"/>
                  </a:lnTo>
                  <a:lnTo>
                    <a:pt x="135" y="18"/>
                  </a:lnTo>
                  <a:lnTo>
                    <a:pt x="132" y="18"/>
                  </a:lnTo>
                  <a:lnTo>
                    <a:pt x="130" y="18"/>
                  </a:lnTo>
                  <a:lnTo>
                    <a:pt x="128" y="19"/>
                  </a:lnTo>
                  <a:lnTo>
                    <a:pt x="122" y="25"/>
                  </a:lnTo>
                  <a:lnTo>
                    <a:pt x="122" y="25"/>
                  </a:lnTo>
                  <a:lnTo>
                    <a:pt x="121" y="26"/>
                  </a:lnTo>
                  <a:lnTo>
                    <a:pt x="117" y="27"/>
                  </a:lnTo>
                  <a:lnTo>
                    <a:pt x="115" y="27"/>
                  </a:lnTo>
                  <a:lnTo>
                    <a:pt x="113" y="26"/>
                  </a:lnTo>
                  <a:lnTo>
                    <a:pt x="101" y="22"/>
                  </a:lnTo>
                  <a:lnTo>
                    <a:pt x="101" y="22"/>
                  </a:lnTo>
                  <a:lnTo>
                    <a:pt x="99" y="20"/>
                  </a:lnTo>
                  <a:lnTo>
                    <a:pt x="98" y="19"/>
                  </a:lnTo>
                  <a:lnTo>
                    <a:pt x="95" y="16"/>
                  </a:lnTo>
                  <a:lnTo>
                    <a:pt x="95" y="14"/>
                  </a:lnTo>
                  <a:lnTo>
                    <a:pt x="95" y="7"/>
                  </a:lnTo>
                  <a:lnTo>
                    <a:pt x="95" y="7"/>
                  </a:lnTo>
                  <a:lnTo>
                    <a:pt x="95" y="3"/>
                  </a:lnTo>
                  <a:lnTo>
                    <a:pt x="93" y="2"/>
                  </a:lnTo>
                  <a:lnTo>
                    <a:pt x="92" y="0"/>
                  </a:lnTo>
                  <a:lnTo>
                    <a:pt x="90" y="0"/>
                  </a:lnTo>
                  <a:lnTo>
                    <a:pt x="76" y="0"/>
                  </a:lnTo>
                  <a:lnTo>
                    <a:pt x="76" y="0"/>
                  </a:lnTo>
                  <a:lnTo>
                    <a:pt x="74" y="0"/>
                  </a:lnTo>
                  <a:lnTo>
                    <a:pt x="72" y="2"/>
                  </a:lnTo>
                  <a:lnTo>
                    <a:pt x="70" y="3"/>
                  </a:lnTo>
                  <a:lnTo>
                    <a:pt x="70" y="7"/>
                  </a:lnTo>
                  <a:lnTo>
                    <a:pt x="70" y="14"/>
                  </a:lnTo>
                  <a:lnTo>
                    <a:pt x="70" y="14"/>
                  </a:lnTo>
                  <a:lnTo>
                    <a:pt x="70" y="16"/>
                  </a:lnTo>
                  <a:lnTo>
                    <a:pt x="68" y="19"/>
                  </a:lnTo>
                  <a:lnTo>
                    <a:pt x="67" y="20"/>
                  </a:lnTo>
                  <a:lnTo>
                    <a:pt x="64" y="22"/>
                  </a:lnTo>
                  <a:lnTo>
                    <a:pt x="53" y="26"/>
                  </a:lnTo>
                  <a:lnTo>
                    <a:pt x="53" y="26"/>
                  </a:lnTo>
                  <a:lnTo>
                    <a:pt x="51" y="27"/>
                  </a:lnTo>
                  <a:lnTo>
                    <a:pt x="48" y="27"/>
                  </a:lnTo>
                  <a:lnTo>
                    <a:pt x="45" y="26"/>
                  </a:lnTo>
                  <a:lnTo>
                    <a:pt x="44" y="25"/>
                  </a:lnTo>
                  <a:lnTo>
                    <a:pt x="38" y="19"/>
                  </a:lnTo>
                  <a:lnTo>
                    <a:pt x="38" y="19"/>
                  </a:lnTo>
                  <a:lnTo>
                    <a:pt x="36" y="18"/>
                  </a:lnTo>
                  <a:lnTo>
                    <a:pt x="33" y="18"/>
                  </a:lnTo>
                  <a:lnTo>
                    <a:pt x="31" y="18"/>
                  </a:lnTo>
                  <a:lnTo>
                    <a:pt x="29" y="19"/>
                  </a:lnTo>
                  <a:lnTo>
                    <a:pt x="19" y="29"/>
                  </a:lnTo>
                  <a:lnTo>
                    <a:pt x="19" y="29"/>
                  </a:lnTo>
                  <a:lnTo>
                    <a:pt x="18" y="31"/>
                  </a:lnTo>
                  <a:lnTo>
                    <a:pt x="18" y="33"/>
                  </a:lnTo>
                  <a:lnTo>
                    <a:pt x="18" y="35"/>
                  </a:lnTo>
                  <a:lnTo>
                    <a:pt x="19" y="38"/>
                  </a:lnTo>
                  <a:lnTo>
                    <a:pt x="25" y="44"/>
                  </a:lnTo>
                  <a:lnTo>
                    <a:pt x="25" y="44"/>
                  </a:lnTo>
                  <a:lnTo>
                    <a:pt x="26" y="45"/>
                  </a:lnTo>
                  <a:lnTo>
                    <a:pt x="28" y="48"/>
                  </a:lnTo>
                  <a:lnTo>
                    <a:pt x="28" y="50"/>
                  </a:lnTo>
                  <a:lnTo>
                    <a:pt x="26" y="53"/>
                  </a:lnTo>
                  <a:lnTo>
                    <a:pt x="22" y="64"/>
                  </a:lnTo>
                  <a:lnTo>
                    <a:pt x="22" y="64"/>
                  </a:lnTo>
                  <a:lnTo>
                    <a:pt x="21" y="67"/>
                  </a:lnTo>
                  <a:lnTo>
                    <a:pt x="19" y="68"/>
                  </a:lnTo>
                  <a:lnTo>
                    <a:pt x="16" y="70"/>
                  </a:lnTo>
                  <a:lnTo>
                    <a:pt x="14" y="70"/>
                  </a:lnTo>
                  <a:lnTo>
                    <a:pt x="7" y="70"/>
                  </a:lnTo>
                  <a:lnTo>
                    <a:pt x="7" y="70"/>
                  </a:lnTo>
                  <a:lnTo>
                    <a:pt x="3" y="70"/>
                  </a:lnTo>
                  <a:lnTo>
                    <a:pt x="2" y="72"/>
                  </a:lnTo>
                  <a:lnTo>
                    <a:pt x="0" y="74"/>
                  </a:lnTo>
                  <a:lnTo>
                    <a:pt x="0" y="76"/>
                  </a:lnTo>
                  <a:lnTo>
                    <a:pt x="0" y="90"/>
                  </a:lnTo>
                  <a:lnTo>
                    <a:pt x="0" y="90"/>
                  </a:lnTo>
                  <a:lnTo>
                    <a:pt x="0" y="92"/>
                  </a:lnTo>
                  <a:lnTo>
                    <a:pt x="2" y="93"/>
                  </a:lnTo>
                  <a:lnTo>
                    <a:pt x="3" y="95"/>
                  </a:lnTo>
                  <a:lnTo>
                    <a:pt x="7" y="95"/>
                  </a:lnTo>
                  <a:lnTo>
                    <a:pt x="14" y="95"/>
                  </a:lnTo>
                  <a:lnTo>
                    <a:pt x="14" y="95"/>
                  </a:lnTo>
                  <a:lnTo>
                    <a:pt x="16" y="95"/>
                  </a:lnTo>
                  <a:lnTo>
                    <a:pt x="19" y="98"/>
                  </a:lnTo>
                  <a:lnTo>
                    <a:pt x="21" y="99"/>
                  </a:lnTo>
                  <a:lnTo>
                    <a:pt x="22" y="101"/>
                  </a:lnTo>
                  <a:lnTo>
                    <a:pt x="26" y="113"/>
                  </a:lnTo>
                  <a:lnTo>
                    <a:pt x="26" y="113"/>
                  </a:lnTo>
                  <a:lnTo>
                    <a:pt x="28" y="115"/>
                  </a:lnTo>
                  <a:lnTo>
                    <a:pt x="28" y="117"/>
                  </a:lnTo>
                  <a:lnTo>
                    <a:pt x="26" y="121"/>
                  </a:lnTo>
                  <a:lnTo>
                    <a:pt x="25" y="122"/>
                  </a:lnTo>
                  <a:lnTo>
                    <a:pt x="19" y="128"/>
                  </a:lnTo>
                  <a:lnTo>
                    <a:pt x="19" y="128"/>
                  </a:lnTo>
                  <a:lnTo>
                    <a:pt x="18" y="130"/>
                  </a:lnTo>
                  <a:lnTo>
                    <a:pt x="18" y="132"/>
                  </a:lnTo>
                  <a:lnTo>
                    <a:pt x="18" y="135"/>
                  </a:lnTo>
                  <a:lnTo>
                    <a:pt x="19" y="137"/>
                  </a:lnTo>
                  <a:lnTo>
                    <a:pt x="29" y="146"/>
                  </a:lnTo>
                  <a:lnTo>
                    <a:pt x="29" y="146"/>
                  </a:lnTo>
                  <a:lnTo>
                    <a:pt x="31" y="147"/>
                  </a:lnTo>
                  <a:lnTo>
                    <a:pt x="33" y="147"/>
                  </a:lnTo>
                  <a:lnTo>
                    <a:pt x="36" y="147"/>
                  </a:lnTo>
                  <a:lnTo>
                    <a:pt x="38" y="146"/>
                  </a:lnTo>
                  <a:lnTo>
                    <a:pt x="44" y="140"/>
                  </a:lnTo>
                  <a:lnTo>
                    <a:pt x="44" y="140"/>
                  </a:lnTo>
                  <a:lnTo>
                    <a:pt x="45" y="139"/>
                  </a:lnTo>
                  <a:lnTo>
                    <a:pt x="48" y="138"/>
                  </a:lnTo>
                  <a:lnTo>
                    <a:pt x="51" y="138"/>
                  </a:lnTo>
                  <a:lnTo>
                    <a:pt x="53" y="139"/>
                  </a:lnTo>
                  <a:lnTo>
                    <a:pt x="64" y="144"/>
                  </a:lnTo>
                  <a:lnTo>
                    <a:pt x="64" y="144"/>
                  </a:lnTo>
                  <a:lnTo>
                    <a:pt x="67" y="145"/>
                  </a:lnTo>
                  <a:lnTo>
                    <a:pt x="68" y="146"/>
                  </a:lnTo>
                  <a:lnTo>
                    <a:pt x="70" y="150"/>
                  </a:lnTo>
                  <a:lnTo>
                    <a:pt x="70" y="152"/>
                  </a:lnTo>
                  <a:lnTo>
                    <a:pt x="70" y="159"/>
                  </a:lnTo>
                  <a:lnTo>
                    <a:pt x="70" y="159"/>
                  </a:lnTo>
                  <a:lnTo>
                    <a:pt x="70" y="162"/>
                  </a:lnTo>
                  <a:lnTo>
                    <a:pt x="72" y="163"/>
                  </a:lnTo>
                  <a:lnTo>
                    <a:pt x="74" y="166"/>
                  </a:lnTo>
                  <a:lnTo>
                    <a:pt x="76" y="166"/>
                  </a:lnTo>
                  <a:lnTo>
                    <a:pt x="90" y="166"/>
                  </a:lnTo>
                  <a:lnTo>
                    <a:pt x="90" y="166"/>
                  </a:lnTo>
                  <a:lnTo>
                    <a:pt x="92" y="166"/>
                  </a:lnTo>
                  <a:lnTo>
                    <a:pt x="93" y="163"/>
                  </a:lnTo>
                  <a:lnTo>
                    <a:pt x="95" y="162"/>
                  </a:lnTo>
                  <a:lnTo>
                    <a:pt x="95" y="159"/>
                  </a:lnTo>
                  <a:lnTo>
                    <a:pt x="95" y="152"/>
                  </a:lnTo>
                  <a:lnTo>
                    <a:pt x="95" y="152"/>
                  </a:lnTo>
                  <a:lnTo>
                    <a:pt x="95" y="150"/>
                  </a:lnTo>
                  <a:lnTo>
                    <a:pt x="98" y="146"/>
                  </a:lnTo>
                  <a:lnTo>
                    <a:pt x="99" y="145"/>
                  </a:lnTo>
                  <a:lnTo>
                    <a:pt x="101" y="144"/>
                  </a:lnTo>
                  <a:lnTo>
                    <a:pt x="113" y="139"/>
                  </a:lnTo>
                  <a:lnTo>
                    <a:pt x="113" y="139"/>
                  </a:lnTo>
                  <a:lnTo>
                    <a:pt x="115" y="138"/>
                  </a:lnTo>
                  <a:lnTo>
                    <a:pt x="117" y="138"/>
                  </a:lnTo>
                  <a:lnTo>
                    <a:pt x="121" y="139"/>
                  </a:lnTo>
                  <a:lnTo>
                    <a:pt x="122" y="140"/>
                  </a:lnTo>
                  <a:lnTo>
                    <a:pt x="128" y="146"/>
                  </a:lnTo>
                  <a:lnTo>
                    <a:pt x="128" y="146"/>
                  </a:lnTo>
                  <a:lnTo>
                    <a:pt x="130" y="147"/>
                  </a:lnTo>
                  <a:lnTo>
                    <a:pt x="132" y="147"/>
                  </a:lnTo>
                  <a:lnTo>
                    <a:pt x="135" y="147"/>
                  </a:lnTo>
                  <a:lnTo>
                    <a:pt x="137" y="146"/>
                  </a:lnTo>
                  <a:lnTo>
                    <a:pt x="146" y="137"/>
                  </a:lnTo>
                  <a:lnTo>
                    <a:pt x="146" y="137"/>
                  </a:lnTo>
                  <a:lnTo>
                    <a:pt x="147" y="135"/>
                  </a:lnTo>
                  <a:lnTo>
                    <a:pt x="147" y="132"/>
                  </a:lnTo>
                  <a:lnTo>
                    <a:pt x="147" y="130"/>
                  </a:lnTo>
                  <a:lnTo>
                    <a:pt x="146" y="128"/>
                  </a:lnTo>
                  <a:lnTo>
                    <a:pt x="140" y="122"/>
                  </a:lnTo>
                  <a:lnTo>
                    <a:pt x="140" y="122"/>
                  </a:lnTo>
                  <a:lnTo>
                    <a:pt x="139" y="121"/>
                  </a:lnTo>
                  <a:lnTo>
                    <a:pt x="138" y="117"/>
                  </a:lnTo>
                  <a:lnTo>
                    <a:pt x="138" y="115"/>
                  </a:lnTo>
                  <a:lnTo>
                    <a:pt x="139" y="113"/>
                  </a:lnTo>
                  <a:lnTo>
                    <a:pt x="144" y="101"/>
                  </a:lnTo>
                  <a:lnTo>
                    <a:pt x="144" y="101"/>
                  </a:lnTo>
                  <a:lnTo>
                    <a:pt x="145" y="99"/>
                  </a:lnTo>
                  <a:lnTo>
                    <a:pt x="146" y="98"/>
                  </a:lnTo>
                  <a:lnTo>
                    <a:pt x="150" y="97"/>
                  </a:lnTo>
                  <a:lnTo>
                    <a:pt x="152" y="95"/>
                  </a:lnTo>
                  <a:lnTo>
                    <a:pt x="159" y="95"/>
                  </a:lnTo>
                  <a:lnTo>
                    <a:pt x="159" y="95"/>
                  </a:lnTo>
                  <a:lnTo>
                    <a:pt x="162" y="95"/>
                  </a:lnTo>
                  <a:lnTo>
                    <a:pt x="163" y="93"/>
                  </a:lnTo>
                  <a:lnTo>
                    <a:pt x="166" y="92"/>
                  </a:lnTo>
                  <a:lnTo>
                    <a:pt x="166" y="90"/>
                  </a:lnTo>
                  <a:lnTo>
                    <a:pt x="166" y="76"/>
                  </a:lnTo>
                  <a:lnTo>
                    <a:pt x="166" y="76"/>
                  </a:lnTo>
                  <a:lnTo>
                    <a:pt x="166" y="74"/>
                  </a:lnTo>
                  <a:lnTo>
                    <a:pt x="163" y="72"/>
                  </a:lnTo>
                  <a:lnTo>
                    <a:pt x="162" y="70"/>
                  </a:lnTo>
                  <a:lnTo>
                    <a:pt x="159" y="70"/>
                  </a:lnTo>
                  <a:close/>
                  <a:moveTo>
                    <a:pt x="115" y="83"/>
                  </a:moveTo>
                  <a:lnTo>
                    <a:pt x="115" y="83"/>
                  </a:lnTo>
                  <a:lnTo>
                    <a:pt x="114" y="90"/>
                  </a:lnTo>
                  <a:lnTo>
                    <a:pt x="113" y="95"/>
                  </a:lnTo>
                  <a:lnTo>
                    <a:pt x="109" y="100"/>
                  </a:lnTo>
                  <a:lnTo>
                    <a:pt x="106" y="106"/>
                  </a:lnTo>
                  <a:lnTo>
                    <a:pt x="100" y="109"/>
                  </a:lnTo>
                  <a:lnTo>
                    <a:pt x="95" y="113"/>
                  </a:lnTo>
                  <a:lnTo>
                    <a:pt x="90" y="114"/>
                  </a:lnTo>
                  <a:lnTo>
                    <a:pt x="83" y="115"/>
                  </a:lnTo>
                  <a:lnTo>
                    <a:pt x="83" y="115"/>
                  </a:lnTo>
                  <a:lnTo>
                    <a:pt x="76" y="114"/>
                  </a:lnTo>
                  <a:lnTo>
                    <a:pt x="70" y="113"/>
                  </a:lnTo>
                  <a:lnTo>
                    <a:pt x="66" y="109"/>
                  </a:lnTo>
                  <a:lnTo>
                    <a:pt x="60" y="106"/>
                  </a:lnTo>
                  <a:lnTo>
                    <a:pt x="56" y="100"/>
                  </a:lnTo>
                  <a:lnTo>
                    <a:pt x="53" y="95"/>
                  </a:lnTo>
                  <a:lnTo>
                    <a:pt x="52" y="90"/>
                  </a:lnTo>
                  <a:lnTo>
                    <a:pt x="51" y="83"/>
                  </a:lnTo>
                  <a:lnTo>
                    <a:pt x="51" y="83"/>
                  </a:lnTo>
                  <a:lnTo>
                    <a:pt x="52" y="76"/>
                  </a:lnTo>
                  <a:lnTo>
                    <a:pt x="53" y="70"/>
                  </a:lnTo>
                  <a:lnTo>
                    <a:pt x="56" y="65"/>
                  </a:lnTo>
                  <a:lnTo>
                    <a:pt x="60" y="60"/>
                  </a:lnTo>
                  <a:lnTo>
                    <a:pt x="66" y="56"/>
                  </a:lnTo>
                  <a:lnTo>
                    <a:pt x="70" y="53"/>
                  </a:lnTo>
                  <a:lnTo>
                    <a:pt x="76" y="52"/>
                  </a:lnTo>
                  <a:lnTo>
                    <a:pt x="83" y="50"/>
                  </a:lnTo>
                  <a:lnTo>
                    <a:pt x="83" y="50"/>
                  </a:lnTo>
                  <a:lnTo>
                    <a:pt x="90" y="52"/>
                  </a:lnTo>
                  <a:lnTo>
                    <a:pt x="95" y="53"/>
                  </a:lnTo>
                  <a:lnTo>
                    <a:pt x="100" y="56"/>
                  </a:lnTo>
                  <a:lnTo>
                    <a:pt x="106" y="60"/>
                  </a:lnTo>
                  <a:lnTo>
                    <a:pt x="109" y="65"/>
                  </a:lnTo>
                  <a:lnTo>
                    <a:pt x="113" y="70"/>
                  </a:lnTo>
                  <a:lnTo>
                    <a:pt x="114" y="76"/>
                  </a:lnTo>
                  <a:lnTo>
                    <a:pt x="115"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31" name="Freeform 45"/>
            <p:cNvSpPr/>
            <p:nvPr/>
          </p:nvSpPr>
          <p:spPr bwMode="auto">
            <a:xfrm>
              <a:off x="6475413" y="11113"/>
              <a:ext cx="87313" cy="87313"/>
            </a:xfrm>
            <a:custGeom>
              <a:avLst/>
              <a:gdLst>
                <a:gd name="T0" fmla="*/ 150 w 166"/>
                <a:gd name="T1" fmla="*/ 70 h 166"/>
                <a:gd name="T2" fmla="*/ 139 w 166"/>
                <a:gd name="T3" fmla="*/ 53 h 166"/>
                <a:gd name="T4" fmla="*/ 139 w 166"/>
                <a:gd name="T5" fmla="*/ 45 h 166"/>
                <a:gd name="T6" fmla="*/ 147 w 166"/>
                <a:gd name="T7" fmla="*/ 35 h 166"/>
                <a:gd name="T8" fmla="*/ 137 w 166"/>
                <a:gd name="T9" fmla="*/ 19 h 166"/>
                <a:gd name="T10" fmla="*/ 130 w 166"/>
                <a:gd name="T11" fmla="*/ 18 h 166"/>
                <a:gd name="T12" fmla="*/ 121 w 166"/>
                <a:gd name="T13" fmla="*/ 26 h 166"/>
                <a:gd name="T14" fmla="*/ 101 w 166"/>
                <a:gd name="T15" fmla="*/ 22 h 166"/>
                <a:gd name="T16" fmla="*/ 95 w 166"/>
                <a:gd name="T17" fmla="*/ 16 h 166"/>
                <a:gd name="T18" fmla="*/ 95 w 166"/>
                <a:gd name="T19" fmla="*/ 3 h 166"/>
                <a:gd name="T20" fmla="*/ 76 w 166"/>
                <a:gd name="T21" fmla="*/ 0 h 166"/>
                <a:gd name="T22" fmla="*/ 70 w 166"/>
                <a:gd name="T23" fmla="*/ 3 h 166"/>
                <a:gd name="T24" fmla="*/ 70 w 166"/>
                <a:gd name="T25" fmla="*/ 16 h 166"/>
                <a:gd name="T26" fmla="*/ 53 w 166"/>
                <a:gd name="T27" fmla="*/ 26 h 166"/>
                <a:gd name="T28" fmla="*/ 45 w 166"/>
                <a:gd name="T29" fmla="*/ 26 h 166"/>
                <a:gd name="T30" fmla="*/ 36 w 166"/>
                <a:gd name="T31" fmla="*/ 18 h 166"/>
                <a:gd name="T32" fmla="*/ 19 w 166"/>
                <a:gd name="T33" fmla="*/ 29 h 166"/>
                <a:gd name="T34" fmla="*/ 18 w 166"/>
                <a:gd name="T35" fmla="*/ 35 h 166"/>
                <a:gd name="T36" fmla="*/ 26 w 166"/>
                <a:gd name="T37" fmla="*/ 45 h 166"/>
                <a:gd name="T38" fmla="*/ 22 w 166"/>
                <a:gd name="T39" fmla="*/ 64 h 166"/>
                <a:gd name="T40" fmla="*/ 16 w 166"/>
                <a:gd name="T41" fmla="*/ 70 h 166"/>
                <a:gd name="T42" fmla="*/ 3 w 166"/>
                <a:gd name="T43" fmla="*/ 70 h 166"/>
                <a:gd name="T44" fmla="*/ 0 w 166"/>
                <a:gd name="T45" fmla="*/ 90 h 166"/>
                <a:gd name="T46" fmla="*/ 3 w 166"/>
                <a:gd name="T47" fmla="*/ 95 h 166"/>
                <a:gd name="T48" fmla="*/ 16 w 166"/>
                <a:gd name="T49" fmla="*/ 95 h 166"/>
                <a:gd name="T50" fmla="*/ 26 w 166"/>
                <a:gd name="T51" fmla="*/ 113 h 166"/>
                <a:gd name="T52" fmla="*/ 26 w 166"/>
                <a:gd name="T53" fmla="*/ 121 h 166"/>
                <a:gd name="T54" fmla="*/ 18 w 166"/>
                <a:gd name="T55" fmla="*/ 130 h 166"/>
                <a:gd name="T56" fmla="*/ 29 w 166"/>
                <a:gd name="T57" fmla="*/ 146 h 166"/>
                <a:gd name="T58" fmla="*/ 36 w 166"/>
                <a:gd name="T59" fmla="*/ 147 h 166"/>
                <a:gd name="T60" fmla="*/ 45 w 166"/>
                <a:gd name="T61" fmla="*/ 139 h 166"/>
                <a:gd name="T62" fmla="*/ 64 w 166"/>
                <a:gd name="T63" fmla="*/ 144 h 166"/>
                <a:gd name="T64" fmla="*/ 70 w 166"/>
                <a:gd name="T65" fmla="*/ 150 h 166"/>
                <a:gd name="T66" fmla="*/ 70 w 166"/>
                <a:gd name="T67" fmla="*/ 162 h 166"/>
                <a:gd name="T68" fmla="*/ 90 w 166"/>
                <a:gd name="T69" fmla="*/ 166 h 166"/>
                <a:gd name="T70" fmla="*/ 95 w 166"/>
                <a:gd name="T71" fmla="*/ 162 h 166"/>
                <a:gd name="T72" fmla="*/ 95 w 166"/>
                <a:gd name="T73" fmla="*/ 150 h 166"/>
                <a:gd name="T74" fmla="*/ 113 w 166"/>
                <a:gd name="T75" fmla="*/ 139 h 166"/>
                <a:gd name="T76" fmla="*/ 121 w 166"/>
                <a:gd name="T77" fmla="*/ 139 h 166"/>
                <a:gd name="T78" fmla="*/ 130 w 166"/>
                <a:gd name="T79" fmla="*/ 147 h 166"/>
                <a:gd name="T80" fmla="*/ 146 w 166"/>
                <a:gd name="T81" fmla="*/ 137 h 166"/>
                <a:gd name="T82" fmla="*/ 147 w 166"/>
                <a:gd name="T83" fmla="*/ 130 h 166"/>
                <a:gd name="T84" fmla="*/ 139 w 166"/>
                <a:gd name="T85" fmla="*/ 121 h 166"/>
                <a:gd name="T86" fmla="*/ 144 w 166"/>
                <a:gd name="T87" fmla="*/ 101 h 166"/>
                <a:gd name="T88" fmla="*/ 150 w 166"/>
                <a:gd name="T89" fmla="*/ 97 h 166"/>
                <a:gd name="T90" fmla="*/ 162 w 166"/>
                <a:gd name="T91" fmla="*/ 95 h 166"/>
                <a:gd name="T92" fmla="*/ 166 w 166"/>
                <a:gd name="T93" fmla="*/ 76 h 166"/>
                <a:gd name="T94" fmla="*/ 162 w 166"/>
                <a:gd name="T95"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66">
                  <a:moveTo>
                    <a:pt x="159" y="70"/>
                  </a:moveTo>
                  <a:lnTo>
                    <a:pt x="152" y="70"/>
                  </a:lnTo>
                  <a:lnTo>
                    <a:pt x="152" y="70"/>
                  </a:lnTo>
                  <a:lnTo>
                    <a:pt x="150" y="70"/>
                  </a:lnTo>
                  <a:lnTo>
                    <a:pt x="146" y="68"/>
                  </a:lnTo>
                  <a:lnTo>
                    <a:pt x="145" y="67"/>
                  </a:lnTo>
                  <a:lnTo>
                    <a:pt x="144" y="64"/>
                  </a:lnTo>
                  <a:lnTo>
                    <a:pt x="139" y="53"/>
                  </a:lnTo>
                  <a:lnTo>
                    <a:pt x="139" y="53"/>
                  </a:lnTo>
                  <a:lnTo>
                    <a:pt x="138" y="50"/>
                  </a:lnTo>
                  <a:lnTo>
                    <a:pt x="138" y="48"/>
                  </a:lnTo>
                  <a:lnTo>
                    <a:pt x="139" y="45"/>
                  </a:lnTo>
                  <a:lnTo>
                    <a:pt x="140" y="44"/>
                  </a:lnTo>
                  <a:lnTo>
                    <a:pt x="146" y="38"/>
                  </a:lnTo>
                  <a:lnTo>
                    <a:pt x="146" y="38"/>
                  </a:lnTo>
                  <a:lnTo>
                    <a:pt x="147" y="35"/>
                  </a:lnTo>
                  <a:lnTo>
                    <a:pt x="147" y="33"/>
                  </a:lnTo>
                  <a:lnTo>
                    <a:pt x="147" y="31"/>
                  </a:lnTo>
                  <a:lnTo>
                    <a:pt x="146" y="29"/>
                  </a:lnTo>
                  <a:lnTo>
                    <a:pt x="137" y="19"/>
                  </a:lnTo>
                  <a:lnTo>
                    <a:pt x="137" y="19"/>
                  </a:lnTo>
                  <a:lnTo>
                    <a:pt x="135" y="18"/>
                  </a:lnTo>
                  <a:lnTo>
                    <a:pt x="132" y="18"/>
                  </a:lnTo>
                  <a:lnTo>
                    <a:pt x="130" y="18"/>
                  </a:lnTo>
                  <a:lnTo>
                    <a:pt x="128" y="19"/>
                  </a:lnTo>
                  <a:lnTo>
                    <a:pt x="122" y="25"/>
                  </a:lnTo>
                  <a:lnTo>
                    <a:pt x="122" y="25"/>
                  </a:lnTo>
                  <a:lnTo>
                    <a:pt x="121" y="26"/>
                  </a:lnTo>
                  <a:lnTo>
                    <a:pt x="117" y="27"/>
                  </a:lnTo>
                  <a:lnTo>
                    <a:pt x="115" y="27"/>
                  </a:lnTo>
                  <a:lnTo>
                    <a:pt x="113" y="26"/>
                  </a:lnTo>
                  <a:lnTo>
                    <a:pt x="101" y="22"/>
                  </a:lnTo>
                  <a:lnTo>
                    <a:pt x="101" y="22"/>
                  </a:lnTo>
                  <a:lnTo>
                    <a:pt x="99" y="20"/>
                  </a:lnTo>
                  <a:lnTo>
                    <a:pt x="98" y="19"/>
                  </a:lnTo>
                  <a:lnTo>
                    <a:pt x="95" y="16"/>
                  </a:lnTo>
                  <a:lnTo>
                    <a:pt x="95" y="14"/>
                  </a:lnTo>
                  <a:lnTo>
                    <a:pt x="95" y="7"/>
                  </a:lnTo>
                  <a:lnTo>
                    <a:pt x="95" y="7"/>
                  </a:lnTo>
                  <a:lnTo>
                    <a:pt x="95" y="3"/>
                  </a:lnTo>
                  <a:lnTo>
                    <a:pt x="93" y="2"/>
                  </a:lnTo>
                  <a:lnTo>
                    <a:pt x="92" y="0"/>
                  </a:lnTo>
                  <a:lnTo>
                    <a:pt x="90" y="0"/>
                  </a:lnTo>
                  <a:lnTo>
                    <a:pt x="76" y="0"/>
                  </a:lnTo>
                  <a:lnTo>
                    <a:pt x="76" y="0"/>
                  </a:lnTo>
                  <a:lnTo>
                    <a:pt x="74" y="0"/>
                  </a:lnTo>
                  <a:lnTo>
                    <a:pt x="72" y="2"/>
                  </a:lnTo>
                  <a:lnTo>
                    <a:pt x="70" y="3"/>
                  </a:lnTo>
                  <a:lnTo>
                    <a:pt x="70" y="7"/>
                  </a:lnTo>
                  <a:lnTo>
                    <a:pt x="70" y="14"/>
                  </a:lnTo>
                  <a:lnTo>
                    <a:pt x="70" y="14"/>
                  </a:lnTo>
                  <a:lnTo>
                    <a:pt x="70" y="16"/>
                  </a:lnTo>
                  <a:lnTo>
                    <a:pt x="68" y="19"/>
                  </a:lnTo>
                  <a:lnTo>
                    <a:pt x="67" y="20"/>
                  </a:lnTo>
                  <a:lnTo>
                    <a:pt x="64" y="22"/>
                  </a:lnTo>
                  <a:lnTo>
                    <a:pt x="53" y="26"/>
                  </a:lnTo>
                  <a:lnTo>
                    <a:pt x="53" y="26"/>
                  </a:lnTo>
                  <a:lnTo>
                    <a:pt x="51" y="27"/>
                  </a:lnTo>
                  <a:lnTo>
                    <a:pt x="48" y="27"/>
                  </a:lnTo>
                  <a:lnTo>
                    <a:pt x="45" y="26"/>
                  </a:lnTo>
                  <a:lnTo>
                    <a:pt x="44" y="25"/>
                  </a:lnTo>
                  <a:lnTo>
                    <a:pt x="38" y="19"/>
                  </a:lnTo>
                  <a:lnTo>
                    <a:pt x="38" y="19"/>
                  </a:lnTo>
                  <a:lnTo>
                    <a:pt x="36" y="18"/>
                  </a:lnTo>
                  <a:lnTo>
                    <a:pt x="33" y="18"/>
                  </a:lnTo>
                  <a:lnTo>
                    <a:pt x="31" y="18"/>
                  </a:lnTo>
                  <a:lnTo>
                    <a:pt x="29" y="19"/>
                  </a:lnTo>
                  <a:lnTo>
                    <a:pt x="19" y="29"/>
                  </a:lnTo>
                  <a:lnTo>
                    <a:pt x="19" y="29"/>
                  </a:lnTo>
                  <a:lnTo>
                    <a:pt x="18" y="31"/>
                  </a:lnTo>
                  <a:lnTo>
                    <a:pt x="18" y="33"/>
                  </a:lnTo>
                  <a:lnTo>
                    <a:pt x="18" y="35"/>
                  </a:lnTo>
                  <a:lnTo>
                    <a:pt x="19" y="38"/>
                  </a:lnTo>
                  <a:lnTo>
                    <a:pt x="25" y="44"/>
                  </a:lnTo>
                  <a:lnTo>
                    <a:pt x="25" y="44"/>
                  </a:lnTo>
                  <a:lnTo>
                    <a:pt x="26" y="45"/>
                  </a:lnTo>
                  <a:lnTo>
                    <a:pt x="28" y="48"/>
                  </a:lnTo>
                  <a:lnTo>
                    <a:pt x="28" y="50"/>
                  </a:lnTo>
                  <a:lnTo>
                    <a:pt x="26" y="53"/>
                  </a:lnTo>
                  <a:lnTo>
                    <a:pt x="22" y="64"/>
                  </a:lnTo>
                  <a:lnTo>
                    <a:pt x="22" y="64"/>
                  </a:lnTo>
                  <a:lnTo>
                    <a:pt x="21" y="67"/>
                  </a:lnTo>
                  <a:lnTo>
                    <a:pt x="19" y="68"/>
                  </a:lnTo>
                  <a:lnTo>
                    <a:pt x="16" y="70"/>
                  </a:lnTo>
                  <a:lnTo>
                    <a:pt x="14" y="70"/>
                  </a:lnTo>
                  <a:lnTo>
                    <a:pt x="7" y="70"/>
                  </a:lnTo>
                  <a:lnTo>
                    <a:pt x="7" y="70"/>
                  </a:lnTo>
                  <a:lnTo>
                    <a:pt x="3" y="70"/>
                  </a:lnTo>
                  <a:lnTo>
                    <a:pt x="2" y="72"/>
                  </a:lnTo>
                  <a:lnTo>
                    <a:pt x="0" y="74"/>
                  </a:lnTo>
                  <a:lnTo>
                    <a:pt x="0" y="76"/>
                  </a:lnTo>
                  <a:lnTo>
                    <a:pt x="0" y="90"/>
                  </a:lnTo>
                  <a:lnTo>
                    <a:pt x="0" y="90"/>
                  </a:lnTo>
                  <a:lnTo>
                    <a:pt x="0" y="92"/>
                  </a:lnTo>
                  <a:lnTo>
                    <a:pt x="2" y="93"/>
                  </a:lnTo>
                  <a:lnTo>
                    <a:pt x="3" y="95"/>
                  </a:lnTo>
                  <a:lnTo>
                    <a:pt x="7" y="95"/>
                  </a:lnTo>
                  <a:lnTo>
                    <a:pt x="14" y="95"/>
                  </a:lnTo>
                  <a:lnTo>
                    <a:pt x="14" y="95"/>
                  </a:lnTo>
                  <a:lnTo>
                    <a:pt x="16" y="95"/>
                  </a:lnTo>
                  <a:lnTo>
                    <a:pt x="19" y="98"/>
                  </a:lnTo>
                  <a:lnTo>
                    <a:pt x="21" y="99"/>
                  </a:lnTo>
                  <a:lnTo>
                    <a:pt x="22" y="101"/>
                  </a:lnTo>
                  <a:lnTo>
                    <a:pt x="26" y="113"/>
                  </a:lnTo>
                  <a:lnTo>
                    <a:pt x="26" y="113"/>
                  </a:lnTo>
                  <a:lnTo>
                    <a:pt x="28" y="115"/>
                  </a:lnTo>
                  <a:lnTo>
                    <a:pt x="28" y="117"/>
                  </a:lnTo>
                  <a:lnTo>
                    <a:pt x="26" y="121"/>
                  </a:lnTo>
                  <a:lnTo>
                    <a:pt x="25" y="122"/>
                  </a:lnTo>
                  <a:lnTo>
                    <a:pt x="19" y="128"/>
                  </a:lnTo>
                  <a:lnTo>
                    <a:pt x="19" y="128"/>
                  </a:lnTo>
                  <a:lnTo>
                    <a:pt x="18" y="130"/>
                  </a:lnTo>
                  <a:lnTo>
                    <a:pt x="18" y="132"/>
                  </a:lnTo>
                  <a:lnTo>
                    <a:pt x="18" y="135"/>
                  </a:lnTo>
                  <a:lnTo>
                    <a:pt x="19" y="137"/>
                  </a:lnTo>
                  <a:lnTo>
                    <a:pt x="29" y="146"/>
                  </a:lnTo>
                  <a:lnTo>
                    <a:pt x="29" y="146"/>
                  </a:lnTo>
                  <a:lnTo>
                    <a:pt x="31" y="147"/>
                  </a:lnTo>
                  <a:lnTo>
                    <a:pt x="33" y="147"/>
                  </a:lnTo>
                  <a:lnTo>
                    <a:pt x="36" y="147"/>
                  </a:lnTo>
                  <a:lnTo>
                    <a:pt x="38" y="146"/>
                  </a:lnTo>
                  <a:lnTo>
                    <a:pt x="44" y="140"/>
                  </a:lnTo>
                  <a:lnTo>
                    <a:pt x="44" y="140"/>
                  </a:lnTo>
                  <a:lnTo>
                    <a:pt x="45" y="139"/>
                  </a:lnTo>
                  <a:lnTo>
                    <a:pt x="48" y="138"/>
                  </a:lnTo>
                  <a:lnTo>
                    <a:pt x="51" y="138"/>
                  </a:lnTo>
                  <a:lnTo>
                    <a:pt x="53" y="139"/>
                  </a:lnTo>
                  <a:lnTo>
                    <a:pt x="64" y="144"/>
                  </a:lnTo>
                  <a:lnTo>
                    <a:pt x="64" y="144"/>
                  </a:lnTo>
                  <a:lnTo>
                    <a:pt x="67" y="145"/>
                  </a:lnTo>
                  <a:lnTo>
                    <a:pt x="68" y="146"/>
                  </a:lnTo>
                  <a:lnTo>
                    <a:pt x="70" y="150"/>
                  </a:lnTo>
                  <a:lnTo>
                    <a:pt x="70" y="152"/>
                  </a:lnTo>
                  <a:lnTo>
                    <a:pt x="70" y="159"/>
                  </a:lnTo>
                  <a:lnTo>
                    <a:pt x="70" y="159"/>
                  </a:lnTo>
                  <a:lnTo>
                    <a:pt x="70" y="162"/>
                  </a:lnTo>
                  <a:lnTo>
                    <a:pt x="72" y="163"/>
                  </a:lnTo>
                  <a:lnTo>
                    <a:pt x="74" y="166"/>
                  </a:lnTo>
                  <a:lnTo>
                    <a:pt x="76" y="166"/>
                  </a:lnTo>
                  <a:lnTo>
                    <a:pt x="90" y="166"/>
                  </a:lnTo>
                  <a:lnTo>
                    <a:pt x="90" y="166"/>
                  </a:lnTo>
                  <a:lnTo>
                    <a:pt x="92" y="166"/>
                  </a:lnTo>
                  <a:lnTo>
                    <a:pt x="93" y="163"/>
                  </a:lnTo>
                  <a:lnTo>
                    <a:pt x="95" y="162"/>
                  </a:lnTo>
                  <a:lnTo>
                    <a:pt x="95" y="159"/>
                  </a:lnTo>
                  <a:lnTo>
                    <a:pt x="95" y="152"/>
                  </a:lnTo>
                  <a:lnTo>
                    <a:pt x="95" y="152"/>
                  </a:lnTo>
                  <a:lnTo>
                    <a:pt x="95" y="150"/>
                  </a:lnTo>
                  <a:lnTo>
                    <a:pt x="98" y="146"/>
                  </a:lnTo>
                  <a:lnTo>
                    <a:pt x="99" y="145"/>
                  </a:lnTo>
                  <a:lnTo>
                    <a:pt x="101" y="144"/>
                  </a:lnTo>
                  <a:lnTo>
                    <a:pt x="113" y="139"/>
                  </a:lnTo>
                  <a:lnTo>
                    <a:pt x="113" y="139"/>
                  </a:lnTo>
                  <a:lnTo>
                    <a:pt x="115" y="138"/>
                  </a:lnTo>
                  <a:lnTo>
                    <a:pt x="117" y="138"/>
                  </a:lnTo>
                  <a:lnTo>
                    <a:pt x="121" y="139"/>
                  </a:lnTo>
                  <a:lnTo>
                    <a:pt x="122" y="140"/>
                  </a:lnTo>
                  <a:lnTo>
                    <a:pt x="128" y="146"/>
                  </a:lnTo>
                  <a:lnTo>
                    <a:pt x="128" y="146"/>
                  </a:lnTo>
                  <a:lnTo>
                    <a:pt x="130" y="147"/>
                  </a:lnTo>
                  <a:lnTo>
                    <a:pt x="132" y="147"/>
                  </a:lnTo>
                  <a:lnTo>
                    <a:pt x="135" y="147"/>
                  </a:lnTo>
                  <a:lnTo>
                    <a:pt x="137" y="146"/>
                  </a:lnTo>
                  <a:lnTo>
                    <a:pt x="146" y="137"/>
                  </a:lnTo>
                  <a:lnTo>
                    <a:pt x="146" y="137"/>
                  </a:lnTo>
                  <a:lnTo>
                    <a:pt x="147" y="135"/>
                  </a:lnTo>
                  <a:lnTo>
                    <a:pt x="147" y="132"/>
                  </a:lnTo>
                  <a:lnTo>
                    <a:pt x="147" y="130"/>
                  </a:lnTo>
                  <a:lnTo>
                    <a:pt x="146" y="128"/>
                  </a:lnTo>
                  <a:lnTo>
                    <a:pt x="140" y="122"/>
                  </a:lnTo>
                  <a:lnTo>
                    <a:pt x="140" y="122"/>
                  </a:lnTo>
                  <a:lnTo>
                    <a:pt x="139" y="121"/>
                  </a:lnTo>
                  <a:lnTo>
                    <a:pt x="138" y="117"/>
                  </a:lnTo>
                  <a:lnTo>
                    <a:pt x="138" y="115"/>
                  </a:lnTo>
                  <a:lnTo>
                    <a:pt x="139" y="113"/>
                  </a:lnTo>
                  <a:lnTo>
                    <a:pt x="144" y="101"/>
                  </a:lnTo>
                  <a:lnTo>
                    <a:pt x="144" y="101"/>
                  </a:lnTo>
                  <a:lnTo>
                    <a:pt x="145" y="99"/>
                  </a:lnTo>
                  <a:lnTo>
                    <a:pt x="146" y="98"/>
                  </a:lnTo>
                  <a:lnTo>
                    <a:pt x="150" y="97"/>
                  </a:lnTo>
                  <a:lnTo>
                    <a:pt x="152" y="95"/>
                  </a:lnTo>
                  <a:lnTo>
                    <a:pt x="159" y="95"/>
                  </a:lnTo>
                  <a:lnTo>
                    <a:pt x="159" y="95"/>
                  </a:lnTo>
                  <a:lnTo>
                    <a:pt x="162" y="95"/>
                  </a:lnTo>
                  <a:lnTo>
                    <a:pt x="163" y="93"/>
                  </a:lnTo>
                  <a:lnTo>
                    <a:pt x="166" y="92"/>
                  </a:lnTo>
                  <a:lnTo>
                    <a:pt x="166" y="90"/>
                  </a:lnTo>
                  <a:lnTo>
                    <a:pt x="166" y="76"/>
                  </a:lnTo>
                  <a:lnTo>
                    <a:pt x="166" y="76"/>
                  </a:lnTo>
                  <a:lnTo>
                    <a:pt x="166" y="74"/>
                  </a:lnTo>
                  <a:lnTo>
                    <a:pt x="163" y="72"/>
                  </a:lnTo>
                  <a:lnTo>
                    <a:pt x="162" y="70"/>
                  </a:lnTo>
                  <a:lnTo>
                    <a:pt x="159"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sp>
          <p:nvSpPr>
            <p:cNvPr id="32" name="Freeform 46"/>
            <p:cNvSpPr/>
            <p:nvPr/>
          </p:nvSpPr>
          <p:spPr bwMode="auto">
            <a:xfrm>
              <a:off x="6502401" y="38100"/>
              <a:ext cx="33338" cy="33338"/>
            </a:xfrm>
            <a:custGeom>
              <a:avLst/>
              <a:gdLst>
                <a:gd name="T0" fmla="*/ 64 w 64"/>
                <a:gd name="T1" fmla="*/ 33 h 65"/>
                <a:gd name="T2" fmla="*/ 64 w 64"/>
                <a:gd name="T3" fmla="*/ 33 h 65"/>
                <a:gd name="T4" fmla="*/ 63 w 64"/>
                <a:gd name="T5" fmla="*/ 40 h 65"/>
                <a:gd name="T6" fmla="*/ 62 w 64"/>
                <a:gd name="T7" fmla="*/ 45 h 65"/>
                <a:gd name="T8" fmla="*/ 58 w 64"/>
                <a:gd name="T9" fmla="*/ 50 h 65"/>
                <a:gd name="T10" fmla="*/ 55 w 64"/>
                <a:gd name="T11" fmla="*/ 56 h 65"/>
                <a:gd name="T12" fmla="*/ 49 w 64"/>
                <a:gd name="T13" fmla="*/ 59 h 65"/>
                <a:gd name="T14" fmla="*/ 44 w 64"/>
                <a:gd name="T15" fmla="*/ 63 h 65"/>
                <a:gd name="T16" fmla="*/ 39 w 64"/>
                <a:gd name="T17" fmla="*/ 64 h 65"/>
                <a:gd name="T18" fmla="*/ 32 w 64"/>
                <a:gd name="T19" fmla="*/ 65 h 65"/>
                <a:gd name="T20" fmla="*/ 32 w 64"/>
                <a:gd name="T21" fmla="*/ 65 h 65"/>
                <a:gd name="T22" fmla="*/ 25 w 64"/>
                <a:gd name="T23" fmla="*/ 64 h 65"/>
                <a:gd name="T24" fmla="*/ 19 w 64"/>
                <a:gd name="T25" fmla="*/ 63 h 65"/>
                <a:gd name="T26" fmla="*/ 15 w 64"/>
                <a:gd name="T27" fmla="*/ 59 h 65"/>
                <a:gd name="T28" fmla="*/ 9 w 64"/>
                <a:gd name="T29" fmla="*/ 56 h 65"/>
                <a:gd name="T30" fmla="*/ 5 w 64"/>
                <a:gd name="T31" fmla="*/ 50 h 65"/>
                <a:gd name="T32" fmla="*/ 2 w 64"/>
                <a:gd name="T33" fmla="*/ 45 h 65"/>
                <a:gd name="T34" fmla="*/ 1 w 64"/>
                <a:gd name="T35" fmla="*/ 40 h 65"/>
                <a:gd name="T36" fmla="*/ 0 w 64"/>
                <a:gd name="T37" fmla="*/ 33 h 65"/>
                <a:gd name="T38" fmla="*/ 0 w 64"/>
                <a:gd name="T39" fmla="*/ 33 h 65"/>
                <a:gd name="T40" fmla="*/ 1 w 64"/>
                <a:gd name="T41" fmla="*/ 26 h 65"/>
                <a:gd name="T42" fmla="*/ 2 w 64"/>
                <a:gd name="T43" fmla="*/ 20 h 65"/>
                <a:gd name="T44" fmla="*/ 5 w 64"/>
                <a:gd name="T45" fmla="*/ 15 h 65"/>
                <a:gd name="T46" fmla="*/ 9 w 64"/>
                <a:gd name="T47" fmla="*/ 10 h 65"/>
                <a:gd name="T48" fmla="*/ 15 w 64"/>
                <a:gd name="T49" fmla="*/ 6 h 65"/>
                <a:gd name="T50" fmla="*/ 19 w 64"/>
                <a:gd name="T51" fmla="*/ 3 h 65"/>
                <a:gd name="T52" fmla="*/ 25 w 64"/>
                <a:gd name="T53" fmla="*/ 2 h 65"/>
                <a:gd name="T54" fmla="*/ 32 w 64"/>
                <a:gd name="T55" fmla="*/ 0 h 65"/>
                <a:gd name="T56" fmla="*/ 32 w 64"/>
                <a:gd name="T57" fmla="*/ 0 h 65"/>
                <a:gd name="T58" fmla="*/ 39 w 64"/>
                <a:gd name="T59" fmla="*/ 2 h 65"/>
                <a:gd name="T60" fmla="*/ 44 w 64"/>
                <a:gd name="T61" fmla="*/ 3 h 65"/>
                <a:gd name="T62" fmla="*/ 49 w 64"/>
                <a:gd name="T63" fmla="*/ 6 h 65"/>
                <a:gd name="T64" fmla="*/ 55 w 64"/>
                <a:gd name="T65" fmla="*/ 10 h 65"/>
                <a:gd name="T66" fmla="*/ 58 w 64"/>
                <a:gd name="T67" fmla="*/ 15 h 65"/>
                <a:gd name="T68" fmla="*/ 62 w 64"/>
                <a:gd name="T69" fmla="*/ 20 h 65"/>
                <a:gd name="T70" fmla="*/ 63 w 64"/>
                <a:gd name="T71" fmla="*/ 26 h 65"/>
                <a:gd name="T72" fmla="*/ 64 w 64"/>
                <a:gd name="T7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65">
                  <a:moveTo>
                    <a:pt x="64" y="33"/>
                  </a:moveTo>
                  <a:lnTo>
                    <a:pt x="64" y="33"/>
                  </a:lnTo>
                  <a:lnTo>
                    <a:pt x="63" y="40"/>
                  </a:lnTo>
                  <a:lnTo>
                    <a:pt x="62" y="45"/>
                  </a:lnTo>
                  <a:lnTo>
                    <a:pt x="58" y="50"/>
                  </a:lnTo>
                  <a:lnTo>
                    <a:pt x="55" y="56"/>
                  </a:lnTo>
                  <a:lnTo>
                    <a:pt x="49" y="59"/>
                  </a:lnTo>
                  <a:lnTo>
                    <a:pt x="44" y="63"/>
                  </a:lnTo>
                  <a:lnTo>
                    <a:pt x="39" y="64"/>
                  </a:lnTo>
                  <a:lnTo>
                    <a:pt x="32" y="65"/>
                  </a:lnTo>
                  <a:lnTo>
                    <a:pt x="32" y="65"/>
                  </a:lnTo>
                  <a:lnTo>
                    <a:pt x="25" y="64"/>
                  </a:lnTo>
                  <a:lnTo>
                    <a:pt x="19" y="63"/>
                  </a:lnTo>
                  <a:lnTo>
                    <a:pt x="15" y="59"/>
                  </a:lnTo>
                  <a:lnTo>
                    <a:pt x="9" y="56"/>
                  </a:lnTo>
                  <a:lnTo>
                    <a:pt x="5" y="50"/>
                  </a:lnTo>
                  <a:lnTo>
                    <a:pt x="2" y="45"/>
                  </a:lnTo>
                  <a:lnTo>
                    <a:pt x="1" y="40"/>
                  </a:lnTo>
                  <a:lnTo>
                    <a:pt x="0" y="33"/>
                  </a:lnTo>
                  <a:lnTo>
                    <a:pt x="0" y="33"/>
                  </a:lnTo>
                  <a:lnTo>
                    <a:pt x="1" y="26"/>
                  </a:lnTo>
                  <a:lnTo>
                    <a:pt x="2" y="20"/>
                  </a:lnTo>
                  <a:lnTo>
                    <a:pt x="5" y="15"/>
                  </a:lnTo>
                  <a:lnTo>
                    <a:pt x="9" y="10"/>
                  </a:lnTo>
                  <a:lnTo>
                    <a:pt x="15" y="6"/>
                  </a:lnTo>
                  <a:lnTo>
                    <a:pt x="19" y="3"/>
                  </a:lnTo>
                  <a:lnTo>
                    <a:pt x="25" y="2"/>
                  </a:lnTo>
                  <a:lnTo>
                    <a:pt x="32" y="0"/>
                  </a:lnTo>
                  <a:lnTo>
                    <a:pt x="32" y="0"/>
                  </a:lnTo>
                  <a:lnTo>
                    <a:pt x="39" y="2"/>
                  </a:lnTo>
                  <a:lnTo>
                    <a:pt x="44" y="3"/>
                  </a:lnTo>
                  <a:lnTo>
                    <a:pt x="49" y="6"/>
                  </a:lnTo>
                  <a:lnTo>
                    <a:pt x="55" y="10"/>
                  </a:lnTo>
                  <a:lnTo>
                    <a:pt x="58" y="15"/>
                  </a:lnTo>
                  <a:lnTo>
                    <a:pt x="62" y="20"/>
                  </a:lnTo>
                  <a:lnTo>
                    <a:pt x="63" y="26"/>
                  </a:lnTo>
                  <a:lnTo>
                    <a:pt x="64"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grpSp>
      <p:sp>
        <p:nvSpPr>
          <p:cNvPr id="33" name="椭圆 32"/>
          <p:cNvSpPr/>
          <p:nvPr/>
        </p:nvSpPr>
        <p:spPr>
          <a:xfrm>
            <a:off x="9906713" y="3645508"/>
            <a:ext cx="304800" cy="304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srgbClr val="BE4384"/>
              </a:solidFill>
              <a:latin typeface="Book Antiqua" panose="02040602050305030304"/>
              <a:ea typeface="宋体" panose="02010600030101010101" pitchFamily="2" charset="-122"/>
              <a:cs typeface="仿宋" panose="02010609060101010101" charset="-122"/>
            </a:endParaRPr>
          </a:p>
        </p:txBody>
      </p:sp>
      <p:grpSp>
        <p:nvGrpSpPr>
          <p:cNvPr id="34" name="组合 33"/>
          <p:cNvGrpSpPr/>
          <p:nvPr/>
        </p:nvGrpSpPr>
        <p:grpSpPr>
          <a:xfrm>
            <a:off x="1069416" y="4262536"/>
            <a:ext cx="2226996" cy="1086512"/>
            <a:chOff x="944744" y="4520981"/>
            <a:chExt cx="2226996" cy="1086512"/>
          </a:xfrm>
        </p:grpSpPr>
        <p:sp>
          <p:nvSpPr>
            <p:cNvPr id="35" name="文本框 34"/>
            <p:cNvSpPr txBox="1"/>
            <p:nvPr/>
          </p:nvSpPr>
          <p:spPr>
            <a:xfrm>
              <a:off x="1378634" y="4520981"/>
              <a:ext cx="1359216" cy="46037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QBH</a:t>
              </a:r>
              <a:endPar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endParaRPr>
            </a:p>
          </p:txBody>
        </p:sp>
        <p:sp>
          <p:nvSpPr>
            <p:cNvPr id="36" name="矩形 35"/>
            <p:cNvSpPr/>
            <p:nvPr/>
          </p:nvSpPr>
          <p:spPr>
            <a:xfrm>
              <a:off x="944744" y="5054408"/>
              <a:ext cx="2226996" cy="553085"/>
            </a:xfrm>
            <a:prstGeom prst="rect">
              <a:avLst/>
            </a:prstGeom>
          </p:spPr>
          <p:txBody>
            <a:bodyPr wrap="square">
              <a:spAutoFit/>
            </a:bodyPr>
            <a:lstStyle/>
            <a:p>
              <a:pPr algn="ctr">
                <a:lnSpc>
                  <a:spcPts val="1800"/>
                </a:lnSpc>
              </a:pPr>
              <a:r>
                <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rPr>
                <a:t>南安普顿大学的Ghias</a:t>
              </a:r>
              <a:endPar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endParaRPr>
            </a:p>
          </p:txBody>
        </p:sp>
      </p:grpSp>
      <p:grpSp>
        <p:nvGrpSpPr>
          <p:cNvPr id="37" name="组合 36"/>
          <p:cNvGrpSpPr/>
          <p:nvPr/>
        </p:nvGrpSpPr>
        <p:grpSpPr>
          <a:xfrm>
            <a:off x="3488230" y="4256821"/>
            <a:ext cx="2880360" cy="1920875"/>
            <a:chOff x="587239" y="4498121"/>
            <a:chExt cx="2880360" cy="1920875"/>
          </a:xfrm>
        </p:grpSpPr>
        <p:sp>
          <p:nvSpPr>
            <p:cNvPr id="38" name="文本框 37"/>
            <p:cNvSpPr txBox="1"/>
            <p:nvPr/>
          </p:nvSpPr>
          <p:spPr>
            <a:xfrm>
              <a:off x="697094" y="4498121"/>
              <a:ext cx="2770505" cy="82994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MelodyTranscriPt</a:t>
              </a:r>
              <a:r>
                <a:rPr lang="en-US" altLang="zh-CN"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/MELDEX</a:t>
              </a:r>
              <a:endParaRPr lang="en-US" altLang="zh-CN" sz="2400" dirty="0">
                <a:solidFill>
                  <a:schemeClr val="tx1">
                    <a:lumMod val="75000"/>
                    <a:lumOff val="25000"/>
                  </a:schemeClr>
                </a:solidFill>
                <a:latin typeface="仿宋" panose="02010609060101010101" charset="-122"/>
                <a:ea typeface="仿宋" panose="02010609060101010101" charset="-122"/>
                <a:cs typeface="仿宋" panose="02010609060101010101" charset="-122"/>
              </a:endParaRPr>
            </a:p>
          </p:txBody>
        </p:sp>
        <p:sp>
          <p:nvSpPr>
            <p:cNvPr id="39" name="矩形 38"/>
            <p:cNvSpPr/>
            <p:nvPr/>
          </p:nvSpPr>
          <p:spPr>
            <a:xfrm>
              <a:off x="587239" y="5404266"/>
              <a:ext cx="2821940" cy="1014730"/>
            </a:xfrm>
            <a:prstGeom prst="rect">
              <a:avLst/>
            </a:prstGeom>
          </p:spPr>
          <p:txBody>
            <a:bodyPr wrap="square">
              <a:spAutoFit/>
            </a:bodyPr>
            <a:lstStyle/>
            <a:p>
              <a:pPr algn="ctr">
                <a:lnSpc>
                  <a:spcPct val="100000"/>
                </a:lnSpc>
              </a:pPr>
              <a:r>
                <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rPr>
                <a:t>新西兰怀卡托大学的RodgerJ.McNab和新西兰数字音乐数据库</a:t>
              </a:r>
              <a:endPar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endParaRPr>
            </a:p>
          </p:txBody>
        </p:sp>
      </p:grpSp>
      <p:grpSp>
        <p:nvGrpSpPr>
          <p:cNvPr id="40" name="组合 39"/>
          <p:cNvGrpSpPr/>
          <p:nvPr/>
        </p:nvGrpSpPr>
        <p:grpSpPr>
          <a:xfrm>
            <a:off x="6543948" y="4304446"/>
            <a:ext cx="2226996" cy="858547"/>
            <a:chOff x="944744" y="4498121"/>
            <a:chExt cx="2226996" cy="858547"/>
          </a:xfrm>
        </p:grpSpPr>
        <p:sp>
          <p:nvSpPr>
            <p:cNvPr id="41" name="文本框 40"/>
            <p:cNvSpPr txBox="1"/>
            <p:nvPr/>
          </p:nvSpPr>
          <p:spPr>
            <a:xfrm>
              <a:off x="979669" y="4498121"/>
              <a:ext cx="2157095" cy="46037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SoundComPass</a:t>
              </a:r>
              <a:endPar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endParaRPr>
            </a:p>
          </p:txBody>
        </p:sp>
        <p:sp>
          <p:nvSpPr>
            <p:cNvPr id="42" name="矩形 41"/>
            <p:cNvSpPr/>
            <p:nvPr/>
          </p:nvSpPr>
          <p:spPr>
            <a:xfrm>
              <a:off x="944744" y="5034723"/>
              <a:ext cx="2226996" cy="321945"/>
            </a:xfrm>
            <a:prstGeom prst="rect">
              <a:avLst/>
            </a:prstGeom>
          </p:spPr>
          <p:txBody>
            <a:bodyPr wrap="square">
              <a:spAutoFit/>
            </a:bodyPr>
            <a:lstStyle/>
            <a:p>
              <a:pPr algn="ctr">
                <a:lnSpc>
                  <a:spcPts val="1800"/>
                </a:lnSpc>
              </a:pPr>
              <a:r>
                <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rPr>
                <a:t>Tomonari等人</a:t>
              </a:r>
              <a:endPar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endParaRPr>
            </a:p>
          </p:txBody>
        </p:sp>
      </p:grpSp>
      <p:grpSp>
        <p:nvGrpSpPr>
          <p:cNvPr id="43" name="组合 42"/>
          <p:cNvGrpSpPr/>
          <p:nvPr/>
        </p:nvGrpSpPr>
        <p:grpSpPr>
          <a:xfrm>
            <a:off x="8946250" y="4335561"/>
            <a:ext cx="2226996" cy="827432"/>
            <a:chOff x="945379" y="4623851"/>
            <a:chExt cx="2226996" cy="827432"/>
          </a:xfrm>
        </p:grpSpPr>
        <p:sp>
          <p:nvSpPr>
            <p:cNvPr id="44" name="文本框 43"/>
            <p:cNvSpPr txBox="1"/>
            <p:nvPr/>
          </p:nvSpPr>
          <p:spPr>
            <a:xfrm>
              <a:off x="1084444" y="4623851"/>
              <a:ext cx="1949450" cy="460375"/>
            </a:xfrm>
            <a:prstGeom prst="rect">
              <a:avLst/>
            </a:prstGeom>
            <a:noFill/>
          </p:spPr>
          <p:txBody>
            <a:bodyPr wrap="square" rtlCol="0">
              <a:spAutoFit/>
            </a:bodyPr>
            <a:lstStyle/>
            <a:p>
              <a:pPr algn="ctr"/>
              <a:r>
                <a:rPr lang="en-US" altLang="zh-CN"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S</a:t>
              </a:r>
              <a:r>
                <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u</a:t>
              </a:r>
              <a:r>
                <a:rPr lang="en-US" altLang="zh-CN"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p</a:t>
              </a:r>
              <a:r>
                <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rPr>
                <a:t>er MBox</a:t>
              </a:r>
              <a:endParaRPr lang="zh-CN" altLang="en-US" sz="2400" dirty="0">
                <a:solidFill>
                  <a:schemeClr val="tx1">
                    <a:lumMod val="75000"/>
                    <a:lumOff val="25000"/>
                  </a:schemeClr>
                </a:solidFill>
                <a:latin typeface="仿宋" panose="02010609060101010101" charset="-122"/>
                <a:ea typeface="仿宋" panose="02010609060101010101" charset="-122"/>
                <a:cs typeface="仿宋" panose="02010609060101010101" charset="-122"/>
              </a:endParaRPr>
            </a:p>
          </p:txBody>
        </p:sp>
        <p:sp>
          <p:nvSpPr>
            <p:cNvPr id="45" name="矩形 44"/>
            <p:cNvSpPr/>
            <p:nvPr/>
          </p:nvSpPr>
          <p:spPr>
            <a:xfrm>
              <a:off x="945379" y="5129338"/>
              <a:ext cx="2226996" cy="321945"/>
            </a:xfrm>
            <a:prstGeom prst="rect">
              <a:avLst/>
            </a:prstGeom>
          </p:spPr>
          <p:txBody>
            <a:bodyPr wrap="square">
              <a:spAutoFit/>
            </a:bodyPr>
            <a:lstStyle/>
            <a:p>
              <a:pPr algn="ctr">
                <a:lnSpc>
                  <a:spcPts val="1800"/>
                </a:lnSpc>
              </a:pPr>
              <a:r>
                <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rPr>
                <a:t>国立清华大学</a:t>
              </a:r>
              <a:endParaRPr lang="zh-CN" altLang="en-US" sz="2000" dirty="0">
                <a:solidFill>
                  <a:schemeClr val="tx1">
                    <a:lumMod val="50000"/>
                    <a:lumOff val="50000"/>
                  </a:schemeClr>
                </a:solidFill>
                <a:latin typeface="仿宋" panose="02010609060101010101" charset="-122"/>
                <a:ea typeface="仿宋" panose="02010609060101010101" charset="-122"/>
                <a:cs typeface="仿宋"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3"/>
                                        </p:tgtEl>
                                        <p:attrNameLst>
                                          <p:attrName>style.visibility</p:attrName>
                                        </p:attrNameLst>
                                      </p:cBhvr>
                                      <p:to>
                                        <p:strVal val="visible"/>
                                      </p:to>
                                    </p:set>
                                    <p:animEffect transition="in" filter="barn(inVertical)">
                                      <p:cBhvr>
                                        <p:cTn id="10" dur="1000"/>
                                        <p:tgtEl>
                                          <p:spTgt spid="3"/>
                                        </p:tgtEl>
                                      </p:cBhvr>
                                    </p:animEffect>
                                  </p:childTnLst>
                                </p:cTn>
                              </p:par>
                              <p:par>
                                <p:cTn id="11" presetID="16" presetClass="entr" presetSubtype="21" fill="hold" nodeType="withEffect">
                                  <p:stCondLst>
                                    <p:cond delay="0"/>
                                  </p:stCondLst>
                                  <p:childTnLst>
                                    <p:set>
                                      <p:cBhvr>
                                        <p:cTn id="12" dur="1000" fill="hold">
                                          <p:stCondLst>
                                            <p:cond delay="0"/>
                                          </p:stCondLst>
                                        </p:cTn>
                                        <p:tgtEl>
                                          <p:spTgt spid="9"/>
                                        </p:tgtEl>
                                        <p:attrNameLst>
                                          <p:attrName>style.visibility</p:attrName>
                                        </p:attrNameLst>
                                      </p:cBhvr>
                                      <p:to>
                                        <p:strVal val="visible"/>
                                      </p:to>
                                    </p:set>
                                    <p:animEffect transition="in" filter="barn(inVertical)">
                                      <p:cBhvr>
                                        <p:cTn id="13" dur="1000"/>
                                        <p:tgtEl>
                                          <p:spTgt spid="9"/>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arn(inVertical)">
                                      <p:cBhvr>
                                        <p:cTn id="16" dur="1000"/>
                                        <p:tgtEl>
                                          <p:spTgt spid="16"/>
                                        </p:tgtEl>
                                      </p:cBhvr>
                                    </p:animEffect>
                                  </p:childTnLst>
                                </p:cTn>
                              </p:par>
                              <p:par>
                                <p:cTn id="17" presetID="16" presetClass="entr" presetSubtype="21" fill="hold" grpId="0" nodeType="withEffect">
                                  <p:stCondLst>
                                    <p:cond delay="0"/>
                                  </p:stCondLst>
                                  <p:childTnLst>
                                    <p:set>
                                      <p:cBhvr>
                                        <p:cTn id="18" dur="1000" fill="hold">
                                          <p:stCondLst>
                                            <p:cond delay="0"/>
                                          </p:stCondLst>
                                        </p:cTn>
                                        <p:tgtEl>
                                          <p:spTgt spid="17"/>
                                        </p:tgtEl>
                                        <p:attrNameLst>
                                          <p:attrName>style.visibility</p:attrName>
                                        </p:attrNameLst>
                                      </p:cBhvr>
                                      <p:to>
                                        <p:strVal val="visible"/>
                                      </p:to>
                                    </p:set>
                                    <p:animEffect transition="in" filter="barn(inVertical)">
                                      <p:cBhvr>
                                        <p:cTn id="19" dur="1000"/>
                                        <p:tgtEl>
                                          <p:spTgt spid="17"/>
                                        </p:tgtEl>
                                      </p:cBhvr>
                                    </p:animEffect>
                                  </p:childTnLst>
                                </p:cTn>
                              </p:par>
                              <p:par>
                                <p:cTn id="20" presetID="16" presetClass="entr" presetSubtype="21" fill="hold" grpId="0" nodeType="withEffect">
                                  <p:stCondLst>
                                    <p:cond delay="0"/>
                                  </p:stCondLst>
                                  <p:childTnLst>
                                    <p:set>
                                      <p:cBhvr>
                                        <p:cTn id="21" dur="1000" fill="hold">
                                          <p:stCondLst>
                                            <p:cond delay="0"/>
                                          </p:stCondLst>
                                        </p:cTn>
                                        <p:tgtEl>
                                          <p:spTgt spid="18"/>
                                        </p:tgtEl>
                                        <p:attrNameLst>
                                          <p:attrName>style.visibility</p:attrName>
                                        </p:attrNameLst>
                                      </p:cBhvr>
                                      <p:to>
                                        <p:strVal val="visible"/>
                                      </p:to>
                                    </p:set>
                                    <p:animEffect transition="in" filter="barn(inVertical)">
                                      <p:cBhvr>
                                        <p:cTn id="22" dur="1000"/>
                                        <p:tgtEl>
                                          <p:spTgt spid="18"/>
                                        </p:tgtEl>
                                      </p:cBhvr>
                                    </p:animEffect>
                                  </p:childTnLst>
                                </p:cTn>
                              </p:par>
                              <p:par>
                                <p:cTn id="23" presetID="16" presetClass="entr" presetSubtype="21" fill="hold" grpId="0" nodeType="withEffect">
                                  <p:stCondLst>
                                    <p:cond delay="0"/>
                                  </p:stCondLst>
                                  <p:childTnLst>
                                    <p:set>
                                      <p:cBhvr>
                                        <p:cTn id="24" dur="1000" fill="hold">
                                          <p:stCondLst>
                                            <p:cond delay="0"/>
                                          </p:stCondLst>
                                        </p:cTn>
                                        <p:tgtEl>
                                          <p:spTgt spid="19"/>
                                        </p:tgtEl>
                                        <p:attrNameLst>
                                          <p:attrName>style.visibility</p:attrName>
                                        </p:attrNameLst>
                                      </p:cBhvr>
                                      <p:to>
                                        <p:strVal val="visible"/>
                                      </p:to>
                                    </p:set>
                                    <p:animEffect transition="in" filter="barn(inVertical)">
                                      <p:cBhvr>
                                        <p:cTn id="25" dur="1000"/>
                                        <p:tgtEl>
                                          <p:spTgt spid="19"/>
                                        </p:tgtEl>
                                      </p:cBhvr>
                                    </p:animEffect>
                                  </p:childTnLst>
                                </p:cTn>
                              </p:par>
                              <p:par>
                                <p:cTn id="26" presetID="16" presetClass="entr" presetSubtype="21" fill="hold" grpId="0" nodeType="withEffect">
                                  <p:stCondLst>
                                    <p:cond delay="0"/>
                                  </p:stCondLst>
                                  <p:childTnLst>
                                    <p:set>
                                      <p:cBhvr>
                                        <p:cTn id="27" dur="1000" fill="hold">
                                          <p:stCondLst>
                                            <p:cond delay="0"/>
                                          </p:stCondLst>
                                        </p:cTn>
                                        <p:tgtEl>
                                          <p:spTgt spid="20"/>
                                        </p:tgtEl>
                                        <p:attrNameLst>
                                          <p:attrName>style.visibility</p:attrName>
                                        </p:attrNameLst>
                                      </p:cBhvr>
                                      <p:to>
                                        <p:strVal val="visible"/>
                                      </p:to>
                                    </p:set>
                                    <p:animEffect transition="in" filter="barn(inVertical)">
                                      <p:cBhvr>
                                        <p:cTn id="28" dur="1000"/>
                                        <p:tgtEl>
                                          <p:spTgt spid="20"/>
                                        </p:tgtEl>
                                      </p:cBhvr>
                                    </p:animEffect>
                                  </p:childTnLst>
                                </p:cTn>
                              </p:par>
                              <p:par>
                                <p:cTn id="29" presetID="16" presetClass="entr" presetSubtype="21" fill="hold" nodeType="withEffect">
                                  <p:stCondLst>
                                    <p:cond delay="0"/>
                                  </p:stCondLst>
                                  <p:childTnLst>
                                    <p:set>
                                      <p:cBhvr>
                                        <p:cTn id="30" dur="1000" fill="hold">
                                          <p:stCondLst>
                                            <p:cond delay="0"/>
                                          </p:stCondLst>
                                        </p:cTn>
                                        <p:tgtEl>
                                          <p:spTgt spid="21"/>
                                        </p:tgtEl>
                                        <p:attrNameLst>
                                          <p:attrName>style.visibility</p:attrName>
                                        </p:attrNameLst>
                                      </p:cBhvr>
                                      <p:to>
                                        <p:strVal val="visible"/>
                                      </p:to>
                                    </p:set>
                                    <p:animEffect transition="in" filter="barn(inVertical)">
                                      <p:cBhvr>
                                        <p:cTn id="31" dur="1000"/>
                                        <p:tgtEl>
                                          <p:spTgt spid="21"/>
                                        </p:tgtEl>
                                      </p:cBhvr>
                                    </p:animEffect>
                                  </p:childTnLst>
                                </p:cTn>
                              </p:par>
                              <p:par>
                                <p:cTn id="32" presetID="16" presetClass="entr" presetSubtype="21" fill="hold" grpId="0" nodeType="withEffect">
                                  <p:stCondLst>
                                    <p:cond delay="0"/>
                                  </p:stCondLst>
                                  <p:childTnLst>
                                    <p:set>
                                      <p:cBhvr>
                                        <p:cTn id="33" dur="1000" fill="hold">
                                          <p:stCondLst>
                                            <p:cond delay="0"/>
                                          </p:stCondLst>
                                        </p:cTn>
                                        <p:tgtEl>
                                          <p:spTgt spid="27"/>
                                        </p:tgtEl>
                                        <p:attrNameLst>
                                          <p:attrName>style.visibility</p:attrName>
                                        </p:attrNameLst>
                                      </p:cBhvr>
                                      <p:to>
                                        <p:strVal val="visible"/>
                                      </p:to>
                                    </p:set>
                                    <p:animEffect transition="in" filter="barn(inVertical)">
                                      <p:cBhvr>
                                        <p:cTn id="34" dur="1000"/>
                                        <p:tgtEl>
                                          <p:spTgt spid="27"/>
                                        </p:tgtEl>
                                      </p:cBhvr>
                                    </p:animEffect>
                                  </p:childTnLst>
                                </p:cTn>
                              </p:par>
                              <p:par>
                                <p:cTn id="35" presetID="16" presetClass="entr" presetSubtype="21" fill="hold" grpId="0" nodeType="withEffect">
                                  <p:stCondLst>
                                    <p:cond delay="0"/>
                                  </p:stCondLst>
                                  <p:childTnLst>
                                    <p:set>
                                      <p:cBhvr>
                                        <p:cTn id="36" dur="1000" fill="hold">
                                          <p:stCondLst>
                                            <p:cond delay="0"/>
                                          </p:stCondLst>
                                        </p:cTn>
                                        <p:tgtEl>
                                          <p:spTgt spid="28"/>
                                        </p:tgtEl>
                                        <p:attrNameLst>
                                          <p:attrName>style.visibility</p:attrName>
                                        </p:attrNameLst>
                                      </p:cBhvr>
                                      <p:to>
                                        <p:strVal val="visible"/>
                                      </p:to>
                                    </p:set>
                                    <p:animEffect transition="in" filter="barn(inVertical)">
                                      <p:cBhvr>
                                        <p:cTn id="37" dur="1000"/>
                                        <p:tgtEl>
                                          <p:spTgt spid="28"/>
                                        </p:tgtEl>
                                      </p:cBhvr>
                                    </p:animEffect>
                                  </p:childTnLst>
                                </p:cTn>
                              </p:par>
                              <p:par>
                                <p:cTn id="38" presetID="16" presetClass="entr" presetSubtype="21" fill="hold" nodeType="withEffect">
                                  <p:stCondLst>
                                    <p:cond delay="0"/>
                                  </p:stCondLst>
                                  <p:childTnLst>
                                    <p:set>
                                      <p:cBhvr>
                                        <p:cTn id="39" dur="1000" fill="hold">
                                          <p:stCondLst>
                                            <p:cond delay="0"/>
                                          </p:stCondLst>
                                        </p:cTn>
                                        <p:tgtEl>
                                          <p:spTgt spid="29"/>
                                        </p:tgtEl>
                                        <p:attrNameLst>
                                          <p:attrName>style.visibility</p:attrName>
                                        </p:attrNameLst>
                                      </p:cBhvr>
                                      <p:to>
                                        <p:strVal val="visible"/>
                                      </p:to>
                                    </p:set>
                                    <p:animEffect transition="in" filter="barn(inVertical)">
                                      <p:cBhvr>
                                        <p:cTn id="40" dur="1000"/>
                                        <p:tgtEl>
                                          <p:spTgt spid="29"/>
                                        </p:tgtEl>
                                      </p:cBhvr>
                                    </p:animEffect>
                                  </p:childTnLst>
                                </p:cTn>
                              </p:par>
                              <p:par>
                                <p:cTn id="41" presetID="16" presetClass="entr" presetSubtype="21" fill="hold" grpId="0" nodeType="withEffect">
                                  <p:stCondLst>
                                    <p:cond delay="0"/>
                                  </p:stCondLst>
                                  <p:childTnLst>
                                    <p:set>
                                      <p:cBhvr>
                                        <p:cTn id="42" dur="1000" fill="hold">
                                          <p:stCondLst>
                                            <p:cond delay="0"/>
                                          </p:stCondLst>
                                        </p:cTn>
                                        <p:tgtEl>
                                          <p:spTgt spid="33"/>
                                        </p:tgtEl>
                                        <p:attrNameLst>
                                          <p:attrName>style.visibility</p:attrName>
                                        </p:attrNameLst>
                                      </p:cBhvr>
                                      <p:to>
                                        <p:strVal val="visible"/>
                                      </p:to>
                                    </p:set>
                                    <p:animEffect transition="in" filter="barn(inVertical)">
                                      <p:cBhvr>
                                        <p:cTn id="43" dur="1000"/>
                                        <p:tgtEl>
                                          <p:spTgt spid="33"/>
                                        </p:tgtEl>
                                      </p:cBhvr>
                                    </p:animEffect>
                                  </p:childTnLst>
                                </p:cTn>
                              </p:par>
                            </p:childTnLst>
                          </p:cTn>
                        </p:par>
                        <p:par>
                          <p:cTn id="44" fill="hold">
                            <p:stCondLst>
                              <p:cond delay="1000"/>
                            </p:stCondLst>
                            <p:childTnLst>
                              <p:par>
                                <p:cTn id="45" presetID="42" presetClass="entr" presetSubtype="0"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000"/>
                                        <p:tgtEl>
                                          <p:spTgt spid="37"/>
                                        </p:tgtEl>
                                      </p:cBhvr>
                                    </p:animEffect>
                                    <p:anim calcmode="lin" valueType="num">
                                      <p:cBhvr>
                                        <p:cTn id="53" dur="1000" fill="hold"/>
                                        <p:tgtEl>
                                          <p:spTgt spid="37"/>
                                        </p:tgtEl>
                                        <p:attrNameLst>
                                          <p:attrName>ppt_x</p:attrName>
                                        </p:attrNameLst>
                                      </p:cBhvr>
                                      <p:tavLst>
                                        <p:tav tm="0">
                                          <p:val>
                                            <p:strVal val="#ppt_x"/>
                                          </p:val>
                                        </p:tav>
                                        <p:tav tm="100000">
                                          <p:val>
                                            <p:strVal val="#ppt_x"/>
                                          </p:val>
                                        </p:tav>
                                      </p:tavLst>
                                    </p:anim>
                                    <p:anim calcmode="lin" valueType="num">
                                      <p:cBhvr>
                                        <p:cTn id="54" dur="10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anim calcmode="lin" valueType="num">
                                      <p:cBhvr>
                                        <p:cTn id="58" dur="1000" fill="hold"/>
                                        <p:tgtEl>
                                          <p:spTgt spid="40"/>
                                        </p:tgtEl>
                                        <p:attrNameLst>
                                          <p:attrName>ppt_x</p:attrName>
                                        </p:attrNameLst>
                                      </p:cBhvr>
                                      <p:tavLst>
                                        <p:tav tm="0">
                                          <p:val>
                                            <p:strVal val="#ppt_x"/>
                                          </p:val>
                                        </p:tav>
                                        <p:tav tm="100000">
                                          <p:val>
                                            <p:strVal val="#ppt_x"/>
                                          </p:val>
                                        </p:tav>
                                      </p:tavLst>
                                    </p:anim>
                                    <p:anim calcmode="lin" valueType="num">
                                      <p:cBhvr>
                                        <p:cTn id="59" dur="1000" fill="hold"/>
                                        <p:tgtEl>
                                          <p:spTgt spid="4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1000"/>
                                        <p:tgtEl>
                                          <p:spTgt spid="43"/>
                                        </p:tgtEl>
                                      </p:cBhvr>
                                    </p:animEffect>
                                    <p:anim calcmode="lin" valueType="num">
                                      <p:cBhvr>
                                        <p:cTn id="63" dur="1000" fill="hold"/>
                                        <p:tgtEl>
                                          <p:spTgt spid="43"/>
                                        </p:tgtEl>
                                        <p:attrNameLst>
                                          <p:attrName>ppt_x</p:attrName>
                                        </p:attrNameLst>
                                      </p:cBhvr>
                                      <p:tavLst>
                                        <p:tav tm="0">
                                          <p:val>
                                            <p:strVal val="#ppt_x"/>
                                          </p:val>
                                        </p:tav>
                                        <p:tav tm="100000">
                                          <p:val>
                                            <p:strVal val="#ppt_x"/>
                                          </p:val>
                                        </p:tav>
                                      </p:tavLst>
                                    </p:anim>
                                    <p:anim calcmode="lin" valueType="num">
                                      <p:cBhvr>
                                        <p:cTn id="6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6" grpId="0" bldLvl="0" animBg="1"/>
      <p:bldP spid="17" grpId="0" bldLvl="0" animBg="1"/>
      <p:bldP spid="18" grpId="0" bldLvl="0" animBg="1"/>
      <p:bldP spid="19" grpId="0" bldLvl="0" animBg="1"/>
      <p:bldP spid="20" grpId="0" bldLvl="0" animBg="1"/>
      <p:bldP spid="27" grpId="0" bldLvl="0" animBg="1"/>
      <p:bldP spid="28" grpId="0" bldLvl="0" animBg="1"/>
      <p:bldP spid="3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发展历史和本文概述</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46" name="图片 45" descr="QQ图片20191114114238"/>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191250" y="2284730"/>
            <a:ext cx="5614035" cy="3190875"/>
          </a:xfrm>
          <a:prstGeom prst="rect">
            <a:avLst/>
          </a:prstGeom>
        </p:spPr>
      </p:pic>
      <p:sp>
        <p:nvSpPr>
          <p:cNvPr id="100" name="文本框 99"/>
          <p:cNvSpPr txBox="1"/>
          <p:nvPr/>
        </p:nvSpPr>
        <p:spPr>
          <a:xfrm>
            <a:off x="819150" y="1610995"/>
            <a:ext cx="4785995" cy="4092575"/>
          </a:xfrm>
          <a:prstGeom prst="rect">
            <a:avLst/>
          </a:prstGeom>
          <a:noFill/>
          <a:ln w="9525">
            <a:noFill/>
          </a:ln>
        </p:spPr>
        <p:txBody>
          <a:bodyPr wrap="square">
            <a:spAutoFit/>
          </a:bodyPr>
          <a:p>
            <a:pPr indent="572770"/>
            <a:r>
              <a:rPr lang="en-US" sz="2000" b="0">
                <a:latin typeface="Calibri" panose="020F0502020204030204" pitchFamily="34" charset="0"/>
                <a:ea typeface="宋体" panose="02010600030101010101" pitchFamily="2" charset="-122"/>
                <a:cs typeface="Times New Roman" panose="02020603050405020304" charset="0"/>
              </a:rPr>
              <a:t>1.</a:t>
            </a:r>
            <a:r>
              <a:rPr lang="zh-CN" sz="2000" b="0">
                <a:latin typeface="Calibri" panose="020F0502020204030204" pitchFamily="34" charset="0"/>
                <a:ea typeface="宋体" panose="02010600030101010101" pitchFamily="2" charset="-122"/>
              </a:rPr>
              <a:t>直接从音乐中提取特征：音乐内容包括音符的音高、音长、音强、节奏，各种演奏乐器的音色等。索引可以基于韵律、和音、旋律及其他的感知或声学特征。</a:t>
            </a:r>
            <a:endParaRPr lang="zh-CN" sz="2000" b="0">
              <a:latin typeface="Calibri" panose="020F0502020204030204" pitchFamily="34" charset="0"/>
              <a:ea typeface="宋体" panose="02010600030101010101" pitchFamily="2" charset="-122"/>
            </a:endParaRPr>
          </a:p>
          <a:p>
            <a:pPr indent="572770"/>
            <a:endParaRPr lang="zh-CN" sz="2000" b="0">
              <a:latin typeface="Calibri" panose="020F0502020204030204" pitchFamily="34" charset="0"/>
              <a:ea typeface="宋体" panose="02010600030101010101" pitchFamily="2" charset="-122"/>
            </a:endParaRPr>
          </a:p>
          <a:p>
            <a:pPr indent="572770"/>
            <a:r>
              <a:rPr lang="en-US" sz="2000" b="0">
                <a:latin typeface="Calibri" panose="020F0502020204030204" pitchFamily="34" charset="0"/>
                <a:ea typeface="宋体" panose="02010600030101010101" pitchFamily="2" charset="-122"/>
                <a:cs typeface="Times New Roman" panose="02020603050405020304" charset="0"/>
              </a:rPr>
              <a:t>2.</a:t>
            </a:r>
            <a:r>
              <a:rPr lang="zh-CN" sz="2000" b="0">
                <a:latin typeface="Calibri" panose="020F0502020204030204" pitchFamily="34" charset="0"/>
                <a:ea typeface="宋体" panose="02010600030101010101" pitchFamily="2" charset="-122"/>
              </a:rPr>
              <a:t>相似性匹配：基于内容的检索一般采用近似匹配的算法来计算输入的查询特征与数据库中特征的相似性，从而获得查询结果。</a:t>
            </a:r>
            <a:endParaRPr lang="zh-CN" sz="2000" b="0">
              <a:latin typeface="Calibri" panose="020F0502020204030204" pitchFamily="34" charset="0"/>
              <a:ea typeface="宋体" panose="02010600030101010101" pitchFamily="2" charset="-122"/>
            </a:endParaRPr>
          </a:p>
          <a:p>
            <a:pPr indent="572770"/>
            <a:endParaRPr lang="en-US" sz="2000" b="0">
              <a:latin typeface="Calibri" panose="020F0502020204030204" pitchFamily="34" charset="0"/>
              <a:ea typeface="宋体" panose="02010600030101010101" pitchFamily="2" charset="-122"/>
              <a:cs typeface="Times New Roman" panose="02020603050405020304" charset="0"/>
            </a:endParaRPr>
          </a:p>
          <a:p>
            <a:pPr indent="572770"/>
            <a:r>
              <a:rPr lang="en-US" sz="2000" b="0">
                <a:latin typeface="Calibri" panose="020F0502020204030204" pitchFamily="34" charset="0"/>
                <a:ea typeface="宋体" panose="02010600030101010101" pitchFamily="2" charset="-122"/>
                <a:cs typeface="Times New Roman" panose="02020603050405020304" charset="0"/>
              </a:rPr>
              <a:t>3.</a:t>
            </a:r>
            <a:r>
              <a:rPr lang="zh-CN" sz="2000" b="0">
                <a:latin typeface="Calibri" panose="020F0502020204030204" pitchFamily="34" charset="0"/>
                <a:ea typeface="宋体" panose="02010600030101010101" pitchFamily="2" charset="-122"/>
              </a:rPr>
              <a:t>数据库中的数据量大：基于内容的音乐检索系统往往拥有较大的数据量，能够对音乐信息进行快速检索。</a:t>
            </a:r>
            <a:endParaRPr lang="zh-CN" altLang="en-US" sz="2000" b="0">
              <a:latin typeface="Calibri" panose="020F0502020204030204" pitchFamily="34" charset="0"/>
              <a:ea typeface="宋体" panose="02010600030101010101" pitchFamily="2" charset="-122"/>
            </a:endParaRPr>
          </a:p>
        </p:txBody>
      </p:sp>
      <p:sp>
        <p:nvSpPr>
          <p:cNvPr id="2" name="矩形 1"/>
          <p:cNvSpPr/>
          <p:nvPr/>
        </p:nvSpPr>
        <p:spPr>
          <a:xfrm>
            <a:off x="6379845" y="1546808"/>
            <a:ext cx="589755" cy="50511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cs typeface="+mn-ea"/>
              <a:sym typeface="+mn-lt"/>
            </a:endParaRPr>
          </a:p>
        </p:txBody>
      </p:sp>
      <p:grpSp>
        <p:nvGrpSpPr>
          <p:cNvPr id="41" name="组合 40"/>
          <p:cNvGrpSpPr/>
          <p:nvPr/>
        </p:nvGrpSpPr>
        <p:grpSpPr>
          <a:xfrm>
            <a:off x="927829" y="1549446"/>
            <a:ext cx="402468" cy="402468"/>
            <a:chOff x="1037999" y="2205641"/>
            <a:chExt cx="540126" cy="540126"/>
          </a:xfrm>
        </p:grpSpPr>
        <p:sp>
          <p:nvSpPr>
            <p:cNvPr id="17" name="椭圆 16"/>
            <p:cNvSpPr/>
            <p:nvPr/>
          </p:nvSpPr>
          <p:spPr>
            <a:xfrm>
              <a:off x="1037999" y="2205641"/>
              <a:ext cx="540126" cy="54012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仿宋" panose="02010609060101010101" charset="-122"/>
                <a:ea typeface="仿宋" panose="02010609060101010101" charset="-122"/>
                <a:cs typeface="+mn-ea"/>
                <a:sym typeface="+mn-lt"/>
              </a:endParaRPr>
            </a:p>
          </p:txBody>
        </p:sp>
        <p:sp>
          <p:nvSpPr>
            <p:cNvPr id="18" name="箭头: V 形 17"/>
            <p:cNvSpPr/>
            <p:nvPr/>
          </p:nvSpPr>
          <p:spPr>
            <a:xfrm rot="16200000">
              <a:off x="1167404" y="2335046"/>
              <a:ext cx="281316" cy="281316"/>
            </a:xfrm>
            <a:prstGeom prst="chevr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仿宋" panose="02010609060101010101" charset="-122"/>
                <a:ea typeface="仿宋" panose="02010609060101010101" charset="-122"/>
                <a:cs typeface="+mn-ea"/>
                <a:sym typeface="+mn-lt"/>
              </a:endParaRPr>
            </a:p>
          </p:txBody>
        </p:sp>
      </p:grpSp>
      <p:grpSp>
        <p:nvGrpSpPr>
          <p:cNvPr id="40" name="组合 39"/>
          <p:cNvGrpSpPr/>
          <p:nvPr/>
        </p:nvGrpSpPr>
        <p:grpSpPr>
          <a:xfrm>
            <a:off x="927829" y="3050001"/>
            <a:ext cx="402468" cy="402468"/>
            <a:chOff x="1037999" y="3667772"/>
            <a:chExt cx="540126" cy="540126"/>
          </a:xfrm>
        </p:grpSpPr>
        <p:sp>
          <p:nvSpPr>
            <p:cNvPr id="20" name="椭圆 19"/>
            <p:cNvSpPr/>
            <p:nvPr/>
          </p:nvSpPr>
          <p:spPr>
            <a:xfrm>
              <a:off x="1037999" y="3667772"/>
              <a:ext cx="540126" cy="54012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仿宋" panose="02010609060101010101" charset="-122"/>
                <a:ea typeface="仿宋" panose="02010609060101010101" charset="-122"/>
                <a:cs typeface="+mn-ea"/>
                <a:sym typeface="+mn-lt"/>
              </a:endParaRPr>
            </a:p>
          </p:txBody>
        </p:sp>
        <p:sp>
          <p:nvSpPr>
            <p:cNvPr id="21" name="箭头: V 形 20"/>
            <p:cNvSpPr/>
            <p:nvPr/>
          </p:nvSpPr>
          <p:spPr>
            <a:xfrm rot="16200000">
              <a:off x="1167404" y="3797177"/>
              <a:ext cx="281316" cy="281316"/>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仿宋" panose="02010609060101010101" charset="-122"/>
                <a:ea typeface="仿宋" panose="02010609060101010101" charset="-122"/>
                <a:cs typeface="+mn-ea"/>
                <a:sym typeface="+mn-lt"/>
              </a:endParaRPr>
            </a:p>
          </p:txBody>
        </p:sp>
      </p:grpSp>
      <p:grpSp>
        <p:nvGrpSpPr>
          <p:cNvPr id="3" name="组合 2"/>
          <p:cNvGrpSpPr/>
          <p:nvPr/>
        </p:nvGrpSpPr>
        <p:grpSpPr>
          <a:xfrm>
            <a:off x="927829" y="4578396"/>
            <a:ext cx="402468" cy="402468"/>
            <a:chOff x="1037999" y="2205641"/>
            <a:chExt cx="540126" cy="540126"/>
          </a:xfrm>
        </p:grpSpPr>
        <p:sp>
          <p:nvSpPr>
            <p:cNvPr id="9" name="椭圆 8"/>
            <p:cNvSpPr/>
            <p:nvPr/>
          </p:nvSpPr>
          <p:spPr>
            <a:xfrm>
              <a:off x="1037999" y="2205641"/>
              <a:ext cx="540126" cy="54012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仿宋" panose="02010609060101010101" charset="-122"/>
                <a:ea typeface="仿宋" panose="02010609060101010101" charset="-122"/>
                <a:cs typeface="+mn-ea"/>
                <a:sym typeface="+mn-lt"/>
              </a:endParaRPr>
            </a:p>
          </p:txBody>
        </p:sp>
        <p:sp>
          <p:nvSpPr>
            <p:cNvPr id="10" name="箭头: V 形 17"/>
            <p:cNvSpPr/>
            <p:nvPr/>
          </p:nvSpPr>
          <p:spPr>
            <a:xfrm rot="16200000">
              <a:off x="1167404" y="2335046"/>
              <a:ext cx="281316" cy="281316"/>
            </a:xfrm>
            <a:prstGeom prst="chevr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仿宋" panose="02010609060101010101" charset="-122"/>
                <a:ea typeface="仿宋" panose="02010609060101010101" charset="-122"/>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checkerboard(across)">
                                      <p:cBhvr>
                                        <p:cTn id="11" dur="500"/>
                                        <p:tgtEl>
                                          <p:spTgt spid="41"/>
                                        </p:tgtEl>
                                      </p:cBhvr>
                                    </p:animEffect>
                                  </p:childTnLst>
                                </p:cTn>
                              </p:par>
                              <p:par>
                                <p:cTn id="12" presetID="5" presetClass="entr" presetSubtype="10"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checkerboard(across)">
                                      <p:cBhvr>
                                        <p:cTn id="14" dur="500"/>
                                        <p:tgtEl>
                                          <p:spTgt spid="40"/>
                                        </p:tgtEl>
                                      </p:cBhvr>
                                    </p:animEffect>
                                  </p:childTnLst>
                                </p:cTn>
                              </p:par>
                              <p:par>
                                <p:cTn id="15" presetID="5" presetClass="entr" presetSubtype="1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par>
                                <p:cTn id="18" presetID="3" presetClass="entr" presetSubtype="1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blinds(horizontal)">
                                      <p:cBhvr>
                                        <p:cTn id="20" dur="500"/>
                                        <p:tgtEl>
                                          <p:spTgt spid="4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000" fill="hold">
                                          <p:stCondLst>
                                            <p:cond delay="0"/>
                                          </p:stCondLst>
                                        </p:cTn>
                                        <p:tgtEl>
                                          <p:spTgt spid="100"/>
                                        </p:tgtEl>
                                        <p:attrNameLst>
                                          <p:attrName>style.visibility</p:attrName>
                                        </p:attrNameLst>
                                      </p:cBhvr>
                                      <p:to>
                                        <p:strVal val="visible"/>
                                      </p:to>
                                    </p:set>
                                    <p:animEffect transition="in" filter="wipe(left)">
                                      <p:cBhvr>
                                        <p:cTn id="2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1" cstate="screen">
            <a:duotone>
              <a:prstClr val="black"/>
              <a:prstClr val="white"/>
            </a:duotone>
            <a:extLst>
              <a:ext uri="{BEBA8EAE-BF5A-486C-A8C5-ECC9F3942E4B}">
                <a14:imgProps xmlns:a14="http://schemas.microsoft.com/office/drawing/2010/main">
                  <a14:imgLayer r:embed="rId2">
                    <a14:imgEffect>
                      <a14:brightnessContrast contrast="40000"/>
                    </a14:imgEffect>
                  </a14:imgLayer>
                </a14:imgProps>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02</a:t>
            </a:r>
            <a:endParaRPr lang="en-US" altLang="zh-CN" sz="13800" dirty="0">
              <a:solidFill>
                <a:schemeClr val="tx1">
                  <a:lumMod val="50000"/>
                  <a:lumOff val="50000"/>
                </a:schemeClr>
              </a:solidFill>
              <a:latin typeface="仿宋" panose="02010609060101010101" charset="-122"/>
              <a:ea typeface="仿宋" panose="02010609060101010101" charset="-122"/>
              <a:cs typeface="+mn-ea"/>
              <a:sym typeface="+mn-lt"/>
            </a:endParaRP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245" y="3231515"/>
            <a:ext cx="3885565" cy="618490"/>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414481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951855" y="102235"/>
            <a:ext cx="4713605" cy="6653530"/>
          </a:xfrm>
          <a:prstGeom prst="rect">
            <a:avLst/>
          </a:prstGeom>
        </p:spPr>
      </p:pic>
      <p:sp>
        <p:nvSpPr>
          <p:cNvPr id="3" name="文本框 2"/>
          <p:cNvSpPr txBox="1"/>
          <p:nvPr/>
        </p:nvSpPr>
        <p:spPr>
          <a:xfrm>
            <a:off x="1035050" y="2280920"/>
            <a:ext cx="8084820" cy="521970"/>
          </a:xfrm>
          <a:prstGeom prst="rect">
            <a:avLst/>
          </a:prstGeom>
          <a:noFill/>
        </p:spPr>
        <p:txBody>
          <a:bodyPr wrap="square" rtlCol="0" anchor="t">
            <a:spAutoFit/>
          </a:bodyPr>
          <a:p>
            <a:r>
              <a:rPr lang="zh-CN" altLang="en-US" sz="2800"/>
              <a:t>哼唱信号的特征提取过程</a:t>
            </a:r>
            <a:endParaRPr lang="zh-CN" altLang="en-US" sz="2800"/>
          </a:p>
        </p:txBody>
      </p:sp>
      <p:pic>
        <p:nvPicPr>
          <p:cNvPr id="40" name="图片 39" descr="图片包含 文字, 天空, 地图&#10;&#10;已生成极高可信度的说明"/>
          <p:cNvPicPr>
            <a:picLocks noChangeAspect="1"/>
          </p:cNvPicPr>
          <p:nvPr/>
        </p:nvPicPr>
        <p:blipFill rotWithShape="1">
          <a:blip r:embed="rId2" cstate="screen"/>
          <a:srcRect/>
          <a:stretch>
            <a:fillRect/>
          </a:stretch>
        </p:blipFill>
        <p:spPr>
          <a:xfrm rot="5580000" flipH="1">
            <a:off x="-490855" y="2941725"/>
            <a:ext cx="4171950" cy="3894038"/>
          </a:xfrm>
          <a:custGeom>
            <a:avLst/>
            <a:gdLst>
              <a:gd name="connsiteX0" fmla="*/ 1612080 w 4171950"/>
              <a:gd name="connsiteY0" fmla="*/ 3894038 h 3894038"/>
              <a:gd name="connsiteX1" fmla="*/ 0 w 4171950"/>
              <a:gd name="connsiteY1" fmla="*/ 3894038 h 3894038"/>
              <a:gd name="connsiteX2" fmla="*/ 0 w 4171950"/>
              <a:gd name="connsiteY2" fmla="*/ 0 h 3894038"/>
              <a:gd name="connsiteX3" fmla="*/ 4171950 w 4171950"/>
              <a:gd name="connsiteY3" fmla="*/ 0 h 3894038"/>
              <a:gd name="connsiteX4" fmla="*/ 4171950 w 4171950"/>
              <a:gd name="connsiteY4" fmla="*/ 1801895 h 3894038"/>
              <a:gd name="connsiteX5" fmla="*/ 2914876 w 4171950"/>
              <a:gd name="connsiteY5" fmla="*/ 1129304 h 3894038"/>
              <a:gd name="connsiteX6" fmla="*/ 2964280 w 4171950"/>
              <a:gd name="connsiteY6" fmla="*/ 2492217 h 3894038"/>
              <a:gd name="connsiteX7" fmla="*/ 1895588 w 4171950"/>
              <a:gd name="connsiteY7" fmla="*/ 3269757 h 3894038"/>
              <a:gd name="connsiteX8" fmla="*/ 1447800 w 4171950"/>
              <a:gd name="connsiteY8" fmla="*/ 2190750 h 3894038"/>
              <a:gd name="connsiteX9" fmla="*/ 1381125 w 4171950"/>
              <a:gd name="connsiteY9" fmla="*/ 2495550 h 3894038"/>
              <a:gd name="connsiteX10" fmla="*/ 800100 w 4171950"/>
              <a:gd name="connsiteY10" fmla="*/ 2428875 h 3894038"/>
              <a:gd name="connsiteX11" fmla="*/ 733425 w 4171950"/>
              <a:gd name="connsiteY11" fmla="*/ 2609850 h 3894038"/>
              <a:gd name="connsiteX12" fmla="*/ 2487264 w 4171950"/>
              <a:gd name="connsiteY12" fmla="*/ 3894038 h 3894038"/>
              <a:gd name="connsiteX13" fmla="*/ 2154664 w 4171950"/>
              <a:gd name="connsiteY13" fmla="*/ 3894038 h 3894038"/>
              <a:gd name="connsiteX14" fmla="*/ 1898380 w 4171950"/>
              <a:gd name="connsiteY14" fmla="*/ 3276484 h 3894038"/>
              <a:gd name="connsiteX15" fmla="*/ 2387892 w 4171950"/>
              <a:gd name="connsiteY15" fmla="*/ 3865947 h 38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1950" h="3894038">
                <a:moveTo>
                  <a:pt x="1612080" y="3894038"/>
                </a:moveTo>
                <a:lnTo>
                  <a:pt x="0" y="3894038"/>
                </a:lnTo>
                <a:lnTo>
                  <a:pt x="0" y="0"/>
                </a:lnTo>
                <a:lnTo>
                  <a:pt x="4171950" y="0"/>
                </a:lnTo>
                <a:lnTo>
                  <a:pt x="4171950" y="1801895"/>
                </a:lnTo>
                <a:lnTo>
                  <a:pt x="2914876" y="1129304"/>
                </a:lnTo>
                <a:lnTo>
                  <a:pt x="2964280" y="2492217"/>
                </a:lnTo>
                <a:lnTo>
                  <a:pt x="1895588" y="3269757"/>
                </a:lnTo>
                <a:lnTo>
                  <a:pt x="1447800" y="2190750"/>
                </a:lnTo>
                <a:lnTo>
                  <a:pt x="1381125" y="2495550"/>
                </a:lnTo>
                <a:lnTo>
                  <a:pt x="800100" y="2428875"/>
                </a:lnTo>
                <a:lnTo>
                  <a:pt x="733425" y="2609850"/>
                </a:lnTo>
                <a:close/>
                <a:moveTo>
                  <a:pt x="2487264" y="3894038"/>
                </a:moveTo>
                <a:lnTo>
                  <a:pt x="2154664" y="3894038"/>
                </a:lnTo>
                <a:lnTo>
                  <a:pt x="1898380" y="3276484"/>
                </a:lnTo>
                <a:lnTo>
                  <a:pt x="2387892" y="3865947"/>
                </a:lnTo>
                <a:close/>
              </a:path>
            </a:pathLst>
          </a:custGeom>
        </p:spPr>
      </p:pic>
      <p:cxnSp>
        <p:nvCxnSpPr>
          <p:cNvPr id="9" name="直接连接符 8"/>
          <p:cNvCxnSpPr/>
          <p:nvPr/>
        </p:nvCxnSpPr>
        <p:spPr>
          <a:xfrm>
            <a:off x="-508000" y="3021330"/>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 presetClass="entr" presetSubtype="8" fill="hold" nodeType="withEffect">
                                  <p:stCondLst>
                                    <p:cond delay="0"/>
                                  </p:stCondLst>
                                  <p:childTnLst>
                                    <p:set>
                                      <p:cBhvr>
                                        <p:cTn id="9" dur="1000" fill="hold">
                                          <p:stCondLst>
                                            <p:cond delay="0"/>
                                          </p:stCondLst>
                                        </p:cTn>
                                        <p:tgtEl>
                                          <p:spTgt spid="9"/>
                                        </p:tgtEl>
                                        <p:attrNameLst>
                                          <p:attrName>style.visibility</p:attrName>
                                        </p:attrNameLst>
                                      </p:cBhvr>
                                      <p:to>
                                        <p:strVal val="visible"/>
                                      </p:to>
                                    </p:set>
                                    <p:anim calcmode="lin" valueType="num">
                                      <p:cBhvr additive="base">
                                        <p:cTn id="10" dur="1000" fill="hold"/>
                                        <p:tgtEl>
                                          <p:spTgt spid="9"/>
                                        </p:tgtEl>
                                        <p:attrNameLst>
                                          <p:attrName>ppt_x</p:attrName>
                                        </p:attrNameLst>
                                      </p:cBhvr>
                                      <p:tavLst>
                                        <p:tav tm="0">
                                          <p:val>
                                            <p:strVal val="0-#ppt_w/2"/>
                                          </p:val>
                                        </p:tav>
                                        <p:tav tm="100000">
                                          <p:val>
                                            <p:strVal val="#ppt_x"/>
                                          </p:val>
                                        </p:tav>
                                      </p:tavLst>
                                    </p:anim>
                                    <p:anim calcmode="lin" valueType="num">
                                      <p:cBhvr additive="base">
                                        <p:cTn id="11"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000" fill="hold">
                                          <p:stCondLst>
                                            <p:cond delay="0"/>
                                          </p:stCondLst>
                                        </p:cTn>
                                        <p:tgtEl>
                                          <p:spTgt spid="2"/>
                                        </p:tgtEl>
                                        <p:attrNameLst>
                                          <p:attrName>style.visibility</p:attrName>
                                        </p:attrNameLst>
                                      </p:cBhvr>
                                      <p:to>
                                        <p:strVal val="visible"/>
                                      </p:to>
                                    </p:set>
                                    <p:animEffect transition="in" filter="box(in)">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面向单音音乐的哼唱式检索</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 name="图片 1" descr="QQ图片2019111414481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0980" y="1251585"/>
            <a:ext cx="3705225" cy="5229860"/>
          </a:xfrm>
          <a:prstGeom prst="rect">
            <a:avLst/>
          </a:prstGeom>
        </p:spPr>
      </p:pic>
      <p:sp>
        <p:nvSpPr>
          <p:cNvPr id="9" name="椭圆 8"/>
          <p:cNvSpPr/>
          <p:nvPr/>
        </p:nvSpPr>
        <p:spPr>
          <a:xfrm>
            <a:off x="412115" y="2146935"/>
            <a:ext cx="1490345" cy="730250"/>
          </a:xfrm>
          <a:prstGeom prst="ellipse">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pic>
        <p:nvPicPr>
          <p:cNvPr id="10" name="图片 9" descr="QQ图片20191114145710"/>
          <p:cNvPicPr>
            <a:picLocks noChangeAspect="1"/>
          </p:cNvPicPr>
          <p:nvPr/>
        </p:nvPicPr>
        <p:blipFill>
          <a:blip r:embed="rId2">
            <a:clrChange>
              <a:clrFrom>
                <a:srgbClr val="FFFFFF">
                  <a:alpha val="100000"/>
                </a:srgbClr>
              </a:clrFrom>
              <a:clrTo>
                <a:srgbClr val="FFFFFF">
                  <a:alpha val="100000"/>
                  <a:alpha val="0"/>
                </a:srgbClr>
              </a:clrTo>
            </a:clrChange>
          </a:blip>
          <a:srcRect b="4239"/>
          <a:stretch>
            <a:fillRect/>
          </a:stretch>
        </p:blipFill>
        <p:spPr>
          <a:xfrm>
            <a:off x="4545965" y="1901825"/>
            <a:ext cx="7187565" cy="2036445"/>
          </a:xfrm>
          <a:prstGeom prst="rect">
            <a:avLst/>
          </a:prstGeom>
        </p:spPr>
      </p:pic>
      <p:sp>
        <p:nvSpPr>
          <p:cNvPr id="11" name="文本框 10"/>
          <p:cNvSpPr txBox="1"/>
          <p:nvPr/>
        </p:nvSpPr>
        <p:spPr>
          <a:xfrm>
            <a:off x="7005320" y="4555490"/>
            <a:ext cx="4399915" cy="460375"/>
          </a:xfrm>
          <a:prstGeom prst="rect">
            <a:avLst/>
          </a:prstGeom>
          <a:noFill/>
        </p:spPr>
        <p:txBody>
          <a:bodyPr wrap="square" rtlCol="0">
            <a:spAutoFit/>
          </a:bodyPr>
          <a:p>
            <a:r>
              <a:rPr lang="zh-CN" altLang="en-US" sz="2400"/>
              <a:t>基频提取框图</a:t>
            </a:r>
            <a:endParaRPr lang="zh-CN" altLang="en-US" sz="2400"/>
          </a:p>
        </p:txBody>
      </p:sp>
      <p:sp>
        <p:nvSpPr>
          <p:cNvPr id="3" name="矩形 2"/>
          <p:cNvSpPr/>
          <p:nvPr/>
        </p:nvSpPr>
        <p:spPr>
          <a:xfrm>
            <a:off x="3700780" y="1495425"/>
            <a:ext cx="83820" cy="6088380"/>
          </a:xfrm>
          <a:prstGeom prst="rect">
            <a:avLst/>
          </a:prstGeom>
          <a:gradFill>
            <a:gsLst>
              <a:gs pos="0">
                <a:schemeClr val="accent1">
                  <a:lumMod val="5000"/>
                  <a:lumOff val="95000"/>
                </a:schemeClr>
              </a:gs>
              <a:gs pos="74000">
                <a:schemeClr val="bg2">
                  <a:lumMod val="75000"/>
                </a:schemeClr>
              </a:gs>
              <a:gs pos="83000">
                <a:schemeClr val="bg2">
                  <a:lumMod val="75000"/>
                </a:schemeClr>
              </a:gs>
              <a:gs pos="100000">
                <a:schemeClr val="bg2">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plus(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800" decel="100000"/>
                                        <p:tgtEl>
                                          <p:spTgt spid="10"/>
                                        </p:tgtEl>
                                      </p:cBhvr>
                                    </p:animEffect>
                                    <p:anim calcmode="lin" valueType="num">
                                      <p:cBhvr>
                                        <p:cTn id="13" dur="800" decel="100000" fill="hold"/>
                                        <p:tgtEl>
                                          <p:spTgt spid="10"/>
                                        </p:tgtEl>
                                        <p:attrNameLst>
                                          <p:attrName>style.rotation</p:attrName>
                                        </p:attrNameLst>
                                      </p:cBhvr>
                                      <p:tavLst>
                                        <p:tav tm="0">
                                          <p:val>
                                            <p:fltVal val="-90"/>
                                          </p:val>
                                        </p:tav>
                                        <p:tav tm="100000">
                                          <p:val>
                                            <p:fltVal val="0"/>
                                          </p:val>
                                        </p:tav>
                                      </p:tavLst>
                                    </p:anim>
                                    <p:anim calcmode="lin" valueType="num">
                                      <p:cBhvr>
                                        <p:cTn id="14" dur="800" decel="100000" fill="hold"/>
                                        <p:tgtEl>
                                          <p:spTgt spid="10"/>
                                        </p:tgtEl>
                                        <p:attrNameLst>
                                          <p:attrName>ppt_x</p:attrName>
                                        </p:attrNameLst>
                                      </p:cBhvr>
                                      <p:tavLst>
                                        <p:tav tm="0">
                                          <p:val>
                                            <p:strVal val="#ppt_x+0.4"/>
                                          </p:val>
                                        </p:tav>
                                        <p:tav tm="100000">
                                          <p:val>
                                            <p:strVal val="#ppt_x-0.05"/>
                                          </p:val>
                                        </p:tav>
                                      </p:tavLst>
                                    </p:anim>
                                    <p:anim calcmode="lin" valueType="num">
                                      <p:cBhvr>
                                        <p:cTn id="15" dur="800" decel="100000" fill="hold"/>
                                        <p:tgtEl>
                                          <p:spTgt spid="10"/>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18" presetID="3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800" decel="100000"/>
                                        <p:tgtEl>
                                          <p:spTgt spid="11"/>
                                        </p:tgtEl>
                                      </p:cBhvr>
                                    </p:animEffect>
                                    <p:anim calcmode="lin" valueType="num">
                                      <p:cBhvr>
                                        <p:cTn id="21" dur="800" decel="100000" fill="hold"/>
                                        <p:tgtEl>
                                          <p:spTgt spid="11"/>
                                        </p:tgtEl>
                                        <p:attrNameLst>
                                          <p:attrName>style.rotation</p:attrName>
                                        </p:attrNameLst>
                                      </p:cBhvr>
                                      <p:tavLst>
                                        <p:tav tm="0">
                                          <p:val>
                                            <p:fltVal val="-90"/>
                                          </p:val>
                                        </p:tav>
                                        <p:tav tm="100000">
                                          <p:val>
                                            <p:fltVal val="0"/>
                                          </p:val>
                                        </p:tav>
                                      </p:tavLst>
                                    </p:anim>
                                    <p:anim calcmode="lin" valueType="num">
                                      <p:cBhvr>
                                        <p:cTn id="22" dur="800" decel="100000" fill="hold"/>
                                        <p:tgtEl>
                                          <p:spTgt spid="11"/>
                                        </p:tgtEl>
                                        <p:attrNameLst>
                                          <p:attrName>ppt_x</p:attrName>
                                        </p:attrNameLst>
                                      </p:cBhvr>
                                      <p:tavLst>
                                        <p:tav tm="0">
                                          <p:val>
                                            <p:strVal val="#ppt_x+0.4"/>
                                          </p:val>
                                        </p:tav>
                                        <p:tav tm="100000">
                                          <p:val>
                                            <p:strVal val="#ppt_x-0.05"/>
                                          </p:val>
                                        </p:tav>
                                      </p:tavLst>
                                    </p:anim>
                                    <p:anim calcmode="lin" valueType="num">
                                      <p:cBhvr>
                                        <p:cTn id="23" dur="800" decel="100000" fill="hold"/>
                                        <p:tgtEl>
                                          <p:spTgt spid="11"/>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5086038556_1_1"/>
</p:tagLst>
</file>

<file path=ppt/tags/tag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Words>
  <Application>WPS 演示</Application>
  <PresentationFormat>自定义</PresentationFormat>
  <Paragraphs>224</Paragraphs>
  <Slides>28</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宋体</vt:lpstr>
      <vt:lpstr>Wingdings</vt:lpstr>
      <vt:lpstr>仿宋</vt:lpstr>
      <vt:lpstr>Calibri</vt:lpstr>
      <vt:lpstr>Times New Roman</vt:lpstr>
      <vt:lpstr>Book Antiqua</vt:lpstr>
      <vt:lpstr>微软雅黑</vt:lpstr>
      <vt:lpstr>Arial Unicode MS</vt:lpstr>
      <vt:lpstr>Calibri Light</vt:lpstr>
      <vt:lpstr>等线</vt:lpstr>
      <vt:lpstr>Gill Sans</vt:lpstr>
      <vt:lpstr>Gill Sans</vt:lpstr>
      <vt:lpstr>Arial</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极简点线</dc:title>
  <dc:creator>第一PPT</dc:creator>
  <cp:keywords>www.1ppt.com</cp:keywords>
  <dc:description>www.1ppt.com</dc:description>
  <cp:lastModifiedBy>TT</cp:lastModifiedBy>
  <cp:revision>56</cp:revision>
  <dcterms:created xsi:type="dcterms:W3CDTF">2018-07-10T18:03:00Z</dcterms:created>
  <dcterms:modified xsi:type="dcterms:W3CDTF">2019-11-30T05:46:51Z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y fmtid="{D5CDD505-2E9C-101B-9397-08002B2CF9AE}" pid="3" name="KSORubyTemplateID">
    <vt:lpwstr>2</vt:lpwstr>
  </property>
</Properties>
</file>