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1" r:id="rId2"/>
    <p:sldId id="330" r:id="rId3"/>
    <p:sldId id="332" r:id="rId4"/>
    <p:sldId id="336" r:id="rId5"/>
    <p:sldId id="339" r:id="rId6"/>
    <p:sldId id="337" r:id="rId7"/>
    <p:sldId id="413" r:id="rId8"/>
    <p:sldId id="347" r:id="rId9"/>
    <p:sldId id="363" r:id="rId10"/>
    <p:sldId id="378" r:id="rId11"/>
    <p:sldId id="380" r:id="rId12"/>
    <p:sldId id="446" r:id="rId13"/>
    <p:sldId id="448" r:id="rId14"/>
    <p:sldId id="449" r:id="rId15"/>
    <p:sldId id="452" r:id="rId16"/>
    <p:sldId id="453" r:id="rId17"/>
    <p:sldId id="457" r:id="rId18"/>
    <p:sldId id="458" r:id="rId19"/>
    <p:sldId id="459" r:id="rId20"/>
    <p:sldId id="462" r:id="rId21"/>
    <p:sldId id="463" r:id="rId22"/>
    <p:sldId id="465" r:id="rId23"/>
    <p:sldId id="466" r:id="rId24"/>
    <p:sldId id="33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4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2711" autoAdjust="0"/>
  </p:normalViewPr>
  <p:slideViewPr>
    <p:cSldViewPr>
      <p:cViewPr>
        <p:scale>
          <a:sx n="100" d="100"/>
          <a:sy n="100" d="100"/>
        </p:scale>
        <p:origin x="504" y="-960"/>
      </p:cViewPr>
      <p:guideLst>
        <p:guide orient="horz" pos="3614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62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0B783-9227-4F08-9355-2A1B8B93BD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ICS-LAB5  </a:t>
            </a:r>
            <a:br>
              <a:rPr lang="en-US" altLang="zh-CN" sz="4800" dirty="0"/>
            </a:br>
            <a:r>
              <a:rPr lang="en-US" altLang="zh-CN" sz="6000" dirty="0">
                <a:solidFill>
                  <a:srgbClr val="FF0000"/>
                </a:solidFill>
              </a:rPr>
              <a:t>Link/</a:t>
            </a:r>
            <a:r>
              <a:rPr lang="zh-CN" sz="4800" dirty="0"/>
              <a:t>链接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2018</a:t>
            </a:r>
            <a:r>
              <a:rPr lang="zh-CN" altLang="en-US" sz="2800" dirty="0"/>
              <a:t>年</a:t>
            </a:r>
            <a:r>
              <a:rPr lang="en-US" altLang="zh-CN" sz="2800"/>
              <a:t>11</a:t>
            </a:r>
            <a:r>
              <a:rPr lang="zh-CN" altLang="en-US" sz="2800"/>
              <a:t>月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sz="4000" dirty="0"/>
              <a:t>8. LinkB</a:t>
            </a:r>
            <a:r>
              <a:rPr lang="en-US" altLang="zh-CN" sz="4000" dirty="0" err="1"/>
              <a:t>omb</a:t>
            </a:r>
            <a:r>
              <a:rPr lang="zh-CN" sz="4000" dirty="0" err="1"/>
              <a:t>程序</a:t>
            </a:r>
            <a:r>
              <a:rPr lang="zh-CN" altLang="en-US" sz="4000" dirty="0"/>
              <a:t>框架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1249680"/>
            <a:ext cx="5560060" cy="35115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600" b="1" u="sng" dirty="0">
                <a:solidFill>
                  <a:srgbClr val="FF0000"/>
                </a:solidFill>
              </a:rPr>
              <a:t>// </a:t>
            </a:r>
            <a:r>
              <a:rPr lang="en-US" altLang="zh-CN" sz="1600" b="1" u="sng" dirty="0" err="1">
                <a:solidFill>
                  <a:srgbClr val="FF0000"/>
                </a:solidFill>
              </a:rPr>
              <a:t>main.c</a:t>
            </a:r>
            <a:endParaRPr lang="en-US" altLang="zh-CN" sz="1600" b="1" u="sng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b="1" dirty="0"/>
              <a:t>#include &lt;stdio.h&gt;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#include "config.h" 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void (*phase)();   /*</a:t>
            </a:r>
            <a:r>
              <a:rPr lang="zh-CN" altLang="en-US" sz="1600" b="1" dirty="0"/>
              <a:t>初始化为</a:t>
            </a:r>
            <a:r>
              <a:rPr lang="en-US" altLang="zh-CN" sz="1600" b="1" dirty="0"/>
              <a:t>0*/</a:t>
            </a:r>
          </a:p>
          <a:p>
            <a:pPr marL="0" indent="0" eaLnBrk="1" hangingPunct="1">
              <a:buNone/>
            </a:pP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/>
              <a:t>main(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 err="1"/>
              <a:t>argc</a:t>
            </a:r>
            <a:r>
              <a:rPr lang="en-US" altLang="zh-CN" sz="1600" b="1" dirty="0"/>
              <a:t>, </a:t>
            </a:r>
            <a:r>
              <a:rPr lang="en-US" altLang="zh-CN" sz="16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600" b="1" dirty="0">
                <a:solidFill>
                  <a:srgbClr val="0000FF"/>
                </a:solidFill>
              </a:rPr>
              <a:t> char</a:t>
            </a:r>
            <a:r>
              <a:rPr lang="en-US" altLang="zh-CN" sz="1600" b="1" dirty="0"/>
              <a:t>* </a:t>
            </a:r>
            <a:r>
              <a:rPr lang="en-US" altLang="zh-CN" sz="1600" b="1" dirty="0" err="1"/>
              <a:t>argv</a:t>
            </a:r>
            <a:r>
              <a:rPr lang="en-US" altLang="zh-CN" sz="1600" b="1" dirty="0"/>
              <a:t>[] ) {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if</a:t>
            </a:r>
            <a:r>
              <a:rPr lang="en-US" altLang="zh-CN" sz="1600" b="1" dirty="0">
                <a:solidFill>
                  <a:srgbClr val="00B0F0"/>
                </a:solidFill>
              </a:rPr>
              <a:t> </a:t>
            </a:r>
            <a:r>
              <a:rPr lang="en-US" altLang="zh-CN" sz="1600" b="1" dirty="0"/>
              <a:t>( phase )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(*phase)();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else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("To run lab, please link the relevant object module with the main module.\n");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return </a:t>
            </a:r>
            <a:r>
              <a:rPr lang="en-US" altLang="zh-CN" sz="1600" b="1" dirty="0"/>
              <a:t>0;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}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46856" y="4761148"/>
            <a:ext cx="8229600" cy="173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400" b="1" kern="0" dirty="0">
                <a:solidFill>
                  <a:srgbClr val="00B0F0"/>
                </a:solidFill>
              </a:rPr>
              <a:t>注释：</a:t>
            </a:r>
            <a:r>
              <a:rPr lang="zh-CN" altLang="en-US" sz="2400" b="1" kern="0" dirty="0"/>
              <a:t>各阶段</a:t>
            </a:r>
            <a:r>
              <a:rPr lang="en-US" altLang="zh-CN" sz="2400" kern="0" dirty="0"/>
              <a:t>p</a:t>
            </a:r>
            <a:r>
              <a:rPr lang="en-US" altLang="zh-CN" sz="2400" b="1" kern="0" dirty="0"/>
              <a:t>hase[n].c</a:t>
            </a:r>
            <a:r>
              <a:rPr lang="zh-CN" altLang="en-US" sz="2400" b="1" kern="0" dirty="0"/>
              <a:t>中</a:t>
            </a:r>
            <a:r>
              <a:rPr lang="zh-CN" altLang="en-US" sz="2400" kern="0" dirty="0"/>
              <a:t>的全局函数指针变量</a:t>
            </a:r>
            <a:r>
              <a:rPr lang="en-US" altLang="zh-CN" sz="2400" kern="0" dirty="0"/>
              <a:t>phase</a:t>
            </a:r>
            <a:r>
              <a:rPr lang="zh-CN" altLang="en-US" sz="2400" kern="0" dirty="0"/>
              <a:t>是经初始化的“强”符号</a:t>
            </a:r>
            <a:r>
              <a:rPr lang="zh-CN" altLang="en-US" sz="2400" b="1" kern="0" dirty="0"/>
              <a:t>，在将</a:t>
            </a:r>
            <a:r>
              <a:rPr lang="en-US" altLang="zh-CN" sz="2400" b="1" kern="0" dirty="0"/>
              <a:t>phase[n]</a:t>
            </a:r>
            <a:r>
              <a:rPr lang="en-US" altLang="zh-CN" sz="2400" kern="0" dirty="0"/>
              <a:t>.o</a:t>
            </a:r>
            <a:r>
              <a:rPr lang="zh-CN" altLang="en-US" sz="2400" kern="0" dirty="0"/>
              <a:t>模块与</a:t>
            </a:r>
            <a:r>
              <a:rPr lang="en-US" altLang="zh-CN" sz="2400" kern="0" dirty="0" err="1"/>
              <a:t>main.o</a:t>
            </a:r>
            <a:r>
              <a:rPr lang="zh-CN" altLang="en-US" sz="2400" kern="0" dirty="0"/>
              <a:t>链接后，前者中的</a:t>
            </a:r>
            <a:r>
              <a:rPr lang="en-US" altLang="zh-CN" sz="2400" kern="0" dirty="0"/>
              <a:t>phase</a:t>
            </a:r>
            <a:r>
              <a:rPr lang="zh-CN" altLang="en-US" sz="2400" kern="0" dirty="0"/>
              <a:t>变量定义将取代后者中的同名“弱”符号（变量），因此相应阶段中完成具体功能的</a:t>
            </a:r>
            <a:r>
              <a:rPr lang="en-US" altLang="zh-CN" sz="2400" b="1" kern="0" dirty="0" err="1"/>
              <a:t>do_phase</a:t>
            </a:r>
            <a:r>
              <a:rPr lang="zh-CN" altLang="en-US" sz="2400" b="1" kern="0" dirty="0"/>
              <a:t>函数将被调用执行。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137910" y="1358265"/>
            <a:ext cx="2609215" cy="284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600" u="sng" kern="0" dirty="0">
                <a:solidFill>
                  <a:srgbClr val="FF0000"/>
                </a:solidFill>
              </a:rPr>
              <a:t>// p</a:t>
            </a:r>
            <a:r>
              <a:rPr lang="en-US" altLang="zh-CN" sz="1600" b="1" u="sng" kern="0" dirty="0">
                <a:solidFill>
                  <a:srgbClr val="FF0000"/>
                </a:solidFill>
              </a:rPr>
              <a:t>hase[n].c</a:t>
            </a:r>
          </a:p>
          <a:p>
            <a:pPr marL="0" indent="0" eaLnBrk="1" hangingPunct="1">
              <a:buNone/>
            </a:pPr>
            <a:endParaRPr lang="en-US" altLang="zh-CN" sz="1600" kern="0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 {</a:t>
            </a:r>
          </a:p>
          <a:p>
            <a:pPr marL="0" indent="0" eaLnBrk="1" hangingPunct="1">
              <a:buNone/>
            </a:pP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kern="0" dirty="0"/>
              <a:t>        … // </a:t>
            </a:r>
            <a:r>
              <a:rPr lang="zh-CN" altLang="en-US" sz="1600" kern="0" dirty="0"/>
              <a:t>该阶段具体工作</a:t>
            </a: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b="1" kern="0" dirty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1600" b="1" kern="0" dirty="0"/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(*phase)() =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;  </a:t>
            </a:r>
            <a:endParaRPr lang="en-US" altLang="zh-CN" sz="1600" b="0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8" y="805883"/>
            <a:ext cx="8786982" cy="762000"/>
          </a:xfrm>
        </p:spPr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305" y="1732280"/>
            <a:ext cx="8303260" cy="497205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ym typeface="+mn-ea"/>
              </a:rPr>
              <a:t>每个实验阶段考察</a:t>
            </a:r>
            <a:r>
              <a:rPr lang="en-US" altLang="zh-CN" sz="2400" dirty="0">
                <a:sym typeface="+mn-ea"/>
              </a:rPr>
              <a:t>ELF</a:t>
            </a:r>
            <a:r>
              <a:rPr lang="zh-CN" altLang="en-US" sz="2400" dirty="0">
                <a:sym typeface="+mn-ea"/>
              </a:rPr>
              <a:t>文件组成与程序链接过程的不同方面知识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：全局变量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数据节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：指令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代码节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：符号解析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：</a:t>
            </a:r>
            <a:r>
              <a:rPr lang="en-US" altLang="zh-CN" sz="2400" dirty="0">
                <a:sym typeface="Wingdings" panose="05000000000000000000" pitchFamily="2" charset="2"/>
              </a:rPr>
              <a:t>switch</a:t>
            </a:r>
            <a:r>
              <a:rPr lang="zh-CN" altLang="en-US" sz="2400" dirty="0">
                <a:sym typeface="Wingdings" panose="05000000000000000000" pitchFamily="2" charset="2"/>
              </a:rPr>
              <a:t>语句与重定位</a:t>
            </a:r>
            <a:endParaRPr lang="en-US" altLang="zh-CN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：重定位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6790" y="366102"/>
            <a:ext cx="8693710" cy="762000"/>
          </a:xfrm>
        </p:spPr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6715" y="1279525"/>
            <a:ext cx="8320405" cy="507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0000FF"/>
                </a:solidFill>
              </a:rPr>
              <a:t>实验步骤：</a:t>
            </a:r>
            <a:endParaRPr lang="en-US" altLang="zh-CN" sz="2400" b="1" kern="0" dirty="0">
              <a:solidFill>
                <a:srgbClr val="0000FF"/>
              </a:solidFill>
            </a:endParaRP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en-US" altLang="zh-CN" sz="2000" kern="0" dirty="0"/>
              <a:t>1</a:t>
            </a:r>
            <a:r>
              <a:rPr lang="zh-CN" altLang="en-US" sz="2000" kern="0" dirty="0"/>
              <a:t>）使用</a:t>
            </a:r>
            <a:r>
              <a:rPr lang="en-US" altLang="zh-CN" sz="2000" kern="0" dirty="0" err="1"/>
              <a:t>readelf</a:t>
            </a:r>
            <a:r>
              <a:rPr lang="zh-CN" altLang="en-US" sz="2000" kern="0" dirty="0"/>
              <a:t>和</a:t>
            </a:r>
            <a:r>
              <a:rPr lang="en-US" altLang="zh-CN" sz="2000" kern="0" dirty="0" err="1"/>
              <a:t>objdump</a:t>
            </a:r>
            <a:r>
              <a:rPr lang="zh-CN" altLang="en-US" sz="2000" kern="0" dirty="0"/>
              <a:t>工具，首先确定</a:t>
            </a:r>
            <a:r>
              <a:rPr lang="en-US" altLang="zh-CN" sz="2000" kern="0" dirty="0" err="1"/>
              <a:t>printf</a:t>
            </a:r>
            <a:r>
              <a:rPr lang="zh-CN" altLang="en-US" sz="2000" kern="0" dirty="0"/>
              <a:t>（具体为</a:t>
            </a:r>
            <a:r>
              <a:rPr lang="en-US" altLang="zh-CN" sz="2000" kern="0" dirty="0"/>
              <a:t>puts</a:t>
            </a:r>
            <a:r>
              <a:rPr lang="zh-CN" altLang="en-US" sz="2000" kern="0" dirty="0"/>
              <a:t>）输出函数的第</a:t>
            </a:r>
            <a:r>
              <a:rPr lang="en-US" altLang="zh-CN" sz="2000" kern="0" dirty="0"/>
              <a:t>2</a:t>
            </a:r>
            <a:r>
              <a:rPr lang="zh-CN" altLang="en-US" sz="2000" kern="0" dirty="0"/>
              <a:t>个调用参数对应的字符串地址（在</a:t>
            </a:r>
            <a:r>
              <a:rPr lang="en-US" altLang="zh-CN" sz="2000" kern="0" dirty="0"/>
              <a:t>.data</a:t>
            </a:r>
            <a:r>
              <a:rPr lang="zh-CN" altLang="en-US" sz="2000" kern="0" dirty="0"/>
              <a:t>节中）</a:t>
            </a: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zh-CN" altLang="en-US" sz="2000" kern="0" dirty="0"/>
              <a:t>注意：</a:t>
            </a:r>
            <a:r>
              <a:rPr lang="en-US" altLang="zh-CN" sz="2000" kern="0" dirty="0"/>
              <a:t>printf(“%s\n”,s);   </a:t>
            </a:r>
            <a:r>
              <a:rPr lang="zh-CN" altLang="en-US" sz="2000" kern="0" dirty="0"/>
              <a:t>会优化为 </a:t>
            </a:r>
            <a:r>
              <a:rPr lang="en-US" altLang="zh-CN" sz="2000" kern="0" dirty="0"/>
              <a:t>puts(s)      </a:t>
            </a:r>
            <a:r>
              <a:rPr lang="zh-CN" altLang="en-US" sz="2000" kern="0" dirty="0"/>
              <a:t>注意</a:t>
            </a:r>
            <a:r>
              <a:rPr lang="en-US" altLang="zh-CN" sz="2000" kern="0" dirty="0"/>
              <a:t>s</a:t>
            </a:r>
            <a:r>
              <a:rPr lang="zh-CN" altLang="en-US" sz="2000" kern="0" dirty="0"/>
              <a:t>为字符串常数，应该在数据段     </a:t>
            </a:r>
            <a:r>
              <a:rPr lang="zh-CN" altLang="en-US" sz="2000" kern="0" dirty="0">
                <a:solidFill>
                  <a:srgbClr val="0000FF"/>
                </a:solidFill>
              </a:rPr>
              <a:t>可知输出字符串起始地址在</a:t>
            </a:r>
            <a:r>
              <a:rPr lang="en-US" altLang="zh-CN" sz="2000" kern="0" dirty="0">
                <a:solidFill>
                  <a:srgbClr val="0000FF"/>
                </a:solidFill>
              </a:rPr>
              <a:t>.data</a:t>
            </a:r>
            <a:r>
              <a:rPr lang="zh-CN" altLang="en-US" sz="2000" kern="0" dirty="0">
                <a:solidFill>
                  <a:srgbClr val="0000FF"/>
                </a:solidFill>
              </a:rPr>
              <a:t>节中偏移量为 </a:t>
            </a:r>
            <a:r>
              <a:rPr lang="en-US" altLang="zh-CN" sz="2000" kern="0" dirty="0">
                <a:solidFill>
                  <a:srgbClr val="0000FF"/>
                </a:solidFill>
              </a:rPr>
              <a:t>xx </a:t>
            </a:r>
            <a:r>
              <a:rPr lang="zh-CN" altLang="en-US" sz="2000" kern="0" dirty="0">
                <a:solidFill>
                  <a:srgbClr val="0000FF"/>
                </a:solidFill>
              </a:rPr>
              <a:t>的位置</a:t>
            </a: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en-US" altLang="zh-CN" sz="2000" kern="0" dirty="0">
                <a:sym typeface="+mn-ea"/>
              </a:rPr>
              <a:t>2</a:t>
            </a:r>
            <a:r>
              <a:rPr lang="zh-CN" altLang="en-US" sz="2000" kern="0" dirty="0">
                <a:sym typeface="+mn-ea"/>
              </a:rPr>
              <a:t>）使用</a:t>
            </a:r>
            <a:r>
              <a:rPr lang="en-US" altLang="zh-CN" sz="2000" kern="0" dirty="0" err="1">
                <a:sym typeface="+mn-ea"/>
              </a:rPr>
              <a:t>readelf</a:t>
            </a:r>
            <a:r>
              <a:rPr lang="zh-CN" altLang="en-US" sz="2000" kern="0" dirty="0">
                <a:sym typeface="+mn-ea"/>
              </a:rPr>
              <a:t>或</a:t>
            </a:r>
            <a:r>
              <a:rPr lang="en-US" altLang="zh-CN" sz="2000" kern="0" dirty="0" err="1">
                <a:sym typeface="+mn-ea"/>
              </a:rPr>
              <a:t>objdump</a:t>
            </a:r>
            <a:r>
              <a:rPr lang="zh-CN" altLang="en-US" sz="2000" kern="0" dirty="0">
                <a:sym typeface="+mn-ea"/>
              </a:rPr>
              <a:t>工具，查看</a:t>
            </a:r>
            <a:r>
              <a:rPr lang="en-US" altLang="zh-CN" sz="2000" kern="0" dirty="0">
                <a:sym typeface="+mn-ea"/>
              </a:rPr>
              <a:t>.data</a:t>
            </a:r>
            <a:r>
              <a:rPr lang="zh-CN" altLang="en-US" sz="2000" kern="0" dirty="0">
                <a:sym typeface="+mn-ea"/>
              </a:rPr>
              <a:t>节中的字符串内容并与未修改的</a:t>
            </a:r>
            <a:r>
              <a:rPr lang="en-US" altLang="zh-CN" sz="2000" kern="0" dirty="0">
                <a:sym typeface="+mn-ea"/>
              </a:rPr>
              <a:t>phase1.o</a:t>
            </a:r>
            <a:r>
              <a:rPr lang="zh-CN" altLang="en-US" sz="2000" kern="0" dirty="0">
                <a:sym typeface="+mn-ea"/>
              </a:rPr>
              <a:t>链接后程序输出的字符串比较，确定该字符串为修改的目标</a:t>
            </a: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en-US" altLang="zh-CN" sz="2000" kern="0" dirty="0">
                <a:sym typeface="+mn-ea"/>
              </a:rPr>
              <a:t>3</a:t>
            </a:r>
            <a:r>
              <a:rPr lang="zh-CN" altLang="en-US" sz="2000" kern="0" dirty="0">
                <a:sym typeface="+mn-ea"/>
              </a:rPr>
              <a:t>）使用</a:t>
            </a:r>
            <a:r>
              <a:rPr lang="en-US" altLang="zh-CN" sz="2000" kern="0" dirty="0" err="1">
                <a:sym typeface="+mn-ea"/>
              </a:rPr>
              <a:t>hexedit</a:t>
            </a:r>
            <a:r>
              <a:rPr lang="zh-CN" altLang="en-US" sz="2000" kern="0" dirty="0">
                <a:sym typeface="+mn-ea"/>
              </a:rPr>
              <a:t>或自己写程序该字符串前若干字符替换为目标学号中的字符（其后应有一个</a:t>
            </a:r>
            <a:r>
              <a:rPr lang="en-US" altLang="zh-CN" sz="2000" kern="0" dirty="0">
                <a:sym typeface="+mn-ea"/>
              </a:rPr>
              <a:t>0x00</a:t>
            </a:r>
            <a:r>
              <a:rPr lang="zh-CN" altLang="en-US" sz="2000" kern="0" dirty="0">
                <a:sym typeface="+mn-ea"/>
              </a:rPr>
              <a:t>字节以表示字符串结束</a:t>
            </a:r>
            <a:r>
              <a:rPr lang="en-US" altLang="zh-CN" sz="2000" kern="0" dirty="0">
                <a:sym typeface="+mn-ea"/>
              </a:rPr>
              <a:t>)</a:t>
            </a:r>
          </a:p>
          <a:p>
            <a:pPr marL="349250" lvl="1" indent="992505">
              <a:spcBef>
                <a:spcPts val="0"/>
              </a:spcBef>
              <a:buNone/>
            </a:pP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$ </a:t>
            </a:r>
            <a:r>
              <a:rPr lang="en-US" altLang="zh-CN" sz="1795" dirty="0" err="1">
                <a:solidFill>
                  <a:srgbClr val="0000CC"/>
                </a:solidFill>
                <a:sym typeface="+mn-ea"/>
              </a:rPr>
              <a:t>gcc</a:t>
            </a: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 -m32 -o linkbomb </a:t>
            </a:r>
            <a:r>
              <a:rPr lang="en-US" altLang="zh-CN" sz="1795" dirty="0" err="1">
                <a:solidFill>
                  <a:srgbClr val="0000CC"/>
                </a:solidFill>
                <a:sym typeface="+mn-ea"/>
              </a:rPr>
              <a:t>main.o</a:t>
            </a: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 phase1.o</a:t>
            </a:r>
            <a:endParaRPr lang="en-US" altLang="zh-CN" sz="1795" dirty="0">
              <a:solidFill>
                <a:srgbClr val="0000CC"/>
              </a:solidFill>
            </a:endParaRPr>
          </a:p>
          <a:p>
            <a:pPr marL="349250" lvl="1" indent="992505">
              <a:spcBef>
                <a:spcPts val="0"/>
              </a:spcBef>
              <a:buNone/>
            </a:pP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$ ./linkbomb</a:t>
            </a:r>
            <a:endParaRPr lang="en-US" altLang="zh-CN" sz="1795" dirty="0">
              <a:solidFill>
                <a:srgbClr val="0000CC"/>
              </a:solidFill>
            </a:endParaRPr>
          </a:p>
          <a:p>
            <a:pPr marL="349250" lvl="1" indent="992505">
              <a:spcBef>
                <a:spcPts val="0"/>
              </a:spcBef>
              <a:buNone/>
            </a:pPr>
            <a:r>
              <a:rPr lang="zh-CN" altLang="en-US" sz="1795" dirty="0">
                <a:solidFill>
                  <a:srgbClr val="0000CC"/>
                </a:solidFill>
                <a:sym typeface="+mn-ea"/>
              </a:rPr>
              <a:t>学号 </a:t>
            </a:r>
            <a:endParaRPr lang="zh-CN" altLang="en-US" sz="1795" dirty="0"/>
          </a:p>
          <a:p>
            <a:pPr marL="344170" lvl="1" indent="0" eaLnBrk="1" hangingPunct="1">
              <a:lnSpc>
                <a:spcPct val="150000"/>
              </a:lnSpc>
              <a:buNone/>
            </a:pPr>
            <a:endParaRPr lang="en-US" altLang="zh-CN" sz="1795" kern="0" dirty="0"/>
          </a:p>
          <a:p>
            <a:pPr marL="344170" lvl="1" indent="0" eaLnBrk="1" hangingPunct="1">
              <a:lnSpc>
                <a:spcPct val="150000"/>
              </a:lnSpc>
              <a:buNone/>
            </a:pPr>
            <a:endParaRPr lang="zh-CN" altLang="en-US" sz="1800" b="0" kern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74015" y="1190625"/>
            <a:ext cx="8229600" cy="522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0000FF"/>
                </a:solidFill>
              </a:rPr>
              <a:t>实验内容</a:t>
            </a:r>
            <a:r>
              <a:rPr lang="zh-CN" altLang="en-US" sz="2400" b="1" kern="0" dirty="0">
                <a:solidFill>
                  <a:srgbClr val="00B0F0"/>
                </a:solidFill>
              </a:rPr>
              <a:t>：</a:t>
            </a:r>
            <a:r>
              <a:rPr lang="zh-CN" altLang="en-US" sz="2400" dirty="0"/>
              <a:t>修改二进制可重定位目标文件“</a:t>
            </a:r>
            <a:r>
              <a:rPr lang="en-US" altLang="zh-CN" sz="2400" dirty="0"/>
              <a:t>phase2.o”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代码节</a:t>
            </a:r>
            <a:r>
              <a:rPr lang="zh-CN" altLang="en-US" sz="2400" dirty="0"/>
              <a:t>内容，使其与</a:t>
            </a:r>
            <a:r>
              <a:rPr lang="en-US" altLang="zh-CN" sz="2400" dirty="0" err="1"/>
              <a:t>main.o</a:t>
            </a:r>
            <a:r>
              <a:rPr lang="zh-CN" altLang="en-US" sz="2400" dirty="0"/>
              <a:t>链接后能够运行输出（且仅输出）自己的学号：</a:t>
            </a:r>
            <a:endParaRPr lang="en-US" altLang="zh-CN" sz="240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$ </a:t>
            </a:r>
            <a:r>
              <a:rPr lang="en-US" altLang="zh-CN" sz="1600" dirty="0" err="1">
                <a:solidFill>
                  <a:srgbClr val="00B0F0"/>
                </a:solidFill>
              </a:rPr>
              <a:t>gcc</a:t>
            </a:r>
            <a:r>
              <a:rPr lang="en-US" altLang="zh-CN" sz="1600" dirty="0">
                <a:solidFill>
                  <a:srgbClr val="00B0F0"/>
                </a:solidFill>
              </a:rPr>
              <a:t> -m32 -o </a:t>
            </a:r>
            <a:r>
              <a:rPr lang="en-US" altLang="zh-CN" sz="1600" dirty="0" err="1">
                <a:solidFill>
                  <a:srgbClr val="00B0F0"/>
                </a:solidFill>
              </a:rPr>
              <a:t>linkbomb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en-US" altLang="zh-CN" sz="1600" dirty="0" err="1">
                <a:solidFill>
                  <a:srgbClr val="00B0F0"/>
                </a:solidFill>
              </a:rPr>
              <a:t>main.o</a:t>
            </a:r>
            <a:r>
              <a:rPr lang="en-US" altLang="zh-CN" sz="1600" dirty="0">
                <a:solidFill>
                  <a:srgbClr val="00B0F0"/>
                </a:solidFill>
              </a:rPr>
              <a:t> phase2.o</a:t>
            </a: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$ ./</a:t>
            </a:r>
            <a:r>
              <a:rPr lang="en-US" altLang="zh-CN" sz="1600" dirty="0" err="1">
                <a:solidFill>
                  <a:srgbClr val="00B0F0"/>
                </a:solidFill>
              </a:rPr>
              <a:t>linkbomb</a:t>
            </a:r>
            <a:endParaRPr lang="en-US" altLang="zh-CN" sz="1600" dirty="0">
              <a:solidFill>
                <a:srgbClr val="00B0F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学号 </a:t>
            </a:r>
            <a:endParaRPr lang="en-US" altLang="zh-CN" sz="1600" b="0" kern="0" dirty="0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solidFill>
                  <a:srgbClr val="0000FF"/>
                </a:solidFill>
              </a:rPr>
              <a:t>实验提示：</a:t>
            </a:r>
            <a:endParaRPr lang="en-US" altLang="zh-CN" sz="2400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kern="0" dirty="0"/>
              <a:t>检查反汇编代码，定位模块中的各组成函数并推断其功能作用</a:t>
            </a:r>
            <a:endParaRPr lang="en-US" altLang="zh-CN" sz="1800" kern="0" dirty="0"/>
          </a:p>
          <a:p>
            <a:pPr lvl="1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kern="0" dirty="0"/>
              <a:t>修改入口函数</a:t>
            </a:r>
            <a:r>
              <a:rPr lang="en-US" altLang="zh-CN" sz="1800" kern="0" dirty="0" err="1"/>
              <a:t>do_phase</a:t>
            </a:r>
            <a:r>
              <a:rPr lang="en-US" altLang="zh-CN" sz="1800" kern="0" dirty="0"/>
              <a:t>()</a:t>
            </a:r>
            <a:r>
              <a:rPr lang="zh-CN" altLang="en-US" sz="1800" kern="0" dirty="0"/>
              <a:t>中的机器指令（用自己指令替换函数体中的</a:t>
            </a:r>
            <a:r>
              <a:rPr lang="en-US" altLang="zh-CN" sz="1800" kern="0" dirty="0" err="1"/>
              <a:t>nop</a:t>
            </a:r>
            <a:r>
              <a:rPr lang="zh-CN" altLang="en-US" sz="1800" kern="0" dirty="0"/>
              <a:t>指令）以获得期望的输出（学号的</a:t>
            </a:r>
            <a:r>
              <a:rPr lang="en-US" altLang="zh-CN" sz="1800" kern="0" dirty="0"/>
              <a:t>ASCII</a:t>
            </a:r>
            <a:r>
              <a:rPr lang="zh-CN" altLang="en-US" sz="1800" kern="0" dirty="0"/>
              <a:t>编码）</a:t>
            </a:r>
            <a:endParaRPr lang="en-US" altLang="zh-CN" sz="1600" b="0" kern="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endParaRPr lang="en-US" altLang="zh-CN" sz="1600" b="0" kern="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14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2280" y="1071880"/>
            <a:ext cx="8219440" cy="563372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FF"/>
                </a:solidFill>
              </a:rPr>
              <a:t>phase2.c</a:t>
            </a:r>
            <a:r>
              <a:rPr lang="zh-CN" altLang="en-US" sz="2000" b="1" dirty="0">
                <a:solidFill>
                  <a:srgbClr val="0000FF"/>
                </a:solidFill>
              </a:rPr>
              <a:t>程序框架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static void </a:t>
            </a:r>
            <a:r>
              <a:rPr lang="en-US" altLang="zh-CN" sz="1400" b="1" dirty="0"/>
              <a:t>OUTPUT_FUNC_NAME</a:t>
            </a:r>
            <a:r>
              <a:rPr lang="en-US" altLang="zh-CN" sz="1400" b="1" dirty="0">
                <a:solidFill>
                  <a:srgbClr val="0000FF"/>
                </a:solidFill>
              </a:rPr>
              <a:t>( </a:t>
            </a:r>
            <a:r>
              <a:rPr lang="en-US" altLang="zh-CN" sz="14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400" b="1" dirty="0">
                <a:solidFill>
                  <a:srgbClr val="0000FF"/>
                </a:solidFill>
              </a:rPr>
              <a:t> char *</a:t>
            </a:r>
            <a:r>
              <a:rPr lang="en-US" altLang="zh-CN" sz="1400" b="1" dirty="0"/>
              <a:t>id</a:t>
            </a:r>
            <a:r>
              <a:rPr lang="en-US" altLang="zh-CN" sz="1400" b="1" dirty="0">
                <a:solidFill>
                  <a:srgbClr val="0000FF"/>
                </a:solidFill>
              </a:rPr>
              <a:t> )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该函数名对每名学生均不同</a:t>
            </a:r>
            <a:endParaRPr lang="en-US" altLang="zh-CN" sz="14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{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if( </a:t>
            </a:r>
            <a:r>
              <a:rPr lang="en-US" altLang="zh-CN" sz="1400" b="1" dirty="0" err="1"/>
              <a:t>strcmp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id,MYID</a:t>
            </a:r>
            <a:r>
              <a:rPr lang="en-US" altLang="zh-CN" sz="1400" b="1" dirty="0"/>
              <a:t>) != 0</a:t>
            </a:r>
            <a:r>
              <a:rPr lang="en-US" altLang="zh-CN" sz="1400" b="1" dirty="0">
                <a:solidFill>
                  <a:srgbClr val="0000FF"/>
                </a:solidFill>
              </a:rPr>
              <a:t> ) return;</a:t>
            </a: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("%s\n", id);</a:t>
            </a: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void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  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在代码节中预留存储位置供学生插入完成功能的必要指令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asm</a:t>
            </a:r>
            <a:r>
              <a:rPr lang="en-US" altLang="zh-CN" sz="1400" b="1" dirty="0"/>
              <a:t>( “</a:t>
            </a:r>
            <a:r>
              <a:rPr lang="en-US" altLang="zh-CN" sz="1400" b="1" dirty="0" err="1"/>
              <a:t>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\n\t…” );     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工具，定位</a:t>
            </a:r>
            <a:r>
              <a:rPr lang="en-US" altLang="zh-CN" sz="2000" dirty="0">
                <a:sym typeface="+mn-ea"/>
              </a:rPr>
              <a:t>phase2.o</a:t>
            </a:r>
            <a:r>
              <a:rPr lang="zh-CN" altLang="en-US" sz="2000" dirty="0">
                <a:sym typeface="+mn-ea"/>
              </a:rPr>
              <a:t>代码节中包含对</a:t>
            </a:r>
            <a:r>
              <a:rPr lang="en-US" altLang="zh-CN" sz="2000" dirty="0" err="1">
                <a:sym typeface="+mn-ea"/>
              </a:rPr>
              <a:t>printf</a:t>
            </a:r>
            <a:r>
              <a:rPr lang="zh-CN" altLang="en-US" sz="2000" dirty="0">
                <a:sym typeface="+mn-ea"/>
              </a:rPr>
              <a:t>（具体为</a:t>
            </a:r>
            <a:r>
              <a:rPr lang="en-US" altLang="zh-CN" sz="2000" dirty="0">
                <a:sym typeface="+mn-ea"/>
              </a:rPr>
              <a:t>puts</a:t>
            </a:r>
            <a:r>
              <a:rPr lang="zh-CN" altLang="en-US" sz="2000" dirty="0">
                <a:sym typeface="+mn-ea"/>
              </a:rPr>
              <a:t>）输出函数调用的函数（这里是</a:t>
            </a:r>
            <a:r>
              <a:rPr lang="en-US" altLang="zh-CN" sz="2000" dirty="0" err="1">
                <a:sym typeface="+mn-ea"/>
              </a:rPr>
              <a:t>rRlVNhXm</a:t>
            </a:r>
            <a:r>
              <a:rPr lang="zh-CN" altLang="en-US" sz="2000" dirty="0">
                <a:sym typeface="+mn-ea"/>
              </a:rPr>
              <a:t>函数）的偏移量地址（这里是</a:t>
            </a:r>
            <a:r>
              <a:rPr lang="en-US" altLang="zh-CN" sz="2000" dirty="0">
                <a:sym typeface="+mn-ea"/>
              </a:rPr>
              <a:t>0x29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工具，分析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函数的反汇编指令，确定加入对前述输出函数的调用指令的</a:t>
            </a:r>
            <a:r>
              <a:rPr lang="en-US" altLang="zh-CN" sz="2000" dirty="0">
                <a:sym typeface="+mn-ea"/>
              </a:rPr>
              <a:t>.text</a:t>
            </a:r>
            <a:r>
              <a:rPr lang="zh-CN" altLang="en-US" sz="2000" dirty="0">
                <a:sym typeface="+mn-ea"/>
              </a:rPr>
              <a:t>节中的偏移量位置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构造调用输出函数（通过相对</a:t>
            </a:r>
            <a:r>
              <a:rPr lang="en-US" altLang="zh-CN" sz="2000" dirty="0">
                <a:sym typeface="+mn-ea"/>
              </a:rPr>
              <a:t>PC</a:t>
            </a:r>
            <a:r>
              <a:rPr lang="zh-CN" altLang="en-US" sz="2000" dirty="0">
                <a:sym typeface="+mn-ea"/>
              </a:rPr>
              <a:t>的偏移量）的机器指令，并替换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函数中预留的</a:t>
            </a:r>
            <a:r>
              <a:rPr lang="en-US" altLang="zh-CN" sz="2000" dirty="0" err="1">
                <a:sym typeface="+mn-ea"/>
              </a:rPr>
              <a:t>nop</a:t>
            </a:r>
            <a:r>
              <a:rPr lang="zh-CN" altLang="en-US" sz="2000" dirty="0">
                <a:sym typeface="+mn-ea"/>
              </a:rPr>
              <a:t>指令偏移量</a:t>
            </a:r>
          </a:p>
          <a:p>
            <a:pPr marL="0" lvl="2" indent="0" eaLnBrk="1" hangingPunct="1">
              <a:buNone/>
            </a:pPr>
            <a:r>
              <a:rPr lang="zh-CN" altLang="en-US" sz="1800" dirty="0">
                <a:sym typeface="+mn-ea"/>
              </a:rPr>
              <a:t>    注：目标输出函数为</a:t>
            </a:r>
            <a:r>
              <a:rPr lang="en-US" altLang="zh-CN" sz="1800" dirty="0">
                <a:sym typeface="+mn-ea"/>
              </a:rPr>
              <a:t>static</a:t>
            </a:r>
            <a:r>
              <a:rPr lang="zh-CN" altLang="en-US" sz="1800" dirty="0">
                <a:sym typeface="+mn-ea"/>
              </a:rPr>
              <a:t>类型，可通过偏移量直接调用跳转（无需重定位）</a:t>
            </a:r>
            <a:endParaRPr lang="en-US" altLang="zh-CN" sz="1200" kern="0" dirty="0"/>
          </a:p>
          <a:p>
            <a:pPr eaLnBrk="1" hangingPunct="1">
              <a:buNone/>
            </a:pPr>
            <a:endParaRPr lang="en-US" altLang="zh-CN" sz="1200" b="1" kern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15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016" y="1424774"/>
            <a:ext cx="822960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kern="0" dirty="0">
                <a:solidFill>
                  <a:srgbClr val="0000FF"/>
                </a:solidFill>
              </a:rPr>
              <a:t>实验内容</a:t>
            </a:r>
            <a:r>
              <a:rPr lang="zh-CN" altLang="en-US" sz="2000" b="1" kern="0" dirty="0"/>
              <a:t>：</a:t>
            </a:r>
            <a:r>
              <a:rPr lang="zh-CN" altLang="en-US" sz="1800" b="1" kern="0" dirty="0"/>
              <a:t>创建生成一个名为</a:t>
            </a:r>
            <a:r>
              <a:rPr lang="zh-CN" altLang="en-US" sz="1800" dirty="0"/>
              <a:t>“</a:t>
            </a:r>
            <a:r>
              <a:rPr lang="en-US" altLang="zh-CN" sz="1800" dirty="0"/>
              <a:t>phase3_patch.o”</a:t>
            </a:r>
            <a:r>
              <a:rPr lang="zh-CN" altLang="en-US" sz="1800" dirty="0"/>
              <a:t>的二进制可重定位目标文件，使其与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、</a:t>
            </a:r>
            <a:r>
              <a:rPr lang="en-US" altLang="zh-CN" sz="1800" dirty="0"/>
              <a:t>phase3.o</a:t>
            </a:r>
            <a:r>
              <a:rPr lang="zh-CN" altLang="en-US" sz="1800" dirty="0"/>
              <a:t>链接后能够运行和输出（且仅输出）自己的学号：</a:t>
            </a:r>
            <a:endParaRPr lang="en-US" altLang="zh-CN" sz="180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</a:t>
            </a:r>
            <a:r>
              <a:rPr lang="en-US" altLang="zh-CN" sz="1400" dirty="0" err="1">
                <a:solidFill>
                  <a:srgbClr val="00B0F0"/>
                </a:solidFill>
              </a:rPr>
              <a:t>gcc</a:t>
            </a:r>
            <a:r>
              <a:rPr lang="en-US" altLang="zh-CN" sz="1400" dirty="0">
                <a:solidFill>
                  <a:srgbClr val="00B0F0"/>
                </a:solidFill>
              </a:rPr>
              <a:t> -m32 -o 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dirty="0" err="1">
                <a:solidFill>
                  <a:srgbClr val="00B0F0"/>
                </a:solidFill>
              </a:rPr>
              <a:t>main.o</a:t>
            </a:r>
            <a:r>
              <a:rPr lang="en-US" altLang="zh-CN" sz="1400" dirty="0">
                <a:solidFill>
                  <a:srgbClr val="00B0F0"/>
                </a:solidFill>
              </a:rPr>
              <a:t> phase3.o phase3_patch.o</a:t>
            </a: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./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rgbClr val="00B0F0"/>
                </a:solidFill>
              </a:rPr>
              <a:t>学号 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9250" lvl="1" indent="0" eaLnBrk="1" hangingPunct="1"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solidFill>
                  <a:srgbClr val="0000FF"/>
                </a:solidFill>
              </a:rPr>
              <a:t>实验提示：</a:t>
            </a:r>
            <a:endParaRPr lang="en-US" altLang="zh-CN" sz="2000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模块入口函数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</a:t>
            </a:r>
            <a:r>
              <a:rPr lang="zh-CN" altLang="en-US" sz="1600" kern="0" dirty="0"/>
              <a:t>依次遍历一个</a:t>
            </a:r>
            <a:r>
              <a:rPr lang="en-US" altLang="zh-CN" sz="1600" kern="0" dirty="0"/>
              <a:t>COOKIE</a:t>
            </a:r>
            <a:r>
              <a:rPr lang="zh-CN" altLang="en-US" sz="1600" kern="0" dirty="0"/>
              <a:t>字符串（由一组互不相同的英文字母组成，且总长度与学号字符串相同）中的每一字符，并通过一个映射数组将该字符的不同可能</a:t>
            </a:r>
            <a:r>
              <a:rPr lang="en-US" altLang="zh-CN" sz="1600" kern="0" dirty="0"/>
              <a:t>ASCII</a:t>
            </a:r>
            <a:r>
              <a:rPr lang="zh-CN" altLang="en-US" sz="1600" kern="0" dirty="0"/>
              <a:t>编码取值映射为输出字符。 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了解并利用符号解析规则。</a:t>
            </a:r>
          </a:p>
          <a:p>
            <a:pPr marL="349250" lvl="1" indent="0" eaLnBrk="1" hangingPunct="1">
              <a:lnSpc>
                <a:spcPct val="150000"/>
              </a:lnSpc>
              <a:buNone/>
            </a:pPr>
            <a:endParaRPr lang="en-US" altLang="zh-CN" sz="1400" b="0" kern="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16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216303"/>
            <a:ext cx="8219256" cy="454759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FF"/>
                </a:solidFill>
              </a:rPr>
              <a:t>phase3.c</a:t>
            </a:r>
            <a:r>
              <a:rPr lang="zh-CN" altLang="en-US" sz="2000" b="1" dirty="0">
                <a:solidFill>
                  <a:srgbClr val="0000FF"/>
                </a:solidFill>
              </a:rPr>
              <a:t>程序框架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char </a:t>
            </a:r>
            <a:r>
              <a:rPr lang="en-US" altLang="zh-CN" sz="1800" b="1" dirty="0"/>
              <a:t>PHASE3_CODEBOOK[</a:t>
            </a:r>
            <a:r>
              <a:rPr lang="en-US" altLang="zh-CN" sz="1800" b="1" dirty="0">
                <a:solidFill>
                  <a:srgbClr val="00B050"/>
                </a:solidFill>
              </a:rPr>
              <a:t>256</a:t>
            </a:r>
            <a:r>
              <a:rPr lang="en-US" altLang="zh-CN" sz="1800" b="1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void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do_phase</a:t>
            </a:r>
            <a:r>
              <a:rPr lang="en-US" altLang="zh-CN" sz="1800" b="1" dirty="0"/>
              <a:t>(){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</a:rPr>
              <a:t> char </a:t>
            </a:r>
            <a:r>
              <a:rPr lang="en-US" altLang="zh-CN" sz="1800" b="1" dirty="0" err="1"/>
              <a:t>char</a:t>
            </a:r>
            <a:r>
              <a:rPr lang="en-US" altLang="zh-CN" sz="1800" b="1" dirty="0"/>
              <a:t> cookie[] = PHASE3_COOKIE;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>
                <a:solidFill>
                  <a:srgbClr val="0000FF"/>
                </a:solidFill>
              </a:rPr>
              <a:t>for</a:t>
            </a:r>
            <a:r>
              <a:rPr lang="en-US" altLang="zh-CN" sz="1800" b="1" dirty="0"/>
              <a:t>( int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=0;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&lt;</a:t>
            </a:r>
            <a:r>
              <a:rPr lang="en-US" altLang="zh-CN" sz="1800" b="1" dirty="0" err="1"/>
              <a:t>sizeof</a:t>
            </a:r>
            <a:r>
              <a:rPr lang="en-US" altLang="zh-CN" sz="1800" b="1" dirty="0"/>
              <a:t>(cookie)-1;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++ )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"%c", PHASE3_CODEBOOK[ (</a:t>
            </a:r>
            <a:r>
              <a:rPr lang="en-US" altLang="zh-CN" sz="1800" b="1" dirty="0">
                <a:solidFill>
                  <a:srgbClr val="0000FF"/>
                </a:solidFill>
              </a:rPr>
              <a:t>unsigned char</a:t>
            </a:r>
            <a:r>
              <a:rPr lang="en-US" altLang="zh-CN" sz="1800" b="1" dirty="0"/>
              <a:t>)(cookie[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]) ]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"\n"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}</a:t>
            </a:r>
            <a:endParaRPr lang="en-US" altLang="zh-CN" sz="1400" b="1" dirty="0"/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1</a:t>
            </a:r>
            <a:r>
              <a:rPr lang="zh-CN" altLang="en-US" sz="1800" dirty="0">
                <a:sym typeface="+mn-ea"/>
              </a:rPr>
              <a:t>）分析</a:t>
            </a:r>
            <a:r>
              <a:rPr lang="en-US" altLang="zh-CN" sz="1800" dirty="0" err="1">
                <a:sym typeface="+mn-ea"/>
              </a:rPr>
              <a:t>do_phase</a:t>
            </a:r>
            <a:r>
              <a:rPr lang="zh-CN" altLang="en-US" sz="1800" dirty="0">
                <a:sym typeface="+mn-ea"/>
              </a:rPr>
              <a:t>函数反汇编指令，获知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字符串（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保存于栈帧中的局部字符数组中</a:t>
            </a:r>
            <a:r>
              <a:rPr lang="zh-CN" altLang="en-US" sz="1800" dirty="0">
                <a:sym typeface="+mn-ea"/>
              </a:rPr>
              <a:t>）的组成内容和起始地址</a:t>
            </a:r>
          </a:p>
          <a:p>
            <a:pPr marL="0" lvl="1" indent="0" eaLnBrk="1" hangingPunct="1">
              <a:buNone/>
            </a:pPr>
            <a:r>
              <a:rPr lang="zh-CN" altLang="en-US" sz="1800" dirty="0">
                <a:sym typeface="+mn-ea"/>
              </a:rPr>
              <a:t> </a:t>
            </a:r>
            <a:r>
              <a:rPr lang="en-US" altLang="zh-CN" sz="1800" dirty="0">
                <a:sym typeface="+mn-ea"/>
              </a:rPr>
              <a:t>2)</a:t>
            </a:r>
            <a:r>
              <a:rPr lang="zh-CN" altLang="en-US" sz="1800" dirty="0">
                <a:sym typeface="+mn-ea"/>
              </a:rPr>
              <a:t> 定位循环结构     根据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中字符的使用，定位映射数组的引用位置     结合重定位记录，确定映射数组的变量名</a:t>
            </a: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3)</a:t>
            </a:r>
            <a:r>
              <a:rPr lang="zh-CN" altLang="en-US" sz="1800" dirty="0">
                <a:sym typeface="+mn-ea"/>
              </a:rPr>
              <a:t>通过符号表，发现该数组为一未初始化变量（类型为</a:t>
            </a:r>
            <a:r>
              <a:rPr lang="en-US" altLang="zh-CN" sz="1800" dirty="0">
                <a:sym typeface="+mn-ea"/>
              </a:rPr>
              <a:t>COM</a:t>
            </a:r>
            <a:r>
              <a:rPr lang="zh-CN" altLang="en-US" sz="1800" dirty="0">
                <a:sym typeface="+mn-ea"/>
              </a:rPr>
              <a:t>，长度为</a:t>
            </a:r>
            <a:r>
              <a:rPr lang="en-US" altLang="zh-CN" sz="1800" dirty="0">
                <a:sym typeface="+mn-ea"/>
              </a:rPr>
              <a:t>256</a:t>
            </a:r>
            <a:r>
              <a:rPr lang="zh-CN" altLang="en-US" sz="1800" dirty="0">
                <a:sym typeface="+mn-ea"/>
              </a:rPr>
              <a:t>字节）</a:t>
            </a: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4</a:t>
            </a:r>
            <a:r>
              <a:rPr lang="zh-CN" altLang="en-US" sz="1800" dirty="0">
                <a:sym typeface="+mn-ea"/>
              </a:rPr>
              <a:t>）要改变程序输出（为学号），必须改变该映射数组的内容，因此，可利用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强弱全局符号的解析规则</a:t>
            </a:r>
            <a:r>
              <a:rPr lang="zh-CN" altLang="en-US" sz="1800" dirty="0">
                <a:sym typeface="+mn-ea"/>
              </a:rPr>
              <a:t>，在</a:t>
            </a:r>
            <a:r>
              <a:rPr lang="en-US" altLang="zh-CN" sz="1800" dirty="0">
                <a:sym typeface="+mn-ea"/>
              </a:rPr>
              <a:t>patch</a:t>
            </a:r>
            <a:r>
              <a:rPr lang="zh-CN" altLang="en-US" sz="1800" dirty="0">
                <a:sym typeface="+mn-ea"/>
              </a:rPr>
              <a:t>模块中定义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同名</a:t>
            </a:r>
            <a:r>
              <a:rPr lang="zh-CN" altLang="en-US" sz="1800" dirty="0">
                <a:sym typeface="+mn-ea"/>
              </a:rPr>
              <a:t>且按输出要求正确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初始化</a:t>
            </a:r>
            <a:r>
              <a:rPr lang="zh-CN" altLang="en-US" sz="1800" dirty="0">
                <a:sym typeface="+mn-ea"/>
              </a:rPr>
              <a:t>映射关系的数组变量</a:t>
            </a:r>
            <a:r>
              <a:rPr lang="en-US" altLang="zh-CN" sz="1800" dirty="0">
                <a:sym typeface="+mn-ea"/>
              </a:rPr>
              <a:t>——</a:t>
            </a:r>
            <a:r>
              <a:rPr lang="zh-CN" altLang="en-US" sz="1800" dirty="0">
                <a:sym typeface="+mn-ea"/>
              </a:rPr>
              <a:t>从而在链接时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替换对原数组的引用</a:t>
            </a:r>
            <a:r>
              <a:rPr lang="en-US" altLang="zh-CN" sz="1200" b="1" dirty="0"/>
              <a:t>      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17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341755"/>
            <a:ext cx="8229600" cy="495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solidFill>
                  <a:srgbClr val="0000FF"/>
                </a:solidFill>
              </a:rPr>
              <a:t>实验内容</a:t>
            </a:r>
            <a:r>
              <a:rPr lang="zh-CN" altLang="en-US" sz="2000" kern="0" dirty="0">
                <a:solidFill>
                  <a:srgbClr val="00B0F0"/>
                </a:solidFill>
              </a:rPr>
              <a:t>：</a:t>
            </a:r>
            <a:r>
              <a:rPr lang="zh-CN" altLang="en-US" sz="1800" dirty="0"/>
              <a:t>修改二进制可重定位目标文件“</a:t>
            </a:r>
            <a:r>
              <a:rPr lang="en-US" altLang="zh-CN" sz="1800" dirty="0"/>
              <a:t>phase4.o”</a:t>
            </a:r>
            <a:r>
              <a:rPr lang="zh-CN" altLang="en-US" sz="1800" dirty="0"/>
              <a:t>中相应节中的数据内容（注意不允许修改</a:t>
            </a:r>
            <a:r>
              <a:rPr lang="en-US" altLang="zh-CN" sz="1800" dirty="0"/>
              <a:t>.text</a:t>
            </a:r>
            <a:r>
              <a:rPr lang="zh-CN" altLang="en-US" sz="1800" dirty="0"/>
              <a:t>节的内容），使其与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链接后能够运行输出（且仅输出）自己的学号：</a:t>
            </a:r>
            <a:endParaRPr lang="en-US" altLang="zh-CN" sz="180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</a:t>
            </a:r>
            <a:r>
              <a:rPr lang="en-US" altLang="zh-CN" sz="1400" dirty="0" err="1">
                <a:solidFill>
                  <a:srgbClr val="00B0F0"/>
                </a:solidFill>
              </a:rPr>
              <a:t>gcc</a:t>
            </a:r>
            <a:r>
              <a:rPr lang="en-US" altLang="zh-CN" sz="1400" dirty="0">
                <a:solidFill>
                  <a:srgbClr val="00B0F0"/>
                </a:solidFill>
              </a:rPr>
              <a:t> -m32 -o 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dirty="0" err="1">
                <a:solidFill>
                  <a:srgbClr val="00B0F0"/>
                </a:solidFill>
              </a:rPr>
              <a:t>main.o</a:t>
            </a:r>
            <a:r>
              <a:rPr lang="en-US" altLang="zh-CN" sz="1400" dirty="0">
                <a:solidFill>
                  <a:srgbClr val="00B0F0"/>
                </a:solidFill>
              </a:rPr>
              <a:t> phase4.o</a:t>
            </a: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./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rgbClr val="00B0F0"/>
                </a:solidFill>
              </a:rPr>
              <a:t>学号 </a:t>
            </a:r>
            <a:endParaRPr lang="en-US" altLang="zh-CN" sz="1400" b="0" kern="0" dirty="0">
              <a:solidFill>
                <a:srgbClr val="00B0F0"/>
              </a:solidFill>
            </a:endParaRPr>
          </a:p>
          <a:p>
            <a:pPr marL="349250" lvl="1" indent="0" eaLnBrk="1" hangingPunct="1"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solidFill>
                  <a:srgbClr val="0000FF"/>
                </a:solidFill>
              </a:rPr>
              <a:t>实验提示：</a:t>
            </a:r>
            <a:endParaRPr lang="en-US" altLang="zh-CN" sz="2000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模块入口函数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</a:t>
            </a:r>
            <a:r>
              <a:rPr lang="zh-CN" altLang="en-US" sz="1600" kern="0" dirty="0"/>
              <a:t>依次遍历一个</a:t>
            </a:r>
            <a:r>
              <a:rPr lang="en-US" altLang="zh-CN" sz="1600" kern="0" dirty="0"/>
              <a:t>COOKIE</a:t>
            </a:r>
            <a:r>
              <a:rPr lang="zh-CN" altLang="en-US" sz="1600" kern="0" dirty="0"/>
              <a:t>字符串（由一组互不相同的大写英文字母组成，且总长度与学号字符串相同）中的每一字符，并使用一个</a:t>
            </a:r>
            <a:r>
              <a:rPr lang="en-US" altLang="zh-CN" sz="1600" kern="0" dirty="0"/>
              <a:t>switch</a:t>
            </a:r>
            <a:r>
              <a:rPr lang="zh-CN" altLang="en-US" sz="1600" kern="0" dirty="0"/>
              <a:t>语句将该字符的不同可能</a:t>
            </a:r>
            <a:r>
              <a:rPr lang="en-US" altLang="zh-CN" sz="1600" kern="0" dirty="0"/>
              <a:t>ASCII</a:t>
            </a:r>
            <a:r>
              <a:rPr lang="zh-CN" altLang="en-US" sz="1600" kern="0" dirty="0"/>
              <a:t>编码取值映射为输出字符。 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了解掌握</a:t>
            </a:r>
            <a:r>
              <a:rPr lang="en-US" altLang="zh-CN" sz="1600" kern="0" dirty="0"/>
              <a:t>switch</a:t>
            </a:r>
            <a:r>
              <a:rPr lang="zh-CN" altLang="en-US" sz="1600" kern="0" dirty="0"/>
              <a:t>语句的机器表示的各个组成部分及其特定重定位数据组成。</a:t>
            </a:r>
          </a:p>
          <a:p>
            <a:pPr marL="349250" lvl="1" indent="0" eaLnBrk="1" hangingPunct="1">
              <a:lnSpc>
                <a:spcPct val="150000"/>
              </a:lnSpc>
              <a:buNone/>
            </a:pPr>
            <a:endParaRPr lang="en-US" altLang="zh-CN" sz="1400" b="0" kern="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18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2280" y="1189355"/>
            <a:ext cx="8219440" cy="500253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FF"/>
                </a:solidFill>
              </a:rPr>
              <a:t>phase4.c</a:t>
            </a:r>
            <a:r>
              <a:rPr lang="zh-CN" altLang="en-US" sz="2000" b="1" dirty="0">
                <a:solidFill>
                  <a:srgbClr val="0000FF"/>
                </a:solidFill>
              </a:rPr>
              <a:t>程序框架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void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400" b="1" dirty="0">
                <a:solidFill>
                  <a:srgbClr val="0000FF"/>
                </a:solidFill>
              </a:rPr>
              <a:t> char </a:t>
            </a:r>
            <a:r>
              <a:rPr lang="en-US" altLang="zh-CN" sz="1400" b="1" dirty="0"/>
              <a:t>cookie[] = PHASE4_COOKIE;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char</a:t>
            </a:r>
            <a:r>
              <a:rPr lang="en-US" altLang="zh-CN" sz="1400" b="1" dirty="0"/>
              <a:t> c;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for</a:t>
            </a:r>
            <a:r>
              <a:rPr lang="en-US" altLang="zh-CN" sz="1400" b="1" dirty="0"/>
              <a:t> ( </a:t>
            </a:r>
            <a:r>
              <a:rPr lang="en-US" altLang="zh-CN" sz="1400" b="1" dirty="0" err="1">
                <a:solidFill>
                  <a:srgbClr val="0000FF"/>
                </a:solidFill>
              </a:rPr>
              <a:t>int</a:t>
            </a:r>
            <a:r>
              <a:rPr lang="en-US" altLang="zh-CN" sz="1400" b="1" dirty="0">
                <a:solidFill>
                  <a:srgbClr val="0000FF"/>
                </a:solidFill>
              </a:rPr>
              <a:t>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= 0;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&lt; </a:t>
            </a:r>
            <a:r>
              <a:rPr lang="en-US" altLang="zh-CN" sz="1400" b="1" dirty="0" err="1">
                <a:solidFill>
                  <a:srgbClr val="0000FF"/>
                </a:solidFill>
              </a:rPr>
              <a:t>sizeof</a:t>
            </a:r>
            <a:r>
              <a:rPr lang="en-US" altLang="zh-CN" sz="1400" b="1" dirty="0"/>
              <a:t>(cookie)-1;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++ )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c = cookie[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switch</a:t>
            </a:r>
            <a:r>
              <a:rPr lang="en-US" altLang="zh-CN" sz="1400" b="1" dirty="0"/>
              <a:t> (c)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          // </a:t>
            </a:r>
            <a:r>
              <a:rPr lang="zh-CN" altLang="en-US" sz="1400" dirty="0">
                <a:solidFill>
                  <a:srgbClr val="FF0000"/>
                </a:solidFill>
              </a:rPr>
              <a:t>每个学生的映射关系和</a:t>
            </a:r>
            <a:r>
              <a:rPr lang="en-US" altLang="zh-CN" sz="1400" dirty="0">
                <a:solidFill>
                  <a:srgbClr val="FF0000"/>
                </a:solidFill>
              </a:rPr>
              <a:t>case</a:t>
            </a:r>
            <a:r>
              <a:rPr lang="zh-CN" altLang="en-US" sz="1400" dirty="0">
                <a:solidFill>
                  <a:srgbClr val="FF0000"/>
                </a:solidFill>
              </a:rPr>
              <a:t>顺序建议不一样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              case</a:t>
            </a:r>
            <a:r>
              <a:rPr lang="en-US" altLang="zh-CN" sz="1400" b="1" dirty="0"/>
              <a:t> ‘A’</a:t>
            </a:r>
            <a:r>
              <a:rPr lang="en-US" altLang="zh-CN" sz="1400" dirty="0"/>
              <a:t>: { c = 48; break; }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‘B’</a:t>
            </a:r>
            <a:r>
              <a:rPr lang="en-US" altLang="zh-CN" sz="1400" dirty="0"/>
              <a:t>: { c = 121;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dirty="0"/>
              <a:t>                        …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‘Z’</a:t>
            </a:r>
            <a:r>
              <a:rPr lang="en-US" altLang="zh-CN" sz="1400" dirty="0"/>
              <a:t>: { c = 93;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("%c", c);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</a:p>
          <a:p>
            <a:pPr marL="0" indent="0" eaLnBrk="1" hangingPunct="1">
              <a:buNone/>
            </a:pPr>
            <a:endParaRPr lang="en-US" altLang="zh-CN" sz="1200" b="1" dirty="0"/>
          </a:p>
          <a:p>
            <a:pPr marL="0" indent="0" eaLnBrk="1" hangingPunct="1">
              <a:buNone/>
            </a:pPr>
            <a:r>
              <a:rPr lang="en-US" altLang="zh-CN" sz="1200" b="1" dirty="0"/>
              <a:t>                 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19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6856" y="1556792"/>
            <a:ext cx="823994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3200" b="1" kern="0" dirty="0">
                <a:solidFill>
                  <a:srgbClr val="0000FF"/>
                </a:solidFill>
              </a:rPr>
              <a:t>实验步骤</a:t>
            </a:r>
            <a:endParaRPr lang="en-US" altLang="zh-CN" sz="2000" b="1" kern="0" dirty="0">
              <a:solidFill>
                <a:srgbClr val="0000FF"/>
              </a:solidFill>
            </a:endParaRPr>
          </a:p>
          <a:p>
            <a:pPr marL="34417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kern="0" dirty="0"/>
              <a:t>1</a:t>
            </a:r>
            <a:r>
              <a:rPr lang="zh-CN" altLang="en-US" sz="2400" kern="0" dirty="0"/>
              <a:t>）通过分析</a:t>
            </a:r>
            <a:r>
              <a:rPr lang="en-US" altLang="zh-CN" sz="2400" kern="0" dirty="0" err="1"/>
              <a:t>do_phase</a:t>
            </a:r>
            <a:r>
              <a:rPr lang="zh-CN" altLang="en-US" sz="2400" kern="0" dirty="0"/>
              <a:t>函数的反汇编程序获知</a:t>
            </a:r>
            <a:r>
              <a:rPr lang="en-US" altLang="zh-CN" sz="2400" kern="0" dirty="0"/>
              <a:t>COOKIE</a:t>
            </a:r>
            <a:r>
              <a:rPr lang="zh-CN" altLang="en-US" sz="2400" kern="0" dirty="0"/>
              <a:t>字符串（</a:t>
            </a:r>
            <a:r>
              <a:rPr lang="zh-CN" altLang="en-US" sz="2400" kern="0" dirty="0">
                <a:solidFill>
                  <a:srgbClr val="FF0000"/>
                </a:solidFill>
              </a:rPr>
              <a:t>保存于栈帧中的局部字符数组中</a:t>
            </a:r>
            <a:r>
              <a:rPr lang="zh-CN" altLang="en-US" sz="2400" kern="0" dirty="0"/>
              <a:t>）的组成内容</a:t>
            </a:r>
          </a:p>
          <a:p>
            <a:pPr marL="34417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kern="0" dirty="0"/>
              <a:t>2</a:t>
            </a:r>
            <a:r>
              <a:rPr lang="zh-CN" altLang="en-US" sz="2400" kern="0" dirty="0">
                <a:ea typeface="宋体" panose="02010600030101010101" pitchFamily="2" charset="-122"/>
              </a:rPr>
              <a:t>）</a:t>
            </a:r>
            <a:r>
              <a:rPr lang="zh-CN" altLang="en-US" sz="2400" kern="0" dirty="0">
                <a:sym typeface="+mn-ea"/>
              </a:rPr>
              <a:t>确定</a:t>
            </a:r>
            <a:r>
              <a:rPr lang="en-US" altLang="zh-CN" sz="2400" kern="0" dirty="0">
                <a:sym typeface="+mn-ea"/>
              </a:rPr>
              <a:t>switch</a:t>
            </a:r>
            <a:r>
              <a:rPr lang="zh-CN" altLang="en-US" sz="2400" kern="0" dirty="0">
                <a:sym typeface="+mn-ea"/>
              </a:rPr>
              <a:t>跳转表在</a:t>
            </a:r>
            <a:r>
              <a:rPr lang="en-US" altLang="zh-CN" sz="2400" kern="0" dirty="0">
                <a:sym typeface="+mn-ea"/>
              </a:rPr>
              <a:t>.</a:t>
            </a:r>
            <a:r>
              <a:rPr lang="en-US" altLang="zh-CN" sz="2400" kern="0" dirty="0" err="1">
                <a:sym typeface="+mn-ea"/>
              </a:rPr>
              <a:t>rodata</a:t>
            </a:r>
            <a:r>
              <a:rPr lang="zh-CN" altLang="en-US" sz="2400" kern="0" dirty="0">
                <a:sym typeface="+mn-ea"/>
              </a:rPr>
              <a:t>节中的偏移量</a:t>
            </a:r>
          </a:p>
          <a:p>
            <a:pPr marL="34417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kern="0" dirty="0">
                <a:sym typeface="+mn-ea"/>
              </a:rPr>
              <a:t>3</a:t>
            </a:r>
            <a:r>
              <a:rPr lang="zh-CN" altLang="en-US" sz="2400" kern="0" dirty="0"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kern="0" dirty="0">
                <a:sym typeface="+mn-ea"/>
              </a:rPr>
              <a:t>定位</a:t>
            </a:r>
            <a:r>
              <a:rPr lang="en-US" altLang="zh-CN" sz="2400" kern="0" dirty="0">
                <a:sym typeface="+mn-ea"/>
              </a:rPr>
              <a:t>COOKIE</a:t>
            </a:r>
            <a:r>
              <a:rPr lang="zh-CN" altLang="en-US" sz="2400" kern="0" dirty="0">
                <a:sym typeface="+mn-ea"/>
              </a:rPr>
              <a:t>中每一字符</a:t>
            </a:r>
            <a:r>
              <a:rPr lang="en-US" altLang="zh-CN" sz="2400" kern="0" dirty="0">
                <a:sym typeface="+mn-ea"/>
              </a:rPr>
              <a:t>’c’</a:t>
            </a:r>
            <a:r>
              <a:rPr lang="zh-CN" altLang="en-US" sz="2400" kern="0" dirty="0">
                <a:sym typeface="+mn-ea"/>
              </a:rPr>
              <a:t>在</a:t>
            </a:r>
            <a:r>
              <a:rPr lang="en-US" altLang="zh-CN" sz="2400" kern="0" dirty="0">
                <a:sym typeface="+mn-ea"/>
              </a:rPr>
              <a:t>switch</a:t>
            </a:r>
            <a:r>
              <a:rPr lang="zh-CN" altLang="en-US" sz="2400" kern="0" dirty="0">
                <a:sym typeface="+mn-ea"/>
              </a:rPr>
              <a:t>跳转表中的对应表项（索引为</a:t>
            </a:r>
            <a:r>
              <a:rPr lang="en-US" altLang="zh-CN" sz="2400" kern="0" dirty="0">
                <a:solidFill>
                  <a:srgbClr val="0000FF"/>
                </a:solidFill>
                <a:sym typeface="+mn-ea"/>
              </a:rPr>
              <a:t>’c’-0x41</a:t>
            </a:r>
            <a:r>
              <a:rPr lang="zh-CN" altLang="en-US" sz="2400" kern="0" dirty="0">
                <a:sym typeface="+mn-ea"/>
              </a:rPr>
              <a:t>），将其值设为输出目标学号中对应字符的</a:t>
            </a:r>
            <a:r>
              <a:rPr lang="en-US" altLang="zh-CN" sz="2400" kern="0" dirty="0">
                <a:solidFill>
                  <a:srgbClr val="FF0000"/>
                </a:solidFill>
                <a:sym typeface="+mn-ea"/>
              </a:rPr>
              <a:t>case</a:t>
            </a:r>
            <a:r>
              <a:rPr lang="zh-CN" altLang="en-US" sz="2400" kern="0" dirty="0">
                <a:solidFill>
                  <a:srgbClr val="FF0000"/>
                </a:solidFill>
                <a:sym typeface="+mn-ea"/>
              </a:rPr>
              <a:t>首指令的偏移量</a:t>
            </a:r>
            <a:endParaRPr lang="zh-CN" altLang="en-US" sz="24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理解链接的作用与工作步骤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ELF</a:t>
            </a:r>
            <a:r>
              <a:rPr lang="zh-CN" altLang="en-US" dirty="0"/>
              <a:t>结构与符号解析与重定位的工作过程</a:t>
            </a:r>
            <a:endParaRPr lang="en-US" altLang="zh-CN" dirty="0"/>
          </a:p>
          <a:p>
            <a:pPr lvl="1"/>
            <a:r>
              <a:rPr lang="zh-CN" altLang="en-US" dirty="0"/>
              <a:t>熟练使用</a:t>
            </a:r>
            <a:r>
              <a:rPr lang="en-US" altLang="zh-CN" dirty="0"/>
              <a:t>Linux</a:t>
            </a:r>
            <a:r>
              <a:rPr lang="zh-CN" altLang="en-US" dirty="0"/>
              <a:t>工具完成</a:t>
            </a:r>
            <a:r>
              <a:rPr lang="en-US" altLang="zh-CN" dirty="0"/>
              <a:t>ELF</a:t>
            </a:r>
            <a:r>
              <a:rPr lang="zh-CN" altLang="en-US" dirty="0"/>
              <a:t>分析与修改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实验室教师：王宁、王立明、王晴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：高翔、唐海桃</a:t>
            </a:r>
            <a:endParaRPr lang="en-US" altLang="zh-CN" sz="2400" dirty="0"/>
          </a:p>
          <a:p>
            <a:r>
              <a:rPr lang="zh-CN" altLang="en-US" dirty="0">
                <a:sym typeface="+mn-ea"/>
              </a:rPr>
              <a:t>实验班级、人数与分组</a:t>
            </a:r>
            <a:endParaRPr lang="en-US" altLang="zh-CN" dirty="0"/>
          </a:p>
          <a:p>
            <a:pPr lvl="1"/>
            <a:r>
              <a:rPr lang="en-US" altLang="zh-CN" sz="2400" dirty="0">
                <a:sym typeface="+mn-ea"/>
              </a:rPr>
              <a:t>1703001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1703002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1703009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1703010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20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6856" y="1664804"/>
            <a:ext cx="8229600" cy="212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kern="0" dirty="0">
                <a:solidFill>
                  <a:srgbClr val="0000FF"/>
                </a:solidFill>
              </a:rPr>
              <a:t>实验内容</a:t>
            </a:r>
            <a:r>
              <a:rPr lang="zh-CN" altLang="en-US" sz="2000" b="1" kern="0" dirty="0">
                <a:solidFill>
                  <a:srgbClr val="00B0F0"/>
                </a:solidFill>
              </a:rPr>
              <a:t>：</a:t>
            </a:r>
            <a:r>
              <a:rPr lang="zh-CN" altLang="en-US" sz="2000" dirty="0"/>
              <a:t>修改二进制可重定位目标文件“</a:t>
            </a:r>
            <a:r>
              <a:rPr lang="en-US" altLang="zh-CN" sz="2000" dirty="0"/>
              <a:t>phase5.o”</a:t>
            </a:r>
            <a:r>
              <a:rPr lang="zh-CN" altLang="en-US" sz="2000" dirty="0"/>
              <a:t>的重定位节中的数据内容（不允许修改</a:t>
            </a:r>
            <a:r>
              <a:rPr lang="en-US" altLang="zh-CN" sz="2000" dirty="0"/>
              <a:t>.text</a:t>
            </a:r>
            <a:r>
              <a:rPr lang="zh-CN" altLang="en-US" sz="2000" dirty="0"/>
              <a:t>节的内容），补充完成其中被清零的一些重定位记录（分别对应于本模块中需要</a:t>
            </a:r>
            <a:r>
              <a:rPr lang="zh-CN" altLang="en-US" sz="2000" dirty="0">
                <a:solidFill>
                  <a:srgbClr val="FF0000"/>
                </a:solidFill>
              </a:rPr>
              <a:t>重定位的符号引用</a:t>
            </a:r>
            <a:r>
              <a:rPr lang="zh-CN" altLang="en-US" sz="2000" dirty="0"/>
              <a:t>），使其与</a:t>
            </a:r>
            <a:r>
              <a:rPr lang="en-US" altLang="zh-CN" sz="2000" dirty="0" err="1"/>
              <a:t>main.o</a:t>
            </a:r>
            <a:r>
              <a:rPr lang="zh-CN" altLang="en-US" sz="2000" dirty="0"/>
              <a:t>链接后能够正确输出（且仅输出）自己学号的</a:t>
            </a:r>
            <a:r>
              <a:rPr lang="zh-CN" altLang="en-US" sz="2000" dirty="0">
                <a:solidFill>
                  <a:srgbClr val="FF0000"/>
                </a:solidFill>
              </a:rPr>
              <a:t>编码结果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349250" lvl="1" indent="0" eaLnBrk="1" hangingPunct="1"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</a:t>
            </a:r>
            <a:r>
              <a:rPr lang="en-US" altLang="zh-CN" sz="1400" dirty="0" err="1">
                <a:solidFill>
                  <a:srgbClr val="00B0F0"/>
                </a:solidFill>
              </a:rPr>
              <a:t>gcc</a:t>
            </a:r>
            <a:r>
              <a:rPr lang="en-US" altLang="zh-CN" sz="1400" dirty="0">
                <a:solidFill>
                  <a:srgbClr val="00B0F0"/>
                </a:solidFill>
              </a:rPr>
              <a:t> m32 -o 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dirty="0" err="1">
                <a:solidFill>
                  <a:srgbClr val="00B0F0"/>
                </a:solidFill>
              </a:rPr>
              <a:t>main.o</a:t>
            </a:r>
            <a:r>
              <a:rPr lang="en-US" altLang="zh-CN" sz="1400" dirty="0">
                <a:solidFill>
                  <a:srgbClr val="00B0F0"/>
                </a:solidFill>
              </a:rPr>
              <a:t> phase5.o</a:t>
            </a:r>
          </a:p>
          <a:p>
            <a:pPr marL="349250" lvl="1" indent="0" eaLnBrk="1" hangingPunct="1"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./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9250" lvl="1" indent="0" eaLnBrk="1" hangingPunct="1">
              <a:buNone/>
            </a:pPr>
            <a:r>
              <a:rPr lang="zh-CN" altLang="en-US" sz="1400" dirty="0">
                <a:solidFill>
                  <a:srgbClr val="00B0F0"/>
                </a:solidFill>
              </a:rPr>
              <a:t>学号编码后字符串</a:t>
            </a:r>
            <a:endParaRPr lang="en-US" altLang="zh-CN" sz="1400" b="0" kern="0" dirty="0">
              <a:solidFill>
                <a:srgbClr val="00B0F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6856" y="3969060"/>
            <a:ext cx="822960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kern="0" dirty="0">
                <a:solidFill>
                  <a:srgbClr val="0000FF"/>
                </a:solidFill>
              </a:rPr>
              <a:t>实验提示</a:t>
            </a:r>
            <a:r>
              <a:rPr lang="zh-CN" altLang="en-US" sz="2000" b="1" kern="0" dirty="0">
                <a:solidFill>
                  <a:srgbClr val="00B0F0"/>
                </a:solidFill>
              </a:rPr>
              <a:t>：</a:t>
            </a:r>
            <a:r>
              <a:rPr lang="zh-CN" altLang="en-US" sz="2000" dirty="0"/>
              <a:t>如果实验中对缺失重定位信息的恢复不完整或不正确的话，链接生成</a:t>
            </a:r>
            <a:r>
              <a:rPr lang="en-US" altLang="zh-CN" sz="2000" dirty="0" err="1"/>
              <a:t>linkbomb</a:t>
            </a:r>
            <a:r>
              <a:rPr lang="zh-CN" altLang="en-US" sz="2000" dirty="0"/>
              <a:t>程序时可能不报错，但运行程序可能得到以下结果之一：</a:t>
            </a:r>
            <a:endParaRPr lang="en-US" altLang="zh-CN" sz="2000" dirty="0"/>
          </a:p>
          <a:p>
            <a:pPr marL="635000" lvl="1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00B050"/>
                </a:solidFill>
              </a:rPr>
              <a:t>出现</a:t>
            </a:r>
            <a:r>
              <a:rPr lang="en-US" altLang="zh-CN" sz="1400" dirty="0">
                <a:solidFill>
                  <a:srgbClr val="00B050"/>
                </a:solidFill>
              </a:rPr>
              <a:t>“Segmentation fault”</a:t>
            </a:r>
            <a:r>
              <a:rPr lang="zh-CN" altLang="en-US" sz="1400" dirty="0">
                <a:solidFill>
                  <a:srgbClr val="00B050"/>
                </a:solidFill>
              </a:rPr>
              <a:t>出错信息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原因？“如果未对相关引用进行必要的重定位会发生什么？”</a:t>
            </a:r>
          </a:p>
          <a:p>
            <a:pPr marL="635000" lvl="1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00B050"/>
                </a:solidFill>
              </a:rPr>
              <a:t>输出</a:t>
            </a:r>
            <a:r>
              <a:rPr lang="en-US" altLang="zh-CN" sz="1400" dirty="0">
                <a:solidFill>
                  <a:srgbClr val="00B050"/>
                </a:solidFill>
              </a:rPr>
              <a:t>“Welcome to this small lab of linking. To begin lab, please link the relevant object module(s) with the main module. ”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提示模块未链接。可能原因：虽然按上述步骤在生成</a:t>
            </a:r>
            <a:r>
              <a:rPr lang="en-US" altLang="zh-CN" sz="1400" dirty="0" err="1">
                <a:solidFill>
                  <a:srgbClr val="FF0000"/>
                </a:solidFill>
              </a:rPr>
              <a:t>linkbomb</a:t>
            </a:r>
            <a:r>
              <a:rPr lang="zh-CN" altLang="en-US" sz="1400" dirty="0">
                <a:solidFill>
                  <a:srgbClr val="FF0000"/>
                </a:solidFill>
              </a:rPr>
              <a:t>程序时实际已链接进</a:t>
            </a:r>
            <a:r>
              <a:rPr lang="en-US" altLang="zh-CN" sz="1400" dirty="0">
                <a:solidFill>
                  <a:srgbClr val="FF0000"/>
                </a:solidFill>
              </a:rPr>
              <a:t>phase4.5</a:t>
            </a:r>
            <a:r>
              <a:rPr lang="zh-CN" altLang="en-US" sz="1400" dirty="0">
                <a:solidFill>
                  <a:srgbClr val="FF0000"/>
                </a:solidFill>
              </a:rPr>
              <a:t>模块，但某个重要的重定位记录未正确设置。</a:t>
            </a:r>
          </a:p>
          <a:p>
            <a:pPr marL="635000" lvl="1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00B050"/>
                </a:solidFill>
              </a:rPr>
              <a:t>输出不正确的编码结果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349250" lvl="1" indent="0" eaLnBrk="1" hangingPunct="1">
              <a:buNone/>
            </a:pPr>
            <a:endParaRPr lang="en-US" altLang="zh-CN" sz="1400" b="0" kern="0" dirty="0">
              <a:solidFill>
                <a:srgbClr val="66CC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21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028"/>
            <a:ext cx="8147248" cy="39580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FF"/>
                </a:solidFill>
              </a:rPr>
              <a:t>phase5.c</a:t>
            </a:r>
            <a:r>
              <a:rPr lang="zh-CN" altLang="en-US" sz="2000" b="1" dirty="0">
                <a:solidFill>
                  <a:srgbClr val="0000FF"/>
                </a:solidFill>
              </a:rPr>
              <a:t>程序框架</a:t>
            </a:r>
            <a:endParaRPr lang="en-US" altLang="zh-CN" sz="1200" b="1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556" y="2096852"/>
            <a:ext cx="40684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200" b="0" dirty="0" err="1">
                <a:solidFill>
                  <a:srgbClr val="0000FF"/>
                </a:solidFill>
              </a:rPr>
              <a:t>const</a:t>
            </a:r>
            <a:r>
              <a:rPr lang="en-US" altLang="zh-CN" sz="1200" b="0" dirty="0">
                <a:solidFill>
                  <a:srgbClr val="0000FF"/>
                </a:solidFill>
              </a:rPr>
              <a:t> </a:t>
            </a:r>
            <a:r>
              <a:rPr lang="en-US" altLang="zh-CN" sz="1200" b="0" dirty="0" err="1">
                <a:solidFill>
                  <a:srgbClr val="0000FF"/>
                </a:solidFill>
              </a:rPr>
              <a:t>int</a:t>
            </a:r>
            <a:r>
              <a:rPr lang="en-US" altLang="zh-CN" sz="1200" b="0" dirty="0"/>
              <a:t> TRAN_ARRAY[] = {… …};</a:t>
            </a:r>
          </a:p>
          <a:p>
            <a:pPr marL="0" indent="0" eaLnBrk="1" hangingPunct="1">
              <a:buNone/>
            </a:pPr>
            <a:r>
              <a:rPr lang="en-US" altLang="zh-CN" sz="1200" b="0" dirty="0" err="1">
                <a:solidFill>
                  <a:srgbClr val="0000FF"/>
                </a:solidFill>
              </a:rPr>
              <a:t>const</a:t>
            </a:r>
            <a:r>
              <a:rPr lang="en-US" altLang="zh-CN" sz="1200" b="0" dirty="0">
                <a:solidFill>
                  <a:srgbClr val="0000FF"/>
                </a:solidFill>
              </a:rPr>
              <a:t> char </a:t>
            </a:r>
            <a:r>
              <a:rPr lang="en-US" altLang="zh-CN" sz="1200" b="0" dirty="0"/>
              <a:t>FDICT[] = FDICTDAT;</a:t>
            </a:r>
          </a:p>
          <a:p>
            <a:pPr marL="0" indent="0" eaLnBrk="1" hangingPunct="1">
              <a:buNone/>
            </a:pPr>
            <a:r>
              <a:rPr lang="en-US" altLang="zh-CN" sz="1200" b="0" dirty="0">
                <a:solidFill>
                  <a:srgbClr val="0000FF"/>
                </a:solidFill>
              </a:rPr>
              <a:t>char </a:t>
            </a:r>
            <a:r>
              <a:rPr lang="en-US" altLang="zh-CN" sz="1200" b="0" dirty="0"/>
              <a:t>BUF[] = MYID</a:t>
            </a:r>
            <a:r>
              <a:rPr lang="en-US" altLang="zh-CN" sz="1200" b="0" dirty="0">
                <a:solidFill>
                  <a:srgbClr val="0000FF"/>
                </a:solidFill>
              </a:rPr>
              <a:t>; </a:t>
            </a:r>
          </a:p>
          <a:p>
            <a:pPr marL="0" indent="0" eaLnBrk="1" hangingPunct="1">
              <a:buNone/>
            </a:pPr>
            <a:r>
              <a:rPr lang="en-US" altLang="zh-CN" sz="1200" b="0" dirty="0">
                <a:solidFill>
                  <a:srgbClr val="0000FF"/>
                </a:solidFill>
              </a:rPr>
              <a:t>char</a:t>
            </a:r>
            <a:r>
              <a:rPr lang="en-US" altLang="zh-CN" sz="1200" b="0" dirty="0"/>
              <a:t> CODE = PHASE5_COOKIE;</a:t>
            </a:r>
          </a:p>
          <a:p>
            <a:pPr marL="0" indent="0" eaLnBrk="1" hangingPunct="1">
              <a:buNone/>
            </a:pP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err="1"/>
              <a:t>int</a:t>
            </a:r>
            <a:r>
              <a:rPr lang="en-US" altLang="zh-CN" sz="1200" b="0" dirty="0"/>
              <a:t> </a:t>
            </a:r>
            <a:r>
              <a:rPr lang="en-US" altLang="zh-CN" sz="1200" b="0" dirty="0" err="1"/>
              <a:t>transform_code</a:t>
            </a:r>
            <a:r>
              <a:rPr lang="en-US" altLang="zh-CN" sz="1200" b="0" dirty="0"/>
              <a:t>( </a:t>
            </a:r>
            <a:r>
              <a:rPr lang="en-US" altLang="zh-CN" sz="1200" b="0" dirty="0" err="1"/>
              <a:t>int</a:t>
            </a:r>
            <a:r>
              <a:rPr lang="en-US" altLang="zh-CN" sz="1200" b="0" dirty="0"/>
              <a:t> code, </a:t>
            </a:r>
            <a:r>
              <a:rPr lang="en-US" altLang="zh-CN" sz="1200" b="0" dirty="0" err="1"/>
              <a:t>int</a:t>
            </a:r>
            <a:r>
              <a:rPr lang="en-US" altLang="zh-CN" sz="1200" b="0" dirty="0"/>
              <a:t> mode )  {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>
                <a:solidFill>
                  <a:srgbClr val="0000FF"/>
                </a:solidFill>
              </a:rPr>
              <a:t>switch</a:t>
            </a:r>
            <a:r>
              <a:rPr lang="en-US" altLang="zh-CN" sz="1200" b="0" dirty="0"/>
              <a:t>( </a:t>
            </a:r>
            <a:r>
              <a:rPr lang="en-US" altLang="zh-CN" sz="1200" b="0" dirty="0">
                <a:solidFill>
                  <a:srgbClr val="00B050"/>
                </a:solidFill>
              </a:rPr>
              <a:t>TRAN_ARRAY</a:t>
            </a:r>
            <a:r>
              <a:rPr lang="en-US" altLang="zh-CN" sz="1200" b="0" dirty="0"/>
              <a:t> [mode] &amp; 0x00000007 )  {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</a:t>
            </a:r>
            <a:r>
              <a:rPr lang="en-US" altLang="zh-CN" sz="1200" b="0" dirty="0">
                <a:solidFill>
                  <a:srgbClr val="0000FF"/>
                </a:solidFill>
              </a:rPr>
              <a:t>case</a:t>
            </a:r>
            <a:r>
              <a:rPr lang="en-US" altLang="zh-CN" sz="1200" b="0" dirty="0"/>
              <a:t> 0: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    code = code &amp; (~ </a:t>
            </a:r>
            <a:r>
              <a:rPr lang="en-US" altLang="zh-CN" sz="1200" b="0" dirty="0">
                <a:solidFill>
                  <a:srgbClr val="00B050"/>
                </a:solidFill>
              </a:rPr>
              <a:t>TRAN_ARRAY</a:t>
            </a:r>
            <a:r>
              <a:rPr lang="en-US" altLang="zh-CN" sz="1200" b="0" dirty="0"/>
              <a:t>[mode]);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    </a:t>
            </a:r>
            <a:r>
              <a:rPr lang="en-US" altLang="zh-CN" sz="1200" b="0" dirty="0">
                <a:solidFill>
                  <a:srgbClr val="0000FF"/>
                </a:solidFill>
              </a:rPr>
              <a:t>break</a:t>
            </a:r>
            <a:r>
              <a:rPr lang="en-US" altLang="zh-CN" sz="1200" b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</a:t>
            </a:r>
            <a:r>
              <a:rPr lang="en-US" altLang="zh-CN" sz="1200" b="0" dirty="0">
                <a:solidFill>
                  <a:srgbClr val="0000FF"/>
                </a:solidFill>
              </a:rPr>
              <a:t>case</a:t>
            </a:r>
            <a:r>
              <a:rPr lang="en-US" altLang="zh-CN" sz="1200" b="0" dirty="0"/>
              <a:t> 1: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    code = code ^ </a:t>
            </a:r>
            <a:r>
              <a:rPr lang="en-US" altLang="zh-CN" sz="1200" b="0" dirty="0">
                <a:solidFill>
                  <a:srgbClr val="00B050"/>
                </a:solidFill>
              </a:rPr>
              <a:t>TRAN_ARRAY</a:t>
            </a:r>
            <a:r>
              <a:rPr lang="en-US" altLang="zh-CN" sz="1200" b="0" dirty="0"/>
              <a:t>[mode];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    </a:t>
            </a:r>
            <a:r>
              <a:rPr lang="en-US" altLang="zh-CN" sz="1200" b="0" dirty="0">
                <a:solidFill>
                  <a:srgbClr val="0000FF"/>
                </a:solidFill>
              </a:rPr>
              <a:t>break</a:t>
            </a:r>
            <a:r>
              <a:rPr lang="en-US" altLang="zh-CN" sz="1200" b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… …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}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>
                <a:solidFill>
                  <a:srgbClr val="0000FF"/>
                </a:solidFill>
              </a:rPr>
              <a:t>return</a:t>
            </a:r>
            <a:r>
              <a:rPr lang="en-US" altLang="zh-CN" sz="1200" b="0" dirty="0"/>
              <a:t> code;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}</a:t>
            </a:r>
          </a:p>
          <a:p>
            <a:pPr marL="0" indent="0" eaLnBrk="1" hangingPunct="1">
              <a:buNone/>
            </a:pP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/>
              <a:t>void </a:t>
            </a:r>
            <a:r>
              <a:rPr lang="en-US" altLang="zh-CN" sz="1200" b="0" dirty="0" err="1"/>
              <a:t>generate_code</a:t>
            </a:r>
            <a:r>
              <a:rPr lang="en-US" altLang="zh-CN" sz="1200" b="0" dirty="0"/>
              <a:t>( </a:t>
            </a:r>
            <a:r>
              <a:rPr lang="en-US" altLang="zh-CN" sz="1200" b="0" dirty="0" err="1"/>
              <a:t>int</a:t>
            </a:r>
            <a:r>
              <a:rPr lang="en-US" altLang="zh-CN" sz="1200" b="0" dirty="0"/>
              <a:t> cookie )  {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 err="1"/>
              <a:t>int</a:t>
            </a:r>
            <a:r>
              <a:rPr lang="en-US" altLang="zh-CN" sz="1200" b="0" dirty="0"/>
              <a:t>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>
                <a:solidFill>
                  <a:srgbClr val="00B050"/>
                </a:solidFill>
              </a:rPr>
              <a:t>CODE</a:t>
            </a:r>
            <a:r>
              <a:rPr lang="en-US" altLang="zh-CN" sz="1200" b="0" dirty="0"/>
              <a:t> = cookie;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>
                <a:solidFill>
                  <a:srgbClr val="0000FF"/>
                </a:solidFill>
              </a:rPr>
              <a:t>for</a:t>
            </a:r>
            <a:r>
              <a:rPr lang="en-US" altLang="zh-CN" sz="1200" b="0" dirty="0"/>
              <a:t>(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=0;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&lt;</a:t>
            </a:r>
            <a:r>
              <a:rPr lang="en-US" altLang="zh-CN" sz="1200" b="0" dirty="0" err="1"/>
              <a:t>sizeof</a:t>
            </a:r>
            <a:r>
              <a:rPr lang="en-US" altLang="zh-CN" sz="1200" b="0" dirty="0"/>
              <a:t>(TRAN_ARRAY)/</a:t>
            </a:r>
            <a:r>
              <a:rPr lang="en-US" altLang="zh-CN" sz="1200" b="0" dirty="0" err="1"/>
              <a:t>sizeof</a:t>
            </a:r>
            <a:r>
              <a:rPr lang="en-US" altLang="zh-CN" sz="1200" b="0" dirty="0"/>
              <a:t>(</a:t>
            </a:r>
            <a:r>
              <a:rPr lang="en-US" altLang="zh-CN" sz="1200" b="0" dirty="0" err="1">
                <a:solidFill>
                  <a:srgbClr val="0000FF"/>
                </a:solidFill>
              </a:rPr>
              <a:t>int</a:t>
            </a:r>
            <a:r>
              <a:rPr lang="en-US" altLang="zh-CN" sz="1200" b="0" dirty="0"/>
              <a:t>);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++ )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  </a:t>
            </a:r>
            <a:r>
              <a:rPr lang="en-US" altLang="zh-CN" sz="1200" b="0" dirty="0">
                <a:solidFill>
                  <a:srgbClr val="00B050"/>
                </a:solidFill>
              </a:rPr>
              <a:t>CODE</a:t>
            </a:r>
            <a:r>
              <a:rPr lang="en-US" altLang="zh-CN" sz="1200" b="0" dirty="0"/>
              <a:t> = </a:t>
            </a:r>
            <a:r>
              <a:rPr lang="en-US" altLang="zh-CN" sz="1200" b="0" dirty="0" err="1">
                <a:solidFill>
                  <a:srgbClr val="00B050"/>
                </a:solidFill>
              </a:rPr>
              <a:t>transform_code</a:t>
            </a:r>
            <a:r>
              <a:rPr lang="en-US" altLang="zh-CN" sz="1200" b="0" dirty="0"/>
              <a:t>( </a:t>
            </a:r>
            <a:r>
              <a:rPr lang="en-US" altLang="zh-CN" sz="1200" b="0" dirty="0">
                <a:solidFill>
                  <a:srgbClr val="00B050"/>
                </a:solidFill>
              </a:rPr>
              <a:t>CODE</a:t>
            </a:r>
            <a:r>
              <a:rPr lang="en-US" altLang="zh-CN" sz="1200" b="0" dirty="0"/>
              <a:t>,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 );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}</a:t>
            </a:r>
            <a:endParaRPr lang="zh-CN" altLang="en-US" sz="1200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4896036" y="2092226"/>
            <a:ext cx="38884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400" b="0" dirty="0" err="1">
                <a:solidFill>
                  <a:srgbClr val="0000FF"/>
                </a:solidFill>
              </a:rPr>
              <a:t>int</a:t>
            </a:r>
            <a:r>
              <a:rPr lang="en-US" altLang="zh-CN" sz="1400" b="0" dirty="0">
                <a:solidFill>
                  <a:srgbClr val="0000FF"/>
                </a:solidFill>
              </a:rPr>
              <a:t> </a:t>
            </a:r>
            <a:r>
              <a:rPr lang="en-US" altLang="zh-CN" sz="1400" b="0" dirty="0"/>
              <a:t>encode</a:t>
            </a:r>
            <a:r>
              <a:rPr lang="en-US" altLang="zh-CN" sz="1400" b="0" dirty="0">
                <a:solidFill>
                  <a:srgbClr val="0000FF"/>
                </a:solidFill>
              </a:rPr>
              <a:t>( char</a:t>
            </a:r>
            <a:r>
              <a:rPr lang="en-US" altLang="zh-CN" sz="1400" b="0" dirty="0"/>
              <a:t>*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 )  {</a:t>
            </a:r>
          </a:p>
          <a:p>
            <a:pPr marL="0" indent="0" eaLnBrk="1" hangingPunct="1">
              <a:buNone/>
            </a:pPr>
            <a:r>
              <a:rPr lang="en-US" altLang="zh-CN" sz="1400" b="0" dirty="0">
                <a:solidFill>
                  <a:srgbClr val="0000FF"/>
                </a:solidFill>
              </a:rPr>
              <a:t>    </a:t>
            </a:r>
            <a:r>
              <a:rPr lang="en-US" altLang="zh-CN" sz="1400" b="0" dirty="0" err="1">
                <a:solidFill>
                  <a:srgbClr val="0000FF"/>
                </a:solidFill>
              </a:rPr>
              <a:t>int</a:t>
            </a:r>
            <a:r>
              <a:rPr lang="en-US" altLang="zh-CN" sz="1400" b="0" dirty="0">
                <a:solidFill>
                  <a:srgbClr val="0000FF"/>
                </a:solidFill>
              </a:rPr>
              <a:t> </a:t>
            </a:r>
            <a:r>
              <a:rPr lang="en-US" altLang="zh-CN" sz="1400" b="0" dirty="0" err="1">
                <a:solidFill>
                  <a:srgbClr val="0000FF"/>
                </a:solidFill>
              </a:rPr>
              <a:t>i</a:t>
            </a:r>
            <a:r>
              <a:rPr lang="en-US" altLang="zh-CN" sz="1400" b="0" dirty="0">
                <a:solidFill>
                  <a:srgbClr val="0000FF"/>
                </a:solidFill>
              </a:rPr>
              <a:t>, </a:t>
            </a:r>
            <a:r>
              <a:rPr lang="en-US" altLang="zh-CN" sz="1400" b="0" dirty="0"/>
              <a:t>n = </a:t>
            </a:r>
            <a:r>
              <a:rPr lang="en-US" altLang="zh-CN" sz="1400" b="0" dirty="0" err="1">
                <a:solidFill>
                  <a:srgbClr val="00B050"/>
                </a:solidFill>
              </a:rPr>
              <a:t>strlen</a:t>
            </a:r>
            <a:r>
              <a:rPr lang="en-US" altLang="zh-CN" sz="1400" b="0" dirty="0"/>
              <a:t>(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);</a:t>
            </a:r>
          </a:p>
          <a:p>
            <a:pPr marL="0" indent="0" eaLnBrk="1" hangingPunct="1">
              <a:buNone/>
            </a:pPr>
            <a:r>
              <a:rPr lang="en-US" altLang="zh-CN" sz="1400" b="0" dirty="0">
                <a:solidFill>
                  <a:srgbClr val="0000FF"/>
                </a:solidFill>
              </a:rPr>
              <a:t>    for</a:t>
            </a:r>
            <a:r>
              <a:rPr lang="en-US" altLang="zh-CN" sz="1400" b="0" dirty="0"/>
              <a:t>( 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=0; 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&lt;n; 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++ ) {</a:t>
            </a:r>
          </a:p>
          <a:p>
            <a:pPr marL="0" indent="0" eaLnBrk="1" hangingPunct="1">
              <a:buNone/>
            </a:pPr>
            <a:r>
              <a:rPr lang="en-US" altLang="zh-CN" sz="1400" b="0" dirty="0"/>
              <a:t>       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 = (</a:t>
            </a:r>
            <a:r>
              <a:rPr lang="en-US" altLang="zh-CN" sz="1400" b="0" dirty="0">
                <a:solidFill>
                  <a:srgbClr val="00B050"/>
                </a:solidFill>
              </a:rPr>
              <a:t>FDICT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]] ^ </a:t>
            </a:r>
            <a:r>
              <a:rPr lang="en-US" altLang="zh-CN" sz="1400" b="0" dirty="0">
                <a:solidFill>
                  <a:srgbClr val="00B050"/>
                </a:solidFill>
              </a:rPr>
              <a:t>CODE</a:t>
            </a:r>
            <a:r>
              <a:rPr lang="en-US" altLang="zh-CN" sz="1400" b="0" dirty="0"/>
              <a:t>) &amp; 0x7F;</a:t>
            </a:r>
          </a:p>
          <a:p>
            <a:pPr marL="0" indent="0" eaLnBrk="1" hangingPunct="1">
              <a:buNone/>
            </a:pPr>
            <a:r>
              <a:rPr lang="en-US" altLang="zh-CN" sz="1400" b="0" dirty="0"/>
              <a:t>        </a:t>
            </a:r>
            <a:r>
              <a:rPr lang="en-US" altLang="zh-CN" sz="1400" b="0" dirty="0">
                <a:solidFill>
                  <a:srgbClr val="0000FF"/>
                </a:solidFill>
              </a:rPr>
              <a:t>if</a:t>
            </a:r>
            <a:r>
              <a:rPr lang="en-US" altLang="zh-CN" sz="1400" b="0" dirty="0"/>
              <a:t>(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]&lt;0x20 ||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]&gt;0x7E )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 = ' ';</a:t>
            </a:r>
          </a:p>
          <a:p>
            <a:pPr marL="0" indent="0" eaLnBrk="1" hangingPunct="1">
              <a:buNone/>
            </a:pPr>
            <a:r>
              <a:rPr lang="en-US" altLang="zh-CN" sz="1400" b="0" dirty="0"/>
              <a:t>    }</a:t>
            </a:r>
          </a:p>
          <a:p>
            <a:pPr marL="0" indent="0" eaLnBrk="1" hangingPunct="1">
              <a:buNone/>
            </a:pPr>
            <a:r>
              <a:rPr lang="en-US" altLang="zh-CN" sz="1400" b="0" dirty="0">
                <a:solidFill>
                  <a:srgbClr val="0000FF"/>
                </a:solidFill>
              </a:rPr>
              <a:t>    return</a:t>
            </a:r>
            <a:r>
              <a:rPr lang="en-US" altLang="zh-CN" sz="1400" b="0" dirty="0"/>
              <a:t> n;</a:t>
            </a:r>
          </a:p>
          <a:p>
            <a:pPr marL="0" indent="0" eaLnBrk="1" hangingPunct="1">
              <a:buNone/>
            </a:pPr>
            <a:r>
              <a:rPr lang="en-US" altLang="zh-CN" sz="1400" b="0" dirty="0"/>
              <a:t>}</a:t>
            </a:r>
          </a:p>
          <a:p>
            <a:endParaRPr lang="en-US" altLang="zh-CN" sz="1400" b="0" dirty="0"/>
          </a:p>
          <a:p>
            <a:r>
              <a:rPr lang="en-US" altLang="zh-CN" sz="1400" b="0" dirty="0"/>
              <a:t>void </a:t>
            </a:r>
            <a:r>
              <a:rPr lang="en-US" altLang="zh-CN" sz="1400" b="0" dirty="0" err="1"/>
              <a:t>do_phase</a:t>
            </a:r>
            <a:r>
              <a:rPr lang="en-US" altLang="zh-CN" sz="1400" b="0" dirty="0"/>
              <a:t>()  {</a:t>
            </a:r>
          </a:p>
          <a:p>
            <a:r>
              <a:rPr lang="en-US" altLang="zh-CN" sz="1400" b="0" dirty="0"/>
              <a:t>    </a:t>
            </a:r>
            <a:r>
              <a:rPr lang="en-US" altLang="zh-CN" sz="1400" b="0" dirty="0" err="1">
                <a:solidFill>
                  <a:srgbClr val="00B050"/>
                </a:solidFill>
              </a:rPr>
              <a:t>generate_code</a:t>
            </a:r>
            <a:r>
              <a:rPr lang="en-US" altLang="zh-CN" sz="1400" b="0" dirty="0"/>
              <a:t>(PHASE5_COOKIE);</a:t>
            </a:r>
          </a:p>
          <a:p>
            <a:r>
              <a:rPr lang="en-US" altLang="zh-CN" sz="1400" b="0" dirty="0"/>
              <a:t>    </a:t>
            </a:r>
            <a:r>
              <a:rPr lang="en-US" altLang="zh-CN" sz="1400" b="0" dirty="0">
                <a:solidFill>
                  <a:srgbClr val="00B050"/>
                </a:solidFill>
              </a:rPr>
              <a:t>encode</a:t>
            </a:r>
            <a:r>
              <a:rPr lang="en-US" altLang="zh-CN" sz="1400" b="0" dirty="0"/>
              <a:t>(</a:t>
            </a:r>
            <a:r>
              <a:rPr lang="en-US" altLang="zh-CN" sz="1400" b="0" dirty="0">
                <a:solidFill>
                  <a:srgbClr val="00B050"/>
                </a:solidFill>
              </a:rPr>
              <a:t>BUF</a:t>
            </a:r>
            <a:r>
              <a:rPr lang="en-US" altLang="zh-CN" sz="1400" b="0" dirty="0"/>
              <a:t>);</a:t>
            </a:r>
          </a:p>
          <a:p>
            <a:r>
              <a:rPr lang="en-US" altLang="zh-CN" sz="1400" b="0" dirty="0"/>
              <a:t>    </a:t>
            </a:r>
            <a:r>
              <a:rPr lang="en-US" altLang="zh-CN" sz="1400" b="0" dirty="0" err="1">
                <a:solidFill>
                  <a:srgbClr val="00B050"/>
                </a:solidFill>
              </a:rPr>
              <a:t>printf</a:t>
            </a:r>
            <a:r>
              <a:rPr lang="en-US" altLang="zh-CN" sz="1400" b="0" dirty="0"/>
              <a:t>(</a:t>
            </a:r>
            <a:r>
              <a:rPr lang="en-US" altLang="zh-CN" sz="1400" b="0" dirty="0">
                <a:solidFill>
                  <a:srgbClr val="00B050"/>
                </a:solidFill>
              </a:rPr>
              <a:t>"%s\n"</a:t>
            </a:r>
            <a:r>
              <a:rPr lang="en-US" altLang="zh-CN" sz="1400" b="0" dirty="0"/>
              <a:t>, </a:t>
            </a:r>
            <a:r>
              <a:rPr lang="en-US" altLang="zh-CN" sz="1400" b="0" dirty="0">
                <a:solidFill>
                  <a:srgbClr val="00B050"/>
                </a:solidFill>
              </a:rPr>
              <a:t>BUF</a:t>
            </a:r>
            <a:r>
              <a:rPr lang="en-US" altLang="zh-CN" sz="1400" b="0" dirty="0"/>
              <a:t>);</a:t>
            </a:r>
          </a:p>
          <a:p>
            <a:r>
              <a:rPr lang="en-US" altLang="zh-CN" sz="1400" b="0" dirty="0"/>
              <a:t>}</a:t>
            </a:r>
            <a:endParaRPr lang="zh-CN" altLang="en-US" sz="1400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4391980" y="5265204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/>
              <a:t>上列绿色标出（以及如</a:t>
            </a:r>
            <a:r>
              <a:rPr lang="en-US" altLang="zh-CN" sz="1400" dirty="0"/>
              <a:t>switch</a:t>
            </a:r>
            <a:r>
              <a:rPr lang="zh-CN" altLang="en-US" sz="1400" dirty="0"/>
              <a:t>的跳转表等）的符号引用的对应重定位记录中随机选择若干个被置为全零。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/>
              <a:t>涉及的重定位记录可能位于</a:t>
            </a:r>
            <a:r>
              <a:rPr lang="en-US" altLang="zh-CN" sz="1400" dirty="0"/>
              <a:t>.text, .</a:t>
            </a:r>
            <a:r>
              <a:rPr lang="en-US" altLang="zh-CN" sz="1400" dirty="0" err="1"/>
              <a:t>rodata</a:t>
            </a:r>
            <a:r>
              <a:rPr lang="zh-CN" altLang="en-US" sz="1400" dirty="0"/>
              <a:t>等不同重定位节中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7040" y="1083310"/>
            <a:ext cx="8182610" cy="537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3200" b="1" kern="0" dirty="0">
                <a:solidFill>
                  <a:srgbClr val="0000FF"/>
                </a:solidFill>
              </a:rPr>
              <a:t>实验步骤</a:t>
            </a:r>
            <a:endParaRPr lang="zh-CN" altLang="en-US" sz="2000" b="1" kern="0" dirty="0">
              <a:solidFill>
                <a:srgbClr val="0000FF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600" kern="0" dirty="0">
                <a:sym typeface="+mn-ea"/>
              </a:rPr>
              <a:t>      </a:t>
            </a:r>
            <a:r>
              <a:rPr lang="en-US" altLang="zh-CN" sz="2000" kern="0" dirty="0">
                <a:sym typeface="+mn-ea"/>
              </a:rPr>
              <a:t>1</a:t>
            </a:r>
            <a:r>
              <a:rPr lang="zh-CN" altLang="en-US" sz="2000" kern="0" dirty="0">
                <a:sym typeface="+mn-ea"/>
              </a:rPr>
              <a:t>）对照</a:t>
            </a:r>
            <a:r>
              <a:rPr lang="en-US" altLang="zh-CN" sz="2000" kern="0" dirty="0">
                <a:sym typeface="+mn-ea"/>
              </a:rPr>
              <a:t>phase5.o</a:t>
            </a:r>
            <a:r>
              <a:rPr lang="zh-CN" altLang="en-US" sz="2000" kern="0" dirty="0">
                <a:sym typeface="+mn-ea"/>
              </a:rPr>
              <a:t>的反汇编程序及已有重定位记录，定位每一空重定位记录可能对应的符号引用。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000" kern="0" dirty="0">
                <a:sym typeface="+mn-ea"/>
              </a:rPr>
              <a:t>    </a:t>
            </a:r>
            <a:r>
              <a:rPr lang="en-US" altLang="zh-CN" sz="2000" kern="0" dirty="0"/>
              <a:t>2</a:t>
            </a:r>
            <a:r>
              <a:rPr lang="zh-CN" altLang="en-US" sz="2000" kern="0" dirty="0"/>
              <a:t>）对每一待处理的符号引用，按照下列重定位记录结构，构造其二进制表示（</a:t>
            </a:r>
            <a:r>
              <a:rPr lang="en-US" altLang="zh-CN" sz="2000" kern="0" dirty="0"/>
              <a:t>8</a:t>
            </a:r>
            <a:r>
              <a:rPr lang="zh-CN" altLang="en-US" sz="2000" kern="0" dirty="0"/>
              <a:t>字节块）。</a:t>
            </a:r>
            <a:endParaRPr lang="en-US" altLang="zh-CN" sz="2000" kern="0" dirty="0"/>
          </a:p>
          <a:p>
            <a:pPr lvl="2" eaLnBrk="1" hangingPunct="1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kern="0" dirty="0"/>
          </a:p>
          <a:p>
            <a:pPr lvl="2" eaLnBrk="1" hangingPunct="1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kern="0" dirty="0"/>
          </a:p>
          <a:p>
            <a:pPr lvl="2" eaLnBrk="1" hangingPunct="1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zh-CN" altLang="en-US" sz="2000" kern="0" dirty="0"/>
          </a:p>
          <a:p>
            <a:pPr marL="0" lvl="0" indent="0" eaLnBrk="1" hangingPunct="1">
              <a:lnSpc>
                <a:spcPct val="150000"/>
              </a:lnSpc>
              <a:spcBef>
                <a:spcPts val="1200"/>
              </a:spcBef>
              <a:buFont typeface="+mj-lt"/>
              <a:buNone/>
            </a:pPr>
            <a:r>
              <a:rPr lang="zh-CN" altLang="en-US" sz="2605" kern="0" dirty="0"/>
              <a:t>  </a:t>
            </a:r>
            <a:r>
              <a:rPr lang="zh-CN" altLang="en-US" sz="2000" kern="0" dirty="0"/>
              <a:t>3）使用hexedit或编程将生成的重定位记录写入到相应被清空的记录位置中。</a:t>
            </a:r>
            <a:endParaRPr lang="en-US" altLang="zh-CN" sz="2215" kern="0" dirty="0"/>
          </a:p>
          <a:p>
            <a:pPr marL="693420" lvl="2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endParaRPr lang="zh-CN" altLang="en-US" sz="1300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10" y="3177088"/>
            <a:ext cx="7300913" cy="1319213"/>
          </a:xfrm>
          <a:prstGeom prst="rect">
            <a:avLst/>
          </a:prstGeom>
        </p:spPr>
      </p:pic>
      <p:cxnSp>
        <p:nvCxnSpPr>
          <p:cNvPr id="25" name="直接箭头连接符 24"/>
          <p:cNvCxnSpPr>
            <a:endCxn id="21" idx="2"/>
          </p:cNvCxnSpPr>
          <p:nvPr/>
        </p:nvCxnSpPr>
        <p:spPr bwMode="auto">
          <a:xfrm flipV="1">
            <a:off x="6606226" y="6129300"/>
            <a:ext cx="0" cy="271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</a:t>
            </a:r>
            <a:r>
              <a:rPr lang="zh-CN" altLang="en-US" dirty="0"/>
              <a:t>实验结果提交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523" y="1736812"/>
            <a:ext cx="8632189" cy="430193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/>
              <a:t> 将修改完成的各阶段模块（</a:t>
            </a:r>
            <a:r>
              <a:rPr lang="en-US" altLang="zh-CN" sz="2000" b="1" dirty="0"/>
              <a:t>phase1.o, phase2.o, </a:t>
            </a:r>
            <a:r>
              <a:rPr lang="en-US" altLang="zh-CN" sz="2000" b="1" dirty="0">
                <a:solidFill>
                  <a:srgbClr val="FF0000"/>
                </a:solidFill>
              </a:rPr>
              <a:t>phase3_patch.o</a:t>
            </a:r>
            <a:r>
              <a:rPr lang="en-US" altLang="zh-CN" sz="2000" b="1" dirty="0"/>
              <a:t>, phase4.o, phase5.o</a:t>
            </a:r>
            <a:r>
              <a:rPr lang="zh-CN" altLang="en-US" sz="2000" b="1" dirty="0"/>
              <a:t>）和未改动的</a:t>
            </a:r>
            <a:r>
              <a:rPr lang="en-US" altLang="zh-CN" sz="2000" b="1" dirty="0" err="1"/>
              <a:t>main.o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phase3.o</a:t>
            </a:r>
            <a:r>
              <a:rPr lang="zh-CN" altLang="en-US" sz="2000" b="1" dirty="0"/>
              <a:t>模块一起用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工具打包：</a:t>
            </a:r>
            <a:endParaRPr lang="en-US" altLang="zh-CN" sz="2000" b="1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b="1" dirty="0"/>
              <a:t>tar </a:t>
            </a:r>
            <a:r>
              <a:rPr lang="en-US" altLang="zh-CN" sz="1600" b="1" dirty="0" err="1"/>
              <a:t>cvf </a:t>
            </a:r>
            <a:r>
              <a:rPr lang="en-US" altLang="zh-CN" sz="1600" b="1" dirty="0"/>
              <a:t> &lt;</a:t>
            </a:r>
            <a:r>
              <a:rPr lang="zh-CN" altLang="en-US" sz="1600" b="1" dirty="0"/>
              <a:t>学号</a:t>
            </a:r>
            <a:r>
              <a:rPr lang="en-US" altLang="zh-CN" sz="1600" b="1" dirty="0"/>
              <a:t>&gt;.tar  </a:t>
            </a:r>
            <a:r>
              <a:rPr lang="en-US" altLang="zh-CN" sz="1600" b="1" dirty="0" err="1"/>
              <a:t>main.o</a:t>
            </a:r>
            <a:r>
              <a:rPr lang="en-US" altLang="zh-CN" sz="1600" b="1" dirty="0"/>
              <a:t> phase1.o phase2.o phase3.o phase3_patch.o phase4.o phase5.o</a:t>
            </a:r>
          </a:p>
          <a:p>
            <a:pPr marL="930275" lvl="2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FF0000"/>
                </a:solidFill>
              </a:rPr>
              <a:t>注意：</a:t>
            </a:r>
            <a:r>
              <a:rPr lang="en-US" altLang="zh-CN" sz="1600" b="1" dirty="0">
                <a:solidFill>
                  <a:srgbClr val="FF0000"/>
                </a:solidFill>
              </a:rPr>
              <a:t>TAR</a:t>
            </a:r>
            <a:r>
              <a:rPr lang="zh-CN" altLang="en-US" sz="1600" b="1" dirty="0">
                <a:solidFill>
                  <a:srgbClr val="FF0000"/>
                </a:solidFill>
              </a:rPr>
              <a:t>文件中一定不要包含任何目录结构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/>
              <a:t>将结果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文件重命名为“学号</a:t>
            </a:r>
            <a:r>
              <a:rPr lang="en-US" altLang="zh-CN" sz="2000" b="1" dirty="0"/>
              <a:t>.tar”</a:t>
            </a:r>
            <a:r>
              <a:rPr lang="zh-CN" altLang="en-US" sz="2000" b="1" dirty="0"/>
              <a:t>后提交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在实验报告中，对你每一任务，用文字详细描述分析与攻击过程，栈帧内容要截图标注说明。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15:45-18:10</a:t>
            </a:r>
          </a:p>
          <a:p>
            <a:r>
              <a:rPr lang="zh-CN" altLang="en-US" dirty="0"/>
              <a:t>实验学分：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请按顺序写出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ELF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格式的</a:t>
            </a:r>
            <a:r>
              <a:rPr lang="zh-CN" altLang="en-US" dirty="0">
                <a:solidFill>
                  <a:srgbClr val="0070C0"/>
                </a:solidFill>
              </a:rPr>
              <a:t>可执行目标文件的各类信息</a:t>
            </a:r>
          </a:p>
          <a:p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请按照内存地址从低到高的顺序，写出</a:t>
            </a:r>
            <a:r>
              <a:rPr lang="en-US" altLang="zh-CN" dirty="0">
                <a:solidFill>
                  <a:srgbClr val="0070C0"/>
                </a:solidFill>
              </a:rPr>
              <a:t>Linux</a:t>
            </a:r>
            <a:r>
              <a:rPr lang="zh-CN" altLang="en-US" dirty="0">
                <a:solidFill>
                  <a:srgbClr val="0070C0"/>
                </a:solidFill>
              </a:rPr>
              <a:t>下</a:t>
            </a:r>
            <a:r>
              <a:rPr lang="en-US" altLang="zh-CN" dirty="0">
                <a:solidFill>
                  <a:srgbClr val="0070C0"/>
                </a:solidFill>
              </a:rPr>
              <a:t>X64</a:t>
            </a:r>
            <a:r>
              <a:rPr lang="zh-CN" altLang="en-US" dirty="0">
                <a:solidFill>
                  <a:srgbClr val="0070C0"/>
                </a:solidFill>
              </a:rPr>
              <a:t>内存映像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请运行</a:t>
            </a:r>
            <a:r>
              <a:rPr lang="en-US" altLang="zh-CN" dirty="0">
                <a:solidFill>
                  <a:srgbClr val="FF0000"/>
                </a:solidFill>
              </a:rPr>
              <a:t>“LinkAddress -u </a:t>
            </a:r>
            <a:r>
              <a:rPr lang="zh-CN" altLang="en-US" dirty="0">
                <a:solidFill>
                  <a:srgbClr val="FF0000"/>
                </a:solidFill>
              </a:rPr>
              <a:t>学号 姓名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 按地址循序写出各符号的地址、空间。并按照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X64</a:t>
            </a:r>
            <a:r>
              <a:rPr lang="zh-CN" altLang="en-US" dirty="0"/>
              <a:t>内存</a:t>
            </a:r>
            <a:r>
              <a:rPr lang="zh-CN" altLang="en-US" dirty="0">
                <a:sym typeface="+mn-ea"/>
              </a:rPr>
              <a:t>映像</a:t>
            </a:r>
            <a:r>
              <a:rPr lang="zh-CN" altLang="en-US" dirty="0"/>
              <a:t>标出其所属各区。</a:t>
            </a:r>
          </a:p>
          <a:p>
            <a:endParaRPr lang="zh-CN" altLang="en-US" dirty="0"/>
          </a:p>
          <a:p>
            <a:r>
              <a:rPr lang="zh-CN" altLang="en-US" dirty="0"/>
              <a:t>请按顺序写出</a:t>
            </a:r>
            <a:r>
              <a:rPr lang="en-US" altLang="zh-CN" dirty="0"/>
              <a:t>LinkAddress</a:t>
            </a:r>
            <a:r>
              <a:rPr lang="zh-CN" altLang="en-US" dirty="0"/>
              <a:t>从开始执行到</a:t>
            </a:r>
            <a:r>
              <a:rPr lang="en-US" altLang="zh-CN" dirty="0"/>
              <a:t>main</a:t>
            </a:r>
            <a:r>
              <a:rPr lang="zh-CN" altLang="en-US" dirty="0"/>
              <a:t>前</a:t>
            </a:r>
            <a:r>
              <a:rPr lang="en-US" altLang="zh-CN" dirty="0"/>
              <a:t>/</a:t>
            </a:r>
            <a:r>
              <a:rPr lang="zh-CN" altLang="en-US" dirty="0"/>
              <a:t>后执行的子程序的名字。</a:t>
            </a:r>
            <a:r>
              <a:rPr lang="en-US" altLang="zh-CN" dirty="0"/>
              <a:t>(gcc</a:t>
            </a:r>
            <a:r>
              <a:rPr lang="zh-CN" altLang="en-US" dirty="0"/>
              <a:t>与</a:t>
            </a:r>
            <a:r>
              <a:rPr lang="en-US" altLang="zh-CN" dirty="0"/>
              <a:t>objdump/GDB/EDB)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linkbomb.tar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每人的包都不相同，一定要注意，</a:t>
            </a:r>
            <a:endParaRPr lang="en-US" altLang="zh-CN" dirty="0"/>
          </a:p>
          <a:p>
            <a:pPr lvl="1"/>
            <a:r>
              <a:rPr lang="en-US" altLang="zh-CN" dirty="0"/>
              <a:t>CMU</a:t>
            </a:r>
            <a:r>
              <a:rPr lang="zh-CN" altLang="en-US" dirty="0"/>
              <a:t>无此实验，</a:t>
            </a:r>
            <a:r>
              <a:rPr lang="en-US" altLang="zh-CN" dirty="0"/>
              <a:t>HIT</a:t>
            </a:r>
            <a:r>
              <a:rPr lang="zh-CN" altLang="en-US" dirty="0"/>
              <a:t>增加</a:t>
            </a:r>
            <a:endParaRPr lang="en-US" altLang="zh-CN" dirty="0"/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/>
              <a:t>ELF</a:t>
            </a:r>
            <a:r>
              <a:rPr lang="zh-CN" altLang="en-US" dirty="0"/>
              <a:t>文件分析</a:t>
            </a:r>
            <a:r>
              <a:rPr lang="en-US" altLang="zh-CN" dirty="0"/>
              <a:t>: readelf </a:t>
            </a:r>
            <a:r>
              <a:rPr lang="zh-CN" altLang="en-US" dirty="0"/>
              <a:t>看帮助</a:t>
            </a:r>
            <a:endParaRPr lang="en-US" altLang="zh-CN" dirty="0"/>
          </a:p>
          <a:p>
            <a:pPr lvl="1"/>
            <a:r>
              <a:rPr lang="en-US" altLang="zh-CN" dirty="0"/>
              <a:t>readelf -h     </a:t>
            </a:r>
            <a:r>
              <a:rPr lang="zh-CN" altLang="en-US" dirty="0"/>
              <a:t>读取分析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lvl="1"/>
            <a:r>
              <a:rPr lang="en-US" altLang="zh-CN" dirty="0"/>
              <a:t>readelf -s     </a:t>
            </a:r>
            <a:r>
              <a:rPr lang="zh-CN" altLang="en-US" dirty="0"/>
              <a:t>分析符号表与动态符号               </a:t>
            </a:r>
            <a:r>
              <a:rPr lang="en-US" altLang="zh-CN" dirty="0"/>
              <a:t>-x </a:t>
            </a:r>
            <a:r>
              <a:rPr lang="zh-CN" altLang="en-US" dirty="0"/>
              <a:t>看字节  </a:t>
            </a:r>
            <a:r>
              <a:rPr lang="en-US" altLang="zh-CN" dirty="0"/>
              <a:t>-p</a:t>
            </a:r>
            <a:r>
              <a:rPr lang="zh-CN" altLang="en-US" dirty="0"/>
              <a:t>看字符串</a:t>
            </a:r>
          </a:p>
          <a:p>
            <a:pPr lvl="1"/>
            <a:r>
              <a:rPr lang="en-US" altLang="zh-CN" dirty="0"/>
              <a:t>readelf -a    </a:t>
            </a:r>
            <a:r>
              <a:rPr lang="zh-CN" altLang="en-US" dirty="0"/>
              <a:t>看所有信息                              可练习！</a:t>
            </a:r>
            <a:r>
              <a:rPr lang="en-US" altLang="zh-CN" dirty="0">
                <a:sym typeface="+mn-ea"/>
              </a:rPr>
              <a:t>readelf -r </a:t>
            </a:r>
            <a:r>
              <a:rPr lang="zh-CN" altLang="en-US" dirty="0">
                <a:sym typeface="+mn-ea"/>
              </a:rPr>
              <a:t>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readelf</a:t>
            </a:r>
            <a:r>
              <a:rPr lang="en-US" altLang="zh-CN">
                <a:sym typeface="+mn-ea"/>
              </a:rPr>
              <a:t> &lt;option(s)&gt; elf-file(s)</a:t>
            </a:r>
            <a:endParaRPr lang="zh-CN" alt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59371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-a –all		</a:t>
            </a:r>
            <a:r>
              <a:rPr lang="zh-CN" altLang="en-US" dirty="0"/>
              <a:t>等同于同时使用：</a:t>
            </a:r>
            <a:r>
              <a:rPr lang="en-US" altLang="zh-CN" dirty="0"/>
              <a:t>-h -l -S -s -r -d -V -A -I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-h --file-header	</a:t>
            </a:r>
            <a:r>
              <a:rPr lang="zh-CN" altLang="en-US" dirty="0"/>
              <a:t>显示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-l --program-headers	</a:t>
            </a:r>
            <a:r>
              <a:rPr lang="zh-CN" altLang="en-US" dirty="0"/>
              <a:t>显示程序头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-S --section-headers	</a:t>
            </a:r>
            <a:r>
              <a:rPr lang="zh-CN" altLang="en-US" dirty="0"/>
              <a:t>显示节头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-t --section-details	</a:t>
            </a:r>
            <a:r>
              <a:rPr lang="zh-CN" altLang="en-US" dirty="0"/>
              <a:t>显示节详细信息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-s –</a:t>
            </a:r>
            <a:r>
              <a:rPr lang="en-US" altLang="zh-CN" dirty="0" err="1"/>
              <a:t>syms</a:t>
            </a:r>
            <a:r>
              <a:rPr lang="en-US" altLang="zh-CN" dirty="0"/>
              <a:t>		</a:t>
            </a:r>
            <a:r>
              <a:rPr lang="zh-CN" altLang="en-US" dirty="0"/>
              <a:t>显示符号表（</a:t>
            </a:r>
            <a:r>
              <a:rPr lang="en-US" altLang="zh-CN" dirty="0"/>
              <a:t>symbol table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-r –</a:t>
            </a:r>
            <a:r>
              <a:rPr lang="en-US" altLang="zh-CN" dirty="0" err="1"/>
              <a:t>relocs</a:t>
            </a:r>
            <a:r>
              <a:rPr lang="en-US" altLang="zh-CN" dirty="0"/>
              <a:t>		</a:t>
            </a:r>
            <a:r>
              <a:rPr lang="zh-CN" altLang="en-US" dirty="0"/>
              <a:t>显示重定位信息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-d –dynamic	</a:t>
            </a:r>
            <a:r>
              <a:rPr lang="zh-CN" altLang="en-US" dirty="0"/>
              <a:t>显示动态节（</a:t>
            </a:r>
            <a:r>
              <a:rPr lang="en-US" altLang="zh-CN" dirty="0"/>
              <a:t>dynamic section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-x --hex-dump=&lt;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             readelf -x.data xxxx.o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-p --string-dump=&lt;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以字符串形式显示输出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-R --relocated-dump=&lt;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/>
              <a:t>以重定位后的字节形式显示输出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指定节内容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运行</a:t>
            </a:r>
            <a:r>
              <a:rPr lang="en-US" altLang="zh-CN" sz="2800" dirty="0"/>
              <a:t>LinkAddr</a:t>
            </a:r>
            <a:r>
              <a:rPr lang="zh-CN" altLang="en-US" sz="2800" dirty="0"/>
              <a:t>程序，看输出结果</a:t>
            </a:r>
            <a:endParaRPr lang="en-US" altLang="zh-CN" sz="2800" dirty="0"/>
          </a:p>
          <a:p>
            <a:pPr lvl="1"/>
            <a:r>
              <a:rPr lang="zh-CN" altLang="en-US" sz="2400" dirty="0"/>
              <a:t>排序一下输出的各个符号。</a:t>
            </a:r>
          </a:p>
          <a:p>
            <a:pPr lvl="1"/>
            <a:r>
              <a:rPr lang="zh-CN" altLang="en-US" sz="2400" dirty="0"/>
              <a:t>查看内存：</a:t>
            </a:r>
            <a:r>
              <a:rPr lang="en-US" altLang="zh-CN" sz="2400" dirty="0"/>
              <a:t>argv  </a:t>
            </a:r>
            <a:r>
              <a:rPr lang="zh-CN" altLang="en-US" sz="2400" dirty="0"/>
              <a:t>与 </a:t>
            </a:r>
            <a:r>
              <a:rPr lang="en-US" altLang="zh-CN" sz="2400" dirty="0"/>
              <a:t>env </a:t>
            </a:r>
            <a:r>
              <a:rPr lang="zh-CN" altLang="en-US" sz="2400" dirty="0"/>
              <a:t>典型的</a:t>
            </a:r>
            <a:r>
              <a:rPr lang="en-US" altLang="zh-CN" sz="2400" dirty="0"/>
              <a:t>char** </a:t>
            </a:r>
            <a:r>
              <a:rPr lang="zh-CN" altLang="en-US" sz="2400" dirty="0"/>
              <a:t>或</a:t>
            </a:r>
            <a:r>
              <a:rPr lang="en-US" altLang="zh-CN" sz="2400" dirty="0"/>
              <a:t>char*[]</a:t>
            </a:r>
          </a:p>
          <a:p>
            <a:r>
              <a:rPr lang="en-US" altLang="zh-CN" sz="2800" dirty="0"/>
              <a:t>5.GDB/EDB</a:t>
            </a:r>
            <a:r>
              <a:rPr lang="zh-CN" altLang="en-US" sz="2800" dirty="0"/>
              <a:t>打开</a:t>
            </a:r>
            <a:r>
              <a:rPr lang="en-US" altLang="zh-CN" sz="2800" dirty="0"/>
              <a:t>linkAddr</a:t>
            </a:r>
          </a:p>
          <a:p>
            <a:pPr lvl="1"/>
            <a:r>
              <a:rPr lang="zh-CN" altLang="en-US" sz="2400" dirty="0"/>
              <a:t>调试程序，查看从最开始到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函数及退出前的所有运行函数。按顺序列出。</a:t>
            </a:r>
            <a:endParaRPr lang="en-US" altLang="zh-CN" sz="2400" dirty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查看变量与函数的地址填充</a:t>
            </a:r>
            <a:endParaRPr lang="en-US" altLang="zh-CN" sz="2800" dirty="0"/>
          </a:p>
          <a:p>
            <a:pPr lvl="1"/>
            <a:r>
              <a:rPr lang="zh-CN" altLang="en-US" sz="2400" dirty="0"/>
              <a:t>确定调用</a:t>
            </a:r>
            <a:r>
              <a:rPr lang="en-US" altLang="zh-CN" sz="2400" dirty="0"/>
              <a:t>useless</a:t>
            </a:r>
            <a:r>
              <a:rPr lang="zh-CN" altLang="en-US" sz="2400" dirty="0"/>
              <a:t>、</a:t>
            </a:r>
            <a:r>
              <a:rPr lang="en-US" altLang="zh-CN" sz="2400" dirty="0"/>
              <a:t>showpointer</a:t>
            </a:r>
            <a:r>
              <a:rPr lang="zh-CN" altLang="en-US" sz="2400" dirty="0"/>
              <a:t>、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函数地址何时确定的</a:t>
            </a:r>
          </a:p>
          <a:p>
            <a:pPr lvl="1"/>
            <a:r>
              <a:rPr lang="zh-CN" altLang="en-US" sz="2400" dirty="0"/>
              <a:t>函数__printf_chk、</a:t>
            </a:r>
            <a:r>
              <a:rPr lang="en-US" altLang="zh-CN" sz="2400" dirty="0"/>
              <a:t>puts</a:t>
            </a:r>
            <a:r>
              <a:rPr lang="zh-CN" altLang="en-US" sz="2400" dirty="0">
                <a:sym typeface="+mn-ea"/>
              </a:rPr>
              <a:t>的地址何时确定的，谁来填写的？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malloc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free</a:t>
            </a:r>
            <a:r>
              <a:rPr lang="zh-CN" altLang="en-US" sz="2400" dirty="0">
                <a:sym typeface="+mn-ea"/>
              </a:rPr>
              <a:t>的地址何时确定的，谁来填写的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exit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printf</a:t>
            </a:r>
            <a:r>
              <a:rPr lang="zh-CN" altLang="en-US" sz="2400" dirty="0">
                <a:sym typeface="+mn-ea"/>
              </a:rPr>
              <a:t>的地址何时确定的，谁来填写的</a:t>
            </a:r>
          </a:p>
          <a:p>
            <a:pPr lvl="1"/>
            <a:r>
              <a:rPr lang="zh-CN" altLang="en-US" sz="2400" dirty="0"/>
              <a:t>符号__environ、</a:t>
            </a:r>
            <a:r>
              <a:rPr lang="en-US" altLang="zh-CN" sz="2400" dirty="0"/>
              <a:t>global</a:t>
            </a:r>
            <a:r>
              <a:rPr lang="zh-CN" altLang="en-US" sz="2400" dirty="0"/>
              <a:t>、</a:t>
            </a:r>
            <a:r>
              <a:rPr lang="en-US" altLang="zh-CN" sz="2400" dirty="0"/>
              <a:t>argc</a:t>
            </a:r>
            <a:r>
              <a:rPr lang="zh-CN" altLang="en-US" sz="2400" dirty="0"/>
              <a:t>、</a:t>
            </a:r>
            <a:r>
              <a:rPr lang="en-US" altLang="zh-CN" sz="2400" dirty="0"/>
              <a:t>argv</a:t>
            </a:r>
            <a:r>
              <a:rPr lang="zh-CN" altLang="en-US" sz="2400" dirty="0"/>
              <a:t>的地址与值怎么确定的</a:t>
            </a:r>
          </a:p>
          <a:p>
            <a:pPr lvl="1"/>
            <a:r>
              <a:rPr lang="zh-CN" altLang="en-US" sz="2400" dirty="0"/>
              <a:t>请列出各符号的地址、内容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linklab</a:t>
            </a:r>
            <a:r>
              <a:rPr lang="en-US" altLang="zh-CN" sz="2800" dirty="0">
                <a:solidFill>
                  <a:srgbClr val="0000FF"/>
                </a:solidFill>
              </a:rPr>
              <a:t>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linklab.tar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main.o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>
                <a:sym typeface="+mn-ea"/>
              </a:rPr>
              <a:t>主程序的可重定位目标模块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实验中无需修改</a:t>
            </a:r>
          </a:p>
          <a:p>
            <a:pPr lvl="1"/>
            <a:r>
              <a:rPr lang="en-US" altLang="zh-CN" sz="2400" dirty="0">
                <a:sym typeface="+mn-ea"/>
              </a:rPr>
              <a:t>phase1.o …phasen.o</a:t>
            </a:r>
            <a:r>
              <a:rPr lang="zh-CN" altLang="en-US" sz="2400" dirty="0">
                <a:sym typeface="+mn-ea"/>
              </a:rPr>
              <a:t>：各阶段实验所针对的二进制可重定位目标模块，需在相应实验阶段中予以修改或补充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</a:p>
          <a:p>
            <a:pPr lvl="1"/>
            <a:r>
              <a:rPr lang="en-US" altLang="zh-CN" sz="2400" dirty="0">
                <a:sym typeface="+mn-ea"/>
              </a:rPr>
              <a:t>在实验中的每一阶段n，按照阶段的目标要求修改相应可重定位二进制目标模块phasen.o后，使用如下命令生成可执行程序linkbomb：</a:t>
            </a:r>
            <a:r>
              <a:rPr lang="zh-CN" altLang="en-US" b="1" dirty="0">
                <a:sym typeface="+mn-ea"/>
              </a:rPr>
              <a:t>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$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gcc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m32 -o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main.o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phase[n].o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./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                 </a:t>
            </a:r>
            <a:r>
              <a:rPr lang="zh-CN" altLang="en-US" sz="2400" b="1" dirty="0" err="1">
                <a:solidFill>
                  <a:srgbClr val="00B0F0"/>
                </a:solidFill>
                <a:sym typeface="+mn-ea"/>
              </a:rPr>
              <a:t>运行后会输出信息，如 学号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86982" cy="762000"/>
          </a:xfrm>
        </p:spPr>
        <p:txBody>
          <a:bodyPr/>
          <a:lstStyle/>
          <a:p>
            <a:r>
              <a:rPr lang="en-US" altLang="zh-CN" dirty="0"/>
              <a:t>7. link</a:t>
            </a:r>
            <a:r>
              <a:rPr lang="en-US" altLang="zh-CN" dirty="0" err="1"/>
              <a:t>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3350</Words>
  <Application>Microsoft Office PowerPoint</Application>
  <PresentationFormat>全屏显示(4:3)</PresentationFormat>
  <Paragraphs>311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Gill Sans</vt:lpstr>
      <vt:lpstr>MS PGothic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ICS-LAB5   Link/链接</vt:lpstr>
      <vt:lpstr>一、实验基本信息</vt:lpstr>
      <vt:lpstr>PowerPoint 演示文稿</vt:lpstr>
      <vt:lpstr>二、实验要求</vt:lpstr>
      <vt:lpstr>三、实验预习</vt:lpstr>
      <vt:lpstr>四、实验内容与步骤</vt:lpstr>
      <vt:lpstr>readelf &lt;option(s)&gt; elf-file(s)</vt:lpstr>
      <vt:lpstr>PowerPoint 演示文稿</vt:lpstr>
      <vt:lpstr>7. linkbomb实验包分析</vt:lpstr>
      <vt:lpstr>8. LinkBomb程序框架</vt:lpstr>
      <vt:lpstr>9.实验任务</vt:lpstr>
      <vt:lpstr>实验阶段1</vt:lpstr>
      <vt:lpstr>实验阶段2</vt:lpstr>
      <vt:lpstr>实验阶段2</vt:lpstr>
      <vt:lpstr>实验阶段3</vt:lpstr>
      <vt:lpstr>实验阶段3</vt:lpstr>
      <vt:lpstr>实验阶段4</vt:lpstr>
      <vt:lpstr>实验阶段4</vt:lpstr>
      <vt:lpstr>实验阶段4</vt:lpstr>
      <vt:lpstr>实验阶段5</vt:lpstr>
      <vt:lpstr>实验阶段5</vt:lpstr>
      <vt:lpstr>实验阶段5</vt:lpstr>
      <vt:lpstr>10.实验结果提交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xjy</cp:lastModifiedBy>
  <cp:revision>378</cp:revision>
  <cp:lastPrinted>2012-09-05T04:08:00Z</cp:lastPrinted>
  <dcterms:created xsi:type="dcterms:W3CDTF">2012-09-06T15:16:00Z</dcterms:created>
  <dcterms:modified xsi:type="dcterms:W3CDTF">2018-11-28T13:08:10Z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