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63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400" r:id="rId29"/>
    <p:sldId id="401" r:id="rId30"/>
    <p:sldId id="402" r:id="rId31"/>
    <p:sldId id="403" r:id="rId32"/>
    <p:sldId id="404" r:id="rId33"/>
    <p:sldId id="407" r:id="rId34"/>
    <p:sldId id="408" r:id="rId35"/>
    <p:sldId id="409" r:id="rId36"/>
    <p:sldId id="410" r:id="rId37"/>
    <p:sldId id="405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59" d="100"/>
          <a:sy n="59" d="100"/>
        </p:scale>
        <p:origin x="1500" y="6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44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U201414557.txt</a:t>
            </a:r>
            <a:r>
              <a:rPr lang="zh-CN" altLang="en-US" sz="12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：存有攻击字符串的文本文件，名字可任意</a:t>
            </a:r>
            <a:endParaRPr lang="en-US" altLang="zh-CN" sz="1200" i="0" dirty="0" smtClean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/>
              <a:t>cat</a:t>
            </a:r>
            <a:r>
              <a:rPr lang="zh-CN" altLang="en-US" dirty="0" smtClean="0"/>
              <a:t>：文本输出命令，可输出到屏幕，也可输出到文件</a:t>
            </a:r>
            <a:endParaRPr lang="en-US" altLang="zh-CN" dirty="0" smtClean="0"/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利用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Linux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所提供的管道符“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|”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将两个命令隔开，管道符左边命令的输出就会作为管道符右边命令的输入。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1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 smtClean="0"/>
              <a:t> ICS-LAB4  </a:t>
            </a:r>
            <a:r>
              <a:rPr lang="en-US" altLang="zh-CN" sz="6000" dirty="0" err="1" smtClean="0">
                <a:solidFill>
                  <a:srgbClr val="FF0000"/>
                </a:solidFill>
              </a:rPr>
              <a:t>Buflab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 </a:t>
            </a:r>
            <a:r>
              <a:rPr lang="zh-CN" altLang="en-US" sz="4800" dirty="0" smtClean="0"/>
              <a:t>缓冲器漏洞攻击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smtClean="0"/>
              <a:t>10</a:t>
            </a:r>
            <a:r>
              <a:rPr lang="zh-CN" altLang="en-US" sz="280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gets(</a:t>
            </a:r>
            <a:r>
              <a:rPr lang="en-US" altLang="zh-CN" sz="18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3058182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US" altLang="zh-CN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1170301099</a:t>
            </a:r>
            <a:endParaRPr lang="en-US" altLang="zh-CN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ICS2018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4769069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US" altLang="zh-CN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1170301099</a:t>
            </a:r>
            <a:endParaRPr lang="en-US" altLang="zh-CN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6122277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 smtClean="0">
                <a:solidFill>
                  <a:srgbClr val="FF0000"/>
                </a:solidFill>
              </a:rPr>
              <a:t>缓冲区</a:t>
            </a:r>
            <a:r>
              <a:rPr lang="zh-CN" altLang="zh-CN" sz="2800" i="0" dirty="0">
                <a:solidFill>
                  <a:srgbClr val="FF0000"/>
                </a:solidFill>
              </a:rPr>
              <a:t>溢出导致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程序</a:t>
            </a:r>
            <a:r>
              <a:rPr lang="zh-CN" altLang="en-US" sz="2800" i="0" dirty="0" smtClean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破坏</a:t>
            </a:r>
            <a:r>
              <a:rPr lang="zh-CN" altLang="zh-CN" sz="2800" i="0" dirty="0">
                <a:solidFill>
                  <a:srgbClr val="FF0000"/>
                </a:solidFill>
              </a:rPr>
              <a:t>，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产生访</a:t>
            </a:r>
            <a:r>
              <a:rPr lang="zh-CN" altLang="en-US" sz="2800" i="0" dirty="0" smtClean="0">
                <a:solidFill>
                  <a:srgbClr val="FF0000"/>
                </a:solidFill>
              </a:rPr>
              <a:t>存</a:t>
            </a:r>
            <a:r>
              <a:rPr lang="zh-CN" altLang="zh-CN" sz="2800" i="0" dirty="0" smtClean="0">
                <a:solidFill>
                  <a:srgbClr val="FF0000"/>
                </a:solidFill>
              </a:rPr>
              <a:t>错误</a:t>
            </a:r>
            <a:endParaRPr lang="zh-CN" altLang="zh-CN" sz="2800" i="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02705"/>
            <a:ext cx="8786982" cy="578023"/>
          </a:xfrm>
        </p:spPr>
        <p:txBody>
          <a:bodyPr/>
          <a:lstStyle/>
          <a:p>
            <a:pPr algn="ctr"/>
            <a:r>
              <a:rPr lang="zh-CN" altLang="en-US" dirty="0" smtClean="0"/>
              <a:t>攻击手段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529586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 smtClean="0"/>
              <a:t>设计字符串</a:t>
            </a:r>
            <a:r>
              <a:rPr lang="zh-CN" altLang="zh-CN" dirty="0"/>
              <a:t>输入给</a:t>
            </a:r>
            <a:r>
              <a:rPr lang="en-US" altLang="zh-CN" dirty="0" err="1"/>
              <a:t>bufbomb</a:t>
            </a:r>
            <a:r>
              <a:rPr lang="zh-CN" altLang="zh-CN" dirty="0" smtClean="0"/>
              <a:t>，造成</a:t>
            </a:r>
            <a:r>
              <a:rPr lang="zh-CN" altLang="zh-CN" dirty="0"/>
              <a:t>缓冲区溢出</a:t>
            </a:r>
            <a:r>
              <a:rPr lang="zh-CN" altLang="zh-CN" dirty="0" smtClean="0"/>
              <a:t>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sz="2400" dirty="0" smtClean="0">
                <a:solidFill>
                  <a:srgbClr val="FF0000"/>
                </a:solidFill>
              </a:rPr>
              <a:t>无</a:t>
            </a:r>
            <a:r>
              <a:rPr lang="zh-CN" altLang="zh-CN" sz="2400" dirty="0">
                <a:solidFill>
                  <a:srgbClr val="FF0000"/>
                </a:solidFill>
              </a:rPr>
              <a:t>符号字节</a:t>
            </a:r>
            <a:r>
              <a:rPr lang="zh-CN" altLang="zh-CN" sz="2400" dirty="0" smtClean="0">
                <a:solidFill>
                  <a:srgbClr val="FF0000"/>
                </a:solidFill>
              </a:rPr>
              <a:t>数据，十六进制</a:t>
            </a:r>
            <a:r>
              <a:rPr lang="zh-CN" altLang="zh-CN" sz="2400" dirty="0">
                <a:solidFill>
                  <a:srgbClr val="FF0000"/>
                </a:solidFill>
              </a:rPr>
              <a:t>表示</a:t>
            </a:r>
            <a:r>
              <a:rPr lang="zh-CN" altLang="zh-CN" sz="2400" dirty="0" smtClean="0">
                <a:solidFill>
                  <a:srgbClr val="FF0000"/>
                </a:solidFill>
              </a:rPr>
              <a:t>，字节间</a:t>
            </a:r>
            <a:r>
              <a:rPr lang="zh-CN" altLang="zh-CN" sz="2400" dirty="0">
                <a:solidFill>
                  <a:srgbClr val="FF0000"/>
                </a:solidFill>
              </a:rPr>
              <a:t>用空格隔开，如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</a:t>
            </a:r>
            <a:r>
              <a:rPr lang="en-US" altLang="zh-CN" sz="2400" dirty="0" smtClean="0">
                <a:solidFill>
                  <a:srgbClr val="FF0000"/>
                </a:solidFill>
              </a:rPr>
              <a:t>c0</a:t>
            </a: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dirty="0" smtClean="0">
                <a:solidFill>
                  <a:srgbClr val="FF0000"/>
                </a:solidFill>
              </a:rPr>
              <a:t>cookie</a:t>
            </a:r>
            <a:r>
              <a:rPr lang="zh-CN" altLang="en-US" sz="2400" dirty="0" smtClean="0">
                <a:solidFill>
                  <a:srgbClr val="FF0000"/>
                </a:solidFill>
              </a:rPr>
              <a:t>相关，</a:t>
            </a:r>
            <a:r>
              <a:rPr lang="zh-CN" altLang="zh-CN" sz="2400" dirty="0" smtClean="0">
                <a:solidFill>
                  <a:srgbClr val="FF0000"/>
                </a:solidFill>
              </a:rPr>
              <a:t>每</a:t>
            </a:r>
            <a:r>
              <a:rPr lang="zh-CN" altLang="en-US" sz="2400" dirty="0" smtClean="0">
                <a:solidFill>
                  <a:srgbClr val="FF0000"/>
                </a:solidFill>
              </a:rPr>
              <a:t>位</a:t>
            </a:r>
            <a:r>
              <a:rPr lang="zh-CN" altLang="zh-CN" sz="2400" dirty="0" smtClean="0">
                <a:solidFill>
                  <a:srgbClr val="FF0000"/>
                </a:solidFill>
              </a:rPr>
              <a:t>同学</a:t>
            </a:r>
            <a:r>
              <a:rPr lang="zh-CN" altLang="zh-CN" sz="2400" dirty="0">
                <a:solidFill>
                  <a:srgbClr val="FF0000"/>
                </a:solidFill>
              </a:rPr>
              <a:t>的攻击</a:t>
            </a:r>
            <a:r>
              <a:rPr lang="zh-CN" altLang="zh-CN" sz="2400" dirty="0" smtClean="0">
                <a:solidFill>
                  <a:srgbClr val="FF0000"/>
                </a:solidFill>
              </a:rPr>
              <a:t>字串</a:t>
            </a:r>
            <a:r>
              <a:rPr lang="zh-CN" altLang="en-US" sz="2400" dirty="0" smtClean="0">
                <a:solidFill>
                  <a:srgbClr val="FF0000"/>
                </a:solidFill>
              </a:rPr>
              <a:t>不同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 smtClean="0">
                <a:solidFill>
                  <a:srgbClr val="FF0000"/>
                </a:solidFill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</a:rPr>
              <a:t>输入方便</a:t>
            </a:r>
            <a:r>
              <a:rPr lang="zh-CN" altLang="zh-CN" sz="2400" dirty="0" smtClean="0">
                <a:solidFill>
                  <a:srgbClr val="FF0000"/>
                </a:solidFill>
              </a:rPr>
              <a:t>将</a:t>
            </a:r>
            <a:r>
              <a:rPr lang="zh-CN" altLang="zh-CN" sz="2400" dirty="0">
                <a:solidFill>
                  <a:srgbClr val="FF0000"/>
                </a:solidFill>
              </a:rPr>
              <a:t>攻击字符串写</a:t>
            </a:r>
            <a:r>
              <a:rPr lang="zh-CN" altLang="zh-CN" sz="2400" dirty="0" smtClean="0">
                <a:solidFill>
                  <a:srgbClr val="FF0000"/>
                </a:solidFill>
              </a:rPr>
              <a:t>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53000" y="1268760"/>
            <a:ext cx="3936397" cy="5112568"/>
            <a:chOff x="2839144" y="1988835"/>
            <a:chExt cx="379061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39144" y="3511907"/>
              <a:ext cx="719489" cy="338121"/>
              <a:chOff x="3091813" y="3481834"/>
              <a:chExt cx="404713" cy="33812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091813" y="3481834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4798773"/>
              <a:ext cx="728509" cy="346013"/>
              <a:chOff x="2780643" y="4097361"/>
              <a:chExt cx="728509" cy="346013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097361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44337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2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个攻击</a:t>
            </a:r>
            <a:r>
              <a:rPr lang="zh-CN" altLang="en-US" dirty="0"/>
              <a:t>字符串，对</a:t>
            </a:r>
            <a:r>
              <a:rPr lang="zh-CN" altLang="en-US" dirty="0" smtClean="0"/>
              <a:t>目标程序实施缓冲区</a:t>
            </a:r>
            <a:r>
              <a:rPr lang="zh-CN" altLang="en-US" dirty="0"/>
              <a:t>溢出攻击。</a:t>
            </a:r>
          </a:p>
          <a:p>
            <a:r>
              <a:rPr lang="en-US" altLang="zh-CN" dirty="0" smtClean="0"/>
              <a:t>5</a:t>
            </a:r>
            <a:r>
              <a:rPr lang="zh-CN" altLang="en-US" dirty="0"/>
              <a:t>次攻击难度递增，分别命名</a:t>
            </a:r>
            <a:r>
              <a:rPr lang="zh-CN" altLang="en-US" dirty="0" smtClean="0"/>
              <a:t>为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Smoke    </a:t>
            </a:r>
            <a:r>
              <a:rPr lang="zh-CN" altLang="en-US" dirty="0" smtClean="0"/>
              <a:t>（让目标程序</a:t>
            </a:r>
            <a:r>
              <a:rPr lang="zh-CN" altLang="en-US" dirty="0" smtClean="0">
                <a:solidFill>
                  <a:srgbClr val="00B050"/>
                </a:solidFill>
              </a:rPr>
              <a:t>调用</a:t>
            </a:r>
            <a:r>
              <a:rPr lang="en-US" altLang="zh-CN" dirty="0" smtClean="0">
                <a:solidFill>
                  <a:srgbClr val="00B050"/>
                </a:solidFill>
              </a:rPr>
              <a:t>smoke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Fizz         </a:t>
            </a:r>
            <a:r>
              <a:rPr lang="zh-CN" altLang="en-US" dirty="0" smtClean="0"/>
              <a:t>（让目标程序使用</a:t>
            </a:r>
            <a:r>
              <a:rPr lang="zh-CN" altLang="en-US" dirty="0" smtClean="0">
                <a:solidFill>
                  <a:srgbClr val="00B050"/>
                </a:solidFill>
              </a:rPr>
              <a:t>特定参数调用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Bang       </a:t>
            </a:r>
            <a:r>
              <a:rPr lang="zh-CN" altLang="en-US" dirty="0" smtClean="0"/>
              <a:t>（让目标程序调用</a:t>
            </a:r>
            <a:r>
              <a:rPr lang="en-US" altLang="zh-CN" dirty="0" smtClean="0"/>
              <a:t>Bang</a:t>
            </a:r>
            <a:r>
              <a:rPr lang="zh-CN" altLang="en-US" dirty="0" smtClean="0"/>
              <a:t>函数，并</a:t>
            </a:r>
            <a:r>
              <a:rPr lang="zh-CN" altLang="en-US" dirty="0" smtClean="0">
                <a:solidFill>
                  <a:srgbClr val="00B050"/>
                </a:solidFill>
              </a:rPr>
              <a:t>篡改全局变量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Boom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无感攻击</a:t>
            </a:r>
            <a:r>
              <a:rPr lang="zh-CN" altLang="en-US" dirty="0" smtClean="0"/>
              <a:t>，并传递有效返回值）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Nitro 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栈帧地址变化</a:t>
            </a:r>
            <a:r>
              <a:rPr lang="zh-CN" altLang="en-US" dirty="0" smtClean="0"/>
              <a:t>时的有效攻击）</a:t>
            </a:r>
            <a:endParaRPr lang="en-US" altLang="zh-CN" dirty="0" smtClean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 smtClean="0"/>
              <a:t>构造攻击</a:t>
            </a:r>
            <a:r>
              <a:rPr lang="zh-CN" altLang="zh-CN" dirty="0"/>
              <a:t>字符串</a:t>
            </a:r>
            <a:r>
              <a:rPr lang="zh-CN" altLang="zh-CN" dirty="0" smtClean="0"/>
              <a:t>作为</a:t>
            </a:r>
            <a:r>
              <a:rPr lang="zh-CN" altLang="en-US" dirty="0" smtClean="0"/>
              <a:t>目标程序</a:t>
            </a:r>
            <a:r>
              <a:rPr lang="zh-CN" altLang="zh-CN" dirty="0" smtClean="0"/>
              <a:t>输入，造成</a:t>
            </a:r>
            <a:r>
              <a:rPr lang="zh-CN" altLang="zh-CN" dirty="0"/>
              <a:t>缓冲区溢出，</a:t>
            </a:r>
            <a:r>
              <a:rPr lang="zh-CN" altLang="zh-CN" dirty="0" smtClean="0"/>
              <a:t>使</a:t>
            </a:r>
            <a:r>
              <a:rPr lang="en-US" altLang="zh-CN" dirty="0" err="1" smtClean="0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</a:t>
            </a:r>
            <a:r>
              <a:rPr lang="zh-CN" altLang="zh-CN" dirty="0" smtClean="0"/>
              <a:t>不返回</a:t>
            </a:r>
            <a:r>
              <a:rPr lang="zh-CN" altLang="zh-CN" dirty="0"/>
              <a:t>到</a:t>
            </a:r>
            <a:r>
              <a:rPr lang="en-US" altLang="zh-CN" dirty="0"/>
              <a:t>test</a:t>
            </a:r>
            <a:r>
              <a:rPr lang="zh-CN" altLang="zh-CN" dirty="0" smtClean="0"/>
              <a:t>函数，</a:t>
            </a:r>
            <a:r>
              <a:rPr lang="zh-CN" altLang="zh-CN" dirty="0"/>
              <a:t>而是转向执行</a:t>
            </a:r>
            <a:r>
              <a:rPr lang="en-US" altLang="zh-CN" dirty="0" smtClean="0"/>
              <a:t>smoke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97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Smoke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r>
              <a:rPr lang="zh-CN" altLang="en-US" dirty="0" smtClean="0"/>
              <a:t>只需攻击返回地址区域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511907"/>
              <a:ext cx="773967" cy="338121"/>
              <a:chOff x="3061170" y="3481834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481834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4798773"/>
              <a:ext cx="782987" cy="338121"/>
              <a:chOff x="2726165" y="4097361"/>
              <a:chExt cx="782987" cy="33812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097361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4322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1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构造攻击字串造成</a:t>
            </a:r>
            <a:r>
              <a:rPr lang="zh-CN" altLang="en-US" dirty="0"/>
              <a:t>缓冲区溢出，</a:t>
            </a:r>
            <a:r>
              <a:rPr lang="zh-CN" altLang="en-US" dirty="0" smtClean="0"/>
              <a:t>使目标程序调用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 smtClean="0"/>
              <a:t>函数，使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函数中的判断成功，需仔细</a:t>
            </a:r>
            <a:r>
              <a:rPr lang="zh-CN" altLang="en-US" dirty="0"/>
              <a:t>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1637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fizz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用正确参数调用其他函数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攻击函数参数区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567715"/>
              <a:ext cx="773967" cy="338121"/>
              <a:chOff x="3061170" y="3537642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537642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4854581"/>
              <a:ext cx="782987" cy="338121"/>
              <a:chOff x="2726165" y="4153169"/>
              <a:chExt cx="782987" cy="33812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153169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4322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5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目标程序也会显示用户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makecookie</a:t>
            </a:r>
            <a:r>
              <a:rPr lang="zh-CN" altLang="en-US" dirty="0" smtClean="0"/>
              <a:t>可不用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154" y="1796680"/>
            <a:ext cx="8289925" cy="909685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makecookie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1170301099    </a:t>
            </a:r>
            <a:r>
              <a:rPr lang="zh-CN" altLang="en-US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 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0x5f405c9a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即为根据学号生成的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构造攻击字串，使目标程序调用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 smtClean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 smtClean="0"/>
              <a:t>篡改为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值，使相应判断成功，需要在缓冲区中</a:t>
            </a:r>
            <a:r>
              <a:rPr lang="zh-CN" altLang="en-US" dirty="0" smtClean="0">
                <a:solidFill>
                  <a:srgbClr val="CC3300"/>
                </a:solidFill>
              </a:rPr>
              <a:t>注入恶意代码</a:t>
            </a:r>
            <a:r>
              <a:rPr lang="zh-CN" altLang="en-US" dirty="0" smtClean="0"/>
              <a:t>篡改全局变量。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27933" y="31242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1600" b="1" kern="0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C3300"/>
                </a:solidFill>
              </a:rPr>
              <a:t>挑战：</a:t>
            </a:r>
            <a:r>
              <a:rPr lang="zh-CN" altLang="en-US" dirty="0" smtClean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zh-CN" sz="1600" b="1" kern="0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16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096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实验类型：验证型实验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语言函数的汇编级实现及缓冲器溢出原理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掌握栈帧结构与缓冲器溢出漏洞的攻击设计方法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进一步熟练使用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下的调试工具完成机器语言的跟踪调试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任课教师：</a:t>
            </a:r>
            <a:r>
              <a:rPr lang="zh-CN" altLang="en-US" dirty="0"/>
              <a:t>吴锐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实验室教师：王晴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</a:t>
            </a:r>
            <a:r>
              <a:rPr lang="zh-CN" altLang="en-US" dirty="0"/>
              <a:t>陈佳</a:t>
            </a:r>
            <a:r>
              <a:rPr lang="zh-CN" altLang="en-US" dirty="0" smtClean="0"/>
              <a:t>益</a:t>
            </a:r>
            <a:r>
              <a:rPr lang="en-US" altLang="zh-CN" dirty="0" smtClean="0"/>
              <a:t>/</a:t>
            </a:r>
            <a:r>
              <a:rPr lang="zh-CN" altLang="en-US" dirty="0" smtClean="0"/>
              <a:t>董俊臣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 smtClean="0"/>
              <a:t>1703006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1703006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1737101&amp;1737102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bang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r>
              <a:rPr lang="zh-CN" altLang="en-US" dirty="0" smtClean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简单字符串覆盖做不到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需编写</a:t>
            </a:r>
            <a:r>
              <a:rPr lang="zh-CN" altLang="en-US" dirty="0"/>
              <a:t>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 smtClean="0"/>
              <a:t>转向这</a:t>
            </a:r>
            <a:r>
              <a:rPr lang="zh-CN" altLang="zh-CN" dirty="0"/>
              <a:t>段</a:t>
            </a:r>
            <a:r>
              <a:rPr lang="zh-CN" altLang="en-US" dirty="0" smtClean="0"/>
              <a:t>恶意</a:t>
            </a:r>
            <a:r>
              <a:rPr lang="zh-CN" altLang="en-US" dirty="0"/>
              <a:t>代码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恶意</a:t>
            </a:r>
            <a:r>
              <a:rPr lang="zh-CN" altLang="en-US" dirty="0"/>
              <a:t>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96426" y="1268760"/>
            <a:ext cx="3992970" cy="5112568"/>
            <a:chOff x="2784666" y="1988835"/>
            <a:chExt cx="3845088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567715"/>
              <a:ext cx="773967" cy="338121"/>
              <a:chOff x="3061170" y="3537642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537642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4851311"/>
              <a:ext cx="782987" cy="338121"/>
              <a:chOff x="2726165" y="4149899"/>
              <a:chExt cx="782987" cy="33812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149899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4322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6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/>
              <a:t>编写汇编</a:t>
            </a:r>
            <a:r>
              <a:rPr lang="zh-CN" altLang="zh-CN" dirty="0"/>
              <a:t>代码文件</a:t>
            </a:r>
            <a:r>
              <a:rPr lang="en-US" altLang="zh-CN" dirty="0" err="1"/>
              <a:t>asm.s</a:t>
            </a:r>
            <a:r>
              <a:rPr lang="zh-CN" altLang="zh-CN" dirty="0" smtClean="0"/>
              <a:t>，将</a:t>
            </a:r>
            <a:r>
              <a:rPr lang="zh-CN" altLang="zh-CN" dirty="0"/>
              <a:t>该</a:t>
            </a:r>
            <a:r>
              <a:rPr lang="zh-CN" altLang="zh-CN" dirty="0" smtClean="0"/>
              <a:t>文件编译</a:t>
            </a:r>
            <a:r>
              <a:rPr lang="zh-CN" altLang="zh-CN" dirty="0"/>
              <a:t>成机器</a:t>
            </a:r>
            <a:r>
              <a:rPr lang="zh-CN" altLang="zh-CN" dirty="0" smtClean="0"/>
              <a:t>代码</a:t>
            </a:r>
            <a:r>
              <a:rPr lang="en-US" altLang="zh-CN" dirty="0" smtClean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gcc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 smtClean="0">
                <a:solidFill>
                  <a:srgbClr val="FF0000"/>
                </a:solidFill>
              </a:rPr>
              <a:t>asm.s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反汇编</a:t>
            </a:r>
            <a:r>
              <a:rPr lang="en-US" altLang="zh-CN" dirty="0" err="1" smtClean="0"/>
              <a:t>asm.o</a:t>
            </a:r>
            <a:r>
              <a:rPr lang="zh-CN" altLang="en-US" dirty="0" smtClean="0"/>
              <a:t>得到恶意代码</a:t>
            </a:r>
            <a:r>
              <a:rPr lang="zh-CN" altLang="zh-CN" dirty="0" smtClean="0"/>
              <a:t>字节序列</a:t>
            </a:r>
            <a:r>
              <a:rPr lang="zh-CN" altLang="en-US" dirty="0" smtClean="0"/>
              <a:t>，插入攻击字符串适当位置</a:t>
            </a:r>
            <a:endParaRPr lang="en-US" altLang="zh-CN" dirty="0" smtClean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 smtClean="0"/>
              <a:t>攻击成功界面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次攻击</a:t>
            </a:r>
            <a:r>
              <a:rPr lang="zh-CN" altLang="en-US" dirty="0"/>
              <a:t>都是</a:t>
            </a:r>
            <a:r>
              <a:rPr lang="zh-CN" altLang="en-US" dirty="0" smtClean="0"/>
              <a:t>使目标程序</a:t>
            </a:r>
            <a:r>
              <a:rPr lang="zh-CN" altLang="en-US" dirty="0">
                <a:solidFill>
                  <a:srgbClr val="00B050"/>
                </a:solidFill>
              </a:rPr>
              <a:t>跳转</a:t>
            </a:r>
            <a:r>
              <a:rPr lang="zh-CN" altLang="en-US" dirty="0" smtClean="0">
                <a:solidFill>
                  <a:srgbClr val="00B050"/>
                </a:solidFill>
              </a:rPr>
              <a:t>到特定函数</a:t>
            </a:r>
            <a:r>
              <a:rPr lang="zh-CN" altLang="en-US" dirty="0" smtClean="0"/>
              <a:t>，进而利用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函数结束目标程序运行，攻击造成的</a:t>
            </a:r>
            <a:r>
              <a:rPr lang="zh-CN" altLang="en-US" dirty="0" smtClean="0">
                <a:solidFill>
                  <a:srgbClr val="C00000"/>
                </a:solidFill>
              </a:rPr>
              <a:t>栈帧结构破坏</a:t>
            </a:r>
            <a:r>
              <a:rPr lang="zh-CN" altLang="en-US" dirty="0" smtClean="0"/>
              <a:t>是</a:t>
            </a:r>
            <a:r>
              <a:rPr lang="zh-CN" altLang="en-US" dirty="0"/>
              <a:t>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Boom</a:t>
            </a:r>
            <a:r>
              <a:rPr lang="zh-CN" altLang="en-US" dirty="0" smtClean="0"/>
              <a:t>要求更</a:t>
            </a:r>
            <a:r>
              <a:rPr lang="zh-CN" altLang="en-US" dirty="0"/>
              <a:t>高明</a:t>
            </a:r>
            <a:r>
              <a:rPr lang="zh-CN" altLang="en-US" dirty="0" smtClean="0"/>
              <a:t>的攻击，要求被攻击程序能返回</a:t>
            </a:r>
            <a:r>
              <a:rPr lang="zh-CN" altLang="en-US" dirty="0"/>
              <a:t>到</a:t>
            </a:r>
            <a:r>
              <a:rPr lang="zh-CN" altLang="en-US" dirty="0" smtClean="0"/>
              <a:t>原调用函数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继续</a:t>
            </a:r>
            <a:r>
              <a:rPr lang="zh-CN" altLang="en-US" dirty="0"/>
              <a:t>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sz="5400" dirty="0" smtClean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sz="4000" dirty="0" smtClean="0"/>
              <a:t>还原对栈帧结构的任何破坏</a:t>
            </a:r>
            <a:endParaRPr lang="zh-CN" altLang="en-US" sz="4000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字符串，使得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都</a:t>
            </a:r>
            <a:r>
              <a:rPr lang="zh-CN" altLang="en-US" dirty="0"/>
              <a:t>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 smtClean="0">
                <a:latin typeface="+mj-ea"/>
                <a:ea typeface="+mj-ea"/>
              </a:rPr>
              <a:t>注</a:t>
            </a:r>
            <a:r>
              <a:rPr lang="zh-CN" altLang="zh-CN" sz="2400" i="0" dirty="0" smtClean="0">
                <a:latin typeface="+mj-ea"/>
                <a:ea typeface="+mj-ea"/>
              </a:rPr>
              <a:t>：</a:t>
            </a:r>
            <a:r>
              <a:rPr lang="zh-CN" altLang="en-US" sz="2400" i="0" dirty="0" smtClean="0">
                <a:latin typeface="+mj-ea"/>
                <a:ea typeface="+mj-ea"/>
              </a:rPr>
              <a:t>这里，</a:t>
            </a:r>
            <a:r>
              <a:rPr lang="en-US" altLang="zh-CN" sz="2400" i="0" dirty="0" smtClean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967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攻击  无感攻击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不是函数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传递给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同时要恢复栈帧</a:t>
            </a:r>
            <a:endParaRPr lang="en-US" altLang="zh-CN" dirty="0" smtClean="0"/>
          </a:p>
          <a:p>
            <a:r>
              <a:rPr lang="zh-CN" altLang="en-US" dirty="0" smtClean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00603" y="1268760"/>
            <a:ext cx="4088793" cy="5112568"/>
            <a:chOff x="2692392" y="1988835"/>
            <a:chExt cx="3937362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692392" y="3511907"/>
              <a:ext cx="866245" cy="338121"/>
              <a:chOff x="3009263" y="3481834"/>
              <a:chExt cx="487263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09263" y="3481834"/>
                <a:ext cx="48726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81995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692392" y="4798773"/>
              <a:ext cx="875261" cy="338121"/>
              <a:chOff x="2633891" y="4097361"/>
              <a:chExt cx="875261" cy="33812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633891" y="4097361"/>
                <a:ext cx="875261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432211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6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本</a:t>
            </a:r>
            <a:r>
              <a:rPr lang="zh-CN" altLang="zh-CN" dirty="0"/>
              <a:t>阶段你</a:t>
            </a:r>
            <a:r>
              <a:rPr lang="zh-CN" altLang="zh-CN" dirty="0" smtClean="0"/>
              <a:t>需要</a:t>
            </a:r>
            <a:r>
              <a:rPr lang="zh-CN" altLang="en-US" dirty="0" smtClean="0"/>
              <a:t>增加</a:t>
            </a:r>
            <a:r>
              <a:rPr lang="zh-CN" altLang="zh-CN" dirty="0" smtClean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 smtClean="0"/>
              <a:t>Nitro</a:t>
            </a:r>
            <a:r>
              <a:rPr lang="zh-CN" altLang="zh-CN" dirty="0" smtClean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程序运行界面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Nitro </a:t>
            </a:r>
            <a:r>
              <a:rPr lang="zh-CN" altLang="en-US" dirty="0"/>
              <a:t>模式下</a:t>
            </a:r>
            <a:r>
              <a:rPr lang="zh-CN" altLang="en-US" dirty="0" smtClean="0"/>
              <a:t>，溢出攻击函数</a:t>
            </a:r>
            <a:r>
              <a:rPr lang="en-US" altLang="zh-CN" dirty="0" err="1" smtClean="0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次调用只有第一次攻击成功？ 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/>
              <a:t>次调用</a:t>
            </a:r>
            <a:r>
              <a:rPr lang="en-US" altLang="zh-CN" dirty="0" err="1" smtClean="0"/>
              <a:t>getbufn</a:t>
            </a:r>
            <a:r>
              <a:rPr lang="zh-CN" altLang="en-US" dirty="0" smtClean="0"/>
              <a:t>的原因    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</a:t>
            </a:r>
            <a:r>
              <a:rPr lang="zh-CN" altLang="en-US" dirty="0" smtClean="0">
                <a:solidFill>
                  <a:srgbClr val="0000FF"/>
                </a:solidFill>
              </a:rPr>
              <a:t>随机化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函数的栈帧的内存地址随</a:t>
            </a:r>
            <a:r>
              <a:rPr lang="zh-CN" altLang="en-US" dirty="0"/>
              <a:t>程序运行实例的不同而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也就是</a:t>
            </a:r>
            <a:r>
              <a:rPr lang="zh-CN" altLang="en-US" dirty="0"/>
              <a:t>一个函数的栈</a:t>
            </a:r>
            <a:r>
              <a:rPr lang="zh-CN" altLang="en-US" dirty="0" smtClean="0"/>
              <a:t>帧位置每次</a:t>
            </a:r>
            <a:r>
              <a:rPr lang="zh-CN" altLang="en-US" dirty="0"/>
              <a:t>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前面攻击实验中，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代码调用经过</a:t>
            </a:r>
            <a:r>
              <a:rPr lang="zh-CN" altLang="en-US" dirty="0" smtClean="0">
                <a:solidFill>
                  <a:srgbClr val="C00000"/>
                </a:solidFill>
              </a:rPr>
              <a:t>特殊处理</a:t>
            </a:r>
            <a:r>
              <a:rPr lang="zh-CN" altLang="en-US" dirty="0" smtClean="0"/>
              <a:t>获得</a:t>
            </a:r>
            <a:r>
              <a:rPr lang="zh-CN" altLang="en-US" dirty="0"/>
              <a:t>了稳定</a:t>
            </a:r>
            <a:r>
              <a:rPr lang="zh-CN" altLang="en-US" dirty="0" smtClean="0"/>
              <a:t>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</a:t>
            </a:r>
            <a:r>
              <a:rPr lang="zh-CN" altLang="en-US" dirty="0" smtClean="0"/>
              <a:t>已知固定起始</a:t>
            </a:r>
            <a:r>
              <a:rPr lang="zh-CN" altLang="en-US" dirty="0"/>
              <a:t>地址构造攻击</a:t>
            </a:r>
            <a:r>
              <a:rPr lang="zh-CN" altLang="en-US" dirty="0" smtClean="0"/>
              <a:t>字符串成为可能。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你</a:t>
            </a:r>
            <a:r>
              <a:rPr lang="zh-CN" altLang="en-US" dirty="0"/>
              <a:t>会</a:t>
            </a:r>
            <a:r>
              <a:rPr lang="zh-CN" altLang="en-US" dirty="0" smtClean="0"/>
              <a:t>发现攻击</a:t>
            </a:r>
            <a:r>
              <a:rPr lang="zh-CN" altLang="en-US" dirty="0"/>
              <a:t>有时奏效，有时却导致段</a:t>
            </a:r>
            <a:r>
              <a:rPr lang="zh-CN" altLang="en-US" dirty="0" smtClean="0"/>
              <a:t>错误，如何解决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</a:t>
            </a:r>
            <a:r>
              <a:rPr lang="zh-CN" altLang="en-US" dirty="0" smtClean="0"/>
              <a:t>使</a:t>
            </a:r>
            <a:r>
              <a:rPr lang="en-US" altLang="zh-CN" dirty="0" err="1" smtClean="0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需要</a:t>
            </a:r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</a:t>
            </a:r>
            <a:r>
              <a:rPr lang="zh-CN" altLang="en-US" dirty="0" smtClean="0"/>
              <a:t>复原被破坏的栈帧结构，并正确</a:t>
            </a:r>
            <a:r>
              <a:rPr lang="zh-CN" altLang="en-US" dirty="0"/>
              <a:t>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次执</a:t>
            </a:r>
            <a:r>
              <a:rPr lang="zh-CN" altLang="en-US" dirty="0"/>
              <a:t>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</a:t>
            </a:r>
            <a:r>
              <a:rPr lang="zh-CN" altLang="en-US" dirty="0" smtClean="0"/>
              <a:t>，要想</a:t>
            </a:r>
            <a:r>
              <a:rPr lang="zh-CN" altLang="en-US" dirty="0"/>
              <a:t>办法保证每次都能够正确</a:t>
            </a:r>
            <a:r>
              <a:rPr lang="zh-CN" altLang="en-US" dirty="0" smtClean="0"/>
              <a:t>复原栈帧被</a:t>
            </a:r>
            <a:r>
              <a:rPr lang="zh-CN" altLang="en-US" dirty="0"/>
              <a:t>破坏的状态</a:t>
            </a:r>
            <a:r>
              <a:rPr lang="zh-CN" altLang="en-US" dirty="0" smtClean="0"/>
              <a:t>，并使程序能够</a:t>
            </a:r>
            <a:r>
              <a:rPr lang="zh-CN" altLang="en-US" dirty="0"/>
              <a:t>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 </a:t>
            </a:r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目标</a:t>
            </a:r>
            <a:r>
              <a:rPr lang="zh-CN" altLang="en-US" dirty="0"/>
              <a:t>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</a:t>
            </a:r>
            <a:r>
              <a:rPr lang="zh-CN" altLang="en-US" dirty="0" smtClean="0"/>
              <a:t>的地址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6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2. </a:t>
            </a:r>
            <a:r>
              <a:rPr lang="zh-CN" altLang="en-US" dirty="0" smtClean="0">
                <a:solidFill>
                  <a:srgbClr val="CC3300"/>
                </a:solidFill>
              </a:rPr>
              <a:t>同样</a:t>
            </a:r>
            <a:r>
              <a:rPr lang="zh-CN" altLang="en-US" dirty="0">
                <a:solidFill>
                  <a:srgbClr val="CC3300"/>
                </a:solidFill>
              </a:rPr>
              <a:t>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</a:t>
            </a:r>
            <a:r>
              <a:rPr lang="zh-CN" altLang="en-US" dirty="0" smtClean="0">
                <a:solidFill>
                  <a:srgbClr val="CC3300"/>
                </a:solidFill>
              </a:rPr>
              <a:t>中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zh-CN" altLang="en-US" dirty="0" smtClean="0">
                <a:solidFill>
                  <a:srgbClr val="CC3300"/>
                </a:solidFill>
              </a:rPr>
              <a:t>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 smtClean="0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</a:t>
            </a:r>
            <a:r>
              <a:rPr lang="zh-CN" altLang="zh-CN" dirty="0" smtClean="0">
                <a:solidFill>
                  <a:srgbClr val="CC3300"/>
                </a:solidFill>
              </a:rPr>
              <a:t>字节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85226" y="669357"/>
            <a:ext cx="3992970" cy="5112568"/>
            <a:chOff x="4896426" y="1268760"/>
            <a:chExt cx="3896166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3896166" cy="5112568"/>
              <a:chOff x="2784666" y="1988835"/>
              <a:chExt cx="3751869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6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endParaRPr lang="en-US" altLang="zh-CN" dirty="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504438"/>
                <a:ext cx="773967" cy="338122"/>
                <a:chOff x="3061170" y="3474365"/>
                <a:chExt cx="435357" cy="338122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47436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812487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4847113"/>
                <a:ext cx="782987" cy="338121"/>
                <a:chOff x="2726165" y="4145701"/>
                <a:chExt cx="782987" cy="338121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145701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424743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值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00"/>
                    </a:solidFill>
                  </a:rPr>
                  <a:t>b</a:t>
                </a:r>
                <a:r>
                  <a:rPr lang="en-US" altLang="zh-CN" dirty="0" err="1" smtClean="0">
                    <a:solidFill>
                      <a:srgbClr val="000000"/>
                    </a:solidFill>
                  </a:rPr>
                  <a:t>uf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[31-28]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err="1" smtClean="0">
                    <a:solidFill>
                      <a:srgbClr val="000000"/>
                    </a:solidFill>
                  </a:rPr>
                  <a:t>buf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[27-24]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</a:rPr>
                  <a:t>…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dirty="0" err="1" smtClean="0"/>
                  <a:t>buf</a:t>
                </a:r>
                <a:r>
                  <a:rPr lang="en-US" altLang="zh-CN" dirty="0" smtClean="0"/>
                  <a:t>[03-00]</a:t>
                </a:r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874673" cy="1625465"/>
                <a:chOff x="7894110" y="2190887"/>
                <a:chExt cx="874673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>
                  <a:solidFill>
                    <a:srgbClr val="0D71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703811" cy="62296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err="1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14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  <a:endPara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 smtClean="0">
                    <a:solidFill>
                      <a:srgbClr val="000000"/>
                    </a:solidFill>
                  </a:rPr>
                  <a:t>返回地址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 smtClean="0">
                    <a:solidFill>
                      <a:srgbClr val="000000"/>
                    </a:solidFill>
                  </a:rPr>
                  <a:t>函数参数区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dirty="0" smtClean="0">
                    <a:solidFill>
                      <a:srgbClr val="000000"/>
                    </a:solidFill>
                  </a:rPr>
                  <a:t>函数参数区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793806" cy="1507093"/>
                <a:chOff x="7894110" y="2383321"/>
                <a:chExt cx="793806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622944" cy="62296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14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</a:p>
                <a:p>
                  <a:pPr algn="l"/>
                  <a:r>
                    <a:rPr lang="zh-CN" altLang="en-US" sz="14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  <a:endParaRPr lang="zh-CN" altLang="en-US" sz="14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400" b="1" i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83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10:00-12:30</a:t>
            </a:r>
            <a:r>
              <a:rPr lang="zh-CN" altLang="en-US" dirty="0" smtClean="0"/>
              <a:t>（周二），</a:t>
            </a:r>
            <a:r>
              <a:rPr lang="en-US" altLang="zh-CN" dirty="0" smtClean="0"/>
              <a:t>13:00-15:30</a:t>
            </a:r>
            <a:r>
              <a:rPr lang="zh-CN" altLang="en-US" dirty="0" smtClean="0"/>
              <a:t>（周日）</a:t>
            </a:r>
            <a:endParaRPr lang="en-US" altLang="zh-CN" dirty="0" smtClean="0"/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20</a:t>
            </a:r>
            <a:r>
              <a:rPr lang="zh-CN" altLang="en-US" dirty="0"/>
              <a:t>，</a:t>
            </a:r>
            <a:r>
              <a:rPr lang="zh-CN" altLang="en-US" dirty="0" smtClean="0"/>
              <a:t>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/>
              <a:t>6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smtClean="0"/>
              <a:t>GDB/OBJDUMP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DDD/EDB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3. </a:t>
            </a:r>
            <a:r>
              <a:rPr lang="zh-CN" altLang="en-US" dirty="0" smtClean="0">
                <a:solidFill>
                  <a:srgbClr val="CC3300"/>
                </a:solidFill>
              </a:rPr>
              <a:t>设计</a:t>
            </a:r>
            <a:r>
              <a:rPr lang="zh-CN" altLang="en-US" dirty="0">
                <a:solidFill>
                  <a:srgbClr val="CC3300"/>
                </a:solidFill>
              </a:rPr>
              <a:t>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CC3300"/>
                </a:solidFill>
              </a:rPr>
              <a:t>   </a:t>
            </a:r>
            <a:r>
              <a:rPr lang="zh-CN" altLang="en-US" dirty="0" smtClean="0"/>
              <a:t>攻击</a:t>
            </a:r>
            <a:r>
              <a:rPr lang="zh-CN" altLang="en-US" dirty="0"/>
              <a:t>字符串</a:t>
            </a:r>
            <a:r>
              <a:rPr lang="zh-CN" altLang="en-US" dirty="0" smtClean="0"/>
              <a:t>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</a:t>
            </a:r>
            <a:r>
              <a:rPr lang="zh-CN" altLang="en-US" dirty="0" smtClean="0"/>
              <a:t>，攻击</a:t>
            </a:r>
            <a:r>
              <a:rPr lang="zh-CN" altLang="en-US" dirty="0"/>
              <a:t>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r>
              <a:rPr lang="zh-CN" altLang="en-US" dirty="0"/>
              <a:t>应是</a:t>
            </a:r>
            <a:r>
              <a:rPr lang="en-US" altLang="zh-CN" dirty="0"/>
              <a:t>smoke</a:t>
            </a:r>
            <a:r>
              <a:rPr lang="zh-CN" altLang="en-US" dirty="0"/>
              <a:t>函数的</a:t>
            </a:r>
            <a:r>
              <a:rPr lang="zh-CN" altLang="en-US" dirty="0" smtClean="0"/>
              <a:t>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</a:t>
            </a:r>
            <a:r>
              <a:rPr lang="en-US" altLang="zh-CN" dirty="0" smtClean="0"/>
              <a:t>   00 </a:t>
            </a:r>
            <a:r>
              <a:rPr lang="en-US" altLang="zh-CN" dirty="0"/>
              <a:t>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前</a:t>
            </a:r>
            <a:r>
              <a:rPr lang="en-US" altLang="zh-CN" dirty="0" smtClean="0"/>
              <a:t>44</a:t>
            </a:r>
            <a:r>
              <a:rPr lang="zh-CN" altLang="en-US" dirty="0" smtClean="0"/>
              <a:t>字节可为</a:t>
            </a:r>
            <a:r>
              <a:rPr lang="zh-CN" altLang="en-US" dirty="0"/>
              <a:t>任意值，</a:t>
            </a:r>
            <a:r>
              <a:rPr lang="zh-CN" altLang="en-US" dirty="0" smtClean="0"/>
              <a:t>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字节为</a:t>
            </a:r>
            <a:r>
              <a:rPr lang="en-US" altLang="zh-CN" dirty="0" smtClean="0"/>
              <a:t>smoke</a:t>
            </a:r>
            <a:r>
              <a:rPr lang="zh-CN" altLang="en-US" dirty="0" smtClean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4. </a:t>
            </a:r>
            <a:r>
              <a:rPr lang="zh-CN" altLang="en-US" dirty="0" smtClean="0">
                <a:solidFill>
                  <a:srgbClr val="CC3300"/>
                </a:solidFill>
              </a:rPr>
              <a:t>将</a:t>
            </a:r>
            <a:r>
              <a:rPr lang="zh-CN" altLang="en-US" dirty="0">
                <a:solidFill>
                  <a:srgbClr val="CC3300"/>
                </a:solidFill>
              </a:rPr>
              <a:t>上述攻击字符串写在攻击字符串文件中，命名为</a:t>
            </a:r>
            <a:r>
              <a:rPr lang="en-US" altLang="zh-CN" dirty="0" smtClean="0">
                <a:solidFill>
                  <a:srgbClr val="CC3300"/>
                </a:solidFill>
              </a:rPr>
              <a:t>smoke_1170301099.txt</a:t>
            </a:r>
            <a:r>
              <a:rPr lang="zh-CN" altLang="en-US" dirty="0">
                <a:solidFill>
                  <a:srgbClr val="CC3300"/>
                </a:solidFill>
              </a:rPr>
              <a:t>，内容可为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C3300"/>
                </a:solidFill>
              </a:rPr>
              <a:t>smoke_1170301099.txt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</a:t>
            </a:r>
            <a:r>
              <a:rPr lang="zh-CN" altLang="zh-CN" dirty="0" smtClean="0">
                <a:solidFill>
                  <a:srgbClr val="CC3300"/>
                </a:solidFill>
              </a:rPr>
              <a:t>原始数据使用</a:t>
            </a:r>
            <a:r>
              <a:rPr lang="zh-CN" altLang="zh-CN" dirty="0">
                <a:solidFill>
                  <a:srgbClr val="CC3300"/>
                </a:solidFill>
              </a:rPr>
              <a:t>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</a:t>
            </a:r>
            <a:r>
              <a:rPr lang="zh-CN" altLang="zh-CN" dirty="0" smtClean="0">
                <a:solidFill>
                  <a:srgbClr val="0000FF"/>
                </a:solidFill>
              </a:rPr>
              <a:t>之间要</a:t>
            </a:r>
            <a:r>
              <a:rPr lang="zh-CN" altLang="zh-CN" dirty="0">
                <a:solidFill>
                  <a:srgbClr val="0000FF"/>
                </a:solidFill>
              </a:rPr>
              <a:t>用空格</a:t>
            </a:r>
            <a:r>
              <a:rPr lang="zh-CN" altLang="zh-CN" dirty="0" smtClean="0">
                <a:solidFill>
                  <a:srgbClr val="0000FF"/>
                </a:solidFill>
              </a:rPr>
              <a:t>隔开</a:t>
            </a:r>
            <a:r>
              <a:rPr lang="zh-CN" altLang="en-US" dirty="0" smtClean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5.</a:t>
            </a:r>
            <a:r>
              <a:rPr lang="zh-CN" altLang="en-US" dirty="0" smtClean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</a:t>
            </a:r>
            <a:r>
              <a:rPr lang="zh-CN" altLang="zh-CN" dirty="0" smtClean="0"/>
              <a:t>实验</a:t>
            </a:r>
            <a:r>
              <a:rPr lang="zh-CN" altLang="zh-CN" dirty="0"/>
              <a:t>工具和</a:t>
            </a:r>
            <a:r>
              <a:rPr lang="zh-CN" altLang="zh-CN" dirty="0" smtClean="0"/>
              <a:t>技术</a:t>
            </a:r>
            <a:r>
              <a:rPr lang="zh-CN" altLang="en-US" dirty="0" smtClean="0"/>
              <a:t>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实验要求较</a:t>
            </a:r>
            <a:r>
              <a:rPr lang="zh-CN" altLang="en-US" dirty="0"/>
              <a:t>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gdb</a:t>
            </a:r>
            <a:r>
              <a:rPr lang="zh-CN" altLang="en-US" dirty="0" smtClean="0"/>
              <a:t>：目标程序没有</a:t>
            </a:r>
            <a:r>
              <a:rPr lang="zh-CN" altLang="en-US" dirty="0"/>
              <a:t>调试信息</a:t>
            </a:r>
            <a:r>
              <a:rPr lang="zh-CN" altLang="en-US" dirty="0" smtClean="0"/>
              <a:t>，无法</a:t>
            </a:r>
            <a:r>
              <a:rPr lang="zh-CN" altLang="en-US" dirty="0"/>
              <a:t>通过单步跟踪观察程序的执行情况。</a:t>
            </a:r>
            <a:r>
              <a:rPr lang="zh-CN" altLang="en-US" dirty="0" smtClean="0"/>
              <a:t>但依然</a:t>
            </a:r>
            <a:r>
              <a:rPr lang="zh-CN" altLang="en-US" dirty="0"/>
              <a:t>需要设置</a:t>
            </a:r>
            <a:r>
              <a:rPr lang="zh-CN" altLang="en-US" dirty="0" smtClean="0"/>
              <a:t>断点让</a:t>
            </a:r>
            <a:r>
              <a:rPr lang="zh-CN" altLang="en-US" dirty="0"/>
              <a:t>程序暂停，并进而</a:t>
            </a:r>
            <a:r>
              <a:rPr lang="zh-CN" altLang="en-US" dirty="0" smtClean="0"/>
              <a:t>观察必要</a:t>
            </a:r>
            <a:r>
              <a:rPr lang="zh-CN" altLang="en-US" dirty="0"/>
              <a:t>的</a:t>
            </a:r>
            <a:r>
              <a:rPr lang="zh-CN" altLang="en-US" dirty="0" smtClean="0"/>
              <a:t>内存、</a:t>
            </a:r>
            <a:r>
              <a:rPr lang="zh-CN" altLang="en-US" dirty="0"/>
              <a:t>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3~5</a:t>
            </a:r>
            <a:r>
              <a:rPr lang="zh-CN" altLang="en-US" dirty="0" smtClean="0"/>
              <a:t>，</a:t>
            </a:r>
            <a:r>
              <a:rPr lang="zh-CN" altLang="en-US" dirty="0"/>
              <a:t>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</a:t>
            </a:r>
            <a:r>
              <a:rPr lang="zh-CN" altLang="en-US" dirty="0" smtClean="0"/>
              <a:t>汇编成机器码，</a:t>
            </a:r>
            <a:r>
              <a:rPr lang="zh-CN" altLang="en-US" dirty="0"/>
              <a:t>以此来</a:t>
            </a:r>
            <a:r>
              <a:rPr lang="zh-CN" altLang="en-US" dirty="0" smtClean="0"/>
              <a:t>构造包含攻击</a:t>
            </a:r>
            <a:r>
              <a:rPr lang="zh-CN" altLang="en-US" dirty="0"/>
              <a:t>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</a:t>
            </a:r>
            <a:r>
              <a:rPr lang="zh-CN" altLang="zh-CN" dirty="0" smtClean="0"/>
              <a:t>攻击</a:t>
            </a:r>
            <a:r>
              <a:rPr lang="zh-CN" altLang="zh-CN" dirty="0"/>
              <a:t>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</a:t>
            </a:r>
            <a:r>
              <a:rPr lang="zh-CN" altLang="en-US" dirty="0" smtClean="0"/>
              <a:t>，将</a:t>
            </a:r>
            <a:r>
              <a:rPr lang="zh-CN" altLang="en-US" dirty="0"/>
              <a:t>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文件攻击</a:t>
            </a:r>
            <a:r>
              <a:rPr lang="zh-CN" altLang="en-US" dirty="0"/>
              <a:t>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</a:t>
            </a:r>
            <a:r>
              <a:rPr lang="zh-CN" altLang="en-US" dirty="0" smtClean="0"/>
              <a:t>号</a:t>
            </a:r>
            <a:r>
              <a:rPr lang="en-US" altLang="zh-CN" dirty="0" smtClean="0"/>
              <a:t>1170301099</a:t>
            </a:r>
            <a:r>
              <a:rPr lang="zh-CN" altLang="en-US" dirty="0" smtClean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 smtClean="0"/>
              <a:t>smoke_170301099.txt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将攻击字符串</a:t>
            </a:r>
            <a:r>
              <a:rPr lang="zh-CN" altLang="en-US" dirty="0" smtClean="0">
                <a:solidFill>
                  <a:srgbClr val="0000FF"/>
                </a:solidFill>
              </a:rPr>
              <a:t>写入</a:t>
            </a:r>
            <a:r>
              <a:rPr lang="en-US" altLang="zh-CN" dirty="0" smtClean="0">
                <a:solidFill>
                  <a:srgbClr val="FF0000"/>
                </a:solidFill>
              </a:rPr>
              <a:t>smoke_ 1170301099.txt</a:t>
            </a:r>
            <a:r>
              <a:rPr lang="zh-CN" altLang="zh-CN" dirty="0" smtClean="0">
                <a:solidFill>
                  <a:srgbClr val="0000FF"/>
                </a:solidFill>
              </a:rPr>
              <a:t>中。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 smtClean="0">
                <a:solidFill>
                  <a:srgbClr val="0000FF"/>
                </a:solidFill>
              </a:rPr>
              <a:t>smoke_1170301099_raw.txt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方法</a:t>
            </a:r>
            <a:r>
              <a:rPr lang="zh-CN" altLang="en-US" dirty="0"/>
              <a:t>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 方法二：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方法三：借助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推荐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endParaRPr lang="zh-CN" altLang="en-US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018" y="2659900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hex2raw  &lt;</a:t>
            </a:r>
            <a:r>
              <a:rPr lang="en-US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smoke_1170301099.txt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smoke_1170301099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 -u </a:t>
            </a:r>
            <a:r>
              <a:rPr lang="pl-PL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l-PL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</a:t>
            </a:r>
            <a:r>
              <a:rPr lang="en-US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l-PL" altLang="zh-CN" sz="180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0301099_raw.txt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1170301099 &lt; smoke_1170301099_raw.txt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102" y="5638260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</a:t>
            </a:r>
            <a:r>
              <a:rPr lang="en-US" altLang="zh-CN" sz="1800" i="0" dirty="0" smtClean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smoke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 smtClean="0"/>
              <a:t>smoke_1170301099 </a:t>
            </a:r>
            <a:r>
              <a:rPr lang="en-US" altLang="zh-CN" dirty="0"/>
              <a:t>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fizz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    bang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  boom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  nitro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实验报告的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格式与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格式。</a:t>
            </a:r>
            <a:endParaRPr lang="en-US" altLang="zh-CN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 smtClean="0"/>
              <a:t>7</a:t>
            </a:r>
            <a:r>
              <a:rPr lang="zh-CN" altLang="en-US" dirty="0" smtClean="0"/>
              <a:t>个文件压缩</a:t>
            </a:r>
            <a:r>
              <a:rPr lang="zh-CN" altLang="en-US" dirty="0"/>
              <a:t>成一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zip</a:t>
            </a:r>
            <a:r>
              <a:rPr lang="zh-CN" altLang="en-US" dirty="0" smtClean="0"/>
              <a:t>包，</a:t>
            </a:r>
            <a:r>
              <a:rPr lang="zh-CN" altLang="en-US" dirty="0"/>
              <a:t>命名规范：</a:t>
            </a: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专业班级</a:t>
            </a:r>
            <a:r>
              <a:rPr lang="en-US" altLang="zh-CN" dirty="0"/>
              <a:t>_</a:t>
            </a:r>
            <a:r>
              <a:rPr lang="en-US" altLang="zh-CN" dirty="0" smtClean="0"/>
              <a:t>1170301099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英才</a:t>
            </a:r>
            <a:r>
              <a:rPr lang="en-US" altLang="zh-CN" dirty="0"/>
              <a:t>YC  </a:t>
            </a:r>
            <a:r>
              <a:rPr lang="zh-CN" altLang="en-US" dirty="0"/>
              <a:t>软工</a:t>
            </a:r>
            <a:r>
              <a:rPr lang="en-US" altLang="zh-CN" dirty="0"/>
              <a:t>SE    </a:t>
            </a:r>
            <a:r>
              <a:rPr lang="zh-CN" altLang="en-US" dirty="0"/>
              <a:t>班级：</a:t>
            </a:r>
            <a:r>
              <a:rPr lang="en-US" altLang="zh-CN" dirty="0" smtClean="0"/>
              <a:t>1701 </a:t>
            </a:r>
            <a:r>
              <a:rPr lang="en-US" altLang="zh-CN" dirty="0"/>
              <a:t>…………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实验完成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周后 </a:t>
            </a:r>
            <a:r>
              <a:rPr lang="zh-CN" altLang="en-US" dirty="0" smtClean="0"/>
              <a:t>由课代表统一交给助教。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  </a:t>
            </a:r>
            <a:r>
              <a:rPr lang="zh-CN" altLang="en-US" dirty="0">
                <a:solidFill>
                  <a:srgbClr val="FF0000"/>
                </a:solidFill>
              </a:rPr>
              <a:t>三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周内 </a:t>
            </a:r>
            <a:r>
              <a:rPr lang="zh-CN" altLang="en-US" dirty="0" smtClean="0"/>
              <a:t>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学生提交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个压缩包即可，课代表提交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</a:t>
            </a:r>
            <a:r>
              <a:rPr lang="zh-CN" altLang="en-US" dirty="0" smtClean="0">
                <a:solidFill>
                  <a:srgbClr val="0000FF"/>
                </a:solidFill>
              </a:rPr>
              <a:t>你每一任务，</a:t>
            </a:r>
            <a:r>
              <a:rPr lang="zh-CN" altLang="en-US" dirty="0">
                <a:solidFill>
                  <a:srgbClr val="0000FF"/>
                </a:solidFill>
              </a:rPr>
              <a:t>用文字详细描述</a:t>
            </a:r>
            <a:r>
              <a:rPr lang="zh-CN" altLang="en-US" dirty="0" smtClean="0">
                <a:solidFill>
                  <a:srgbClr val="0000FF"/>
                </a:solidFill>
              </a:rPr>
              <a:t>分析与攻击过程，栈帧内容要截图标注说明。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请按照入栈顺序，写出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位环境下的栈帧结构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</a:t>
            </a:r>
            <a:r>
              <a:rPr lang="zh-CN" altLang="en-US" dirty="0"/>
              <a:t>按照入栈顺序，写出</a:t>
            </a:r>
            <a:r>
              <a:rPr lang="en-US" altLang="zh-CN" dirty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62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请简述缓冲区溢出的原理及危害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简述缓冲器溢出漏洞的攻击方法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请简述缓冲器溢出漏洞</a:t>
            </a:r>
            <a:r>
              <a:rPr lang="zh-CN" altLang="en-US" dirty="0" smtClean="0"/>
              <a:t>的防范方法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OllyDbg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下的破解神器</a:t>
            </a:r>
            <a:r>
              <a:rPr lang="en-US" altLang="zh-CN" dirty="0" smtClean="0"/>
              <a:t>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有源程序！）</a:t>
            </a:r>
            <a:endParaRPr lang="en-US" altLang="zh-CN" dirty="0" smtClean="0"/>
          </a:p>
          <a:p>
            <a:pPr lvl="1"/>
            <a:r>
              <a:rPr lang="en-US" altLang="zh-CN" dirty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GDB</a:t>
            </a:r>
            <a:r>
              <a:rPr lang="zh-CN" altLang="en-US" dirty="0" smtClean="0"/>
              <a:t>调试环境、</a:t>
            </a:r>
            <a:r>
              <a:rPr lang="en-US" altLang="zh-CN" dirty="0" err="1" smtClean="0"/>
              <a:t>OBjDUMP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DDD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bufbomb.tar</a:t>
            </a:r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每人的包都不同，一定要注意，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的不同。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的网站只有一个炸弹。</a:t>
            </a:r>
            <a:endParaRPr lang="en-US" altLang="zh-CN" dirty="0" smtClean="0"/>
          </a:p>
          <a:p>
            <a:r>
              <a:rPr lang="en-US" altLang="zh-CN" dirty="0" smtClean="0"/>
              <a:t>3.Ubuntu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程序编写、调试、反汇编、栈帧的查看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32</a:t>
            </a:r>
            <a:r>
              <a:rPr lang="en-US" altLang="zh-CN" dirty="0"/>
              <a:t>/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位、有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无堆栈指针、</a:t>
            </a:r>
            <a:r>
              <a:rPr lang="en-US" altLang="zh-CN" dirty="0" smtClean="0"/>
              <a:t>O0/1/2/3/4</a:t>
            </a:r>
            <a:r>
              <a:rPr lang="zh-CN" altLang="en-US" dirty="0" smtClean="0"/>
              <a:t>分别查看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 smtClean="0"/>
              <a:t>4.CodeBlocks 64</a:t>
            </a:r>
            <a:r>
              <a:rPr lang="zh-CN" altLang="en-US" sz="2800" dirty="0" smtClean="0"/>
              <a:t>位下直接修改返回地址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修改</a:t>
            </a:r>
            <a:r>
              <a:rPr lang="en-US" altLang="zh-CN" sz="2400" dirty="0" smtClean="0"/>
              <a:t>Sample</a:t>
            </a:r>
            <a:r>
              <a:rPr lang="zh-CN" altLang="en-US" sz="2400" dirty="0" smtClean="0"/>
              <a:t>例子程序，增加</a:t>
            </a:r>
            <a:r>
              <a:rPr lang="en-US" altLang="zh-CN" sz="2400" dirty="0" smtClean="0"/>
              <a:t>hack</a:t>
            </a:r>
            <a:r>
              <a:rPr lang="zh-CN" altLang="en-US" sz="2400" dirty="0" smtClean="0"/>
              <a:t>子程序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演示直接修改栈帧的返回地址，让某一函数返回到</a:t>
            </a:r>
            <a:r>
              <a:rPr lang="en-US" altLang="zh-CN" sz="2400" dirty="0" smtClean="0"/>
              <a:t>hack</a:t>
            </a:r>
          </a:p>
          <a:p>
            <a:r>
              <a:rPr lang="en-US" altLang="zh-CN" sz="2800" dirty="0"/>
              <a:t>5.VisualStudio</a:t>
            </a:r>
            <a:r>
              <a:rPr lang="zh-CN" altLang="en-US" sz="2800" dirty="0" smtClean="0"/>
              <a:t>下的</a:t>
            </a:r>
            <a:r>
              <a:rPr lang="en-US" altLang="zh-CN" sz="2800" dirty="0" smtClean="0"/>
              <a:t>32</a:t>
            </a:r>
            <a:r>
              <a:rPr lang="zh-CN" altLang="en-US" sz="2800" dirty="0"/>
              <a:t>位</a:t>
            </a:r>
            <a:r>
              <a:rPr lang="zh-CN" altLang="en-US" sz="2800" dirty="0" smtClean="0"/>
              <a:t>缓冲器漏洞攻击演示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展示：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的栈帧与</a:t>
            </a:r>
            <a:r>
              <a:rPr lang="en-US" altLang="zh-CN" sz="2400" dirty="0" err="1" smtClean="0"/>
              <a:t>CopyString</a:t>
            </a:r>
            <a:r>
              <a:rPr lang="zh-CN" altLang="en-US" sz="2400" dirty="0" smtClean="0"/>
              <a:t>的栈帧结构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Hack</a:t>
            </a:r>
            <a:r>
              <a:rPr lang="zh-CN" altLang="en-US" sz="2400" dirty="0" smtClean="0"/>
              <a:t>程序的原理：攻击用的字符串参数的构建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攻击实现的步骤演示</a:t>
            </a:r>
            <a:endParaRPr lang="en-US" altLang="zh-CN" sz="2400" dirty="0" smtClean="0"/>
          </a:p>
          <a:p>
            <a:r>
              <a:rPr lang="en-US" altLang="zh-CN" sz="2800" dirty="0" smtClean="0"/>
              <a:t>6.VisualStuidio</a:t>
            </a:r>
            <a:r>
              <a:rPr lang="zh-CN" altLang="en-US" sz="2800" dirty="0" smtClean="0"/>
              <a:t>下的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位缓冲器漏洞防范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安全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堆栈</a:t>
            </a:r>
            <a:r>
              <a:rPr lang="zh-CN" altLang="en-US" sz="2400" dirty="0" smtClean="0"/>
              <a:t>检查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安全检查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Int3/cc</a:t>
            </a:r>
          </a:p>
          <a:p>
            <a:pPr lvl="1"/>
            <a:r>
              <a:rPr lang="zh-CN" altLang="en-US" sz="2400" dirty="0" smtClean="0"/>
              <a:t>随机地址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4876800"/>
          </a:xfrm>
        </p:spPr>
        <p:txBody>
          <a:bodyPr/>
          <a:lstStyle/>
          <a:p>
            <a:r>
              <a:rPr lang="zh-CN" altLang="en-US" sz="2800" dirty="0" smtClean="0"/>
              <a:t>实验</a:t>
            </a:r>
            <a:r>
              <a:rPr lang="zh-CN" altLang="en-US" sz="2800" dirty="0"/>
              <a:t>数据包：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bufbomb.tar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$ tar </a:t>
            </a:r>
            <a:r>
              <a:rPr lang="en-US" altLang="zh-CN" sz="3200" dirty="0" err="1">
                <a:solidFill>
                  <a:srgbClr val="FF0000"/>
                </a:solidFill>
              </a:rPr>
              <a:t>vxf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bufbomb.tar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数据包</a:t>
            </a:r>
            <a:r>
              <a:rPr lang="zh-CN" altLang="en-US" sz="2800" dirty="0" smtClean="0"/>
              <a:t>中</a:t>
            </a:r>
            <a:r>
              <a:rPr lang="zh-CN" altLang="zh-CN" sz="2800" dirty="0" smtClean="0"/>
              <a:t>包含下</a:t>
            </a:r>
            <a:r>
              <a:rPr lang="zh-CN" altLang="en-US" sz="2800" dirty="0" smtClean="0"/>
              <a:t>面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个</a:t>
            </a:r>
            <a:r>
              <a:rPr lang="zh-CN" altLang="zh-CN" sz="2800" dirty="0"/>
              <a:t>文件：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800" dirty="0" smtClean="0"/>
              <a:t>实验目标程序运行</a:t>
            </a:r>
            <a:endParaRPr lang="en-US" altLang="zh-CN" sz="2800" dirty="0" smtClean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</a:t>
            </a:r>
            <a:r>
              <a:rPr lang="en-US" altLang="zh-CN" sz="2400" dirty="0" smtClean="0">
                <a:solidFill>
                  <a:srgbClr val="FF0000"/>
                </a:solidFill>
              </a:rPr>
              <a:t>./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bufbomb</a:t>
            </a:r>
            <a:r>
              <a:rPr lang="en-US" altLang="zh-CN" sz="2400" dirty="0" smtClean="0">
                <a:solidFill>
                  <a:srgbClr val="FF0000"/>
                </a:solidFill>
              </a:rPr>
              <a:t> –u 170301099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学号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  (</a:t>
            </a:r>
            <a:r>
              <a:rPr lang="zh-CN" altLang="en-US" sz="2400" dirty="0" smtClean="0">
                <a:solidFill>
                  <a:srgbClr val="FF0000"/>
                </a:solidFill>
              </a:rPr>
              <a:t>可选</a:t>
            </a:r>
            <a:r>
              <a:rPr lang="en-US" altLang="zh-CN" sz="2400" dirty="0" smtClean="0">
                <a:solidFill>
                  <a:srgbClr val="FF0000"/>
                </a:solidFill>
              </a:rPr>
              <a:t> &lt; ans.txt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$./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makecookie</a:t>
            </a: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学号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 smtClean="0"/>
              <a:t>bufbomb</a:t>
            </a:r>
            <a:r>
              <a:rPr lang="zh-CN" altLang="en-US" dirty="0" smtClean="0"/>
              <a:t>实验包分析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目标程序通过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 smtClean="0"/>
              <a:t>8. </a:t>
            </a:r>
            <a:r>
              <a:rPr lang="en-US" altLang="zh-CN" dirty="0" err="1" smtClean="0"/>
              <a:t>bufbomb</a:t>
            </a:r>
            <a:r>
              <a:rPr lang="zh-CN" altLang="en-US" dirty="0" smtClean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 smtClean="0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 smtClean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4828267" cy="35332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en-US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b="0" i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你的操作不符合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预期，会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就要继续</a:t>
            </a:r>
            <a:r>
              <a:rPr lang="zh-CN" altLang="zh-CN" sz="22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尝试了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9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5463</TotalTime>
  <Pages>0</Pages>
  <Words>3356</Words>
  <Characters>0</Characters>
  <Application>Microsoft Office PowerPoint</Application>
  <PresentationFormat>全屏显示(4:3)</PresentationFormat>
  <Lines>0</Lines>
  <Paragraphs>480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Gill Sans</vt:lpstr>
      <vt:lpstr>ＭＳ Ｐゴシック</vt:lpstr>
      <vt:lpstr>黑体</vt:lpstr>
      <vt:lpstr>华文细黑</vt:lpstr>
      <vt:lpstr>楷体</vt:lpstr>
      <vt:lpstr>宋体</vt:lpstr>
      <vt:lpstr>微软雅黑</vt:lpstr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Wingdings 2</vt:lpstr>
      <vt:lpstr>template2007</vt:lpstr>
      <vt:lpstr> ICS-LAB4  Buflab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PowerPoint 演示文稿</vt:lpstr>
      <vt:lpstr>11.攻击字符串文件和结果的提交</vt:lpstr>
      <vt:lpstr>PowerPoint 演示文稿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336</cp:revision>
  <cp:lastPrinted>2012-09-05T04:08:39Z</cp:lastPrinted>
  <dcterms:created xsi:type="dcterms:W3CDTF">2012-09-06T15:16:51Z</dcterms:created>
  <dcterms:modified xsi:type="dcterms:W3CDTF">2018-10-30T02:08:15Z</dcterms:modified>
</cp:coreProperties>
</file>