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2" r:id="rId12"/>
    <p:sldId id="273" r:id="rId13"/>
    <p:sldId id="271" r:id="rId14"/>
    <p:sldId id="275" r:id="rId15"/>
    <p:sldId id="274" r:id="rId16"/>
    <p:sldId id="276" r:id="rId17"/>
    <p:sldId id="277" r:id="rId18"/>
    <p:sldId id="282" r:id="rId19"/>
    <p:sldId id="278" r:id="rId20"/>
    <p:sldId id="279" r:id="rId21"/>
    <p:sldId id="280" r:id="rId22"/>
    <p:sldId id="281" r:id="rId23"/>
    <p:sldId id="259" r:id="rId24"/>
    <p:sldId id="257" r:id="rId25"/>
    <p:sldId id="260" r:id="rId26"/>
    <p:sldId id="261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3" autoAdjust="0"/>
  </p:normalViewPr>
  <p:slideViewPr>
    <p:cSldViewPr snapToGrid="0" showGuides="1">
      <p:cViewPr varScale="1">
        <p:scale>
          <a:sx n="60" d="100"/>
          <a:sy n="60" d="100"/>
        </p:scale>
        <p:origin x="72" y="624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现在</a:t>
            </a:r>
            <a:r>
              <a:rPr lang="en-US" altLang="zh-CN" dirty="0">
                <a:sym typeface="Wingdings" panose="05000000000000000000" pitchFamily="2" charset="2"/>
              </a:rPr>
              <a:t>SGD</a:t>
            </a:r>
            <a:r>
              <a:rPr lang="zh-CN" altLang="en-US" dirty="0">
                <a:sym typeface="Wingdings" panose="05000000000000000000" pitchFamily="2" charset="2"/>
              </a:rPr>
              <a:t>指的是</a:t>
            </a:r>
            <a:r>
              <a:rPr lang="en-US" altLang="zh-CN" dirty="0">
                <a:sym typeface="Wingdings" panose="05000000000000000000" pitchFamily="2" charset="2"/>
              </a:rPr>
              <a:t>Mini-batch Stochastic Gradient Descent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Adadelta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 err="1">
                <a:sym typeface="Wingdings" panose="05000000000000000000" pitchFamily="2" charset="2"/>
              </a:rPr>
              <a:t>Adagrad</a:t>
            </a:r>
            <a:r>
              <a:rPr lang="zh-CN" altLang="en-US" dirty="0">
                <a:sym typeface="Wingdings" panose="05000000000000000000" pitchFamily="2" charset="2"/>
              </a:rPr>
              <a:t>的拓展，</a:t>
            </a:r>
            <a:r>
              <a:rPr lang="en-US" altLang="zh-CN" dirty="0" err="1">
                <a:sym typeface="Wingdings" panose="05000000000000000000" pitchFamily="2" charset="2"/>
              </a:rPr>
              <a:t>RMSprop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 err="1">
                <a:sym typeface="Wingdings" panose="05000000000000000000" pitchFamily="2" charset="2"/>
              </a:rPr>
              <a:t>Adadelta</a:t>
            </a:r>
            <a:r>
              <a:rPr lang="zh-CN" altLang="en-US" dirty="0">
                <a:sym typeface="Wingdings" panose="05000000000000000000" pitchFamily="2" charset="2"/>
              </a:rPr>
              <a:t>的特例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Adam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Adaptive Moment Estimation</a:t>
            </a:r>
            <a:r>
              <a:rPr lang="zh-CN" altLang="en-US" dirty="0">
                <a:sym typeface="Wingdings" panose="05000000000000000000" pitchFamily="2" charset="2"/>
              </a:rPr>
              <a:t>，本质上是带有动量项的</a:t>
            </a:r>
            <a:r>
              <a:rPr lang="en-US" altLang="zh-CN" dirty="0" err="1">
                <a:sym typeface="Wingdings" panose="05000000000000000000" pitchFamily="2" charset="2"/>
              </a:rPr>
              <a:t>RMSprop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3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10A1-1038-4D4B-B9DF-D776AD464306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9582-5388-469F-AE7D-CC764634CA40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F652-3CE0-461E-A2DA-AFC5D9A91A5A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49A-D96C-4CE1-A0FD-33BD6A66F863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8F53-4E0B-472A-BABF-0A5393F44FD4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87BB-8664-4B27-B652-AB486747A242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22D-CB90-4315-808A-6009CFC53F57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08E1-0E41-4148-BB7D-C9F4254F4781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00E6-122F-46F3-B72A-522D0B2BED37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803C-E4A5-4E48-97D1-F6971523B930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0A0A-54FE-4105-BF7D-1FDBADFD5BA7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082-7C4B-4A79-8D3A-02B0750F0B7A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5D78-39D6-4EA9-81E7-90529620E411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1E7-0A44-4B51-A396-96F283CC1FDE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E13D-8B58-460A-8B77-F96FFC4C0A02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EC1E405-78AE-4203-ABFA-641B113CB3C4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host.robots.ox.ac.uk/pascal/VOC/" TargetMode="External"/><Relationship Id="rId3" Type="http://schemas.openxmlformats.org/officeDocument/2006/relationships/hyperlink" Target="https://github.com/zalandoresearch/fashion-mnist" TargetMode="External"/><Relationship Id="rId7" Type="http://schemas.openxmlformats.org/officeDocument/2006/relationships/hyperlink" Target="https://www.cs.toronto.edu/~kriz/cifar.html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-net.org/" TargetMode="External"/><Relationship Id="rId5" Type="http://schemas.openxmlformats.org/officeDocument/2006/relationships/hyperlink" Target="http://lsun.cs.princeton.edu/" TargetMode="External"/><Relationship Id="rId4" Type="http://schemas.openxmlformats.org/officeDocument/2006/relationships/hyperlink" Target="http://cocodataset.org/#overview" TargetMode="External"/><Relationship Id="rId9" Type="http://schemas.openxmlformats.org/officeDocument/2006/relationships/hyperlink" Target="https://www.cityscapes-datase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.com/" TargetMode="External"/><Relationship Id="rId2" Type="http://schemas.openxmlformats.org/officeDocument/2006/relationships/hyperlink" Target="http://ms.hit.edu.c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naconda.org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" TargetMode="External"/><Relationship Id="rId2" Type="http://schemas.openxmlformats.org/officeDocument/2006/relationships/hyperlink" Target="https://cloud.google.com/tp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cudn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-cn.readthedocs.io/zh/latest/" TargetMode="External"/><Relationship Id="rId7" Type="http://schemas.openxmlformats.org/officeDocument/2006/relationships/hyperlink" Target="https://morvanzhou.github.io/tutorials/machine-learning/torch/" TargetMode="External"/><Relationship Id="rId2" Type="http://schemas.openxmlformats.org/officeDocument/2006/relationships/hyperlink" Target="https://pytorch.org/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/python-tutorial.html" TargetMode="External"/><Relationship Id="rId5" Type="http://schemas.openxmlformats.org/officeDocument/2006/relationships/hyperlink" Target="http://www.matrixcalculus.org/" TargetMode="External"/><Relationship Id="rId4" Type="http://schemas.openxmlformats.org/officeDocument/2006/relationships/hyperlink" Target="https://github.com/LynnHo/Matrix-Calcul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gif"/><Relationship Id="rId5" Type="http://schemas.openxmlformats.org/officeDocument/2006/relationships/image" Target="../media/image5.png"/><Relationship Id="rId10" Type="http://schemas.openxmlformats.org/officeDocument/2006/relationships/image" Target="../media/image7.gif"/><Relationship Id="rId4" Type="http://schemas.openxmlformats.org/officeDocument/2006/relationships/image" Target="../media/image4.png"/><Relationship Id="rId9" Type="http://schemas.openxmlformats.org/officeDocument/2006/relationships/hyperlink" Target="https://vis.ensmallen.org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301B4-98C2-4E5A-A757-32F4A124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66824"/>
            <a:ext cx="8915399" cy="28105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模式识别与深度学习实验课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DDBA0-AEEE-4E88-AA50-8AAE9019B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视觉感知与认知组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刘铭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csmliu@outlook.com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7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</a:t>
            </a:r>
            <a:r>
              <a:rPr lang="zh-CN" altLang="en-US" dirty="0"/>
              <a:t>常用接口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BD11-F283-4275-9393-BCFA7474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torch.cuda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cuda.is_available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cuda.set_device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i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# often better than CUDA_VISIBLE_DEVICES=? 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cuda.current_device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cuda.empty_cache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cuda.get_device_name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get_device_capability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/>
              <a:t>torch.autograd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autograd.profiler.profile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with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torch.autograd.profiler.profile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use_cuda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=True/False) as prof:</a:t>
            </a:r>
          </a:p>
          <a:p>
            <a:pPr marL="857250" lvl="2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  [statements]</a:t>
            </a:r>
          </a:p>
          <a:p>
            <a:pPr marL="857250" lvl="2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print(prof)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A7AC4A-479F-4000-9D35-04CA9E7E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99127"/>
            <a:ext cx="7009863" cy="43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</a:t>
            </a:r>
            <a:r>
              <a:rPr lang="zh-CN" altLang="en-US" dirty="0"/>
              <a:t>常用接口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BD11-F283-4275-9393-BCFA7474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torch.utils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utils.checkpoint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torch.save|torch.load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utils.data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.Dataset</a:t>
            </a:r>
          </a:p>
          <a:p>
            <a:pPr lvl="2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DataLoade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utils.model_zoo.load_url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utils.tensorboard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(currently experimental)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3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</a:t>
            </a:r>
            <a:r>
              <a:rPr lang="zh-CN" altLang="en-US" dirty="0"/>
              <a:t>常用接口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BD11-F283-4275-9393-BCFA7474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torchvision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torchvision.datasets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(some are listed below)</a:t>
            </a:r>
          </a:p>
          <a:p>
            <a:pPr lvl="2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MNIST / Fashion-MNIST / COCO / LSUN / CIFIAR / VOC / Cityscapes / Imagenet-12</a:t>
            </a: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torchvision.models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AlexNet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VGG /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ResNet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DenseNet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Inception /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GoogleNet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ShuffleNet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torchvision.transforms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Compose  </a:t>
            </a:r>
            <a:r>
              <a:rPr lang="en-US" altLang="zh-CN" i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# Compose a series of transform operations</a:t>
            </a:r>
            <a:endParaRPr lang="en-US" altLang="zh-CN" sz="1600" i="1" dirty="0">
              <a:solidFill>
                <a:prstClr val="black">
                  <a:lumMod val="50000"/>
                  <a:lumOff val="50000"/>
                </a:prst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CenterCrop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RandomCrop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RandomHorizontalFlip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RandomRotation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/Resize</a:t>
            </a:r>
          </a:p>
          <a:p>
            <a:pPr lvl="2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Normalize/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ToPILImage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ToTensor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torchvision.utils.save_image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6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BD11-F283-4275-9393-BCFA7474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MNIST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2"/>
              </a:rPr>
              <a:t>http://yann.lecun.com/exdb/mnist/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Fashion-MNIST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3"/>
              </a:rPr>
              <a:t>https://github.com/zalandoresearch/fashion-mnist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MS COCO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4"/>
              </a:rPr>
              <a:t>http://cocodataset.org/#overview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LSUN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5"/>
              </a:rPr>
              <a:t>http://lsun.cs.princeton.edu/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ImageNet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6"/>
              </a:rPr>
              <a:t>http://image-net.org/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CIFAR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7"/>
              </a:rPr>
              <a:t>https://www.cs.toronto.edu/~kriz/cifar.html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Pascal VOC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8"/>
              </a:rPr>
              <a:t>http://host.robots.ox.ac.uk/pascal/VOC/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Cityscapes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hlinkClick r:id="rId9"/>
              </a:rPr>
              <a:t>https://www.cityscapes-dataset.com/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9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MNIST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 classes</a:t>
            </a:r>
          </a:p>
          <a:p>
            <a:r>
              <a:rPr lang="en-US" altLang="zh-CN" dirty="0"/>
              <a:t>60,000 training set</a:t>
            </a:r>
          </a:p>
          <a:p>
            <a:r>
              <a:rPr lang="en-US" altLang="zh-CN" dirty="0"/>
              <a:t>10,000 test set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Generation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645479-84F4-4D40-BB05-3E36974B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33599"/>
            <a:ext cx="6841066" cy="34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2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Fashion-MNIST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 classes</a:t>
            </a:r>
          </a:p>
          <a:p>
            <a:r>
              <a:rPr lang="en-US" altLang="zh-CN" dirty="0"/>
              <a:t>60k training set</a:t>
            </a:r>
          </a:p>
          <a:p>
            <a:r>
              <a:rPr lang="en-US" altLang="zh-CN" dirty="0"/>
              <a:t>10k test set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Generation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ADC38C7-B240-4291-BE51-9478D0B02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14"/>
          <a:stretch/>
        </p:blipFill>
        <p:spPr>
          <a:xfrm>
            <a:off x="5051425" y="2133600"/>
            <a:ext cx="6825003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MS COCO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COCO 2015 as e.g.</a:t>
            </a:r>
          </a:p>
          <a:p>
            <a:r>
              <a:rPr lang="en-US" altLang="zh-CN" dirty="0"/>
              <a:t>80 classes</a:t>
            </a:r>
          </a:p>
          <a:p>
            <a:r>
              <a:rPr lang="en-US" altLang="zh-CN" dirty="0"/>
              <a:t>Over 200k images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Detection</a:t>
            </a:r>
          </a:p>
          <a:p>
            <a:pPr lvl="1"/>
            <a:r>
              <a:rPr lang="en-US" altLang="zh-CN" dirty="0"/>
              <a:t>Caption</a:t>
            </a:r>
          </a:p>
          <a:p>
            <a:pPr lvl="1"/>
            <a:r>
              <a:rPr lang="en-US" altLang="zh-CN" dirty="0"/>
              <a:t>Segmentation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09BC6E-0B57-409C-91F9-F5DB478A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49074"/>
            <a:ext cx="6889897" cy="1396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099116-5439-4BBD-9AD6-5FC4516F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25" y="3608540"/>
            <a:ext cx="4423496" cy="19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8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LSUN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 scenes/20 objects</a:t>
            </a:r>
          </a:p>
          <a:p>
            <a:r>
              <a:rPr lang="en-US" altLang="zh-CN" dirty="0"/>
              <a:t>~1M images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Saliency Prediction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52C9E1-0D04-4DC0-8216-B170AFE5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24215"/>
            <a:ext cx="6840537" cy="34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ImageNet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1000 classes</a:t>
            </a:r>
          </a:p>
          <a:p>
            <a:r>
              <a:rPr lang="en-US" altLang="zh-CN" dirty="0"/>
              <a:t>&gt;14M images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Detection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Pre-training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52C9E1-0D04-4DC0-8216-B170AFE5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24215"/>
            <a:ext cx="6840537" cy="34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</a:t>
            </a:r>
            <a:r>
              <a:rPr lang="en-US" altLang="zh-CN" dirty="0" err="1"/>
              <a:t>Cifar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10/100 classes</a:t>
            </a:r>
          </a:p>
          <a:p>
            <a:r>
              <a:rPr lang="en-US" altLang="zh-CN" dirty="0"/>
              <a:t>Cifar-10 as e.g.</a:t>
            </a:r>
          </a:p>
          <a:p>
            <a:pPr lvl="1"/>
            <a:r>
              <a:rPr lang="en-US" altLang="zh-CN" dirty="0"/>
              <a:t>50k training images</a:t>
            </a:r>
          </a:p>
          <a:p>
            <a:pPr lvl="1"/>
            <a:r>
              <a:rPr lang="en-US" altLang="zh-CN" dirty="0"/>
              <a:t>10k test images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Generation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418A93-EAB1-43E5-B740-A0A45CAA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33600"/>
            <a:ext cx="684053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深度学习框架熟悉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8A2FA39-04F6-4F1A-93F0-62C11A752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初步掌握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深度学习框架介绍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PyTorch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基本介绍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常见数据集介绍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PyTorch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实现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MLP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5505B16-1BCE-43BE-86F0-A9D390449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E39935-2DA9-4AFF-970B-D4F5FA3141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操作系统</a:t>
            </a:r>
            <a:endParaRPr lang="en-US" altLang="zh-CN" sz="2600" dirty="0"/>
          </a:p>
          <a:p>
            <a:pPr>
              <a:lnSpc>
                <a:spcPct val="125000"/>
              </a:lnSpc>
            </a:pPr>
            <a:r>
              <a:rPr lang="en-US" altLang="zh-CN" sz="2800" dirty="0"/>
              <a:t>Python</a:t>
            </a:r>
          </a:p>
          <a:p>
            <a:pPr>
              <a:lnSpc>
                <a:spcPct val="125000"/>
              </a:lnSpc>
            </a:pPr>
            <a:r>
              <a:rPr lang="zh-CN" altLang="en-US" sz="2800" dirty="0"/>
              <a:t>计算加速</a:t>
            </a:r>
            <a:r>
              <a:rPr lang="en-US" altLang="zh-CN" sz="2800" dirty="0"/>
              <a:t> (Optional)</a:t>
            </a:r>
          </a:p>
          <a:p>
            <a:pPr>
              <a:lnSpc>
                <a:spcPct val="125000"/>
              </a:lnSpc>
            </a:pPr>
            <a:r>
              <a:rPr lang="en-US" altLang="zh-CN" sz="2800" dirty="0" err="1"/>
              <a:t>PyTorch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1BFC-E7F3-46E4-B3B5-4E9F9F1267DF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1-</a:t>
            </a:r>
            <a:r>
              <a:rPr lang="zh-CN" altLang="en-US" dirty="0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23306C8B-B750-475A-9096-EA71CB5E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397" y="2105119"/>
            <a:ext cx="1377714" cy="3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50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Pascal VOC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 classes</a:t>
            </a:r>
          </a:p>
          <a:p>
            <a:r>
              <a:rPr lang="en-US" altLang="zh-CN" dirty="0"/>
              <a:t>&gt;10k images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Detection</a:t>
            </a:r>
          </a:p>
          <a:p>
            <a:pPr lvl="1"/>
            <a:r>
              <a:rPr lang="en-US" altLang="zh-CN" dirty="0"/>
              <a:t>Segmentation</a:t>
            </a:r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8AB726-A232-4E7F-A240-62377F2C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3503922"/>
            <a:ext cx="6840538" cy="2066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29F333-536D-49F9-8889-7BBA42E7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25" y="2174898"/>
            <a:ext cx="6840538" cy="13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Cityscapes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30 classes</a:t>
            </a:r>
          </a:p>
          <a:p>
            <a:r>
              <a:rPr lang="en-US" altLang="zh-CN" dirty="0"/>
              <a:t>5k pixel-level</a:t>
            </a:r>
          </a:p>
          <a:p>
            <a:r>
              <a:rPr lang="en-US" altLang="zh-CN" dirty="0"/>
              <a:t>20k weakly </a:t>
            </a:r>
            <a:r>
              <a:rPr lang="en-US" altLang="zh-CN" dirty="0" err="1"/>
              <a:t>anaotated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Generation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307E63-89B7-4DB5-B117-805B41E7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33600"/>
            <a:ext cx="684053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6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PyTorch</a:t>
            </a:r>
            <a:r>
              <a:rPr lang="zh-CN" altLang="en-US" b="1" dirty="0">
                <a:solidFill>
                  <a:srgbClr val="FF0000"/>
                </a:solidFill>
              </a:rPr>
              <a:t>实现</a:t>
            </a:r>
            <a:r>
              <a:rPr lang="en-US" altLang="zh-CN" b="1" dirty="0">
                <a:solidFill>
                  <a:srgbClr val="FF0000"/>
                </a:solidFill>
              </a:rPr>
              <a:t>MLP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PyTorch</a:t>
            </a:r>
            <a:r>
              <a:rPr lang="zh-CN" altLang="en-US" dirty="0"/>
              <a:t>实现</a:t>
            </a:r>
            <a:r>
              <a:rPr lang="en-US" altLang="zh-CN" dirty="0"/>
              <a:t>MLP</a:t>
            </a:r>
            <a:r>
              <a:rPr lang="zh-CN" altLang="en-US" dirty="0"/>
              <a:t>，并在</a:t>
            </a:r>
            <a:r>
              <a:rPr lang="en-US" altLang="zh-CN" dirty="0"/>
              <a:t>MNIST</a:t>
            </a:r>
            <a:r>
              <a:rPr lang="zh-CN" altLang="en-US" dirty="0"/>
              <a:t>数据集上验证</a:t>
            </a:r>
            <a:endParaRPr lang="en-US" altLang="zh-CN" dirty="0"/>
          </a:p>
          <a:p>
            <a:pPr lvl="1"/>
            <a:r>
              <a:rPr lang="zh-CN" altLang="en-US" dirty="0"/>
              <a:t>环境配置</a:t>
            </a:r>
            <a:endParaRPr lang="en-US" altLang="zh-CN" dirty="0"/>
          </a:p>
          <a:p>
            <a:pPr lvl="2"/>
            <a:r>
              <a:rPr lang="zh-CN" altLang="en-US" dirty="0"/>
              <a:t>见本</a:t>
            </a:r>
            <a:r>
              <a:rPr lang="en-US" altLang="zh-CN" dirty="0"/>
              <a:t>PPT</a:t>
            </a:r>
            <a:r>
              <a:rPr lang="zh-CN" altLang="en-US" dirty="0"/>
              <a:t>后半部分，参考网络资源进行配置</a:t>
            </a:r>
            <a:endParaRPr lang="en-US" altLang="zh-CN" dirty="0"/>
          </a:p>
          <a:p>
            <a:pPr lvl="1"/>
            <a:r>
              <a:rPr lang="zh-CN" altLang="en-US" dirty="0"/>
              <a:t>代码编写</a:t>
            </a:r>
            <a:endParaRPr lang="en-US" altLang="zh-CN" dirty="0"/>
          </a:p>
          <a:p>
            <a:pPr lvl="2"/>
            <a:r>
              <a:rPr lang="zh-CN" altLang="en-US" dirty="0"/>
              <a:t>参考本</a:t>
            </a:r>
            <a:r>
              <a:rPr lang="en-US" altLang="zh-CN" dirty="0"/>
              <a:t>PPT</a:t>
            </a:r>
            <a:r>
              <a:rPr lang="zh-CN" altLang="en-US" dirty="0"/>
              <a:t>前半部分，参考网络教程，熟悉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/>
            <a:r>
              <a:rPr lang="zh-CN" altLang="en-US" dirty="0"/>
              <a:t>实验验证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MNIST (</a:t>
            </a:r>
            <a:r>
              <a:rPr lang="zh-CN" altLang="en-US" dirty="0"/>
              <a:t>或其他数据集</a:t>
            </a:r>
            <a:r>
              <a:rPr lang="en-US" altLang="zh-CN" dirty="0"/>
              <a:t>)</a:t>
            </a:r>
            <a:r>
              <a:rPr lang="zh-CN" altLang="en-US" dirty="0"/>
              <a:t>上进行实验验证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69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41DDE13-9A70-4974-B0FC-EE23BDD9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r>
              <a:rPr lang="en-US" altLang="zh-CN" dirty="0"/>
              <a:t> – </a:t>
            </a:r>
            <a:r>
              <a:rPr lang="zh-CN" altLang="en-US" dirty="0"/>
              <a:t>操作系统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3FED059-6C9F-4663-B5E2-17B059E9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  </a:t>
            </a:r>
            <a:r>
              <a:rPr lang="zh-CN" altLang="en-US" dirty="0"/>
              <a:t>请访问</a:t>
            </a:r>
            <a:r>
              <a:rPr lang="en-US" altLang="zh-CN" dirty="0">
                <a:hlinkClick r:id="rId2"/>
              </a:rPr>
              <a:t>http://ms.hit.edu.cn</a:t>
            </a:r>
            <a:r>
              <a:rPr lang="zh-CN" altLang="en-US" dirty="0"/>
              <a:t>下载使用正版操作系统</a:t>
            </a:r>
            <a:endParaRPr lang="en-US" altLang="zh-CN" dirty="0"/>
          </a:p>
          <a:p>
            <a:pPr lvl="1"/>
            <a:r>
              <a:rPr lang="en-US" altLang="zh-CN" b="1" dirty="0">
                <a:sym typeface="Wingdings" panose="05000000000000000000" pitchFamily="2" charset="2"/>
              </a:rPr>
              <a:t> </a:t>
            </a:r>
            <a:r>
              <a:rPr lang="en-US" altLang="zh-CN" b="1" dirty="0"/>
              <a:t>Windows XP</a:t>
            </a:r>
            <a:r>
              <a:rPr lang="en-US" altLang="zh-CN" dirty="0"/>
              <a:t>: </a:t>
            </a:r>
            <a:r>
              <a:rPr lang="zh-CN" altLang="en-US" dirty="0"/>
              <a:t>只支持</a:t>
            </a:r>
            <a:r>
              <a:rPr lang="en-US" altLang="zh-CN" dirty="0"/>
              <a:t>Python 2.7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环境下</a:t>
            </a:r>
            <a:r>
              <a:rPr lang="en-US" altLang="zh-CN" dirty="0"/>
              <a:t>Python 2.7</a:t>
            </a:r>
            <a:r>
              <a:rPr lang="zh-CN" altLang="en-US" dirty="0"/>
              <a:t>不支持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/>
            <a:r>
              <a:rPr lang="en-US" altLang="zh-CN" b="1" dirty="0">
                <a:sym typeface="Wingdings" panose="05000000000000000000" pitchFamily="2" charset="2"/>
              </a:rPr>
              <a:t> </a:t>
            </a:r>
            <a:r>
              <a:rPr lang="en-US" altLang="zh-CN" b="1" dirty="0"/>
              <a:t>Windows 7 and above: </a:t>
            </a:r>
            <a:r>
              <a:rPr lang="zh-CN" altLang="en-US" dirty="0"/>
              <a:t>支持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3.5 – 3.7</a:t>
            </a:r>
          </a:p>
          <a:p>
            <a:pPr lvl="1"/>
            <a:r>
              <a:rPr lang="zh-CN" altLang="en-US" dirty="0"/>
              <a:t>初学者使用</a:t>
            </a:r>
            <a:r>
              <a:rPr lang="en-US" altLang="zh-CN" dirty="0"/>
              <a:t>Windows</a:t>
            </a:r>
            <a:r>
              <a:rPr lang="zh-CN" altLang="en-US" dirty="0"/>
              <a:t>可以获得较好的体验，推荐</a:t>
            </a:r>
            <a:r>
              <a:rPr lang="en-US" altLang="zh-CN" dirty="0"/>
              <a:t>Win 10</a:t>
            </a:r>
          </a:p>
          <a:p>
            <a:r>
              <a:rPr lang="en-US" altLang="zh-CN" dirty="0"/>
              <a:t>Linux   </a:t>
            </a:r>
            <a:r>
              <a:rPr lang="en-US" altLang="zh-CN" dirty="0">
                <a:hlinkClick r:id="rId3"/>
              </a:rPr>
              <a:t>http://ubuntu.com</a:t>
            </a:r>
            <a:endParaRPr lang="en-US" altLang="zh-CN" dirty="0"/>
          </a:p>
          <a:p>
            <a:pPr lvl="1"/>
            <a:r>
              <a:rPr lang="zh-CN" altLang="en-US" dirty="0"/>
              <a:t>个人电脑目前建议使用</a:t>
            </a:r>
            <a:r>
              <a:rPr lang="en-US" altLang="zh-CN" dirty="0"/>
              <a:t>Ubuntu 16.04</a:t>
            </a:r>
            <a:r>
              <a:rPr lang="zh-CN" altLang="en-US" dirty="0"/>
              <a:t>，显卡驱动容易出问题</a:t>
            </a:r>
            <a:endParaRPr lang="en-US" altLang="zh-CN" dirty="0"/>
          </a:p>
          <a:p>
            <a:pPr lvl="1"/>
            <a:r>
              <a:rPr lang="zh-CN" altLang="en-US" dirty="0"/>
              <a:t>服务器环境建议</a:t>
            </a:r>
            <a:r>
              <a:rPr lang="en-US" altLang="zh-CN" dirty="0"/>
              <a:t>Centos 6/7</a:t>
            </a:r>
            <a:r>
              <a:rPr lang="zh-CN" altLang="en-US" dirty="0"/>
              <a:t>和</a:t>
            </a:r>
            <a:r>
              <a:rPr lang="en-US" altLang="zh-CN" dirty="0"/>
              <a:t>RHEL</a:t>
            </a:r>
            <a:r>
              <a:rPr lang="zh-CN" altLang="en-US" dirty="0"/>
              <a:t>，稳定性较好，但容易遇到</a:t>
            </a:r>
            <a:r>
              <a:rPr lang="en-US" altLang="zh-CN" dirty="0"/>
              <a:t>GLIBC</a:t>
            </a:r>
            <a:r>
              <a:rPr lang="zh-CN" altLang="en-US" dirty="0"/>
              <a:t>版本问题</a:t>
            </a:r>
            <a:endParaRPr lang="en-US" altLang="zh-CN" dirty="0"/>
          </a:p>
          <a:p>
            <a:r>
              <a:rPr lang="en-US" altLang="zh-CN" dirty="0"/>
              <a:t>MacOS</a:t>
            </a:r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的</a:t>
            </a:r>
            <a:r>
              <a:rPr lang="en-US" altLang="zh-CN" dirty="0"/>
              <a:t>MacOS</a:t>
            </a:r>
            <a:r>
              <a:rPr lang="zh-CN" altLang="en-US" dirty="0"/>
              <a:t>安装包不支持</a:t>
            </a:r>
            <a:r>
              <a:rPr lang="en-US" altLang="zh-CN" dirty="0"/>
              <a:t>CUDA</a:t>
            </a:r>
            <a:r>
              <a:rPr lang="zh-CN" altLang="en-US" dirty="0"/>
              <a:t>，如需</a:t>
            </a:r>
            <a:r>
              <a:rPr lang="en-US" altLang="zh-CN" dirty="0"/>
              <a:t>CUDA</a:t>
            </a:r>
            <a:r>
              <a:rPr lang="zh-CN" altLang="en-US" dirty="0"/>
              <a:t>加速，需从源码编译安装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59510-D376-40BB-AE99-325711FC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B4D3-FBEE-4AB4-A40E-99F42D482B37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12C196-A9D2-480F-BBA8-1D7E5237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E35CCC-0C54-4D45-AE2A-31D72BD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0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环境配置</a:t>
            </a:r>
            <a:r>
              <a:rPr lang="en-US" altLang="zh-CN" dirty="0"/>
              <a:t> –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现行版本   </a:t>
            </a:r>
            <a:r>
              <a:rPr lang="en-US" altLang="zh-CN" dirty="0">
                <a:hlinkClick r:id="rId2"/>
              </a:rPr>
              <a:t>http://python.org</a:t>
            </a:r>
            <a:endParaRPr lang="en-US" altLang="zh-CN" dirty="0"/>
          </a:p>
          <a:p>
            <a:pPr lvl="1"/>
            <a:r>
              <a:rPr lang="en-US" altLang="zh-CN" dirty="0"/>
              <a:t>Python 2.7</a:t>
            </a:r>
            <a:r>
              <a:rPr lang="zh-CN" altLang="en-US" dirty="0"/>
              <a:t>将于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日停止支持，建议使用</a:t>
            </a:r>
            <a:r>
              <a:rPr lang="en-US" altLang="zh-CN" dirty="0"/>
              <a:t>Python 3.x</a:t>
            </a:r>
          </a:p>
          <a:p>
            <a:pPr lvl="1"/>
            <a:r>
              <a:rPr lang="en-US" altLang="zh-CN" dirty="0"/>
              <a:t>Python 3.5 ~ Python 3.7</a:t>
            </a:r>
            <a:r>
              <a:rPr lang="zh-CN" altLang="en-US" dirty="0"/>
              <a:t>为当前活跃版本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安装与版本管理   </a:t>
            </a:r>
            <a:r>
              <a:rPr lang="en-US" altLang="zh-CN" dirty="0">
                <a:hlinkClick r:id="rId3"/>
              </a:rPr>
              <a:t>http://anaconda.org</a:t>
            </a:r>
            <a:endParaRPr lang="en-US" altLang="zh-CN" dirty="0"/>
          </a:p>
          <a:p>
            <a:pPr lvl="1"/>
            <a:r>
              <a:rPr lang="zh-CN" altLang="en-US" dirty="0"/>
              <a:t>常用</a:t>
            </a:r>
            <a:r>
              <a:rPr lang="en-US" altLang="zh-CN" dirty="0"/>
              <a:t>Anaconda, </a:t>
            </a:r>
            <a:r>
              <a:rPr lang="en-US" altLang="zh-CN" dirty="0" err="1"/>
              <a:t>PyEnv</a:t>
            </a:r>
            <a:r>
              <a:rPr lang="en-US" altLang="zh-CN" dirty="0"/>
              <a:t>, pip(</a:t>
            </a:r>
            <a:r>
              <a:rPr lang="zh-CN" altLang="en-US" dirty="0"/>
              <a:t>自带</a:t>
            </a:r>
            <a:r>
              <a:rPr lang="en-US" altLang="zh-CN" dirty="0"/>
              <a:t>)</a:t>
            </a:r>
            <a:r>
              <a:rPr lang="zh-CN" altLang="en-US" dirty="0"/>
              <a:t>等，建议使用</a:t>
            </a:r>
            <a:r>
              <a:rPr lang="en-US" altLang="zh-CN" dirty="0"/>
              <a:t>Anaconda</a:t>
            </a:r>
            <a:r>
              <a:rPr lang="zh-CN" altLang="en-US" dirty="0"/>
              <a:t>维护多虚拟环境，命令举例：</a:t>
            </a:r>
            <a:endParaRPr lang="en-US" altLang="zh-CN" dirty="0"/>
          </a:p>
          <a:p>
            <a:pPr lvl="2"/>
            <a:r>
              <a:rPr lang="en-US" altLang="zh-CN" dirty="0" err="1"/>
              <a:t>conda</a:t>
            </a:r>
            <a:r>
              <a:rPr lang="en-US" altLang="zh-CN" dirty="0"/>
              <a:t> create –n py3 python=3.6 (</a:t>
            </a:r>
            <a:r>
              <a:rPr lang="zh-CN" altLang="en-US" dirty="0"/>
              <a:t>创建</a:t>
            </a:r>
            <a:r>
              <a:rPr lang="en-US" altLang="zh-CN" dirty="0"/>
              <a:t>Python</a:t>
            </a:r>
            <a:r>
              <a:rPr lang="zh-CN" altLang="en-US" dirty="0"/>
              <a:t>版本为</a:t>
            </a:r>
            <a:r>
              <a:rPr lang="en-US" altLang="zh-CN" dirty="0"/>
              <a:t>3.6</a:t>
            </a:r>
            <a:r>
              <a:rPr lang="zh-CN" altLang="en-US" dirty="0"/>
              <a:t>，名字为</a:t>
            </a:r>
            <a:r>
              <a:rPr lang="en-US" altLang="zh-CN" dirty="0"/>
              <a:t>py3</a:t>
            </a:r>
            <a:r>
              <a:rPr lang="zh-CN" altLang="en-US" dirty="0"/>
              <a:t>的虚拟环境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/>
              <a:t>pytorch-cpu</a:t>
            </a:r>
            <a:r>
              <a:rPr lang="en-US" altLang="zh-CN" dirty="0"/>
              <a:t> </a:t>
            </a:r>
            <a:r>
              <a:rPr lang="en-US" altLang="zh-CN" dirty="0" err="1"/>
              <a:t>torchvision-cpu</a:t>
            </a:r>
            <a:r>
              <a:rPr lang="en-US" altLang="zh-CN" dirty="0"/>
              <a:t> –n py3 –c </a:t>
            </a:r>
            <a:r>
              <a:rPr lang="en-US" altLang="zh-CN" dirty="0" err="1"/>
              <a:t>pytorch</a:t>
            </a:r>
            <a:r>
              <a:rPr lang="en-US" altLang="zh-CN" dirty="0"/>
              <a:t> (</a:t>
            </a:r>
            <a:r>
              <a:rPr lang="zh-CN" altLang="en-US" dirty="0"/>
              <a:t>在</a:t>
            </a:r>
            <a:r>
              <a:rPr lang="en-US" altLang="zh-CN" dirty="0"/>
              <a:t>py3</a:t>
            </a:r>
            <a:r>
              <a:rPr lang="zh-CN" altLang="en-US" dirty="0"/>
              <a:t>环境下安装</a:t>
            </a:r>
            <a:r>
              <a:rPr lang="en-US" altLang="zh-CN" dirty="0" err="1"/>
              <a:t>PyTorch</a:t>
            </a:r>
            <a:r>
              <a:rPr lang="en-US" altLang="zh-CN" dirty="0"/>
              <a:t> CPU</a:t>
            </a:r>
            <a:r>
              <a:rPr lang="zh-CN" altLang="en-US" dirty="0"/>
              <a:t>版本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深度学习常用第三方包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opencv</a:t>
            </a:r>
            <a:r>
              <a:rPr lang="en-US" altLang="zh-CN" dirty="0"/>
              <a:t>, matplotlib, PIL, </a:t>
            </a:r>
            <a:r>
              <a:rPr lang="en-US" altLang="zh-CN" dirty="0" err="1"/>
              <a:t>scipy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python –m pip install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opencv</a:t>
            </a:r>
            <a:r>
              <a:rPr lang="en-US" altLang="zh-CN" dirty="0">
                <a:solidFill>
                  <a:srgbClr val="FF0000"/>
                </a:solidFill>
              </a:rPr>
              <a:t>-python</a:t>
            </a:r>
            <a:r>
              <a:rPr lang="en-US" altLang="zh-CN" dirty="0"/>
              <a:t> matplotlib pillow </a:t>
            </a:r>
            <a:r>
              <a:rPr lang="en-US" altLang="zh-CN" dirty="0" err="1"/>
              <a:t>scipy</a:t>
            </a:r>
            <a:endParaRPr lang="en-US" altLang="zh-CN" dirty="0"/>
          </a:p>
          <a:p>
            <a:pPr lvl="2"/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opencv</a:t>
            </a:r>
            <a:r>
              <a:rPr lang="en-US" altLang="zh-CN" dirty="0"/>
              <a:t> matplotlib pillow </a:t>
            </a:r>
            <a:r>
              <a:rPr lang="en-US" altLang="zh-CN" dirty="0" err="1"/>
              <a:t>scipy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5773-02D6-4D3F-8DAC-4AFAEA089E0D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E1C3-1082-40FD-8195-AE263C6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852BB-8A47-4108-9B3D-BD4C577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r>
              <a:rPr lang="en-US" altLang="zh-CN" dirty="0"/>
              <a:t> – </a:t>
            </a:r>
            <a:r>
              <a:rPr lang="zh-CN" altLang="en-US" dirty="0"/>
              <a:t>计算加速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C013F-9955-426D-9D32-E4F0C2E9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深度学习加速</a:t>
            </a:r>
            <a:endParaRPr lang="en-US" altLang="zh-CN" dirty="0"/>
          </a:p>
          <a:p>
            <a:pPr lvl="1"/>
            <a:r>
              <a:rPr lang="en-US" altLang="zh-CN" dirty="0"/>
              <a:t>NVIDIA GPU + CUDA (</a:t>
            </a:r>
            <a:r>
              <a:rPr lang="zh-CN" altLang="en-US" dirty="0"/>
              <a:t>最常见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Google TPU (Google </a:t>
            </a:r>
            <a:r>
              <a:rPr lang="zh-CN" altLang="en-US" dirty="0"/>
              <a:t>开发，据说配合</a:t>
            </a:r>
            <a:r>
              <a:rPr lang="en-US" altLang="zh-CN" dirty="0"/>
              <a:t>TensorFlow</a:t>
            </a:r>
            <a:r>
              <a:rPr lang="zh-CN" altLang="en-US" dirty="0"/>
              <a:t>使用速度很快</a:t>
            </a:r>
            <a:r>
              <a:rPr lang="en-US" altLang="zh-CN" dirty="0"/>
              <a:t>) </a:t>
            </a:r>
            <a:r>
              <a:rPr lang="en-US" altLang="zh-CN" dirty="0">
                <a:hlinkClick r:id="rId2"/>
              </a:rPr>
              <a:t>https://cloud.google.com/tpu/</a:t>
            </a:r>
            <a:endParaRPr lang="en-US" altLang="zh-CN" dirty="0"/>
          </a:p>
          <a:p>
            <a:pPr lvl="1"/>
            <a:r>
              <a:rPr lang="en-US" altLang="zh-CN" dirty="0"/>
              <a:t>FPGA (</a:t>
            </a:r>
            <a:r>
              <a:rPr lang="zh-CN" altLang="en-US" dirty="0"/>
              <a:t>嵌入式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NPU (</a:t>
            </a:r>
            <a:r>
              <a:rPr lang="zh-CN" altLang="en-US" dirty="0"/>
              <a:t>移动端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….</a:t>
            </a:r>
          </a:p>
          <a:p>
            <a:r>
              <a:rPr lang="en-US" altLang="zh-CN" dirty="0"/>
              <a:t>CUDA</a:t>
            </a:r>
            <a:r>
              <a:rPr lang="zh-CN" altLang="en-US" dirty="0"/>
              <a:t>安装 </a:t>
            </a:r>
            <a:r>
              <a:rPr lang="en-US" altLang="zh-CN" dirty="0">
                <a:hlinkClick r:id="rId3"/>
              </a:rPr>
              <a:t>https://developer.nvidia.com/cuda-toolkit</a:t>
            </a:r>
            <a:r>
              <a:rPr lang="en-US" altLang="zh-CN" dirty="0"/>
              <a:t>&amp;</a:t>
            </a:r>
            <a:r>
              <a:rPr lang="en-US" altLang="zh-CN" dirty="0">
                <a:hlinkClick r:id="rId4"/>
              </a:rPr>
              <a:t>https://developer.nvidia.com/cudnn</a:t>
            </a:r>
            <a:endParaRPr lang="en-US" altLang="zh-CN" dirty="0"/>
          </a:p>
          <a:p>
            <a:pPr lvl="1"/>
            <a:r>
              <a:rPr lang="zh-CN" altLang="en-US" dirty="0"/>
              <a:t>支持最广泛 </a:t>
            </a:r>
            <a:r>
              <a:rPr lang="en-US" altLang="zh-CN" dirty="0" err="1"/>
              <a:t>cuda</a:t>
            </a:r>
            <a:r>
              <a:rPr lang="en-US" altLang="zh-CN" dirty="0"/>
              <a:t> 8.0 + </a:t>
            </a:r>
            <a:r>
              <a:rPr lang="en-US" altLang="zh-CN" dirty="0" err="1"/>
              <a:t>cudnn</a:t>
            </a:r>
            <a:r>
              <a:rPr lang="en-US" altLang="zh-CN" dirty="0"/>
              <a:t> v5.1 (</a:t>
            </a:r>
            <a:r>
              <a:rPr lang="zh-CN" altLang="en-US" dirty="0"/>
              <a:t>支持</a:t>
            </a:r>
            <a:r>
              <a:rPr lang="en-US" altLang="zh-CN" dirty="0"/>
              <a:t>Torch</a:t>
            </a:r>
            <a:r>
              <a:rPr lang="zh-CN" altLang="en-US" dirty="0"/>
              <a:t>、</a:t>
            </a:r>
            <a:r>
              <a:rPr lang="en-US" altLang="zh-CN" dirty="0" err="1"/>
              <a:t>MatConvNet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较新较稳定  </a:t>
            </a:r>
            <a:r>
              <a:rPr lang="en-US" altLang="zh-CN" dirty="0" err="1"/>
              <a:t>cuda</a:t>
            </a:r>
            <a:r>
              <a:rPr lang="en-US" altLang="zh-CN" dirty="0"/>
              <a:t> 9.x + </a:t>
            </a:r>
            <a:r>
              <a:rPr lang="en-US" altLang="zh-CN" dirty="0" err="1"/>
              <a:t>cudnn</a:t>
            </a:r>
            <a:r>
              <a:rPr lang="en-US" altLang="zh-CN" dirty="0"/>
              <a:t> v6/7</a:t>
            </a:r>
          </a:p>
          <a:p>
            <a:pPr lvl="1"/>
            <a:r>
              <a:rPr lang="zh-CN" altLang="en-US" dirty="0"/>
              <a:t>最新版本 </a:t>
            </a:r>
            <a:r>
              <a:rPr lang="en-US" altLang="zh-CN" dirty="0"/>
              <a:t>cuda10.x + </a:t>
            </a:r>
            <a:r>
              <a:rPr lang="en-US" altLang="zh-CN" dirty="0" err="1"/>
              <a:t>cudnn</a:t>
            </a:r>
            <a:r>
              <a:rPr lang="en-US" altLang="zh-CN" dirty="0"/>
              <a:t> v7 (</a:t>
            </a:r>
            <a:r>
              <a:rPr lang="zh-CN" altLang="en-US" dirty="0"/>
              <a:t>支持</a:t>
            </a:r>
            <a:r>
              <a:rPr lang="en-US" altLang="zh-CN" dirty="0"/>
              <a:t>Turing</a:t>
            </a:r>
            <a:r>
              <a:rPr lang="zh-CN" altLang="en-US" dirty="0"/>
              <a:t>架构最新特性，</a:t>
            </a:r>
            <a:r>
              <a:rPr lang="en-US" altLang="zh-CN" dirty="0"/>
              <a:t>RTX</a:t>
            </a:r>
            <a:r>
              <a:rPr lang="zh-CN" altLang="en-US" dirty="0"/>
              <a:t>系列显卡</a:t>
            </a:r>
            <a:r>
              <a:rPr lang="en-US" altLang="zh-CN" dirty="0"/>
              <a:t>Tensor Core</a:t>
            </a:r>
            <a:r>
              <a:rPr lang="zh-CN" altLang="en-US" dirty="0"/>
              <a:t>加速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8A429-B5E8-42A1-9621-0B3B3E0D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EE0AF-A361-44C6-AFCD-3A0B5FEE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6BB74-05C4-4F88-82FD-5227374E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4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EDC6-7035-4D53-AEC4-7CDF4EF3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r>
              <a:rPr lang="en-US" altLang="zh-CN" dirty="0"/>
              <a:t> – </a:t>
            </a:r>
            <a:r>
              <a:rPr lang="en-US" altLang="zh-CN" dirty="0" err="1"/>
              <a:t>PyTorch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59DC8-0FB0-465C-A320-6BAD251C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>
                <a:hlinkClick r:id="rId2"/>
              </a:rPr>
              <a:t>https://pytorch.org</a:t>
            </a:r>
            <a:endParaRPr lang="en-US" altLang="zh-CN" dirty="0"/>
          </a:p>
          <a:p>
            <a:pPr lvl="1"/>
            <a:r>
              <a:rPr lang="zh-CN" altLang="en-US" dirty="0"/>
              <a:t>建议安装前配置第三方</a:t>
            </a:r>
            <a:r>
              <a:rPr lang="en-US" altLang="zh-CN" dirty="0" err="1"/>
              <a:t>pypi</a:t>
            </a:r>
            <a:r>
              <a:rPr lang="en-US" altLang="zh-CN" dirty="0"/>
              <a:t>/anaconda</a:t>
            </a:r>
            <a:r>
              <a:rPr lang="zh-CN" altLang="en-US" dirty="0"/>
              <a:t>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16DF7-2049-499E-9729-2C16BAC2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2E330-589A-488C-A365-D928DAF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E2D0A-1EFE-4E03-AE93-C721A52B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D64027-477A-414E-9B76-6D20EB10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001782"/>
            <a:ext cx="7723809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0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E4E1-A458-471C-9290-19BCA18C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7116D-76E6-411A-A9BB-6516F435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https://pytorch.org/docs/stable/index.html</a:t>
            </a:r>
            <a:r>
              <a:rPr lang="en-US" altLang="zh-CN" dirty="0"/>
              <a:t> (EN) / </a:t>
            </a:r>
            <a:r>
              <a:rPr lang="en-US" altLang="zh-CN" dirty="0">
                <a:hlinkClick r:id="rId3"/>
              </a:rPr>
              <a:t>https://pytorch-cn.readthedocs.io/zh/latest/</a:t>
            </a:r>
            <a:r>
              <a:rPr lang="en-US" altLang="zh-CN" dirty="0"/>
              <a:t> (ZH)</a:t>
            </a:r>
          </a:p>
          <a:p>
            <a:r>
              <a:rPr lang="zh-CN" altLang="en-US" dirty="0"/>
              <a:t>矩阵求导</a:t>
            </a:r>
            <a:endParaRPr lang="en-US" altLang="zh-CN" dirty="0"/>
          </a:p>
          <a:p>
            <a:pPr lvl="1"/>
            <a:r>
              <a:rPr lang="zh-CN" altLang="en-US" dirty="0"/>
              <a:t>简单教程  </a:t>
            </a:r>
            <a:r>
              <a:rPr lang="en-US" altLang="zh-CN" dirty="0">
                <a:hlinkClick r:id="rId4"/>
              </a:rPr>
              <a:t>https://github.com/LynnHo/Matrix-Calculus</a:t>
            </a:r>
            <a:endParaRPr lang="en-US" altLang="zh-CN" dirty="0"/>
          </a:p>
          <a:p>
            <a:pPr lvl="1"/>
            <a:r>
              <a:rPr lang="zh-CN" altLang="en-US" dirty="0"/>
              <a:t>求导网站  </a:t>
            </a:r>
            <a:r>
              <a:rPr lang="en-US" altLang="zh-CN" dirty="0">
                <a:hlinkClick r:id="rId5"/>
              </a:rPr>
              <a:t>http://www.matrixcalculus.org/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教程</a:t>
            </a:r>
            <a:endParaRPr lang="en-US" altLang="zh-CN" dirty="0"/>
          </a:p>
          <a:p>
            <a:pPr lvl="1"/>
            <a:r>
              <a:rPr lang="zh-CN" altLang="en-US" dirty="0"/>
              <a:t>菜鸟教程  </a:t>
            </a:r>
            <a:r>
              <a:rPr lang="zh-CN" altLang="en-US" dirty="0">
                <a:hlinkClick r:id="rId6"/>
              </a:rPr>
              <a:t>https://www.runoob.com/python/python-tutorial.html</a:t>
            </a:r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教程</a:t>
            </a:r>
            <a:endParaRPr lang="en-US" altLang="zh-CN" dirty="0"/>
          </a:p>
          <a:p>
            <a:pPr lvl="1"/>
            <a:r>
              <a:rPr lang="zh-CN" altLang="en-US" dirty="0"/>
              <a:t>莫烦系列  </a:t>
            </a:r>
            <a:r>
              <a:rPr lang="en-US" altLang="zh-CN" dirty="0">
                <a:hlinkClick r:id="rId7"/>
              </a:rPr>
              <a:t>https://morvanzhou.github.io/tutorials/machine-learning/torch/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418D4-B26F-4B09-B927-C6417889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747C1-99C0-46B2-8327-8EF33A20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C3323-A03D-4FC7-A4FB-0167BC2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E87853D5-3D48-40AE-9655-F1B94120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部分深度学习框架介绍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字典序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zh-CN" altLang="en-US" dirty="0"/>
          </a:p>
        </p:txBody>
      </p:sp>
      <p:graphicFrame>
        <p:nvGraphicFramePr>
          <p:cNvPr id="19" name="内容占位符 18">
            <a:extLst>
              <a:ext uri="{FF2B5EF4-FFF2-40B4-BE49-F238E27FC236}">
                <a16:creationId xmlns:a16="http://schemas.microsoft.com/office/drawing/2014/main" id="{E47AE069-8A74-48FA-AAAC-B31C5C669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522858"/>
              </p:ext>
            </p:extLst>
          </p:nvPr>
        </p:nvGraphicFramePr>
        <p:xfrm>
          <a:off x="2154104" y="1552087"/>
          <a:ext cx="9318889" cy="452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092">
                  <a:extLst>
                    <a:ext uri="{9D8B030D-6E8A-4147-A177-3AD203B41FA5}">
                      <a16:colId xmlns:a16="http://schemas.microsoft.com/office/drawing/2014/main" val="393483130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3013618063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4223628960"/>
                    </a:ext>
                  </a:extLst>
                </a:gridCol>
                <a:gridCol w="1502544">
                  <a:extLst>
                    <a:ext uri="{9D8B030D-6E8A-4147-A177-3AD203B41FA5}">
                      <a16:colId xmlns:a16="http://schemas.microsoft.com/office/drawing/2014/main" val="3835769267"/>
                    </a:ext>
                  </a:extLst>
                </a:gridCol>
                <a:gridCol w="2819213">
                  <a:extLst>
                    <a:ext uri="{9D8B030D-6E8A-4147-A177-3AD203B41FA5}">
                      <a16:colId xmlns:a16="http://schemas.microsoft.com/office/drawing/2014/main" val="4257469863"/>
                    </a:ext>
                  </a:extLst>
                </a:gridCol>
                <a:gridCol w="2453005">
                  <a:extLst>
                    <a:ext uri="{9D8B030D-6E8A-4147-A177-3AD203B41FA5}">
                      <a16:colId xmlns:a16="http://schemas.microsoft.com/office/drawing/2014/main" val="2468521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姓名</a:t>
                      </a: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语言</a:t>
                      </a: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单位</a:t>
                      </a: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社会关系</a:t>
                      </a: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优点</a:t>
                      </a:r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缺点</a:t>
                      </a:r>
                    </a:p>
                  </a:txBody>
                  <a:tcPr marL="0" marR="0" marT="72000" marB="72000" anchor="ctr"/>
                </a:tc>
                <a:extLst>
                  <a:ext uri="{0D108BD9-81ED-4DB2-BD59-A6C34878D82A}">
                    <a16:rowId xmlns:a16="http://schemas.microsoft.com/office/drawing/2014/main" val="78847877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Caffe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C++/Python</a:t>
                      </a:r>
                    </a:p>
                    <a:p>
                      <a:pPr algn="ctr"/>
                      <a:r>
                        <a:rPr lang="en-US" altLang="zh-CN" sz="1100" dirty="0"/>
                        <a:t>/</a:t>
                      </a:r>
                      <a:r>
                        <a:rPr lang="en-US" altLang="zh-CN" sz="1100" dirty="0" err="1"/>
                        <a:t>Matlab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BVLC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速度快、模块化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zh-CN" altLang="en-US" sz="1100" dirty="0"/>
                        <a:t>源码写得十分优雅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灵活性较差，写代码难度高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zh-CN" altLang="en-US" sz="1100" dirty="0"/>
                        <a:t>需要手写</a:t>
                      </a:r>
                      <a:r>
                        <a:rPr lang="en-US" altLang="zh-CN" sz="1100" dirty="0"/>
                        <a:t>C++/CUDA</a:t>
                      </a:r>
                      <a:r>
                        <a:rPr lang="zh-CN" altLang="en-US" sz="1100" dirty="0"/>
                        <a:t>正向反向</a:t>
                      </a:r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87272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Caffe2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C++/Python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FB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看名字就知道是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en-US" altLang="zh-CN" sz="1100" dirty="0"/>
                        <a:t>Caffe</a:t>
                      </a:r>
                      <a:r>
                        <a:rPr lang="zh-CN" altLang="en-US" sz="1100" dirty="0"/>
                        <a:t>的儿子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Caffe</a:t>
                      </a:r>
                      <a:r>
                        <a:rPr lang="zh-CN" altLang="en-US" sz="1100" dirty="0"/>
                        <a:t>改进，速度更快，模块化更好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还没流行起来就被并入</a:t>
                      </a:r>
                      <a:r>
                        <a:rPr lang="en-US" altLang="zh-CN" sz="1100" dirty="0" err="1"/>
                        <a:t>PyTorch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252601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/>
                        <a:t>Keras</a:t>
                      </a:r>
                      <a:endParaRPr lang="zh-CN" altLang="en-US" sz="1100" b="1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Python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GMNA*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坐拥</a:t>
                      </a:r>
                      <a:r>
                        <a:rPr lang="en-US" altLang="zh-CN" sz="1100" dirty="0"/>
                        <a:t>TF/CNTK/Theano</a:t>
                      </a:r>
                    </a:p>
                    <a:p>
                      <a:pPr algn="ctr"/>
                      <a:r>
                        <a:rPr lang="en-US" altLang="zh-CN" sz="1100" dirty="0"/>
                        <a:t>/</a:t>
                      </a:r>
                      <a:r>
                        <a:rPr lang="en-US" altLang="zh-CN" sz="1100" dirty="0" err="1"/>
                        <a:t>MXNet</a:t>
                      </a:r>
                      <a:r>
                        <a:rPr lang="zh-CN" altLang="en-US" sz="1100" dirty="0"/>
                        <a:t>等几大后台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High-level API</a:t>
                      </a:r>
                      <a:r>
                        <a:rPr lang="zh-CN" altLang="en-US" sz="1100" dirty="0"/>
                        <a:t>简单统一整合多种后端，</a:t>
                      </a:r>
                      <a:r>
                        <a:rPr lang="en-US" altLang="zh-CN" sz="1100" dirty="0"/>
                        <a:t>Google/MS/Nvidia/Amazon</a:t>
                      </a:r>
                      <a:r>
                        <a:rPr lang="zh-CN" altLang="en-US" sz="1100" dirty="0"/>
                        <a:t>支持，借鉴</a:t>
                      </a:r>
                      <a:r>
                        <a:rPr lang="en-US" altLang="zh-CN" sz="1100" dirty="0"/>
                        <a:t>Torch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使用不够灵活，难以实现自定义功能</a:t>
                      </a:r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342132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err="1"/>
                        <a:t>MatConvNet</a:t>
                      </a:r>
                      <a:endParaRPr lang="zh-CN" altLang="en-US" sz="1100" b="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Matlab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VLFeat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 err="1"/>
                        <a:t>Matlab</a:t>
                      </a:r>
                      <a:r>
                        <a:rPr lang="zh-CN" altLang="en-US" sz="1100" dirty="0"/>
                        <a:t>语言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最新版本为</a:t>
                      </a:r>
                      <a:r>
                        <a:rPr lang="en-US" altLang="zh-CN" sz="1100" dirty="0"/>
                        <a:t>2017</a:t>
                      </a:r>
                      <a:r>
                        <a:rPr lang="zh-CN" altLang="en-US" sz="1100" dirty="0"/>
                        <a:t>年</a:t>
                      </a:r>
                      <a:r>
                        <a:rPr lang="en-US" altLang="zh-CN" sz="1100" dirty="0"/>
                        <a:t>8</a:t>
                      </a:r>
                      <a:r>
                        <a:rPr lang="zh-CN" altLang="en-US" sz="1100" dirty="0"/>
                        <a:t>月发布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zh-CN" altLang="en-US" sz="1100" dirty="0"/>
                        <a:t>灵活性较差</a:t>
                      </a:r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1137966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/>
                        <a:t>PyTorch</a:t>
                      </a:r>
                      <a:endParaRPr lang="zh-CN" altLang="en-US" sz="1100" b="1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Python/C++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FB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集</a:t>
                      </a:r>
                      <a:r>
                        <a:rPr lang="en-US" altLang="zh-CN" sz="1100" dirty="0"/>
                        <a:t>Caffe2</a:t>
                      </a:r>
                      <a:r>
                        <a:rPr lang="zh-CN" altLang="en-US" sz="1100" dirty="0"/>
                        <a:t>与</a:t>
                      </a:r>
                      <a:r>
                        <a:rPr lang="en-US" altLang="zh-CN" sz="1100" dirty="0"/>
                        <a:t>Torch</a:t>
                      </a:r>
                    </a:p>
                    <a:p>
                      <a:pPr algn="ctr"/>
                      <a:r>
                        <a:rPr lang="zh-CN" altLang="en-US" sz="1100" dirty="0"/>
                        <a:t>于一身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上手容易、代码简单灵活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zh-CN" altLang="en-US" sz="1100" dirty="0"/>
                        <a:t>动态计算图、自动求导</a:t>
                      </a:r>
                      <a:endParaRPr lang="en-US" altLang="zh-CN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运行效率相比</a:t>
                      </a:r>
                      <a:r>
                        <a:rPr lang="en-US" altLang="zh-CN" sz="1100" dirty="0"/>
                        <a:t>TF</a:t>
                      </a:r>
                      <a:r>
                        <a:rPr lang="zh-CN" altLang="en-US" sz="1100" dirty="0"/>
                        <a:t>略低</a:t>
                      </a:r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2726686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TensorFlow</a:t>
                      </a:r>
                      <a:endParaRPr lang="zh-CN" altLang="en-US" sz="1100" b="1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C++/Python</a:t>
                      </a:r>
                    </a:p>
                    <a:p>
                      <a:pPr algn="ctr"/>
                      <a:r>
                        <a:rPr lang="en-US" altLang="zh-CN" sz="1100" dirty="0"/>
                        <a:t>/Go/Java/…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Google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亲儿子</a:t>
                      </a:r>
                      <a:r>
                        <a:rPr lang="en-US" altLang="zh-CN" sz="1100" dirty="0" err="1"/>
                        <a:t>Tensorboard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zh-CN" altLang="en-US" sz="1100" dirty="0"/>
                        <a:t>可视化利器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大厂出品，更新快，优化好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zh-CN" altLang="en-US" sz="1100" dirty="0"/>
                        <a:t>现已加入动态计算图豪华套餐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入门较难，</a:t>
                      </a:r>
                      <a:r>
                        <a:rPr lang="en-US" altLang="zh-CN" sz="1100" dirty="0"/>
                        <a:t>API</a:t>
                      </a:r>
                      <a:r>
                        <a:rPr lang="zh-CN" altLang="en-US" sz="1100" dirty="0"/>
                        <a:t>繁多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据说</a:t>
                      </a:r>
                      <a:r>
                        <a:rPr lang="en-US" altLang="zh-CN" sz="1100" dirty="0"/>
                        <a:t>2.0</a:t>
                      </a:r>
                      <a:r>
                        <a:rPr lang="zh-CN" altLang="en-US" sz="1100" dirty="0"/>
                        <a:t>在精简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10943010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Theano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Python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MILA**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深度学习框架鼻祖之一</a:t>
                      </a:r>
                      <a:endParaRPr lang="en-US" altLang="zh-CN" sz="1100" dirty="0"/>
                    </a:p>
                    <a:p>
                      <a:pPr algn="ctr"/>
                      <a:r>
                        <a:rPr lang="zh-CN" altLang="en-US" sz="1100" dirty="0"/>
                        <a:t>集成</a:t>
                      </a:r>
                      <a:r>
                        <a:rPr lang="en-US" altLang="zh-CN" sz="1100" dirty="0" err="1"/>
                        <a:t>Numpy</a:t>
                      </a:r>
                      <a:r>
                        <a:rPr lang="zh-CN" altLang="en-US" sz="1100" dirty="0"/>
                        <a:t>，计算稳定性好</a:t>
                      </a:r>
                      <a:endParaRPr lang="en-US" altLang="zh-CN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2017</a:t>
                      </a:r>
                      <a:r>
                        <a:rPr lang="zh-CN" altLang="en-US" sz="1100" dirty="0"/>
                        <a:t>年</a:t>
                      </a:r>
                      <a:r>
                        <a:rPr lang="en-US" altLang="zh-CN" sz="1100" dirty="0"/>
                        <a:t>9</a:t>
                      </a:r>
                      <a:r>
                        <a:rPr lang="zh-CN" altLang="en-US" sz="1100" dirty="0"/>
                        <a:t>月宣布停止重大更新</a:t>
                      </a:r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35244040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Torch7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Lua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FB</a:t>
                      </a:r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速度快</a:t>
                      </a:r>
                      <a:r>
                        <a:rPr lang="en-US" altLang="zh-CN" sz="1100" dirty="0"/>
                        <a:t>(Lua-JIT</a:t>
                      </a:r>
                      <a:r>
                        <a:rPr lang="zh-CN" altLang="en-US" sz="1100" dirty="0"/>
                        <a:t>可达</a:t>
                      </a:r>
                      <a:r>
                        <a:rPr lang="en-US" altLang="zh-CN" sz="1100" dirty="0"/>
                        <a:t>C</a:t>
                      </a:r>
                      <a:r>
                        <a:rPr lang="zh-CN" altLang="en-US" sz="1100" dirty="0"/>
                        <a:t>的</a:t>
                      </a:r>
                      <a:r>
                        <a:rPr lang="en-US" altLang="zh-CN" sz="1100" dirty="0"/>
                        <a:t>80%)</a:t>
                      </a:r>
                    </a:p>
                    <a:p>
                      <a:pPr algn="ctr"/>
                      <a:r>
                        <a:rPr lang="zh-CN" altLang="en-US" sz="1100" dirty="0"/>
                        <a:t>可直接调用</a:t>
                      </a:r>
                      <a:r>
                        <a:rPr lang="en-US" altLang="zh-CN" sz="1100" dirty="0"/>
                        <a:t>C</a:t>
                      </a:r>
                      <a:r>
                        <a:rPr lang="zh-CN" altLang="en-US" sz="1100" dirty="0"/>
                        <a:t>、可移植性好</a:t>
                      </a:r>
                    </a:p>
                  </a:txBody>
                  <a:tcPr marL="0" marR="0" marT="54000" marB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Lua</a:t>
                      </a:r>
                      <a:r>
                        <a:rPr lang="zh-CN" altLang="en-US" sz="1100" dirty="0"/>
                        <a:t>受众较少，学习成本高</a:t>
                      </a:r>
                    </a:p>
                  </a:txBody>
                  <a:tcPr marL="0" marR="0" marT="54000" marB="54000" anchor="ctr"/>
                </a:tc>
                <a:extLst>
                  <a:ext uri="{0D108BD9-81ED-4DB2-BD59-A6C34878D82A}">
                    <a16:rowId xmlns:a16="http://schemas.microsoft.com/office/drawing/2014/main" val="2677475089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algn="l"/>
                      <a:r>
                        <a:rPr lang="en-US" altLang="zh-CN" sz="1100" b="0" dirty="0"/>
                        <a:t>* GMNA: Google, Microsoft, NVIDIA, Amazon AWS</a:t>
                      </a:r>
                    </a:p>
                    <a:p>
                      <a:pPr algn="l"/>
                      <a:r>
                        <a:rPr lang="en-US" altLang="zh-CN" sz="1100" b="0" dirty="0"/>
                        <a:t>** MILA: Montréal Institute for Learning Algorithms of </a:t>
                      </a:r>
                      <a:r>
                        <a:rPr lang="en-US" altLang="zh-CN" sz="1100" b="0" dirty="0" err="1"/>
                        <a:t>Université</a:t>
                      </a:r>
                      <a:r>
                        <a:rPr lang="en-US" altLang="zh-CN" sz="1100" b="0" dirty="0"/>
                        <a:t> de Montréal(</a:t>
                      </a:r>
                      <a:r>
                        <a:rPr lang="zh-CN" altLang="en-US" sz="1100" b="0" dirty="0"/>
                        <a:t>蒙特利尔大学</a:t>
                      </a:r>
                      <a:r>
                        <a:rPr lang="en-US" altLang="zh-CN" sz="1100" b="0" dirty="0"/>
                        <a:t>), Scientific Director: </a:t>
                      </a:r>
                      <a:r>
                        <a:rPr lang="en-US" altLang="zh-CN" sz="1100" b="0" dirty="0" err="1"/>
                        <a:t>Yoshua</a:t>
                      </a:r>
                      <a:r>
                        <a:rPr lang="en-US" altLang="zh-CN" sz="1100" b="0" dirty="0"/>
                        <a:t> </a:t>
                      </a:r>
                      <a:r>
                        <a:rPr lang="en-US" altLang="zh-CN" sz="1100" b="0" dirty="0" err="1"/>
                        <a:t>Bengio</a:t>
                      </a:r>
                      <a:endParaRPr lang="zh-CN" altLang="en-US" sz="1100" b="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28035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100" b="0" dirty="0" err="1"/>
                        <a:t>Chainer</a:t>
                      </a:r>
                      <a:r>
                        <a:rPr lang="en-US" altLang="zh-CN" sz="1100" b="0" dirty="0"/>
                        <a:t> CNTK Deeplearning4J </a:t>
                      </a:r>
                      <a:r>
                        <a:rPr lang="en-US" altLang="zh-CN" sz="1100" b="0" dirty="0" err="1"/>
                        <a:t>Dlib</a:t>
                      </a:r>
                      <a:r>
                        <a:rPr lang="en-US" altLang="zh-CN" sz="1100" b="0" dirty="0"/>
                        <a:t> H2O </a:t>
                      </a:r>
                      <a:r>
                        <a:rPr lang="en-US" altLang="zh-CN" sz="1100" b="0" dirty="0" err="1"/>
                        <a:t>Lasagne</a:t>
                      </a:r>
                      <a:r>
                        <a:rPr lang="en-US" altLang="zh-CN" sz="1100" b="0" dirty="0"/>
                        <a:t> Leaf </a:t>
                      </a:r>
                      <a:r>
                        <a:rPr lang="en-US" altLang="zh-CN" sz="1100" b="0" dirty="0" err="1"/>
                        <a:t>MXNet</a:t>
                      </a:r>
                      <a:r>
                        <a:rPr lang="en-US" altLang="zh-CN" sz="1100" b="0" dirty="0"/>
                        <a:t> Neon </a:t>
                      </a:r>
                      <a:r>
                        <a:rPr lang="en-US" altLang="zh-CN" sz="1100" b="0" dirty="0" err="1"/>
                        <a:t>PaddlePaddle</a:t>
                      </a:r>
                      <a:r>
                        <a:rPr lang="en-US" altLang="zh-CN" sz="1100" b="0" dirty="0"/>
                        <a:t> </a:t>
                      </a:r>
                      <a:r>
                        <a:rPr lang="en-US" altLang="zh-CN" sz="1100" b="0" dirty="0" err="1"/>
                        <a:t>PyLearn</a:t>
                      </a:r>
                      <a:r>
                        <a:rPr lang="zh-CN" altLang="en-US" sz="1100" b="0" dirty="0"/>
                        <a:t>等如有兴趣请自行探索</a:t>
                      </a:r>
                    </a:p>
                  </a:txBody>
                  <a:tcPr marL="0" marR="0" marT="72000" marB="72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72000" marB="72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72000" marB="72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72000" marB="72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72000" marB="72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0" marR="0" marT="72000" marB="72000" anchor="ctr"/>
                </a:tc>
                <a:extLst>
                  <a:ext uri="{0D108BD9-81ED-4DB2-BD59-A6C34878D82A}">
                    <a16:rowId xmlns:a16="http://schemas.microsoft.com/office/drawing/2014/main" val="1314139857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FDC07D-5F0E-4B49-8799-2C5D73C0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0A0A-54FE-4105-BF7D-1FDBADFD5BA7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E82C6C-C01F-47DC-8224-98216335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1-</a:t>
            </a:r>
            <a:r>
              <a:rPr lang="zh-CN" altLang="en-US" dirty="0"/>
              <a:t>深度学习框架熟悉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D51FF4-24C5-4952-810A-8521FCE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3DEDF-EE41-48CC-AA53-0EF50276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DL</a:t>
            </a:r>
            <a:r>
              <a:rPr lang="zh-CN" altLang="en-US" dirty="0"/>
              <a:t>常见概念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5F4EC4-8545-4452-9289-2E06BC6BD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672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反向传播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误差反向传播算法，实质是一个均方误差最小算法</a:t>
                </a:r>
                <a:r>
                  <a:rPr lang="en-US" altLang="zh-CN" dirty="0"/>
                  <a:t>(LMS)</a:t>
                </a:r>
              </a:p>
              <a:p>
                <a:pPr lvl="1"/>
                <a:r>
                  <a:rPr lang="zh-CN" altLang="en-US" dirty="0"/>
                  <a:t>以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为例（</a:t>
                </a:r>
                <a:r>
                  <a:rPr lang="en-US" altLang="zh-CN" dirty="0"/>
                  <a:t>13. P32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Solver/Optimizer (</a:t>
                </a:r>
                <a:r>
                  <a:rPr lang="zh-CN" altLang="en-US" dirty="0"/>
                  <a:t>部分列举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SGD: </a:t>
                </a:r>
                <a:r>
                  <a:rPr lang="zh-CN" altLang="en-US" dirty="0"/>
                  <a:t>经历了</a:t>
                </a:r>
                <a:r>
                  <a:rPr lang="en-US" altLang="zh-CN" dirty="0"/>
                  <a:t>BGD</a:t>
                </a:r>
                <a:r>
                  <a:rPr lang="en-US" altLang="zh-CN" dirty="0">
                    <a:sym typeface="Wingdings" panose="05000000000000000000" pitchFamily="2" charset="2"/>
                  </a:rPr>
                  <a:t>SGDMSGD,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𝜽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𝜼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CN" dirty="0"/>
                  <a:t>Momentum (</a:t>
                </a:r>
                <a:r>
                  <a:rPr lang="en-US" altLang="zh-CN" dirty="0" err="1"/>
                  <a:t>Nesterov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 err="1"/>
                  <a:t>Adagrad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Adadelta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RMSprop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Adam (</a:t>
                </a:r>
                <a:r>
                  <a:rPr lang="en-US" altLang="zh-CN" dirty="0" err="1"/>
                  <a:t>Nadam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Adamax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altLang="zh-CN" b="0" dirty="0"/>
                </a:br>
                <a:r>
                  <a:rPr lang="en-US" altLang="zh-CN" b="0" dirty="0"/>
                  <a:t>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5F4EC4-8545-4452-9289-2E06BC6BD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67233"/>
              </a:xfrm>
              <a:blipFill>
                <a:blip r:embed="rId4"/>
                <a:stretch>
                  <a:fillRect l="-479" t="-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5CE84-2AD9-47F5-A6E8-75B4B20C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5C423-0EF0-4BEC-BDB2-3CCDA30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A016-852A-494D-8623-446641C5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FA4A11-8B01-4EED-8D74-6622C6E1B4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1079" y="1729521"/>
            <a:ext cx="1844503" cy="2288197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129F091-1787-485B-820C-3637346AB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33250"/>
              </p:ext>
            </p:extLst>
          </p:nvPr>
        </p:nvGraphicFramePr>
        <p:xfrm>
          <a:off x="5556738" y="3027218"/>
          <a:ext cx="2362635" cy="73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1422360" imgH="444240" progId="Equation.DSMT4">
                  <p:embed/>
                </p:oleObj>
              </mc:Choice>
              <mc:Fallback>
                <p:oleObj name="Equation" r:id="rId6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6738" y="3027218"/>
                        <a:ext cx="2362635" cy="738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41AE4C1D-C291-48D8-A372-BA5266D062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06" t="3947" r="4842" b="6335"/>
          <a:stretch/>
        </p:blipFill>
        <p:spPr>
          <a:xfrm>
            <a:off x="10883655" y="4430591"/>
            <a:ext cx="1171575" cy="11620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9EDEC77-1F56-458A-AD06-F2F3608BB1EA}"/>
              </a:ext>
            </a:extLst>
          </p:cNvPr>
          <p:cNvSpPr txBox="1"/>
          <p:nvPr/>
        </p:nvSpPr>
        <p:spPr>
          <a:xfrm>
            <a:off x="10754920" y="5619576"/>
            <a:ext cx="1448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扫码或</a:t>
            </a:r>
            <a:r>
              <a:rPr lang="zh-CN" altLang="en-US" sz="1400" dirty="0">
                <a:hlinkClick r:id="rId9"/>
              </a:rPr>
              <a:t>点击访问</a:t>
            </a:r>
            <a:endParaRPr lang="en-US" altLang="zh-CN" sz="1400" dirty="0"/>
          </a:p>
          <a:p>
            <a:pPr algn="ctr"/>
            <a:r>
              <a:rPr lang="zh-CN" altLang="en-US" sz="1400" dirty="0"/>
              <a:t>优化算法对比</a:t>
            </a:r>
            <a:endParaRPr lang="en-US" altLang="zh-CN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3EF363-850F-46E9-8C74-32DA553C01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882" y="1446338"/>
            <a:ext cx="5905500" cy="457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661F3AF-2A6C-4674-ADA1-2FDBE33B96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2158" y="1444138"/>
            <a:ext cx="5905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3DEDF-EE41-48CC-AA53-0EF50276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DL</a:t>
            </a:r>
            <a:r>
              <a:rPr lang="zh-CN" altLang="en-US" dirty="0"/>
              <a:t>常见概念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F4EC4-8545-4452-9289-2E06BC6B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>
            <a:normAutofit/>
          </a:bodyPr>
          <a:lstStyle/>
          <a:p>
            <a:r>
              <a:rPr lang="en-US" altLang="zh-CN" dirty="0"/>
              <a:t>Iteration / Epoch</a:t>
            </a:r>
          </a:p>
          <a:p>
            <a:r>
              <a:rPr lang="en-US" altLang="zh-CN" dirty="0"/>
              <a:t>Mini-batch / Batch Size</a:t>
            </a:r>
          </a:p>
          <a:p>
            <a:r>
              <a:rPr lang="en-US" altLang="zh-CN" dirty="0"/>
              <a:t>Loss Function (Cost Function) </a:t>
            </a:r>
          </a:p>
          <a:p>
            <a:r>
              <a:rPr lang="en-US" altLang="zh-CN" dirty="0"/>
              <a:t>Learning Rate</a:t>
            </a:r>
          </a:p>
          <a:p>
            <a:r>
              <a:rPr lang="en-US" altLang="zh-CN" dirty="0"/>
              <a:t>Supervised / Unsupervised Learning</a:t>
            </a:r>
          </a:p>
          <a:p>
            <a:r>
              <a:rPr lang="en-US" altLang="zh-CN" dirty="0"/>
              <a:t>Array / Tensor</a:t>
            </a:r>
          </a:p>
          <a:p>
            <a:r>
              <a:rPr lang="en-US" altLang="zh-CN" dirty="0"/>
              <a:t>Computing Graph</a:t>
            </a:r>
          </a:p>
          <a:p>
            <a:r>
              <a:rPr lang="en-US" altLang="zh-CN" dirty="0"/>
              <a:t>…….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5CE84-2AD9-47F5-A6E8-75B4B20C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5C423-0EF0-4BEC-BDB2-3CCDA30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A016-852A-494D-8623-446641C5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4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</a:t>
            </a:r>
            <a:r>
              <a:rPr lang="zh-CN" altLang="en-US" dirty="0"/>
              <a:t>常用接口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BD11-F283-4275-9393-BCFA7474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&gt;&gt;&gt; import torch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torch.set_num_threads</a:t>
            </a:r>
            <a:r>
              <a:rPr lang="en-US" altLang="zh-CN" dirty="0">
                <a:latin typeface="Consolas" panose="020B0609020204030204" pitchFamily="49" charset="0"/>
              </a:rPr>
              <a:t>(num) 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useful command for limiting threads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torch.set_default_tensor_type</a:t>
            </a:r>
            <a:r>
              <a:rPr lang="en-US" altLang="zh-CN" dirty="0">
                <a:latin typeface="Consolas" panose="020B0609020204030204" pitchFamily="49" charset="0"/>
              </a:rPr>
              <a:t>(type) 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e.g., type = torch.float32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torch.zeros</a:t>
            </a:r>
            <a:r>
              <a:rPr lang="en-US" altLang="zh-CN" dirty="0">
                <a:latin typeface="Consolas" panose="020B0609020204030204" pitchFamily="49" charset="0"/>
              </a:rPr>
              <a:t>/ones/eye/rand/</a:t>
            </a:r>
            <a:r>
              <a:rPr lang="en-US" altLang="zh-CN" dirty="0" err="1">
                <a:latin typeface="Consolas" panose="020B0609020204030204" pitchFamily="49" charset="0"/>
              </a:rPr>
              <a:t>randn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randperm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711200" lvl="1" indent="0">
              <a:buNone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全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0/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全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1/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对角线元素为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1/[0,1)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均匀分布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/N(0,1)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高斯分布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/[0,n-1]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随机排序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torch.split</a:t>
            </a:r>
            <a:r>
              <a:rPr lang="en-US" altLang="zh-CN" dirty="0">
                <a:latin typeface="Consolas" panose="020B0609020204030204" pitchFamily="49" charset="0"/>
              </a:rPr>
              <a:t>/cat/squeeze/</a:t>
            </a:r>
            <a:r>
              <a:rPr lang="en-US" altLang="zh-CN" dirty="0" err="1">
                <a:latin typeface="Consolas" panose="020B0609020204030204" pitchFamily="49" charset="0"/>
              </a:rPr>
              <a:t>unsqueeze</a:t>
            </a:r>
            <a:r>
              <a:rPr lang="en-US" altLang="zh-CN" dirty="0">
                <a:latin typeface="Consolas" panose="020B0609020204030204" pitchFamily="49" charset="0"/>
              </a:rPr>
              <a:t>/stack</a:t>
            </a:r>
          </a:p>
          <a:p>
            <a:pPr marL="711200" lvl="1" indent="0">
              <a:buNone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切分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连接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去除维度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插入维度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堆叠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A53010"/>
              </a:buClr>
            </a:pP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torch.abs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/add/sub/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/div/pow/exp/neg/sqrt/sin/dot</a:t>
            </a:r>
          </a:p>
          <a:p>
            <a:pPr lvl="1">
              <a:buClr>
                <a:srgbClr val="A53010"/>
              </a:buClr>
            </a:pP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torch.mean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/sum/median/max/min/std/var/eq/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gt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/le/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ge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</a:t>
            </a:r>
            <a:r>
              <a:rPr lang="zh-CN" altLang="en-US" dirty="0"/>
              <a:t>常用接口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1BD11-F283-4275-9393-BCFA74747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torch.Tensor</a:t>
                </a:r>
              </a:p>
              <a:p>
                <a:pPr lvl="1"/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torch.[Float/Double/Byte/Char/Short/Int/Long]Tensor</a:t>
                </a:r>
              </a:p>
              <a:p>
                <a:pPr lvl="1"/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torch.cuda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.[Float/Double/</a:t>
                </a:r>
                <a:r>
                  <a:rPr lang="en-US" altLang="zh-CN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Half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/Byte/Char/Short/Int/Long]Tensor</a:t>
                </a:r>
              </a:p>
              <a:p>
                <a:pPr lvl="1"/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t.cuda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() / t.to(device) / </a:t>
                </a:r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t.is_cuda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pPr lvl="1"/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t.abs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torch.abs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(t)</a:t>
                </a:r>
              </a:p>
              <a:p>
                <a:pPr marL="711200" lvl="1" indent="0">
                  <a:buClr>
                    <a:srgbClr val="A53010"/>
                  </a:buClr>
                  <a:buNone/>
                </a:pP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# NOTE: </a:t>
                </a:r>
                <a:r>
                  <a:rPr lang="en-US" altLang="zh-CN" i="1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t.fun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_() is in-place operation same as </a:t>
                </a:r>
                <a:r>
                  <a:rPr lang="en-US" altLang="zh-CN" i="1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t.fun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()</a:t>
                </a:r>
              </a:p>
              <a:p>
                <a:pPr lvl="1"/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t.transpose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(dim0, dim1) / </a:t>
                </a:r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t.permute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(*dims)  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# </a:t>
                </a:r>
                <a:r>
                  <a:rPr lang="en-US" altLang="zh-CN" i="1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t.permute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(2,0,1)</a:t>
                </a:r>
                <a:r>
                  <a:rPr lang="zh-CN" altLang="en-US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HWC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CHW</a:t>
                </a:r>
                <a:endParaRPr lang="en-US" altLang="zh-CN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t.type_as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(t1)</a:t>
                </a:r>
              </a:p>
              <a:p>
                <a:pPr lvl="1"/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t.view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(*shape) / </a:t>
                </a:r>
                <a:r>
                  <a:rPr lang="en-US" altLang="zh-CN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t.contiguous</a:t>
                </a:r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onsolas" panose="020B0609020204030204" pitchFamily="49" charset="0"/>
                  </a:rPr>
                  <a:t>()  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# </a:t>
                </a:r>
                <a:r>
                  <a:rPr lang="en-US" altLang="zh-CN" i="1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tensor.view</a:t>
                </a:r>
                <a:r>
                  <a:rPr lang="en-US" altLang="zh-CN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nsolas" panose="020B0609020204030204" pitchFamily="49" charset="0"/>
                  </a:rPr>
                  <a:t>要求内存连续</a:t>
                </a:r>
                <a:endParaRPr lang="en-US" altLang="zh-CN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1BD11-F283-4275-9393-BCFA74747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1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</a:t>
            </a:r>
            <a:r>
              <a:rPr lang="zh-CN" altLang="en-US" dirty="0"/>
              <a:t>常用接口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BD11-F283-4275-9393-BCFA7474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torch.nn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nn.Module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i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# base class of all network layers</a:t>
            </a:r>
          </a:p>
          <a:p>
            <a:pPr lvl="2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cpu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|.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cuda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.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train|.eval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.forward / .parameters / .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zero_grad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</a:t>
            </a:r>
            <a:r>
              <a:rPr lang="en-US" altLang="zh-CN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Sequential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/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nn.ModuleList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</a:t>
            </a:r>
            <a:r>
              <a:rPr lang="en-US" altLang="zh-CN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Conv?d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ConvTransposed?d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MaxPool?d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AvgPool?d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nn.ReLU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/ELU/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LeakyReLU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PReLU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/Sigmoid/Tanh/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Softplus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Softmax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nn.BatchNorm?d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SyncBatchNorm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InstanceNorm?d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LayerNorm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GroupNorm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nn.RNN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/LSTM/GRU</a:t>
            </a: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</a:t>
            </a:r>
            <a:r>
              <a:rPr lang="en-US" altLang="zh-CN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Linear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nn.Dropout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nn.DataParallel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8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基本介绍 </a:t>
            </a:r>
            <a:r>
              <a:rPr lang="en-US" altLang="zh-CN" dirty="0"/>
              <a:t>– </a:t>
            </a:r>
            <a:r>
              <a:rPr lang="zh-CN" altLang="en-US" dirty="0"/>
              <a:t>常用接口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BD11-F283-4275-9393-BCFA7474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torch.nn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nn.L1Loss/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MSELoss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BCELoss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CrossEntropyLoss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NLLLoss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nn.PixelShuffle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nn.Upsample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/UpsamplingNearest2d/UpsamplingBilinear2d</a:t>
            </a:r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nn.functional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i="1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# functions of previously mentioned layers</a:t>
            </a:r>
          </a:p>
          <a:p>
            <a:r>
              <a:rPr lang="en-US" altLang="zh-CN" dirty="0" err="1"/>
              <a:t>torch.optim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optim.SGD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/Adam/…</a:t>
            </a:r>
          </a:p>
          <a:p>
            <a:pPr lvl="2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optimizer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optim.SGD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model.parameters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=0.01, momentum=0.9)</a:t>
            </a:r>
          </a:p>
          <a:p>
            <a:pPr lvl="2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optimizer =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optim.Adam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([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               {‘params’: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model.base.parameters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()}, 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               {‘params’: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model.classifier.parameters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(), ‘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’: 1e-3}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             ],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lr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=1e-2, momentum=0.9)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83D3-AE7C-4CEA-8734-787B83099BE5}" type="datetime1">
              <a:rPr lang="zh-CN" altLang="en-US" smtClean="0"/>
              <a:t>2019/5/5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1-</a:t>
            </a:r>
            <a:r>
              <a:rPr lang="zh-CN" altLang="en-US"/>
              <a:t>深度学习框架熟悉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1313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1736</TotalTime>
  <Words>2554</Words>
  <Application>Microsoft Office PowerPoint</Application>
  <PresentationFormat>宽屏</PresentationFormat>
  <Paragraphs>393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仿宋</vt:lpstr>
      <vt:lpstr>黑体</vt:lpstr>
      <vt:lpstr>华文仿宋</vt:lpstr>
      <vt:lpstr>Arial</vt:lpstr>
      <vt:lpstr>Cambria Math</vt:lpstr>
      <vt:lpstr>Consolas</vt:lpstr>
      <vt:lpstr>Times New Roman</vt:lpstr>
      <vt:lpstr>Wingdings</vt:lpstr>
      <vt:lpstr>Wingdings 3</vt:lpstr>
      <vt:lpstr>主题1</vt:lpstr>
      <vt:lpstr>Equation</vt:lpstr>
      <vt:lpstr>模式识别与深度学习实验课  </vt:lpstr>
      <vt:lpstr>实验1 深度学习框架熟悉</vt:lpstr>
      <vt:lpstr>部分深度学习框架介绍(字典序)</vt:lpstr>
      <vt:lpstr>PyTorch基本介绍 – DL常见概念</vt:lpstr>
      <vt:lpstr>PyTorch基本介绍 – DL常见概念</vt:lpstr>
      <vt:lpstr>PyTorch基本介绍 – 常用接口</vt:lpstr>
      <vt:lpstr>PyTorch基本介绍 – 常用接口</vt:lpstr>
      <vt:lpstr>PyTorch基本介绍 – 常用接口</vt:lpstr>
      <vt:lpstr>PyTorch基本介绍 – 常用接口</vt:lpstr>
      <vt:lpstr>PyTorch基本介绍 – 常用接口</vt:lpstr>
      <vt:lpstr>PyTorch基本介绍 – 常用接口</vt:lpstr>
      <vt:lpstr>PyTorch基本介绍 – 常用接口</vt:lpstr>
      <vt:lpstr>常见数据集介绍</vt:lpstr>
      <vt:lpstr>常见数据集介绍 – MNIST</vt:lpstr>
      <vt:lpstr>常见数据集介绍 – Fashion-MNIST</vt:lpstr>
      <vt:lpstr>常见数据集介绍 – MS COCO</vt:lpstr>
      <vt:lpstr>常见数据集介绍 – LSUN</vt:lpstr>
      <vt:lpstr>常见数据集介绍 – ImageNet</vt:lpstr>
      <vt:lpstr>常见数据集介绍 – Cifar</vt:lpstr>
      <vt:lpstr>常见数据集介绍 – Pascal VOC</vt:lpstr>
      <vt:lpstr>常见数据集介绍 – Cityscapes</vt:lpstr>
      <vt:lpstr>PyTorch实现MLP</vt:lpstr>
      <vt:lpstr>环境配置 – 操作系统</vt:lpstr>
      <vt:lpstr>环境配置 – Python</vt:lpstr>
      <vt:lpstr>环境配置 – 计算加速</vt:lpstr>
      <vt:lpstr>环境配置 – PyTorch安装</vt:lpstr>
      <vt:lpstr>资源推荐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Ming Liu</cp:lastModifiedBy>
  <cp:revision>152</cp:revision>
  <dcterms:created xsi:type="dcterms:W3CDTF">2019-05-02T13:31:24Z</dcterms:created>
  <dcterms:modified xsi:type="dcterms:W3CDTF">2019-05-05T10:20:48Z</dcterms:modified>
</cp:coreProperties>
</file>