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2"/>
  </p:notesMasterIdLst>
  <p:sldIdLst>
    <p:sldId id="257" r:id="rId4"/>
    <p:sldId id="358" r:id="rId5"/>
    <p:sldId id="359" r:id="rId6"/>
    <p:sldId id="360" r:id="rId7"/>
    <p:sldId id="362" r:id="rId8"/>
    <p:sldId id="361" r:id="rId9"/>
    <p:sldId id="363" r:id="rId10"/>
    <p:sldId id="3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CD0E0-4B7A-47A4-B795-E4065E9E9D9B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016B5-9A01-4F32-846F-8CA49AD9D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71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49400F-177C-4236-BC7C-5112B38429B9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56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8257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184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612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025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995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13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62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EC621-ABED-4C60-92A6-24A95CBBC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ED8980-B77D-4430-9519-CE9516407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B4B244-6AC4-4AFE-842A-54374EE6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BB-3A8E-4B40-B9A7-18A9EE6B8148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3609C1-1B2D-4ED1-8913-0461169C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3EC1E-5542-481D-BEAB-C901045A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A17-CB0E-40D0-89EA-CFB03D6A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39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06065-C87C-424D-9397-13292990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0C3784-6B06-435E-9CC4-E80A62F4F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F9AE1-2843-4F6F-8731-6CF585AB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BB-3A8E-4B40-B9A7-18A9EE6B8148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3133B-4635-45D6-88CE-D142B8C3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6509F-0FF6-4292-A8FB-E39D77DF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A17-CB0E-40D0-89EA-CFB03D6A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4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437DFC-AA9E-4CFE-B7C8-9AC42D371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D01F98-6633-4B52-B760-ADAC5B5A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6442E-1295-47ED-AE5A-E0961BDE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BB-3A8E-4B40-B9A7-18A9EE6B8148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6F85E-76AE-4378-A8DB-048AEC1B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6A33DF-CD8B-4AD2-B89C-5ABE5CFC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A17-CB0E-40D0-89EA-CFB03D6A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18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701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1007533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446" y="160526"/>
            <a:ext cx="10821855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468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25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58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380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294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272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58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68EDE-A960-4E90-8E4C-3FE4DC0C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0DDE8-E8B3-4CFF-8A8B-9BCE7D1C8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7ABF6D-B5AD-49DF-B727-03B37E08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BB-3A8E-4B40-B9A7-18A9EE6B8148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52E90-D271-4D3B-8DBD-63286CE7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8F9AA-18B9-4B10-B5B6-C848D6F1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A17-CB0E-40D0-89EA-CFB03D6A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8570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389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574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6376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fld id="{7553EC42-327A-4DC5-8A3B-3FC00DBD0A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561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793BCCE3-325A-4BEC-ADD9-CC5208E558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753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EDDF7C24-5C05-41AD-A17B-B817B7ED2F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1706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710F5AFC-E3B4-4BEB-9C53-133FD19800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27486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68A5D00A-2961-4E7E-BA23-23A115E329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6981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4A8B0883-E3E7-4409-B415-D7DBEFDB2C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537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ACB43088-7829-4A02-84A5-8156C9BEFB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47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2784C-A5CF-4A72-94A0-D23C4186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8C365D-D50F-44BC-8A37-9D183F207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425EE-78B5-47C9-A562-8C54FBAC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BB-3A8E-4B40-B9A7-18A9EE6B8148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0A9B5-A036-469E-A889-F0A82794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B196C-94F3-40BE-A83C-34931AFD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A17-CB0E-40D0-89EA-CFB03D6A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8550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289E80A7-527F-4009-A846-7020F9E65F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0700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B0182568-52ED-47E8-A66F-BD256ED006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58147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99D17081-E827-49EE-956A-E5C7666F68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0490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335210B6-1538-4A72-9138-1037C13D1A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31362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C4CCEAE0-3EDB-4C19-BFC2-3B71EF61DA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70886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D0F1D078-FFE2-458A-B60F-C12FD68823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825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1DD1E-BD36-4721-88EE-E760A707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C3701-AF4C-4C16-A384-B273C1168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D9FF91-877A-4E4B-A85B-FADEBD65D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FBCDC3-E4CB-4F68-ADDD-8D25F025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BB-3A8E-4B40-B9A7-18A9EE6B8148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3B186-3056-4083-8E51-2B3A17C4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7C75F-A180-4720-B87E-1BFA1A4C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A17-CB0E-40D0-89EA-CFB03D6A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54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14A9B-5953-484D-85BE-C8C55067B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9DD269-CAB5-4D7E-B3F5-FE1D03ED7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68DF5F-5284-4C2C-A20C-E53EDCB8E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E4EC74-0018-46E7-9FF7-4F55D3BCB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0C9912-C110-4F45-BB5B-76F3D0FEA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4BE67A-D472-446B-BF7B-1268EEFD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BB-3A8E-4B40-B9A7-18A9EE6B8148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B06FA9-A851-450B-9F70-8D2123F3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BAE0FF-CF91-4522-99B2-A929FD12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A17-CB0E-40D0-89EA-CFB03D6A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93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08401-BC17-4C00-83F4-6501DD78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4DB3C6-8E11-4213-8689-70E6321F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BB-3A8E-4B40-B9A7-18A9EE6B8148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EB3EB1-F3EC-4D1A-922D-03B4E5BE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D8B1D9-C6A0-48FF-B4B5-398D8CD2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A17-CB0E-40D0-89EA-CFB03D6A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30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BE27B1-C9A9-4636-96AE-C0CD47CE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BB-3A8E-4B40-B9A7-18A9EE6B8148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111A6A-0E5C-421B-9ADD-3AEBD6B8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D9A5F7-620B-4EEF-B419-6EE8FAA9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A17-CB0E-40D0-89EA-CFB03D6A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19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F6AC9-59B2-4EE9-BEB0-AE8987EC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F2124-70E4-4C86-AE44-B1B417FA7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94616D-DEC8-4788-B8FF-AB9B211D4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D7139-3CED-4F0D-BA69-10A5054C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BB-3A8E-4B40-B9A7-18A9EE6B8148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1B1D16-F1DD-40D0-BF6E-70ABE8C0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F3CB49-1374-4145-9624-B1399E47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A17-CB0E-40D0-89EA-CFB03D6A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13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68338-8170-45D1-833B-372DEDEB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FBC6E7-51A6-40EF-ACD2-D4AEB1324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F890C9-F363-469A-99D0-27B494378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567135-2B9B-4103-88E5-5C13644F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BB-3A8E-4B40-B9A7-18A9EE6B8148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331235-AC5C-461F-B86E-57EBE160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AF96AF-12FF-446B-B21F-576E3394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2A17-CB0E-40D0-89EA-CFB03D6A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88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46ED1D-EF54-49DE-AF08-A7CCCC6C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F552ED-7964-47DC-85BF-B9CBC50A6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BF5FA-EDC0-4DCB-BF35-ECD74AE57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B5BB-3A8E-4B40-B9A7-18A9EE6B8148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441CA1-0662-44C7-A0BC-1EE22D72E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0C88E-29C7-4A78-BB0A-83B86FC35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02A17-CB0E-40D0-89EA-CFB03D6AFD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7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7CB030-AD4E-451F-897F-27696F74ADD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999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G:\QQ截图201607142012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598287" y="2205483"/>
            <a:ext cx="4328931" cy="1377950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编译系统</a:t>
            </a:r>
            <a:endParaRPr lang="en-US" altLang="zh-CN" sz="350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ct val="0"/>
              </a:spcBef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114257" y="3719513"/>
            <a:ext cx="3457575" cy="942975"/>
          </a:xfrm>
          <a:prstGeom prst="rect">
            <a:avLst/>
          </a:prstGeom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500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 </a:t>
            </a:r>
            <a:r>
              <a:rPr lang="en-US" altLang="zh-CN" sz="2000" b="1" dirty="0">
                <a:solidFill>
                  <a:prstClr val="white"/>
                </a:solidFill>
                <a:latin typeface="雅黑"/>
                <a:ea typeface="楷体" pitchFamily="49" charset="-122"/>
              </a:rPr>
              <a:t>B19 </a:t>
            </a:r>
            <a:r>
              <a:rPr lang="zh-CN" altLang="en-US" sz="2000" b="1" dirty="0">
                <a:solidFill>
                  <a:prstClr val="white"/>
                </a:solidFill>
                <a:latin typeface="雅黑"/>
                <a:ea typeface="楷体" pitchFamily="49" charset="-122"/>
              </a:rPr>
              <a:t>滕涛 王继锋 滕文杰</a:t>
            </a:r>
            <a:endParaRPr lang="zh-CN" altLang="en-US" sz="2000" b="1" spc="600" dirty="0">
              <a:solidFill>
                <a:prstClr val="white"/>
              </a:solidFill>
              <a:latin typeface="雅黑"/>
              <a:ea typeface="微软雅黑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BD1FE84-510D-427A-8576-5001379CE04D}"/>
              </a:ext>
            </a:extLst>
          </p:cNvPr>
          <p:cNvSpPr txBox="1">
            <a:spLocks noChangeArrowheads="1"/>
          </p:cNvSpPr>
          <p:nvPr/>
        </p:nvSpPr>
        <p:spPr>
          <a:xfrm>
            <a:off x="6203373" y="3284538"/>
            <a:ext cx="3457575" cy="942975"/>
          </a:xfrm>
          <a:prstGeom prst="rect">
            <a:avLst/>
          </a:prstGeom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500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2000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哈尔滨工业大学  陈鄞</a:t>
            </a:r>
            <a:endParaRPr lang="zh-CN" altLang="en-US" sz="2000" b="1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29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3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①构造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项集和它们的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函数。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②指出你的项集中有没有动作冲突。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③如果存在</a:t>
            </a:r>
            <a:r>
              <a:rPr lang="en-US" altLang="zh-CN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5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语法分析表，构造出这个语法分析表。</a:t>
            </a: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S → + S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* S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a	</a:t>
            </a: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输入样例： 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 * a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007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3"/>
            <a:ext cx="8215312" cy="2776637"/>
          </a:xfrm>
        </p:spPr>
        <p:txBody>
          <a:bodyPr/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增广文法</a:t>
            </a: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(0).S’-&gt;S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(1).S-&gt;+SS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(2).S-&gt;*SS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(3)S-&gt;a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A8D20B-C002-4F54-A9FE-4F02B89E7B34}"/>
              </a:ext>
            </a:extLst>
          </p:cNvPr>
          <p:cNvSpPr txBox="1"/>
          <p:nvPr/>
        </p:nvSpPr>
        <p:spPr>
          <a:xfrm>
            <a:off x="1939636" y="4442691"/>
            <a:ext cx="145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S’-&gt; ·S</a:t>
            </a:r>
          </a:p>
          <a:p>
            <a:r>
              <a:rPr lang="en-US" altLang="zh-CN" dirty="0"/>
              <a:t>S’-&gt;S ·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BE9D45-7AC4-470C-80FB-7553ED0BFB80}"/>
              </a:ext>
            </a:extLst>
          </p:cNvPr>
          <p:cNvSpPr txBox="1"/>
          <p:nvPr/>
        </p:nvSpPr>
        <p:spPr>
          <a:xfrm>
            <a:off x="3676073" y="4442691"/>
            <a:ext cx="1450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S-&gt; ·+SS</a:t>
            </a:r>
          </a:p>
          <a:p>
            <a:r>
              <a:rPr lang="en-US" altLang="zh-CN" dirty="0"/>
              <a:t>S-&gt;+ · SS</a:t>
            </a:r>
          </a:p>
          <a:p>
            <a:r>
              <a:rPr lang="en-US" altLang="zh-CN" dirty="0"/>
              <a:t>S-&gt;+S ·S</a:t>
            </a:r>
          </a:p>
          <a:p>
            <a:r>
              <a:rPr lang="en-US" altLang="zh-CN" dirty="0"/>
              <a:t>S-&gt;+SS ·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BAB9A0-6D2A-4B4D-9DFA-CAC5679BAADD}"/>
              </a:ext>
            </a:extLst>
          </p:cNvPr>
          <p:cNvSpPr txBox="1"/>
          <p:nvPr/>
        </p:nvSpPr>
        <p:spPr>
          <a:xfrm>
            <a:off x="5708073" y="4433455"/>
            <a:ext cx="1450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S-&gt; ·*SS</a:t>
            </a:r>
          </a:p>
          <a:p>
            <a:r>
              <a:rPr lang="en-US" altLang="zh-CN" dirty="0"/>
              <a:t>S-&gt;*· SS</a:t>
            </a:r>
          </a:p>
          <a:p>
            <a:r>
              <a:rPr lang="en-US" altLang="zh-CN" dirty="0"/>
              <a:t>S-&gt;*S ·S</a:t>
            </a:r>
          </a:p>
          <a:p>
            <a:r>
              <a:rPr lang="en-US" altLang="zh-CN" dirty="0"/>
              <a:t>S-&gt;*SS ·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412C5A-B8E0-43E6-AEB8-DE62309D3E65}"/>
              </a:ext>
            </a:extLst>
          </p:cNvPr>
          <p:cNvSpPr txBox="1"/>
          <p:nvPr/>
        </p:nvSpPr>
        <p:spPr>
          <a:xfrm>
            <a:off x="7906327" y="4451928"/>
            <a:ext cx="145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S-&gt; ·a</a:t>
            </a:r>
          </a:p>
          <a:p>
            <a:r>
              <a:rPr lang="en-US" altLang="zh-CN" dirty="0"/>
              <a:t>S-&gt;a·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24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3009" y="637460"/>
            <a:ext cx="1430337" cy="643914"/>
          </a:xfrm>
        </p:spPr>
        <p:txBody>
          <a:bodyPr/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</a:t>
            </a: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1640BD-0E93-4369-B01A-4BCCD4DC1E13}"/>
              </a:ext>
            </a:extLst>
          </p:cNvPr>
          <p:cNvSpPr txBox="1"/>
          <p:nvPr/>
        </p:nvSpPr>
        <p:spPr>
          <a:xfrm>
            <a:off x="4761448" y="1959410"/>
            <a:ext cx="125182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I0</a:t>
            </a:r>
          </a:p>
          <a:p>
            <a:r>
              <a:rPr lang="en-US" altLang="zh-CN" dirty="0"/>
              <a:t>S’-&gt;·S</a:t>
            </a:r>
          </a:p>
          <a:p>
            <a:r>
              <a:rPr lang="en-US" altLang="zh-CN" dirty="0"/>
              <a:t>S-&gt;·+SS</a:t>
            </a:r>
          </a:p>
          <a:p>
            <a:r>
              <a:rPr lang="en-US" altLang="zh-CN" dirty="0"/>
              <a:t>S-&gt;·*SS</a:t>
            </a:r>
          </a:p>
          <a:p>
            <a:r>
              <a:rPr lang="en-US" altLang="zh-CN" dirty="0"/>
              <a:t>S-&gt;·a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5CC0E3-71DD-4352-870E-D1D8215B7473}"/>
              </a:ext>
            </a:extLst>
          </p:cNvPr>
          <p:cNvSpPr txBox="1"/>
          <p:nvPr/>
        </p:nvSpPr>
        <p:spPr>
          <a:xfrm>
            <a:off x="4755116" y="3688381"/>
            <a:ext cx="12518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I1</a:t>
            </a:r>
          </a:p>
          <a:p>
            <a:r>
              <a:rPr lang="en-US" altLang="zh-CN" dirty="0"/>
              <a:t>S’-&gt;S·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050085-5EF4-482F-AB1C-CCC3F39F5120}"/>
              </a:ext>
            </a:extLst>
          </p:cNvPr>
          <p:cNvSpPr txBox="1"/>
          <p:nvPr/>
        </p:nvSpPr>
        <p:spPr>
          <a:xfrm>
            <a:off x="2423873" y="3845769"/>
            <a:ext cx="125182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I2</a:t>
            </a:r>
          </a:p>
          <a:p>
            <a:r>
              <a:rPr lang="en-US" altLang="zh-CN" dirty="0"/>
              <a:t>S-&gt;+·SS</a:t>
            </a:r>
          </a:p>
          <a:p>
            <a:r>
              <a:rPr lang="en-US" altLang="zh-CN" dirty="0"/>
              <a:t>S-&gt;·+SS</a:t>
            </a:r>
          </a:p>
          <a:p>
            <a:r>
              <a:rPr lang="en-US" altLang="zh-CN" dirty="0"/>
              <a:t>S-&gt;·*SS</a:t>
            </a:r>
          </a:p>
          <a:p>
            <a:r>
              <a:rPr lang="en-US" altLang="zh-CN" dirty="0"/>
              <a:t>S-&gt;·a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CBB5C3-0211-453E-86BC-220970129143}"/>
              </a:ext>
            </a:extLst>
          </p:cNvPr>
          <p:cNvSpPr txBox="1"/>
          <p:nvPr/>
        </p:nvSpPr>
        <p:spPr>
          <a:xfrm>
            <a:off x="6881392" y="3845769"/>
            <a:ext cx="125182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I3</a:t>
            </a:r>
          </a:p>
          <a:p>
            <a:r>
              <a:rPr lang="en-US" altLang="zh-CN" dirty="0"/>
              <a:t>S-&gt;*·SS</a:t>
            </a:r>
          </a:p>
          <a:p>
            <a:r>
              <a:rPr lang="en-US" altLang="zh-CN" dirty="0"/>
              <a:t>S-&gt;·+SS</a:t>
            </a:r>
          </a:p>
          <a:p>
            <a:r>
              <a:rPr lang="en-US" altLang="zh-CN" dirty="0"/>
              <a:t>S-&gt;·*SS</a:t>
            </a:r>
          </a:p>
          <a:p>
            <a:r>
              <a:rPr lang="en-US" altLang="zh-CN" dirty="0"/>
              <a:t>S-&gt;·a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65A152-2E20-499B-829F-17D1E8001687}"/>
              </a:ext>
            </a:extLst>
          </p:cNvPr>
          <p:cNvSpPr txBox="1"/>
          <p:nvPr/>
        </p:nvSpPr>
        <p:spPr>
          <a:xfrm>
            <a:off x="4768582" y="984498"/>
            <a:ext cx="12518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I4</a:t>
            </a:r>
          </a:p>
          <a:p>
            <a:r>
              <a:rPr lang="en-US" altLang="zh-CN" dirty="0"/>
              <a:t>S-&gt;a·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784181-9783-46C0-AB24-463E03DA17B5}"/>
              </a:ext>
            </a:extLst>
          </p:cNvPr>
          <p:cNvSpPr txBox="1"/>
          <p:nvPr/>
        </p:nvSpPr>
        <p:spPr>
          <a:xfrm>
            <a:off x="677971" y="3840460"/>
            <a:ext cx="125182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I5</a:t>
            </a:r>
          </a:p>
          <a:p>
            <a:r>
              <a:rPr lang="en-US" altLang="zh-CN" dirty="0"/>
              <a:t>S-&gt;+S·S</a:t>
            </a:r>
          </a:p>
          <a:p>
            <a:r>
              <a:rPr lang="en-US" altLang="zh-CN" dirty="0"/>
              <a:t>S-&gt;·+SS</a:t>
            </a:r>
          </a:p>
          <a:p>
            <a:r>
              <a:rPr lang="en-US" altLang="zh-CN" dirty="0"/>
              <a:t>S-&gt;·*SS</a:t>
            </a:r>
          </a:p>
          <a:p>
            <a:r>
              <a:rPr lang="en-US" altLang="zh-CN" dirty="0"/>
              <a:t>S-&gt;·a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C302519-3327-49D5-B2AC-72C997669656}"/>
              </a:ext>
            </a:extLst>
          </p:cNvPr>
          <p:cNvSpPr txBox="1"/>
          <p:nvPr/>
        </p:nvSpPr>
        <p:spPr>
          <a:xfrm>
            <a:off x="8994201" y="3840460"/>
            <a:ext cx="125182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I6</a:t>
            </a:r>
          </a:p>
          <a:p>
            <a:r>
              <a:rPr lang="en-US" altLang="zh-CN" dirty="0"/>
              <a:t>S-&gt;*S·S</a:t>
            </a:r>
          </a:p>
          <a:p>
            <a:r>
              <a:rPr lang="en-US" altLang="zh-CN" dirty="0"/>
              <a:t>S-&gt;·+SS</a:t>
            </a:r>
          </a:p>
          <a:p>
            <a:r>
              <a:rPr lang="en-US" altLang="zh-CN" dirty="0"/>
              <a:t>S-&gt;·*SS</a:t>
            </a:r>
          </a:p>
          <a:p>
            <a:r>
              <a:rPr lang="en-US" altLang="zh-CN" dirty="0"/>
              <a:t>S-&gt;·a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CACA8CA-C108-43BD-8457-DF36B72CB507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V="1">
            <a:off x="5387362" y="1630829"/>
            <a:ext cx="7134" cy="328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6024638-2D14-463E-8123-31A1D0B7A20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657627" y="2698074"/>
            <a:ext cx="1103821" cy="155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ACC2E83-B4BF-4A59-AD71-F661353B70C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013275" y="2698074"/>
            <a:ext cx="875253" cy="157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FFC0E4E-E028-4900-87D7-7D23EE6C862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381030" y="3436738"/>
            <a:ext cx="6332" cy="25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F02830DE-76A4-49B9-8FC5-E42E814E1956}"/>
              </a:ext>
            </a:extLst>
          </p:cNvPr>
          <p:cNvCxnSpPr>
            <a:stCxn id="9" idx="0"/>
            <a:endCxn id="11" idx="1"/>
          </p:cNvCxnSpPr>
          <p:nvPr/>
        </p:nvCxnSpPr>
        <p:spPr>
          <a:xfrm rot="5400000" flipH="1" flipV="1">
            <a:off x="2640132" y="1717320"/>
            <a:ext cx="2538105" cy="17187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A5C9522D-5B16-4E2F-AFE7-885A3462CE32}"/>
              </a:ext>
            </a:extLst>
          </p:cNvPr>
          <p:cNvCxnSpPr>
            <a:stCxn id="10" idx="0"/>
            <a:endCxn id="11" idx="3"/>
          </p:cNvCxnSpPr>
          <p:nvPr/>
        </p:nvCxnSpPr>
        <p:spPr>
          <a:xfrm rot="16200000" flipV="1">
            <a:off x="5494806" y="1833268"/>
            <a:ext cx="2538105" cy="148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592C58D8-018A-4CE2-8B00-FC15CCAA40C6}"/>
              </a:ext>
            </a:extLst>
          </p:cNvPr>
          <p:cNvCxnSpPr>
            <a:stCxn id="24" idx="0"/>
            <a:endCxn id="11" idx="3"/>
          </p:cNvCxnSpPr>
          <p:nvPr/>
        </p:nvCxnSpPr>
        <p:spPr>
          <a:xfrm rot="16200000" flipV="1">
            <a:off x="6553864" y="774209"/>
            <a:ext cx="2532796" cy="3599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6FA7E30E-B141-4513-BE33-CE0F1B271984}"/>
              </a:ext>
            </a:extLst>
          </p:cNvPr>
          <p:cNvCxnSpPr>
            <a:stCxn id="23" idx="0"/>
            <a:endCxn id="11" idx="1"/>
          </p:cNvCxnSpPr>
          <p:nvPr/>
        </p:nvCxnSpPr>
        <p:spPr>
          <a:xfrm rot="5400000" flipH="1" flipV="1">
            <a:off x="1769835" y="841714"/>
            <a:ext cx="2532796" cy="3464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CE0E993-C05D-4996-9D1C-17F2FD513CE4}"/>
              </a:ext>
            </a:extLst>
          </p:cNvPr>
          <p:cNvCxnSpPr>
            <a:cxnSpLocks/>
          </p:cNvCxnSpPr>
          <p:nvPr/>
        </p:nvCxnSpPr>
        <p:spPr>
          <a:xfrm flipH="1">
            <a:off x="1945969" y="4253052"/>
            <a:ext cx="4598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21D14989-05CE-49F5-A541-EBD8AB0DA939}"/>
              </a:ext>
            </a:extLst>
          </p:cNvPr>
          <p:cNvCxnSpPr>
            <a:stCxn id="9" idx="2"/>
          </p:cNvCxnSpPr>
          <p:nvPr/>
        </p:nvCxnSpPr>
        <p:spPr>
          <a:xfrm rot="5400000" flipH="1" flipV="1">
            <a:off x="3145970" y="4793367"/>
            <a:ext cx="433546" cy="625913"/>
          </a:xfrm>
          <a:prstGeom prst="curvedConnector4">
            <a:avLst>
              <a:gd name="adj1" fmla="val -52728"/>
              <a:gd name="adj2" fmla="val 1984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03BD8CE-65AF-44EF-B41F-A2CAD059BD53}"/>
              </a:ext>
            </a:extLst>
          </p:cNvPr>
          <p:cNvCxnSpPr>
            <a:cxnSpLocks/>
          </p:cNvCxnSpPr>
          <p:nvPr/>
        </p:nvCxnSpPr>
        <p:spPr>
          <a:xfrm>
            <a:off x="8133219" y="4147127"/>
            <a:ext cx="860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66F60C34-A0BE-49F8-8F3C-13B88D223E9C}"/>
              </a:ext>
            </a:extLst>
          </p:cNvPr>
          <p:cNvCxnSpPr>
            <a:stCxn id="10" idx="2"/>
          </p:cNvCxnSpPr>
          <p:nvPr/>
        </p:nvCxnSpPr>
        <p:spPr>
          <a:xfrm rot="5400000" flipH="1">
            <a:off x="6977575" y="4793367"/>
            <a:ext cx="433547" cy="625914"/>
          </a:xfrm>
          <a:prstGeom prst="curvedConnector4">
            <a:avLst>
              <a:gd name="adj1" fmla="val -52728"/>
              <a:gd name="adj2" fmla="val 1999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5130838-5204-48E5-8FB0-DC6F0522E884}"/>
              </a:ext>
            </a:extLst>
          </p:cNvPr>
          <p:cNvSpPr txBox="1"/>
          <p:nvPr/>
        </p:nvSpPr>
        <p:spPr>
          <a:xfrm>
            <a:off x="694141" y="6051143"/>
            <a:ext cx="12518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I7</a:t>
            </a:r>
          </a:p>
          <a:p>
            <a:r>
              <a:rPr lang="en-US" altLang="zh-CN" dirty="0"/>
              <a:t>S-&gt;+SS·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F3D8F47E-6302-4C35-ADAB-E9E942FD81FD}"/>
              </a:ext>
            </a:extLst>
          </p:cNvPr>
          <p:cNvSpPr txBox="1"/>
          <p:nvPr/>
        </p:nvSpPr>
        <p:spPr>
          <a:xfrm>
            <a:off x="9001338" y="6047296"/>
            <a:ext cx="12518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I8</a:t>
            </a:r>
          </a:p>
          <a:p>
            <a:r>
              <a:rPr lang="en-US" altLang="zh-CN" dirty="0"/>
              <a:t>S-&gt;*SS·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45B35C3-34BE-47E5-8372-E91EA9AF14FB}"/>
              </a:ext>
            </a:extLst>
          </p:cNvPr>
          <p:cNvCxnSpPr>
            <a:stCxn id="23" idx="2"/>
            <a:endCxn id="102" idx="0"/>
          </p:cNvCxnSpPr>
          <p:nvPr/>
        </p:nvCxnSpPr>
        <p:spPr>
          <a:xfrm>
            <a:off x="1303885" y="5317788"/>
            <a:ext cx="16170" cy="73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0BBBBF57-DEEE-4F70-BFC1-5D958618FF41}"/>
              </a:ext>
            </a:extLst>
          </p:cNvPr>
          <p:cNvCxnSpPr>
            <a:stCxn id="24" idx="2"/>
            <a:endCxn id="103" idx="0"/>
          </p:cNvCxnSpPr>
          <p:nvPr/>
        </p:nvCxnSpPr>
        <p:spPr>
          <a:xfrm>
            <a:off x="9620115" y="5317788"/>
            <a:ext cx="7137" cy="72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ED8930C5-A191-4807-9A82-2864684E5C10}"/>
              </a:ext>
            </a:extLst>
          </p:cNvPr>
          <p:cNvCxnSpPr>
            <a:cxnSpLocks/>
          </p:cNvCxnSpPr>
          <p:nvPr/>
        </p:nvCxnSpPr>
        <p:spPr>
          <a:xfrm>
            <a:off x="3716532" y="4524691"/>
            <a:ext cx="3205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BF1779F2-E1D7-4885-8D28-AEE872EFB69E}"/>
              </a:ext>
            </a:extLst>
          </p:cNvPr>
          <p:cNvCxnSpPr>
            <a:cxnSpLocks/>
          </p:cNvCxnSpPr>
          <p:nvPr/>
        </p:nvCxnSpPr>
        <p:spPr>
          <a:xfrm flipH="1">
            <a:off x="3657627" y="4750688"/>
            <a:ext cx="3205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422BFA12-FA63-45E6-987D-8CD1AA2E8E08}"/>
              </a:ext>
            </a:extLst>
          </p:cNvPr>
          <p:cNvCxnSpPr>
            <a:cxnSpLocks/>
          </p:cNvCxnSpPr>
          <p:nvPr/>
        </p:nvCxnSpPr>
        <p:spPr>
          <a:xfrm>
            <a:off x="1929798" y="4486197"/>
            <a:ext cx="494075" cy="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EDA74136-EE8A-4802-B479-1CD7290A9F45}"/>
              </a:ext>
            </a:extLst>
          </p:cNvPr>
          <p:cNvCxnSpPr>
            <a:cxnSpLocks/>
          </p:cNvCxnSpPr>
          <p:nvPr/>
        </p:nvCxnSpPr>
        <p:spPr>
          <a:xfrm flipH="1">
            <a:off x="8133219" y="4437903"/>
            <a:ext cx="860982" cy="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B5C1B62C-9698-4DD1-8C9C-12D909C30E07}"/>
              </a:ext>
            </a:extLst>
          </p:cNvPr>
          <p:cNvCxnSpPr/>
          <p:nvPr/>
        </p:nvCxnSpPr>
        <p:spPr>
          <a:xfrm>
            <a:off x="1717964" y="5317788"/>
            <a:ext cx="0" cy="364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F73BFF05-E2A8-4CC6-8BBA-A16CB60BC65F}"/>
              </a:ext>
            </a:extLst>
          </p:cNvPr>
          <p:cNvCxnSpPr/>
          <p:nvPr/>
        </p:nvCxnSpPr>
        <p:spPr>
          <a:xfrm>
            <a:off x="1727200" y="5682542"/>
            <a:ext cx="5883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7A64B369-D309-476E-8F37-6B1ED9855C0D}"/>
              </a:ext>
            </a:extLst>
          </p:cNvPr>
          <p:cNvCxnSpPr/>
          <p:nvPr/>
        </p:nvCxnSpPr>
        <p:spPr>
          <a:xfrm flipV="1">
            <a:off x="7629236" y="5317788"/>
            <a:ext cx="0" cy="364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E4FDD31A-4650-4506-92BA-A6EE0CFA9081}"/>
              </a:ext>
            </a:extLst>
          </p:cNvPr>
          <p:cNvCxnSpPr>
            <a:cxnSpLocks/>
          </p:cNvCxnSpPr>
          <p:nvPr/>
        </p:nvCxnSpPr>
        <p:spPr>
          <a:xfrm flipH="1">
            <a:off x="2715491" y="5967298"/>
            <a:ext cx="6608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19D86029-6E79-401E-9429-ABD30B72F23D}"/>
              </a:ext>
            </a:extLst>
          </p:cNvPr>
          <p:cNvCxnSpPr>
            <a:cxnSpLocks/>
          </p:cNvCxnSpPr>
          <p:nvPr/>
        </p:nvCxnSpPr>
        <p:spPr>
          <a:xfrm flipV="1">
            <a:off x="2715491" y="5317788"/>
            <a:ext cx="0" cy="64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ADD321FD-E741-47A2-840E-26CD95397017}"/>
              </a:ext>
            </a:extLst>
          </p:cNvPr>
          <p:cNvSpPr txBox="1"/>
          <p:nvPr/>
        </p:nvSpPr>
        <p:spPr>
          <a:xfrm>
            <a:off x="5528353" y="1630829"/>
            <a:ext cx="38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6F8EF1E1-5F25-4F91-A3F2-0E46FDB83AD4}"/>
              </a:ext>
            </a:extLst>
          </p:cNvPr>
          <p:cNvSpPr txBox="1"/>
          <p:nvPr/>
        </p:nvSpPr>
        <p:spPr>
          <a:xfrm>
            <a:off x="3924149" y="3056535"/>
            <a:ext cx="33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534D4BC7-91FB-4689-8D76-0F719BABE1D5}"/>
              </a:ext>
            </a:extLst>
          </p:cNvPr>
          <p:cNvSpPr txBox="1"/>
          <p:nvPr/>
        </p:nvSpPr>
        <p:spPr>
          <a:xfrm>
            <a:off x="6470430" y="3067406"/>
            <a:ext cx="33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EBD22016-5AAC-472F-8F7C-B341A4DBAE1A}"/>
              </a:ext>
            </a:extLst>
          </p:cNvPr>
          <p:cNvSpPr txBox="1"/>
          <p:nvPr/>
        </p:nvSpPr>
        <p:spPr>
          <a:xfrm>
            <a:off x="4995800" y="3390106"/>
            <a:ext cx="33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B07A3AFD-355A-4E70-8341-56E1E33FDC10}"/>
              </a:ext>
            </a:extLst>
          </p:cNvPr>
          <p:cNvSpPr txBox="1"/>
          <p:nvPr/>
        </p:nvSpPr>
        <p:spPr>
          <a:xfrm>
            <a:off x="4232631" y="5016220"/>
            <a:ext cx="33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9756B228-D6DE-433B-8B4F-D3E119659B02}"/>
              </a:ext>
            </a:extLst>
          </p:cNvPr>
          <p:cNvSpPr txBox="1"/>
          <p:nvPr/>
        </p:nvSpPr>
        <p:spPr>
          <a:xfrm>
            <a:off x="5190223" y="4296738"/>
            <a:ext cx="33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A2410F2C-5017-4561-9ED9-50DB2FAC5137}"/>
              </a:ext>
            </a:extLst>
          </p:cNvPr>
          <p:cNvSpPr txBox="1"/>
          <p:nvPr/>
        </p:nvSpPr>
        <p:spPr>
          <a:xfrm>
            <a:off x="3079176" y="3479092"/>
            <a:ext cx="33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679CC27A-CDB5-4A72-85FC-8073148A86C7}"/>
              </a:ext>
            </a:extLst>
          </p:cNvPr>
          <p:cNvSpPr txBox="1"/>
          <p:nvPr/>
        </p:nvSpPr>
        <p:spPr>
          <a:xfrm>
            <a:off x="7089208" y="3478726"/>
            <a:ext cx="33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B0D77179-E545-4C39-B46A-FFE2779FED48}"/>
              </a:ext>
            </a:extLst>
          </p:cNvPr>
          <p:cNvSpPr txBox="1"/>
          <p:nvPr/>
        </p:nvSpPr>
        <p:spPr>
          <a:xfrm>
            <a:off x="1332518" y="3478726"/>
            <a:ext cx="38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3B4866F2-E7CD-4FA5-AF3C-39A24F7377ED}"/>
              </a:ext>
            </a:extLst>
          </p:cNvPr>
          <p:cNvSpPr txBox="1"/>
          <p:nvPr/>
        </p:nvSpPr>
        <p:spPr>
          <a:xfrm>
            <a:off x="9132293" y="3431035"/>
            <a:ext cx="38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335E67A2-BA17-4A90-BAFC-2FCDF7B8102A}"/>
              </a:ext>
            </a:extLst>
          </p:cNvPr>
          <p:cNvSpPr txBox="1"/>
          <p:nvPr/>
        </p:nvSpPr>
        <p:spPr>
          <a:xfrm>
            <a:off x="5168044" y="5427979"/>
            <a:ext cx="38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59E7FCA-5C43-4FD9-A971-184E2D3ED6F8}"/>
              </a:ext>
            </a:extLst>
          </p:cNvPr>
          <p:cNvSpPr txBox="1"/>
          <p:nvPr/>
        </p:nvSpPr>
        <p:spPr>
          <a:xfrm>
            <a:off x="1994002" y="3879941"/>
            <a:ext cx="33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ED251C50-3BB4-4A72-A08B-A6A05C194927}"/>
              </a:ext>
            </a:extLst>
          </p:cNvPr>
          <p:cNvSpPr txBox="1"/>
          <p:nvPr/>
        </p:nvSpPr>
        <p:spPr>
          <a:xfrm>
            <a:off x="8317708" y="3809128"/>
            <a:ext cx="33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88A39448-8F1B-45AE-9A6D-6E65B4B376A5}"/>
              </a:ext>
            </a:extLst>
          </p:cNvPr>
          <p:cNvSpPr txBox="1"/>
          <p:nvPr/>
        </p:nvSpPr>
        <p:spPr>
          <a:xfrm>
            <a:off x="5829519" y="5092860"/>
            <a:ext cx="33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FB470F59-E626-46FD-A190-043FF4BE94F5}"/>
              </a:ext>
            </a:extLst>
          </p:cNvPr>
          <p:cNvSpPr txBox="1"/>
          <p:nvPr/>
        </p:nvSpPr>
        <p:spPr>
          <a:xfrm>
            <a:off x="5188664" y="4644302"/>
            <a:ext cx="33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48A8366E-00F5-4711-BA82-E947C66D5F67}"/>
              </a:ext>
            </a:extLst>
          </p:cNvPr>
          <p:cNvSpPr txBox="1"/>
          <p:nvPr/>
        </p:nvSpPr>
        <p:spPr>
          <a:xfrm>
            <a:off x="969405" y="5597966"/>
            <a:ext cx="33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3AEE20C4-4E01-469E-8196-7DE98BA74DA5}"/>
              </a:ext>
            </a:extLst>
          </p:cNvPr>
          <p:cNvSpPr txBox="1"/>
          <p:nvPr/>
        </p:nvSpPr>
        <p:spPr>
          <a:xfrm>
            <a:off x="2009758" y="4498600"/>
            <a:ext cx="33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B0547C91-FE1B-4E52-B276-B16AD21C5D97}"/>
              </a:ext>
            </a:extLst>
          </p:cNvPr>
          <p:cNvCxnSpPr/>
          <p:nvPr/>
        </p:nvCxnSpPr>
        <p:spPr>
          <a:xfrm flipV="1">
            <a:off x="9323753" y="5318154"/>
            <a:ext cx="0" cy="668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>
            <a:extLst>
              <a:ext uri="{FF2B5EF4-FFF2-40B4-BE49-F238E27FC236}">
                <a16:creationId xmlns:a16="http://schemas.microsoft.com/office/drawing/2014/main" id="{E1B891EC-5E42-4D87-AA49-5F1944687285}"/>
              </a:ext>
            </a:extLst>
          </p:cNvPr>
          <p:cNvSpPr txBox="1"/>
          <p:nvPr/>
        </p:nvSpPr>
        <p:spPr>
          <a:xfrm>
            <a:off x="8370393" y="4431883"/>
            <a:ext cx="33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543AEB11-0267-4BE3-806B-4CB9BC0BC9A1}"/>
              </a:ext>
            </a:extLst>
          </p:cNvPr>
          <p:cNvSpPr txBox="1"/>
          <p:nvPr/>
        </p:nvSpPr>
        <p:spPr>
          <a:xfrm>
            <a:off x="9621020" y="5457614"/>
            <a:ext cx="33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ADBDE314-4AFB-4892-9773-8C384FF7DCC3}"/>
              </a:ext>
            </a:extLst>
          </p:cNvPr>
          <p:cNvSpPr txBox="1"/>
          <p:nvPr/>
        </p:nvSpPr>
        <p:spPr>
          <a:xfrm>
            <a:off x="5188664" y="6031100"/>
            <a:ext cx="33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335752-C66B-4F2B-A40A-0ED25F17164B}"/>
              </a:ext>
            </a:extLst>
          </p:cNvPr>
          <p:cNvSpPr txBox="1"/>
          <p:nvPr/>
        </p:nvSpPr>
        <p:spPr>
          <a:xfrm>
            <a:off x="9515213" y="637460"/>
            <a:ext cx="225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</a:t>
            </a:r>
            <a:r>
              <a:rPr lang="zh-CN" altLang="en-US" b="1" dirty="0"/>
              <a:t>没有动作冲突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E03BE0-4648-4A88-9BB2-3B7080A33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775" y="93325"/>
            <a:ext cx="5574450" cy="9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3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3009" y="637460"/>
            <a:ext cx="1892155" cy="643914"/>
          </a:xfrm>
        </p:spPr>
        <p:txBody>
          <a:bodyPr/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GOTO</a:t>
            </a: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函数</a:t>
            </a: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内容占位符 1">
            <a:extLst>
              <a:ext uri="{FF2B5EF4-FFF2-40B4-BE49-F238E27FC236}">
                <a16:creationId xmlns:a16="http://schemas.microsoft.com/office/drawing/2014/main" id="{3B60B65B-89D8-4F53-A3C9-1564CFC5B733}"/>
              </a:ext>
            </a:extLst>
          </p:cNvPr>
          <p:cNvSpPr txBox="1">
            <a:spLocks/>
          </p:cNvSpPr>
          <p:nvPr/>
        </p:nvSpPr>
        <p:spPr bwMode="auto">
          <a:xfrm>
            <a:off x="2117725" y="3843916"/>
            <a:ext cx="7127875" cy="24495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2500" b="1" dirty="0" err="1">
                <a:latin typeface="Times New Roman" pitchFamily="18" charset="0"/>
                <a:ea typeface="华文楷体" pitchFamily="2" charset="-122"/>
              </a:rPr>
              <a:t>SetOfltems</a:t>
            </a:r>
            <a:r>
              <a:rPr lang="zh-CN" altLang="en-US" sz="2500" b="1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2500" b="1" dirty="0">
                <a:latin typeface="Times New Roman" pitchFamily="18" charset="0"/>
                <a:ea typeface="华文楷体" pitchFamily="2" charset="-122"/>
              </a:rPr>
              <a:t>GOTO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</a:rPr>
              <a:t> (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</a:rPr>
              <a:t> I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，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</a:rPr>
              <a:t>X 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</a:rPr>
              <a:t>) {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2500" b="1" dirty="0">
                <a:latin typeface="Times New Roman" pitchFamily="18" charset="0"/>
                <a:ea typeface="楷体" pitchFamily="49" charset="-122"/>
              </a:rPr>
              <a:t>          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将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</a:rPr>
              <a:t>J</a:t>
            </a:r>
            <a:r>
              <a:rPr lang="zh-CN" altLang="en-US" sz="2500" b="1" i="1" dirty="0">
                <a:latin typeface="Times New Roman" pitchFamily="18" charset="0"/>
                <a:ea typeface="楷体" pitchFamily="49" charset="-122"/>
              </a:rPr>
              <a:t> 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初始化为空集；                   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          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</a:rPr>
              <a:t> for ( 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</a:rPr>
              <a:t>I</a:t>
            </a:r>
            <a:r>
              <a:rPr lang="zh-CN" altLang="en-US" sz="2500" b="1" i="1" dirty="0">
                <a:latin typeface="Times New Roman" pitchFamily="18" charset="0"/>
                <a:ea typeface="楷体" pitchFamily="49" charset="-122"/>
              </a:rPr>
              <a:t> 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中的每个项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</a:rPr>
              <a:t>A</a:t>
            </a:r>
            <a:r>
              <a:rPr lang="en-US" altLang="zh-CN" sz="2500" b="1" i="1" dirty="0">
                <a:latin typeface="Times New Roman" pitchFamily="18" charset="0"/>
              </a:rPr>
              <a:t> →</a:t>
            </a:r>
            <a:r>
              <a:rPr lang="el-GR" altLang="zh-CN" sz="2500" b="1" i="1" dirty="0">
                <a:latin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α</a:t>
            </a:r>
            <a:r>
              <a:rPr lang="zh-CN" altLang="en-US" sz="2500" b="1" i="1" dirty="0">
                <a:latin typeface="Times New Roman" pitchFamily="18" charset="0"/>
                <a:ea typeface="楷体" pitchFamily="49" charset="-122"/>
              </a:rPr>
              <a:t>∙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</a:rPr>
              <a:t>X</a:t>
            </a:r>
            <a:r>
              <a:rPr lang="el-GR" altLang="zh-CN" sz="2500" b="1" i="1" dirty="0">
                <a:latin typeface="Times New Roman" pitchFamily="18" charset="0"/>
              </a:rPr>
              <a:t>β</a:t>
            </a:r>
            <a:r>
              <a:rPr lang="en-US" altLang="zh-CN" sz="2500" b="1" i="1" dirty="0">
                <a:latin typeface="Times New Roman" pitchFamily="18" charset="0"/>
              </a:rPr>
              <a:t> 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</a:rPr>
              <a:t>) 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                      将项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</a:rPr>
              <a:t>A</a:t>
            </a:r>
            <a:r>
              <a:rPr lang="zh-CN" altLang="en-US" sz="2500" b="1" i="1" dirty="0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2500" b="1" i="1" dirty="0">
                <a:latin typeface="Times New Roman" pitchFamily="18" charset="0"/>
              </a:rPr>
              <a:t>→</a:t>
            </a:r>
            <a:r>
              <a:rPr lang="zh-CN" altLang="en-US" sz="2500" b="1" i="1" dirty="0">
                <a:latin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α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</a:rPr>
              <a:t>X</a:t>
            </a:r>
            <a:r>
              <a:rPr lang="zh-CN" altLang="en-US" sz="2500" b="1" i="1" dirty="0">
                <a:latin typeface="Times New Roman" pitchFamily="18" charset="0"/>
                <a:ea typeface="楷体" pitchFamily="49" charset="-122"/>
              </a:rPr>
              <a:t>∙</a:t>
            </a:r>
            <a:r>
              <a:rPr lang="el-GR" altLang="zh-CN" sz="2500" b="1" i="1" dirty="0">
                <a:latin typeface="Times New Roman" pitchFamily="18" charset="0"/>
              </a:rPr>
              <a:t>β</a:t>
            </a:r>
            <a:r>
              <a:rPr lang="en-US" altLang="zh-CN" sz="2500" b="1" i="1" dirty="0">
                <a:latin typeface="Times New Roman" pitchFamily="18" charset="0"/>
              </a:rPr>
              <a:t> 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加入到集合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</a:rPr>
              <a:t>J</a:t>
            </a:r>
            <a:r>
              <a:rPr lang="zh-CN" altLang="en-US" sz="2500" b="1" i="1" dirty="0">
                <a:latin typeface="Times New Roman" pitchFamily="18" charset="0"/>
                <a:ea typeface="楷体" pitchFamily="49" charset="-122"/>
              </a:rPr>
              <a:t> 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中；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          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</a:rPr>
              <a:t>return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</a:rPr>
              <a:t>CLOSURE (</a:t>
            </a:r>
            <a:r>
              <a:rPr lang="en-US" altLang="zh-CN" sz="2500" b="1" i="1" dirty="0">
                <a:latin typeface="Times New Roman" pitchFamily="18" charset="0"/>
                <a:ea typeface="楷体" pitchFamily="49" charset="-122"/>
              </a:rPr>
              <a:t> J</a:t>
            </a:r>
            <a:r>
              <a:rPr lang="zh-CN" altLang="en-US" sz="2500" b="1" i="1" dirty="0">
                <a:latin typeface="Times New Roman" pitchFamily="18" charset="0"/>
                <a:ea typeface="楷体" pitchFamily="49" charset="-122"/>
              </a:rPr>
              <a:t> </a:t>
            </a:r>
            <a:r>
              <a:rPr lang="en-US" altLang="zh-CN" sz="2500" b="1" dirty="0">
                <a:latin typeface="Times New Roman" pitchFamily="18" charset="0"/>
                <a:ea typeface="楷体" pitchFamily="49" charset="-122"/>
              </a:rPr>
              <a:t>)</a:t>
            </a:r>
            <a:r>
              <a:rPr lang="zh-CN" altLang="en-US" sz="2500" b="1" dirty="0">
                <a:latin typeface="Times New Roman" pitchFamily="18" charset="0"/>
                <a:ea typeface="楷体" pitchFamily="49" charset="-122"/>
              </a:rPr>
              <a:t>；</a:t>
            </a:r>
          </a:p>
          <a:p>
            <a:pPr marL="273050" indent="-273050" eaLnBrk="1" hangingPunct="1">
              <a:lnSpc>
                <a:spcPts val="2500"/>
              </a:lnSpc>
              <a:spcBef>
                <a:spcPct val="20000"/>
              </a:spcBef>
              <a:buSzPct val="100000"/>
              <a:buFont typeface="Symbol" pitchFamily="18" charset="2"/>
              <a:buNone/>
              <a:defRPr/>
            </a:pPr>
            <a:r>
              <a:rPr lang="en-US" altLang="zh-CN" sz="2500" b="1" dirty="0">
                <a:latin typeface="Times New Roman" pitchFamily="18" charset="0"/>
                <a:ea typeface="楷体" pitchFamily="49" charset="-122"/>
              </a:rPr>
              <a:t> }</a:t>
            </a:r>
          </a:p>
        </p:txBody>
      </p:sp>
      <p:sp>
        <p:nvSpPr>
          <p:cNvPr id="59" name="矩形 4">
            <a:extLst>
              <a:ext uri="{FF2B5EF4-FFF2-40B4-BE49-F238E27FC236}">
                <a16:creationId xmlns:a16="http://schemas.microsoft.com/office/drawing/2014/main" id="{4A0B7FAB-49AC-44A0-BCCD-3AF2F1CAE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583" y="2646645"/>
            <a:ext cx="8208963" cy="522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GOTO(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)=CLOSURE({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αX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·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β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|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·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Xβ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∈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})</a:t>
            </a:r>
            <a:endParaRPr lang="zh-CN" altLang="en-US" dirty="0"/>
          </a:p>
        </p:txBody>
      </p:sp>
      <p:sp>
        <p:nvSpPr>
          <p:cNvPr id="60" name="矩形 1">
            <a:extLst>
              <a:ext uri="{FF2B5EF4-FFF2-40B4-BE49-F238E27FC236}">
                <a16:creationId xmlns:a16="http://schemas.microsoft.com/office/drawing/2014/main" id="{260FA5AF-4165-4D49-BD6C-39B206A0C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446" y="2076733"/>
            <a:ext cx="86423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lnSpc>
                <a:spcPts val="33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返回项目集</a:t>
            </a:r>
            <a:r>
              <a:rPr lang="en-US" altLang="zh-CN" sz="3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对应于文法符号</a:t>
            </a:r>
            <a:r>
              <a:rPr lang="en-US" altLang="zh-CN" sz="30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的后继项目集闭包</a:t>
            </a:r>
          </a:p>
        </p:txBody>
      </p:sp>
    </p:spTree>
    <p:extLst>
      <p:ext uri="{BB962C8B-B14F-4D97-AF65-F5344CB8AC3E}">
        <p14:creationId xmlns:p14="http://schemas.microsoft.com/office/powerpoint/2010/main" val="366377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8717" y="804439"/>
            <a:ext cx="8215312" cy="578382"/>
          </a:xfrm>
        </p:spPr>
        <p:txBody>
          <a:bodyPr/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SLR</a:t>
            </a: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语法分析表</a:t>
            </a: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0F683FB-0661-4F06-BC0D-8286E801D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924469"/>
              </p:ext>
            </p:extLst>
          </p:nvPr>
        </p:nvGraphicFramePr>
        <p:xfrm>
          <a:off x="6196373" y="804439"/>
          <a:ext cx="5448156" cy="40233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08026">
                  <a:extLst>
                    <a:ext uri="{9D8B030D-6E8A-4147-A177-3AD203B41FA5}">
                      <a16:colId xmlns:a16="http://schemas.microsoft.com/office/drawing/2014/main" val="3860111035"/>
                    </a:ext>
                  </a:extLst>
                </a:gridCol>
                <a:gridCol w="908026">
                  <a:extLst>
                    <a:ext uri="{9D8B030D-6E8A-4147-A177-3AD203B41FA5}">
                      <a16:colId xmlns:a16="http://schemas.microsoft.com/office/drawing/2014/main" val="258568147"/>
                    </a:ext>
                  </a:extLst>
                </a:gridCol>
                <a:gridCol w="908026">
                  <a:extLst>
                    <a:ext uri="{9D8B030D-6E8A-4147-A177-3AD203B41FA5}">
                      <a16:colId xmlns:a16="http://schemas.microsoft.com/office/drawing/2014/main" val="3513000664"/>
                    </a:ext>
                  </a:extLst>
                </a:gridCol>
                <a:gridCol w="908026">
                  <a:extLst>
                    <a:ext uri="{9D8B030D-6E8A-4147-A177-3AD203B41FA5}">
                      <a16:colId xmlns:a16="http://schemas.microsoft.com/office/drawing/2014/main" val="147724772"/>
                    </a:ext>
                  </a:extLst>
                </a:gridCol>
                <a:gridCol w="908026">
                  <a:extLst>
                    <a:ext uri="{9D8B030D-6E8A-4147-A177-3AD203B41FA5}">
                      <a16:colId xmlns:a16="http://schemas.microsoft.com/office/drawing/2014/main" val="1963410414"/>
                    </a:ext>
                  </a:extLst>
                </a:gridCol>
                <a:gridCol w="908026">
                  <a:extLst>
                    <a:ext uri="{9D8B030D-6E8A-4147-A177-3AD203B41FA5}">
                      <a16:colId xmlns:a16="http://schemas.microsoft.com/office/drawing/2014/main" val="2405840029"/>
                    </a:ext>
                  </a:extLst>
                </a:gridCol>
              </a:tblGrid>
              <a:tr h="3110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ACTION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GOTO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35424"/>
                  </a:ext>
                </a:extLst>
              </a:tr>
              <a:tr h="3110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257885"/>
                  </a:ext>
                </a:extLst>
              </a:tr>
              <a:tr h="311077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600389"/>
                  </a:ext>
                </a:extLst>
              </a:tr>
              <a:tr h="311077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883630"/>
                  </a:ext>
                </a:extLst>
              </a:tr>
              <a:tr h="311077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772650"/>
                  </a:ext>
                </a:extLst>
              </a:tr>
              <a:tr h="311077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341354"/>
                  </a:ext>
                </a:extLst>
              </a:tr>
              <a:tr h="311077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74123"/>
                  </a:ext>
                </a:extLst>
              </a:tr>
              <a:tr h="311077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0416"/>
                  </a:ext>
                </a:extLst>
              </a:tr>
              <a:tr h="311077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00467"/>
                  </a:ext>
                </a:extLst>
              </a:tr>
              <a:tr h="311077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030744"/>
                  </a:ext>
                </a:extLst>
              </a:tr>
              <a:tr h="311077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31492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34D7C0F5-21BA-4EC3-8493-CF9D5F036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10" y="1629721"/>
            <a:ext cx="5934990" cy="359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7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4"/>
            <a:ext cx="8215312" cy="643914"/>
          </a:xfrm>
        </p:spPr>
        <p:txBody>
          <a:bodyPr/>
          <a:lstStyle/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(2) S → + S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* S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| a	</a:t>
            </a: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输入样例： 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+ * a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en-US" altLang="zh-CN" sz="21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F9422C-C19D-4D83-BD40-53BD9A2DB316}"/>
              </a:ext>
            </a:extLst>
          </p:cNvPr>
          <p:cNvSpPr txBox="1"/>
          <p:nvPr/>
        </p:nvSpPr>
        <p:spPr>
          <a:xfrm>
            <a:off x="849747" y="1829678"/>
            <a:ext cx="5033818" cy="479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dirty="0"/>
              <a:t>0</a:t>
            </a:r>
          </a:p>
          <a:p>
            <a:pPr>
              <a:lnSpc>
                <a:spcPts val="1500"/>
              </a:lnSpc>
            </a:pPr>
            <a:r>
              <a:rPr lang="en-US" altLang="zh-CN" dirty="0"/>
              <a:t>$		+*</a:t>
            </a:r>
            <a:r>
              <a:rPr lang="en-US" altLang="zh-CN" dirty="0" err="1"/>
              <a:t>aaa</a:t>
            </a:r>
            <a:r>
              <a:rPr lang="en-US" altLang="zh-CN" dirty="0"/>
              <a:t>$</a:t>
            </a:r>
          </a:p>
          <a:p>
            <a:pPr>
              <a:lnSpc>
                <a:spcPts val="1500"/>
              </a:lnSpc>
            </a:pPr>
            <a:endParaRPr lang="en-US" altLang="zh-CN" dirty="0"/>
          </a:p>
          <a:p>
            <a:pPr>
              <a:lnSpc>
                <a:spcPts val="1500"/>
              </a:lnSpc>
            </a:pPr>
            <a:r>
              <a:rPr lang="en-US" altLang="zh-CN" dirty="0"/>
              <a:t>02</a:t>
            </a:r>
          </a:p>
          <a:p>
            <a:pPr>
              <a:lnSpc>
                <a:spcPts val="1500"/>
              </a:lnSpc>
            </a:pPr>
            <a:r>
              <a:rPr lang="en-US" altLang="zh-CN" dirty="0"/>
              <a:t>$+		*</a:t>
            </a:r>
            <a:r>
              <a:rPr lang="en-US" altLang="zh-CN" dirty="0" err="1"/>
              <a:t>aaa</a:t>
            </a:r>
            <a:r>
              <a:rPr lang="en-US" altLang="zh-CN" dirty="0"/>
              <a:t>$		s2</a:t>
            </a:r>
          </a:p>
          <a:p>
            <a:pPr>
              <a:lnSpc>
                <a:spcPts val="1500"/>
              </a:lnSpc>
            </a:pPr>
            <a:endParaRPr lang="en-US" altLang="zh-CN" dirty="0"/>
          </a:p>
          <a:p>
            <a:pPr>
              <a:lnSpc>
                <a:spcPts val="1500"/>
              </a:lnSpc>
            </a:pPr>
            <a:r>
              <a:rPr lang="en-US" altLang="zh-CN" dirty="0"/>
              <a:t>023</a:t>
            </a:r>
          </a:p>
          <a:p>
            <a:pPr>
              <a:lnSpc>
                <a:spcPts val="1500"/>
              </a:lnSpc>
            </a:pPr>
            <a:r>
              <a:rPr lang="en-US" altLang="zh-CN" dirty="0"/>
              <a:t>$+*		</a:t>
            </a:r>
            <a:r>
              <a:rPr lang="en-US" altLang="zh-CN" dirty="0" err="1"/>
              <a:t>aaa</a:t>
            </a:r>
            <a:r>
              <a:rPr lang="en-US" altLang="zh-CN" dirty="0"/>
              <a:t>$		s3</a:t>
            </a:r>
          </a:p>
          <a:p>
            <a:pPr>
              <a:lnSpc>
                <a:spcPts val="1500"/>
              </a:lnSpc>
            </a:pPr>
            <a:endParaRPr lang="en-US" altLang="zh-CN" dirty="0"/>
          </a:p>
          <a:p>
            <a:pPr>
              <a:lnSpc>
                <a:spcPts val="1500"/>
              </a:lnSpc>
            </a:pPr>
            <a:r>
              <a:rPr lang="en-US" altLang="zh-CN" dirty="0"/>
              <a:t>0234</a:t>
            </a:r>
          </a:p>
          <a:p>
            <a:pPr>
              <a:lnSpc>
                <a:spcPts val="1500"/>
              </a:lnSpc>
            </a:pPr>
            <a:r>
              <a:rPr lang="en-US" altLang="zh-CN" dirty="0"/>
              <a:t>$+*a		aa$		s4</a:t>
            </a:r>
          </a:p>
          <a:p>
            <a:pPr>
              <a:lnSpc>
                <a:spcPts val="1500"/>
              </a:lnSpc>
            </a:pPr>
            <a:endParaRPr lang="en-US" altLang="zh-CN" dirty="0"/>
          </a:p>
          <a:p>
            <a:pPr>
              <a:lnSpc>
                <a:spcPts val="1500"/>
              </a:lnSpc>
            </a:pPr>
            <a:r>
              <a:rPr lang="en-US" altLang="zh-CN" dirty="0"/>
              <a:t>023</a:t>
            </a:r>
          </a:p>
          <a:p>
            <a:pPr>
              <a:lnSpc>
                <a:spcPts val="1500"/>
              </a:lnSpc>
            </a:pPr>
            <a:r>
              <a:rPr lang="en-US" altLang="zh-CN" dirty="0"/>
              <a:t>$+*S		aa$		r3</a:t>
            </a:r>
          </a:p>
          <a:p>
            <a:pPr>
              <a:lnSpc>
                <a:spcPts val="1500"/>
              </a:lnSpc>
            </a:pPr>
            <a:endParaRPr lang="en-US" altLang="zh-CN" dirty="0"/>
          </a:p>
          <a:p>
            <a:pPr>
              <a:lnSpc>
                <a:spcPts val="1500"/>
              </a:lnSpc>
            </a:pPr>
            <a:r>
              <a:rPr lang="en-US" altLang="zh-CN" dirty="0"/>
              <a:t>0236</a:t>
            </a:r>
          </a:p>
          <a:p>
            <a:pPr>
              <a:lnSpc>
                <a:spcPts val="1500"/>
              </a:lnSpc>
            </a:pPr>
            <a:r>
              <a:rPr lang="en-US" altLang="zh-CN" dirty="0"/>
              <a:t>$+*S		aa$		GOTO 6</a:t>
            </a:r>
          </a:p>
          <a:p>
            <a:pPr>
              <a:lnSpc>
                <a:spcPts val="1500"/>
              </a:lnSpc>
            </a:pPr>
            <a:endParaRPr lang="en-US" altLang="zh-CN" dirty="0"/>
          </a:p>
          <a:p>
            <a:pPr>
              <a:lnSpc>
                <a:spcPts val="1500"/>
              </a:lnSpc>
            </a:pPr>
            <a:r>
              <a:rPr lang="en-US" altLang="zh-CN" dirty="0"/>
              <a:t>02364</a:t>
            </a:r>
          </a:p>
          <a:p>
            <a:pPr>
              <a:lnSpc>
                <a:spcPts val="1500"/>
              </a:lnSpc>
            </a:pPr>
            <a:r>
              <a:rPr lang="en-US" altLang="zh-CN" dirty="0"/>
              <a:t>$+*Sa		a$		s4</a:t>
            </a:r>
          </a:p>
          <a:p>
            <a:pPr>
              <a:lnSpc>
                <a:spcPts val="1500"/>
              </a:lnSpc>
            </a:pPr>
            <a:endParaRPr lang="en-US" altLang="zh-CN" dirty="0"/>
          </a:p>
          <a:p>
            <a:pPr>
              <a:lnSpc>
                <a:spcPts val="1500"/>
              </a:lnSpc>
            </a:pPr>
            <a:r>
              <a:rPr lang="en-US" altLang="zh-CN" dirty="0"/>
              <a:t>0236</a:t>
            </a:r>
          </a:p>
          <a:p>
            <a:pPr>
              <a:lnSpc>
                <a:spcPts val="1500"/>
              </a:lnSpc>
            </a:pPr>
            <a:r>
              <a:rPr lang="en-US" altLang="zh-CN" dirty="0"/>
              <a:t>$+*SS		a$		r3</a:t>
            </a: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BA0C81-384F-4BFF-9E17-670E4EB12F50}"/>
              </a:ext>
            </a:extLst>
          </p:cNvPr>
          <p:cNvSpPr txBox="1"/>
          <p:nvPr/>
        </p:nvSpPr>
        <p:spPr>
          <a:xfrm>
            <a:off x="6012874" y="1829678"/>
            <a:ext cx="5033818" cy="5178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dirty="0"/>
              <a:t>02368</a:t>
            </a:r>
          </a:p>
          <a:p>
            <a:pPr>
              <a:lnSpc>
                <a:spcPts val="1500"/>
              </a:lnSpc>
            </a:pPr>
            <a:r>
              <a:rPr lang="en-US" altLang="zh-CN" dirty="0"/>
              <a:t>$+*SS		a$		GOTO 8</a:t>
            </a:r>
          </a:p>
          <a:p>
            <a:pPr>
              <a:lnSpc>
                <a:spcPts val="1500"/>
              </a:lnSpc>
            </a:pPr>
            <a:endParaRPr lang="en-US" altLang="zh-CN" dirty="0"/>
          </a:p>
          <a:p>
            <a:pPr>
              <a:lnSpc>
                <a:spcPts val="1500"/>
              </a:lnSpc>
            </a:pPr>
            <a:r>
              <a:rPr lang="en-US" altLang="zh-CN" dirty="0"/>
              <a:t>02</a:t>
            </a:r>
          </a:p>
          <a:p>
            <a:pPr>
              <a:lnSpc>
                <a:spcPts val="1500"/>
              </a:lnSpc>
            </a:pPr>
            <a:r>
              <a:rPr lang="en-US" altLang="zh-CN" dirty="0"/>
              <a:t>$+S		a$		r2</a:t>
            </a:r>
          </a:p>
          <a:p>
            <a:pPr>
              <a:lnSpc>
                <a:spcPts val="1500"/>
              </a:lnSpc>
            </a:pPr>
            <a:endParaRPr lang="en-US" altLang="zh-CN" dirty="0"/>
          </a:p>
          <a:p>
            <a:pPr>
              <a:lnSpc>
                <a:spcPts val="1500"/>
              </a:lnSpc>
            </a:pPr>
            <a:r>
              <a:rPr lang="en-US" altLang="zh-CN" dirty="0"/>
              <a:t>025</a:t>
            </a:r>
          </a:p>
          <a:p>
            <a:pPr>
              <a:lnSpc>
                <a:spcPts val="1500"/>
              </a:lnSpc>
            </a:pPr>
            <a:r>
              <a:rPr lang="en-US" altLang="zh-CN" dirty="0"/>
              <a:t>$+S		a$		GOTO 5</a:t>
            </a:r>
          </a:p>
          <a:p>
            <a:pPr>
              <a:lnSpc>
                <a:spcPts val="1500"/>
              </a:lnSpc>
            </a:pPr>
            <a:endParaRPr lang="en-US" altLang="zh-CN" dirty="0"/>
          </a:p>
          <a:p>
            <a:pPr>
              <a:lnSpc>
                <a:spcPts val="1500"/>
              </a:lnSpc>
            </a:pPr>
            <a:r>
              <a:rPr lang="en-US" altLang="zh-CN" dirty="0"/>
              <a:t>0254			</a:t>
            </a:r>
          </a:p>
          <a:p>
            <a:pPr>
              <a:lnSpc>
                <a:spcPts val="1500"/>
              </a:lnSpc>
            </a:pPr>
            <a:r>
              <a:rPr lang="en-US" altLang="zh-CN" dirty="0"/>
              <a:t>$+Sa		$		s4</a:t>
            </a:r>
          </a:p>
          <a:p>
            <a:pPr>
              <a:lnSpc>
                <a:spcPts val="1500"/>
              </a:lnSpc>
            </a:pPr>
            <a:endParaRPr lang="en-US" altLang="zh-CN" dirty="0"/>
          </a:p>
          <a:p>
            <a:pPr>
              <a:lnSpc>
                <a:spcPts val="1500"/>
              </a:lnSpc>
            </a:pPr>
            <a:r>
              <a:rPr lang="en-US" altLang="zh-CN" dirty="0"/>
              <a:t>025</a:t>
            </a:r>
          </a:p>
          <a:p>
            <a:pPr>
              <a:lnSpc>
                <a:spcPts val="1500"/>
              </a:lnSpc>
            </a:pPr>
            <a:r>
              <a:rPr lang="en-US" altLang="zh-CN" dirty="0"/>
              <a:t>$+SS		$		r3</a:t>
            </a:r>
          </a:p>
          <a:p>
            <a:pPr>
              <a:lnSpc>
                <a:spcPts val="1500"/>
              </a:lnSpc>
            </a:pPr>
            <a:endParaRPr lang="en-US" altLang="zh-CN" dirty="0"/>
          </a:p>
          <a:p>
            <a:pPr>
              <a:lnSpc>
                <a:spcPts val="1500"/>
              </a:lnSpc>
            </a:pPr>
            <a:r>
              <a:rPr lang="en-US" altLang="zh-CN" dirty="0"/>
              <a:t>0257</a:t>
            </a:r>
          </a:p>
          <a:p>
            <a:pPr>
              <a:lnSpc>
                <a:spcPts val="1500"/>
              </a:lnSpc>
            </a:pPr>
            <a:r>
              <a:rPr lang="en-US" altLang="zh-CN" dirty="0"/>
              <a:t>$+SS		$		GOTO 7</a:t>
            </a:r>
          </a:p>
          <a:p>
            <a:pPr>
              <a:lnSpc>
                <a:spcPts val="1500"/>
              </a:lnSpc>
            </a:pPr>
            <a:endParaRPr lang="en-US" altLang="zh-CN" dirty="0"/>
          </a:p>
          <a:p>
            <a:pPr>
              <a:lnSpc>
                <a:spcPts val="1500"/>
              </a:lnSpc>
            </a:pPr>
            <a:r>
              <a:rPr lang="en-US" altLang="zh-CN" dirty="0"/>
              <a:t>0</a:t>
            </a:r>
          </a:p>
          <a:p>
            <a:pPr>
              <a:lnSpc>
                <a:spcPts val="1500"/>
              </a:lnSpc>
            </a:pPr>
            <a:r>
              <a:rPr lang="en-US" altLang="zh-CN" dirty="0"/>
              <a:t>$S		$		r1</a:t>
            </a:r>
          </a:p>
          <a:p>
            <a:pPr>
              <a:lnSpc>
                <a:spcPts val="1500"/>
              </a:lnSpc>
            </a:pPr>
            <a:endParaRPr lang="en-US" altLang="zh-CN" dirty="0"/>
          </a:p>
          <a:p>
            <a:pPr>
              <a:lnSpc>
                <a:spcPts val="1500"/>
              </a:lnSpc>
            </a:pPr>
            <a:r>
              <a:rPr lang="en-US" altLang="zh-CN" dirty="0"/>
              <a:t>01</a:t>
            </a:r>
          </a:p>
          <a:p>
            <a:pPr>
              <a:lnSpc>
                <a:spcPts val="1500"/>
              </a:lnSpc>
            </a:pPr>
            <a:r>
              <a:rPr lang="en-US" altLang="zh-CN" dirty="0"/>
              <a:t>$S		$		GOTO 1</a:t>
            </a:r>
          </a:p>
          <a:p>
            <a:pPr>
              <a:lnSpc>
                <a:spcPts val="1500"/>
              </a:lnSpc>
            </a:pPr>
            <a:endParaRPr lang="en-US" altLang="zh-CN" dirty="0"/>
          </a:p>
          <a:p>
            <a:pPr>
              <a:lnSpc>
                <a:spcPts val="1500"/>
              </a:lnSpc>
            </a:pPr>
            <a:r>
              <a:rPr lang="en-US" altLang="zh-CN" dirty="0"/>
              <a:t>acc</a:t>
            </a:r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FA401A-6573-4BDE-97CE-364B1E5F2ED6}"/>
              </a:ext>
            </a:extLst>
          </p:cNvPr>
          <p:cNvSpPr txBox="1"/>
          <p:nvPr/>
        </p:nvSpPr>
        <p:spPr>
          <a:xfrm>
            <a:off x="7701542" y="160526"/>
            <a:ext cx="3084945" cy="1967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buSzPct val="100000"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	(0).S’-&gt;S</a:t>
            </a:r>
          </a:p>
          <a:p>
            <a:pPr>
              <a:lnSpc>
                <a:spcPts val="3800"/>
              </a:lnSpc>
              <a:buSzPct val="100000"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	(1).S-&gt;+SS</a:t>
            </a:r>
          </a:p>
          <a:p>
            <a:pPr>
              <a:lnSpc>
                <a:spcPts val="3800"/>
              </a:lnSpc>
              <a:buSzPct val="100000"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	(2).S-&gt;*SS</a:t>
            </a:r>
          </a:p>
          <a:p>
            <a:pPr>
              <a:lnSpc>
                <a:spcPts val="3800"/>
              </a:lnSpc>
              <a:buSzPct val="100000"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	(3)S-&gt;a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77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6F1C585-AE1F-45BA-B82A-47F4F3488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009" y="804439"/>
            <a:ext cx="1430337" cy="643914"/>
          </a:xfrm>
        </p:spPr>
        <p:txBody>
          <a:bodyPr/>
          <a:lstStyle/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1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讨论截图</a:t>
            </a: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1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3BCFF33-ACD0-4A37-AB46-76E01273A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82302" y="1134316"/>
            <a:ext cx="2571750" cy="3429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A3D54B6-04AC-4A19-8569-51367EBA6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48" y="3923341"/>
            <a:ext cx="7422523" cy="27434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5E80EDB-CEDF-4300-92A8-7FF0DFAC9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9845" y="869798"/>
            <a:ext cx="7277731" cy="53497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9A449D2-EDAF-4815-BCB5-B174EEB4A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9161" y="893878"/>
            <a:ext cx="4104494" cy="150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9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425</Words>
  <Application>Microsoft Office PowerPoint</Application>
  <PresentationFormat>宽屏</PresentationFormat>
  <Paragraphs>209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等线</vt:lpstr>
      <vt:lpstr>等线 Light</vt:lpstr>
      <vt:lpstr>华文楷体</vt:lpstr>
      <vt:lpstr>楷体</vt:lpstr>
      <vt:lpstr>楷体_GB2312</vt:lpstr>
      <vt:lpstr>宋体</vt:lpstr>
      <vt:lpstr>微软雅黑</vt:lpstr>
      <vt:lpstr>雅黑</vt:lpstr>
      <vt:lpstr>Arial</vt:lpstr>
      <vt:lpstr>Calibri</vt:lpstr>
      <vt:lpstr>Candara</vt:lpstr>
      <vt:lpstr>Symbol</vt:lpstr>
      <vt:lpstr>Tahoma</vt:lpstr>
      <vt:lpstr>Times New Roman</vt:lpstr>
      <vt:lpstr>Wingdings</vt:lpstr>
      <vt:lpstr>Office 主题​​</vt:lpstr>
      <vt:lpstr>Blends</vt:lpstr>
      <vt:lpstr>1_Blends</vt:lpstr>
      <vt:lpstr>PowerPoint 演示文稿</vt:lpstr>
      <vt:lpstr>习题7.2</vt:lpstr>
      <vt:lpstr>习题7.2</vt:lpstr>
      <vt:lpstr>习题7.2</vt:lpstr>
      <vt:lpstr>习题7.2</vt:lpstr>
      <vt:lpstr>习题7.2</vt:lpstr>
      <vt:lpstr>习题7.2</vt:lpstr>
      <vt:lpstr>习题7.2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习题7.2</dc:title>
  <dc:creator>msi-user</dc:creator>
  <cp:lastModifiedBy>msi-user</cp:lastModifiedBy>
  <cp:revision>21</cp:revision>
  <dcterms:created xsi:type="dcterms:W3CDTF">2020-03-15T11:30:53Z</dcterms:created>
  <dcterms:modified xsi:type="dcterms:W3CDTF">2020-03-17T03:20:00Z</dcterms:modified>
</cp:coreProperties>
</file>