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0" r:id="rId3"/>
    <p:sldId id="772" r:id="rId4"/>
    <p:sldId id="771" r:id="rId5"/>
    <p:sldId id="773" r:id="rId6"/>
    <p:sldId id="774" r:id="rId7"/>
    <p:sldId id="775" r:id="rId8"/>
    <p:sldId id="776" r:id="rId9"/>
    <p:sldId id="777" r:id="rId10"/>
    <p:sldId id="779" r:id="rId11"/>
    <p:sldId id="778" r:id="rId12"/>
    <p:sldId id="780" r:id="rId13"/>
    <p:sldId id="781" r:id="rId14"/>
    <p:sldId id="7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153E5-180E-490B-AA49-1A16B2A2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3ED37-7584-4C4C-8609-B33FD57E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980DF-5EC0-4B74-8E8B-5F9600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E4A9D-FF22-4551-B847-F62D9C7B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766D2-C21D-45C1-9D4B-67220E9A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3A93B-A4A1-4B53-A0BA-69EA2DE5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300A9-AE6F-40AF-88A8-FFFA5FA65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51068-63F5-47D0-8AB0-FC8CDBDD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720FE-3B3E-43BE-B54E-E7FE595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78759-F911-4A96-B495-A96D9F3A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7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AE491F-2524-481F-AFE2-E53452EB2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605A4-CEF6-4352-831F-6A49FEE81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339E4-4CF2-48A3-B283-0CFB7F77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91EEA-AD30-4732-92C8-1660B7C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26231-CDE7-4B40-A9DE-52575AB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0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/>
          <p:nvPr/>
        </p:nvSpPr>
        <p:spPr bwMode="auto">
          <a:xfrm>
            <a:off x="0" y="0"/>
            <a:ext cx="3860800" cy="6858000"/>
          </a:xfrm>
          <a:custGeom>
            <a:avLst/>
            <a:gdLst>
              <a:gd name="T0" fmla="*/ 0 w 1824"/>
              <a:gd name="T1" fmla="*/ 2147483646 h 3840"/>
              <a:gd name="T2" fmla="*/ 0 w 1824"/>
              <a:gd name="T3" fmla="*/ 0 h 3840"/>
              <a:gd name="T4" fmla="*/ 2147483646 w 1824"/>
              <a:gd name="T5" fmla="*/ 0 h 3840"/>
              <a:gd name="T6" fmla="*/ 2147483646 w 1824"/>
              <a:gd name="T7" fmla="*/ 2147483646 h 3840"/>
              <a:gd name="T8" fmla="*/ 0 w 1824"/>
              <a:gd name="T9" fmla="*/ 2147483646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0" y="352425"/>
            <a:ext cx="10058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1" y="3581401"/>
            <a:ext cx="7708900" cy="149225"/>
            <a:chOff x="0" y="2256"/>
            <a:chExt cx="3642" cy="94"/>
          </a:xfrm>
        </p:grpSpPr>
        <p:sp>
          <p:nvSpPr>
            <p:cNvPr id="7" name="Freeform 7"/>
            <p:cNvSpPr/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 userDrawn="1"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 userDrawn="1"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 userDrawn="1"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 userDrawn="1"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>
                  <a:latin typeface="+mj-lt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9103026" y="13871"/>
            <a:ext cx="18902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latin typeface="+mj-lt"/>
                <a:ea typeface="楷体_GB2312" panose="02010609030101010101" pitchFamily="49" charset="-122"/>
                <a:cs typeface="Arial" panose="020B0604020202020204" pitchFamily="34" charset="0"/>
              </a:rPr>
              <a:t>Computer Internet</a:t>
            </a:r>
            <a:endParaRPr lang="zh-CN" altLang="en-US" sz="1600" dirty="0">
              <a:latin typeface="+mj-lt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85681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500313"/>
            <a:ext cx="10363200" cy="641350"/>
          </a:xfrm>
        </p:spPr>
        <p:txBody>
          <a:bodyPr anchor="b">
            <a:spAutoFit/>
          </a:bodyPr>
          <a:lstStyle>
            <a:lvl1pPr algn="ctr">
              <a:defRPr sz="3600"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83064"/>
            <a:ext cx="85344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+mj-lt"/>
                <a:ea typeface="楷体_GB2312" panose="02010609030101010101" pitchFamily="49" charset="-122"/>
                <a:cs typeface="Georgia" panose="02040502050405020303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45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22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56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1" y="1484314"/>
            <a:ext cx="5369983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00234" y="1484314"/>
            <a:ext cx="5372100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40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61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8634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37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73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BA687-62E2-45C5-86DA-28FEB81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27751-5FCB-4E68-ADD5-999D2291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8A48C-EED9-4CB2-8FC0-F35B69B8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5543C-1E61-4299-8A1F-CB1592B5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06305-BD66-4010-9A2A-24A93E46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803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325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1401" y="508000"/>
            <a:ext cx="2832100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65101" y="508000"/>
            <a:ext cx="8293100" cy="6089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5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AF78-0F8A-4C5B-8EF5-AA715EAB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E50A5-7BED-4771-8938-868C890C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4EF3A-5F03-4428-8970-46903B63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AF19-9DE5-4B10-A74F-30E0E58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27156-028D-448C-8740-6D7247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878A-56F9-4179-8582-6B3353BD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26E5-983D-446E-9518-09770670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439BA-C2EE-4BA9-B55E-E486F7D7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27C04-2013-498A-9536-D21A9A1E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8C6BF-AC9F-44DA-A493-64A286B9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F8777-300F-4F84-9F83-AAC51B1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0222-F67F-49D5-8257-91F18B24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DC97F-1C71-4373-A92B-51E0ABDE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E07A1-2321-4DCB-8238-C35DEE66A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CCFA4C-2B2B-4EFE-90D1-FB0C4D674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4EC68-3FB2-4454-8734-44F5F9117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9F474B-D9EA-4D07-9E6B-171A064D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CBD63-5C96-42AE-B226-02E8735D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74104-4EF3-480A-A2CE-4409ED50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2D8C-0D5B-4221-B370-3210750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763EB-8F80-4A38-AA0A-9652AB8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3A69F-13D6-4459-9247-38BB7C8C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FFABF-3C68-456E-8075-AE6101FD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2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04A8BA-D12B-4FDB-BF65-0A8366F5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B1535-1416-468D-9179-4B78BB74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504D9-474A-4835-B06F-E4DC625E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9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1649-287B-493C-B7BE-0B366E28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45710-0FA1-4D53-8261-EBA4F8EB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F3657-1119-4BF9-865C-FF17948D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1FEB8-E13E-49BC-85D4-87CC0EFC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66FD2-7AD4-4EFB-B8F7-8272D098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74F06-E9D1-41D5-BBB3-E5710AEE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7ED8-5825-4AC9-BD70-3E827663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22736-459C-48AC-BD5B-8EF242033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EBC2D-7874-4270-8797-A1B87C01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ABFF6-E61E-454C-8CD4-56B58438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0023B-78BF-462A-B8D0-4576191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8D3B0-ABF8-4452-9EEE-CD37BD1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3CED-A541-4BCA-AAC7-ECF0BB4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5EBB-2778-4695-9E5A-7FAE10DC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06C1E-D297-4C65-AF85-C6D5CFF6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8317-C901-4FD0-A74C-00CB9E8DC4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4AFD1-F1F2-40FC-A77D-ECC91D89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8AF09-2978-47D9-8464-C62B9F44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5B67-FBAD-48BA-AFE1-556C5DC32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0800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84314"/>
            <a:ext cx="10945283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/>
          <p:cNvSpPr/>
          <p:nvPr userDrawn="1"/>
        </p:nvSpPr>
        <p:spPr bwMode="auto">
          <a:xfrm>
            <a:off x="203201" y="1268414"/>
            <a:ext cx="10310284" cy="5589587"/>
          </a:xfrm>
          <a:custGeom>
            <a:avLst/>
            <a:gdLst>
              <a:gd name="T0" fmla="*/ 0 w 4320"/>
              <a:gd name="T1" fmla="*/ 2147483646 h 3264"/>
              <a:gd name="T2" fmla="*/ 0 w 4320"/>
              <a:gd name="T3" fmla="*/ 0 h 3264"/>
              <a:gd name="T4" fmla="*/ 2147483646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9406" name="Oval 14"/>
          <p:cNvSpPr>
            <a:spLocks noChangeArrowheads="1"/>
          </p:cNvSpPr>
          <p:nvPr userDrawn="1"/>
        </p:nvSpPr>
        <p:spPr bwMode="auto">
          <a:xfrm>
            <a:off x="8868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7" name="Oval 15"/>
          <p:cNvSpPr>
            <a:spLocks noChangeArrowheads="1"/>
          </p:cNvSpPr>
          <p:nvPr userDrawn="1"/>
        </p:nvSpPr>
        <p:spPr bwMode="auto">
          <a:xfrm>
            <a:off x="20044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8" name="Oval 16"/>
          <p:cNvSpPr>
            <a:spLocks noChangeArrowheads="1"/>
          </p:cNvSpPr>
          <p:nvPr userDrawn="1"/>
        </p:nvSpPr>
        <p:spPr bwMode="auto">
          <a:xfrm>
            <a:off x="31220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59409" name="Oval 17"/>
          <p:cNvSpPr>
            <a:spLocks noChangeArrowheads="1"/>
          </p:cNvSpPr>
          <p:nvPr userDrawn="1"/>
        </p:nvSpPr>
        <p:spPr bwMode="auto">
          <a:xfrm>
            <a:off x="4239685" y="1196976"/>
            <a:ext cx="198967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1033" name="Rectangle 18"/>
          <p:cNvSpPr>
            <a:spLocks noChangeArrowheads="1"/>
          </p:cNvSpPr>
          <p:nvPr userDrawn="1"/>
        </p:nvSpPr>
        <p:spPr bwMode="auto">
          <a:xfrm>
            <a:off x="2133600" y="352425"/>
            <a:ext cx="10058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+mj-lt"/>
            </a:endParaRPr>
          </a:p>
        </p:txBody>
      </p:sp>
      <p:sp>
        <p:nvSpPr>
          <p:cNvPr id="1034" name="Text Box 19"/>
          <p:cNvSpPr txBox="1">
            <a:spLocks noChangeArrowheads="1"/>
          </p:cNvSpPr>
          <p:nvPr userDrawn="1"/>
        </p:nvSpPr>
        <p:spPr bwMode="auto">
          <a:xfrm>
            <a:off x="9072331" y="0"/>
            <a:ext cx="18902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latin typeface="+mj-lt"/>
                <a:ea typeface="楷体_GB2312" panose="02010609030101010101" pitchFamily="49" charset="-122"/>
                <a:cs typeface="Arial" panose="020B0604020202020204" pitchFamily="34" charset="0"/>
              </a:rPr>
              <a:t>Computer Internet</a:t>
            </a:r>
            <a:endParaRPr lang="zh-CN" altLang="en-US" sz="1600" dirty="0">
              <a:latin typeface="+mj-lt"/>
              <a:ea typeface="楷体_GB2312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j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rgbClr val="000000"/>
          </a:solidFill>
          <a:latin typeface="+mj-lt"/>
          <a:ea typeface="+mn-ea"/>
          <a:cs typeface="+mn-cs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91313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j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计算机网络翻转课堂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严以律己，宽以待人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88088" y="4627003"/>
            <a:ext cx="309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闫钊，陈泊舟，马毓翔，肖伟豪，田纪书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DF41C-C143-4455-85B3-B886F76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循环无连接服务器基本流程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9B3454-28FF-4799-A77A-EB1BA970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/>
              <a:t>1. </a:t>
            </a:r>
            <a:r>
              <a:rPr lang="zh-CN" altLang="en-US" sz="3000" dirty="0"/>
              <a:t>创建套接字</a:t>
            </a:r>
            <a:endParaRPr lang="en-US" altLang="zh-CN" sz="3000" dirty="0"/>
          </a:p>
          <a:p>
            <a:r>
              <a:rPr lang="en-US" altLang="zh-CN" sz="3000" dirty="0"/>
              <a:t>2. </a:t>
            </a:r>
            <a:r>
              <a:rPr lang="zh-CN" altLang="en-US" sz="3000" dirty="0"/>
              <a:t>绑定端点地址（</a:t>
            </a:r>
            <a:r>
              <a:rPr lang="en-US" altLang="zh-CN" sz="3000" dirty="0"/>
              <a:t>INADDR_ANY+</a:t>
            </a:r>
            <a:r>
              <a:rPr lang="zh-CN" altLang="en-US" sz="3000" dirty="0"/>
              <a:t>端口号）</a:t>
            </a:r>
            <a:endParaRPr lang="en-US" altLang="zh-CN" sz="3000" dirty="0"/>
          </a:p>
          <a:p>
            <a:r>
              <a:rPr lang="en-US" altLang="zh-CN" sz="3000" dirty="0"/>
              <a:t>3. </a:t>
            </a:r>
            <a:r>
              <a:rPr lang="zh-CN" altLang="en-US" sz="3000" dirty="0"/>
              <a:t>反复接受来自客户端的请求</a:t>
            </a:r>
            <a:endParaRPr lang="en-US" altLang="zh-CN" sz="3000" dirty="0"/>
          </a:p>
          <a:p>
            <a:r>
              <a:rPr lang="en-US" altLang="zh-CN" sz="3000" dirty="0"/>
              <a:t>4. </a:t>
            </a:r>
            <a:r>
              <a:rPr lang="zh-CN" altLang="en-US" sz="3000" dirty="0"/>
              <a:t>遵循应用层协议，构造相应报文，发送给客户</a:t>
            </a:r>
          </a:p>
        </p:txBody>
      </p:sp>
    </p:spTree>
    <p:extLst>
      <p:ext uri="{BB962C8B-B14F-4D97-AF65-F5344CB8AC3E}">
        <p14:creationId xmlns:p14="http://schemas.microsoft.com/office/powerpoint/2010/main" val="33576363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24E5-7D47-49DC-8201-54A29461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循环面向连接服务器基本流程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CCA81-F766-44D0-904B-E924F397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 dirty="0"/>
              <a:t>1.</a:t>
            </a:r>
            <a:r>
              <a:rPr lang="zh-CN" altLang="en-US" sz="2500" dirty="0"/>
              <a:t>创建套接字，并且绑定大家所知道的端口号</a:t>
            </a:r>
            <a:endParaRPr lang="en-US" altLang="zh-CN" sz="2500" dirty="0"/>
          </a:p>
          <a:p>
            <a:r>
              <a:rPr lang="en-US" altLang="zh-CN" sz="2500" dirty="0"/>
              <a:t>2.</a:t>
            </a:r>
            <a:r>
              <a:rPr lang="zh-CN" altLang="en-US" sz="2500" dirty="0"/>
              <a:t>设置套接字为被动监听模式，准备用于服务器</a:t>
            </a:r>
            <a:endParaRPr lang="en-US" altLang="zh-CN" sz="2500" dirty="0"/>
          </a:p>
          <a:p>
            <a:r>
              <a:rPr lang="en-US" altLang="zh-CN" sz="2500" dirty="0"/>
              <a:t>3.</a:t>
            </a:r>
            <a:r>
              <a:rPr lang="zh-CN" altLang="en-US" sz="2500" dirty="0"/>
              <a:t>调用</a:t>
            </a:r>
            <a:r>
              <a:rPr lang="en-US" altLang="zh-CN" sz="2500" dirty="0"/>
              <a:t>accept( )</a:t>
            </a:r>
            <a:r>
              <a:rPr lang="zh-CN" altLang="en-US" sz="2500" dirty="0"/>
              <a:t>函数接收下一个连接请求，创建一个新的套接字与客户端建立连接</a:t>
            </a:r>
            <a:endParaRPr lang="en-US" altLang="zh-CN" sz="2500" dirty="0"/>
          </a:p>
          <a:p>
            <a:r>
              <a:rPr lang="en-US" altLang="zh-CN" sz="2500" dirty="0"/>
              <a:t>4.</a:t>
            </a:r>
            <a:r>
              <a:rPr lang="zh-CN" altLang="en-US" sz="2500" dirty="0"/>
              <a:t>遵循应用层协议，反复接受客户请求，构造并且发送响应</a:t>
            </a:r>
            <a:endParaRPr lang="en-US" altLang="zh-CN" sz="2500" dirty="0"/>
          </a:p>
          <a:p>
            <a:r>
              <a:rPr lang="en-US" altLang="zh-CN" sz="2500" dirty="0"/>
              <a:t>5.</a:t>
            </a:r>
            <a:r>
              <a:rPr lang="zh-CN" altLang="en-US" sz="2500" dirty="0"/>
              <a:t>完成服务后，断开连接，返回步骤</a:t>
            </a:r>
            <a:r>
              <a:rPr lang="en-US" altLang="zh-CN" sz="2500" dirty="0"/>
              <a:t>3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168933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E8BA5-59AF-4174-84D6-1746814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并发无连接服务器基本流程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0B05-25EB-4584-A811-96EE7BC4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dirty="0"/>
              <a:t>主线程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：创建套接字，绑定端口号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：反复调用</a:t>
            </a:r>
            <a:r>
              <a:rPr lang="en-US" altLang="zh-CN" sz="2700" dirty="0" err="1"/>
              <a:t>recvfrom</a:t>
            </a:r>
            <a:r>
              <a:rPr lang="en-US" altLang="zh-CN" sz="2700" dirty="0"/>
              <a:t>( )</a:t>
            </a:r>
            <a:r>
              <a:rPr lang="zh-CN" altLang="en-US" sz="2700" dirty="0"/>
              <a:t>函数，接受下一个客户请求，并创建新的线程来处理客户的请求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：接受请求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：依据应用层协议构造数据报，并且用</a:t>
            </a:r>
            <a:r>
              <a:rPr lang="en-US" altLang="zh-CN" sz="2700" dirty="0" err="1"/>
              <a:t>sendto</a:t>
            </a:r>
            <a:r>
              <a:rPr lang="en-US" altLang="zh-CN" sz="2700" dirty="0"/>
              <a:t>( ) </a:t>
            </a:r>
            <a:r>
              <a:rPr lang="zh-CN" altLang="en-US" sz="2700" dirty="0"/>
              <a:t>函数发送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：终止线程</a:t>
            </a:r>
          </a:p>
        </p:txBody>
      </p:sp>
    </p:spTree>
    <p:extLst>
      <p:ext uri="{BB962C8B-B14F-4D97-AF65-F5344CB8AC3E}">
        <p14:creationId xmlns:p14="http://schemas.microsoft.com/office/powerpoint/2010/main" val="29550436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24BC-5BA3-4675-82B9-76B1AB2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并发面向连接服务器基本流程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9C0C5-BD48-4E65-B783-BDBC6423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dirty="0"/>
              <a:t>主线程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：创建套接字，绑定端口号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：设置套接字为被动监听模式，准备用于服务器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：反复调用</a:t>
            </a:r>
            <a:r>
              <a:rPr lang="en-US" altLang="zh-CN" sz="2700" dirty="0"/>
              <a:t>accept( )</a:t>
            </a:r>
            <a:r>
              <a:rPr lang="zh-CN" altLang="en-US" sz="2700" dirty="0"/>
              <a:t>函数，接受下一个客户请求，并创建新的线程来处理客户的请求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：接受请求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：依据应用层协议与用户进行交互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：终止线程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006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客户端软件设计</a:t>
            </a:r>
          </a:p>
        </p:txBody>
      </p:sp>
    </p:spTree>
    <p:extLst>
      <p:ext uri="{BB962C8B-B14F-4D97-AF65-F5344CB8AC3E}">
        <p14:creationId xmlns:p14="http://schemas.microsoft.com/office/powerpoint/2010/main" val="39424242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DDB8E-B44C-4C4B-8A7E-5A1064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71C82-3094-4F88-9E8B-8FB2F35E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客户端可能使用域名或者点分十进制的</a:t>
            </a:r>
            <a:r>
              <a:rPr lang="en-US" altLang="zh-CN" dirty="0"/>
              <a:t>IP</a:t>
            </a:r>
            <a:r>
              <a:rPr lang="zh-CN" altLang="en-US" dirty="0"/>
              <a:t>地址来标识服务器，都需要转换成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inet_addr</a:t>
            </a:r>
            <a:r>
              <a:rPr lang="en-US" altLang="zh-CN" dirty="0"/>
              <a:t>( )</a:t>
            </a:r>
            <a:r>
              <a:rPr lang="zh-CN" altLang="en-US" dirty="0"/>
              <a:t>实现的功能包括将点分十进制的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gethostbyname</a:t>
            </a:r>
            <a:r>
              <a:rPr lang="en-US" altLang="zh-CN" dirty="0"/>
              <a:t>( )</a:t>
            </a:r>
            <a:r>
              <a:rPr lang="zh-CN" altLang="en-US" dirty="0"/>
              <a:t>实现的功能包括域名到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地址的转换。</a:t>
            </a:r>
            <a:endParaRPr lang="en-US" altLang="zh-CN" dirty="0"/>
          </a:p>
          <a:p>
            <a:pPr lvl="1"/>
            <a:r>
              <a:rPr lang="zh-CN" altLang="en-US" sz="2000" dirty="0"/>
              <a:t>返回一个指向</a:t>
            </a:r>
            <a:r>
              <a:rPr lang="en-US" altLang="zh-CN" sz="2000" dirty="0" err="1"/>
              <a:t>hostent</a:t>
            </a:r>
            <a:r>
              <a:rPr lang="zh-CN" altLang="en-US" sz="2000" dirty="0"/>
              <a:t>的结构体指针，如下图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773A1-A323-4E2B-A7FB-A157E013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41" y="3346881"/>
            <a:ext cx="8725671" cy="29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8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E4E3-2E0C-4798-850C-39A60A3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解析服务器端口号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1F601-1830-48FE-83FC-ACAE510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客户端可能通过服务号比附</a:t>
            </a:r>
            <a:r>
              <a:rPr lang="en-US" altLang="zh-CN" sz="2500" dirty="0"/>
              <a:t>HTTP</a:t>
            </a:r>
            <a:r>
              <a:rPr lang="zh-CN" altLang="en-US" sz="2500" dirty="0"/>
              <a:t>来标识端口</a:t>
            </a:r>
            <a:endParaRPr lang="en-US" altLang="zh-CN" sz="2500" dirty="0"/>
          </a:p>
          <a:p>
            <a:r>
              <a:rPr lang="zh-CN" altLang="en-US" sz="2500" dirty="0"/>
              <a:t>所以存在函数</a:t>
            </a:r>
            <a:r>
              <a:rPr lang="en-US" altLang="zh-CN" sz="2500" dirty="0" err="1"/>
              <a:t>getservbyname</a:t>
            </a:r>
            <a:r>
              <a:rPr lang="en-US" altLang="zh-CN" sz="2500" dirty="0"/>
              <a:t>( )</a:t>
            </a:r>
            <a:r>
              <a:rPr lang="zh-CN" altLang="en-US" sz="2500" dirty="0"/>
              <a:t>将服务号转换为端口号</a:t>
            </a:r>
            <a:endParaRPr lang="en-US" altLang="zh-CN" sz="2500" dirty="0"/>
          </a:p>
          <a:p>
            <a:pPr lvl="1"/>
            <a:r>
              <a:rPr lang="zh-CN" altLang="en-US" sz="2500" dirty="0"/>
              <a:t>返回一个指向</a:t>
            </a:r>
            <a:r>
              <a:rPr lang="en-US" altLang="zh-CN" sz="2500" dirty="0" err="1"/>
              <a:t>servent</a:t>
            </a:r>
            <a:r>
              <a:rPr lang="zh-CN" altLang="en-US" sz="2500" dirty="0"/>
              <a:t>的结构体指针，如下图</a:t>
            </a:r>
            <a:endParaRPr lang="en-US" altLang="zh-CN" sz="2500" dirty="0"/>
          </a:p>
          <a:p>
            <a:pPr lvl="1"/>
            <a:endParaRPr lang="en-US" altLang="zh-CN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3CFB0-076A-4FF4-A3BB-070FB553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" y="3222594"/>
            <a:ext cx="9625013" cy="26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53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16AF4-53D0-429F-A896-9F4E9314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解析协议号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065A2-5124-4B1A-96BF-CA16377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客户端可能通过协议号来表示协议，但是服务器通过协议号来辨识协议</a:t>
            </a:r>
            <a:endParaRPr lang="en-US" altLang="zh-CN" sz="2500" dirty="0"/>
          </a:p>
          <a:p>
            <a:r>
              <a:rPr lang="zh-CN" altLang="en-US" sz="2500" dirty="0"/>
              <a:t>所以存在函数</a:t>
            </a:r>
            <a:r>
              <a:rPr lang="en-US" altLang="zh-CN" sz="2500" dirty="0" err="1"/>
              <a:t>getprotobyname</a:t>
            </a:r>
            <a:r>
              <a:rPr lang="en-US" altLang="zh-CN" sz="2500" dirty="0"/>
              <a:t>( )</a:t>
            </a:r>
            <a:r>
              <a:rPr lang="zh-CN" altLang="en-US" sz="2500" dirty="0"/>
              <a:t>实现协议名到协议号的转换</a:t>
            </a:r>
            <a:endParaRPr lang="en-US" altLang="zh-CN" sz="2500" dirty="0"/>
          </a:p>
          <a:p>
            <a:pPr lvl="1"/>
            <a:r>
              <a:rPr lang="zh-CN" altLang="en-US" sz="2500" dirty="0"/>
              <a:t>返回一个指向</a:t>
            </a:r>
            <a:r>
              <a:rPr lang="en-US" altLang="zh-CN" sz="2500" dirty="0" err="1"/>
              <a:t>protoent</a:t>
            </a:r>
            <a:r>
              <a:rPr lang="zh-CN" altLang="en-US" sz="2500" dirty="0"/>
              <a:t>的结构体指针，如下图</a:t>
            </a:r>
            <a:endParaRPr lang="en-US" altLang="zh-CN" sz="25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B008D-C840-4693-99E8-A3C3ABD5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4" y="3349101"/>
            <a:ext cx="10773658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64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26BA-657C-4040-9CBA-E38631C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客户端软件流程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9B91E9B-C147-4FFF-BA67-E23905577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83008"/>
              </p:ext>
            </p:extLst>
          </p:nvPr>
        </p:nvGraphicFramePr>
        <p:xfrm>
          <a:off x="527050" y="1484313"/>
          <a:ext cx="11328401" cy="380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83">
                  <a:extLst>
                    <a:ext uri="{9D8B030D-6E8A-4147-A177-3AD203B41FA5}">
                      <a16:colId xmlns:a16="http://schemas.microsoft.com/office/drawing/2014/main" val="2072142551"/>
                    </a:ext>
                  </a:extLst>
                </a:gridCol>
                <a:gridCol w="4759369">
                  <a:extLst>
                    <a:ext uri="{9D8B030D-6E8A-4147-A177-3AD203B41FA5}">
                      <a16:colId xmlns:a16="http://schemas.microsoft.com/office/drawing/2014/main" val="3458811559"/>
                    </a:ext>
                  </a:extLst>
                </a:gridCol>
                <a:gridCol w="5322849">
                  <a:extLst>
                    <a:ext uri="{9D8B030D-6E8A-4147-A177-3AD203B41FA5}">
                      <a16:colId xmlns:a16="http://schemas.microsoft.com/office/drawing/2014/main" val="2423798480"/>
                    </a:ext>
                  </a:extLst>
                </a:gridCol>
              </a:tblGrid>
              <a:tr h="543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客户端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客户端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22621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确定服务器IP地址与端口号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确定服务器IP地址与端口号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44928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创建套接字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创建套接字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60750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分配本地端点和地址（系统自动分配）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分配本地端点和地址（系统自动分配）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70848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连接服务器套接字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指定服务器端点地址，构造</a:t>
                      </a:r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数据报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55514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遵循应用层协议传输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遵循应用层协议传输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10062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释放连接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释放连接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43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服务器端软件设计</a:t>
            </a:r>
          </a:p>
        </p:txBody>
      </p:sp>
    </p:spTree>
    <p:extLst>
      <p:ext uri="{BB962C8B-B14F-4D97-AF65-F5344CB8AC3E}">
        <p14:creationId xmlns:p14="http://schemas.microsoft.com/office/powerpoint/2010/main" val="19037035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B0AE-3F87-4716-9F76-374EBF44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四种类型的基本服务器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2B8E-E17B-4143-B593-3BFE0B27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500" dirty="0"/>
              <a:t>循环无连接服务器</a:t>
            </a:r>
            <a:endParaRPr lang="en-US" altLang="zh-CN" sz="3500" dirty="0"/>
          </a:p>
          <a:p>
            <a:r>
              <a:rPr lang="en-US" altLang="zh-CN" sz="3500" dirty="0"/>
              <a:t>   </a:t>
            </a:r>
            <a:r>
              <a:rPr lang="zh-CN" altLang="en-US" sz="3300" dirty="0"/>
              <a:t>循环面向连接服务器</a:t>
            </a:r>
            <a:endParaRPr lang="en-US" altLang="zh-CN" sz="3300" dirty="0"/>
          </a:p>
          <a:p>
            <a:r>
              <a:rPr lang="zh-CN" altLang="en-US" sz="3500" dirty="0"/>
              <a:t>      并发无连接服务器</a:t>
            </a:r>
            <a:endParaRPr lang="en-US" altLang="zh-CN" sz="3500" dirty="0"/>
          </a:p>
          <a:p>
            <a:r>
              <a:rPr lang="zh-CN" altLang="en-US" sz="3500" dirty="0"/>
              <a:t>         并发面向连接服务器</a:t>
            </a:r>
          </a:p>
        </p:txBody>
      </p:sp>
    </p:spTree>
    <p:extLst>
      <p:ext uri="{BB962C8B-B14F-4D97-AF65-F5344CB8AC3E}">
        <p14:creationId xmlns:p14="http://schemas.microsoft.com/office/powerpoint/2010/main" val="36468102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6E89-000F-4AA5-9142-F8EF5F0B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B81A5-F3CA-4971-A8D1-2975EE4B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服务器端不能使用</a:t>
            </a:r>
            <a:r>
              <a:rPr lang="en-US" altLang="zh-CN" sz="2500" dirty="0"/>
              <a:t>connect( ) </a:t>
            </a:r>
            <a:r>
              <a:rPr lang="zh-CN" altLang="en-US" sz="2500" dirty="0"/>
              <a:t>函数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/>
              <a:t>无连接服务器使用</a:t>
            </a:r>
            <a:r>
              <a:rPr lang="en-US" altLang="zh-CN" sz="2500" dirty="0" err="1"/>
              <a:t>sendto</a:t>
            </a:r>
            <a:r>
              <a:rPr lang="en-US" altLang="zh-CN" sz="2500" dirty="0"/>
              <a:t>( )</a:t>
            </a:r>
            <a:r>
              <a:rPr lang="zh-CN" altLang="en-US" sz="2500" dirty="0"/>
              <a:t>函数发送数据报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/>
              <a:t>服务器调用</a:t>
            </a:r>
            <a:r>
              <a:rPr lang="en-US" altLang="zh-CN" sz="2500" dirty="0" err="1"/>
              <a:t>recvfrom</a:t>
            </a:r>
            <a:r>
              <a:rPr lang="en-US" altLang="zh-CN" sz="2500" dirty="0"/>
              <a:t>(</a:t>
            </a:r>
            <a:r>
              <a:rPr lang="zh-CN" altLang="en-US" sz="2500" dirty="0"/>
              <a:t> </a:t>
            </a:r>
            <a:r>
              <a:rPr lang="en-US" altLang="zh-CN" sz="2500" dirty="0"/>
              <a:t>)</a:t>
            </a:r>
            <a:r>
              <a:rPr lang="zh-CN" altLang="en-US" sz="2500" dirty="0"/>
              <a:t>函数接受数据，自动提取</a:t>
            </a:r>
            <a:endParaRPr lang="en-US" altLang="zh-CN" sz="2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2917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625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Book Antiqua</vt:lpstr>
      <vt:lpstr>Wingdings</vt:lpstr>
      <vt:lpstr>Office 主题​​</vt:lpstr>
      <vt:lpstr>1_CITRUS</vt:lpstr>
      <vt:lpstr>计算机网络翻转课堂</vt:lpstr>
      <vt:lpstr>SOCKET编程-客户端软件设计</vt:lpstr>
      <vt:lpstr>解析服务器IP地址</vt:lpstr>
      <vt:lpstr>解析服务器端口号</vt:lpstr>
      <vt:lpstr>解析协议号</vt:lpstr>
      <vt:lpstr>客户端软件流程</vt:lpstr>
      <vt:lpstr>SOCKET编程-服务器端软件设计</vt:lpstr>
      <vt:lpstr>四种类型的基本服务器</vt:lpstr>
      <vt:lpstr>PowerPoint 演示文稿</vt:lpstr>
      <vt:lpstr>循环无连接服务器基本流程</vt:lpstr>
      <vt:lpstr>循环面向连接服务器基本流程</vt:lpstr>
      <vt:lpstr>并发无连接服务器基本流程</vt:lpstr>
      <vt:lpstr>并发面向连接服务器基本流程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计算机网络翻转课堂</dc:title>
  <dc:creator> </dc:creator>
  <cp:lastModifiedBy> </cp:lastModifiedBy>
  <cp:revision>12</cp:revision>
  <dcterms:created xsi:type="dcterms:W3CDTF">2019-09-17T12:37:48Z</dcterms:created>
  <dcterms:modified xsi:type="dcterms:W3CDTF">2019-09-18T01:35:46Z</dcterms:modified>
</cp:coreProperties>
</file>