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  <p:sldMasterId id="2147483679" r:id="rId2"/>
  </p:sldMasterIdLst>
  <p:notesMasterIdLst>
    <p:notesMasterId r:id="rId19"/>
  </p:notesMasterIdLst>
  <p:sldIdLst>
    <p:sldId id="259" r:id="rId3"/>
    <p:sldId id="306" r:id="rId4"/>
    <p:sldId id="305" r:id="rId5"/>
    <p:sldId id="313" r:id="rId6"/>
    <p:sldId id="314" r:id="rId7"/>
    <p:sldId id="315" r:id="rId8"/>
    <p:sldId id="316" r:id="rId9"/>
    <p:sldId id="307" r:id="rId10"/>
    <p:sldId id="308" r:id="rId11"/>
    <p:sldId id="317" r:id="rId12"/>
    <p:sldId id="318" r:id="rId13"/>
    <p:sldId id="321" r:id="rId14"/>
    <p:sldId id="319" r:id="rId15"/>
    <p:sldId id="320" r:id="rId16"/>
    <p:sldId id="322" r:id="rId17"/>
    <p:sldId id="323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3602"/>
  </p:normalViewPr>
  <p:slideViewPr>
    <p:cSldViewPr snapToGrid="0" snapToObjects="1">
      <p:cViewPr varScale="1">
        <p:scale>
          <a:sx n="75" d="100"/>
          <a:sy n="75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45B90-311D-4082-8B3A-6CC729187C8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E390C-F45D-4F4C-9613-04A0C4933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4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334964" y="821267"/>
            <a:ext cx="11522074" cy="5795433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538780" y="3894788"/>
            <a:ext cx="4947132" cy="218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2047844" y="821267"/>
            <a:ext cx="10140352" cy="6036733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2" y="4161209"/>
            <a:ext cx="6337738" cy="269679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7201036" y="0"/>
            <a:ext cx="4990963" cy="4278807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8503279" y="431450"/>
            <a:ext cx="3185153" cy="276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6853" y="579967"/>
            <a:ext cx="2408236" cy="114297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76853" y="1722945"/>
            <a:ext cx="2408236" cy="60365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50" y="2021048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486539" y="2015628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00973" y="3017555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89510" y="3029964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696358" y="4002877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492481" y="4044300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Microsoft YaHei" charset="0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Microsoft YaHei" charset="0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334964" y="821267"/>
            <a:ext cx="11522074" cy="5795433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538780" y="3894788"/>
            <a:ext cx="4947132" cy="218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2047844" y="821267"/>
            <a:ext cx="10140352" cy="6036733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2" y="4161209"/>
            <a:ext cx="6337738" cy="269679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7201036" y="0"/>
            <a:ext cx="4990963" cy="4278807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8503279" y="431450"/>
            <a:ext cx="3185153" cy="276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6853" y="579967"/>
            <a:ext cx="2408236" cy="114297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76853" y="1722945"/>
            <a:ext cx="2408236" cy="60365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340330" y="1602264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131919" y="1596844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6353" y="2598771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134890" y="2611180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341738" y="3584093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137861" y="362551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7344709" y="4639852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140832" y="4639852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53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334964" y="821267"/>
            <a:ext cx="11522074" cy="5795433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538780" y="3894788"/>
            <a:ext cx="4947132" cy="218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2047844" y="821267"/>
            <a:ext cx="10140352" cy="6036733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2" y="4161209"/>
            <a:ext cx="6337738" cy="269679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7201036" y="0"/>
            <a:ext cx="4990963" cy="4278807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8503279" y="431450"/>
            <a:ext cx="3185153" cy="276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6853" y="579967"/>
            <a:ext cx="2408236" cy="114297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76853" y="1722945"/>
            <a:ext cx="2408236" cy="60365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32425" y="1288726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24014" y="128330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48" y="2285233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526985" y="2297642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733833" y="3270555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529956" y="3311978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736804" y="4326314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7532927" y="4326314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7744310" y="5346069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35899" y="5340649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3465094" y="0"/>
            <a:ext cx="1097281" cy="6858000"/>
            <a:chOff x="3465094" y="-624250"/>
            <a:chExt cx="1097281" cy="7995810"/>
          </a:xfrm>
        </p:grpSpPr>
        <p:sp>
          <p:nvSpPr>
            <p:cNvPr id="5" name="矩形 4"/>
            <p:cNvSpPr/>
            <p:nvPr userDrawn="1"/>
          </p:nvSpPr>
          <p:spPr>
            <a:xfrm>
              <a:off x="3465095" y="279133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3465095" y="1182516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465095" y="3758028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465095" y="4661411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465095" y="5564794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465094" y="2085898"/>
              <a:ext cx="1097281" cy="1672129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465095" y="-624250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3465095" y="6468177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>
            <a:off x="3064933" y="0"/>
            <a:ext cx="135466" cy="6858000"/>
            <a:chOff x="3024909" y="-120650"/>
            <a:chExt cx="117545" cy="6997700"/>
          </a:xfrm>
        </p:grpSpPr>
        <p:cxnSp>
          <p:nvCxnSpPr>
            <p:cNvPr id="14" name="直接连接符 9"/>
            <p:cNvCxnSpPr/>
            <p:nvPr userDrawn="1"/>
          </p:nvCxnSpPr>
          <p:spPr>
            <a:xfrm>
              <a:off x="3142454" y="-120650"/>
              <a:ext cx="0" cy="69786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"/>
            <p:cNvCxnSpPr/>
            <p:nvPr userDrawn="1"/>
          </p:nvCxnSpPr>
          <p:spPr>
            <a:xfrm flipH="1">
              <a:off x="3024909" y="-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1"/>
            <p:cNvCxnSpPr/>
            <p:nvPr userDrawn="1"/>
          </p:nvCxnSpPr>
          <p:spPr>
            <a:xfrm flipH="1">
              <a:off x="3024909" y="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2"/>
            <p:cNvCxnSpPr/>
            <p:nvPr userDrawn="1"/>
          </p:nvCxnSpPr>
          <p:spPr>
            <a:xfrm flipH="1">
              <a:off x="3024909" y="361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3"/>
            <p:cNvCxnSpPr/>
            <p:nvPr userDrawn="1"/>
          </p:nvCxnSpPr>
          <p:spPr>
            <a:xfrm flipH="1">
              <a:off x="3024909" y="603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"/>
            <p:cNvCxnSpPr/>
            <p:nvPr userDrawn="1"/>
          </p:nvCxnSpPr>
          <p:spPr>
            <a:xfrm flipH="1">
              <a:off x="3024909" y="844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5"/>
            <p:cNvCxnSpPr/>
            <p:nvPr userDrawn="1"/>
          </p:nvCxnSpPr>
          <p:spPr>
            <a:xfrm flipH="1">
              <a:off x="3024909" y="1085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6"/>
            <p:cNvCxnSpPr/>
            <p:nvPr userDrawn="1"/>
          </p:nvCxnSpPr>
          <p:spPr>
            <a:xfrm flipH="1">
              <a:off x="3024909" y="1327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17"/>
            <p:cNvCxnSpPr/>
            <p:nvPr userDrawn="1"/>
          </p:nvCxnSpPr>
          <p:spPr>
            <a:xfrm flipH="1">
              <a:off x="3024909" y="1568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8"/>
            <p:cNvCxnSpPr/>
            <p:nvPr userDrawn="1"/>
          </p:nvCxnSpPr>
          <p:spPr>
            <a:xfrm flipH="1">
              <a:off x="3024909" y="1809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19"/>
            <p:cNvCxnSpPr/>
            <p:nvPr userDrawn="1"/>
          </p:nvCxnSpPr>
          <p:spPr>
            <a:xfrm flipH="1">
              <a:off x="3024909" y="2051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0"/>
            <p:cNvCxnSpPr/>
            <p:nvPr userDrawn="1"/>
          </p:nvCxnSpPr>
          <p:spPr>
            <a:xfrm flipH="1">
              <a:off x="3024909" y="2292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1"/>
            <p:cNvCxnSpPr/>
            <p:nvPr userDrawn="1"/>
          </p:nvCxnSpPr>
          <p:spPr>
            <a:xfrm flipH="1">
              <a:off x="3024909" y="2533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2"/>
            <p:cNvCxnSpPr/>
            <p:nvPr userDrawn="1"/>
          </p:nvCxnSpPr>
          <p:spPr>
            <a:xfrm flipH="1">
              <a:off x="3024909" y="2774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3"/>
            <p:cNvCxnSpPr/>
            <p:nvPr userDrawn="1"/>
          </p:nvCxnSpPr>
          <p:spPr>
            <a:xfrm flipH="1">
              <a:off x="3024909" y="3016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4"/>
            <p:cNvCxnSpPr/>
            <p:nvPr userDrawn="1"/>
          </p:nvCxnSpPr>
          <p:spPr>
            <a:xfrm flipH="1">
              <a:off x="3024909" y="3257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5"/>
            <p:cNvCxnSpPr/>
            <p:nvPr userDrawn="1"/>
          </p:nvCxnSpPr>
          <p:spPr>
            <a:xfrm flipH="1">
              <a:off x="3024909" y="3498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6"/>
            <p:cNvCxnSpPr/>
            <p:nvPr userDrawn="1"/>
          </p:nvCxnSpPr>
          <p:spPr>
            <a:xfrm flipH="1">
              <a:off x="3024909" y="3740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27"/>
            <p:cNvCxnSpPr/>
            <p:nvPr userDrawn="1"/>
          </p:nvCxnSpPr>
          <p:spPr>
            <a:xfrm flipH="1">
              <a:off x="3024909" y="3981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28"/>
            <p:cNvCxnSpPr/>
            <p:nvPr userDrawn="1"/>
          </p:nvCxnSpPr>
          <p:spPr>
            <a:xfrm flipH="1">
              <a:off x="3024909" y="4222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9"/>
            <p:cNvCxnSpPr/>
            <p:nvPr userDrawn="1"/>
          </p:nvCxnSpPr>
          <p:spPr>
            <a:xfrm flipH="1">
              <a:off x="3024909" y="4464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0"/>
            <p:cNvCxnSpPr/>
            <p:nvPr userDrawn="1"/>
          </p:nvCxnSpPr>
          <p:spPr>
            <a:xfrm flipH="1">
              <a:off x="3024909" y="4705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1"/>
            <p:cNvCxnSpPr/>
            <p:nvPr userDrawn="1"/>
          </p:nvCxnSpPr>
          <p:spPr>
            <a:xfrm flipH="1">
              <a:off x="3024909" y="4946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2"/>
            <p:cNvCxnSpPr/>
            <p:nvPr userDrawn="1"/>
          </p:nvCxnSpPr>
          <p:spPr>
            <a:xfrm flipH="1">
              <a:off x="3024909" y="5187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3"/>
            <p:cNvCxnSpPr/>
            <p:nvPr userDrawn="1"/>
          </p:nvCxnSpPr>
          <p:spPr>
            <a:xfrm flipH="1">
              <a:off x="3024909" y="5429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4"/>
            <p:cNvCxnSpPr/>
            <p:nvPr userDrawn="1"/>
          </p:nvCxnSpPr>
          <p:spPr>
            <a:xfrm flipH="1">
              <a:off x="3024909" y="5670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5"/>
            <p:cNvCxnSpPr/>
            <p:nvPr userDrawn="1"/>
          </p:nvCxnSpPr>
          <p:spPr>
            <a:xfrm flipH="1">
              <a:off x="3024909" y="5911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6"/>
            <p:cNvCxnSpPr/>
            <p:nvPr userDrawn="1"/>
          </p:nvCxnSpPr>
          <p:spPr>
            <a:xfrm flipH="1">
              <a:off x="3024909" y="6153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37"/>
            <p:cNvCxnSpPr/>
            <p:nvPr userDrawn="1"/>
          </p:nvCxnSpPr>
          <p:spPr>
            <a:xfrm flipH="1">
              <a:off x="3024909" y="6394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38"/>
            <p:cNvCxnSpPr/>
            <p:nvPr userDrawn="1"/>
          </p:nvCxnSpPr>
          <p:spPr>
            <a:xfrm flipH="1">
              <a:off x="3024909" y="6635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9"/>
            <p:cNvCxnSpPr/>
            <p:nvPr userDrawn="1"/>
          </p:nvCxnSpPr>
          <p:spPr>
            <a:xfrm flipH="1">
              <a:off x="3024909" y="6877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7722" y="2642357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805003" y="264235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A72F-6F57-46A2-9CD4-9850AE4A3803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6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0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95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84" r:id="rId4"/>
    <p:sldLayoutId id="2147483699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P2P</a:t>
            </a:r>
            <a:r>
              <a:rPr kumimoji="1" lang="zh-CN" altLang="en-US" dirty="0"/>
              <a:t>索引技术 </a:t>
            </a:r>
          </a:p>
        </p:txBody>
      </p: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用户下载安装完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后，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客户端会发送一段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HTTP 1.1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的请求到中央服务器，告诉它我装完了一个什么样的版本，服务器会返回一个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200 OK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的信息。客户端会进行登录初始化工作，针对三种不同类型的网络情况有三种不同的登录方式：</a:t>
            </a: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　　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）直接有公众网的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　　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）在内部网，可以通过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访问外部网络</a:t>
            </a: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　　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）在内部网，但只能通过有限的几个端口（例如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80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443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）访问外部网络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在登录的时候会先使用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，如果不行，就用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及端口，如果还不行。就用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及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80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端口，如果又不行，就再请求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及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443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端口。如果这时候还不行，那就登录不了了。整个过程中传输的数据量大概在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8k-10k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，持续的时间在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至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35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秒。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2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     </a:t>
            </a:r>
            <a:r>
              <a:rPr lang="zh-CN" altLang="en-US" b="1" dirty="0"/>
              <a:t>端口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Skype</a:t>
            </a:r>
            <a:r>
              <a:rPr lang="zh-CN" altLang="en-US" dirty="0"/>
              <a:t>的连接属性对话框中可以设置监听的端口号，在安装的时候</a:t>
            </a:r>
            <a:r>
              <a:rPr lang="en-US" altLang="zh-CN" dirty="0"/>
              <a:t>Skype</a:t>
            </a:r>
            <a:r>
              <a:rPr lang="zh-CN" altLang="en-US" dirty="0"/>
              <a:t>会随机的选择一个端口作为监听的端口</a:t>
            </a:r>
            <a:r>
              <a:rPr lang="en-US" altLang="zh-CN" dirty="0"/>
              <a:t>(</a:t>
            </a:r>
            <a:r>
              <a:rPr lang="en-US" altLang="zh-CN" b="1" dirty="0"/>
              <a:t>Listening Port</a:t>
            </a:r>
            <a:r>
              <a:rPr lang="en-US" altLang="zh-CN" dirty="0"/>
              <a:t>)</a:t>
            </a:r>
            <a:r>
              <a:rPr lang="zh-CN" altLang="en-US" dirty="0"/>
              <a:t>，这一点与</a:t>
            </a:r>
            <a:r>
              <a:rPr lang="en-US" altLang="zh-CN" dirty="0"/>
              <a:t>HTTP</a:t>
            </a:r>
            <a:r>
              <a:rPr lang="zh-CN" altLang="en-US" dirty="0"/>
              <a:t>协议等不同，</a:t>
            </a:r>
            <a:r>
              <a:rPr lang="en-US" altLang="zh-CN" dirty="0"/>
              <a:t>Skype</a:t>
            </a:r>
            <a:r>
              <a:rPr lang="zh-CN" altLang="en-US" dirty="0"/>
              <a:t>没有默认的服务端口。同时，它还会打开对</a:t>
            </a:r>
            <a:r>
              <a:rPr lang="en-US" altLang="zh-CN" b="1" dirty="0"/>
              <a:t>80</a:t>
            </a:r>
            <a:r>
              <a:rPr lang="zh-CN" altLang="en-US" b="1" dirty="0"/>
              <a:t>和</a:t>
            </a:r>
            <a:r>
              <a:rPr lang="en-US" altLang="zh-CN" b="1" dirty="0"/>
              <a:t>443(</a:t>
            </a:r>
            <a:r>
              <a:rPr lang="zh-CN" altLang="en-US" b="1" dirty="0"/>
              <a:t>备用端口</a:t>
            </a:r>
            <a:r>
              <a:rPr lang="en-US" altLang="zh-CN" b="1" dirty="0"/>
              <a:t>)</a:t>
            </a:r>
            <a:r>
              <a:rPr lang="zh-CN" altLang="en-US" dirty="0"/>
              <a:t>端口的监听。</a:t>
            </a:r>
            <a:r>
              <a:rPr lang="en-US" altLang="zh-CN" dirty="0"/>
              <a:t>80</a:t>
            </a:r>
            <a:r>
              <a:rPr lang="zh-CN" altLang="en-US" dirty="0"/>
              <a:t>是常见的</a:t>
            </a:r>
            <a:r>
              <a:rPr lang="en-US" altLang="zh-CN" dirty="0"/>
              <a:t>HTTP</a:t>
            </a:r>
            <a:r>
              <a:rPr lang="zh-CN" altLang="en-US" dirty="0"/>
              <a:t>服务默认端口，而</a:t>
            </a:r>
            <a:r>
              <a:rPr lang="en-US" altLang="zh-CN" dirty="0"/>
              <a:t>443</a:t>
            </a:r>
            <a:r>
              <a:rPr lang="zh-CN" altLang="en-US" dirty="0"/>
              <a:t>则是</a:t>
            </a:r>
            <a:r>
              <a:rPr lang="en-US" altLang="zh-CN" dirty="0"/>
              <a:t>HTTPS</a:t>
            </a:r>
            <a:r>
              <a:rPr lang="zh-CN" altLang="en-US" dirty="0"/>
              <a:t>服务的默认端口。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4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　主机列表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这里的主机指的是可以提供跳板及广播服务的</a:t>
            </a:r>
            <a:r>
              <a:rPr lang="en-US" altLang="zh-CN" dirty="0"/>
              <a:t>SN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地址和端口号，这是</a:t>
            </a:r>
            <a:r>
              <a:rPr lang="en-US" altLang="zh-CN" dirty="0"/>
              <a:t>Skype</a:t>
            </a:r>
            <a:r>
              <a:rPr lang="zh-CN" altLang="en-US" dirty="0"/>
              <a:t>最重要的部分之一，</a:t>
            </a:r>
            <a:r>
              <a:rPr lang="en-US" altLang="zh-CN" dirty="0"/>
              <a:t>HC</a:t>
            </a:r>
            <a:r>
              <a:rPr lang="zh-CN" altLang="en-US" dirty="0"/>
              <a:t>中至少要有一个可用的主机地址和端口号。通常它被存储在注册表里的</a:t>
            </a:r>
            <a:r>
              <a:rPr lang="en-US" altLang="zh-CN" dirty="0"/>
              <a:t>HKEY_CURRENT_USER/SOFTWARE/Skype/PHONE/LIB/CONNEC- TION/HOSTCACHE</a:t>
            </a:r>
            <a:r>
              <a:rPr lang="zh-CN" altLang="en-US" dirty="0"/>
              <a:t>中。一般情况下，在</a:t>
            </a:r>
            <a:r>
              <a:rPr lang="en-US" altLang="zh-CN" dirty="0"/>
              <a:t>Skype</a:t>
            </a:r>
            <a:r>
              <a:rPr lang="zh-CN" altLang="en-US" dirty="0"/>
              <a:t>运行两天后，</a:t>
            </a:r>
            <a:r>
              <a:rPr lang="en-US" altLang="zh-CN" dirty="0"/>
              <a:t>HC</a:t>
            </a:r>
            <a:r>
              <a:rPr lang="zh-CN" altLang="en-US" dirty="0"/>
              <a:t>中的</a:t>
            </a:r>
            <a:r>
              <a:rPr lang="en-US" altLang="zh-CN" dirty="0"/>
              <a:t>SN</a:t>
            </a:r>
            <a:r>
              <a:rPr lang="zh-CN" altLang="en-US" dirty="0"/>
              <a:t>地址及对应的端口号会达到约</a:t>
            </a:r>
            <a:r>
              <a:rPr lang="en-US" altLang="zh-CN" dirty="0"/>
              <a:t>200</a:t>
            </a:r>
            <a:r>
              <a:rPr lang="zh-CN" altLang="en-US" dirty="0"/>
              <a:t>个。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7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　编解码器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采用了</a:t>
            </a:r>
            <a:r>
              <a:rPr lang="en-US" altLang="zh-CN" dirty="0" err="1"/>
              <a:t>iLBC</a:t>
            </a:r>
            <a:r>
              <a:rPr lang="zh-CN" altLang="en-US" dirty="0"/>
              <a:t>、</a:t>
            </a:r>
            <a:r>
              <a:rPr lang="en-US" altLang="zh-CN" dirty="0" err="1"/>
              <a:t>iSAC</a:t>
            </a:r>
            <a:r>
              <a:rPr lang="zh-CN" altLang="en-US" dirty="0"/>
              <a:t>和一个保密的编解码器，能够对</a:t>
            </a:r>
            <a:r>
              <a:rPr lang="en-US" altLang="zh-CN" dirty="0"/>
              <a:t>50-8,000 Hz</a:t>
            </a:r>
            <a:r>
              <a:rPr lang="zh-CN" altLang="en-US" dirty="0"/>
              <a:t>范围内的语音信号进行编码。</a:t>
            </a:r>
            <a:r>
              <a:rPr lang="en-US" altLang="zh-CN" dirty="0"/>
              <a:t>Global IP Sound</a:t>
            </a:r>
            <a:r>
              <a:rPr lang="zh-CN" altLang="en-US" dirty="0"/>
              <a:t>已经实现了</a:t>
            </a:r>
            <a:r>
              <a:rPr lang="en-US" altLang="zh-CN" dirty="0" err="1"/>
              <a:t>iLBC</a:t>
            </a:r>
            <a:r>
              <a:rPr lang="zh-CN" altLang="en-US" dirty="0"/>
              <a:t>和</a:t>
            </a:r>
            <a:r>
              <a:rPr lang="en-US" altLang="zh-CN" dirty="0" err="1"/>
              <a:t>iSAC</a:t>
            </a:r>
            <a:r>
              <a:rPr lang="zh-CN" altLang="en-US" dirty="0"/>
              <a:t>编解码器，其网站表明了</a:t>
            </a:r>
            <a:r>
              <a:rPr lang="en-US" altLang="zh-CN" dirty="0"/>
              <a:t>Skype</a:t>
            </a:r>
            <a:r>
              <a:rPr lang="zh-CN" altLang="en-US" dirty="0"/>
              <a:t>是他们的合作伙伴。由此来看</a:t>
            </a:r>
            <a:r>
              <a:rPr lang="en-US" altLang="zh-CN" dirty="0"/>
              <a:t>Skype</a:t>
            </a:r>
            <a:r>
              <a:rPr lang="zh-CN" altLang="en-US" dirty="0"/>
              <a:t>应该是使用了</a:t>
            </a:r>
            <a:r>
              <a:rPr lang="en-US" altLang="zh-CN" dirty="0"/>
              <a:t>Global IP Sound</a:t>
            </a:r>
            <a:r>
              <a:rPr lang="zh-CN" altLang="en-US" dirty="0"/>
              <a:t>的编解码器实现的语音通讯。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6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　好友列表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的好友列表没有保存在服务器上，而是保存在本地的注册表中，并进行了加密。这就使得用户如果更换了另外一台电脑之后需要重新构建好友列表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4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　加密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使用</a:t>
            </a:r>
            <a:r>
              <a:rPr lang="en-US" altLang="zh-CN" dirty="0"/>
              <a:t>AES</a:t>
            </a:r>
            <a:r>
              <a:rPr lang="zh-CN" altLang="en-US" dirty="0"/>
              <a:t>（</a:t>
            </a:r>
            <a:r>
              <a:rPr lang="en-US" altLang="zh-CN" dirty="0"/>
              <a:t>Advanced Encryption Standard</a:t>
            </a:r>
            <a:r>
              <a:rPr lang="zh-CN" altLang="en-US" dirty="0"/>
              <a:t>）加密标准，这也是美国政府使用的一个加密标准。</a:t>
            </a:r>
            <a:r>
              <a:rPr lang="en-US" altLang="zh-CN" dirty="0"/>
              <a:t>Skype</a:t>
            </a:r>
            <a:r>
              <a:rPr lang="zh-CN" altLang="en-US" dirty="0"/>
              <a:t>采用了</a:t>
            </a:r>
            <a:r>
              <a:rPr lang="en-US" altLang="zh-CN" dirty="0"/>
              <a:t>256</a:t>
            </a:r>
            <a:r>
              <a:rPr lang="zh-CN" altLang="en-US" dirty="0"/>
              <a:t>比特加密，可能的密钥有</a:t>
            </a:r>
            <a:r>
              <a:rPr lang="en-US" altLang="zh-CN" dirty="0"/>
              <a:t>1.1×1077</a:t>
            </a:r>
            <a:r>
              <a:rPr lang="zh-CN" altLang="en-US" dirty="0"/>
              <a:t>个。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6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6</a:t>
            </a:r>
            <a:r>
              <a:rPr lang="zh-CN" altLang="en-US" b="1" dirty="0"/>
              <a:t>　</a:t>
            </a:r>
            <a:r>
              <a:rPr lang="en-US" altLang="zh-CN" b="1" dirty="0"/>
              <a:t>NAT</a:t>
            </a:r>
            <a:r>
              <a:rPr lang="zh-CN" altLang="en-US" b="1" dirty="0"/>
              <a:t>与防火墙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应该是使用了</a:t>
            </a:r>
            <a:r>
              <a:rPr lang="en-US" altLang="zh-CN" dirty="0"/>
              <a:t>STUN</a:t>
            </a:r>
            <a:r>
              <a:rPr lang="zh-CN" altLang="en-US" dirty="0"/>
              <a:t>和</a:t>
            </a:r>
            <a:r>
              <a:rPr lang="en-US" altLang="zh-CN" dirty="0"/>
              <a:t>TURN</a:t>
            </a:r>
            <a:r>
              <a:rPr lang="zh-CN" altLang="en-US" dirty="0"/>
              <a:t>协议来检测所处的</a:t>
            </a:r>
            <a:r>
              <a:rPr lang="en-US" altLang="zh-CN" dirty="0"/>
              <a:t>NAT</a:t>
            </a:r>
            <a:r>
              <a:rPr lang="zh-CN" altLang="en-US" dirty="0"/>
              <a:t>及防火墙环境。</a:t>
            </a:r>
            <a:r>
              <a:rPr lang="en-US" altLang="zh-CN" dirty="0"/>
              <a:t>Skype</a:t>
            </a:r>
            <a:r>
              <a:rPr lang="zh-CN" altLang="en-US" dirty="0"/>
              <a:t>定期的刷新这些信息，这些信息也是存储在注册表中的。与另外一个点对点文件共享系统</a:t>
            </a:r>
            <a:r>
              <a:rPr lang="en-US" altLang="zh-CN" dirty="0" err="1"/>
              <a:t>Kazza</a:t>
            </a:r>
            <a:r>
              <a:rPr lang="zh-CN" altLang="en-US" dirty="0"/>
              <a:t>不同，普通客户端无法阻止自己成为</a:t>
            </a:r>
            <a:r>
              <a:rPr lang="en-US" altLang="zh-CN" dirty="0"/>
              <a:t>Super Node</a:t>
            </a:r>
            <a:r>
              <a:rPr lang="zh-CN" altLang="en-US" dirty="0"/>
              <a:t>（</a:t>
            </a:r>
            <a:r>
              <a:rPr lang="en-US" altLang="zh-CN" dirty="0"/>
              <a:t>SN</a:t>
            </a:r>
            <a:r>
              <a:rPr lang="zh-CN" altLang="en-US" dirty="0"/>
              <a:t>），就是说它随时可能被征用成为别人登录服务和广播服务的提供者，就是类似于</a:t>
            </a:r>
            <a:r>
              <a:rPr lang="en-US" altLang="zh-CN" dirty="0"/>
              <a:t>BT</a:t>
            </a:r>
            <a:r>
              <a:rPr lang="zh-CN" altLang="en-US" dirty="0"/>
              <a:t>中的种子提供者的角色。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200" dirty="0"/>
              <a:t>2.6 P2P</a:t>
            </a:r>
            <a:r>
              <a:rPr lang="zh-CN" altLang="en-US" sz="3200" dirty="0"/>
              <a:t>索引技术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P2P</a:t>
            </a:r>
            <a:r>
              <a:rPr lang="zh-CN" altLang="en-US" b="1" dirty="0"/>
              <a:t>：收索信息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F7ACD4-D551-45F4-B4F3-58899F2C6C72}"/>
              </a:ext>
            </a:extLst>
          </p:cNvPr>
          <p:cNvSpPr/>
          <p:nvPr/>
        </p:nvSpPr>
        <p:spPr>
          <a:xfrm>
            <a:off x="1232862" y="2371206"/>
            <a:ext cx="4010016" cy="38674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D593A50-B129-412A-A2BC-5DEF88594FC1}"/>
              </a:ext>
            </a:extLst>
          </p:cNvPr>
          <p:cNvSpPr/>
          <p:nvPr/>
        </p:nvSpPr>
        <p:spPr>
          <a:xfrm>
            <a:off x="6522719" y="2428615"/>
            <a:ext cx="3871752" cy="381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D9FB83-0A9F-4AF1-A7E5-656BFCF7FDB8}"/>
              </a:ext>
            </a:extLst>
          </p:cNvPr>
          <p:cNvSpPr/>
          <p:nvPr/>
        </p:nvSpPr>
        <p:spPr>
          <a:xfrm>
            <a:off x="2195676" y="3032416"/>
            <a:ext cx="2084387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/>
              <a:t>文件共享</a:t>
            </a:r>
            <a:r>
              <a:rPr lang="en-US" altLang="zh-CN" b="1" dirty="0"/>
              <a:t>(</a:t>
            </a:r>
            <a:r>
              <a:rPr lang="zh-CN" altLang="en-US" b="1" dirty="0"/>
              <a:t>电驴</a:t>
            </a:r>
            <a:r>
              <a:rPr lang="en-US" altLang="zh-CN" b="1" dirty="0"/>
              <a:t>)</a:t>
            </a:r>
            <a:endParaRPr lang="zh-CN" altLang="en-US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2C040E-E9F5-4DB8-B9F6-CAFF96502AC0}"/>
              </a:ext>
            </a:extLst>
          </p:cNvPr>
          <p:cNvSpPr/>
          <p:nvPr/>
        </p:nvSpPr>
        <p:spPr>
          <a:xfrm>
            <a:off x="7416401" y="3032417"/>
            <a:ext cx="2084387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/>
              <a:t>即时消息</a:t>
            </a:r>
            <a:r>
              <a:rPr lang="en-US" altLang="zh-CN" b="1" dirty="0"/>
              <a:t>(QQ)</a:t>
            </a:r>
            <a:endParaRPr lang="zh-CN" altLang="en-US" sz="1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C74160-5BC7-48DD-89B2-F71298252129}"/>
              </a:ext>
            </a:extLst>
          </p:cNvPr>
          <p:cNvSpPr/>
          <p:nvPr/>
        </p:nvSpPr>
        <p:spPr>
          <a:xfrm>
            <a:off x="1658369" y="3693240"/>
            <a:ext cx="3194649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利用索引动态跟踪节点所共享的文件的位置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节点需要告诉索引它拥有哪些文件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节点搜索索引，从而获知能够得到哪些文件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81686F3-57DD-430D-B8FB-36109D082D7E}"/>
              </a:ext>
            </a:extLst>
          </p:cNvPr>
          <p:cNvSpPr/>
          <p:nvPr/>
        </p:nvSpPr>
        <p:spPr>
          <a:xfrm>
            <a:off x="7088930" y="3676649"/>
            <a:ext cx="2739327" cy="20313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索引负责将用户名映射到位置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当用户开启</a:t>
            </a:r>
            <a:r>
              <a:rPr lang="en-US" altLang="zh-CN" dirty="0"/>
              <a:t>IM</a:t>
            </a:r>
            <a:r>
              <a:rPr lang="zh-CN" altLang="en-US" dirty="0"/>
              <a:t>应用时，需要通知索引它的位置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节点检索索引，确定用户的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4793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  <p:bldP spid="13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 Napster</a:t>
            </a:r>
            <a:r>
              <a:rPr lang="zh-CN" altLang="en-US" b="1" dirty="0"/>
              <a:t>最早采用这种设计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AutoNum type="arabicParenR"/>
            </a:pPr>
            <a:r>
              <a:rPr lang="zh-CN" altLang="en-US" dirty="0"/>
              <a:t>节点加入时，通知中央服务器：</a:t>
            </a:r>
            <a:r>
              <a:rPr lang="en-US" altLang="zh-CN" dirty="0"/>
              <a:t>IP</a:t>
            </a:r>
            <a:r>
              <a:rPr lang="zh-CN" altLang="en-US" dirty="0"/>
              <a:t>地址内容。 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2) Alice</a:t>
            </a:r>
            <a:r>
              <a:rPr lang="zh-CN" altLang="en-US" dirty="0"/>
              <a:t>查找“</a:t>
            </a:r>
            <a:r>
              <a:rPr lang="en-US" altLang="zh-CN" dirty="0"/>
              <a:t>Hey Jude”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3) Alice</a:t>
            </a:r>
            <a:r>
              <a:rPr lang="zh-CN" altLang="en-US" dirty="0"/>
              <a:t>从</a:t>
            </a:r>
            <a:r>
              <a:rPr lang="en-US" altLang="zh-CN" dirty="0"/>
              <a:t>Bob</a:t>
            </a:r>
            <a:r>
              <a:rPr lang="zh-CN" altLang="en-US" dirty="0"/>
              <a:t>处请求文件。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集中式索引的问题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内容和文件传输是分布式的，但是内容定位是高度集中式的。会出现如下问题：单点失效问题、性能瓶颈、版权问题。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1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完全分布式架构</a:t>
            </a:r>
          </a:p>
          <a:p>
            <a:r>
              <a:rPr lang="en-US" altLang="zh-CN" dirty="0"/>
              <a:t>Gnutella</a:t>
            </a:r>
            <a:r>
              <a:rPr lang="zh-CN" altLang="en-US" dirty="0"/>
              <a:t>采用这种架构</a:t>
            </a:r>
          </a:p>
          <a:p>
            <a:r>
              <a:rPr lang="zh-CN" altLang="en-US" dirty="0"/>
              <a:t>每个节点对它共享的文件进行索引，且只对它共享的文件进行索引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覆盖网络</a:t>
            </a:r>
            <a:r>
              <a:rPr lang="en-US" altLang="zh-CN" dirty="0"/>
              <a:t>(overlay network): Graph</a:t>
            </a:r>
          </a:p>
          <a:p>
            <a:pPr marL="0" indent="0">
              <a:buNone/>
            </a:pPr>
            <a:r>
              <a:rPr lang="zh-CN" altLang="en-US" dirty="0"/>
              <a:t>        节点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之间如果有</a:t>
            </a:r>
            <a:r>
              <a:rPr lang="en-US" altLang="zh-CN" dirty="0"/>
              <a:t>TCP</a:t>
            </a:r>
            <a:r>
              <a:rPr lang="zh-CN" altLang="en-US" dirty="0"/>
              <a:t>连接，那么构成一个边</a:t>
            </a:r>
          </a:p>
          <a:p>
            <a:pPr marL="0" indent="0">
              <a:buNone/>
            </a:pPr>
            <a:r>
              <a:rPr lang="zh-CN" altLang="en-US" dirty="0"/>
              <a:t>        所有的活动节点和边构成覆盖网络</a:t>
            </a:r>
          </a:p>
          <a:p>
            <a:pPr marL="0" indent="0">
              <a:buNone/>
            </a:pPr>
            <a:r>
              <a:rPr lang="zh-CN" altLang="en-US" dirty="0"/>
              <a:t>        边：虚拟链路</a:t>
            </a:r>
          </a:p>
          <a:p>
            <a:pPr marL="0" indent="0">
              <a:buNone/>
            </a:pPr>
            <a:r>
              <a:rPr lang="zh-CN" altLang="en-US" dirty="0"/>
              <a:t>        节点一般邻居数少于</a:t>
            </a:r>
            <a:r>
              <a:rPr lang="en-US" altLang="zh-CN" dirty="0"/>
              <a:t>10</a:t>
            </a:r>
            <a:r>
              <a:rPr lang="zh-CN" altLang="en-US" dirty="0"/>
              <a:t>个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1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查询消息通过已有的</a:t>
            </a:r>
            <a:r>
              <a:rPr lang="en-US" altLang="zh-CN" dirty="0"/>
              <a:t>TCP</a:t>
            </a:r>
            <a:r>
              <a:rPr lang="zh-CN" altLang="en-US" dirty="0"/>
              <a:t>连接发送</a:t>
            </a:r>
          </a:p>
          <a:p>
            <a:r>
              <a:rPr lang="zh-CN" altLang="en-US" dirty="0"/>
              <a:t>节点转发查询消息</a:t>
            </a:r>
          </a:p>
          <a:p>
            <a:r>
              <a:rPr lang="zh-CN" altLang="en-US" dirty="0"/>
              <a:t>如果查询命中，则利用反向路径发回查询节点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2117176-24B3-4682-B2C8-73AB3C0D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15" y="3048000"/>
            <a:ext cx="481393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层次式覆盖网络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5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介于集中式索引和洪泛查询之间的方法</a:t>
            </a:r>
          </a:p>
          <a:p>
            <a:r>
              <a:rPr lang="zh-CN" altLang="en-US" dirty="0"/>
              <a:t>每个节点或者是一个超级节点，或者被 </a:t>
            </a:r>
            <a:br>
              <a:rPr lang="zh-CN" altLang="en-US" dirty="0"/>
            </a:br>
            <a:r>
              <a:rPr lang="zh-CN" altLang="en-US" dirty="0"/>
              <a:t>分配一个超级节点</a:t>
            </a:r>
            <a:endParaRPr lang="en-US" altLang="zh-CN" dirty="0"/>
          </a:p>
          <a:p>
            <a:pPr lvl="1"/>
            <a:r>
              <a:rPr lang="zh-CN" altLang="en-US" dirty="0"/>
              <a:t>节点和超级节点间维持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pPr lvl="1"/>
            <a:r>
              <a:rPr lang="zh-CN" altLang="en-US" dirty="0"/>
              <a:t>某些超级节点对之间维持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r>
              <a:rPr lang="zh-CN" altLang="en-US" dirty="0"/>
              <a:t>超级节点负责跟踪子节点的内容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458522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A71EAF1-99FA-4598-AFEC-12D02EB8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141" y="1768958"/>
            <a:ext cx="2533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5" y="1276349"/>
            <a:ext cx="5407026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本质上是</a:t>
            </a:r>
            <a:r>
              <a:rPr lang="en-US" altLang="zh-CN" dirty="0"/>
              <a:t>P2P</a:t>
            </a:r>
            <a:r>
              <a:rPr lang="zh-CN" altLang="en-US" dirty="0"/>
              <a:t>的：用户</a:t>
            </a:r>
            <a:r>
              <a:rPr lang="en-US" altLang="zh-CN" dirty="0"/>
              <a:t>/</a:t>
            </a:r>
            <a:r>
              <a:rPr lang="zh-CN" altLang="en-US" dirty="0"/>
              <a:t>节点对之间直接通信</a:t>
            </a:r>
          </a:p>
          <a:p>
            <a:r>
              <a:rPr lang="zh-CN" altLang="en-US" dirty="0"/>
              <a:t>私有应用层协议</a:t>
            </a:r>
          </a:p>
          <a:p>
            <a:r>
              <a:rPr lang="zh-CN" altLang="en-US" dirty="0"/>
              <a:t>采用层次式覆盖网络架构</a:t>
            </a:r>
          </a:p>
          <a:p>
            <a:r>
              <a:rPr lang="zh-CN" altLang="en-US" dirty="0"/>
              <a:t>索引负责维护用户名与</a:t>
            </a:r>
            <a:r>
              <a:rPr lang="en-US" altLang="zh-CN" dirty="0"/>
              <a:t>IP</a:t>
            </a:r>
            <a:r>
              <a:rPr lang="zh-CN" altLang="en-US" dirty="0"/>
              <a:t>地址间的映射</a:t>
            </a:r>
          </a:p>
          <a:p>
            <a:r>
              <a:rPr lang="zh-CN" altLang="en-US" dirty="0"/>
              <a:t>索引分布在超级节点上</a:t>
            </a: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A7D488F-22BE-4AB5-8AA8-DD0753A9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24" y="670890"/>
            <a:ext cx="4292953" cy="45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的节点种类：客户端（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ordinary node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）和超级节点（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super node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网络 有三种主要的实体，普通主机、超级结点、登陆服务器。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客户端必须链接到超级节点，并且在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的中央服务器登录。中央服务器保存用户的用户名和密码，完成登录的认证工作。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可以看作是一个叠加在互联网之上的网络。与以往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MSN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工具最大的不同在于其除了用户登录，其余工作基本不依赖中央服务器。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在穿透防火墙通讯时完全使用了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Peer to Peer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，而没用到中央服务器。每一个客户端都维护一个可以到达的主机列表（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host cache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），包括其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地址和端口号。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433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633</Words>
  <Application>Microsoft Office PowerPoint</Application>
  <PresentationFormat>宽屏</PresentationFormat>
  <Paragraphs>88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仿宋</vt:lpstr>
      <vt:lpstr>微软雅黑</vt:lpstr>
      <vt:lpstr>微软雅黑</vt:lpstr>
      <vt:lpstr>Arial</vt:lpstr>
      <vt:lpstr>Segoe UI Light</vt:lpstr>
      <vt:lpstr>模板页面</vt:lpstr>
      <vt:lpstr>OfficePLUS</vt:lpstr>
      <vt:lpstr>PowerPoint 演示文稿</vt:lpstr>
      <vt:lpstr> 2.6 P2P索引技术</vt:lpstr>
      <vt:lpstr>集中式索引</vt:lpstr>
      <vt:lpstr>集中式索引</vt:lpstr>
      <vt:lpstr>集中式索引</vt:lpstr>
      <vt:lpstr>集中式索引</vt:lpstr>
      <vt:lpstr>层次式覆盖网络</vt:lpstr>
      <vt:lpstr> p2p之Skype</vt:lpstr>
      <vt:lpstr> p2p之Skype</vt:lpstr>
      <vt:lpstr> p2p之Skype</vt:lpstr>
      <vt:lpstr> p2p之Skype</vt:lpstr>
      <vt:lpstr> p2p之Skype</vt:lpstr>
      <vt:lpstr> p2p之Skype</vt:lpstr>
      <vt:lpstr> p2p之Skype</vt:lpstr>
      <vt:lpstr> p2p之Skype</vt:lpstr>
      <vt:lpstr> p2p之Skype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纪书 田</cp:lastModifiedBy>
  <cp:revision>52</cp:revision>
  <dcterms:created xsi:type="dcterms:W3CDTF">2015-08-18T02:51:41Z</dcterms:created>
  <dcterms:modified xsi:type="dcterms:W3CDTF">2019-09-17T11:54:59Z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2017-12-21T08:34:45.4398042Z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