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9"/>
  </p:handoutMasterIdLst>
  <p:sldIdLst>
    <p:sldId id="256" r:id="rId4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3" Type="http://schemas.openxmlformats.org/officeDocument/2006/relationships/tags" Target="../tags/tag205.xml"/><Relationship Id="rId12" Type="http://schemas.openxmlformats.org/officeDocument/2006/relationships/tags" Target="../tags/tag204.xml"/><Relationship Id="rId11" Type="http://schemas.openxmlformats.org/officeDocument/2006/relationships/tags" Target="../tags/tag203.xml"/><Relationship Id="rId10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4" Type="http://schemas.openxmlformats.org/officeDocument/2006/relationships/tags" Target="../tags/tag218.xml"/><Relationship Id="rId13" Type="http://schemas.openxmlformats.org/officeDocument/2006/relationships/tags" Target="../tags/tag217.xml"/><Relationship Id="rId12" Type="http://schemas.openxmlformats.org/officeDocument/2006/relationships/tags" Target="../tags/tag216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4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5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6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7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4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4.xml"/><Relationship Id="rId23" Type="http://schemas.openxmlformats.org/officeDocument/2006/relationships/tags" Target="../tags/tag223.xml"/><Relationship Id="rId22" Type="http://schemas.openxmlformats.org/officeDocument/2006/relationships/tags" Target="../tags/tag222.xml"/><Relationship Id="rId21" Type="http://schemas.openxmlformats.org/officeDocument/2006/relationships/tags" Target="../tags/tag221.xml"/><Relationship Id="rId20" Type="http://schemas.openxmlformats.org/officeDocument/2006/relationships/tags" Target="../tags/tag22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1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3.xml"/><Relationship Id="rId3" Type="http://schemas.openxmlformats.org/officeDocument/2006/relationships/image" Target="../media/image4.png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3.xml"/><Relationship Id="rId3" Type="http://schemas.openxmlformats.org/officeDocument/2006/relationships/image" Target="../media/image1.png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5.xml"/><Relationship Id="rId3" Type="http://schemas.openxmlformats.org/officeDocument/2006/relationships/image" Target="../media/image2.png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8.xml"/><Relationship Id="rId3" Type="http://schemas.openxmlformats.org/officeDocument/2006/relationships/image" Target="../media/image3.png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Socket API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                                                                 姓名：马毓翔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330" y="2986405"/>
            <a:ext cx="10975340" cy="326326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recv函数从TCP连接的另一端接收数据，或者从 调用了connect函数的UDP客户端套接字接收服务 器发来的数据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recvfrom函数用于从UDP服务器端套接字与未调 用connect函数的UDP客户端套接字接收对端数据 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7695" y="564515"/>
            <a:ext cx="10975975" cy="19665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fontScale="8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recv, recvfrom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recv(sd,*buffer,len,flags); 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recvfrom(sd,*buf,len,flags,senderaddr,saddrlen); 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7695" y="3021330"/>
            <a:ext cx="10975975" cy="322834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setsockopt()函数用来设置套接字sd的选项参数 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getsockopt()函数用于获取任意类型、任意状态套 接口的选项当前值，并把结果存入optval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379095" y="474980"/>
            <a:ext cx="11574780" cy="207327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setsockopt, getsockopt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setsockopt(int sd, int level, int optname, *optval, int optlen);</a:t>
            </a:r>
            <a:endParaRPr kumimoji="0" lang="zh-CN" altLang="en-US" sz="20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18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kumimoji="0" lang="zh-CN" altLang="en-US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nt getsockopt(int sd, int level, int optname, *optval, socklen_t *optlen)</a:t>
            </a:r>
            <a:r>
              <a:rPr kumimoji="0" lang="zh-CN" altLang="en-US" sz="18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; </a:t>
            </a:r>
            <a:endParaRPr kumimoji="0" lang="zh-CN" altLang="en-US" sz="18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TCP/IP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定义的保准的用于西一头中的二进制整数表示称为网络字节顺序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以下四个函数可以实现本地字节顺序和网络字节顺序间的转换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htons: 本地字节顺序→网络字节顺序(16bits) 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ntohs: 网络字节顺序→本地字节顺序(16bits)  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htonl:  本地字节顺序→网络字节顺序(32bits) 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ntohl:  网络字节顺序→本地字节顺序(32bits) 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网络字节顺序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34911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网络应用的Socket API(TCP)调用基本流程 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1375410"/>
            <a:ext cx="9935210" cy="5173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8000" dirty="0"/>
              <a:t>THANKS</a:t>
            </a:r>
            <a:endParaRPr lang="en-US" altLang="zh-CN" sz="8000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使用Socket的应用程序在使用Socket之前必须首先调用 WSAStartup函数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 两个参数：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）第一个参数指明程序请求使用的WinSock版本，其中高位字节指明 副版本、低位字节指明主版本。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）第二个参数返回实际的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WinSock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的版本信息。。即指向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WSADATA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的指针。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应用程序在完成对请求的Socket库的使用，最后要调用WSACleanup函数。解除与Socket库的绑定。同时释放Socket库所占用的系统资源。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427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WSAStartup and WSACleanup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2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WSAStartup(WORD wVersionRequested, LPWSADATA lpWSAData); </a:t>
            </a:r>
            <a:endParaRPr kumimoji="0" altLang="zh-CN" sz="20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作用：创建套接字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：操作系统返回的套接字描述符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Protofamily: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协议族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type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：套接字类型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proto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：协议号，默认为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0</a:t>
            </a:r>
            <a:endParaRPr kumimoji="0" altLang="zh-CN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5427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socket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28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sd = socket(protofamily,type,proto); </a:t>
            </a:r>
            <a:endParaRPr kumimoji="0" altLang="zh-CN" sz="28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76" y="3119917"/>
            <a:ext cx="6267450" cy="3505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作用：关闭一个描述符为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的套接字；当多个进程共享一个套接字时，这个时候会有一个进程计数，调用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closesocket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将计数减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，减到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0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关闭。同时一个进程中的多线程对一个套接字的使用无计数，那么当其中一个线程调用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closesocket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，那么其他的县城也将不能访问该套接字。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返回值：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0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：成功  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SOCKET_ERROR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：失败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Closesocket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closesocket</a:t>
            </a:r>
            <a:r>
              <a:rPr kumimoji="0" lang="zh-CN" altLang="en-US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SOCKET sd</a:t>
            </a:r>
            <a:r>
              <a:rPr kumimoji="0" lang="zh-CN" altLang="en-US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）；</a:t>
            </a:r>
            <a:endParaRPr kumimoji="0" lang="zh-CN" altLang="en-US" sz="32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2012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作用：绑定套接字的本地端点地址（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IP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地址</a:t>
            </a: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+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端口号）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：套接字描述符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localaddr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：端点地址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addrlen</a:t>
            </a: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：地址信息的长度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服务器端：数值端口号。当有多个网络连接的时候，每一个设定一个地址通配符，就知道服务器该绑定哪个地址。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bind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bind(sd,localaddr,addrlen);</a:t>
            </a:r>
            <a:endParaRPr kumimoji="0" altLang="zh-CN" sz="32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2012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作用：置服务器端的流套接字处于监听状态。仅服务端调用，同时仅用于面向连接的流套接字。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queuesize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：设置连接请求队列大小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：套接字描述符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返回值：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1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0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：成功  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2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）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SOCKET_ERROR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：失败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listen</a:t>
            </a:r>
            <a:endParaRPr kumimoji="0" altLang="zh-CN" sz="4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int listen(sd,queuesize);</a:t>
            </a:r>
            <a:r>
              <a:rPr kumimoji="0" altLang="zh-CN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20125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作用：使客户套接字与特定计算机的特定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端口的套接字进行连接。仅用于客户端。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sd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：客户套接字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saddr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：特定计算机的特定端口的套接字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saddrlen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：地址字节长度（服务端）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可用于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TCP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客户端也可用于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UDP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客户端。前者建立</a:t>
            </a:r>
            <a:r>
              <a:rPr kumimoji="0" altLang="zh-CN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TCP</a:t>
            </a: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连接，后者指定服务器端点地址。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connect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connect(sd,saddr,saddrlen); </a:t>
            </a:r>
            <a:endParaRPr kumimoji="0" altLang="zh-CN" sz="32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855" y="1597025"/>
            <a:ext cx="2548255" cy="3270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5086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作用：服务程序调用accept函数从 处于监听状态的流套接字sd 的客户连接请求队列中取出 排在最前的一个客户请求， 并且创建一个新的套接字来 与客户套接字创建连接通道  仅用于TCP套接字  仅用于服务器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可以利用新创建的套接字与客户通信</a:t>
            </a:r>
            <a:endParaRPr kumimoji="0" lang="zh-CN" altLang="en-US" sz="24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263385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4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accept</a:t>
            </a:r>
            <a:endParaRPr kumimoji="0" altLang="zh-CN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altLang="zh-CN" sz="32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newsock = accept(sd,caddr,caddrlen); </a:t>
            </a:r>
            <a:endParaRPr kumimoji="0" altLang="zh-CN" sz="32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80" y="3068320"/>
            <a:ext cx="2850515" cy="35325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95325" y="2263140"/>
            <a:ext cx="10888345" cy="3986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send函数TCP套接字（客户与服务器）或调用了 connect函数的UDP客户端套接字 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sendto函数用于UDP服务器端套接字与未调用 connect函数的UDP客户端套接字</a:t>
            </a:r>
            <a:endParaRPr kumimoji="0" lang="zh-CN" altLang="en-US" sz="2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330" y="210820"/>
            <a:ext cx="10975340" cy="226695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send, sendto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send(sd,*buf,len,flags); </a:t>
            </a:r>
            <a:endParaRPr kumimoji="0" lang="zh-CN" altLang="en-US" sz="24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sendto(sd,*buf,len,flags,destaddr,addrlen);</a:t>
            </a: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22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22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2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3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3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34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35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37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38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41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4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4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44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4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4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4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4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49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5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52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53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5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55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56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5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5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59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6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26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</p:tagLst>
</file>

<file path=ppt/tags/tag26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,&quot;bottomTop&quot;]"/>
  <p:tag name="KSO_WM_SLIDE_RATIO" val="1.777778"/>
  <p:tag name="KSO_WM_TEMPLATE_MASTER_TYPE" val="0"/>
  <p:tag name="KSO_WM_TEMPLATE_COLOR_TYPE" val="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13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THANKS"/>
  <p:tag name="KSO_WM_UNIT_NOCLEAR" val="1"/>
  <p:tag name="KSO_WM_UNIT_SHOW_EDIT_AREA_INDICATION" val="0"/>
  <p:tag name="KSO_WM_UNIT_VALUE" val="6"/>
  <p:tag name="KSO_WM_UNIT_TYPE" val="a"/>
  <p:tag name="KSO_WM_UNIT_INDEX" val="1"/>
</p:tagLst>
</file>

<file path=ppt/tags/tag265.xml><?xml version="1.0" encoding="utf-8"?>
<p:tagLst xmlns:p="http://schemas.openxmlformats.org/presentationml/2006/main">
  <p:tag name="KSO_WM_SLIDE_ID" val="custom20202544_13"/>
  <p:tag name="KSO_WM_TEMPLATE_SUBCATEGORY" val="0"/>
  <p:tag name="KSO_WM_TEMPLATE_MASTER_TYPE" val="1"/>
  <p:tag name="KSO_WM_TEMPLATE_COLOR_TYPE" val="0"/>
  <p:tag name="KSO_WM_SLIDE_ITEM_CNT" val="0"/>
  <p:tag name="KSO_WM_SLIDE_INDEX" val="13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endPage"/>
  <p:tag name="KSO_WM_SLIDE_SUBTYPE" val="pureTxt"/>
  <p:tag name="KSO_WM_SLIDE_LAYOUT" val="a"/>
  <p:tag name="KSO_WM_SLIDE_LAYOUT_CNT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4">
      <a:dk1>
        <a:srgbClr val="042669"/>
      </a:dk1>
      <a:lt1>
        <a:sysClr val="window" lastClr="FFFFFF"/>
      </a:lt1>
      <a:dk2>
        <a:srgbClr val="F2F2F2"/>
      </a:dk2>
      <a:lt2>
        <a:srgbClr val="FFFFFF"/>
      </a:lt2>
      <a:accent1>
        <a:srgbClr val="70AEF8"/>
      </a:accent1>
      <a:accent2>
        <a:srgbClr val="78B8F8"/>
      </a:accent2>
      <a:accent3>
        <a:srgbClr val="85C1F7"/>
      </a:accent3>
      <a:accent4>
        <a:srgbClr val="85C6F7"/>
      </a:accent4>
      <a:accent5>
        <a:srgbClr val="8CCEF6"/>
      </a:accent5>
      <a:accent6>
        <a:srgbClr val="92D5F6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WPS 演示</Application>
  <PresentationFormat>宽屏</PresentationFormat>
  <Paragraphs>100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Segoe UI</vt:lpstr>
      <vt:lpstr>微软雅黑 Light</vt:lpstr>
      <vt:lpstr>汉仪旗黑-85S</vt:lpstr>
      <vt:lpstr>Viner Hand ITC</vt:lpstr>
      <vt:lpstr>黑体</vt:lpstr>
      <vt:lpstr>Mongolian Baiti</vt:lpstr>
      <vt:lpstr>Office 主题​​</vt:lpstr>
      <vt:lpstr>1_Office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笑迎风雨</cp:lastModifiedBy>
  <cp:revision>25</cp:revision>
  <dcterms:created xsi:type="dcterms:W3CDTF">2019-06-19T02:08:00Z</dcterms:created>
  <dcterms:modified xsi:type="dcterms:W3CDTF">2019-09-18T13:59:40Z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