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1" r:id="rId4"/>
    <p:sldId id="272" r:id="rId5"/>
    <p:sldId id="275" r:id="rId6"/>
    <p:sldId id="276" r:id="rId7"/>
    <p:sldId id="273" r:id="rId8"/>
    <p:sldId id="277" r:id="rId9"/>
    <p:sldId id="278" r:id="rId10"/>
    <p:sldId id="279" r:id="rId11"/>
    <p:sldId id="280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>
        <p:scale>
          <a:sx n="50" d="100"/>
          <a:sy n="50" d="100"/>
        </p:scale>
        <p:origin x="1284" y="4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9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0F2D6-FCAB-42B5-BDA7-17A772DB7208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2019年9月17日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92FE82-459C-4CAF-A040-39065DAC2EC8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5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8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35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91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21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86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6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图" descr="北美洲地图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03790E-A42D-4931-8640-9922B47E7C0A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9E80EB-95B1-480B-B625-80BB11F29547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9EA0DF-7100-4546-B3B9-9D91C2B7FAF6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9DA4D-7717-4736-BB8B-4BD5C91D79CD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B170A4-7884-425B-BCC1-55DC3D310F3E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7252D6-CD94-401A-8201-8713D99D2ED8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D6F224-3877-4078-AB2A-DF173BCAB0B0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624F14-D123-4688-ADC6-57AF51C82976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40861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799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4CF71-76B4-4791-BCB9-ED5D6D3B932D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06" y="0"/>
            <a:ext cx="552370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8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C517D3-5A53-473E-BB60-AD8730E83843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B52590-11C6-4FA9-BB49-B1572D557421}" type="datetime2">
              <a:rPr lang="zh-CN" altLang="en-US" smtClean="0"/>
              <a:pPr/>
              <a:t>2019年9月17日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n-US" altLang="zh-CN" dirty="0"/>
              <a:t>p2p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109605" cy="434340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/>
              <a:t>细节</a:t>
            </a:r>
            <a:endParaRPr lang="en-US" altLang="zh-CN" dirty="0"/>
          </a:p>
          <a:p>
            <a:r>
              <a:rPr lang="zh-CN" altLang="en-US" dirty="0"/>
              <a:t>文件划分为</a:t>
            </a:r>
            <a:r>
              <a:rPr lang="en-US" altLang="zh-CN" dirty="0"/>
              <a:t>256KB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</a:p>
          <a:p>
            <a:r>
              <a:rPr lang="zh-CN" altLang="en-US" dirty="0"/>
              <a:t>节点加入</a:t>
            </a:r>
            <a:r>
              <a:rPr lang="en-US" altLang="zh-CN" dirty="0"/>
              <a:t>torrent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chunk</a:t>
            </a:r>
            <a:r>
              <a:rPr lang="zh-CN" altLang="en-US" dirty="0"/>
              <a:t>，但是会逐渐积累</a:t>
            </a:r>
            <a:endParaRPr lang="en-US" altLang="zh-CN" dirty="0"/>
          </a:p>
          <a:p>
            <a:pPr lvl="1"/>
            <a:r>
              <a:rPr lang="zh-CN" altLang="en-US" dirty="0"/>
              <a:t>想</a:t>
            </a:r>
            <a:r>
              <a:rPr lang="en-US" altLang="zh-CN" dirty="0"/>
              <a:t>tracker</a:t>
            </a:r>
            <a:r>
              <a:rPr lang="zh-CN" altLang="en-US" dirty="0"/>
              <a:t>注册以建立节点清单，与某些节点建立连接</a:t>
            </a:r>
            <a:endParaRPr lang="en-US" altLang="zh-CN" dirty="0"/>
          </a:p>
          <a:p>
            <a:r>
              <a:rPr lang="zh-CN" altLang="en-US" dirty="0"/>
              <a:t>下载的同时，节点需要向其他节点上传</a:t>
            </a:r>
            <a:r>
              <a:rPr lang="en-US" altLang="zh-CN" dirty="0"/>
              <a:t>chunk</a:t>
            </a:r>
          </a:p>
          <a:p>
            <a:r>
              <a:rPr lang="zh-CN" altLang="en-US" dirty="0"/>
              <a:t>节点可能加入或离开</a:t>
            </a:r>
            <a:endParaRPr lang="en-US" altLang="zh-CN" dirty="0"/>
          </a:p>
          <a:p>
            <a:r>
              <a:rPr lang="zh-CN" altLang="en-US" dirty="0"/>
              <a:t>一旦节点获得完整的文件，它可能离开或留下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8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109605" cy="4343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chunk</a:t>
            </a:r>
          </a:p>
          <a:p>
            <a:pPr lvl="1"/>
            <a:r>
              <a:rPr lang="zh-CN" altLang="en-US" dirty="0"/>
              <a:t>给定任意时刻，不同的节点持有文件的不同</a:t>
            </a:r>
            <a:r>
              <a:rPr lang="en-US" altLang="zh-CN" dirty="0"/>
              <a:t>chunk</a:t>
            </a:r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节点定期查询每个邻居所持有的</a:t>
            </a:r>
            <a:r>
              <a:rPr lang="en-US" altLang="zh-CN" dirty="0"/>
              <a:t>chunk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节点发送请求，请求获取缺失的</a:t>
            </a:r>
            <a:r>
              <a:rPr lang="en-US" altLang="zh-CN" dirty="0"/>
              <a:t>chunk</a:t>
            </a:r>
          </a:p>
          <a:p>
            <a:pPr lvl="2"/>
            <a:r>
              <a:rPr lang="zh-CN" altLang="en-US" dirty="0"/>
              <a:t>稀缺优先</a:t>
            </a:r>
            <a:endParaRPr lang="en-US" altLang="zh-CN" dirty="0"/>
          </a:p>
          <a:p>
            <a:pPr marL="502920" lvl="2" indent="0">
              <a:buNone/>
            </a:pP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chunk</a:t>
            </a:r>
            <a:r>
              <a:rPr lang="zh-CN" altLang="en-US" dirty="0"/>
              <a:t>：</a:t>
            </a:r>
            <a:r>
              <a:rPr lang="en-US" altLang="zh-CN" dirty="0"/>
              <a:t>tit-for-tat</a:t>
            </a:r>
          </a:p>
          <a:p>
            <a:pPr lvl="1"/>
            <a:r>
              <a:rPr lang="en-US" altLang="zh-CN" dirty="0"/>
              <a:t>Alice</a:t>
            </a:r>
            <a:r>
              <a:rPr lang="zh-CN" altLang="en-US" dirty="0"/>
              <a:t>向</a:t>
            </a:r>
            <a:r>
              <a:rPr lang="en-US" altLang="zh-CN" dirty="0"/>
              <a:t>4</a:t>
            </a:r>
            <a:r>
              <a:rPr lang="zh-CN" altLang="en-US" dirty="0"/>
              <a:t>个邻居发送</a:t>
            </a:r>
            <a:r>
              <a:rPr lang="en-US" altLang="zh-CN" dirty="0"/>
              <a:t>chunk</a:t>
            </a:r>
            <a:r>
              <a:rPr lang="zh-CN" altLang="en-US" dirty="0"/>
              <a:t>：正在向其发送</a:t>
            </a:r>
            <a:r>
              <a:rPr lang="en-US" altLang="zh-CN" dirty="0"/>
              <a:t>chunk</a:t>
            </a:r>
            <a:r>
              <a:rPr lang="zh-CN" altLang="en-US" dirty="0"/>
              <a:t>，速度最快的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每</a:t>
            </a:r>
            <a:r>
              <a:rPr lang="en-US" altLang="zh-CN" dirty="0"/>
              <a:t>10</a:t>
            </a:r>
            <a:r>
              <a:rPr lang="zh-CN" altLang="en-US" dirty="0"/>
              <a:t>秒重新评估</a:t>
            </a:r>
            <a:r>
              <a:rPr lang="en-US" altLang="zh-CN" dirty="0"/>
              <a:t>top4</a:t>
            </a:r>
          </a:p>
          <a:p>
            <a:pPr lvl="1"/>
            <a:r>
              <a:rPr lang="zh-CN" altLang="en-US" dirty="0"/>
              <a:t>每</a:t>
            </a:r>
            <a:r>
              <a:rPr lang="en-US" altLang="zh-CN" dirty="0"/>
              <a:t>30</a:t>
            </a:r>
            <a:r>
              <a:rPr lang="zh-CN" altLang="en-US" dirty="0"/>
              <a:t>秒随机选择一个其他节点，想起发送</a:t>
            </a:r>
            <a:r>
              <a:rPr lang="en-US" altLang="zh-CN" dirty="0"/>
              <a:t>chunk</a:t>
            </a:r>
          </a:p>
          <a:p>
            <a:pPr lvl="2"/>
            <a:r>
              <a:rPr lang="zh-CN" altLang="en-US" dirty="0"/>
              <a:t>新选择节点可能加入</a:t>
            </a:r>
            <a:r>
              <a:rPr lang="en-US" altLang="zh-CN" dirty="0"/>
              <a:t>top4</a:t>
            </a:r>
          </a:p>
          <a:p>
            <a:pPr lvl="2"/>
            <a:r>
              <a:rPr lang="zh-CN" altLang="en-US" dirty="0"/>
              <a:t>“</a:t>
            </a:r>
            <a:r>
              <a:rPr lang="en-US" altLang="zh-CN" dirty="0"/>
              <a:t>optimistically unchoke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8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/>
              <a:t>P2p—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Peer to peer</a:t>
            </a:r>
          </a:p>
          <a:p>
            <a:pPr rtl="0"/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  <a:p>
            <a:pPr rtl="0"/>
            <a:r>
              <a:rPr lang="en-US" altLang="zh-CN" dirty="0"/>
              <a:t>BT(BitTorrent)</a:t>
            </a:r>
          </a:p>
          <a:p>
            <a:pPr marL="45720" indent="0" rtl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223EB07-A348-4E1C-B245-24B8E8B5B0D0}"/>
              </a:ext>
            </a:extLst>
          </p:cNvPr>
          <p:cNvSpPr txBox="1"/>
          <p:nvPr/>
        </p:nvSpPr>
        <p:spPr>
          <a:xfrm>
            <a:off x="1413892" y="980728"/>
            <a:ext cx="381642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Peer to peer</a:t>
            </a:r>
            <a:endParaRPr lang="zh-CN" altLang="en-US" sz="2400" b="1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DB40759-B187-4D36-A317-EC1B7D93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 rtlCol="0"/>
          <a:lstStyle/>
          <a:p>
            <a:pPr rtl="0"/>
            <a:r>
              <a:rPr lang="zh-CN" altLang="en-US" dirty="0"/>
              <a:t>没有服务器</a:t>
            </a:r>
            <a:endParaRPr lang="en-US" altLang="zh-CN" dirty="0"/>
          </a:p>
          <a:p>
            <a:pPr rtl="0"/>
            <a:r>
              <a:rPr lang="zh-CN" altLang="en-US" dirty="0"/>
              <a:t>任意端系统之间直接通信</a:t>
            </a:r>
            <a:endParaRPr lang="en-US" altLang="zh-CN" dirty="0"/>
          </a:p>
          <a:p>
            <a:pPr rtl="0"/>
            <a:r>
              <a:rPr lang="zh-CN" altLang="en-US" dirty="0"/>
              <a:t>节点阶段性接入</a:t>
            </a:r>
            <a:r>
              <a:rPr lang="en-US" altLang="zh-CN" dirty="0"/>
              <a:t>internet</a:t>
            </a:r>
          </a:p>
          <a:p>
            <a:pPr rtl="0"/>
            <a:r>
              <a:rPr lang="zh-CN" altLang="en-US" dirty="0"/>
              <a:t>节点可能更换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109605" cy="4343400"/>
          </a:xfrm>
        </p:spPr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从一个服务器向</a:t>
            </a:r>
            <a:r>
              <a:rPr lang="en-US" altLang="zh-CN" dirty="0"/>
              <a:t>N</a:t>
            </a:r>
            <a:r>
              <a:rPr lang="zh-CN" altLang="en-US" dirty="0"/>
              <a:t>个节点分发一个文件需要多长时间？</a:t>
            </a:r>
            <a:endParaRPr lang="en-US" altLang="zh-CN" dirty="0"/>
          </a:p>
          <a:p>
            <a:r>
              <a:rPr lang="zh-CN" altLang="en-US" dirty="0"/>
              <a:t>参数设定、条件假设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7312FE-96C2-45B6-9F9E-41D1118B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429000"/>
            <a:ext cx="6386450" cy="28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430D2-E2E5-4FCD-B34D-654C0A4F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596" y="2132856"/>
            <a:ext cx="4514850" cy="3324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33278" y="1828800"/>
                <a:ext cx="9109605" cy="4343400"/>
              </a:xfrm>
            </p:spPr>
            <p:txBody>
              <a:bodyPr/>
              <a:lstStyle/>
              <a:p>
                <a:r>
                  <a:rPr lang="en-US" altLang="zh-CN" dirty="0"/>
                  <a:t>C/S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服务器串行地发送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个副本，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使用时间是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type m:val="li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客户机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需要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时间下载</a:t>
                </a:r>
                <a:endParaRPr lang="en-US" altLang="zh-CN" dirty="0"/>
              </a:p>
              <a:p>
                <a:pPr marL="4572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最终需要的时间是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limLow>
                                  <m:limLow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den>
                            </m:f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33278" y="1828800"/>
                <a:ext cx="9109605" cy="4343400"/>
              </a:xfrm>
              <a:blipFill>
                <a:blip r:embed="rId4"/>
                <a:stretch>
                  <a:fillRect l="-1003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430D2-E2E5-4FCD-B34D-654C0A4F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596" y="2132856"/>
            <a:ext cx="4514850" cy="3324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33278" y="1828800"/>
                <a:ext cx="9109605" cy="4343400"/>
              </a:xfrm>
            </p:spPr>
            <p:txBody>
              <a:bodyPr/>
              <a:lstStyle/>
              <a:p>
                <a:r>
                  <a:rPr lang="en-US" altLang="zh-CN" dirty="0"/>
                  <a:t>P2P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服务器必须发送一个副本，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时间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是</m:t>
                    </m:r>
                    <m:f>
                      <m:fPr>
                        <m:type m:val="li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客户机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需要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时间下载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总共需要下载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F</a:t>
                </a:r>
                <a:r>
                  <a:rPr lang="zh-CN" altLang="en-US" dirty="0"/>
                  <a:t>比特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最快的可能上传速率是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最终需要的时间是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limLow>
                                  <m:limLow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den>
                            </m:f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grow m:val="on"/>
                                        <m:subHide m:val="on"/>
                                        <m:supHide m:val="on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33278" y="1828800"/>
                <a:ext cx="9109605" cy="4343400"/>
              </a:xfrm>
              <a:blipFill>
                <a:blip r:embed="rId4"/>
                <a:stretch>
                  <a:fillRect l="-1003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1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结果</a:t>
            </a:r>
            <a:endParaRPr lang="en-US" altLang="zh-CN" dirty="0"/>
          </a:p>
          <a:p>
            <a:pPr marL="45720" indent="0" rtl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00641-6888-451C-9E11-AAFC423B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00275"/>
            <a:ext cx="68961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109605" cy="434340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/>
              <a:t>名词定义</a:t>
            </a:r>
            <a:endParaRPr lang="en-US" altLang="zh-CN" dirty="0"/>
          </a:p>
          <a:p>
            <a:r>
              <a:rPr lang="en-US" altLang="zh-CN" dirty="0"/>
              <a:t>Tracker</a:t>
            </a:r>
          </a:p>
          <a:p>
            <a:pPr marL="45720" indent="0">
              <a:buNone/>
            </a:pPr>
            <a:r>
              <a:rPr lang="zh-CN" altLang="en-US" dirty="0"/>
              <a:t>跟踪参与</a:t>
            </a:r>
            <a:r>
              <a:rPr lang="en-US" altLang="zh-CN" dirty="0"/>
              <a:t>torrent</a:t>
            </a:r>
            <a:r>
              <a:rPr lang="zh-CN" altLang="en-US" dirty="0"/>
              <a:t>的节点</a:t>
            </a:r>
            <a:endParaRPr lang="en-US" altLang="zh-CN" dirty="0"/>
          </a:p>
          <a:p>
            <a:r>
              <a:rPr lang="en-US" altLang="zh-CN" dirty="0"/>
              <a:t>Torrent</a:t>
            </a:r>
          </a:p>
          <a:p>
            <a:pPr marL="45720" indent="0">
              <a:buNone/>
            </a:pPr>
            <a:r>
              <a:rPr lang="zh-CN" altLang="en-US" dirty="0"/>
              <a:t>交换同一个文件的文件块的节点组</a:t>
            </a:r>
            <a:endParaRPr lang="en-US" altLang="zh-CN" dirty="0"/>
          </a:p>
          <a:p>
            <a:r>
              <a:rPr lang="en-US" altLang="zh-CN" dirty="0"/>
              <a:t>Chunk</a:t>
            </a:r>
          </a:p>
          <a:p>
            <a:pPr marL="45720" indent="0">
              <a:buNone/>
            </a:pPr>
            <a:r>
              <a:rPr lang="zh-CN" altLang="en-US" dirty="0"/>
              <a:t>交换文件块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3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109605" cy="434340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/>
              <a:t>名词定义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4DA07-9AFA-402C-ABF8-C9FA29E0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476500"/>
            <a:ext cx="7258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北美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273_TF02804879" id="{7FB0C3CE-2A89-4CC8-B81B-2108DFF2A20B}" vid="{B540E01F-0E1B-4610-9CF5-3EFEFB24E8D7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世界地图系列，北美大陆演示文稿（宽屏）</Template>
  <TotalTime>78</TotalTime>
  <Words>375</Words>
  <Application>Microsoft Office PowerPoint</Application>
  <PresentationFormat>自定义</PresentationFormat>
  <Paragraphs>75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幼圆</vt:lpstr>
      <vt:lpstr>Arial</vt:lpstr>
      <vt:lpstr>Cambria Math</vt:lpstr>
      <vt:lpstr>Century Gothic</vt:lpstr>
      <vt:lpstr>北美大陆 16x9</vt:lpstr>
      <vt:lpstr>p2p</vt:lpstr>
      <vt:lpstr>P2p—原理</vt:lpstr>
      <vt:lpstr>PowerPoint 演示文稿</vt:lpstr>
      <vt:lpstr>Example（in contrast with c/s）</vt:lpstr>
      <vt:lpstr>Example（in contrast with c/s）</vt:lpstr>
      <vt:lpstr>Example（in contrast with c/s）</vt:lpstr>
      <vt:lpstr>Example（in contrast with c/s）</vt:lpstr>
      <vt:lpstr>BT(Bit torrent)</vt:lpstr>
      <vt:lpstr>BT(Bit torrent)</vt:lpstr>
      <vt:lpstr>BT(Bit torrent)</vt:lpstr>
      <vt:lpstr>BT(Bit torrent)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</dc:title>
  <dc:creator>陈泊舟</dc:creator>
  <cp:lastModifiedBy>陈泊舟</cp:lastModifiedBy>
  <cp:revision>7</cp:revision>
  <dcterms:created xsi:type="dcterms:W3CDTF">2019-09-17T14:17:36Z</dcterms:created>
  <dcterms:modified xsi:type="dcterms:W3CDTF">2019-09-17T15:36:13Z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