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12" r:id="rId3"/>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256" r:id="rId18"/>
    <p:sldId id="284" r:id="rId19"/>
    <p:sldId id="285" r:id="rId20"/>
    <p:sldId id="286" r:id="rId21"/>
    <p:sldId id="287" r:id="rId22"/>
    <p:sldId id="288" r:id="rId23"/>
    <p:sldId id="289" r:id="rId24"/>
    <p:sldId id="292" r:id="rId25"/>
    <p:sldId id="293" r:id="rId26"/>
    <p:sldId id="294" r:id="rId27"/>
    <p:sldId id="295" r:id="rId28"/>
    <p:sldId id="280" r:id="rId29"/>
    <p:sldId id="28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5519" autoAdjust="0"/>
  </p:normalViewPr>
  <p:slideViewPr>
    <p:cSldViewPr snapToGrid="0">
      <p:cViewPr varScale="1">
        <p:scale>
          <a:sx n="56" d="100"/>
          <a:sy n="56" d="100"/>
        </p:scale>
        <p:origin x="58" y="102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96" d="100"/>
          <a:sy n="96" d="100"/>
        </p:scale>
        <p:origin x="-7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BC6752-D4E1-4E00-B8B7-16C87228EA1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4AA20B-C19A-452C-967E-F253B4E68B1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79848-F878-4AC0-B3C1-951A4DF0D0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4D2F9-65FC-4661-BA2B-94F82C5EFF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AE390C-F45D-4F4C-9613-04A0C49332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charset="-122"/>
                <a:ea typeface="微软雅黑" panose="020B0503020204020204" charset="-122"/>
              </a:rPr>
              <a:t>插入所在国家</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地区的动物或植物图片。</a:t>
            </a:r>
            <a:endParaRPr lang="zh-CN" altLang="en-US" sz="1200"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charset="-122"/>
                <a:ea typeface="微软雅黑" panose="020B0503020204020204" charset="-122"/>
              </a:rPr>
              <a:t>插入所在国家</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地区的动物或植物图片。</a:t>
            </a:r>
            <a:endParaRPr lang="zh-CN" altLang="en-US" sz="1200"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charset="-122"/>
                <a:ea typeface="微软雅黑" panose="020B0503020204020204" charset="-122"/>
              </a:rPr>
              <a:t>插入所在国家</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地区的动物或植物图片。</a:t>
            </a:r>
            <a:endParaRPr lang="zh-CN" altLang="en-US" sz="1200"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AE390C-F45D-4F4C-9613-04A0C493329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AE390C-F45D-4F4C-9613-04A0C493329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0"/>
          </p:nvPr>
        </p:nvSpPr>
        <p:spPr/>
        <p:txBody>
          <a:bodyPr/>
          <a:lstStyle/>
          <a:p>
            <a:pPr rtl="0"/>
            <a:fld id="{69C971FF-EF28-4195-A575-329446EFAA55}"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rPr>
              <a:t>插入所在国家</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地区的地图。</a:t>
            </a:r>
            <a:endParaRPr lang="zh-CN" altLang="en-US"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rPr>
              <a:t>插入所在国家</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地区的地图。</a:t>
            </a:r>
            <a:endParaRPr lang="zh-CN" altLang="en-US"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rPr>
              <a:t>插入所在国家</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地区其中一个地理特征的图片。</a:t>
            </a:r>
            <a:endParaRPr lang="zh-CN" altLang="en-US"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charset="-122"/>
                <a:ea typeface="微软雅黑" panose="020B0503020204020204" charset="-122"/>
              </a:rPr>
              <a:t>插入能说明所在国家</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地区季节的图片。</a:t>
            </a:r>
            <a:endParaRPr lang="zh-CN" altLang="en-US" sz="1200" dirty="0">
              <a:latin typeface="微软雅黑" panose="020B0503020204020204" charset="-122"/>
              <a:ea typeface="微软雅黑" panose="020B0503020204020204" charset="-122"/>
            </a:endParaRPr>
          </a:p>
          <a:p>
            <a:pPr rtl="0"/>
            <a:endParaRPr lang="zh-CN" altLang="en-US" dirty="0">
              <a:latin typeface="微软雅黑" panose="020B0503020204020204" charset="-122"/>
              <a:ea typeface="微软雅黑" panose="020B050302020402020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2.emf"/><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 2"/>
          <p:cNvGrpSpPr/>
          <p:nvPr userDrawn="1"/>
        </p:nvGrpSpPr>
        <p:grpSpPr>
          <a:xfrm>
            <a:off x="2598821" y="0"/>
            <a:ext cx="822961" cy="5143500"/>
            <a:chOff x="3465094" y="-624250"/>
            <a:chExt cx="1097281" cy="7995810"/>
          </a:xfrm>
        </p:grpSpPr>
        <p:sp>
          <p:nvSpPr>
            <p:cNvPr id="5" name="矩形 4"/>
            <p:cNvSpPr/>
            <p:nvPr userDrawn="1"/>
          </p:nvSpPr>
          <p:spPr>
            <a:xfrm>
              <a:off x="3465095" y="279133"/>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bg1">
                    <a:lumMod val="50000"/>
                  </a:schemeClr>
                </a:solidFill>
              </a:endParaRPr>
            </a:p>
          </p:txBody>
        </p:sp>
        <p:sp>
          <p:nvSpPr>
            <p:cNvPr id="6" name="矩形 5"/>
            <p:cNvSpPr/>
            <p:nvPr userDrawn="1"/>
          </p:nvSpPr>
          <p:spPr>
            <a:xfrm>
              <a:off x="3465095" y="1182516"/>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bg1">
                    <a:lumMod val="50000"/>
                  </a:schemeClr>
                </a:solidFill>
              </a:endParaRPr>
            </a:p>
          </p:txBody>
        </p:sp>
        <p:sp>
          <p:nvSpPr>
            <p:cNvPr id="7" name="矩形 6"/>
            <p:cNvSpPr/>
            <p:nvPr userDrawn="1"/>
          </p:nvSpPr>
          <p:spPr>
            <a:xfrm>
              <a:off x="3465095" y="3758028"/>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bg1">
                    <a:lumMod val="50000"/>
                  </a:schemeClr>
                </a:solidFill>
              </a:endParaRPr>
            </a:p>
          </p:txBody>
        </p:sp>
        <p:sp>
          <p:nvSpPr>
            <p:cNvPr id="8" name="矩形 7"/>
            <p:cNvSpPr/>
            <p:nvPr userDrawn="1"/>
          </p:nvSpPr>
          <p:spPr>
            <a:xfrm>
              <a:off x="3465095" y="4661411"/>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bg1">
                    <a:lumMod val="50000"/>
                  </a:schemeClr>
                </a:solidFill>
              </a:endParaRPr>
            </a:p>
          </p:txBody>
        </p:sp>
        <p:sp>
          <p:nvSpPr>
            <p:cNvPr id="9" name="矩形 8"/>
            <p:cNvSpPr/>
            <p:nvPr userDrawn="1"/>
          </p:nvSpPr>
          <p:spPr>
            <a:xfrm>
              <a:off x="3465095" y="5564794"/>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bg1">
                    <a:lumMod val="50000"/>
                  </a:schemeClr>
                </a:solidFill>
              </a:endParaRPr>
            </a:p>
          </p:txBody>
        </p:sp>
        <p:sp>
          <p:nvSpPr>
            <p:cNvPr id="10" name="矩形 9"/>
            <p:cNvSpPr/>
            <p:nvPr userDrawn="1"/>
          </p:nvSpPr>
          <p:spPr>
            <a:xfrm>
              <a:off x="3465094" y="2085898"/>
              <a:ext cx="1097281" cy="1672129"/>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50000"/>
                  </a:schemeClr>
                </a:solidFill>
              </a:endParaRPr>
            </a:p>
          </p:txBody>
        </p:sp>
        <p:sp>
          <p:nvSpPr>
            <p:cNvPr id="11" name="矩形 10"/>
            <p:cNvSpPr/>
            <p:nvPr userDrawn="1"/>
          </p:nvSpPr>
          <p:spPr>
            <a:xfrm>
              <a:off x="3465095" y="-624250"/>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userDrawn="1"/>
          </p:nvSpPr>
          <p:spPr>
            <a:xfrm>
              <a:off x="3465095" y="6468177"/>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3" name="组 12"/>
          <p:cNvGrpSpPr/>
          <p:nvPr userDrawn="1"/>
        </p:nvGrpSpPr>
        <p:grpSpPr>
          <a:xfrm>
            <a:off x="2298700" y="0"/>
            <a:ext cx="101600" cy="5143500"/>
            <a:chOff x="3024909" y="-120650"/>
            <a:chExt cx="117545" cy="6997700"/>
          </a:xfrm>
        </p:grpSpPr>
        <p:cxnSp>
          <p:nvCxnSpPr>
            <p:cNvPr id="14" name="直接连接符 9"/>
            <p:cNvCxnSpPr/>
            <p:nvPr userDrawn="1"/>
          </p:nvCxnSpPr>
          <p:spPr>
            <a:xfrm>
              <a:off x="3142454" y="-120650"/>
              <a:ext cx="0" cy="69786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2"/>
            <p:cNvCxnSpPr/>
            <p:nvPr userDrawn="1"/>
          </p:nvCxnSpPr>
          <p:spPr>
            <a:xfrm flipH="1">
              <a:off x="3024909" y="361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3"/>
            <p:cNvCxnSpPr/>
            <p:nvPr userDrawn="1"/>
          </p:nvCxnSpPr>
          <p:spPr>
            <a:xfrm flipH="1">
              <a:off x="3024909" y="603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4"/>
            <p:cNvCxnSpPr/>
            <p:nvPr userDrawn="1"/>
          </p:nvCxnSpPr>
          <p:spPr>
            <a:xfrm flipH="1">
              <a:off x="3024909" y="844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flipH="1">
              <a:off x="3024909" y="1085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6"/>
            <p:cNvCxnSpPr/>
            <p:nvPr userDrawn="1"/>
          </p:nvCxnSpPr>
          <p:spPr>
            <a:xfrm flipH="1">
              <a:off x="3024909" y="1327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7"/>
            <p:cNvCxnSpPr/>
            <p:nvPr userDrawn="1"/>
          </p:nvCxnSpPr>
          <p:spPr>
            <a:xfrm flipH="1">
              <a:off x="3024909" y="1568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8"/>
            <p:cNvCxnSpPr/>
            <p:nvPr userDrawn="1"/>
          </p:nvCxnSpPr>
          <p:spPr>
            <a:xfrm flipH="1">
              <a:off x="3024909" y="1809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9"/>
            <p:cNvCxnSpPr/>
            <p:nvPr userDrawn="1"/>
          </p:nvCxnSpPr>
          <p:spPr>
            <a:xfrm flipH="1">
              <a:off x="3024909" y="2051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0"/>
            <p:cNvCxnSpPr/>
            <p:nvPr userDrawn="1"/>
          </p:nvCxnSpPr>
          <p:spPr>
            <a:xfrm flipH="1">
              <a:off x="3024909" y="2292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1"/>
            <p:cNvCxnSpPr/>
            <p:nvPr userDrawn="1"/>
          </p:nvCxnSpPr>
          <p:spPr>
            <a:xfrm flipH="1">
              <a:off x="3024909" y="2533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2"/>
            <p:cNvCxnSpPr/>
            <p:nvPr userDrawn="1"/>
          </p:nvCxnSpPr>
          <p:spPr>
            <a:xfrm flipH="1">
              <a:off x="3024909" y="2774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3"/>
            <p:cNvCxnSpPr/>
            <p:nvPr userDrawn="1"/>
          </p:nvCxnSpPr>
          <p:spPr>
            <a:xfrm flipH="1">
              <a:off x="3024909" y="3016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4"/>
            <p:cNvCxnSpPr/>
            <p:nvPr userDrawn="1"/>
          </p:nvCxnSpPr>
          <p:spPr>
            <a:xfrm flipH="1">
              <a:off x="3024909" y="3257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5"/>
            <p:cNvCxnSpPr/>
            <p:nvPr userDrawn="1"/>
          </p:nvCxnSpPr>
          <p:spPr>
            <a:xfrm flipH="1">
              <a:off x="3024909" y="3498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6"/>
            <p:cNvCxnSpPr/>
            <p:nvPr userDrawn="1"/>
          </p:nvCxnSpPr>
          <p:spPr>
            <a:xfrm flipH="1">
              <a:off x="3024909" y="3740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p:cNvCxnSpPr/>
            <p:nvPr userDrawn="1"/>
          </p:nvCxnSpPr>
          <p:spPr>
            <a:xfrm flipH="1">
              <a:off x="3024909" y="3981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8"/>
            <p:cNvCxnSpPr/>
            <p:nvPr userDrawn="1"/>
          </p:nvCxnSpPr>
          <p:spPr>
            <a:xfrm flipH="1">
              <a:off x="3024909" y="4222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9"/>
            <p:cNvCxnSpPr/>
            <p:nvPr userDrawn="1"/>
          </p:nvCxnSpPr>
          <p:spPr>
            <a:xfrm flipH="1">
              <a:off x="3024909" y="4464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0"/>
            <p:cNvCxnSpPr/>
            <p:nvPr userDrawn="1"/>
          </p:nvCxnSpPr>
          <p:spPr>
            <a:xfrm flipH="1">
              <a:off x="3024909" y="4705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1"/>
            <p:cNvCxnSpPr/>
            <p:nvPr userDrawn="1"/>
          </p:nvCxnSpPr>
          <p:spPr>
            <a:xfrm flipH="1">
              <a:off x="3024909" y="4946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2"/>
            <p:cNvCxnSpPr/>
            <p:nvPr userDrawn="1"/>
          </p:nvCxnSpPr>
          <p:spPr>
            <a:xfrm flipH="1">
              <a:off x="3024909" y="5187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3"/>
            <p:cNvCxnSpPr/>
            <p:nvPr userDrawn="1"/>
          </p:nvCxnSpPr>
          <p:spPr>
            <a:xfrm flipH="1">
              <a:off x="3024909" y="5429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4"/>
            <p:cNvCxnSpPr/>
            <p:nvPr userDrawn="1"/>
          </p:nvCxnSpPr>
          <p:spPr>
            <a:xfrm flipH="1">
              <a:off x="3024909" y="5670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5"/>
            <p:cNvCxnSpPr/>
            <p:nvPr userDrawn="1"/>
          </p:nvCxnSpPr>
          <p:spPr>
            <a:xfrm flipH="1">
              <a:off x="3024909" y="5911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6"/>
            <p:cNvCxnSpPr/>
            <p:nvPr userDrawn="1"/>
          </p:nvCxnSpPr>
          <p:spPr>
            <a:xfrm flipH="1">
              <a:off x="3024909" y="6153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7"/>
            <p:cNvCxnSpPr/>
            <p:nvPr userDrawn="1"/>
          </p:nvCxnSpPr>
          <p:spPr>
            <a:xfrm flipH="1">
              <a:off x="3024909" y="6394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p:cNvCxnSpPr/>
            <p:nvPr userDrawn="1"/>
          </p:nvCxnSpPr>
          <p:spPr>
            <a:xfrm flipH="1">
              <a:off x="3024909" y="6635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9"/>
            <p:cNvCxnSpPr/>
            <p:nvPr userDrawn="1"/>
          </p:nvCxnSpPr>
          <p:spPr>
            <a:xfrm flipH="1">
              <a:off x="3024909" y="6877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5" name="文本占位符 6"/>
          <p:cNvSpPr>
            <a:spLocks noGrp="1"/>
          </p:cNvSpPr>
          <p:nvPr>
            <p:ph type="body" sz="quarter" idx="12" hasCustomPrompt="1"/>
          </p:nvPr>
        </p:nvSpPr>
        <p:spPr>
          <a:xfrm>
            <a:off x="2780792" y="1981768"/>
            <a:ext cx="471482" cy="548710"/>
          </a:xfrm>
          <a:prstGeom prst="rect">
            <a:avLst/>
          </a:prstGeom>
        </p:spPr>
        <p:txBody>
          <a:bodyPr anchor="ctr"/>
          <a:lstStyle>
            <a:lvl1pPr marL="0" indent="0" algn="ctr">
              <a:lnSpc>
                <a:spcPct val="100000"/>
              </a:lnSpc>
              <a:buNone/>
              <a:defRPr sz="3000" b="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kumimoji="1" lang="en-US" altLang="zh-CN" dirty="0"/>
              <a:t>0</a:t>
            </a:r>
            <a:endParaRPr kumimoji="1" lang="zh-CN" altLang="en-US" dirty="0"/>
          </a:p>
        </p:txBody>
      </p:sp>
      <p:sp>
        <p:nvSpPr>
          <p:cNvPr id="46" name="文本占位符 6"/>
          <p:cNvSpPr>
            <a:spLocks noGrp="1"/>
          </p:cNvSpPr>
          <p:nvPr>
            <p:ph type="body" sz="quarter" idx="13"/>
          </p:nvPr>
        </p:nvSpPr>
        <p:spPr>
          <a:xfrm>
            <a:off x="3603752" y="1981767"/>
            <a:ext cx="2484353" cy="548710"/>
          </a:xfrm>
          <a:prstGeom prst="rect">
            <a:avLst/>
          </a:prstGeom>
        </p:spPr>
        <p:txBody>
          <a:bodyPr anchor="ctr"/>
          <a:lstStyle>
            <a:lvl1pPr marL="0" indent="0" algn="l">
              <a:lnSpc>
                <a:spcPct val="100000"/>
              </a:lnSpc>
              <a:buNone/>
              <a:defRPr sz="2100" b="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algn="ctr">
              <a:defRPr>
                <a:solidFill>
                  <a:schemeClr val="bg1"/>
                </a:solidFill>
                <a:latin typeface="微软雅黑" panose="020B0503020204020204" charset="-122"/>
                <a:ea typeface="微软雅黑" panose="020B0503020204020204" charset="-122"/>
                <a:cs typeface="微软雅黑" panose="020B0503020204020204" charset="-122"/>
              </a:defRPr>
            </a:lvl2pPr>
            <a:lvl3pPr algn="ctr">
              <a:defRPr>
                <a:solidFill>
                  <a:schemeClr val="bg1"/>
                </a:solidFill>
                <a:latin typeface="微软雅黑" panose="020B0503020204020204" charset="-122"/>
                <a:ea typeface="微软雅黑" panose="020B0503020204020204" charset="-122"/>
                <a:cs typeface="微软雅黑" panose="020B0503020204020204" charset="-122"/>
              </a:defRPr>
            </a:lvl3pPr>
            <a:lvl4pPr algn="ctr">
              <a:defRPr>
                <a:solidFill>
                  <a:schemeClr val="bg1"/>
                </a:solidFill>
                <a:latin typeface="微软雅黑" panose="020B0503020204020204" charset="-122"/>
                <a:ea typeface="微软雅黑" panose="020B0503020204020204" charset="-122"/>
                <a:cs typeface="微软雅黑" panose="020B0503020204020204" charset="-122"/>
              </a:defRPr>
            </a:lvl4pPr>
            <a:lvl5pPr algn="ctr">
              <a:defRPr>
                <a:solidFill>
                  <a:schemeClr val="bg1"/>
                </a:solidFill>
                <a:latin typeface="微软雅黑" panose="020B0503020204020204" charset="-122"/>
                <a:ea typeface="微软雅黑" panose="020B0503020204020204" charset="-122"/>
                <a:cs typeface="微软雅黑" panose="020B0503020204020204" charset="-122"/>
              </a:defRPr>
            </a:lvl5pPr>
          </a:lstStyle>
          <a:p>
            <a:pPr lvl="0"/>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3952045" y="4436787"/>
            <a:ext cx="1239909" cy="1239910"/>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062660" y="1512191"/>
            <a:ext cx="608351" cy="604893"/>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lumMod val="85000"/>
                    <a:lumOff val="15000"/>
                  </a:schemeClr>
                </a:solidFill>
              </a:endParaRPr>
            </a:p>
          </p:txBody>
        </p:sp>
      </p:grpSp>
      <p:sp>
        <p:nvSpPr>
          <p:cNvPr id="12" name="矩形 11"/>
          <p:cNvSpPr/>
          <p:nvPr userDrawn="1">
            <p:custDataLst>
              <p:tags r:id="rId12"/>
            </p:custDataLst>
          </p:nvPr>
        </p:nvSpPr>
        <p:spPr>
          <a:xfrm>
            <a:off x="6632930" y="2934083"/>
            <a:ext cx="233036" cy="233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2684806" y="2075460"/>
            <a:ext cx="4001744" cy="900247"/>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585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fld>
            <a:endParaRPr lang="zh-CN" altLang="en-US"/>
          </a:p>
        </p:txBody>
      </p:sp>
      <p:sp>
        <p:nvSpPr>
          <p:cNvPr id="11" name="矩形 10"/>
          <p:cNvSpPr/>
          <p:nvPr userDrawn="1"/>
        </p:nvSpPr>
        <p:spPr>
          <a:xfrm>
            <a:off x="6559928" y="472932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28.png"/><Relationship Id="rId2" Type="http://schemas.openxmlformats.org/officeDocument/2006/relationships/tags" Target="../tags/tag19.xml"/><Relationship Id="rId1" Type="http://schemas.openxmlformats.org/officeDocument/2006/relationships/tags" Target="../tags/tag18.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29.png"/><Relationship Id="rId2" Type="http://schemas.openxmlformats.org/officeDocument/2006/relationships/tags" Target="../tags/tag22.xml"/><Relationship Id="rId1" Type="http://schemas.openxmlformats.org/officeDocument/2006/relationships/tags" Target="../tags/tag21.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xml"/><Relationship Id="rId3"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tags" Target="../tags/tag24.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tags" Target="../tags/tag28.xml"/><Relationship Id="rId1" Type="http://schemas.openxmlformats.org/officeDocument/2006/relationships/tags" Target="../tags/tag2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1.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zh-CN" altLang="en-US" dirty="0"/>
              <a:t>传输层 </a:t>
            </a:r>
            <a:endParaRPr kumimoji="1" lang="zh-CN" altLang="en-US" dirty="0"/>
          </a:p>
        </p:txBody>
      </p:sp>
      <p:sp>
        <p:nvSpPr>
          <p:cNvPr id="4" name="文本框 3"/>
          <p:cNvSpPr txBox="1"/>
          <p:nvPr/>
        </p:nvSpPr>
        <p:spPr>
          <a:xfrm>
            <a:off x="6576060" y="4137660"/>
            <a:ext cx="2110740" cy="247650"/>
          </a:xfrm>
          <a:prstGeom prst="rect">
            <a:avLst/>
          </a:prstGeom>
          <a:noFill/>
        </p:spPr>
        <p:txBody>
          <a:bodyPr wrap="square" rtlCol="0">
            <a:spAutoFit/>
          </a:bodyPr>
          <a:lstStyle/>
          <a:p>
            <a:r>
              <a:rPr lang="zh-CN" altLang="en-US" sz="1015" dirty="0"/>
              <a:t>作者：田纪书</a:t>
            </a:r>
            <a:endParaRPr lang="zh-CN" altLang="en-US" sz="101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zh-CN" altLang="en-US" sz="2700" dirty="0"/>
              <a:t>多路复用于多路分用</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r>
              <a:rPr lang="zh-CN" altLang="en-US" dirty="0"/>
              <a:t>对于服务器</a:t>
            </a:r>
            <a:r>
              <a:rPr lang="en-US" altLang="zh-CN" dirty="0"/>
              <a:t>C</a:t>
            </a:r>
            <a:r>
              <a:rPr lang="zh-CN" altLang="en-US" dirty="0"/>
              <a:t>来说，它得区分不同的浏览器连接请求，对于每个请求，它都有相应的套接字</a:t>
            </a:r>
            <a:r>
              <a:rPr lang="en-US" altLang="zh-CN" dirty="0"/>
              <a:t>(</a:t>
            </a:r>
            <a:r>
              <a:rPr lang="zh-CN" altLang="en-US" dirty="0"/>
              <a:t>套接字具有不同的发送</a:t>
            </a:r>
            <a:r>
              <a:rPr lang="en-US" altLang="zh-CN" dirty="0"/>
              <a:t>/</a:t>
            </a:r>
            <a:r>
              <a:rPr lang="zh-CN" altLang="en-US" dirty="0"/>
              <a:t>接收缓存</a:t>
            </a:r>
            <a:r>
              <a:rPr lang="en-US" altLang="zh-CN" dirty="0"/>
              <a:t>)</a:t>
            </a:r>
            <a:r>
              <a:rPr lang="zh-CN" altLang="en-US" dirty="0"/>
              <a:t>与之对应。它要分发不同主机浏览器过来的请求，并返回不同的响应消息给客户机。</a:t>
            </a:r>
            <a:endParaRPr lang="en-US" altLang="zh-CN" dirty="0"/>
          </a:p>
          <a:p>
            <a:r>
              <a:rPr lang="zh-CN" altLang="en-US" dirty="0"/>
              <a:t>目的端口号</a:t>
            </a:r>
            <a:r>
              <a:rPr lang="en-US" altLang="zh-CN" dirty="0"/>
              <a:t>:C</a:t>
            </a:r>
            <a:r>
              <a:rPr lang="zh-CN" altLang="en-US" dirty="0"/>
              <a:t>服务器运行了不同的应用，显然，只有</a:t>
            </a:r>
            <a:r>
              <a:rPr lang="en-US" altLang="zh-CN" dirty="0"/>
              <a:t>web</a:t>
            </a:r>
            <a:r>
              <a:rPr lang="zh-CN" altLang="en-US" dirty="0"/>
              <a:t>服务器使用了</a:t>
            </a:r>
            <a:r>
              <a:rPr lang="en-US" altLang="zh-CN" dirty="0"/>
              <a:t>80</a:t>
            </a:r>
            <a:r>
              <a:rPr lang="zh-CN" altLang="en-US" dirty="0"/>
              <a:t>端口，应此</a:t>
            </a:r>
            <a:r>
              <a:rPr lang="en-US" altLang="zh-CN" dirty="0"/>
              <a:t>C</a:t>
            </a:r>
            <a:r>
              <a:rPr lang="zh-CN" altLang="en-US" dirty="0"/>
              <a:t>服务器在转发报文段给应用的时候要看这个字段。</a:t>
            </a:r>
            <a:endParaRPr lang="en-US" altLang="zh-CN" dirty="0"/>
          </a:p>
          <a:p>
            <a:r>
              <a:rPr lang="zh-CN" altLang="en-US" dirty="0"/>
              <a:t>目的</a:t>
            </a:r>
            <a:r>
              <a:rPr lang="en-US" altLang="zh-CN" dirty="0"/>
              <a:t>IP</a:t>
            </a:r>
            <a:r>
              <a:rPr lang="zh-CN" altLang="en-US" dirty="0"/>
              <a:t>地址</a:t>
            </a:r>
            <a:r>
              <a:rPr lang="en-US" altLang="zh-CN" dirty="0"/>
              <a:t>:</a:t>
            </a:r>
            <a:r>
              <a:rPr lang="zh-CN" altLang="en-US" dirty="0"/>
              <a:t>一般服务器都有两个网卡，也就是说它会有两个</a:t>
            </a:r>
            <a:r>
              <a:rPr lang="en-US" altLang="zh-CN" dirty="0"/>
              <a:t>IP</a:t>
            </a:r>
            <a:r>
              <a:rPr lang="zh-CN" altLang="en-US" dirty="0"/>
              <a:t>地址，所以服务器</a:t>
            </a:r>
            <a:r>
              <a:rPr lang="en-US" altLang="zh-CN" dirty="0"/>
              <a:t>C</a:t>
            </a:r>
            <a:r>
              <a:rPr lang="zh-CN" altLang="en-US" dirty="0"/>
              <a:t>得区分一个请求从哪个网卡进来，以便返回响应消息。事实上只有一块网卡的时候也是可以绑定多个</a:t>
            </a:r>
            <a:r>
              <a:rPr lang="en-US" altLang="zh-CN" dirty="0"/>
              <a:t>IP</a:t>
            </a:r>
            <a:r>
              <a:rPr lang="zh-CN" altLang="en-US" dirty="0"/>
              <a:t>地址的，这是大家需要注意的。</a:t>
            </a:r>
            <a:endParaRPr lang="en-US" altLang="zh-CN" sz="1800" dirty="0">
              <a:latin typeface="仿宋" panose="02010609060101010101" pitchFamily="49" charset="-122"/>
              <a:ea typeface="仿宋" panose="02010609060101010101" pitchFamily="49" charset="-122"/>
            </a:endParaRPr>
          </a:p>
          <a:p>
            <a:endParaRPr lang="zh-CN" altLang="en-US" sz="1800" dirty="0">
              <a:latin typeface="仿宋" panose="02010609060101010101" pitchFamily="49" charset="-122"/>
              <a:ea typeface="仿宋" panose="02010609060101010101" pitchFamily="49" charset="-122"/>
            </a:endParaRPr>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zh-CN" altLang="en-US" dirty="0"/>
              <a:t>多路复用于多路分用</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pPr marL="0" indent="0">
              <a:buNone/>
            </a:pPr>
            <a:r>
              <a:rPr lang="zh-CN" altLang="en-US" dirty="0"/>
              <a:t>源端口号</a:t>
            </a:r>
            <a:r>
              <a:rPr lang="en-US" altLang="zh-CN" dirty="0"/>
              <a:t>:</a:t>
            </a:r>
            <a:r>
              <a:rPr lang="zh-CN" altLang="en-US" dirty="0"/>
              <a:t>服务器</a:t>
            </a:r>
            <a:r>
              <a:rPr lang="en-US" altLang="zh-CN" dirty="0"/>
              <a:t>C</a:t>
            </a:r>
            <a:r>
              <a:rPr lang="zh-CN" altLang="en-US" dirty="0"/>
              <a:t>返还消息时使用，例如服务器</a:t>
            </a:r>
            <a:r>
              <a:rPr lang="en-US" altLang="zh-CN" dirty="0"/>
              <a:t>C</a:t>
            </a:r>
            <a:r>
              <a:rPr lang="zh-CN" altLang="en-US" dirty="0"/>
              <a:t>返还给</a:t>
            </a:r>
            <a:r>
              <a:rPr lang="en-US" altLang="zh-CN" dirty="0"/>
              <a:t>B</a:t>
            </a:r>
            <a:r>
              <a:rPr lang="zh-CN" altLang="en-US" dirty="0"/>
              <a:t>的响应消息，即使来自同一个主机，也需要放入不同浏览器页面的套接字。因此</a:t>
            </a:r>
            <a:r>
              <a:rPr lang="en-US" altLang="zh-CN" dirty="0"/>
              <a:t>C</a:t>
            </a:r>
            <a:r>
              <a:rPr lang="zh-CN" altLang="en-US" dirty="0"/>
              <a:t>必须区分来自同一主机不同浏览器窗口的请求。</a:t>
            </a:r>
            <a:endParaRPr lang="en-US" altLang="zh-CN" dirty="0"/>
          </a:p>
          <a:p>
            <a:pPr marL="0" indent="0">
              <a:buNone/>
            </a:pPr>
            <a:endParaRPr lang="en-US" altLang="zh-CN" sz="1800" dirty="0">
              <a:latin typeface="仿宋" panose="02010609060101010101" pitchFamily="49" charset="-122"/>
              <a:ea typeface="仿宋" panose="02010609060101010101" pitchFamily="49" charset="-122"/>
            </a:endParaRPr>
          </a:p>
          <a:p>
            <a:pPr marL="0" indent="0">
              <a:buNone/>
            </a:pPr>
            <a:endParaRPr lang="en-US" altLang="zh-CN" sz="1800" dirty="0">
              <a:latin typeface="仿宋" panose="02010609060101010101" pitchFamily="49" charset="-122"/>
              <a:ea typeface="仿宋" panose="02010609060101010101" pitchFamily="49" charset="-122"/>
            </a:endParaRPr>
          </a:p>
          <a:p>
            <a:pPr marL="0" indent="0">
              <a:buNone/>
            </a:pPr>
            <a:r>
              <a:rPr lang="zh-CN" altLang="en-US" dirty="0"/>
              <a:t>源</a:t>
            </a:r>
            <a:r>
              <a:rPr lang="en-US" altLang="zh-CN" dirty="0"/>
              <a:t>IP</a:t>
            </a:r>
            <a:r>
              <a:rPr lang="zh-CN" altLang="en-US" dirty="0"/>
              <a:t>地址</a:t>
            </a:r>
            <a:r>
              <a:rPr lang="en-US" altLang="zh-CN" dirty="0"/>
              <a:t>:A</a:t>
            </a:r>
            <a:r>
              <a:rPr lang="zh-CN" altLang="en-US" dirty="0"/>
              <a:t>和</a:t>
            </a:r>
            <a:r>
              <a:rPr lang="en-US" altLang="zh-CN" dirty="0"/>
              <a:t>C</a:t>
            </a:r>
            <a:r>
              <a:rPr lang="zh-CN" altLang="en-US" dirty="0"/>
              <a:t>的浏览器页面即使使用了相同的端口号，但这两个连接有不同的源</a:t>
            </a:r>
            <a:r>
              <a:rPr lang="en-US" altLang="zh-CN" dirty="0"/>
              <a:t>IP</a:t>
            </a:r>
            <a:r>
              <a:rPr lang="zh-CN" altLang="en-US" dirty="0"/>
              <a:t>地址，</a:t>
            </a:r>
            <a:r>
              <a:rPr lang="en-US" altLang="zh-CN" dirty="0"/>
              <a:t>C</a:t>
            </a:r>
            <a:r>
              <a:rPr lang="zh-CN" altLang="en-US" dirty="0"/>
              <a:t>也需要进行正确地区分。</a:t>
            </a:r>
            <a:endParaRPr lang="zh-CN" altLang="en-US" sz="1800" dirty="0">
              <a:latin typeface="仿宋" panose="02010609060101010101" pitchFamily="49" charset="-122"/>
              <a:ea typeface="仿宋" panose="02010609060101010101" pitchFamily="49" charset="-122"/>
            </a:endParaRPr>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en-US" altLang="zh-CN" b="1" dirty="0"/>
              <a:t>Web</a:t>
            </a:r>
            <a:r>
              <a:rPr lang="zh-CN" altLang="en-US" b="1" dirty="0"/>
              <a:t>服务器与</a:t>
            </a:r>
            <a:r>
              <a:rPr lang="en-US" altLang="zh-CN" b="1" dirty="0"/>
              <a:t>TCP</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pPr marL="0" indent="0">
              <a:buNone/>
            </a:pPr>
            <a:r>
              <a:rPr lang="zh-CN" altLang="en-US" dirty="0"/>
              <a:t>运行</a:t>
            </a:r>
            <a:r>
              <a:rPr lang="en-US" altLang="zh-CN" dirty="0"/>
              <a:t>Web</a:t>
            </a:r>
            <a:r>
              <a:rPr lang="zh-CN" altLang="en-US" dirty="0"/>
              <a:t>服务器的主机，通常在端口</a:t>
            </a:r>
            <a:r>
              <a:rPr lang="en-US" altLang="zh-CN" dirty="0"/>
              <a:t>80</a:t>
            </a:r>
            <a:r>
              <a:rPr lang="zh-CN" altLang="en-US" dirty="0"/>
              <a:t>监听请求。当客户机</a:t>
            </a:r>
            <a:r>
              <a:rPr lang="en-US" altLang="zh-CN" dirty="0"/>
              <a:t>(</a:t>
            </a:r>
            <a:r>
              <a:rPr lang="zh-CN" altLang="en-US" dirty="0"/>
              <a:t>如浏览器</a:t>
            </a:r>
            <a:r>
              <a:rPr lang="en-US" altLang="zh-CN" dirty="0"/>
              <a:t>)</a:t>
            </a:r>
            <a:r>
              <a:rPr lang="zh-CN" altLang="en-US" dirty="0"/>
              <a:t>向服务器发送报文段时，所有报文段的目的端口都为</a:t>
            </a:r>
            <a:r>
              <a:rPr lang="en-US" altLang="zh-CN" dirty="0"/>
              <a:t>80</a:t>
            </a:r>
            <a:r>
              <a:rPr lang="zh-CN" altLang="en-US" dirty="0"/>
              <a:t>。如前所述，服务器能够根据源</a:t>
            </a:r>
            <a:r>
              <a:rPr lang="en-US" altLang="zh-CN" dirty="0"/>
              <a:t>IP</a:t>
            </a:r>
            <a:r>
              <a:rPr lang="zh-CN" altLang="en-US" dirty="0"/>
              <a:t>地址和源端口号来区分来自不同客户机的报文段。但是套接字与进程之间并非总是有着一一对应的关系。事实上，</a:t>
            </a:r>
            <a:r>
              <a:rPr lang="en-US" altLang="zh-CN" dirty="0"/>
              <a:t>Web</a:t>
            </a:r>
            <a:r>
              <a:rPr lang="zh-CN" altLang="en-US" dirty="0"/>
              <a:t>服务器通常一个服务进程可以为每个新的客户机连接创建一个具有新连接套接字的线程。显然，对于这样的服务器，在任意给定的时间内都可能有很多套接字</a:t>
            </a:r>
            <a:r>
              <a:rPr lang="en-US" altLang="zh-CN" dirty="0"/>
              <a:t>(</a:t>
            </a:r>
            <a:r>
              <a:rPr lang="zh-CN" altLang="en-US" dirty="0"/>
              <a:t>具有不同的标识</a:t>
            </a:r>
            <a:r>
              <a:rPr lang="en-US" altLang="zh-CN" dirty="0"/>
              <a:t>)</a:t>
            </a:r>
            <a:r>
              <a:rPr lang="zh-CN" altLang="en-US" dirty="0"/>
              <a:t>连接到同一个进程。</a:t>
            </a:r>
            <a:endParaRPr lang="zh-CN" altLang="en-US"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en-US" altLang="zh-CN" sz="2700" dirty="0"/>
              <a:t>UDP</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pPr marL="0" indent="0">
              <a:buNone/>
            </a:pPr>
            <a:r>
              <a:rPr lang="en-US" altLang="zh-CN" dirty="0"/>
              <a:t>Best effort </a:t>
            </a:r>
            <a:r>
              <a:rPr lang="zh-CN" altLang="en-US" dirty="0"/>
              <a:t>特性</a:t>
            </a:r>
            <a:endParaRPr lang="en-US" altLang="zh-CN" dirty="0"/>
          </a:p>
          <a:p>
            <a:r>
              <a:rPr lang="zh-CN" altLang="en-US" dirty="0"/>
              <a:t>容忍丢失</a:t>
            </a:r>
            <a:endParaRPr lang="en-US" altLang="zh-CN" dirty="0"/>
          </a:p>
          <a:p>
            <a:r>
              <a:rPr lang="zh-CN" altLang="en-US" dirty="0"/>
              <a:t>非按序到达</a:t>
            </a:r>
            <a:endParaRPr lang="en-US" altLang="zh-CN" dirty="0"/>
          </a:p>
          <a:p>
            <a:endParaRPr lang="en-US" altLang="zh-CN" dirty="0"/>
          </a:p>
          <a:p>
            <a:pPr marL="0" indent="0">
              <a:buNone/>
            </a:pPr>
            <a:r>
              <a:rPr lang="zh-CN" altLang="en-US" dirty="0"/>
              <a:t>无连接特性</a:t>
            </a:r>
            <a:endParaRPr lang="en-US" altLang="zh-CN" dirty="0"/>
          </a:p>
          <a:p>
            <a:r>
              <a:rPr lang="en-US" altLang="zh-CN" dirty="0"/>
              <a:t>UDP</a:t>
            </a:r>
            <a:r>
              <a:rPr lang="zh-CN" altLang="en-US" dirty="0"/>
              <a:t>发送方和接受方之间不需要握手</a:t>
            </a:r>
            <a:endParaRPr lang="en-US" altLang="zh-CN" dirty="0"/>
          </a:p>
          <a:p>
            <a:r>
              <a:rPr lang="zh-CN" altLang="en-US" dirty="0"/>
              <a:t>每个</a:t>
            </a:r>
            <a:r>
              <a:rPr lang="en-US" altLang="zh-CN" dirty="0"/>
              <a:t>UDP</a:t>
            </a:r>
            <a:r>
              <a:rPr lang="zh-CN" altLang="en-US" dirty="0"/>
              <a:t>段的处理独立于其他段</a:t>
            </a:r>
            <a:endParaRPr lang="en-US" altLang="zh-CN" dirty="0"/>
          </a:p>
          <a:p>
            <a:pPr marL="0" indent="0">
              <a:buNone/>
            </a:pPr>
            <a:endParaRPr lang="en-US" altLang="zh-CN" dirty="0"/>
          </a:p>
          <a:p>
            <a:pPr marL="0" indent="0">
              <a:buNone/>
            </a:pPr>
            <a:r>
              <a:rPr lang="zh-CN" altLang="en-US" dirty="0"/>
              <a:t>解决方式：应用层增加可靠机制；应用特定的错误恢复机制</a:t>
            </a:r>
            <a:endParaRPr lang="zh-CN" altLang="en-US"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fontScale="90000"/>
          </a:bodyPr>
          <a:lstStyle/>
          <a:p>
            <a:br>
              <a:rPr lang="en-US" altLang="zh-CN" sz="2700" dirty="0"/>
            </a:br>
            <a:r>
              <a:rPr lang="en-US" altLang="zh-CN" sz="2700" dirty="0"/>
              <a:t>UDP</a:t>
            </a:r>
            <a:r>
              <a:rPr lang="zh-CN" altLang="en-US" sz="2700" dirty="0"/>
              <a:t>校验和（</a:t>
            </a:r>
            <a:r>
              <a:rPr lang="en-US" altLang="zh-CN" sz="2700" dirty="0"/>
              <a:t>checksum</a:t>
            </a:r>
            <a:r>
              <a:rPr lang="zh-CN" altLang="en-US" sz="2700" dirty="0"/>
              <a:t>）</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pPr marL="0" indent="0">
              <a:buNone/>
            </a:pPr>
            <a:r>
              <a:rPr lang="zh-CN" altLang="en-US" b="1" dirty="0"/>
              <a:t>目的：检测</a:t>
            </a:r>
            <a:r>
              <a:rPr lang="en-US" altLang="zh-CN" b="1" dirty="0"/>
              <a:t>UDP</a:t>
            </a:r>
            <a:r>
              <a:rPr lang="zh-CN" altLang="en-US" b="1" dirty="0"/>
              <a:t>段在传输中是否发生错误</a:t>
            </a:r>
            <a:endParaRPr lang="en-US" altLang="zh-CN" b="1"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
          <a:stretch>
            <a:fillRect/>
          </a:stretch>
        </p:blipFill>
        <p:spPr>
          <a:xfrm>
            <a:off x="676209" y="1285707"/>
            <a:ext cx="3740945" cy="2426747"/>
          </a:xfrm>
          <a:prstGeom prst="rect">
            <a:avLst/>
          </a:prstGeom>
        </p:spPr>
      </p:pic>
      <p:pic>
        <p:nvPicPr>
          <p:cNvPr id="5" name="图片 4"/>
          <p:cNvPicPr>
            <a:picLocks noChangeAspect="1"/>
          </p:cNvPicPr>
          <p:nvPr/>
        </p:nvPicPr>
        <p:blipFill>
          <a:blip r:embed="rId2"/>
          <a:stretch>
            <a:fillRect/>
          </a:stretch>
        </p:blipFill>
        <p:spPr>
          <a:xfrm>
            <a:off x="4417154" y="1285707"/>
            <a:ext cx="3740945" cy="22601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0" y="29550"/>
            <a:ext cx="9144000" cy="5143500"/>
          </a:xfrm>
          <a:prstGeom prst="rect">
            <a:avLst/>
          </a:prstGeom>
        </p:spPr>
      </p:pic>
      <p:pic>
        <p:nvPicPr>
          <p:cNvPr id="5" name="图片 4"/>
          <p:cNvPicPr>
            <a:picLocks noChangeAspect="1"/>
          </p:cNvPicPr>
          <p:nvPr/>
        </p:nvPicPr>
        <p:blipFill>
          <a:blip r:embed="rId2"/>
          <a:stretch>
            <a:fillRect/>
          </a:stretch>
        </p:blipFill>
        <p:spPr>
          <a:xfrm>
            <a:off x="548333" y="1100405"/>
            <a:ext cx="2352861" cy="3102607"/>
          </a:xfrm>
          <a:prstGeom prst="rect">
            <a:avLst/>
          </a:prstGeom>
        </p:spPr>
      </p:pic>
      <p:pic>
        <p:nvPicPr>
          <p:cNvPr id="4" name="图片 3"/>
          <p:cNvPicPr>
            <a:picLocks noChangeAspect="1"/>
          </p:cNvPicPr>
          <p:nvPr/>
        </p:nvPicPr>
        <p:blipFill>
          <a:blip r:embed="rId3"/>
          <a:stretch>
            <a:fillRect/>
          </a:stretch>
        </p:blipFill>
        <p:spPr>
          <a:xfrm>
            <a:off x="684775" y="2151932"/>
            <a:ext cx="3724348" cy="2535726"/>
          </a:xfrm>
          <a:prstGeom prst="rect">
            <a:avLst/>
          </a:prstGeom>
        </p:spPr>
      </p:pic>
      <p:sp>
        <p:nvSpPr>
          <p:cNvPr id="17" name="文本框 16"/>
          <p:cNvSpPr txBox="1"/>
          <p:nvPr/>
        </p:nvSpPr>
        <p:spPr>
          <a:xfrm>
            <a:off x="3440051" y="1058060"/>
            <a:ext cx="5423379" cy="1323439"/>
          </a:xfrm>
          <a:prstGeom prst="rect">
            <a:avLst/>
          </a:prstGeom>
          <a:noFill/>
        </p:spPr>
        <p:txBody>
          <a:bodyPr wrap="square">
            <a:spAutoFit/>
          </a:bodyPr>
          <a:lstStyle/>
          <a:p>
            <a:pPr algn="ctr">
              <a:defRPr/>
            </a:pPr>
            <a:r>
              <a:rPr lang="zh-CN" altLang="en-US" sz="4000" b="1" dirty="0">
                <a:solidFill>
                  <a:schemeClr val="bg1"/>
                </a:solidFill>
                <a:latin typeface="+mn-ea"/>
              </a:rPr>
              <a:t>计算机网络之可靠数据传输</a:t>
            </a:r>
            <a:endParaRPr lang="en-US" altLang="zh-CN" sz="4000" b="1" dirty="0">
              <a:solidFill>
                <a:schemeClr val="bg1"/>
              </a:solidFill>
              <a:latin typeface="+mn-ea"/>
            </a:endParaRPr>
          </a:p>
        </p:txBody>
      </p:sp>
      <p:sp>
        <p:nvSpPr>
          <p:cNvPr id="18" name="文本框 17"/>
          <p:cNvSpPr txBox="1"/>
          <p:nvPr/>
        </p:nvSpPr>
        <p:spPr>
          <a:xfrm>
            <a:off x="4966257" y="2991583"/>
            <a:ext cx="2370966" cy="338554"/>
          </a:xfrm>
          <a:prstGeom prst="rect">
            <a:avLst/>
          </a:prstGeom>
          <a:noFill/>
        </p:spPr>
        <p:txBody>
          <a:bodyPr>
            <a:spAutoFit/>
          </a:bodyPr>
          <a:lstStyle/>
          <a:p>
            <a:pPr algn="ctr">
              <a:defRPr/>
            </a:pPr>
            <a:r>
              <a:rPr lang="zh-CN" altLang="en-US" sz="1600" dirty="0">
                <a:solidFill>
                  <a:schemeClr val="bg1"/>
                </a:solidFill>
                <a:latin typeface="+mn-ea"/>
              </a:rPr>
              <a:t>答辩人：肖伟豪</a:t>
            </a:r>
            <a:endParaRPr lang="zh-CN" altLang="en-US" sz="1600" dirty="0">
              <a:solidFill>
                <a:schemeClr val="bg1"/>
              </a:solidFill>
              <a:latin typeface="+mn-ea"/>
            </a:endParaRPr>
          </a:p>
        </p:txBody>
      </p:sp>
      <p:sp>
        <p:nvSpPr>
          <p:cNvPr id="20" name="文本框 19"/>
          <p:cNvSpPr txBox="1"/>
          <p:nvPr/>
        </p:nvSpPr>
        <p:spPr>
          <a:xfrm>
            <a:off x="5462354" y="4687658"/>
            <a:ext cx="2984500" cy="461665"/>
          </a:xfrm>
          <a:prstGeom prst="rect">
            <a:avLst/>
          </a:prstGeom>
          <a:noFill/>
        </p:spPr>
        <p:txBody>
          <a:bodyPr wrap="square">
            <a:spAutoFit/>
          </a:bodyPr>
          <a:lstStyle/>
          <a:p>
            <a:r>
              <a:rPr lang="zh-CN" altLang="en-US" sz="1200" dirty="0">
                <a:solidFill>
                  <a:schemeClr val="bg1"/>
                </a:solidFill>
                <a:latin typeface="+mn-ea"/>
              </a:rPr>
              <a:t>学院：计算机科学与技术学院    学号：</a:t>
            </a:r>
            <a:r>
              <a:rPr lang="en-US" altLang="zh-CN" sz="1200" dirty="0">
                <a:solidFill>
                  <a:schemeClr val="bg1"/>
                </a:solidFill>
                <a:latin typeface="+mn-ea"/>
              </a:rPr>
              <a:t>1170300922</a:t>
            </a:r>
            <a:endParaRPr lang="zh-CN" altLang="en-US" sz="1200" dirty="0">
              <a:solidFill>
                <a:schemeClr val="bg1"/>
              </a:solidFill>
              <a:latin typeface="+mn-ea"/>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0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ppt_h/2"/>
                                          </p:val>
                                        </p:tav>
                                        <p:tav tm="100000">
                                          <p:val>
                                            <p:strVal val="#ppt_y"/>
                                          </p:val>
                                        </p:tav>
                                      </p:tavLst>
                                    </p:anim>
                                    <p:anim calcmode="lin" valueType="num">
                                      <p:cBhvr>
                                        <p:cTn id="21" dur="250" fill="hold"/>
                                        <p:tgtEl>
                                          <p:spTgt spid="17"/>
                                        </p:tgtEl>
                                        <p:attrNameLst>
                                          <p:attrName>ppt_w</p:attrName>
                                        </p:attrNameLst>
                                      </p:cBhvr>
                                      <p:tavLst>
                                        <p:tav tm="0">
                                          <p:val>
                                            <p:strVal val="#ppt_w"/>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childTnLst>
                                </p:cTn>
                              </p:par>
                            </p:childTnLst>
                          </p:cTn>
                        </p:par>
                        <p:par>
                          <p:cTn id="23" fill="hold">
                            <p:stCondLst>
                              <p:cond delay="2349"/>
                            </p:stCondLst>
                            <p:childTnLst>
                              <p:par>
                                <p:cTn id="24" presetID="2" presetClass="entr" presetSubtype="4"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par>
                          <p:cTn id="28" fill="hold">
                            <p:stCondLst>
                              <p:cond delay="2849"/>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820" y="297127"/>
            <a:ext cx="5313045" cy="4708981"/>
          </a:xfrm>
          <a:prstGeom prst="rect">
            <a:avLst/>
          </a:prstGeom>
        </p:spPr>
        <p:txBody>
          <a:bodyPr wrap="square">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可靠数据传输原理</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现实生活中很多不可靠的信道</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计算机网络中的可靠有三点</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不错 不丢 不乱</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在应用层实现可靠数据传输协议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它是计算机网络</a:t>
            </a:r>
            <a:r>
              <a:rPr lang="en-US" altLang="zh-CN" sz="2000" dirty="0">
                <a:solidFill>
                  <a:schemeClr val="bg1"/>
                </a:solidFill>
                <a:latin typeface="微软雅黑 Light" panose="020B0502040204020203" pitchFamily="34" charset="-122"/>
                <a:ea typeface="微软雅黑 Light" panose="020B0502040204020203" pitchFamily="34" charset="-122"/>
              </a:rPr>
              <a:t>top10</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缩写为</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图</a:t>
            </a:r>
            <a:r>
              <a:rPr lang="en-US" altLang="zh-CN" sz="2000" dirty="0">
                <a:solidFill>
                  <a:schemeClr val="bg1"/>
                </a:solidFill>
                <a:latin typeface="微软雅黑 Light" panose="020B0502040204020203" pitchFamily="34" charset="-122"/>
                <a:ea typeface="微软雅黑 Light" panose="020B0502040204020203" pitchFamily="34" charset="-122"/>
              </a:rPr>
              <a:t>a</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红线上是应用层</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红线下面是传输层</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提供的是一个可靠信道</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图</a:t>
            </a:r>
            <a:r>
              <a:rPr lang="en-US" altLang="zh-CN" sz="2000" dirty="0">
                <a:solidFill>
                  <a:schemeClr val="bg1"/>
                </a:solidFill>
                <a:latin typeface="微软雅黑 Light" panose="020B0502040204020203" pitchFamily="34" charset="-122"/>
                <a:ea typeface="微软雅黑 Light" panose="020B0502040204020203" pitchFamily="34" charset="-122"/>
              </a:rPr>
              <a:t>b</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可靠数据传输协议在传输层</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分为发送方和接收方的</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下层依赖的是不可靠的信道</a:t>
            </a:r>
            <a:r>
              <a:rPr lang="en-US" altLang="zh-CN" sz="2000" dirty="0" err="1">
                <a:solidFill>
                  <a:schemeClr val="bg1"/>
                </a:solidFill>
                <a:latin typeface="微软雅黑 Light" panose="020B0502040204020203" pitchFamily="34" charset="-122"/>
                <a:ea typeface="微软雅黑 Light" panose="020B0502040204020203" pitchFamily="34" charset="-122"/>
              </a:rPr>
              <a:t>udtsend</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1"/>
          <a:stretch>
            <a:fillRect/>
          </a:stretch>
        </p:blipFill>
        <p:spPr>
          <a:xfrm>
            <a:off x="4449170" y="494970"/>
            <a:ext cx="4517409" cy="2156647"/>
          </a:xfrm>
          <a:prstGeom prst="rect">
            <a:avLst/>
          </a:prstGeom>
        </p:spPr>
      </p:pic>
      <p:pic>
        <p:nvPicPr>
          <p:cNvPr id="7" name="图片 6"/>
          <p:cNvPicPr>
            <a:picLocks noChangeAspect="1"/>
          </p:cNvPicPr>
          <p:nvPr/>
        </p:nvPicPr>
        <p:blipFill>
          <a:blip r:embed="rId2"/>
          <a:stretch>
            <a:fillRect/>
          </a:stretch>
        </p:blipFill>
        <p:spPr>
          <a:xfrm>
            <a:off x="4449169" y="2849460"/>
            <a:ext cx="4408227" cy="21566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9530" y="2256842"/>
            <a:ext cx="8309582" cy="3170099"/>
          </a:xfrm>
          <a:prstGeom prst="rect">
            <a:avLst/>
          </a:prstGeom>
        </p:spPr>
        <p:txBody>
          <a:bodyPr wrap="none">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进一步审视可靠数据传输协议的基本结构：接口</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第一个接口：</a:t>
            </a:r>
            <a:r>
              <a:rPr lang="en-US" altLang="zh-CN" sz="2000" dirty="0" err="1">
                <a:solidFill>
                  <a:schemeClr val="bg1"/>
                </a:solidFill>
                <a:latin typeface="微软雅黑 Light" panose="020B0502040204020203" pitchFamily="34" charset="-122"/>
                <a:ea typeface="微软雅黑 Light" panose="020B0502040204020203" pitchFamily="34" charset="-122"/>
              </a:rPr>
              <a:t>Rdt_send</a:t>
            </a:r>
            <a:r>
              <a:rPr lang="zh-CN" altLang="en-US" sz="2000" dirty="0">
                <a:solidFill>
                  <a:schemeClr val="bg1"/>
                </a:solidFill>
                <a:latin typeface="微软雅黑 Light" panose="020B0502040204020203" pitchFamily="34" charset="-122"/>
                <a:ea typeface="微软雅黑 Light" panose="020B0502040204020203" pitchFamily="34" charset="-122"/>
              </a:rPr>
              <a:t>是被上层应用调用，将数据交给</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r>
              <a:rPr lang="zh-CN" altLang="en-US" sz="2000" dirty="0">
                <a:solidFill>
                  <a:schemeClr val="bg1"/>
                </a:solidFill>
                <a:latin typeface="微软雅黑 Light" panose="020B0502040204020203" pitchFamily="34" charset="-122"/>
                <a:ea typeface="微软雅黑 Light" panose="020B0502040204020203" pitchFamily="34" charset="-122"/>
              </a:rPr>
              <a:t>以发送给对方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应用层的事情做完了，然后让传输层传输 它的调用是单向的箭头</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发送方向上要响应</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r>
              <a:rPr lang="zh-CN" altLang="en-US" sz="2000" dirty="0">
                <a:solidFill>
                  <a:schemeClr val="bg1"/>
                </a:solidFill>
                <a:latin typeface="微软雅黑 Light" panose="020B0502040204020203" pitchFamily="34" charset="-122"/>
                <a:ea typeface="微软雅黑 Light" panose="020B0502040204020203" pitchFamily="34" charset="-122"/>
              </a:rPr>
              <a:t>的事件</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第二个接口：</a:t>
            </a:r>
            <a:r>
              <a:rPr lang="en-US" altLang="zh-CN" sz="2000" dirty="0" err="1">
                <a:solidFill>
                  <a:schemeClr val="bg1"/>
                </a:solidFill>
                <a:latin typeface="微软雅黑 Light" panose="020B0502040204020203" pitchFamily="34" charset="-122"/>
                <a:ea typeface="微软雅黑 Light" panose="020B0502040204020203" pitchFamily="34" charset="-122"/>
              </a:rPr>
              <a:t>udt_send</a:t>
            </a:r>
            <a:r>
              <a:rPr lang="en-US" altLang="zh-CN" sz="2000" dirty="0">
                <a:solidFill>
                  <a:schemeClr val="bg1"/>
                </a:solidFill>
                <a:latin typeface="微软雅黑 Light" panose="020B0502040204020203" pitchFamily="34" charset="-122"/>
                <a:ea typeface="微软雅黑 Light" panose="020B0502040204020203" pitchFamily="34" charset="-122"/>
              </a:rPr>
              <a:t> </a:t>
            </a:r>
            <a:r>
              <a:rPr lang="zh-CN" altLang="en-US" sz="2000" dirty="0">
                <a:solidFill>
                  <a:schemeClr val="bg1"/>
                </a:solidFill>
                <a:latin typeface="微软雅黑 Light" panose="020B0502040204020203" pitchFamily="34" charset="-122"/>
                <a:ea typeface="微软雅黑 Light" panose="020B0502040204020203" pitchFamily="34" charset="-122"/>
              </a:rPr>
              <a:t>被</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r>
              <a:rPr lang="zh-CN" altLang="en-US" sz="2000" dirty="0">
                <a:solidFill>
                  <a:schemeClr val="bg1"/>
                </a:solidFill>
                <a:latin typeface="微软雅黑 Light" panose="020B0502040204020203" pitchFamily="34" charset="-122"/>
                <a:ea typeface="微软雅黑 Light" panose="020B0502040204020203" pitchFamily="34" charset="-122"/>
              </a:rPr>
              <a:t>调用，在不可靠的信道上向接收方传输数据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该信道在</a:t>
            </a:r>
            <a:r>
              <a:rPr lang="en-US" altLang="zh-CN" sz="2000" dirty="0">
                <a:solidFill>
                  <a:schemeClr val="bg1"/>
                </a:solidFill>
                <a:latin typeface="微软雅黑 Light" panose="020B0502040204020203" pitchFamily="34" charset="-122"/>
                <a:ea typeface="微软雅黑 Light" panose="020B0502040204020203" pitchFamily="34" charset="-122"/>
              </a:rPr>
              <a:t>Internet</a:t>
            </a:r>
            <a:r>
              <a:rPr lang="zh-CN" altLang="en-US" sz="2000" dirty="0">
                <a:solidFill>
                  <a:schemeClr val="bg1"/>
                </a:solidFill>
                <a:latin typeface="微软雅黑 Light" panose="020B0502040204020203" pitchFamily="34" charset="-122"/>
                <a:ea typeface="微软雅黑 Light" panose="020B0502040204020203" pitchFamily="34" charset="-122"/>
              </a:rPr>
              <a:t>上指的是网络的</a:t>
            </a:r>
            <a:r>
              <a:rPr lang="en-US" altLang="zh-CN" sz="2000" dirty="0" err="1">
                <a:solidFill>
                  <a:schemeClr val="bg1"/>
                </a:solidFill>
                <a:latin typeface="微软雅黑 Light" panose="020B0502040204020203" pitchFamily="34" charset="-122"/>
                <a:ea typeface="微软雅黑 Light" panose="020B0502040204020203" pitchFamily="34" charset="-122"/>
              </a:rPr>
              <a:t>ip</a:t>
            </a:r>
            <a:r>
              <a:rPr lang="zh-CN" altLang="en-US" sz="2000" dirty="0">
                <a:solidFill>
                  <a:schemeClr val="bg1"/>
                </a:solidFill>
                <a:latin typeface="微软雅黑 Light" panose="020B0502040204020203" pitchFamily="34" charset="-122"/>
                <a:ea typeface="微软雅黑 Light" panose="020B0502040204020203" pitchFamily="34" charset="-122"/>
              </a:rPr>
              <a:t>协议 与不可靠信道上的箭头是双向的</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第三个接口：</a:t>
            </a:r>
            <a:r>
              <a:rPr lang="en-US" altLang="zh-CN" sz="2000" dirty="0" err="1">
                <a:solidFill>
                  <a:schemeClr val="bg1"/>
                </a:solidFill>
                <a:latin typeface="微软雅黑 Light" panose="020B0502040204020203" pitchFamily="34" charset="-122"/>
                <a:ea typeface="微软雅黑 Light" panose="020B0502040204020203" pitchFamily="34" charset="-122"/>
              </a:rPr>
              <a:t>rdt_rcv</a:t>
            </a:r>
            <a:r>
              <a:rPr lang="en-US" altLang="zh-CN" sz="2000" dirty="0">
                <a:solidFill>
                  <a:schemeClr val="bg1"/>
                </a:solidFill>
                <a:latin typeface="微软雅黑 Light" panose="020B0502040204020203" pitchFamily="34" charset="-122"/>
                <a:ea typeface="微软雅黑 Light" panose="020B0502040204020203" pitchFamily="34" charset="-122"/>
              </a:rPr>
              <a:t> </a:t>
            </a:r>
            <a:r>
              <a:rPr lang="zh-CN" altLang="en-US" sz="2000" dirty="0">
                <a:solidFill>
                  <a:schemeClr val="bg1"/>
                </a:solidFill>
                <a:latin typeface="微软雅黑 Light" panose="020B0502040204020203" pitchFamily="34" charset="-122"/>
                <a:ea typeface="微软雅黑 Light" panose="020B0502040204020203" pitchFamily="34" charset="-122"/>
              </a:rPr>
              <a:t>当</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分组到达接收方的时候，它会被调用</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触发接收方的</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r>
              <a:rPr lang="zh-CN" altLang="en-US" sz="2000" dirty="0">
                <a:solidFill>
                  <a:schemeClr val="bg1"/>
                </a:solidFill>
                <a:latin typeface="微软雅黑 Light" panose="020B0502040204020203" pitchFamily="34" charset="-122"/>
                <a:ea typeface="微软雅黑 Light" panose="020B0502040204020203" pitchFamily="34" charset="-122"/>
              </a:rPr>
              <a:t>协议进行处理</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第四个接口：</a:t>
            </a:r>
            <a:r>
              <a:rPr lang="en-US" altLang="zh-CN" sz="2000" dirty="0" err="1">
                <a:solidFill>
                  <a:schemeClr val="bg1"/>
                </a:solidFill>
                <a:latin typeface="微软雅黑 Light" panose="020B0502040204020203" pitchFamily="34" charset="-122"/>
                <a:ea typeface="微软雅黑 Light" panose="020B0502040204020203" pitchFamily="34" charset="-122"/>
              </a:rPr>
              <a:t>deliver_data</a:t>
            </a:r>
            <a:r>
              <a:rPr lang="en-US" altLang="zh-CN" sz="2000" dirty="0">
                <a:solidFill>
                  <a:schemeClr val="bg1"/>
                </a:solidFill>
                <a:latin typeface="微软雅黑 Light" panose="020B0502040204020203" pitchFamily="34" charset="-122"/>
                <a:ea typeface="微软雅黑 Light" panose="020B0502040204020203" pitchFamily="34" charset="-122"/>
              </a:rPr>
              <a:t>  </a:t>
            </a:r>
            <a:r>
              <a:rPr lang="zh-CN" altLang="en-US" sz="2000" dirty="0">
                <a:solidFill>
                  <a:schemeClr val="bg1"/>
                </a:solidFill>
                <a:latin typeface="微软雅黑 Light" panose="020B0502040204020203" pitchFamily="34" charset="-122"/>
                <a:ea typeface="微软雅黑 Light" panose="020B0502040204020203" pitchFamily="34" charset="-122"/>
              </a:rPr>
              <a:t>被</a:t>
            </a:r>
            <a:r>
              <a:rPr lang="en-US" altLang="zh-CN" sz="2000" dirty="0" err="1">
                <a:solidFill>
                  <a:schemeClr val="bg1"/>
                </a:solidFill>
                <a:latin typeface="微软雅黑 Light" panose="020B0502040204020203" pitchFamily="34" charset="-122"/>
                <a:ea typeface="微软雅黑 Light" panose="020B0502040204020203" pitchFamily="34" charset="-122"/>
              </a:rPr>
              <a:t>rdt</a:t>
            </a:r>
            <a:r>
              <a:rPr lang="zh-CN" altLang="en-US" sz="2000" dirty="0">
                <a:solidFill>
                  <a:schemeClr val="bg1"/>
                </a:solidFill>
                <a:latin typeface="微软雅黑 Light" panose="020B0502040204020203" pitchFamily="34" charset="-122"/>
                <a:ea typeface="微软雅黑 Light" panose="020B0502040204020203" pitchFamily="34" charset="-122"/>
              </a:rPr>
              <a:t>调用，向上层应用交付数据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477672" y="177420"/>
            <a:ext cx="8309582" cy="19534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899" y="525036"/>
            <a:ext cx="8830101" cy="2246769"/>
          </a:xfrm>
          <a:prstGeom prst="rect">
            <a:avLst/>
          </a:prstGeom>
        </p:spPr>
        <p:txBody>
          <a:bodyPr wrap="square">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可靠数据传输的协议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我们渐进的设计可靠数据传输协议的发送方和接收方</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先只考虑单向数据的传输但是控制信息是双向流动的</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我们利用状态机刻画传输协议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利用圆圈来代表当前所处的状态，带箭头的线表示状态之间的迁移</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箭头上的文字里，横线上方写的是引起状态变迁的事件，横线下方写的是活动</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进行状态转换过程中的</a:t>
            </a:r>
            <a:r>
              <a:rPr lang="en-US" altLang="zh-CN" sz="2000" dirty="0">
                <a:solidFill>
                  <a:schemeClr val="bg1"/>
                </a:solidFill>
                <a:latin typeface="微软雅黑 Light" panose="020B0502040204020203" pitchFamily="34" charset="-122"/>
                <a:ea typeface="微软雅黑 Light" panose="020B0502040204020203" pitchFamily="34" charset="-122"/>
              </a:rPr>
              <a:t>action</a:t>
            </a:r>
            <a:r>
              <a:rPr lang="zh-CN" altLang="en-US" sz="2000" dirty="0">
                <a:solidFill>
                  <a:schemeClr val="bg1"/>
                </a:solidFill>
                <a:latin typeface="微软雅黑 Light" panose="020B0502040204020203" pitchFamily="34" charset="-122"/>
                <a:ea typeface="微软雅黑 Light" panose="020B0502040204020203" pitchFamily="34" charset="-122"/>
              </a:rPr>
              <a:t>，一个状态只能向一个状态变迁</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641446" y="2771805"/>
            <a:ext cx="7137778" cy="21413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91570" y="995406"/>
            <a:ext cx="7724633" cy="3970318"/>
          </a:xfrm>
          <a:prstGeom prst="rect">
            <a:avLst/>
          </a:prstGeom>
        </p:spPr>
        <p:txBody>
          <a:bodyPr wrap="square">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这意味着底层信道完全可靠，不会发生错误比如</a:t>
            </a:r>
            <a:r>
              <a:rPr lang="en-US" altLang="zh-CN" sz="2800" dirty="0">
                <a:solidFill>
                  <a:schemeClr val="bg1"/>
                </a:solidFill>
                <a:latin typeface="微软雅黑 Light" panose="020B0502040204020203" pitchFamily="34" charset="-122"/>
                <a:ea typeface="微软雅黑 Light" panose="020B0502040204020203" pitchFamily="34" charset="-122"/>
              </a:rPr>
              <a:t>0</a:t>
            </a:r>
            <a:r>
              <a:rPr lang="zh-CN" altLang="en-US" sz="2800" dirty="0">
                <a:solidFill>
                  <a:schemeClr val="bg1"/>
                </a:solidFill>
                <a:latin typeface="微软雅黑 Light" panose="020B0502040204020203" pitchFamily="34" charset="-122"/>
                <a:ea typeface="微软雅黑 Light" panose="020B0502040204020203" pitchFamily="34" charset="-122"/>
              </a:rPr>
              <a:t>变</a:t>
            </a:r>
            <a:r>
              <a:rPr lang="en-US" altLang="zh-CN" sz="2800" dirty="0">
                <a:solidFill>
                  <a:schemeClr val="bg1"/>
                </a:solidFill>
                <a:latin typeface="微软雅黑 Light" panose="020B0502040204020203" pitchFamily="34" charset="-122"/>
                <a:ea typeface="微软雅黑 Light" panose="020B0502040204020203" pitchFamily="34" charset="-122"/>
              </a:rPr>
              <a:t>1,1</a:t>
            </a:r>
            <a:r>
              <a:rPr lang="zh-CN" altLang="en-US" sz="2800" dirty="0">
                <a:solidFill>
                  <a:schemeClr val="bg1"/>
                </a:solidFill>
                <a:latin typeface="微软雅黑 Light" panose="020B0502040204020203" pitchFamily="34" charset="-122"/>
                <a:ea typeface="微软雅黑 Light" panose="020B0502040204020203" pitchFamily="34" charset="-122"/>
              </a:rPr>
              <a:t>变</a:t>
            </a:r>
            <a:r>
              <a:rPr lang="en-US" altLang="zh-CN" sz="2800" dirty="0">
                <a:solidFill>
                  <a:schemeClr val="bg1"/>
                </a:solidFill>
                <a:latin typeface="微软雅黑 Light" panose="020B0502040204020203" pitchFamily="34" charset="-122"/>
                <a:ea typeface="微软雅黑 Light" panose="020B0502040204020203" pitchFamily="34" charset="-122"/>
              </a:rPr>
              <a:t>0</a:t>
            </a:r>
            <a:r>
              <a:rPr lang="zh-CN" altLang="en-US" sz="2800" dirty="0">
                <a:solidFill>
                  <a:schemeClr val="bg1"/>
                </a:solidFill>
                <a:latin typeface="微软雅黑 Light" panose="020B0502040204020203" pitchFamily="34" charset="-122"/>
                <a:ea typeface="微软雅黑 Light" panose="020B0502040204020203" pitchFamily="34" charset="-122"/>
              </a:rPr>
              <a:t>，也不会丢弃分组，但是这在现实生活中是不存在的，只是一个用来检验的工具，渐进式的第一步。</a:t>
            </a:r>
            <a:endParaRPr lang="en-US" altLang="zh-CN" sz="2800" dirty="0">
              <a:solidFill>
                <a:schemeClr val="bg1"/>
              </a:solidFill>
              <a:latin typeface="微软雅黑 Light" panose="020B0502040204020203" pitchFamily="34" charset="-122"/>
              <a:ea typeface="微软雅黑 Light" panose="020B0502040204020203" pitchFamily="34" charset="-122"/>
            </a:endParaRPr>
          </a:p>
          <a:p>
            <a:r>
              <a:rPr lang="zh-CN" altLang="en-US" sz="2800" dirty="0">
                <a:solidFill>
                  <a:schemeClr val="bg1"/>
                </a:solidFill>
                <a:latin typeface="微软雅黑 Light" panose="020B0502040204020203" pitchFamily="34" charset="-122"/>
                <a:ea typeface="微软雅黑 Light" panose="020B0502040204020203" pitchFamily="34" charset="-122"/>
              </a:rPr>
              <a:t>发送方和接收方之间不需要进行控制信息的交换，因为是一个可靠的信道，发送的数据会正确无误送达，不需要其他信息交互，所以发送方和接收方之间的状态机是独立的，接下来利用</a:t>
            </a:r>
            <a:r>
              <a:rPr lang="en-US" altLang="zh-CN" sz="2800" dirty="0" err="1">
                <a:solidFill>
                  <a:schemeClr val="bg1"/>
                </a:solidFill>
                <a:latin typeface="微软雅黑 Light" panose="020B0502040204020203" pitchFamily="34" charset="-122"/>
                <a:ea typeface="微软雅黑 Light" panose="020B0502040204020203" pitchFamily="34" charset="-122"/>
              </a:rPr>
              <a:t>fsm</a:t>
            </a:r>
            <a:r>
              <a:rPr lang="zh-CN" altLang="en-US" sz="2800" dirty="0">
                <a:solidFill>
                  <a:schemeClr val="bg1"/>
                </a:solidFill>
                <a:latin typeface="微软雅黑 Light" panose="020B0502040204020203" pitchFamily="34" charset="-122"/>
                <a:ea typeface="微软雅黑 Light" panose="020B0502040204020203" pitchFamily="34" charset="-122"/>
              </a:rPr>
              <a:t>有限状态自动机刻画协议。</a:t>
            </a:r>
            <a:endParaRPr lang="en-US" altLang="zh-CN" sz="28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1828799" y="212879"/>
            <a:ext cx="6141493" cy="523220"/>
          </a:xfrm>
          <a:prstGeom prst="rect">
            <a:avLst/>
          </a:prstGeom>
        </p:spPr>
        <p:txBody>
          <a:bodyPr wrap="square">
            <a:spAutoFit/>
          </a:bodyPr>
          <a:lstStyle/>
          <a:p>
            <a:r>
              <a:rPr lang="en-US" altLang="zh-CN" sz="2800" dirty="0">
                <a:solidFill>
                  <a:schemeClr val="bg1"/>
                </a:solidFill>
                <a:latin typeface="微软雅黑 Light" panose="020B0502040204020203" pitchFamily="34" charset="-122"/>
                <a:ea typeface="微软雅黑 Light" panose="020B0502040204020203" pitchFamily="34" charset="-122"/>
              </a:rPr>
              <a:t>Rdt1.0</a:t>
            </a:r>
            <a:r>
              <a:rPr lang="zh-CN" altLang="en-US" sz="2800" dirty="0">
                <a:solidFill>
                  <a:schemeClr val="bg1"/>
                </a:solidFill>
                <a:latin typeface="微软雅黑 Light" panose="020B0502040204020203" pitchFamily="34" charset="-122"/>
                <a:ea typeface="微软雅黑 Light" panose="020B0502040204020203" pitchFamily="34" charset="-122"/>
              </a:rPr>
              <a:t>：可靠信道上的可靠数据传输</a:t>
            </a:r>
            <a:endParaRPr lang="en-US" altLang="zh-CN" sz="28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200646"/>
            <a:ext cx="8137922" cy="771524"/>
          </a:xfrm>
        </p:spPr>
        <p:txBody>
          <a:bodyPr/>
          <a:lstStyle/>
          <a:p>
            <a:r>
              <a:rPr kumimoji="1" lang="zh-CN" altLang="en-US" dirty="0"/>
              <a:t>传输层服务于协议 </a:t>
            </a:r>
            <a:endParaRPr kumimoji="1" lang="zh-CN" altLang="en-US" dirty="0"/>
          </a:p>
        </p:txBody>
      </p:sp>
      <p:sp>
        <p:nvSpPr>
          <p:cNvPr id="3" name="内容占位符 2"/>
          <p:cNvSpPr>
            <a:spLocks noGrp="1"/>
          </p:cNvSpPr>
          <p:nvPr>
            <p:ph idx="1"/>
          </p:nvPr>
        </p:nvSpPr>
        <p:spPr>
          <a:xfrm>
            <a:off x="516731" y="957262"/>
            <a:ext cx="8137922" cy="3764756"/>
          </a:xfrm>
        </p:spPr>
        <p:txBody>
          <a:bodyPr>
            <a:normAutofit/>
          </a:bodyPr>
          <a:lstStyle/>
          <a:p>
            <a:pPr marL="0" indent="0">
              <a:buNone/>
            </a:pPr>
            <a:r>
              <a:rPr lang="en-US" altLang="zh-CN" b="1" dirty="0"/>
              <a:t> </a:t>
            </a:r>
            <a:r>
              <a:rPr lang="zh-CN" altLang="en-US" b="1" dirty="0"/>
              <a:t>传输层协议为运行在不同</a:t>
            </a:r>
            <a:r>
              <a:rPr lang="en-US" altLang="zh-CN" b="1" dirty="0"/>
              <a:t>Host</a:t>
            </a:r>
            <a:r>
              <a:rPr lang="zh-CN" altLang="en-US" b="1" dirty="0"/>
              <a:t>上的进程提供了一种逻辑通信机制</a:t>
            </a:r>
            <a:endParaRPr lang="en-US" altLang="zh-CN" b="1" dirty="0"/>
          </a:p>
          <a:p>
            <a:pPr marL="0" indent="0">
              <a:buNone/>
            </a:pPr>
            <a:endParaRPr lang="en-US" altLang="zh-CN" b="1" dirty="0"/>
          </a:p>
          <a:p>
            <a:pPr marL="514350" indent="-514350">
              <a:buAutoNum type="arabicParenR"/>
            </a:pPr>
            <a:r>
              <a:rPr lang="zh-CN" altLang="en-US" dirty="0"/>
              <a:t> 位于网络层之上</a:t>
            </a:r>
            <a:r>
              <a:rPr lang="en-US" altLang="zh-CN" dirty="0"/>
              <a:t>	</a:t>
            </a:r>
            <a:endParaRPr lang="en-US" altLang="zh-CN" dirty="0"/>
          </a:p>
          <a:p>
            <a:pPr marL="0" indent="0">
              <a:buNone/>
            </a:pPr>
            <a:br>
              <a:rPr lang="zh-CN" altLang="en-US" dirty="0"/>
            </a:br>
            <a:r>
              <a:rPr lang="en-US" altLang="zh-CN" dirty="0"/>
              <a:t>2)    </a:t>
            </a:r>
            <a:r>
              <a:rPr lang="zh-CN" altLang="en-US" dirty="0"/>
              <a:t>依赖于网络层服务 </a:t>
            </a:r>
            <a:endParaRPr lang="en-US" altLang="zh-CN" dirty="0"/>
          </a:p>
          <a:p>
            <a:pPr marL="0" indent="0">
              <a:buNone/>
            </a:pPr>
            <a:br>
              <a:rPr lang="zh-CN" altLang="en-US" dirty="0"/>
            </a:br>
            <a:r>
              <a:rPr lang="en-US" altLang="zh-CN" dirty="0"/>
              <a:t>3)     </a:t>
            </a:r>
            <a:r>
              <a:rPr lang="zh-CN" altLang="en-US" dirty="0"/>
              <a:t>对网络层服务进行（可能的加强）</a:t>
            </a:r>
            <a:endParaRPr lang="zh-CN" altLang="en-US" sz="1800" dirty="0">
              <a:latin typeface="仿宋" panose="02010609060101010101" pitchFamily="49" charset="-122"/>
              <a:ea typeface="仿宋" panose="02010609060101010101" pitchFamily="49" charset="-122"/>
            </a:endParaRPr>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371" y="770415"/>
            <a:ext cx="4572000" cy="3170099"/>
          </a:xfrm>
          <a:prstGeom prst="rect">
            <a:avLst/>
          </a:prstGeom>
        </p:spPr>
        <p:txBody>
          <a:bodyPr>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发送方就一个状态，等待上层的调用，会产生</a:t>
            </a:r>
            <a:r>
              <a:rPr lang="en-US" altLang="zh-CN" sz="2000" dirty="0" err="1">
                <a:solidFill>
                  <a:schemeClr val="bg1"/>
                </a:solidFill>
                <a:latin typeface="微软雅黑 Light" panose="020B0502040204020203" pitchFamily="34" charset="-122"/>
                <a:ea typeface="微软雅黑 Light" panose="020B0502040204020203" pitchFamily="34" charset="-122"/>
              </a:rPr>
              <a:t>rdt_send</a:t>
            </a:r>
            <a:r>
              <a:rPr lang="zh-CN" altLang="en-US" sz="2000" dirty="0">
                <a:solidFill>
                  <a:schemeClr val="bg1"/>
                </a:solidFill>
                <a:latin typeface="微软雅黑 Light" panose="020B0502040204020203" pitchFamily="34" charset="-122"/>
                <a:ea typeface="微软雅黑 Light" panose="020B0502040204020203" pitchFamily="34" charset="-122"/>
              </a:rPr>
              <a:t>事件，</a:t>
            </a:r>
            <a:r>
              <a:rPr lang="en-US" altLang="zh-CN" sz="2000" dirty="0">
                <a:solidFill>
                  <a:schemeClr val="bg1"/>
                </a:solidFill>
                <a:latin typeface="微软雅黑 Light" panose="020B0502040204020203" pitchFamily="34" charset="-122"/>
                <a:ea typeface="微软雅黑 Light" panose="020B0502040204020203" pitchFamily="34" charset="-122"/>
              </a:rPr>
              <a:t>data</a:t>
            </a:r>
            <a:r>
              <a:rPr lang="zh-CN" altLang="en-US" sz="2000" dirty="0">
                <a:solidFill>
                  <a:schemeClr val="bg1"/>
                </a:solidFill>
                <a:latin typeface="微软雅黑 Light" panose="020B0502040204020203" pitchFamily="34" charset="-122"/>
                <a:ea typeface="微软雅黑 Light" panose="020B0502040204020203" pitchFamily="34" charset="-122"/>
              </a:rPr>
              <a:t>就是上层交付的数据，用</a:t>
            </a:r>
            <a:r>
              <a:rPr lang="en-US" altLang="zh-CN" sz="2000" dirty="0" err="1">
                <a:solidFill>
                  <a:schemeClr val="bg1"/>
                </a:solidFill>
                <a:latin typeface="微软雅黑 Light" panose="020B0502040204020203" pitchFamily="34" charset="-122"/>
                <a:ea typeface="微软雅黑 Light" panose="020B0502040204020203" pitchFamily="34" charset="-122"/>
              </a:rPr>
              <a:t>make_packet</a:t>
            </a:r>
            <a:r>
              <a:rPr lang="zh-CN" altLang="en-US" sz="2000" dirty="0">
                <a:solidFill>
                  <a:schemeClr val="bg1"/>
                </a:solidFill>
                <a:latin typeface="微软雅黑 Light" panose="020B0502040204020203" pitchFamily="34" charset="-122"/>
                <a:ea typeface="微软雅黑 Light" panose="020B0502040204020203" pitchFamily="34" charset="-122"/>
              </a:rPr>
              <a:t>创建分组，然后用</a:t>
            </a:r>
            <a:r>
              <a:rPr lang="en-US" altLang="zh-CN" sz="2000" dirty="0" err="1">
                <a:solidFill>
                  <a:schemeClr val="bg1"/>
                </a:solidFill>
                <a:latin typeface="微软雅黑 Light" panose="020B0502040204020203" pitchFamily="34" charset="-122"/>
                <a:ea typeface="微软雅黑 Light" panose="020B0502040204020203" pitchFamily="34" charset="-122"/>
              </a:rPr>
              <a:t>udt_send</a:t>
            </a:r>
            <a:r>
              <a:rPr lang="zh-CN" altLang="en-US" sz="2000" dirty="0">
                <a:solidFill>
                  <a:schemeClr val="bg1"/>
                </a:solidFill>
                <a:latin typeface="微软雅黑 Light" panose="020B0502040204020203" pitchFamily="34" charset="-122"/>
                <a:ea typeface="微软雅黑 Light" panose="020B0502040204020203" pitchFamily="34" charset="-122"/>
              </a:rPr>
              <a:t>把分组发出去，然后箭头回去继续等待上层的调用</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接收方也就一个状态，等待下层的调用</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传过来一个分组，当有事件发生的时候，</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做出一个提取的操作，</a:t>
            </a:r>
            <a:r>
              <a:rPr lang="en-US" altLang="zh-CN" sz="2000" dirty="0">
                <a:solidFill>
                  <a:schemeClr val="bg1"/>
                </a:solidFill>
                <a:latin typeface="微软雅黑 Light" panose="020B0502040204020203" pitchFamily="34" charset="-122"/>
                <a:ea typeface="微软雅黑 Light" panose="020B0502040204020203" pitchFamily="34" charset="-122"/>
              </a:rPr>
              <a:t>extract</a:t>
            </a:r>
            <a:r>
              <a:rPr lang="zh-CN" altLang="en-US" sz="2000" dirty="0">
                <a:solidFill>
                  <a:schemeClr val="bg1"/>
                </a:solidFill>
                <a:latin typeface="微软雅黑 Light" panose="020B0502040204020203" pitchFamily="34" charset="-122"/>
                <a:ea typeface="微软雅黑 Light" panose="020B0502040204020203" pitchFamily="34" charset="-122"/>
              </a:rPr>
              <a:t>方法把数据提取出来，然后向上层</a:t>
            </a:r>
            <a:r>
              <a:rPr lang="en-US" altLang="zh-CN" sz="2000" dirty="0">
                <a:solidFill>
                  <a:schemeClr val="bg1"/>
                </a:solidFill>
                <a:latin typeface="微软雅黑 Light" panose="020B0502040204020203" pitchFamily="34" charset="-122"/>
                <a:ea typeface="微软雅黑 Light" panose="020B0502040204020203" pitchFamily="34" charset="-122"/>
              </a:rPr>
              <a:t>deliver</a:t>
            </a:r>
            <a:r>
              <a:rPr lang="zh-CN" altLang="en-US" sz="2000" dirty="0">
                <a:solidFill>
                  <a:schemeClr val="bg1"/>
                </a:solidFill>
                <a:latin typeface="微软雅黑 Light" panose="020B0502040204020203" pitchFamily="34" charset="-122"/>
                <a:ea typeface="微软雅黑 Light" panose="020B0502040204020203" pitchFamily="34" charset="-122"/>
              </a:rPr>
              <a:t>，之后</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回到这个状态，只需要一个状态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1"/>
          <a:stretch>
            <a:fillRect/>
          </a:stretch>
        </p:blipFill>
        <p:spPr>
          <a:xfrm>
            <a:off x="5659165" y="523847"/>
            <a:ext cx="2438611" cy="2047903"/>
          </a:xfrm>
          <a:prstGeom prst="rect">
            <a:avLst/>
          </a:prstGeom>
        </p:spPr>
      </p:pic>
      <p:pic>
        <p:nvPicPr>
          <p:cNvPr id="2" name="图片 1"/>
          <p:cNvPicPr>
            <a:picLocks noChangeAspect="1"/>
          </p:cNvPicPr>
          <p:nvPr/>
        </p:nvPicPr>
        <p:blipFill>
          <a:blip r:embed="rId2"/>
          <a:stretch>
            <a:fillRect/>
          </a:stretch>
        </p:blipFill>
        <p:spPr>
          <a:xfrm>
            <a:off x="5689647" y="2832518"/>
            <a:ext cx="2408129" cy="19082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519" y="736716"/>
            <a:ext cx="6651180" cy="4247317"/>
          </a:xfrm>
          <a:prstGeom prst="rect">
            <a:avLst/>
          </a:prstGeom>
        </p:spPr>
        <p:txBody>
          <a:bodyPr wrap="none">
            <a:spAutoFit/>
          </a:bodyPr>
          <a:lstStyle/>
          <a:p>
            <a:r>
              <a:rPr lang="zh-CN" altLang="en-US" sz="1800" dirty="0">
                <a:solidFill>
                  <a:schemeClr val="bg1"/>
                </a:solidFill>
                <a:latin typeface="微软雅黑 Light" panose="020B0502040204020203" pitchFamily="34" charset="-122"/>
                <a:ea typeface="微软雅黑 Light" panose="020B0502040204020203" pitchFamily="34" charset="-122"/>
              </a:rPr>
              <a:t>可靠数据传输</a:t>
            </a:r>
            <a:r>
              <a:rPr lang="en-US" altLang="zh-CN" sz="1800" dirty="0">
                <a:solidFill>
                  <a:schemeClr val="bg1"/>
                </a:solidFill>
                <a:latin typeface="微软雅黑 Light" panose="020B0502040204020203" pitchFamily="34" charset="-122"/>
                <a:ea typeface="微软雅黑 Light" panose="020B0502040204020203" pitchFamily="34" charset="-122"/>
              </a:rPr>
              <a:t>2.0</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en-US" altLang="zh-CN" sz="1800" dirty="0">
                <a:solidFill>
                  <a:schemeClr val="bg1"/>
                </a:solidFill>
                <a:latin typeface="微软雅黑 Light" panose="020B0502040204020203" pitchFamily="34" charset="-122"/>
                <a:ea typeface="微软雅黑 Light" panose="020B0502040204020203" pitchFamily="34" charset="-122"/>
              </a:rPr>
              <a:t>1.0</a:t>
            </a:r>
            <a:r>
              <a:rPr lang="zh-CN" altLang="en-US" sz="1800" dirty="0">
                <a:solidFill>
                  <a:schemeClr val="bg1"/>
                </a:solidFill>
                <a:latin typeface="微软雅黑 Light" panose="020B0502040204020203" pitchFamily="34" charset="-122"/>
                <a:ea typeface="微软雅黑 Light" panose="020B0502040204020203" pitchFamily="34" charset="-122"/>
              </a:rPr>
              <a:t>重点研究如何用</a:t>
            </a:r>
            <a:r>
              <a:rPr lang="en-US" altLang="zh-CN" sz="1800" dirty="0" err="1">
                <a:solidFill>
                  <a:schemeClr val="bg1"/>
                </a:solidFill>
                <a:latin typeface="微软雅黑 Light" panose="020B0502040204020203" pitchFamily="34" charset="-122"/>
                <a:ea typeface="微软雅黑 Light" panose="020B0502040204020203" pitchFamily="34" charset="-122"/>
              </a:rPr>
              <a:t>fsn</a:t>
            </a:r>
            <a:r>
              <a:rPr lang="zh-CN" altLang="en-US" sz="1800" dirty="0">
                <a:solidFill>
                  <a:schemeClr val="bg1"/>
                </a:solidFill>
                <a:latin typeface="微软雅黑 Light" panose="020B0502040204020203" pitchFamily="34" charset="-122"/>
                <a:ea typeface="微软雅黑 Light" panose="020B0502040204020203" pitchFamily="34" charset="-122"/>
              </a:rPr>
              <a:t>来刻画传输协议</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en-US" altLang="zh-CN" sz="1800" dirty="0">
                <a:solidFill>
                  <a:schemeClr val="bg1"/>
                </a:solidFill>
                <a:latin typeface="微软雅黑 Light" panose="020B0502040204020203" pitchFamily="34" charset="-122"/>
                <a:ea typeface="微软雅黑 Light" panose="020B0502040204020203" pitchFamily="34" charset="-122"/>
              </a:rPr>
              <a:t>2.0</a:t>
            </a:r>
            <a:r>
              <a:rPr lang="zh-CN" altLang="en-US" sz="1800" dirty="0">
                <a:solidFill>
                  <a:schemeClr val="bg1"/>
                </a:solidFill>
                <a:latin typeface="微软雅黑 Light" panose="020B0502040204020203" pitchFamily="34" charset="-122"/>
                <a:ea typeface="微软雅黑 Light" panose="020B0502040204020203" pitchFamily="34" charset="-122"/>
              </a:rPr>
              <a:t>研究的是产生位错误的信道</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底层传输过程中，可能翻转分组中的位</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我们可以利用校验和来检验位错误</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所以我们要研究如何从错误中恢复过来</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确认机制：接收方显示的告知发送方分组已经正确接收</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如果正确，就会显示</a:t>
            </a:r>
            <a:r>
              <a:rPr lang="en-US" altLang="zh-CN" sz="1800" dirty="0">
                <a:solidFill>
                  <a:schemeClr val="bg1"/>
                </a:solidFill>
                <a:latin typeface="微软雅黑 Light" panose="020B0502040204020203" pitchFamily="34" charset="-122"/>
                <a:ea typeface="微软雅黑 Light" panose="020B0502040204020203" pitchFamily="34" charset="-122"/>
              </a:rPr>
              <a:t>acknowledgements</a:t>
            </a:r>
            <a:r>
              <a:rPr lang="zh-CN" altLang="en-US" sz="1800" dirty="0">
                <a:solidFill>
                  <a:schemeClr val="bg1"/>
                </a:solidFill>
                <a:latin typeface="微软雅黑 Light" panose="020B0502040204020203" pitchFamily="34" charset="-122"/>
                <a:ea typeface="微软雅黑 Light" panose="020B0502040204020203" pitchFamily="34" charset="-122"/>
              </a:rPr>
              <a:t>，即</a:t>
            </a:r>
            <a:r>
              <a:rPr lang="en-US" altLang="zh-CN" sz="1800" dirty="0">
                <a:solidFill>
                  <a:schemeClr val="bg1"/>
                </a:solidFill>
                <a:latin typeface="微软雅黑 Light" panose="020B0502040204020203" pitchFamily="34" charset="-122"/>
                <a:ea typeface="微软雅黑 Light" panose="020B0502040204020203" pitchFamily="34" charset="-122"/>
              </a:rPr>
              <a:t>ack</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如果错误，则会显示</a:t>
            </a:r>
            <a:r>
              <a:rPr lang="en-US" altLang="zh-CN" sz="1800" dirty="0">
                <a:solidFill>
                  <a:schemeClr val="bg1"/>
                </a:solidFill>
                <a:latin typeface="微软雅黑 Light" panose="020B0502040204020203" pitchFamily="34" charset="-122"/>
                <a:ea typeface="微软雅黑 Light" panose="020B0502040204020203" pitchFamily="34" charset="-122"/>
              </a:rPr>
              <a:t>NAK</a:t>
            </a:r>
            <a:r>
              <a:rPr lang="zh-CN" altLang="en-US" sz="1800" dirty="0">
                <a:solidFill>
                  <a:schemeClr val="bg1"/>
                </a:solidFill>
                <a:latin typeface="微软雅黑 Light" panose="020B0502040204020203" pitchFamily="34" charset="-122"/>
                <a:ea typeface="微软雅黑 Light" panose="020B0502040204020203" pitchFamily="34" charset="-122"/>
              </a:rPr>
              <a:t>，接收方显示的告知发送方分组有错误</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错误的话，发送方要重传一次分组</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基于这种重传机制的</a:t>
            </a:r>
            <a:r>
              <a:rPr lang="en-US" altLang="zh-CN" sz="1800" dirty="0" err="1">
                <a:solidFill>
                  <a:schemeClr val="bg1"/>
                </a:solidFill>
                <a:latin typeface="微软雅黑 Light" panose="020B0502040204020203" pitchFamily="34" charset="-122"/>
                <a:ea typeface="微软雅黑 Light" panose="020B0502040204020203" pitchFamily="34" charset="-122"/>
              </a:rPr>
              <a:t>rdt</a:t>
            </a:r>
            <a:r>
              <a:rPr lang="zh-CN" altLang="en-US" sz="1800" dirty="0">
                <a:solidFill>
                  <a:schemeClr val="bg1"/>
                </a:solidFill>
                <a:latin typeface="微软雅黑 Light" panose="020B0502040204020203" pitchFamily="34" charset="-122"/>
                <a:ea typeface="微软雅黑 Light" panose="020B0502040204020203" pitchFamily="34" charset="-122"/>
              </a:rPr>
              <a:t>协议称之为</a:t>
            </a:r>
            <a:r>
              <a:rPr lang="en-US" altLang="zh-CN" sz="1800" dirty="0">
                <a:solidFill>
                  <a:schemeClr val="bg1"/>
                </a:solidFill>
                <a:latin typeface="微软雅黑 Light" panose="020B0502040204020203" pitchFamily="34" charset="-122"/>
                <a:ea typeface="微软雅黑 Light" panose="020B0502040204020203" pitchFamily="34" charset="-122"/>
              </a:rPr>
              <a:t>ARQ</a:t>
            </a:r>
            <a:r>
              <a:rPr lang="zh-CN" altLang="en-US" sz="1800" dirty="0">
                <a:solidFill>
                  <a:schemeClr val="bg1"/>
                </a:solidFill>
                <a:latin typeface="微软雅黑 Light" panose="020B0502040204020203" pitchFamily="34" charset="-122"/>
                <a:ea typeface="微软雅黑 Light" panose="020B0502040204020203" pitchFamily="34" charset="-122"/>
              </a:rPr>
              <a:t>协议</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en-US" altLang="zh-CN" sz="1800" dirty="0">
                <a:solidFill>
                  <a:schemeClr val="bg1"/>
                </a:solidFill>
                <a:latin typeface="微软雅黑 Light" panose="020B0502040204020203" pitchFamily="34" charset="-122"/>
                <a:ea typeface="微软雅黑 Light" panose="020B0502040204020203" pitchFamily="34" charset="-122"/>
              </a:rPr>
              <a:t>Rdt2.0</a:t>
            </a:r>
            <a:r>
              <a:rPr lang="zh-CN" altLang="en-US" sz="1800" dirty="0">
                <a:solidFill>
                  <a:schemeClr val="bg1"/>
                </a:solidFill>
                <a:latin typeface="微软雅黑 Light" panose="020B0502040204020203" pitchFamily="34" charset="-122"/>
                <a:ea typeface="微软雅黑 Light" panose="020B0502040204020203" pitchFamily="34" charset="-122"/>
              </a:rPr>
              <a:t>引入的新的机制</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差错检测 利用校验和</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接收方反馈控制信息：</a:t>
            </a:r>
            <a:r>
              <a:rPr lang="en-US" altLang="zh-CN" sz="1800" dirty="0">
                <a:solidFill>
                  <a:schemeClr val="bg1"/>
                </a:solidFill>
                <a:latin typeface="微软雅黑 Light" panose="020B0502040204020203" pitchFamily="34" charset="-122"/>
                <a:ea typeface="微软雅黑 Light" panose="020B0502040204020203" pitchFamily="34" charset="-122"/>
              </a:rPr>
              <a:t>ACK/NAK </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重传</a:t>
            </a:r>
            <a:endParaRPr lang="en-US" altLang="zh-CN" sz="18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334" y="817302"/>
            <a:ext cx="4572000" cy="3785652"/>
          </a:xfrm>
          <a:prstGeom prst="rect">
            <a:avLst/>
          </a:prstGeom>
        </p:spPr>
        <p:txBody>
          <a:bodyPr>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发送方变成了两个状态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一个状态是等待上层调用，另一个状态是等待</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或</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，发完之后处于一个 等待对方控制消息的状态，这样的协议叫停</a:t>
            </a:r>
            <a:r>
              <a:rPr lang="en-US" altLang="zh-CN" sz="2000" dirty="0">
                <a:solidFill>
                  <a:schemeClr val="bg1"/>
                </a:solidFill>
                <a:latin typeface="微软雅黑 Light" panose="020B0502040204020203" pitchFamily="34" charset="-122"/>
                <a:ea typeface="微软雅黑 Light" panose="020B0502040204020203" pitchFamily="34" charset="-122"/>
              </a:rPr>
              <a:t>-</a:t>
            </a:r>
            <a:r>
              <a:rPr lang="zh-CN" altLang="en-US" sz="2000" dirty="0">
                <a:solidFill>
                  <a:schemeClr val="bg1"/>
                </a:solidFill>
                <a:latin typeface="微软雅黑 Light" panose="020B0502040204020203" pitchFamily="34" charset="-122"/>
                <a:ea typeface="微软雅黑 Light" panose="020B0502040204020203" pitchFamily="34" charset="-122"/>
              </a:rPr>
              <a:t>等协议。有上层调用了，制造一个</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，额外的要加入校验和，然后在用</a:t>
            </a:r>
            <a:r>
              <a:rPr lang="en-US" altLang="zh-CN" sz="2000" dirty="0">
                <a:solidFill>
                  <a:schemeClr val="bg1"/>
                </a:solidFill>
                <a:latin typeface="微软雅黑 Light" panose="020B0502040204020203" pitchFamily="34" charset="-122"/>
                <a:ea typeface="微软雅黑 Light" panose="020B0502040204020203" pitchFamily="34" charset="-122"/>
              </a:rPr>
              <a:t>send</a:t>
            </a:r>
            <a:r>
              <a:rPr lang="zh-CN" altLang="en-US" sz="2000" dirty="0">
                <a:solidFill>
                  <a:schemeClr val="bg1"/>
                </a:solidFill>
                <a:latin typeface="微软雅黑 Light" panose="020B0502040204020203" pitchFamily="34" charset="-122"/>
                <a:ea typeface="微软雅黑 Light" panose="020B0502040204020203" pitchFamily="34" charset="-122"/>
              </a:rPr>
              <a:t>发出去，然后要等待</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或</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，如果收到</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，应该重发刚才的</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，所以</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应该事先保存在</a:t>
            </a:r>
            <a:r>
              <a:rPr lang="en-US" altLang="zh-CN" sz="2000" dirty="0">
                <a:solidFill>
                  <a:schemeClr val="bg1"/>
                </a:solidFill>
                <a:latin typeface="微软雅黑 Light" panose="020B0502040204020203" pitchFamily="34" charset="-122"/>
                <a:ea typeface="微软雅黑 Light" panose="020B0502040204020203" pitchFamily="34" charset="-122"/>
              </a:rPr>
              <a:t>buffer</a:t>
            </a:r>
            <a:r>
              <a:rPr lang="zh-CN" altLang="en-US" sz="2000" dirty="0">
                <a:solidFill>
                  <a:schemeClr val="bg1"/>
                </a:solidFill>
                <a:latin typeface="微软雅黑 Light" panose="020B0502040204020203" pitchFamily="34" charset="-122"/>
                <a:ea typeface="微软雅黑 Light" panose="020B0502040204020203" pitchFamily="34" charset="-122"/>
              </a:rPr>
              <a:t>缓存里，然后仍然处于该状态，只有收到</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才能返回第一个状态，下面的尖号表示不需要任何动作。</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3"/>
          <p:cNvSpPr/>
          <p:nvPr/>
        </p:nvSpPr>
        <p:spPr>
          <a:xfrm>
            <a:off x="3385499" y="296668"/>
            <a:ext cx="3089628" cy="523220"/>
          </a:xfrm>
          <a:prstGeom prst="rect">
            <a:avLst/>
          </a:prstGeom>
        </p:spPr>
        <p:txBody>
          <a:bodyPr wrap="none">
            <a:spAutoFit/>
          </a:bodyPr>
          <a:lstStyle/>
          <a:p>
            <a:r>
              <a:rPr lang="en-US" altLang="zh-CN" sz="2800" dirty="0" err="1">
                <a:solidFill>
                  <a:schemeClr val="bg1"/>
                </a:solidFill>
                <a:latin typeface="微软雅黑 Light" panose="020B0502040204020203" pitchFamily="34" charset="-122"/>
                <a:ea typeface="微软雅黑 Light" panose="020B0502040204020203" pitchFamily="34" charset="-122"/>
              </a:rPr>
              <a:t>Rdt</a:t>
            </a:r>
            <a:r>
              <a:rPr lang="en-US" altLang="zh-CN" sz="2800" dirty="0">
                <a:solidFill>
                  <a:schemeClr val="bg1"/>
                </a:solidFill>
                <a:latin typeface="微软雅黑 Light" panose="020B0502040204020203" pitchFamily="34" charset="-122"/>
                <a:ea typeface="微软雅黑 Light" panose="020B0502040204020203" pitchFamily="34" charset="-122"/>
              </a:rPr>
              <a:t> 2.0</a:t>
            </a:r>
            <a:r>
              <a:rPr lang="zh-CN" altLang="en-US" sz="2800" dirty="0">
                <a:solidFill>
                  <a:schemeClr val="bg1"/>
                </a:solidFill>
                <a:latin typeface="微软雅黑 Light" panose="020B0502040204020203" pitchFamily="34" charset="-122"/>
                <a:ea typeface="微软雅黑 Light" panose="020B0502040204020203" pitchFamily="34" charset="-122"/>
              </a:rPr>
              <a:t>：</a:t>
            </a:r>
            <a:r>
              <a:rPr lang="en-US" altLang="zh-CN" sz="2800" dirty="0">
                <a:solidFill>
                  <a:schemeClr val="bg1"/>
                </a:solidFill>
                <a:latin typeface="微软雅黑 Light" panose="020B0502040204020203" pitchFamily="34" charset="-122"/>
                <a:ea typeface="微软雅黑 Light" panose="020B0502040204020203" pitchFamily="34" charset="-122"/>
              </a:rPr>
              <a:t>FSM</a:t>
            </a:r>
            <a:r>
              <a:rPr lang="zh-CN" altLang="en-US" sz="2800" dirty="0">
                <a:solidFill>
                  <a:schemeClr val="bg1"/>
                </a:solidFill>
                <a:latin typeface="微软雅黑 Light" panose="020B0502040204020203" pitchFamily="34" charset="-122"/>
                <a:ea typeface="微软雅黑 Light" panose="020B0502040204020203" pitchFamily="34" charset="-122"/>
              </a:rPr>
              <a:t>规约</a:t>
            </a:r>
            <a:endParaRPr lang="en-US" altLang="zh-CN" sz="2800" dirty="0">
              <a:solidFill>
                <a:schemeClr val="bg1"/>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4804012" y="948485"/>
            <a:ext cx="4217158" cy="3432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049" y="344325"/>
            <a:ext cx="1382905" cy="584775"/>
          </a:xfrm>
          <a:prstGeom prst="rect">
            <a:avLst/>
          </a:prstGeom>
        </p:spPr>
        <p:txBody>
          <a:bodyPr wrap="square">
            <a:spAutoFit/>
          </a:bodyPr>
          <a:lstStyle/>
          <a:p>
            <a:r>
              <a:rPr lang="en-US" altLang="zh-CN" sz="3200" dirty="0">
                <a:solidFill>
                  <a:schemeClr val="bg1"/>
                </a:solidFill>
                <a:latin typeface="微软雅黑 Light" panose="020B0502040204020203" pitchFamily="34" charset="-122"/>
                <a:ea typeface="微软雅黑 Light" panose="020B0502040204020203" pitchFamily="34" charset="-122"/>
              </a:rPr>
              <a:t>Rdt2.0</a:t>
            </a:r>
            <a:endParaRPr lang="en-US"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280096" y="1315492"/>
            <a:ext cx="3391152" cy="2862322"/>
          </a:xfrm>
          <a:prstGeom prst="rect">
            <a:avLst/>
          </a:prstGeom>
        </p:spPr>
        <p:txBody>
          <a:bodyPr wrap="square">
            <a:spAutoFit/>
          </a:bodyPr>
          <a:lstStyle/>
          <a:p>
            <a:r>
              <a:rPr lang="zh-CN" altLang="en-US" sz="1800" dirty="0">
                <a:solidFill>
                  <a:schemeClr val="bg1"/>
                </a:solidFill>
                <a:latin typeface="微软雅黑 Light" panose="020B0502040204020203" pitchFamily="34" charset="-122"/>
                <a:ea typeface="微软雅黑 Light" panose="020B0502040204020203" pitchFamily="34" charset="-122"/>
              </a:rPr>
              <a:t>接收方就一个等待下层调用的状态</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当下层有数据过来的时候，会收到</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一个</a:t>
            </a:r>
            <a:r>
              <a:rPr lang="en-US" altLang="zh-CN" sz="1800" dirty="0">
                <a:solidFill>
                  <a:schemeClr val="bg1"/>
                </a:solidFill>
                <a:latin typeface="微软雅黑 Light" panose="020B0502040204020203" pitchFamily="34" charset="-122"/>
                <a:ea typeface="微软雅黑 Light" panose="020B0502040204020203" pitchFamily="34" charset="-122"/>
              </a:rPr>
              <a:t>packet</a:t>
            </a:r>
            <a:r>
              <a:rPr lang="zh-CN" altLang="en-US" sz="1800" dirty="0">
                <a:solidFill>
                  <a:schemeClr val="bg1"/>
                </a:solidFill>
                <a:latin typeface="微软雅黑 Light" panose="020B0502040204020203" pitchFamily="34" charset="-122"/>
                <a:ea typeface="微软雅黑 Light" panose="020B0502040204020203" pitchFamily="34" charset="-122"/>
              </a:rPr>
              <a:t>，判断是否有错误，如果有错误</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反馈一个</a:t>
            </a:r>
            <a:r>
              <a:rPr lang="en-US" altLang="zh-CN" sz="1800" dirty="0" err="1">
                <a:solidFill>
                  <a:schemeClr val="bg1"/>
                </a:solidFill>
                <a:latin typeface="微软雅黑 Light" panose="020B0502040204020203" pitchFamily="34" charset="-122"/>
                <a:ea typeface="微软雅黑 Light" panose="020B0502040204020203" pitchFamily="34" charset="-122"/>
              </a:rPr>
              <a:t>nak</a:t>
            </a:r>
            <a:r>
              <a:rPr lang="zh-CN" altLang="en-US" sz="1800" dirty="0">
                <a:solidFill>
                  <a:schemeClr val="bg1"/>
                </a:solidFill>
                <a:latin typeface="微软雅黑 Light" panose="020B0502040204020203" pitchFamily="34" charset="-122"/>
                <a:ea typeface="微软雅黑 Light" panose="020B0502040204020203" pitchFamily="34" charset="-122"/>
              </a:rPr>
              <a:t>，如果分组没有错误，那么就提</a:t>
            </a:r>
            <a:endParaRPr lang="en-US" altLang="zh-CN" sz="1800" dirty="0">
              <a:solidFill>
                <a:schemeClr val="bg1"/>
              </a:solidFill>
              <a:latin typeface="微软雅黑 Light" panose="020B0502040204020203" pitchFamily="34" charset="-122"/>
              <a:ea typeface="微软雅黑 Light" panose="020B0502040204020203" pitchFamily="34" charset="-122"/>
            </a:endParaRPr>
          </a:p>
          <a:p>
            <a:r>
              <a:rPr lang="zh-CN" altLang="en-US" sz="1800" dirty="0">
                <a:solidFill>
                  <a:schemeClr val="bg1"/>
                </a:solidFill>
                <a:latin typeface="微软雅黑 Light" panose="020B0502040204020203" pitchFamily="34" charset="-122"/>
                <a:ea typeface="微软雅黑 Light" panose="020B0502040204020203" pitchFamily="34" charset="-122"/>
              </a:rPr>
              <a:t>取数据，向上层交付，告诉发送方，发一个</a:t>
            </a:r>
            <a:r>
              <a:rPr lang="en-US" altLang="zh-CN" sz="1800" dirty="0">
                <a:solidFill>
                  <a:schemeClr val="bg1"/>
                </a:solidFill>
                <a:latin typeface="微软雅黑 Light" panose="020B0502040204020203" pitchFamily="34" charset="-122"/>
                <a:ea typeface="微软雅黑 Light" panose="020B0502040204020203" pitchFamily="34" charset="-122"/>
              </a:rPr>
              <a:t>ack</a:t>
            </a:r>
            <a:endParaRPr lang="en-US" altLang="zh-CN" sz="1800" dirty="0">
              <a:solidFill>
                <a:schemeClr val="bg1"/>
              </a:solidFill>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1"/>
          <a:stretch>
            <a:fillRect/>
          </a:stretch>
        </p:blipFill>
        <p:spPr>
          <a:xfrm>
            <a:off x="5472753" y="445644"/>
            <a:ext cx="3391152" cy="42491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6747" y="397993"/>
            <a:ext cx="3826689" cy="584775"/>
          </a:xfrm>
          <a:prstGeom prst="rect">
            <a:avLst/>
          </a:prstGeom>
        </p:spPr>
        <p:txBody>
          <a:bodyPr wrap="none">
            <a:spAutoFit/>
          </a:bodyPr>
          <a:lstStyle/>
          <a:p>
            <a:r>
              <a:rPr lang="en-US" altLang="zh-CN" sz="3200" dirty="0">
                <a:solidFill>
                  <a:schemeClr val="bg1"/>
                </a:solidFill>
                <a:latin typeface="微软雅黑 Light" panose="020B0502040204020203" pitchFamily="34" charset="-122"/>
                <a:ea typeface="微软雅黑 Light" panose="020B0502040204020203" pitchFamily="34" charset="-122"/>
              </a:rPr>
              <a:t>Rdt2.0</a:t>
            </a:r>
            <a:r>
              <a:rPr lang="zh-CN" altLang="en-US" sz="3200" dirty="0">
                <a:solidFill>
                  <a:schemeClr val="bg1"/>
                </a:solidFill>
                <a:latin typeface="微软雅黑 Light" panose="020B0502040204020203" pitchFamily="34" charset="-122"/>
                <a:ea typeface="微软雅黑 Light" panose="020B0502040204020203" pitchFamily="34" charset="-122"/>
              </a:rPr>
              <a:t>：无错误场景</a:t>
            </a:r>
            <a:endParaRPr lang="en-US"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504220" y="1244156"/>
            <a:ext cx="8670963" cy="1323439"/>
          </a:xfrm>
          <a:prstGeom prst="rect">
            <a:avLst/>
          </a:prstGeom>
        </p:spPr>
        <p:txBody>
          <a:bodyPr wrap="none">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首先上层调用过来，发送方处于第一个状态，然后接收方一直处于一个</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状态，发送方计算校验和产生分组，发送出去，发送方变成第二个状态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等待</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或</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，无错误场景走下面的事件，收到分组且没有错误，提取数据</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交付数据，发送</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，发送方会返回到初始状态。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1"/>
          <a:stretch>
            <a:fillRect/>
          </a:stretch>
        </p:blipFill>
        <p:spPr>
          <a:xfrm>
            <a:off x="1599042" y="2756110"/>
            <a:ext cx="5700254" cy="2286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4293" y="195792"/>
            <a:ext cx="3826689" cy="584775"/>
          </a:xfrm>
          <a:prstGeom prst="rect">
            <a:avLst/>
          </a:prstGeom>
        </p:spPr>
        <p:txBody>
          <a:bodyPr wrap="none">
            <a:spAutoFit/>
          </a:bodyPr>
          <a:lstStyle/>
          <a:p>
            <a:r>
              <a:rPr lang="en-US" altLang="zh-CN" sz="3200" dirty="0">
                <a:solidFill>
                  <a:schemeClr val="bg1"/>
                </a:solidFill>
                <a:latin typeface="微软雅黑 Light" panose="020B0502040204020203" pitchFamily="34" charset="-122"/>
                <a:ea typeface="微软雅黑 Light" panose="020B0502040204020203" pitchFamily="34" charset="-122"/>
              </a:rPr>
              <a:t>Rdt2.0</a:t>
            </a:r>
            <a:r>
              <a:rPr lang="zh-CN" altLang="en-US" sz="3200" dirty="0">
                <a:solidFill>
                  <a:schemeClr val="bg1"/>
                </a:solidFill>
                <a:latin typeface="微软雅黑 Light" panose="020B0502040204020203" pitchFamily="34" charset="-122"/>
                <a:ea typeface="微软雅黑 Light" panose="020B0502040204020203" pitchFamily="34" charset="-122"/>
              </a:rPr>
              <a:t>：有错误场景</a:t>
            </a:r>
            <a:endParaRPr lang="en-US"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272208" y="940534"/>
            <a:ext cx="8810425" cy="1938992"/>
          </a:xfrm>
          <a:prstGeom prst="rect">
            <a:avLst/>
          </a:prstGeom>
        </p:spPr>
        <p:txBody>
          <a:bodyPr wrap="none">
            <a:spAutoFit/>
          </a:bodyPr>
          <a:lstStyle/>
          <a:p>
            <a:r>
              <a:rPr lang="zh-CN" altLang="en-US" sz="2000" dirty="0">
                <a:solidFill>
                  <a:schemeClr val="bg1"/>
                </a:solidFill>
                <a:latin typeface="微软雅黑 Light" panose="020B0502040204020203" pitchFamily="34" charset="-122"/>
                <a:ea typeface="微软雅黑 Light" panose="020B0502040204020203" pitchFamily="34" charset="-122"/>
              </a:rPr>
              <a:t>首先上层调用过来，发送方处于第一个状态，接收方一直处于一个</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状态，发送方计算校验和并产生分组，发送出去，发送方变成第二个状态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等待</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或</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，有错误场景，接收方走上面的状态，执行</a:t>
            </a:r>
            <a:r>
              <a:rPr lang="en-US" altLang="zh-CN" sz="2000" dirty="0" err="1">
                <a:solidFill>
                  <a:schemeClr val="bg1"/>
                </a:solidFill>
                <a:latin typeface="微软雅黑 Light" panose="020B0502040204020203" pitchFamily="34" charset="-122"/>
                <a:ea typeface="微软雅黑 Light" panose="020B0502040204020203" pitchFamily="34" charset="-122"/>
              </a:rPr>
              <a:t>udtsend</a:t>
            </a:r>
            <a:r>
              <a:rPr lang="en-US" altLang="zh-CN" sz="2000" dirty="0">
                <a:solidFill>
                  <a:schemeClr val="bg1"/>
                </a:solidFill>
                <a:latin typeface="微软雅黑 Light" panose="020B0502040204020203" pitchFamily="34" charset="-122"/>
                <a:ea typeface="微软雅黑 Light" panose="020B0502040204020203" pitchFamily="34" charset="-122"/>
              </a:rPr>
              <a:t> </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的操作</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，然后发送方执行收到</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并且</a:t>
            </a:r>
            <a:r>
              <a:rPr lang="en-US" altLang="zh-CN" sz="2000" dirty="0">
                <a:solidFill>
                  <a:schemeClr val="bg1"/>
                </a:solidFill>
                <a:latin typeface="微软雅黑 Light" panose="020B0502040204020203" pitchFamily="34" charset="-122"/>
                <a:ea typeface="微软雅黑 Light" panose="020B0502040204020203" pitchFamily="34" charset="-122"/>
              </a:rPr>
              <a:t>packet</a:t>
            </a:r>
            <a:r>
              <a:rPr lang="zh-CN" altLang="en-US" sz="2000" dirty="0">
                <a:solidFill>
                  <a:schemeClr val="bg1"/>
                </a:solidFill>
                <a:latin typeface="微软雅黑 Light" panose="020B0502040204020203" pitchFamily="34" charset="-122"/>
                <a:ea typeface="微软雅黑 Light" panose="020B0502040204020203" pitchFamily="34" charset="-122"/>
              </a:rPr>
              <a:t>是</a:t>
            </a:r>
            <a:r>
              <a:rPr lang="en-US" altLang="zh-CN" sz="2000" dirty="0" err="1">
                <a:solidFill>
                  <a:schemeClr val="bg1"/>
                </a:solidFill>
                <a:latin typeface="微软雅黑 Light" panose="020B0502040204020203" pitchFamily="34" charset="-122"/>
                <a:ea typeface="微软雅黑 Light" panose="020B0502040204020203" pitchFamily="34" charset="-122"/>
              </a:rPr>
              <a:t>nak</a:t>
            </a:r>
            <a:r>
              <a:rPr lang="zh-CN" altLang="en-US" sz="2000" dirty="0">
                <a:solidFill>
                  <a:schemeClr val="bg1"/>
                </a:solidFill>
                <a:latin typeface="微软雅黑 Light" panose="020B0502040204020203" pitchFamily="34" charset="-122"/>
                <a:ea typeface="微软雅黑 Light" panose="020B0502040204020203" pitchFamily="34" charset="-122"/>
              </a:rPr>
              <a:t>的操作，进行重传，然后等待</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r>
              <a:rPr lang="zh-CN" altLang="en-US" sz="2000" dirty="0">
                <a:solidFill>
                  <a:schemeClr val="bg1"/>
                </a:solidFill>
                <a:latin typeface="微软雅黑 Light" panose="020B0502040204020203" pitchFamily="34" charset="-122"/>
                <a:ea typeface="微软雅黑 Light" panose="020B0502040204020203" pitchFamily="34" charset="-122"/>
              </a:rPr>
              <a:t>确认消息，如果这次正确，那么会发一个</a:t>
            </a:r>
            <a:r>
              <a:rPr lang="en-US" altLang="zh-CN" sz="2000" dirty="0">
                <a:solidFill>
                  <a:schemeClr val="bg1"/>
                </a:solidFill>
                <a:latin typeface="微软雅黑 Light" panose="020B0502040204020203" pitchFamily="34" charset="-122"/>
                <a:ea typeface="微软雅黑 Light" panose="020B0502040204020203" pitchFamily="34" charset="-122"/>
              </a:rPr>
              <a:t>ack</a:t>
            </a:r>
            <a:r>
              <a:rPr lang="zh-CN" altLang="en-US" sz="2000" dirty="0">
                <a:solidFill>
                  <a:schemeClr val="bg1"/>
                </a:solidFill>
                <a:latin typeface="微软雅黑 Light" panose="020B0502040204020203" pitchFamily="34" charset="-122"/>
                <a:ea typeface="微软雅黑 Light" panose="020B0502040204020203" pitchFamily="34" charset="-122"/>
              </a:rPr>
              <a:t>，之后回到等到上层调用的状态</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1"/>
          <a:stretch>
            <a:fillRect/>
          </a:stretch>
        </p:blipFill>
        <p:spPr>
          <a:xfrm>
            <a:off x="1599042" y="2756110"/>
            <a:ext cx="5700254" cy="2286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95973" y="555526"/>
            <a:ext cx="3552056" cy="1615827"/>
          </a:xfrm>
          <a:prstGeom prst="rect">
            <a:avLst/>
          </a:prstGeom>
        </p:spPr>
        <p:txBody>
          <a:bodyPr wrap="square">
            <a:spAutoFit/>
          </a:bodyPr>
          <a:lstStyle/>
          <a:p>
            <a:pPr algn="ctr">
              <a:lnSpc>
                <a:spcPct val="150000"/>
              </a:lnSpc>
            </a:pPr>
            <a:r>
              <a:rPr lang="en-US" altLang="zh-CN" sz="6600" dirty="0">
                <a:solidFill>
                  <a:schemeClr val="bg1"/>
                </a:solidFill>
                <a:latin typeface="Impact" panose="020B0806030902050204" pitchFamily="34" charset="0"/>
                <a:ea typeface="微软雅黑 Light" panose="020B0502040204020203" pitchFamily="34" charset="-122"/>
              </a:rPr>
              <a:t>THANKS!</a:t>
            </a:r>
            <a:endParaRPr lang="zh-CN" altLang="en-US" sz="6600" dirty="0">
              <a:solidFill>
                <a:schemeClr val="bg1"/>
              </a:solidFill>
              <a:latin typeface="Impact" panose="020B0806030902050204" pitchFamily="34" charset="0"/>
              <a:ea typeface="微软雅黑 Light" panose="020B0502040204020203" pitchFamily="34" charset="-122"/>
            </a:endParaRPr>
          </a:p>
        </p:txBody>
      </p:sp>
      <p:sp>
        <p:nvSpPr>
          <p:cNvPr id="7" name="矩形 6"/>
          <p:cNvSpPr/>
          <p:nvPr/>
        </p:nvSpPr>
        <p:spPr>
          <a:xfrm>
            <a:off x="3551271" y="4086362"/>
            <a:ext cx="3048000" cy="501612"/>
          </a:xfrm>
          <a:prstGeom prst="rect">
            <a:avLst/>
          </a:prstGeom>
        </p:spPr>
        <p:txBody>
          <a:bodyPr wrap="square">
            <a:spAutoFit/>
          </a:bodyPr>
          <a:lstStyle/>
          <a:p>
            <a:pPr>
              <a:lnSpc>
                <a:spcPct val="150000"/>
              </a:lnSpc>
            </a:pPr>
            <a:r>
              <a:rPr lang="zh-CN" altLang="en-US" sz="2000" dirty="0">
                <a:solidFill>
                  <a:schemeClr val="bg1"/>
                </a:solidFill>
                <a:latin typeface="微软雅黑 Light" panose="020B0502040204020203" pitchFamily="34" charset="-122"/>
                <a:ea typeface="微软雅黑 Light" panose="020B0502040204020203" pitchFamily="34" charset="-122"/>
              </a:rPr>
              <a:t>恳请各位批评指正！</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ppt_x"/>
                                          </p:val>
                                        </p:tav>
                                        <p:tav tm="100000">
                                          <p:val>
                                            <p:strVal val="#ppt_x"/>
                                          </p:val>
                                        </p:tav>
                                      </p:tavLst>
                                    </p:anim>
                                    <p:anim calcmode="lin" valueType="num">
                                      <p:cBhvr>
                                        <p:cTn id="8" dur="250" fill="hold"/>
                                        <p:tgtEl>
                                          <p:spTgt spid="5"/>
                                        </p:tgtEl>
                                        <p:attrNameLst>
                                          <p:attrName>ppt_y</p:attrName>
                                        </p:attrNameLst>
                                      </p:cBhvr>
                                      <p:tavLst>
                                        <p:tav tm="0">
                                          <p:val>
                                            <p:strVal val="#ppt_y-#ppt_h/2"/>
                                          </p:val>
                                        </p:tav>
                                        <p:tav tm="100000">
                                          <p:val>
                                            <p:strVal val="#ppt_y"/>
                                          </p:val>
                                        </p:tav>
                                      </p:tavLst>
                                    </p:anim>
                                    <p:anim calcmode="lin" valueType="num">
                                      <p:cBhvr>
                                        <p:cTn id="9" dur="250" fill="hold"/>
                                        <p:tgtEl>
                                          <p:spTgt spid="5"/>
                                        </p:tgtEl>
                                        <p:attrNameLst>
                                          <p:attrName>ppt_w</p:attrName>
                                        </p:attrNameLst>
                                      </p:cBhvr>
                                      <p:tavLst>
                                        <p:tav tm="0">
                                          <p:val>
                                            <p:strVal val="#ppt_w"/>
                                          </p:val>
                                        </p:tav>
                                        <p:tav tm="100000">
                                          <p:val>
                                            <p:strVal val="#ppt_w"/>
                                          </p:val>
                                        </p:tav>
                                      </p:tavLst>
                                    </p:anim>
                                    <p:anim calcmode="lin" valueType="num">
                                      <p:cBhvr>
                                        <p:cTn id="10" dur="250" fill="hold"/>
                                        <p:tgtEl>
                                          <p:spTgt spid="5"/>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0" y="0"/>
            <a:ext cx="9144000" cy="5143500"/>
          </a:xfrm>
          <a:prstGeom prst="rect">
            <a:avLst/>
          </a:prstGeom>
        </p:spPr>
      </p:pic>
      <p:pic>
        <p:nvPicPr>
          <p:cNvPr id="5" name="图片 4"/>
          <p:cNvPicPr>
            <a:picLocks noChangeAspect="1"/>
          </p:cNvPicPr>
          <p:nvPr/>
        </p:nvPicPr>
        <p:blipFill>
          <a:blip r:embed="rId2"/>
          <a:stretch>
            <a:fillRect/>
          </a:stretch>
        </p:blipFill>
        <p:spPr>
          <a:xfrm>
            <a:off x="555318" y="1100405"/>
            <a:ext cx="2352861" cy="3102607"/>
          </a:xfrm>
          <a:prstGeom prst="rect">
            <a:avLst/>
          </a:prstGeom>
        </p:spPr>
      </p:pic>
      <p:pic>
        <p:nvPicPr>
          <p:cNvPr id="4" name="图片 3"/>
          <p:cNvPicPr>
            <a:picLocks noChangeAspect="1"/>
          </p:cNvPicPr>
          <p:nvPr/>
        </p:nvPicPr>
        <p:blipFill>
          <a:blip r:embed="rId3"/>
          <a:stretch>
            <a:fillRect/>
          </a:stretch>
        </p:blipFill>
        <p:spPr>
          <a:xfrm>
            <a:off x="684775" y="2151932"/>
            <a:ext cx="3724348" cy="2535726"/>
          </a:xfrm>
          <a:prstGeom prst="rect">
            <a:avLst/>
          </a:prstGeom>
        </p:spPr>
      </p:pic>
      <p:sp>
        <p:nvSpPr>
          <p:cNvPr id="17" name="文本框 16"/>
          <p:cNvSpPr txBox="1"/>
          <p:nvPr/>
        </p:nvSpPr>
        <p:spPr>
          <a:xfrm>
            <a:off x="3366554" y="1696090"/>
            <a:ext cx="5423379" cy="707886"/>
          </a:xfrm>
          <a:prstGeom prst="rect">
            <a:avLst/>
          </a:prstGeom>
          <a:noFill/>
        </p:spPr>
        <p:txBody>
          <a:bodyPr wrap="square">
            <a:spAutoFit/>
          </a:bodyPr>
          <a:lstStyle/>
          <a:p>
            <a:pPr algn="ctr">
              <a:defRPr/>
            </a:pPr>
            <a:r>
              <a:rPr lang="zh-CN" altLang="en-US" sz="4000" b="1" dirty="0">
                <a:solidFill>
                  <a:schemeClr val="bg1"/>
                </a:solidFill>
                <a:latin typeface="+mn-ea"/>
              </a:rPr>
              <a:t>感谢观看 </a:t>
            </a:r>
            <a:r>
              <a:rPr lang="en-US" altLang="zh-CN" sz="4000" b="1" dirty="0">
                <a:solidFill>
                  <a:schemeClr val="bg1"/>
                </a:solidFill>
                <a:latin typeface="+mn-ea"/>
              </a:rPr>
              <a:t>THANKS!</a:t>
            </a:r>
            <a:endParaRPr lang="zh-CN" altLang="en-US" sz="4000" b="1" dirty="0">
              <a:solidFill>
                <a:schemeClr val="bg1"/>
              </a:solidFill>
              <a:latin typeface="+mn-ea"/>
            </a:endParaRPr>
          </a:p>
        </p:txBody>
      </p:sp>
      <p:sp>
        <p:nvSpPr>
          <p:cNvPr id="18" name="文本框 17"/>
          <p:cNvSpPr txBox="1"/>
          <p:nvPr/>
        </p:nvSpPr>
        <p:spPr>
          <a:xfrm>
            <a:off x="4840606" y="3373532"/>
            <a:ext cx="2370966" cy="338554"/>
          </a:xfrm>
          <a:prstGeom prst="rect">
            <a:avLst/>
          </a:prstGeom>
          <a:noFill/>
        </p:spPr>
        <p:txBody>
          <a:bodyPr>
            <a:spAutoFit/>
          </a:bodyPr>
          <a:lstStyle/>
          <a:p>
            <a:pPr algn="ctr">
              <a:defRPr/>
            </a:pPr>
            <a:r>
              <a:rPr lang="zh-CN" altLang="en-US" sz="1600" dirty="0">
                <a:solidFill>
                  <a:schemeClr val="bg1"/>
                </a:solidFill>
                <a:latin typeface="+mn-ea"/>
              </a:rPr>
              <a:t>答辩人：肖伟豪</a:t>
            </a:r>
            <a:endParaRPr lang="zh-CN" altLang="en-US" sz="1600" dirty="0">
              <a:solidFill>
                <a:schemeClr val="bg1"/>
              </a:solidFill>
              <a:latin typeface="+mn-ea"/>
            </a:endParaRPr>
          </a:p>
        </p:txBody>
      </p:sp>
      <p:sp>
        <p:nvSpPr>
          <p:cNvPr id="20" name="文本框 19"/>
          <p:cNvSpPr txBox="1"/>
          <p:nvPr/>
        </p:nvSpPr>
        <p:spPr>
          <a:xfrm>
            <a:off x="5462354" y="4687658"/>
            <a:ext cx="2984500" cy="461665"/>
          </a:xfrm>
          <a:prstGeom prst="rect">
            <a:avLst/>
          </a:prstGeom>
          <a:noFill/>
        </p:spPr>
        <p:txBody>
          <a:bodyPr wrap="square">
            <a:spAutoFit/>
          </a:bodyPr>
          <a:lstStyle/>
          <a:p>
            <a:r>
              <a:rPr lang="zh-CN" altLang="en-US" sz="1200" dirty="0">
                <a:solidFill>
                  <a:schemeClr val="bg1"/>
                </a:solidFill>
                <a:latin typeface="+mn-ea"/>
              </a:rPr>
              <a:t>学院：计算机科学与技术学院     学号：</a:t>
            </a:r>
            <a:r>
              <a:rPr lang="en-US" altLang="zh-CN" sz="1200" dirty="0">
                <a:solidFill>
                  <a:schemeClr val="bg1"/>
                </a:solidFill>
                <a:latin typeface="+mn-ea"/>
              </a:rPr>
              <a:t>1170300922</a:t>
            </a:r>
            <a:endParaRPr lang="zh-CN" altLang="en-US" sz="1200" dirty="0">
              <a:solidFill>
                <a:schemeClr val="bg1"/>
              </a:solidFill>
              <a:latin typeface="+mn-ea"/>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0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ppt_h/2"/>
                                          </p:val>
                                        </p:tav>
                                        <p:tav tm="100000">
                                          <p:val>
                                            <p:strVal val="#ppt_y"/>
                                          </p:val>
                                        </p:tav>
                                      </p:tavLst>
                                    </p:anim>
                                    <p:anim calcmode="lin" valueType="num">
                                      <p:cBhvr>
                                        <p:cTn id="21" dur="250" fill="hold"/>
                                        <p:tgtEl>
                                          <p:spTgt spid="17"/>
                                        </p:tgtEl>
                                        <p:attrNameLst>
                                          <p:attrName>ppt_w</p:attrName>
                                        </p:attrNameLst>
                                      </p:cBhvr>
                                      <p:tavLst>
                                        <p:tav tm="0">
                                          <p:val>
                                            <p:strVal val="#ppt_w"/>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childTnLst>
                                </p:cTn>
                              </p:par>
                            </p:childTnLst>
                          </p:cTn>
                        </p:par>
                        <p:par>
                          <p:cTn id="23" fill="hold">
                            <p:stCondLst>
                              <p:cond delay="2349"/>
                            </p:stCondLst>
                            <p:childTnLst>
                              <p:par>
                                <p:cTn id="24" presetID="2" presetClass="entr" presetSubtype="4"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par>
                          <p:cTn id="28" fill="hold">
                            <p:stCondLst>
                              <p:cond delay="2849"/>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计算机网络翻转课堂</a:t>
            </a:r>
            <a:endParaRPr lang="zh-CN" altLang="en-US" dirty="0"/>
          </a:p>
        </p:txBody>
      </p:sp>
      <p:sp>
        <p:nvSpPr>
          <p:cNvPr id="5" name="副标题 4"/>
          <p:cNvSpPr>
            <a:spLocks noGrp="1"/>
          </p:cNvSpPr>
          <p:nvPr>
            <p:ph type="subTitle" idx="1"/>
          </p:nvPr>
        </p:nvSpPr>
        <p:spPr/>
        <p:txBody>
          <a:bodyPr/>
          <a:lstStyle/>
          <a:p>
            <a:r>
              <a:rPr lang="zh-CN" altLang="en-US" dirty="0"/>
              <a:t>严以律己，宽以待人</a:t>
            </a:r>
            <a:endParaRPr lang="zh-CN" altLang="en-US" dirty="0"/>
          </a:p>
        </p:txBody>
      </p:sp>
      <p:sp>
        <p:nvSpPr>
          <p:cNvPr id="2" name="文本框 1"/>
          <p:cNvSpPr txBox="1"/>
          <p:nvPr/>
        </p:nvSpPr>
        <p:spPr>
          <a:xfrm>
            <a:off x="5166066" y="3470252"/>
            <a:ext cx="2320584" cy="5067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闫钊，陈泊舟，马毓翔，肖伟豪，田纪书</a:t>
            </a:r>
            <a:endParaRPr kumimoji="0" lang="zh-CN" altLang="en-US"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Rdt2.1</a:t>
            </a:r>
            <a:r>
              <a:rPr lang="zh-CN" altLang="en-US" dirty="0"/>
              <a:t>和</a:t>
            </a:r>
            <a:r>
              <a:rPr lang="en-US" altLang="zh-CN" dirty="0"/>
              <a:t>Rdt2.2</a:t>
            </a:r>
            <a:endParaRPr lang="zh-CN" alt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200646"/>
            <a:ext cx="8137922" cy="771524"/>
          </a:xfrm>
        </p:spPr>
        <p:txBody>
          <a:bodyPr/>
          <a:lstStyle/>
          <a:p>
            <a:r>
              <a:rPr lang="zh-CN" altLang="en-US" sz="2700" dirty="0"/>
              <a:t>多路复用于多路分用</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endParaRPr lang="en-US" altLang="zh-CN" b="1" dirty="0"/>
          </a:p>
          <a:p>
            <a:pPr marL="0" indent="0">
              <a:buNone/>
            </a:pPr>
            <a:r>
              <a:rPr lang="zh-CN" altLang="en-US" dirty="0"/>
              <a:t>在目的主机，传输层从紧邻其下的网络层接收报文段。传输层负责将这些报文段中的数据交付给在主机上运行的合适的应用进程。</a:t>
            </a:r>
            <a:endParaRPr lang="en-US" altLang="zh-CN" dirty="0"/>
          </a:p>
          <a:p>
            <a:pPr marL="0" indent="0">
              <a:buNone/>
            </a:pPr>
            <a:endParaRPr lang="en-US" altLang="zh-CN" dirty="0"/>
          </a:p>
          <a:p>
            <a:r>
              <a:rPr lang="zh-CN" altLang="en-US" dirty="0"/>
              <a:t>接收主机中的传输层通过一个套接字来传递数据。由于在任何一个时刻接收主机上可能有多个套接字，所以每个套接字都必须有唯一的标识符。</a:t>
            </a:r>
            <a:endParaRPr lang="zh-CN" altLang="en-US" dirty="0"/>
          </a:p>
          <a:p>
            <a:r>
              <a:rPr lang="zh-CN" altLang="en-US" dirty="0"/>
              <a:t>在每个传输层报文段中包含了两个端口号字段，在接收端，传输层检查这些字段并标识出接收套接字，然后将报文段定向到该套接字。</a:t>
            </a:r>
            <a:endParaRPr lang="zh-CN" altLang="en-US" dirty="0"/>
          </a:p>
          <a:p>
            <a:pPr marL="0" indent="0">
              <a:buNone/>
            </a:pPr>
            <a:endParaRPr lang="zh-CN" altLang="en-US"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Rdt2.1</a:t>
            </a:r>
            <a:endParaRPr lang="zh-CN" altLang="en-US" dirty="0"/>
          </a:p>
        </p:txBody>
      </p:sp>
      <p:sp>
        <p:nvSpPr>
          <p:cNvPr id="3" name="内容占位符 2"/>
          <p:cNvSpPr>
            <a:spLocks noGrp="1"/>
          </p:cNvSpPr>
          <p:nvPr>
            <p:ph idx="1"/>
          </p:nvPr>
        </p:nvSpPr>
        <p:spPr/>
        <p:txBody>
          <a:bodyPr>
            <a:normAutofit lnSpcReduction="20000"/>
          </a:bodyPr>
          <a:lstStyle/>
          <a:p>
            <a:r>
              <a:rPr lang="zh-CN" altLang="en-US" dirty="0"/>
              <a:t>当</a:t>
            </a:r>
            <a:r>
              <a:rPr lang="en-US" altLang="zh-CN" dirty="0"/>
              <a:t>rdt2.0</a:t>
            </a:r>
            <a:r>
              <a:rPr lang="zh-CN" altLang="en-US" dirty="0"/>
              <a:t>假设的信道可能产生位的反转，但是不会丢包的假设而设置了接收方确认分组和发送方重传的机制。</a:t>
            </a:r>
            <a:endParaRPr lang="en-US" altLang="zh-CN" dirty="0"/>
          </a:p>
          <a:p>
            <a:endParaRPr lang="en-US" altLang="zh-CN" dirty="0"/>
          </a:p>
          <a:p>
            <a:r>
              <a:rPr lang="zh-CN" altLang="en-US" dirty="0"/>
              <a:t>但是在现实生活中当</a:t>
            </a:r>
            <a:r>
              <a:rPr lang="en-US" altLang="zh-CN" dirty="0"/>
              <a:t>ack/</a:t>
            </a:r>
            <a:r>
              <a:rPr lang="en-US" altLang="zh-CN" dirty="0" err="1"/>
              <a:t>nak</a:t>
            </a:r>
            <a:r>
              <a:rPr lang="zh-CN" altLang="en-US" dirty="0"/>
              <a:t>被破坏怎么办？</a:t>
            </a:r>
            <a:endParaRPr lang="en-US" altLang="zh-CN" dirty="0"/>
          </a:p>
          <a:p>
            <a:endParaRPr lang="en-US" altLang="zh-CN" dirty="0"/>
          </a:p>
          <a:p>
            <a:r>
              <a:rPr lang="zh-CN" altLang="en-US" dirty="0"/>
              <a:t>于是</a:t>
            </a:r>
            <a:r>
              <a:rPr lang="en-US" altLang="zh-CN" dirty="0"/>
              <a:t>rdt2.1</a:t>
            </a:r>
            <a:r>
              <a:rPr lang="zh-CN" altLang="en-US" dirty="0"/>
              <a:t>发送方对于没有收到</a:t>
            </a:r>
            <a:r>
              <a:rPr lang="en-US" altLang="zh-CN" dirty="0"/>
              <a:t>ack/</a:t>
            </a:r>
            <a:r>
              <a:rPr lang="en-US" altLang="zh-CN" dirty="0" err="1"/>
              <a:t>nak</a:t>
            </a:r>
            <a:r>
              <a:rPr lang="zh-CN" altLang="en-US" dirty="0"/>
              <a:t>的包进行重传，并且对于每一个包都设置了序列号。</a:t>
            </a:r>
            <a:endParaRPr lang="en-US" altLang="zh-CN" dirty="0"/>
          </a:p>
          <a:p>
            <a:endParaRPr lang="en-US" altLang="zh-CN" dirty="0"/>
          </a:p>
          <a:p>
            <a:r>
              <a:rPr lang="zh-CN" altLang="en-US" dirty="0"/>
              <a:t>而且接收方需要可以辨别是否是重复的分组，从而丢弃重复的部分。</a:t>
            </a:r>
            <a:endParaRPr lang="zh-CN" altLang="en-US"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发送方</a:t>
            </a:r>
            <a:r>
              <a:rPr lang="en-US" altLang="zh-CN" dirty="0"/>
              <a:t>FSM</a:t>
            </a:r>
            <a:endParaRPr lang="zh-CN" altLang="en-US" dirty="0"/>
          </a:p>
        </p:txBody>
      </p:sp>
      <p:pic>
        <p:nvPicPr>
          <p:cNvPr id="4" name="内容占位符 3"/>
          <p:cNvPicPr>
            <a:picLocks noGrp="1" noChangeAspect="1"/>
          </p:cNvPicPr>
          <p:nvPr>
            <p:ph idx="1"/>
          </p:nvPr>
        </p:nvPicPr>
        <p:blipFill>
          <a:blip r:embed="rId1"/>
          <a:stretch>
            <a:fillRect/>
          </a:stretch>
        </p:blipFill>
        <p:spPr>
          <a:xfrm>
            <a:off x="922937" y="1025371"/>
            <a:ext cx="6788146" cy="3805590"/>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接收方</a:t>
            </a:r>
            <a:r>
              <a:rPr lang="en-US" altLang="zh-CN" dirty="0"/>
              <a:t>FSM</a:t>
            </a:r>
            <a:endParaRPr lang="zh-CN" altLang="en-US" dirty="0"/>
          </a:p>
        </p:txBody>
      </p:sp>
      <p:pic>
        <p:nvPicPr>
          <p:cNvPr id="4" name="内容占位符 3"/>
          <p:cNvPicPr>
            <a:picLocks noGrp="1" noChangeAspect="1"/>
          </p:cNvPicPr>
          <p:nvPr>
            <p:ph idx="1"/>
          </p:nvPr>
        </p:nvPicPr>
        <p:blipFill>
          <a:blip r:embed="rId1"/>
          <a:stretch>
            <a:fillRect/>
          </a:stretch>
        </p:blipFill>
        <p:spPr>
          <a:xfrm>
            <a:off x="721163" y="1032029"/>
            <a:ext cx="7236380" cy="3827507"/>
          </a:xfrm>
          <a:prstGeom prst="rect">
            <a:avLst/>
          </a:prstGeom>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发送方：</a:t>
            </a:r>
            <a:r>
              <a:rPr lang="en-US" altLang="zh-CN" dirty="0"/>
              <a:t>Rdt2.1</a:t>
            </a:r>
            <a:r>
              <a:rPr lang="zh-CN" altLang="en-US" dirty="0"/>
              <a:t>为每一个分组增加了序列号，需要检验</a:t>
            </a:r>
            <a:r>
              <a:rPr lang="en-US" altLang="zh-CN" dirty="0"/>
              <a:t>ack/</a:t>
            </a:r>
            <a:r>
              <a:rPr lang="en-US" altLang="zh-CN" dirty="0" err="1"/>
              <a:t>nak</a:t>
            </a:r>
            <a:r>
              <a:rPr lang="zh-CN" altLang="en-US" dirty="0"/>
              <a:t>是否正确。发送方的</a:t>
            </a:r>
            <a:r>
              <a:rPr lang="en-US" altLang="zh-CN" dirty="0"/>
              <a:t>FSM</a:t>
            </a:r>
            <a:r>
              <a:rPr lang="zh-CN" altLang="en-US" dirty="0"/>
              <a:t>状态翻了一倍。</a:t>
            </a:r>
            <a:endParaRPr lang="en-US" altLang="zh-CN" dirty="0"/>
          </a:p>
          <a:p>
            <a:endParaRPr lang="en-US" altLang="zh-CN" dirty="0"/>
          </a:p>
          <a:p>
            <a:r>
              <a:rPr lang="zh-CN" altLang="en-US" dirty="0"/>
              <a:t>接收方：需要辨别和处理分组重复的情况</a:t>
            </a:r>
            <a:endParaRPr lang="en-US" altLang="zh-CN" dirty="0"/>
          </a:p>
          <a:p>
            <a:endParaRPr lang="en-US" altLang="zh-CN" dirty="0"/>
          </a:p>
          <a:p>
            <a:r>
              <a:rPr lang="zh-CN" altLang="en-US" dirty="0"/>
              <a:t>序列号只需要</a:t>
            </a:r>
            <a:r>
              <a:rPr lang="en-US" altLang="zh-CN" dirty="0"/>
              <a:t>0</a:t>
            </a:r>
            <a:r>
              <a:rPr lang="zh-CN" altLang="en-US" dirty="0"/>
              <a:t>和</a:t>
            </a:r>
            <a:r>
              <a:rPr lang="en-US" altLang="zh-CN" dirty="0"/>
              <a:t>1</a:t>
            </a:r>
            <a:r>
              <a:rPr lang="zh-CN" altLang="en-US" dirty="0"/>
              <a:t>是因为</a:t>
            </a:r>
            <a:r>
              <a:rPr lang="en-US" altLang="zh-CN" dirty="0"/>
              <a:t>rdt2.1</a:t>
            </a:r>
            <a:r>
              <a:rPr lang="zh-CN" altLang="en-US" dirty="0"/>
              <a:t>还是一个停</a:t>
            </a:r>
            <a:r>
              <a:rPr lang="en-US" altLang="zh-CN" dirty="0"/>
              <a:t>-</a:t>
            </a:r>
            <a:r>
              <a:rPr lang="zh-CN" altLang="en-US" dirty="0"/>
              <a:t>等的一个协议，只有一个接收才会发送下一个，所以两个序列号足够了。</a:t>
            </a:r>
            <a:endParaRPr lang="zh-CN" altLang="en-US"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Rdt2.2</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ack/</a:t>
            </a:r>
            <a:r>
              <a:rPr lang="en-US" altLang="zh-CN" dirty="0" err="1"/>
              <a:t>nak</a:t>
            </a:r>
            <a:r>
              <a:rPr lang="zh-CN" altLang="en-US" dirty="0"/>
              <a:t>两种状态太麻烦，所以</a:t>
            </a:r>
            <a:r>
              <a:rPr lang="en-US" altLang="zh-CN" dirty="0"/>
              <a:t>rdt2.2</a:t>
            </a:r>
            <a:r>
              <a:rPr lang="zh-CN" altLang="en-US" dirty="0"/>
              <a:t>就将</a:t>
            </a:r>
            <a:r>
              <a:rPr lang="en-US" altLang="zh-CN" dirty="0" err="1"/>
              <a:t>nak</a:t>
            </a:r>
            <a:r>
              <a:rPr lang="zh-CN" altLang="en-US" dirty="0"/>
              <a:t>状态去掉了。</a:t>
            </a:r>
            <a:endParaRPr lang="en-US" altLang="zh-CN" dirty="0"/>
          </a:p>
          <a:p>
            <a:endParaRPr lang="en-US" altLang="zh-CN" dirty="0"/>
          </a:p>
          <a:p>
            <a:r>
              <a:rPr lang="zh-CN" altLang="en-US" dirty="0"/>
              <a:t>作为替代措施，在</a:t>
            </a:r>
            <a:r>
              <a:rPr lang="en-US" altLang="zh-CN" dirty="0"/>
              <a:t>ack</a:t>
            </a:r>
            <a:r>
              <a:rPr lang="zh-CN" altLang="en-US" dirty="0"/>
              <a:t>消息中添加了被确认的序列号。让发送方可以判断自己的分组是否被正确接收。</a:t>
            </a:r>
            <a:endParaRPr lang="en-US" altLang="zh-CN" dirty="0"/>
          </a:p>
          <a:p>
            <a:endParaRPr lang="en-US" altLang="zh-CN" dirty="0"/>
          </a:p>
          <a:p>
            <a:r>
              <a:rPr lang="zh-CN" altLang="en-US" dirty="0"/>
              <a:t>如果没有正确接收，那么就重传。那么引起一个问题，如果只是延迟而没有丢失，接收方对于重复接收的包还是要发回一个</a:t>
            </a:r>
            <a:r>
              <a:rPr lang="en-US" altLang="zh-CN" dirty="0"/>
              <a:t>ack</a:t>
            </a:r>
            <a:r>
              <a:rPr lang="zh-CN" altLang="en-US" dirty="0"/>
              <a:t>。</a:t>
            </a:r>
            <a:endParaRPr lang="zh-CN" altLang="en-US"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Rdt3.0</a:t>
            </a:r>
            <a:endParaRPr lang="zh-CN" altLang="en-US" dirty="0"/>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当信道即可能发生错误，也可能丢失了分组。那么前面协议的纠错措施就不够了。当</a:t>
            </a:r>
            <a:r>
              <a:rPr lang="en-US" altLang="zh-CN" dirty="0"/>
              <a:t>ack</a:t>
            </a:r>
            <a:r>
              <a:rPr lang="zh-CN" altLang="en-US" dirty="0"/>
              <a:t>协议都丢失时，</a:t>
            </a:r>
            <a:r>
              <a:rPr lang="en-US" altLang="zh-CN" dirty="0"/>
              <a:t>rdt2.2</a:t>
            </a:r>
            <a:r>
              <a:rPr lang="zh-CN" altLang="en-US" dirty="0"/>
              <a:t>就无限制的等待下去陷入停顿。</a:t>
            </a:r>
            <a:endParaRPr lang="en-US" altLang="zh-CN" dirty="0"/>
          </a:p>
          <a:p>
            <a:endParaRPr lang="en-US" altLang="zh-CN" dirty="0"/>
          </a:p>
          <a:p>
            <a:r>
              <a:rPr lang="zh-CN" altLang="en-US" dirty="0"/>
              <a:t>解决办法就是为每一个分组都设置一个等待时间，当等待时间过去后没有收到</a:t>
            </a:r>
            <a:r>
              <a:rPr lang="en-US" altLang="zh-CN" dirty="0"/>
              <a:t>ack</a:t>
            </a:r>
            <a:r>
              <a:rPr lang="zh-CN" altLang="en-US" dirty="0"/>
              <a:t>，发送方就要重传。</a:t>
            </a:r>
            <a:endParaRPr lang="en-US" altLang="zh-CN" dirty="0"/>
          </a:p>
          <a:p>
            <a:endParaRPr lang="en-US" altLang="zh-CN" dirty="0"/>
          </a:p>
          <a:p>
            <a:r>
              <a:rPr lang="zh-CN" altLang="en-US" dirty="0"/>
              <a:t>需要一个定时器</a:t>
            </a:r>
            <a:endParaRPr lang="en-US" altLang="zh-CN" dirty="0"/>
          </a:p>
          <a:p>
            <a:endParaRPr lang="zh-CN" altLang="en-US"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发送方</a:t>
            </a:r>
            <a:r>
              <a:rPr lang="en-US" altLang="zh-CN" dirty="0"/>
              <a:t>FSM</a:t>
            </a:r>
            <a:endParaRPr lang="zh-CN" altLang="en-US" dirty="0"/>
          </a:p>
        </p:txBody>
      </p:sp>
      <p:pic>
        <p:nvPicPr>
          <p:cNvPr id="4" name="内容占位符 3"/>
          <p:cNvPicPr>
            <a:picLocks noGrp="1" noChangeAspect="1"/>
          </p:cNvPicPr>
          <p:nvPr>
            <p:ph idx="1"/>
          </p:nvPr>
        </p:nvPicPr>
        <p:blipFill>
          <a:blip r:embed="rId1"/>
          <a:stretch>
            <a:fillRect/>
          </a:stretch>
        </p:blipFill>
        <p:spPr>
          <a:xfrm>
            <a:off x="1338858" y="1241227"/>
            <a:ext cx="6322219" cy="3579019"/>
          </a:xfrm>
          <a:prstGeom prst="rect">
            <a:avLst/>
          </a:prstGeom>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632533" y="1065320"/>
            <a:ext cx="7685477" cy="3697180"/>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732408" y="1162305"/>
            <a:ext cx="7377344" cy="373735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200646"/>
            <a:ext cx="8137922" cy="771524"/>
          </a:xfrm>
        </p:spPr>
        <p:txBody>
          <a:bodyPr/>
          <a:lstStyle/>
          <a:p>
            <a:r>
              <a:rPr lang="zh-CN" altLang="en-US" dirty="0"/>
              <a:t>多路复用于多路分用</a:t>
            </a:r>
            <a:endParaRPr lang="zh-CN" altLang="en-US" b="1" dirty="0"/>
          </a:p>
        </p:txBody>
      </p:sp>
      <p:sp>
        <p:nvSpPr>
          <p:cNvPr id="3" name="内容占位符 2"/>
          <p:cNvSpPr>
            <a:spLocks noGrp="1"/>
          </p:cNvSpPr>
          <p:nvPr>
            <p:ph idx="1"/>
          </p:nvPr>
        </p:nvSpPr>
        <p:spPr>
          <a:xfrm>
            <a:off x="516731" y="957262"/>
            <a:ext cx="8137922" cy="3764756"/>
          </a:xfrm>
        </p:spPr>
        <p:txBody>
          <a:bodyPr>
            <a:normAutofit/>
          </a:bodyPr>
          <a:lstStyle/>
          <a:p>
            <a:r>
              <a:rPr lang="zh-CN" altLang="en-US" b="1" dirty="0"/>
              <a:t>将传输层报文段中的数据放置到正确的套接字的工作称为多路分用，确切地说，多路分用其实是多路分发，或者说是数据流的分解。</a:t>
            </a:r>
            <a:r>
              <a:rPr lang="zh-CN" altLang="en-US" dirty="0"/>
              <a:t>数据交付到特定套接字的工作也就是将数据放到正确的存储位置的过程。</a:t>
            </a:r>
            <a:endParaRPr lang="en-US" altLang="zh-CN" dirty="0"/>
          </a:p>
          <a:p>
            <a:endParaRPr lang="en-US" altLang="zh-CN" b="1" dirty="0"/>
          </a:p>
          <a:p>
            <a:r>
              <a:rPr lang="zh-CN" altLang="en-US" b="1" dirty="0"/>
              <a:t>从源主机的不同套接字中收集数据块，井为每个数据块封装上首部信息</a:t>
            </a:r>
            <a:r>
              <a:rPr lang="en-US" altLang="zh-CN" b="1" dirty="0"/>
              <a:t>(</a:t>
            </a:r>
            <a:r>
              <a:rPr lang="zh-CN" altLang="en-US" b="1" dirty="0"/>
              <a:t>在多路分解时使用</a:t>
            </a:r>
            <a:r>
              <a:rPr lang="en-US" altLang="zh-CN" b="1" dirty="0"/>
              <a:t>)</a:t>
            </a:r>
            <a:r>
              <a:rPr lang="zh-CN" altLang="en-US" b="1" dirty="0"/>
              <a:t>从而生成报文段，然后将报文段传递到网络层的工作称为多路复用。</a:t>
            </a:r>
            <a:endParaRPr lang="zh-CN" altLang="en-US"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Rdt3.0</a:t>
            </a:r>
            <a:r>
              <a:rPr lang="zh-CN" altLang="en-US" dirty="0"/>
              <a:t>性能分析</a:t>
            </a:r>
            <a:endParaRPr lang="zh-CN" altLang="en-US" dirty="0"/>
          </a:p>
        </p:txBody>
      </p:sp>
      <p:sp>
        <p:nvSpPr>
          <p:cNvPr id="3" name="内容占位符 2"/>
          <p:cNvSpPr>
            <a:spLocks noGrp="1"/>
          </p:cNvSpPr>
          <p:nvPr>
            <p:ph idx="1"/>
          </p:nvPr>
        </p:nvSpPr>
        <p:spPr/>
        <p:txBody>
          <a:bodyPr/>
          <a:lstStyle/>
          <a:p>
            <a:r>
              <a:rPr lang="zh-CN" altLang="en-US" dirty="0"/>
              <a:t>当链路带宽相当大的时候，</a:t>
            </a:r>
            <a:r>
              <a:rPr lang="en-US" altLang="zh-CN" dirty="0"/>
              <a:t>rdt3.0</a:t>
            </a:r>
            <a:r>
              <a:rPr lang="zh-CN" altLang="en-US" dirty="0"/>
              <a:t>的性能很差。</a:t>
            </a:r>
            <a:endParaRPr lang="en-US" altLang="zh-CN" dirty="0"/>
          </a:p>
          <a:p>
            <a:endParaRPr lang="en-US" altLang="zh-CN" dirty="0"/>
          </a:p>
          <a:p>
            <a:r>
              <a:rPr lang="zh-CN" altLang="en-US" dirty="0"/>
              <a:t>传播延迟占了大部分的时间，将优秀的带宽在等待时间内浪费。</a:t>
            </a:r>
            <a:endParaRPr lang="en-US" altLang="zh-CN" dirty="0"/>
          </a:p>
          <a:p>
            <a:endParaRPr lang="en-US" altLang="zh-CN" dirty="0"/>
          </a:p>
          <a:p>
            <a:r>
              <a:rPr lang="zh-CN" altLang="en-US" dirty="0"/>
              <a:t>发送方的发送时间的占比连千分之一都占不了。</a:t>
            </a:r>
            <a:endParaRPr lang="en-US" altLang="zh-CN" dirty="0"/>
          </a:p>
          <a:p>
            <a:endParaRPr lang="en-US" altLang="zh-CN" dirty="0"/>
          </a:p>
          <a:p>
            <a:r>
              <a:rPr lang="zh-CN" altLang="en-US" dirty="0"/>
              <a:t>为了解决这一问题提出了流水线的机制和滑动窗口的操作。</a:t>
            </a:r>
            <a:endParaRPr lang="zh-CN" altLang="en-US"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13538" y="627534"/>
            <a:ext cx="7924075" cy="1566174"/>
          </a:xfrm>
        </p:spPr>
        <p:txBody>
          <a:bodyPr rtlCol="0">
            <a:normAutofit fontScale="90000"/>
          </a:bodyPr>
          <a:lstStyle/>
          <a:p>
            <a:pPr rtl="0"/>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可靠数据传输</a:t>
            </a:r>
            <a:br>
              <a:rPr lang="en-US" altLang="zh-CN" dirty="0">
                <a:solidFill>
                  <a:schemeClr val="tx1"/>
                </a:solidFill>
                <a:latin typeface="微软雅黑" panose="020B0503020204020204" charset="-122"/>
                <a:ea typeface="微软雅黑" panose="020B0503020204020204" charset="-122"/>
                <a:sym typeface="Arial" panose="020B0604020202020204" pitchFamily="34" charset="0"/>
              </a:rPr>
            </a:br>
            <a:r>
              <a:rPr lang="en-US" altLang="zh-CN" sz="2325" dirty="0">
                <a:solidFill>
                  <a:schemeClr val="tx1"/>
                </a:solidFill>
                <a:latin typeface="微软雅黑" panose="020B0503020204020204" charset="-122"/>
                <a:ea typeface="微软雅黑" panose="020B0503020204020204" charset="-122"/>
                <a:sym typeface="Arial" panose="020B0604020202020204" pitchFamily="34" charset="0"/>
              </a:rPr>
              <a:t>	</a:t>
            </a:r>
            <a:r>
              <a:rPr lang="zh-CN" altLang="en-US" sz="2325" dirty="0">
                <a:solidFill>
                  <a:schemeClr val="tx1"/>
                </a:solidFill>
                <a:latin typeface="微软雅黑" panose="020B0503020204020204" charset="-122"/>
                <a:ea typeface="微软雅黑" panose="020B0503020204020204" charset="-122"/>
                <a:sym typeface="Arial" panose="020B0604020202020204" pitchFamily="34" charset="0"/>
              </a:rPr>
              <a:t>流水线机制</a:t>
            </a:r>
            <a:br>
              <a:rPr lang="en-US" altLang="zh-CN" sz="2325" dirty="0">
                <a:solidFill>
                  <a:schemeClr val="tx1"/>
                </a:solidFill>
                <a:latin typeface="微软雅黑" panose="020B0503020204020204" charset="-122"/>
                <a:ea typeface="微软雅黑" panose="020B0503020204020204" charset="-122"/>
                <a:sym typeface="Arial" panose="020B0604020202020204" pitchFamily="34" charset="0"/>
              </a:rPr>
            </a:br>
            <a:r>
              <a:rPr lang="en-US" altLang="zh-CN" sz="2325" dirty="0">
                <a:solidFill>
                  <a:schemeClr val="tx1"/>
                </a:solidFill>
                <a:latin typeface="微软雅黑" panose="020B0503020204020204" charset="-122"/>
                <a:ea typeface="微软雅黑" panose="020B0503020204020204" charset="-122"/>
                <a:sym typeface="Arial" panose="020B0604020202020204" pitchFamily="34" charset="0"/>
              </a:rPr>
              <a:t>	</a:t>
            </a:r>
            <a:r>
              <a:rPr lang="zh-CN" altLang="en-US" sz="2325" dirty="0">
                <a:solidFill>
                  <a:schemeClr val="tx1"/>
                </a:solidFill>
                <a:latin typeface="微软雅黑" panose="020B0503020204020204" charset="-122"/>
                <a:ea typeface="微软雅黑" panose="020B0503020204020204" charset="-122"/>
                <a:sym typeface="Arial" panose="020B0604020202020204" pitchFamily="34" charset="0"/>
              </a:rPr>
              <a:t>滑动窗口协议</a:t>
            </a:r>
            <a:br>
              <a:rPr lang="en-US" altLang="zh-CN" sz="2325" dirty="0">
                <a:solidFill>
                  <a:schemeClr val="tx1"/>
                </a:solidFill>
                <a:latin typeface="微软雅黑" panose="020B0503020204020204" charset="-122"/>
                <a:ea typeface="微软雅黑" panose="020B0503020204020204" charset="-122"/>
                <a:sym typeface="Arial" panose="020B0604020202020204" pitchFamily="34" charset="0"/>
              </a:rPr>
            </a:br>
            <a:r>
              <a:rPr lang="en-US" altLang="zh-CN" sz="2325" dirty="0">
                <a:solidFill>
                  <a:schemeClr val="tx1"/>
                </a:solidFill>
                <a:latin typeface="微软雅黑" panose="020B0503020204020204" charset="-122"/>
                <a:ea typeface="微软雅黑" panose="020B0503020204020204" charset="-122"/>
                <a:sym typeface="Arial" panose="020B0604020202020204" pitchFamily="34" charset="0"/>
              </a:rPr>
              <a:t>	GBN</a:t>
            </a:r>
            <a:r>
              <a:rPr lang="zh-CN" altLang="en-US" sz="2325" dirty="0">
                <a:solidFill>
                  <a:schemeClr val="tx1"/>
                </a:solidFill>
                <a:latin typeface="微软雅黑" panose="020B0503020204020204" charset="-122"/>
                <a:ea typeface="微软雅黑" panose="020B0503020204020204" charset="-122"/>
                <a:sym typeface="Arial" panose="020B0604020202020204" pitchFamily="34" charset="0"/>
              </a:rPr>
              <a:t>协议</a:t>
            </a:r>
            <a:endParaRPr lang="zh-CN" altLang="en-US" sz="2325"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5" name="副标题 4"/>
          <p:cNvSpPr>
            <a:spLocks noGrp="1"/>
          </p:cNvSpPr>
          <p:nvPr>
            <p:ph type="subTitle" idx="1"/>
          </p:nvPr>
        </p:nvSpPr>
        <p:spPr>
          <a:xfrm>
            <a:off x="914401" y="3771900"/>
            <a:ext cx="5886450" cy="474036"/>
          </a:xfrm>
        </p:spPr>
        <p:txBody>
          <a:bodyPr rtlCol="0"/>
          <a:lstStyle/>
          <a:p>
            <a:pPr algn="r" rtl="0"/>
            <a:r>
              <a:rPr lang="zh-CN" altLang="en-US" dirty="0">
                <a:latin typeface="微软雅黑" panose="020B0503020204020204" charset="-122"/>
                <a:ea typeface="微软雅黑" panose="020B0503020204020204" charset="-122"/>
                <a:sym typeface="Arial" panose="020B0604020202020204" pitchFamily="34" charset="0"/>
              </a:rPr>
              <a:t>作者：陈泊舟</a:t>
            </a:r>
            <a:endParaRPr lang="zh-CN" altLang="en-US" dirty="0">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流水线机制</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2" name="内容占位符 1"/>
          <p:cNvSpPr>
            <a:spLocks noGrp="1"/>
          </p:cNvSpPr>
          <p:nvPr>
            <p:ph idx="1"/>
          </p:nvPr>
        </p:nvSpPr>
        <p:spPr/>
        <p:txBody>
          <a:bodyPr rtlCol="0"/>
          <a:lstStyle/>
          <a:p>
            <a:pPr rtl="0"/>
            <a:r>
              <a:rPr lang="zh-CN" altLang="en-US" dirty="0">
                <a:latin typeface="微软雅黑" panose="020B0503020204020204" charset="-122"/>
                <a:ea typeface="微软雅黑" panose="020B0503020204020204" charset="-122"/>
                <a:sym typeface="Arial" panose="020B0604020202020204" pitchFamily="34" charset="0"/>
              </a:rPr>
              <a:t>提高资源的利用效率</a:t>
            </a:r>
            <a:endParaRPr lang="en-US" altLang="zh-CN" dirty="0">
              <a:latin typeface="微软雅黑" panose="020B0503020204020204" charset="-122"/>
              <a:ea typeface="微软雅黑" panose="020B0503020204020204" charset="-122"/>
              <a:sym typeface="Arial" panose="020B0604020202020204" pitchFamily="34" charset="0"/>
            </a:endParaRPr>
          </a:p>
          <a:p>
            <a:pPr marL="45720" indent="0" rtl="0">
              <a:buNone/>
            </a:pPr>
            <a:endParaRPr lang="en-US" altLang="zh-CN" dirty="0">
              <a:latin typeface="微软雅黑" panose="020B0503020204020204" charset="-122"/>
              <a:ea typeface="微软雅黑" panose="020B050302020402020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1061610" y="1850231"/>
            <a:ext cx="5507831" cy="27789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流水线机制</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2" name="内容占位符 1"/>
          <p:cNvSpPr>
            <a:spLocks noGrp="1"/>
          </p:cNvSpPr>
          <p:nvPr>
            <p:ph idx="1"/>
          </p:nvPr>
        </p:nvSpPr>
        <p:spPr/>
        <p:txBody>
          <a:bodyPr rtlCol="0"/>
          <a:lstStyle/>
          <a:p>
            <a:pPr rtl="0"/>
            <a:r>
              <a:rPr lang="zh-CN" altLang="en-US" dirty="0">
                <a:latin typeface="微软雅黑" panose="020B0503020204020204" charset="-122"/>
                <a:ea typeface="微软雅黑" panose="020B0503020204020204" charset="-122"/>
                <a:sym typeface="Arial" panose="020B0604020202020204" pitchFamily="34" charset="0"/>
              </a:rPr>
              <a:t>允许发送方在收到</a:t>
            </a:r>
            <a:r>
              <a:rPr lang="en-US" altLang="zh-CN" dirty="0">
                <a:latin typeface="微软雅黑" panose="020B0503020204020204" charset="-122"/>
                <a:ea typeface="微软雅黑" panose="020B0503020204020204" charset="-122"/>
                <a:sym typeface="Arial" panose="020B0604020202020204" pitchFamily="34" charset="0"/>
              </a:rPr>
              <a:t>ACK</a:t>
            </a:r>
            <a:r>
              <a:rPr lang="zh-CN" altLang="en-US" dirty="0">
                <a:latin typeface="微软雅黑" panose="020B0503020204020204" charset="-122"/>
                <a:ea typeface="微软雅黑" panose="020B0503020204020204" charset="-122"/>
                <a:sym typeface="Arial" panose="020B0604020202020204" pitchFamily="34" charset="0"/>
              </a:rPr>
              <a:t>之前连续发送多个分组</a:t>
            </a:r>
            <a:endParaRPr lang="en-US" altLang="zh-CN" dirty="0">
              <a:latin typeface="微软雅黑" panose="020B0503020204020204" charset="-122"/>
              <a:ea typeface="微软雅黑" panose="020B0503020204020204" charset="-122"/>
              <a:sym typeface="Arial" panose="020B0604020202020204" pitchFamily="34" charset="0"/>
            </a:endParaRPr>
          </a:p>
          <a:p>
            <a:pPr lvl="1"/>
            <a:r>
              <a:rPr lang="zh-CN" altLang="en-US" dirty="0">
                <a:sym typeface="Arial" panose="020B0604020202020204" pitchFamily="34" charset="0"/>
              </a:rPr>
              <a:t>需要更大的序列号范围</a:t>
            </a:r>
            <a:endParaRPr lang="en-US" altLang="zh-CN" dirty="0">
              <a:sym typeface="Arial" panose="020B0604020202020204" pitchFamily="34" charset="0"/>
            </a:endParaRPr>
          </a:p>
          <a:p>
            <a:pPr lvl="1"/>
            <a:r>
              <a:rPr lang="zh-CN" altLang="en-US" dirty="0">
                <a:latin typeface="微软雅黑" panose="020B0503020204020204" charset="-122"/>
                <a:ea typeface="微软雅黑" panose="020B0503020204020204" charset="-122"/>
                <a:sym typeface="Arial" panose="020B0604020202020204" pitchFamily="34" charset="0"/>
              </a:rPr>
              <a:t>发送方和</a:t>
            </a:r>
            <a:r>
              <a:rPr lang="en-US" altLang="zh-CN" dirty="0">
                <a:latin typeface="微软雅黑" panose="020B0503020204020204" charset="-122"/>
                <a:ea typeface="微软雅黑" panose="020B0503020204020204" charset="-122"/>
                <a:sym typeface="Arial" panose="020B0604020202020204" pitchFamily="34" charset="0"/>
              </a:rPr>
              <a:t>/</a:t>
            </a:r>
            <a:r>
              <a:rPr lang="zh-CN" altLang="en-US" dirty="0">
                <a:latin typeface="微软雅黑" panose="020B0503020204020204" charset="-122"/>
                <a:ea typeface="微软雅黑" panose="020B0503020204020204" charset="-122"/>
                <a:sym typeface="Arial" panose="020B0604020202020204" pitchFamily="34" charset="0"/>
              </a:rPr>
              <a:t>或接收方需要更大的存储空间以缓存分组</a:t>
            </a:r>
            <a:endParaRPr lang="en-US" altLang="zh-CN" dirty="0">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滑动窗口协议</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2" name="内容占位符 1"/>
          <p:cNvSpPr>
            <a:spLocks noGrp="1"/>
          </p:cNvSpPr>
          <p:nvPr>
            <p:ph sz="half" idx="1"/>
          </p:nvPr>
        </p:nvSpPr>
        <p:spPr>
          <a:xfrm>
            <a:off x="926149" y="1371600"/>
            <a:ext cx="8020336" cy="3565922"/>
          </a:xfrm>
        </p:spPr>
        <p:txBody>
          <a:bodyPr rtlCol="0">
            <a:normAutofit lnSpcReduction="10000"/>
          </a:bodyPr>
          <a:lstStyle/>
          <a:p>
            <a:pPr rtl="0">
              <a:lnSpc>
                <a:spcPct val="100000"/>
              </a:lnSpc>
            </a:pPr>
            <a:r>
              <a:rPr lang="zh-CN" altLang="en-US" dirty="0">
                <a:latin typeface="微软雅黑" panose="020B0503020204020204" charset="-122"/>
                <a:ea typeface="微软雅黑" panose="020B0503020204020204" charset="-122"/>
                <a:sym typeface="Arial" panose="020B0604020202020204" pitchFamily="34" charset="0"/>
              </a:rPr>
              <a:t>窗口</a:t>
            </a:r>
            <a:endParaRPr lang="en-US" altLang="zh-CN" dirty="0">
              <a:latin typeface="微软雅黑" panose="020B0503020204020204" charset="-122"/>
              <a:ea typeface="微软雅黑" panose="020B0503020204020204" charset="-122"/>
              <a:sym typeface="Arial" panose="020B0604020202020204" pitchFamily="34" charset="0"/>
            </a:endParaRPr>
          </a:p>
          <a:p>
            <a:pPr lvl="1">
              <a:lnSpc>
                <a:spcPct val="100000"/>
              </a:lnSpc>
            </a:pPr>
            <a:r>
              <a:rPr lang="zh-CN" altLang="en-US" dirty="0">
                <a:sym typeface="Arial" panose="020B0604020202020204" pitchFamily="34" charset="0"/>
              </a:rPr>
              <a:t>允许使用的序列号范围</a:t>
            </a:r>
            <a:endParaRPr lang="en-US" altLang="zh-CN" dirty="0">
              <a:sym typeface="Arial" panose="020B0604020202020204" pitchFamily="34" charset="0"/>
            </a:endParaRPr>
          </a:p>
          <a:p>
            <a:pPr lvl="1">
              <a:lnSpc>
                <a:spcPct val="100000"/>
              </a:lnSpc>
            </a:pPr>
            <a:r>
              <a:rPr lang="zh-CN" altLang="en-US" dirty="0">
                <a:latin typeface="微软雅黑" panose="020B0503020204020204" charset="-122"/>
                <a:ea typeface="微软雅黑" panose="020B0503020204020204" charset="-122"/>
                <a:sym typeface="Arial" panose="020B0604020202020204" pitchFamily="34" charset="0"/>
              </a:rPr>
              <a:t>如果说窗口尺寸为</a:t>
            </a:r>
            <a:r>
              <a:rPr lang="en-US" altLang="zh-CN" dirty="0">
                <a:latin typeface="微软雅黑" panose="020B0503020204020204" charset="-122"/>
                <a:ea typeface="微软雅黑" panose="020B0503020204020204" charset="-122"/>
                <a:sym typeface="Arial" panose="020B0604020202020204" pitchFamily="34" charset="0"/>
              </a:rPr>
              <a:t>N</a:t>
            </a:r>
            <a:r>
              <a:rPr lang="zh-CN" altLang="en-US" dirty="0">
                <a:latin typeface="微软雅黑" panose="020B0503020204020204" charset="-122"/>
                <a:ea typeface="微软雅黑" panose="020B0503020204020204" charset="-122"/>
                <a:sym typeface="Arial" panose="020B0604020202020204" pitchFamily="34" charset="0"/>
              </a:rPr>
              <a:t>：最多有</a:t>
            </a:r>
            <a:r>
              <a:rPr lang="en-US" altLang="zh-CN" dirty="0">
                <a:latin typeface="微软雅黑" panose="020B0503020204020204" charset="-122"/>
                <a:ea typeface="微软雅黑" panose="020B0503020204020204" charset="-122"/>
                <a:sym typeface="Arial" panose="020B0604020202020204" pitchFamily="34" charset="0"/>
              </a:rPr>
              <a:t>N</a:t>
            </a:r>
            <a:r>
              <a:rPr lang="zh-CN" altLang="en-US" dirty="0">
                <a:latin typeface="微软雅黑" panose="020B0503020204020204" charset="-122"/>
                <a:ea typeface="微软雅黑" panose="020B0503020204020204" charset="-122"/>
                <a:sym typeface="Arial" panose="020B0604020202020204" pitchFamily="34" charset="0"/>
              </a:rPr>
              <a:t>个等待确认的消息</a:t>
            </a:r>
            <a:endParaRPr lang="en-US" altLang="zh-CN" dirty="0">
              <a:latin typeface="微软雅黑" panose="020B0503020204020204" charset="-122"/>
              <a:ea typeface="微软雅黑" panose="020B0503020204020204" charset="-122"/>
              <a:sym typeface="Arial" panose="020B0604020202020204" pitchFamily="34" charset="0"/>
            </a:endParaRPr>
          </a:p>
          <a:p>
            <a:pPr marL="274320" lvl="1" indent="0">
              <a:lnSpc>
                <a:spcPct val="100000"/>
              </a:lnSpc>
              <a:buNone/>
            </a:pPr>
            <a:endParaRPr lang="en-US" altLang="zh-CN" dirty="0">
              <a:latin typeface="微软雅黑" panose="020B0503020204020204" charset="-122"/>
              <a:ea typeface="微软雅黑" panose="020B0503020204020204" charset="-122"/>
              <a:sym typeface="Arial" panose="020B0604020202020204" pitchFamily="34" charset="0"/>
            </a:endParaRPr>
          </a:p>
          <a:p>
            <a:pPr marL="45720" indent="0" rtl="0">
              <a:lnSpc>
                <a:spcPct val="100000"/>
              </a:lnSpc>
              <a:buNone/>
            </a:pPr>
            <a:endParaRPr lang="en-US" altLang="zh-CN" dirty="0">
              <a:sym typeface="Arial" panose="020B0604020202020204" pitchFamily="34" charset="0"/>
            </a:endParaRPr>
          </a:p>
          <a:p>
            <a:pPr rtl="0">
              <a:lnSpc>
                <a:spcPct val="100000"/>
              </a:lnSpc>
            </a:pPr>
            <a:r>
              <a:rPr lang="zh-CN" altLang="en-US" dirty="0">
                <a:sym typeface="Arial" panose="020B0604020202020204" pitchFamily="34" charset="0"/>
              </a:rPr>
              <a:t>滑动</a:t>
            </a:r>
            <a:endParaRPr lang="en-US" altLang="zh-CN" dirty="0">
              <a:sym typeface="Arial" panose="020B0604020202020204" pitchFamily="34" charset="0"/>
            </a:endParaRPr>
          </a:p>
          <a:p>
            <a:pPr lvl="1">
              <a:lnSpc>
                <a:spcPct val="100000"/>
              </a:lnSpc>
            </a:pPr>
            <a:r>
              <a:rPr lang="zh-CN" altLang="en-US" dirty="0">
                <a:sym typeface="Arial" panose="020B0604020202020204" pitchFamily="34" charset="0"/>
              </a:rPr>
              <a:t>虽则和协议的运行，窗口在序列号空间内向前滑动</a:t>
            </a:r>
            <a:endParaRPr lang="en-US" altLang="zh-CN" dirty="0">
              <a:sym typeface="Arial" panose="020B0604020202020204" pitchFamily="34" charset="0"/>
            </a:endParaRPr>
          </a:p>
          <a:p>
            <a:pPr rtl="0">
              <a:lnSpc>
                <a:spcPct val="100000"/>
              </a:lnSpc>
            </a:pPr>
            <a:r>
              <a:rPr lang="zh-CN" altLang="en-US" dirty="0">
                <a:latin typeface="微软雅黑" panose="020B0503020204020204" charset="-122"/>
                <a:ea typeface="微软雅黑" panose="020B0503020204020204" charset="-122"/>
                <a:sym typeface="Arial" panose="020B0604020202020204" pitchFamily="34" charset="0"/>
              </a:rPr>
              <a:t>总共有两种</a:t>
            </a:r>
            <a:endParaRPr lang="en-US" altLang="zh-CN" dirty="0">
              <a:latin typeface="微软雅黑" panose="020B0503020204020204" charset="-122"/>
              <a:ea typeface="微软雅黑" panose="020B0503020204020204" charset="-122"/>
              <a:sym typeface="Arial" panose="020B0604020202020204" pitchFamily="34" charset="0"/>
            </a:endParaRPr>
          </a:p>
          <a:p>
            <a:pPr lvl="1">
              <a:lnSpc>
                <a:spcPct val="100000"/>
              </a:lnSpc>
            </a:pPr>
            <a:r>
              <a:rPr lang="en-US" altLang="zh-CN" dirty="0">
                <a:sym typeface="Arial" panose="020B0604020202020204" pitchFamily="34" charset="0"/>
              </a:rPr>
              <a:t>GBN</a:t>
            </a:r>
            <a:endParaRPr lang="en-US" altLang="zh-CN" dirty="0">
              <a:sym typeface="Arial" panose="020B0604020202020204" pitchFamily="34" charset="0"/>
            </a:endParaRPr>
          </a:p>
          <a:p>
            <a:pPr lvl="1">
              <a:lnSpc>
                <a:spcPct val="100000"/>
              </a:lnSpc>
            </a:pPr>
            <a:r>
              <a:rPr lang="en-US" altLang="zh-CN" dirty="0">
                <a:latin typeface="微软雅黑" panose="020B0503020204020204" charset="-122"/>
                <a:ea typeface="微软雅黑" panose="020B0503020204020204" charset="-122"/>
                <a:sym typeface="Arial" panose="020B0604020202020204" pitchFamily="34" charset="0"/>
              </a:rPr>
              <a:t>SR</a:t>
            </a:r>
            <a:endParaRPr lang="zh-CN" altLang="en-US" dirty="0">
              <a:latin typeface="微软雅黑" panose="020B0503020204020204" charset="-122"/>
              <a:ea typeface="微软雅黑" panose="020B0503020204020204" charset="-122"/>
              <a:sym typeface="Arial" panose="020B0604020202020204" pitchFamily="34" charset="0"/>
            </a:endParaRPr>
          </a:p>
        </p:txBody>
      </p:sp>
      <p:pic>
        <p:nvPicPr>
          <p:cNvPr id="5" name="图片 4"/>
          <p:cNvPicPr>
            <a:picLocks noChangeAspect="1"/>
          </p:cNvPicPr>
          <p:nvPr/>
        </p:nvPicPr>
        <p:blipFill>
          <a:blip r:embed="rId1"/>
          <a:stretch>
            <a:fillRect/>
          </a:stretch>
        </p:blipFill>
        <p:spPr>
          <a:xfrm>
            <a:off x="1223628" y="2414994"/>
            <a:ext cx="3236119" cy="6643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half" idx="1"/>
          </p:nvPr>
        </p:nvSpPr>
        <p:spPr>
          <a:xfrm>
            <a:off x="926149" y="1371600"/>
            <a:ext cx="7156240" cy="3257550"/>
          </a:xfrm>
        </p:spPr>
        <p:txBody>
          <a:bodyPr rtlCol="0">
            <a:normAutofit fontScale="90000" lnSpcReduction="10000"/>
          </a:bodyPr>
          <a:lstStyle/>
          <a:p>
            <a:pPr rtl="0">
              <a:lnSpc>
                <a:spcPct val="100000"/>
              </a:lnSpc>
            </a:pPr>
            <a:r>
              <a:rPr lang="zh-CN" altLang="en-US" dirty="0">
                <a:latin typeface="微软雅黑" panose="020B0503020204020204" charset="-122"/>
                <a:ea typeface="微软雅黑" panose="020B0503020204020204" charset="-122"/>
                <a:sym typeface="Arial" panose="020B0604020202020204" pitchFamily="34" charset="0"/>
              </a:rPr>
              <a:t>分组头部包含</a:t>
            </a:r>
            <a:r>
              <a:rPr lang="en-US" altLang="zh-CN" dirty="0">
                <a:latin typeface="微软雅黑" panose="020B0503020204020204" charset="-122"/>
                <a:ea typeface="微软雅黑" panose="020B0503020204020204" charset="-122"/>
                <a:sym typeface="Arial" panose="020B0604020202020204" pitchFamily="34" charset="0"/>
              </a:rPr>
              <a:t>k-bit</a:t>
            </a:r>
            <a:r>
              <a:rPr lang="zh-CN" altLang="en-US" dirty="0">
                <a:latin typeface="微软雅黑" panose="020B0503020204020204" charset="-122"/>
                <a:ea typeface="微软雅黑" panose="020B0503020204020204" charset="-122"/>
                <a:sym typeface="Arial" panose="020B0604020202020204" pitchFamily="34" charset="0"/>
              </a:rPr>
              <a:t>序列号</a:t>
            </a:r>
            <a:endParaRPr lang="en-US" altLang="zh-CN" dirty="0">
              <a:latin typeface="微软雅黑" panose="020B0503020204020204" charset="-122"/>
              <a:ea typeface="微软雅黑" panose="020B0503020204020204" charset="-122"/>
              <a:sym typeface="Arial" panose="020B0604020202020204" pitchFamily="34" charset="0"/>
            </a:endParaRPr>
          </a:p>
          <a:p>
            <a:pPr rtl="0">
              <a:lnSpc>
                <a:spcPct val="100000"/>
              </a:lnSpc>
            </a:pPr>
            <a:r>
              <a:rPr lang="zh-CN" altLang="en-US" dirty="0">
                <a:sym typeface="Arial" panose="020B0604020202020204" pitchFamily="34" charset="0"/>
              </a:rPr>
              <a:t>窗口尺寸是</a:t>
            </a:r>
            <a:r>
              <a:rPr lang="en-US" altLang="zh-CN" dirty="0">
                <a:sym typeface="Arial" panose="020B0604020202020204" pitchFamily="34" charset="0"/>
              </a:rPr>
              <a:t>N</a:t>
            </a:r>
            <a:r>
              <a:rPr lang="zh-CN" altLang="en-US" dirty="0">
                <a:sym typeface="Arial" panose="020B0604020202020204" pitchFamily="34" charset="0"/>
              </a:rPr>
              <a:t>，最多允许</a:t>
            </a:r>
            <a:r>
              <a:rPr lang="en-US" altLang="zh-CN" dirty="0">
                <a:sym typeface="Arial" panose="020B0604020202020204" pitchFamily="34" charset="0"/>
              </a:rPr>
              <a:t>N</a:t>
            </a:r>
            <a:r>
              <a:rPr lang="zh-CN" altLang="en-US" dirty="0">
                <a:sym typeface="Arial" panose="020B0604020202020204" pitchFamily="34" charset="0"/>
              </a:rPr>
              <a:t>个分组未确认</a:t>
            </a:r>
            <a:endParaRPr lang="en-US" altLang="zh-CN" dirty="0">
              <a:sym typeface="Arial" panose="020B0604020202020204" pitchFamily="34" charset="0"/>
            </a:endParaRPr>
          </a:p>
          <a:p>
            <a:pPr lvl="1">
              <a:lnSpc>
                <a:spcPct val="100000"/>
              </a:lnSpc>
            </a:pPr>
            <a:endParaRPr lang="en-US" altLang="zh-CN" dirty="0">
              <a:latin typeface="微软雅黑" panose="020B0503020204020204" charset="-122"/>
              <a:ea typeface="微软雅黑" panose="020B0503020204020204" charset="-122"/>
              <a:sym typeface="Arial" panose="020B0604020202020204" pitchFamily="34" charset="0"/>
            </a:endParaRPr>
          </a:p>
          <a:p>
            <a:pPr lvl="1">
              <a:lnSpc>
                <a:spcPct val="100000"/>
              </a:lnSpc>
            </a:pPr>
            <a:endParaRPr lang="en-US" altLang="zh-CN" dirty="0">
              <a:sym typeface="Arial" panose="020B0604020202020204" pitchFamily="34" charset="0"/>
            </a:endParaRPr>
          </a:p>
          <a:p>
            <a:pPr lvl="1">
              <a:lnSpc>
                <a:spcPct val="100000"/>
              </a:lnSpc>
            </a:pPr>
            <a:endParaRPr lang="en-US" altLang="zh-CN" dirty="0">
              <a:latin typeface="微软雅黑" panose="020B0503020204020204" charset="-122"/>
              <a:ea typeface="微软雅黑" panose="020B0503020204020204" charset="-122"/>
              <a:sym typeface="Arial" panose="020B0604020202020204" pitchFamily="34" charset="0"/>
            </a:endParaRPr>
          </a:p>
          <a:p>
            <a:pPr lvl="1">
              <a:lnSpc>
                <a:spcPct val="100000"/>
              </a:lnSpc>
            </a:pPr>
            <a:endParaRPr lang="en-US" altLang="zh-CN" dirty="0">
              <a:sym typeface="Arial" panose="020B0604020202020204" pitchFamily="34" charset="0"/>
            </a:endParaRPr>
          </a:p>
          <a:p>
            <a:pPr>
              <a:lnSpc>
                <a:spcPct val="100000"/>
              </a:lnSpc>
            </a:pPr>
            <a:r>
              <a:rPr lang="en-US" altLang="zh-CN" dirty="0">
                <a:sym typeface="Arial" panose="020B0604020202020204" pitchFamily="34" charset="0"/>
              </a:rPr>
              <a:t>ACK</a:t>
            </a:r>
            <a:r>
              <a:rPr lang="zh-CN" altLang="en-US" dirty="0">
                <a:sym typeface="Arial" panose="020B0604020202020204" pitchFamily="34" charset="0"/>
              </a:rPr>
              <a:t>（</a:t>
            </a:r>
            <a:r>
              <a:rPr lang="en-US" altLang="zh-CN" dirty="0">
                <a:sym typeface="Arial" panose="020B0604020202020204" pitchFamily="34" charset="0"/>
              </a:rPr>
              <a:t>n</a:t>
            </a:r>
            <a:r>
              <a:rPr lang="zh-CN" altLang="en-US" dirty="0">
                <a:sym typeface="Arial" panose="020B0604020202020204" pitchFamily="34" charset="0"/>
              </a:rPr>
              <a:t>）：确认到序列号</a:t>
            </a:r>
            <a:r>
              <a:rPr lang="en-US" altLang="zh-CN" dirty="0">
                <a:sym typeface="Arial" panose="020B0604020202020204" pitchFamily="34" charset="0"/>
              </a:rPr>
              <a:t>n</a:t>
            </a:r>
            <a:r>
              <a:rPr lang="zh-CN" altLang="en-US" dirty="0">
                <a:sym typeface="Arial" panose="020B0604020202020204" pitchFamily="34" charset="0"/>
              </a:rPr>
              <a:t>（包含</a:t>
            </a:r>
            <a:r>
              <a:rPr lang="en-US" altLang="zh-CN" dirty="0">
                <a:sym typeface="Arial" panose="020B0604020202020204" pitchFamily="34" charset="0"/>
              </a:rPr>
              <a:t>n</a:t>
            </a:r>
            <a:r>
              <a:rPr lang="zh-CN" altLang="en-US" dirty="0">
                <a:sym typeface="Arial" panose="020B0604020202020204" pitchFamily="34" charset="0"/>
              </a:rPr>
              <a:t>）的分组均已被正确接收</a:t>
            </a:r>
            <a:endParaRPr lang="en-US" altLang="zh-CN" dirty="0">
              <a:sym typeface="Arial" panose="020B0604020202020204" pitchFamily="34" charset="0"/>
            </a:endParaRPr>
          </a:p>
          <a:p>
            <a:pPr lvl="1">
              <a:lnSpc>
                <a:spcPct val="100000"/>
              </a:lnSpc>
            </a:pPr>
            <a:r>
              <a:rPr lang="zh-CN" altLang="en-US" dirty="0">
                <a:sym typeface="Arial" panose="020B0604020202020204" pitchFamily="34" charset="0"/>
              </a:rPr>
              <a:t>可能受到重复</a:t>
            </a:r>
            <a:r>
              <a:rPr lang="en-US" altLang="zh-CN" dirty="0">
                <a:sym typeface="Arial" panose="020B0604020202020204" pitchFamily="34" charset="0"/>
              </a:rPr>
              <a:t>ACK</a:t>
            </a:r>
            <a:endParaRPr lang="en-US" altLang="zh-CN" dirty="0">
              <a:sym typeface="Arial" panose="020B0604020202020204" pitchFamily="34" charset="0"/>
            </a:endParaRPr>
          </a:p>
          <a:p>
            <a:pPr>
              <a:lnSpc>
                <a:spcPct val="100000"/>
              </a:lnSpc>
            </a:pPr>
            <a:r>
              <a:rPr lang="zh-CN" altLang="en-US" dirty="0">
                <a:sym typeface="Arial" panose="020B0604020202020204" pitchFamily="34" charset="0"/>
              </a:rPr>
              <a:t>设置计时器，超时事件，重传序列号大于等于</a:t>
            </a:r>
            <a:r>
              <a:rPr lang="en-US" altLang="zh-CN" dirty="0">
                <a:sym typeface="Arial" panose="020B0604020202020204" pitchFamily="34" charset="0"/>
              </a:rPr>
              <a:t>n</a:t>
            </a:r>
            <a:r>
              <a:rPr lang="zh-CN" altLang="en-US" dirty="0">
                <a:sym typeface="Arial" panose="020B0604020202020204" pitchFamily="34" charset="0"/>
              </a:rPr>
              <a:t>，</a:t>
            </a:r>
            <a:r>
              <a:rPr lang="en-US" altLang="zh-CN" dirty="0">
                <a:sym typeface="Arial" panose="020B0604020202020204" pitchFamily="34" charset="0"/>
              </a:rPr>
              <a:t>n</a:t>
            </a:r>
            <a:r>
              <a:rPr lang="zh-CN" altLang="en-US" dirty="0">
                <a:sym typeface="Arial" panose="020B0604020202020204" pitchFamily="34" charset="0"/>
              </a:rPr>
              <a:t>是超时序列号，还未收到</a:t>
            </a:r>
            <a:r>
              <a:rPr lang="en-US" altLang="zh-CN" dirty="0">
                <a:sym typeface="Arial" panose="020B0604020202020204" pitchFamily="34" charset="0"/>
              </a:rPr>
              <a:t>ACK</a:t>
            </a:r>
            <a:r>
              <a:rPr lang="zh-CN" altLang="en-US" dirty="0">
                <a:sym typeface="Arial" panose="020B0604020202020204" pitchFamily="34" charset="0"/>
              </a:rPr>
              <a:t>的所有分组</a:t>
            </a:r>
            <a:endParaRPr lang="en-US" altLang="zh-CN" dirty="0">
              <a:sym typeface="Arial" panose="020B0604020202020204" pitchFamily="34" charset="0"/>
            </a:endParaRPr>
          </a:p>
        </p:txBody>
      </p:sp>
      <p:sp>
        <p:nvSpPr>
          <p:cNvPr id="7" name="文本框 6"/>
          <p:cNvSpPr txBox="1"/>
          <p:nvPr/>
        </p:nvSpPr>
        <p:spPr>
          <a:xfrm>
            <a:off x="1169622" y="357504"/>
            <a:ext cx="5346594" cy="506730"/>
          </a:xfrm>
          <a:prstGeom prst="rect">
            <a:avLst/>
          </a:prstGeom>
          <a:noFill/>
          <a:ln>
            <a:noFill/>
          </a:ln>
        </p:spPr>
        <p:txBody>
          <a:bodyPr wrap="square" rtlCol="0">
            <a:spAutoFit/>
          </a:bodyPr>
          <a:lstStyle/>
          <a:p>
            <a:pPr>
              <a:lnSpc>
                <a:spcPct val="90000"/>
              </a:lnSpc>
            </a:pPr>
            <a:r>
              <a:rPr lang="en-US" altLang="zh-CN" sz="3000" cap="all" dirty="0">
                <a:latin typeface="微软雅黑" panose="020B0503020204020204" charset="-122"/>
                <a:ea typeface="微软雅黑" panose="020B0503020204020204" charset="-122"/>
                <a:cs typeface="+mj-cs"/>
              </a:rPr>
              <a:t>GBN(Go-Back-N)</a:t>
            </a:r>
            <a:r>
              <a:rPr lang="zh-CN" altLang="en-US" sz="3000" cap="all" dirty="0">
                <a:latin typeface="微软雅黑" panose="020B0503020204020204" charset="-122"/>
                <a:ea typeface="微软雅黑" panose="020B0503020204020204" charset="-122"/>
                <a:cs typeface="+mj-cs"/>
              </a:rPr>
              <a:t>协议</a:t>
            </a:r>
            <a:endParaRPr lang="zh-CN" altLang="en-US" sz="3000" cap="all" dirty="0">
              <a:latin typeface="微软雅黑" panose="020B0503020204020204" charset="-122"/>
              <a:ea typeface="微软雅黑" panose="020B0503020204020204" charset="-122"/>
              <a:cs typeface="+mj-cs"/>
            </a:endParaRPr>
          </a:p>
        </p:txBody>
      </p:sp>
      <p:pic>
        <p:nvPicPr>
          <p:cNvPr id="8" name="图片 7"/>
          <p:cNvPicPr>
            <a:picLocks noChangeAspect="1"/>
          </p:cNvPicPr>
          <p:nvPr/>
        </p:nvPicPr>
        <p:blipFill>
          <a:blip r:embed="rId1"/>
          <a:stretch>
            <a:fillRect/>
          </a:stretch>
        </p:blipFill>
        <p:spPr>
          <a:xfrm>
            <a:off x="1428331" y="2247714"/>
            <a:ext cx="4829175" cy="94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14401" y="205979"/>
            <a:ext cx="7315200" cy="937022"/>
          </a:xfrm>
        </p:spPr>
        <p:txBody>
          <a:bodyPr rtlCol="0"/>
          <a:lstStyle/>
          <a:p>
            <a:pPr rtl="0"/>
            <a:r>
              <a:rPr lang="en-US" altLang="zh-CN" dirty="0">
                <a:solidFill>
                  <a:schemeClr val="tx1"/>
                </a:solidFill>
                <a:latin typeface="微软雅黑" panose="020B0503020204020204" charset="-122"/>
                <a:ea typeface="微软雅黑" panose="020B0503020204020204" charset="-122"/>
                <a:sym typeface="Arial" panose="020B0604020202020204" pitchFamily="34" charset="0"/>
              </a:rPr>
              <a:t>GBN</a:t>
            </a:r>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：发送方的</a:t>
            </a:r>
            <a:r>
              <a:rPr lang="en-US" altLang="zh-CN" dirty="0">
                <a:solidFill>
                  <a:schemeClr val="tx1"/>
                </a:solidFill>
                <a:latin typeface="微软雅黑" panose="020B0503020204020204" charset="-122"/>
                <a:ea typeface="微软雅黑" panose="020B0503020204020204" charset="-122"/>
                <a:sym typeface="Arial" panose="020B0604020202020204" pitchFamily="34" charset="0"/>
              </a:rPr>
              <a:t>FSM</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pic>
        <p:nvPicPr>
          <p:cNvPr id="3" name="内容占位符 2"/>
          <p:cNvPicPr>
            <a:picLocks noGrp="1" noChangeAspect="1"/>
          </p:cNvPicPr>
          <p:nvPr>
            <p:ph sz="half" idx="1"/>
          </p:nvPr>
        </p:nvPicPr>
        <p:blipFill>
          <a:blip r:embed="rId1"/>
          <a:stretch>
            <a:fillRect/>
          </a:stretch>
        </p:blipFill>
        <p:spPr>
          <a:xfrm>
            <a:off x="2141730" y="1431327"/>
            <a:ext cx="4860540" cy="3506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14401" y="205979"/>
            <a:ext cx="7315200" cy="937022"/>
          </a:xfrm>
        </p:spPr>
        <p:txBody>
          <a:bodyPr rtlCol="0"/>
          <a:lstStyle/>
          <a:p>
            <a:pPr rtl="0"/>
            <a:r>
              <a:rPr lang="en-US" altLang="zh-CN" dirty="0">
                <a:solidFill>
                  <a:schemeClr val="tx1"/>
                </a:solidFill>
                <a:latin typeface="微软雅黑" panose="020B0503020204020204" charset="-122"/>
                <a:ea typeface="微软雅黑" panose="020B0503020204020204" charset="-122"/>
                <a:sym typeface="Arial" panose="020B0604020202020204" pitchFamily="34" charset="0"/>
              </a:rPr>
              <a:t>GBN</a:t>
            </a:r>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：接收方的</a:t>
            </a:r>
            <a:r>
              <a:rPr lang="en-US" altLang="zh-CN" dirty="0">
                <a:solidFill>
                  <a:schemeClr val="tx1"/>
                </a:solidFill>
                <a:latin typeface="微软雅黑" panose="020B0503020204020204" charset="-122"/>
                <a:ea typeface="微软雅黑" panose="020B0503020204020204" charset="-122"/>
                <a:sym typeface="Arial" panose="020B0604020202020204" pitchFamily="34" charset="0"/>
              </a:rPr>
              <a:t>FSM</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pic>
        <p:nvPicPr>
          <p:cNvPr id="6" name="内容占位符 5"/>
          <p:cNvPicPr>
            <a:picLocks noGrp="1" noChangeAspect="1"/>
          </p:cNvPicPr>
          <p:nvPr>
            <p:ph sz="half" idx="1"/>
          </p:nvPr>
        </p:nvPicPr>
        <p:blipFill>
          <a:blip r:embed="rId1"/>
          <a:stretch>
            <a:fillRect/>
          </a:stretch>
        </p:blipFill>
        <p:spPr>
          <a:xfrm>
            <a:off x="1026277" y="1383618"/>
            <a:ext cx="7091445" cy="1944216"/>
          </a:xfrm>
          <a:prstGeom prst="rect">
            <a:avLst/>
          </a:prstGeom>
        </p:spPr>
      </p:pic>
      <p:sp>
        <p:nvSpPr>
          <p:cNvPr id="7" name="文本框 6"/>
          <p:cNvSpPr txBox="1"/>
          <p:nvPr/>
        </p:nvSpPr>
        <p:spPr>
          <a:xfrm>
            <a:off x="1169622" y="3578456"/>
            <a:ext cx="5184576" cy="1583690"/>
          </a:xfrm>
          <a:prstGeom prst="rect">
            <a:avLst/>
          </a:prstGeom>
          <a:noFill/>
          <a:ln>
            <a:solidFill>
              <a:schemeClr val="bg2"/>
            </a:solidFill>
          </a:ln>
        </p:spPr>
        <p:txBody>
          <a:bodyPr wrap="square" rtlCol="0">
            <a:spAutoFit/>
          </a:bodyPr>
          <a:lstStyle/>
          <a:p>
            <a:pPr>
              <a:lnSpc>
                <a:spcPct val="90000"/>
              </a:lnSpc>
            </a:pPr>
            <a:r>
              <a:rPr lang="en-US" altLang="zh-CN" sz="1800" dirty="0"/>
              <a:t>ACK</a:t>
            </a:r>
            <a:r>
              <a:rPr lang="zh-CN" altLang="en-US" sz="1800" dirty="0"/>
              <a:t>机制：</a:t>
            </a:r>
            <a:endParaRPr lang="en-US" altLang="zh-CN" sz="1800" dirty="0"/>
          </a:p>
          <a:p>
            <a:pPr>
              <a:lnSpc>
                <a:spcPct val="90000"/>
              </a:lnSpc>
            </a:pPr>
            <a:r>
              <a:rPr lang="en-US" altLang="zh-CN" sz="1800" dirty="0"/>
              <a:t>       </a:t>
            </a:r>
            <a:r>
              <a:rPr lang="zh-CN" altLang="en-US" sz="1800" dirty="0"/>
              <a:t>发送拥有最高序列号的、已被正确接收到额分组的</a:t>
            </a:r>
            <a:r>
              <a:rPr lang="en-US" altLang="zh-CN" sz="1800" dirty="0"/>
              <a:t>ACK</a:t>
            </a:r>
            <a:endParaRPr lang="en-US" altLang="zh-CN" sz="1800" dirty="0"/>
          </a:p>
          <a:p>
            <a:pPr>
              <a:lnSpc>
                <a:spcPct val="90000"/>
              </a:lnSpc>
            </a:pPr>
            <a:r>
              <a:rPr lang="zh-CN" altLang="en-US" sz="1800" dirty="0"/>
              <a:t>乱序到达的分组：</a:t>
            </a:r>
            <a:endParaRPr lang="en-US" altLang="zh-CN" sz="1800" dirty="0"/>
          </a:p>
          <a:p>
            <a:pPr>
              <a:lnSpc>
                <a:spcPct val="90000"/>
              </a:lnSpc>
            </a:pPr>
            <a:r>
              <a:rPr lang="en-US" altLang="zh-CN" sz="1800" dirty="0"/>
              <a:t>       </a:t>
            </a:r>
            <a:r>
              <a:rPr lang="zh-CN" altLang="en-US" sz="1800" dirty="0"/>
              <a:t>直接丢弃</a:t>
            </a:r>
            <a:r>
              <a:rPr lang="en-US" altLang="zh-CN" sz="1800" dirty="0"/>
              <a:t>-&gt;</a:t>
            </a:r>
            <a:r>
              <a:rPr lang="zh-CN" altLang="en-US" sz="1800" dirty="0"/>
              <a:t>接收方没有缓存</a:t>
            </a:r>
            <a:endParaRPr lang="en-US" altLang="zh-CN" sz="1800" dirty="0"/>
          </a:p>
          <a:p>
            <a:pPr>
              <a:lnSpc>
                <a:spcPct val="90000"/>
              </a:lnSpc>
            </a:pPr>
            <a:r>
              <a:rPr lang="en-US" altLang="zh-CN" sz="1800" dirty="0"/>
              <a:t>       </a:t>
            </a:r>
            <a:r>
              <a:rPr lang="zh-CN" altLang="en-US" sz="1800" dirty="0"/>
              <a:t>重新确认序列号最大的、按顺序到达的分组</a:t>
            </a:r>
            <a:r>
              <a:rPr lang="en-US" altLang="zh-CN" sz="1800" dirty="0"/>
              <a:t>  </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14401" y="205979"/>
            <a:ext cx="7315200" cy="937022"/>
          </a:xfrm>
        </p:spPr>
        <p:txBody>
          <a:bodyPr rtlCol="0"/>
          <a:lstStyle/>
          <a:p>
            <a:pPr rtl="0"/>
            <a:r>
              <a:rPr lang="en-US" altLang="zh-CN" dirty="0">
                <a:solidFill>
                  <a:schemeClr val="tx1"/>
                </a:solidFill>
                <a:latin typeface="微软雅黑" panose="020B0503020204020204" charset="-122"/>
                <a:ea typeface="微软雅黑" panose="020B0503020204020204" charset="-122"/>
                <a:sym typeface="Arial" panose="020B0604020202020204" pitchFamily="34" charset="0"/>
              </a:rPr>
              <a:t>GBN</a:t>
            </a:r>
            <a:r>
              <a:rPr lang="zh-CN" altLang="en-US" dirty="0">
                <a:solidFill>
                  <a:schemeClr val="tx1"/>
                </a:solidFill>
                <a:latin typeface="微软雅黑" panose="020B0503020204020204" charset="-122"/>
                <a:ea typeface="微软雅黑" panose="020B0503020204020204" charset="-122"/>
                <a:sym typeface="Arial" panose="020B0604020202020204" pitchFamily="34" charset="0"/>
              </a:rPr>
              <a:t>：举例</a:t>
            </a:r>
            <a:endParaRPr lang="zh-CN" altLang="en-US" dirty="0">
              <a:solidFill>
                <a:schemeClr val="tx1"/>
              </a:solidFill>
              <a:latin typeface="微软雅黑" panose="020B0503020204020204" charset="-122"/>
              <a:ea typeface="微软雅黑" panose="020B0503020204020204" charset="-122"/>
              <a:sym typeface="Arial" panose="020B0604020202020204" pitchFamily="34" charset="0"/>
            </a:endParaRPr>
          </a:p>
        </p:txBody>
      </p:sp>
      <p:pic>
        <p:nvPicPr>
          <p:cNvPr id="4" name="内容占位符 3"/>
          <p:cNvPicPr>
            <a:picLocks noGrp="1" noChangeAspect="1"/>
          </p:cNvPicPr>
          <p:nvPr>
            <p:ph sz="half" idx="1"/>
          </p:nvPr>
        </p:nvPicPr>
        <p:blipFill>
          <a:blip r:embed="rId1"/>
          <a:stretch>
            <a:fillRect/>
          </a:stretch>
        </p:blipFill>
        <p:spPr>
          <a:xfrm>
            <a:off x="2316195" y="1383618"/>
            <a:ext cx="4511608" cy="36211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Selective Repeat协议</a:t>
            </a:r>
            <a:endParaRPr lang="zh-CN" altLang="en-US"/>
          </a:p>
        </p:txBody>
      </p:sp>
      <p:sp>
        <p:nvSpPr>
          <p:cNvPr id="3" name="副标题 2"/>
          <p:cNvSpPr>
            <a:spLocks noGrp="1"/>
          </p:cNvSpPr>
          <p:nvPr>
            <p:ph type="subTitle" idx="1"/>
            <p:custDataLst>
              <p:tags r:id="rId2"/>
            </p:custDataLst>
          </p:nvPr>
        </p:nvSpPr>
        <p:spPr/>
        <p:txBody>
          <a:bodyPr/>
          <a:lstStyle/>
          <a:p>
            <a:r>
              <a:rPr lang="en-US" altLang="zh-CN"/>
              <a:t>  </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200646"/>
            <a:ext cx="8137922" cy="771524"/>
          </a:xfrm>
        </p:spPr>
        <p:txBody>
          <a:bodyPr/>
          <a:lstStyle/>
          <a:p>
            <a:r>
              <a:rPr lang="zh-CN" altLang="en-US" dirty="0"/>
              <a:t>多路复用于多路分用</a:t>
            </a:r>
            <a:endParaRPr lang="zh-CN" altLang="en-US" b="1" dirty="0"/>
          </a:p>
        </p:txBody>
      </p:sp>
      <p:sp>
        <p:nvSpPr>
          <p:cNvPr id="3" name="内容占位符 2"/>
          <p:cNvSpPr>
            <a:spLocks noGrp="1"/>
          </p:cNvSpPr>
          <p:nvPr>
            <p:ph idx="1"/>
          </p:nvPr>
        </p:nvSpPr>
        <p:spPr>
          <a:xfrm>
            <a:off x="516731" y="957262"/>
            <a:ext cx="8137922" cy="3764756"/>
          </a:xfrm>
        </p:spPr>
        <p:txBody>
          <a:bodyPr>
            <a:normAutofit/>
          </a:bodyPr>
          <a:lstStyle/>
          <a:p>
            <a:r>
              <a:rPr lang="zh-CN" altLang="en-US" dirty="0"/>
              <a:t>传输层多路复用的要求</a:t>
            </a:r>
            <a:r>
              <a:rPr lang="en-US" altLang="zh-CN" dirty="0"/>
              <a:t>:</a:t>
            </a:r>
            <a:endParaRPr lang="en-US" altLang="zh-CN" dirty="0"/>
          </a:p>
          <a:p>
            <a:pPr marL="0" indent="0">
              <a:buNone/>
            </a:pPr>
            <a:r>
              <a:rPr lang="en-US" altLang="zh-CN" dirty="0"/>
              <a:t>  </a:t>
            </a:r>
            <a:r>
              <a:rPr lang="en-US" altLang="zh-CN" b="1" dirty="0"/>
              <a:t> 1</a:t>
            </a:r>
            <a:r>
              <a:rPr lang="zh-CN" altLang="en-US" b="1" dirty="0"/>
              <a:t>套接字有唯一标识符，</a:t>
            </a:r>
            <a:endParaRPr lang="en-US" altLang="zh-CN" b="1" dirty="0"/>
          </a:p>
          <a:p>
            <a:pPr marL="0" indent="0">
              <a:buNone/>
            </a:pPr>
            <a:r>
              <a:rPr lang="en-US" altLang="zh-CN" b="1" dirty="0"/>
              <a:t>   2</a:t>
            </a:r>
            <a:r>
              <a:rPr lang="zh-CN" altLang="en-US" b="1" dirty="0"/>
              <a:t>每个报文段有特殊字段来指示该报文段所要交付的套接字。</a:t>
            </a:r>
            <a:endParaRPr lang="en-US" altLang="zh-CN" b="1" dirty="0"/>
          </a:p>
          <a:p>
            <a:pPr marL="0" indent="0">
              <a:buNone/>
            </a:pPr>
            <a:endParaRPr lang="en-US" altLang="zh-CN" dirty="0"/>
          </a:p>
          <a:p>
            <a:r>
              <a:rPr lang="zh-CN" altLang="en-US" dirty="0"/>
              <a:t>这些特殊字段最重要的是源端口号字段</a:t>
            </a:r>
            <a:r>
              <a:rPr lang="en-US" altLang="zh-CN" dirty="0"/>
              <a:t>(source port number field)</a:t>
            </a:r>
            <a:r>
              <a:rPr lang="zh-CN" altLang="en-US" dirty="0"/>
              <a:t>和目的端口号字段</a:t>
            </a:r>
            <a:r>
              <a:rPr lang="en-US" altLang="zh-CN" dirty="0"/>
              <a:t>(destination port number field)</a:t>
            </a:r>
            <a:r>
              <a:rPr lang="zh-CN" altLang="en-US" dirty="0"/>
              <a:t>。</a:t>
            </a:r>
            <a:endParaRPr lang="en-US" altLang="zh-CN" dirty="0"/>
          </a:p>
          <a:p>
            <a:pPr marL="0" indent="0">
              <a:buNone/>
            </a:pPr>
            <a:endParaRPr lang="en-US" altLang="zh-CN" b="1" dirty="0"/>
          </a:p>
          <a:p>
            <a:pPr marL="0" indent="0">
              <a:buNone/>
            </a:pPr>
            <a:endParaRPr lang="zh-CN" altLang="en-US" dirty="0"/>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456300" y="1446780"/>
            <a:ext cx="8231400" cy="3346148"/>
          </a:xfrm>
          <a:prstGeom prst="rect">
            <a:avLst/>
          </a:prstGeom>
          <a:noFill/>
          <a:ln w="3175">
            <a:noFill/>
            <a:prstDash val="sys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接收方对每个分组单独进行确认，设立一个缓存机制，缓存乱序到达的分组。</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发送方只重传那些没收到</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ACK</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的分组，通过为几个分组设置定时器来判断是否收到</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ACK</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发送方窗口，</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个连续的序列号，限制已发送且为确认的分组。</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会重传很多的分组，当第</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个出现丢失的时候，会重传</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以及</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以后的所有分组。</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6300" y="407089"/>
            <a:ext cx="8231400" cy="933896"/>
          </a:xfrm>
          <a:prstGeom prst="rect">
            <a:avLst/>
          </a:prstGeom>
          <a:noFill/>
          <a:ln w="3175">
            <a:noFill/>
            <a:prstDash val="sysDash"/>
          </a:ln>
        </p:spPr>
        <p:txBody>
          <a:bodyPr wrap="square" lIns="54000" tIns="27000" rIns="54000" bIns="81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altLang="zh-CN"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Selective Repeat</a:t>
            </a: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协议和</a:t>
            </a:r>
            <a:r>
              <a:rPr kumimoji="0" altLang="zh-CN"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GNB</a:t>
            </a: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的对比</a:t>
            </a:r>
            <a:endPar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456300" y="1341053"/>
            <a:ext cx="8231400" cy="3346148"/>
          </a:xfrm>
          <a:prstGeom prst="rect">
            <a:avLst/>
          </a:prstGeom>
          <a:noFill/>
          <a:ln w="3175">
            <a:noFill/>
            <a:prstDash val="sys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点击输入正文</a:t>
            </a: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6300" y="356130"/>
            <a:ext cx="8231400" cy="933896"/>
          </a:xfrm>
          <a:prstGeom prst="rect">
            <a:avLst/>
          </a:prstGeom>
          <a:noFill/>
          <a:ln w="3175">
            <a:noFill/>
            <a:prstDash val="sysDash"/>
          </a:ln>
        </p:spPr>
        <p:txBody>
          <a:bodyPr wrap="square" lIns="54000" tIns="27000" rIns="54000" bIns="81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Selective Repeat：发送方/接收方窗口</a:t>
            </a:r>
            <a:endPar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91039" y="1101566"/>
            <a:ext cx="7761923" cy="3825716"/>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456300" y="1290094"/>
            <a:ext cx="8231400" cy="3346148"/>
          </a:xfrm>
          <a:prstGeom prst="rect">
            <a:avLst/>
          </a:prstGeom>
          <a:noFill/>
          <a:ln w="3175">
            <a:noFill/>
            <a:prstDash val="sys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点击输入正文</a:t>
            </a: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6300" y="356130"/>
            <a:ext cx="8231400" cy="933896"/>
          </a:xfrm>
          <a:prstGeom prst="rect">
            <a:avLst/>
          </a:prstGeom>
          <a:noFill/>
          <a:ln w="3175">
            <a:noFill/>
            <a:prstDash val="sysDash"/>
          </a:ln>
        </p:spPr>
        <p:txBody>
          <a:bodyPr wrap="square" lIns="54000" tIns="27000" rIns="54000" bIns="81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SR协议</a:t>
            </a:r>
            <a:endPar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341471" y="1059180"/>
            <a:ext cx="8346281" cy="3741896"/>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456300" y="1341053"/>
            <a:ext cx="8231400" cy="3346148"/>
          </a:xfrm>
          <a:prstGeom prst="rect">
            <a:avLst/>
          </a:prstGeom>
          <a:noFill/>
          <a:ln w="3175">
            <a:noFill/>
            <a:prstDash val="sys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altLang="zh-CN"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  </a:t>
            </a:r>
            <a:endParaRPr kumimoji="0" altLang="zh-CN"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6300" y="356130"/>
            <a:ext cx="8231400" cy="933896"/>
          </a:xfrm>
          <a:prstGeom prst="rect">
            <a:avLst/>
          </a:prstGeom>
          <a:noFill/>
          <a:ln w="3175">
            <a:noFill/>
            <a:prstDash val="sysDash"/>
          </a:ln>
        </p:spPr>
        <p:txBody>
          <a:bodyPr wrap="square" lIns="54000" tIns="27000" rIns="54000" bIns="81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SR协议示例</a:t>
            </a:r>
            <a:endPar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2749868" y="356235"/>
            <a:ext cx="5113020" cy="4612481"/>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456300" y="1399631"/>
            <a:ext cx="8231400" cy="3346148"/>
          </a:xfrm>
          <a:prstGeom prst="rect">
            <a:avLst/>
          </a:prstGeom>
          <a:noFill/>
          <a:ln w="3175">
            <a:noFill/>
            <a:prstDash val="sys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接收方不能区分上面的两种情况</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5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序列号空间大小与窗口尺寸满足的关系   NS+NR&lt;=2k</a:t>
            </a: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endParaRPr kumimoji="0" lang="zh-CN" altLang="en-US" sz="135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6300" y="82763"/>
            <a:ext cx="8231400" cy="933896"/>
          </a:xfrm>
          <a:prstGeom prst="rect">
            <a:avLst/>
          </a:prstGeom>
          <a:noFill/>
          <a:ln w="3175">
            <a:noFill/>
            <a:prstDash val="sysDash"/>
          </a:ln>
        </p:spPr>
        <p:txBody>
          <a:bodyPr wrap="square" lIns="54000" tIns="27000" rIns="54000" bIns="81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SR协议：困境</a:t>
            </a:r>
            <a:endParaRPr kumimoji="0" lang="zh-CN" altLang="en-US" sz="27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456248" y="816293"/>
            <a:ext cx="3494723" cy="2440305"/>
          </a:xfrm>
          <a:prstGeom prst="rect">
            <a:avLst/>
          </a:prstGeom>
        </p:spPr>
      </p:pic>
      <p:pic>
        <p:nvPicPr>
          <p:cNvPr id="3" name="图片 2"/>
          <p:cNvPicPr>
            <a:picLocks noChangeAspect="1"/>
          </p:cNvPicPr>
          <p:nvPr/>
        </p:nvPicPr>
        <p:blipFill>
          <a:blip r:embed="rId4"/>
          <a:stretch>
            <a:fillRect/>
          </a:stretch>
        </p:blipFill>
        <p:spPr>
          <a:xfrm>
            <a:off x="4412456" y="816293"/>
            <a:ext cx="3767614" cy="2639378"/>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lang="en-US" altLang="zh-CN"/>
              <a:t>THAKNS</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324" y="200646"/>
            <a:ext cx="8137922" cy="771524"/>
          </a:xfrm>
        </p:spPr>
        <p:txBody>
          <a:bodyPr/>
          <a:lstStyle/>
          <a:p>
            <a:r>
              <a:rPr lang="zh-CN" altLang="en-US" dirty="0"/>
              <a:t>多路复用于多路分用</a:t>
            </a:r>
            <a:endParaRPr lang="zh-CN" altLang="en-US" sz="2700" dirty="0"/>
          </a:p>
        </p:txBody>
      </p:sp>
      <p:sp>
        <p:nvSpPr>
          <p:cNvPr id="3" name="内容占位符 2"/>
          <p:cNvSpPr>
            <a:spLocks noGrp="1"/>
          </p:cNvSpPr>
          <p:nvPr>
            <p:ph idx="1"/>
          </p:nvPr>
        </p:nvSpPr>
        <p:spPr>
          <a:xfrm>
            <a:off x="289324" y="957262"/>
            <a:ext cx="8137922" cy="3764756"/>
          </a:xfrm>
        </p:spPr>
        <p:txBody>
          <a:bodyPr>
            <a:normAutofit/>
          </a:bodyPr>
          <a:lstStyle/>
          <a:p>
            <a:r>
              <a:rPr lang="zh-CN" altLang="en-US" dirty="0"/>
              <a:t>端口号是一个</a:t>
            </a:r>
            <a:r>
              <a:rPr lang="en-US" altLang="zh-CN" dirty="0"/>
              <a:t>16</a:t>
            </a:r>
            <a:r>
              <a:rPr lang="zh-CN" altLang="en-US" dirty="0"/>
              <a:t>比特的数字，其大小在</a:t>
            </a:r>
            <a:r>
              <a:rPr lang="en-US" altLang="zh-CN" dirty="0"/>
              <a:t>0-65535</a:t>
            </a:r>
            <a:r>
              <a:rPr lang="zh-CN" altLang="en-US" dirty="0"/>
              <a:t>之间。</a:t>
            </a:r>
            <a:r>
              <a:rPr lang="en-US" altLang="zh-CN" dirty="0"/>
              <a:t>0-1000</a:t>
            </a:r>
            <a:r>
              <a:rPr lang="zh-CN" altLang="en-US" dirty="0"/>
              <a:t>范围的端口号称为周知端口号，它们是保留给诸如</a:t>
            </a:r>
            <a:r>
              <a:rPr lang="en-US" altLang="zh-CN" dirty="0"/>
              <a:t>HTTP</a:t>
            </a:r>
            <a:r>
              <a:rPr lang="zh-CN" altLang="en-US" dirty="0"/>
              <a:t>和</a:t>
            </a:r>
            <a:r>
              <a:rPr lang="en-US" altLang="zh-CN" dirty="0"/>
              <a:t>FTP</a:t>
            </a:r>
            <a:r>
              <a:rPr lang="zh-CN" altLang="en-US" dirty="0"/>
              <a:t>之类的公有的应用层协议的</a:t>
            </a:r>
            <a:endParaRPr lang="en-US" altLang="zh-CN" dirty="0"/>
          </a:p>
          <a:p>
            <a:endParaRPr lang="en-US" altLang="zh-CN" dirty="0"/>
          </a:p>
          <a:p>
            <a:r>
              <a:rPr lang="zh-CN" altLang="en-US" dirty="0"/>
              <a:t>当一个网络应用程序运行时，必须为其分配一个端口号。</a:t>
            </a:r>
            <a:endParaRPr lang="en-US" altLang="zh-CN" dirty="0"/>
          </a:p>
          <a:p>
            <a:endParaRPr lang="en-US" altLang="zh-CN" b="1" dirty="0"/>
          </a:p>
          <a:p>
            <a:endParaRPr lang="zh-CN" altLang="en-US" dirty="0"/>
          </a:p>
        </p:txBody>
      </p:sp>
      <p:cxnSp>
        <p:nvCxnSpPr>
          <p:cNvPr id="16" name="直接连接符 15"/>
          <p:cNvCxnSpPr/>
          <p:nvPr/>
        </p:nvCxnSpPr>
        <p:spPr>
          <a:xfrm>
            <a:off x="343892"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zh-CN" altLang="en-US" sz="2700" dirty="0"/>
              <a:t>多路复用于多路分用</a:t>
            </a:r>
            <a:endParaRPr lang="zh-CN" altLang="en-US" sz="2700" dirty="0"/>
          </a:p>
        </p:txBody>
      </p:sp>
      <p:sp>
        <p:nvSpPr>
          <p:cNvPr id="3" name="内容占位符 2"/>
          <p:cNvSpPr>
            <a:spLocks noGrp="1"/>
          </p:cNvSpPr>
          <p:nvPr>
            <p:ph idx="1"/>
          </p:nvPr>
        </p:nvSpPr>
        <p:spPr>
          <a:xfrm>
            <a:off x="516731" y="957262"/>
            <a:ext cx="8298656" cy="3764756"/>
          </a:xfrm>
        </p:spPr>
        <p:txBody>
          <a:bodyPr>
            <a:normAutofit/>
          </a:bodyPr>
          <a:lstStyle/>
          <a:p>
            <a:r>
              <a:rPr lang="zh-CN" altLang="en-US" b="1" dirty="0"/>
              <a:t>无连接的多路复用与多路分解</a:t>
            </a:r>
            <a:endParaRPr lang="en-US" altLang="zh-CN" b="1" dirty="0"/>
          </a:p>
          <a:p>
            <a:pPr marL="0" indent="0">
              <a:buNone/>
            </a:pPr>
            <a:endParaRPr lang="en-US" altLang="zh-CN" sz="1800" b="1" dirty="0">
              <a:latin typeface="仿宋" panose="02010609060101010101" pitchFamily="49" charset="-122"/>
              <a:ea typeface="仿宋" panose="02010609060101010101" pitchFamily="49" charset="-122"/>
            </a:endParaRPr>
          </a:p>
          <a:p>
            <a:pPr marL="0" indent="0">
              <a:buNone/>
            </a:pPr>
            <a:endParaRPr lang="en-US" altLang="zh-CN" sz="1800" dirty="0">
              <a:latin typeface="仿宋" panose="02010609060101010101" pitchFamily="49" charset="-122"/>
              <a:ea typeface="仿宋" panose="02010609060101010101" pitchFamily="49" charset="-122"/>
            </a:endParaRPr>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
          <a:stretch>
            <a:fillRect/>
          </a:stretch>
        </p:blipFill>
        <p:spPr>
          <a:xfrm>
            <a:off x="571298" y="1397090"/>
            <a:ext cx="6605504" cy="351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zh-CN" altLang="en-US" sz="2700" dirty="0"/>
              <a:t>多路复用于多路分用</a:t>
            </a:r>
            <a:endParaRPr lang="zh-CN" altLang="en-US" sz="2700" dirty="0"/>
          </a:p>
        </p:txBody>
      </p:sp>
      <p:sp>
        <p:nvSpPr>
          <p:cNvPr id="3" name="内容占位符 2"/>
          <p:cNvSpPr>
            <a:spLocks noGrp="1"/>
          </p:cNvSpPr>
          <p:nvPr>
            <p:ph idx="1"/>
          </p:nvPr>
        </p:nvSpPr>
        <p:spPr>
          <a:xfrm>
            <a:off x="516731" y="957262"/>
            <a:ext cx="8298656" cy="3764756"/>
          </a:xfrm>
        </p:spPr>
        <p:txBody>
          <a:bodyPr>
            <a:normAutofit/>
          </a:bodyPr>
          <a:lstStyle/>
          <a:p>
            <a:r>
              <a:rPr lang="zh-CN" altLang="en-US" b="1" dirty="0"/>
              <a:t>无连接的多路复用与多路分解</a:t>
            </a:r>
            <a:endParaRPr lang="en-US" altLang="zh-CN" b="1" dirty="0"/>
          </a:p>
          <a:p>
            <a:pPr marL="0" indent="0">
              <a:buNone/>
            </a:pPr>
            <a:endParaRPr lang="en-US" altLang="zh-CN" sz="1800" b="1" dirty="0">
              <a:latin typeface="仿宋" panose="02010609060101010101" pitchFamily="49" charset="-122"/>
              <a:ea typeface="仿宋" panose="02010609060101010101" pitchFamily="49" charset="-122"/>
            </a:endParaRPr>
          </a:p>
          <a:p>
            <a:r>
              <a:rPr lang="zh-CN" altLang="en-US" dirty="0"/>
              <a:t>因此，</a:t>
            </a:r>
            <a:r>
              <a:rPr lang="zh-CN" altLang="en-US" b="1" dirty="0"/>
              <a:t>一个</a:t>
            </a:r>
            <a:r>
              <a:rPr lang="en-US" altLang="zh-CN" b="1" dirty="0"/>
              <a:t>UDP</a:t>
            </a:r>
            <a:r>
              <a:rPr lang="zh-CN" altLang="en-US" b="1" dirty="0"/>
              <a:t>套接字是由一个包含目的</a:t>
            </a:r>
            <a:r>
              <a:rPr lang="en-US" altLang="zh-CN" b="1" dirty="0" err="1"/>
              <a:t>lP</a:t>
            </a:r>
            <a:r>
              <a:rPr lang="zh-CN" altLang="en-US" b="1" dirty="0"/>
              <a:t>地址和目的端口号的二元组来标识的。</a:t>
            </a:r>
            <a:r>
              <a:rPr lang="zh-CN" altLang="en-US" dirty="0"/>
              <a:t>因此，如果两个</a:t>
            </a:r>
            <a:r>
              <a:rPr lang="en-US" altLang="zh-CN" dirty="0"/>
              <a:t>UDP</a:t>
            </a:r>
            <a:r>
              <a:rPr lang="zh-CN" altLang="en-US" dirty="0"/>
              <a:t>报文段有不同的源</a:t>
            </a:r>
            <a:r>
              <a:rPr lang="en-US" altLang="zh-CN" dirty="0"/>
              <a:t>IP</a:t>
            </a:r>
            <a:r>
              <a:rPr lang="zh-CN" altLang="en-US" dirty="0"/>
              <a:t>地址或源端口号，但具有相同的目的</a:t>
            </a:r>
            <a:r>
              <a:rPr lang="en-US" altLang="zh-CN" dirty="0"/>
              <a:t>IP</a:t>
            </a:r>
            <a:r>
              <a:rPr lang="zh-CN" altLang="en-US" dirty="0"/>
              <a:t>地址和目的端口号，那么这两个报文段将通过相同的目的套接字定向到相同的目的进程。</a:t>
            </a:r>
            <a:endParaRPr lang="en-US" altLang="zh-CN" dirty="0"/>
          </a:p>
          <a:p>
            <a:pPr marL="0" indent="0">
              <a:buNone/>
            </a:pPr>
            <a:endParaRPr lang="zh-CN" altLang="en-US" dirty="0"/>
          </a:p>
          <a:p>
            <a:r>
              <a:rPr lang="zh-CN" altLang="en-US" dirty="0"/>
              <a:t>在</a:t>
            </a:r>
            <a:r>
              <a:rPr lang="en-US" altLang="zh-CN" dirty="0"/>
              <a:t>A</a:t>
            </a:r>
            <a:r>
              <a:rPr lang="zh-CN" altLang="en-US" dirty="0"/>
              <a:t>到</a:t>
            </a:r>
            <a:r>
              <a:rPr lang="en-US" altLang="zh-CN" dirty="0"/>
              <a:t>B</a:t>
            </a:r>
            <a:r>
              <a:rPr lang="zh-CN" altLang="en-US" dirty="0"/>
              <a:t>的报文段中，源端口号作为“返回地址”的一部分，即当</a:t>
            </a:r>
            <a:r>
              <a:rPr lang="en-US" altLang="zh-CN" dirty="0"/>
              <a:t>B</a:t>
            </a:r>
            <a:r>
              <a:rPr lang="zh-CN" altLang="en-US" dirty="0"/>
              <a:t>需要发回一个报文段给</a:t>
            </a:r>
            <a:r>
              <a:rPr lang="en-US" altLang="zh-CN" dirty="0"/>
              <a:t>A</a:t>
            </a:r>
            <a:r>
              <a:rPr lang="zh-CN" altLang="en-US" dirty="0"/>
              <a:t>时，</a:t>
            </a:r>
            <a:r>
              <a:rPr lang="en-US" altLang="zh-CN" dirty="0"/>
              <a:t>B</a:t>
            </a:r>
            <a:r>
              <a:rPr lang="zh-CN" altLang="en-US" dirty="0"/>
              <a:t>到</a:t>
            </a:r>
            <a:r>
              <a:rPr lang="en-US" altLang="zh-CN" dirty="0"/>
              <a:t>A</a:t>
            </a:r>
            <a:r>
              <a:rPr lang="zh-CN" altLang="en-US" dirty="0"/>
              <a:t>的报文段中的目的端口号便从</a:t>
            </a:r>
            <a:r>
              <a:rPr lang="en-US" altLang="zh-CN" dirty="0"/>
              <a:t>A</a:t>
            </a:r>
            <a:r>
              <a:rPr lang="zh-CN" altLang="en-US" dirty="0"/>
              <a:t>到</a:t>
            </a:r>
            <a:r>
              <a:rPr lang="en-US" altLang="zh-CN" dirty="0"/>
              <a:t>B</a:t>
            </a:r>
            <a:r>
              <a:rPr lang="zh-CN" altLang="en-US" dirty="0"/>
              <a:t>的报文段的源端口号中取值。</a:t>
            </a:r>
            <a:endParaRPr lang="zh-CN" altLang="en-US" dirty="0"/>
          </a:p>
          <a:p>
            <a:pPr marL="0" indent="0">
              <a:buNone/>
            </a:pPr>
            <a:endParaRPr lang="en-US" altLang="zh-CN" sz="1800" dirty="0">
              <a:latin typeface="仿宋" panose="02010609060101010101" pitchFamily="49" charset="-122"/>
              <a:ea typeface="仿宋" panose="02010609060101010101" pitchFamily="49" charset="-122"/>
            </a:endParaRPr>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731" y="0"/>
            <a:ext cx="8137922" cy="771524"/>
          </a:xfrm>
        </p:spPr>
        <p:txBody>
          <a:bodyPr>
            <a:normAutofit/>
          </a:bodyPr>
          <a:lstStyle/>
          <a:p>
            <a:r>
              <a:rPr lang="zh-CN" altLang="en-US" sz="2700" dirty="0"/>
              <a:t>多路复用于多路分用</a:t>
            </a:r>
            <a:endParaRPr lang="zh-CN" altLang="en-US" sz="2700" dirty="0"/>
          </a:p>
        </p:txBody>
      </p:sp>
      <p:sp>
        <p:nvSpPr>
          <p:cNvPr id="3" name="内容占位符 2"/>
          <p:cNvSpPr>
            <a:spLocks noGrp="1"/>
          </p:cNvSpPr>
          <p:nvPr>
            <p:ph idx="1"/>
          </p:nvPr>
        </p:nvSpPr>
        <p:spPr>
          <a:xfrm>
            <a:off x="516731" y="957262"/>
            <a:ext cx="8137922" cy="3764756"/>
          </a:xfrm>
        </p:spPr>
        <p:txBody>
          <a:bodyPr>
            <a:normAutofit/>
          </a:bodyPr>
          <a:lstStyle/>
          <a:p>
            <a:r>
              <a:rPr lang="zh-CN" altLang="en-US" b="1" dirty="0"/>
              <a:t>面向连接的多路复用与多路分解</a:t>
            </a:r>
            <a:endParaRPr lang="en-US" altLang="zh-CN" b="1" dirty="0"/>
          </a:p>
          <a:p>
            <a:endParaRPr lang="en-US" altLang="zh-CN" b="1" dirty="0"/>
          </a:p>
          <a:p>
            <a:r>
              <a:rPr lang="en-US" altLang="zh-CN" b="1" dirty="0"/>
              <a:t>TCP</a:t>
            </a:r>
            <a:r>
              <a:rPr lang="zh-CN" altLang="en-US" b="1" dirty="0"/>
              <a:t>套接字是由一个四元组</a:t>
            </a:r>
            <a:r>
              <a:rPr lang="en-US" altLang="zh-CN" b="1" dirty="0"/>
              <a:t>(</a:t>
            </a:r>
            <a:r>
              <a:rPr lang="zh-CN" altLang="en-US" b="1" dirty="0"/>
              <a:t>源</a:t>
            </a:r>
            <a:r>
              <a:rPr lang="en-US" altLang="zh-CN" b="1" dirty="0"/>
              <a:t>IP</a:t>
            </a:r>
            <a:r>
              <a:rPr lang="zh-CN" altLang="en-US" b="1" dirty="0"/>
              <a:t>地址，源端口号，目的</a:t>
            </a:r>
            <a:r>
              <a:rPr lang="en-US" altLang="zh-CN" b="1" dirty="0"/>
              <a:t>IP</a:t>
            </a:r>
            <a:r>
              <a:rPr lang="zh-CN" altLang="en-US" b="1" dirty="0"/>
              <a:t>地址，目的端口号</a:t>
            </a:r>
            <a:r>
              <a:rPr lang="en-US" altLang="zh-CN" b="1" dirty="0"/>
              <a:t>)</a:t>
            </a:r>
            <a:r>
              <a:rPr lang="zh-CN" altLang="en-US" b="1" dirty="0"/>
              <a:t>来标识的。</a:t>
            </a:r>
            <a:endParaRPr lang="en-US" altLang="zh-CN" b="1" dirty="0"/>
          </a:p>
          <a:p>
            <a:endParaRPr lang="en-US" altLang="zh-CN" b="1" dirty="0"/>
          </a:p>
          <a:p>
            <a:r>
              <a:rPr lang="zh-CN" altLang="en-US" dirty="0"/>
              <a:t>这样，当一个</a:t>
            </a:r>
            <a:r>
              <a:rPr lang="en-US" altLang="zh-CN" dirty="0"/>
              <a:t>TCP</a:t>
            </a:r>
            <a:r>
              <a:rPr lang="zh-CN" altLang="en-US" dirty="0"/>
              <a:t>报文段从网络到达一台主机时，主机使用这</a:t>
            </a:r>
            <a:r>
              <a:rPr lang="en-US" altLang="zh-CN" dirty="0"/>
              <a:t>4</a:t>
            </a:r>
            <a:r>
              <a:rPr lang="zh-CN" altLang="en-US" dirty="0"/>
              <a:t>个值来将报文段定向</a:t>
            </a:r>
            <a:r>
              <a:rPr lang="en-US" altLang="zh-CN" dirty="0"/>
              <a:t>(</a:t>
            </a:r>
            <a:r>
              <a:rPr lang="zh-CN" altLang="en-US" dirty="0"/>
              <a:t>多路分解</a:t>
            </a:r>
            <a:r>
              <a:rPr lang="en-US" altLang="zh-CN" dirty="0"/>
              <a:t>)</a:t>
            </a:r>
            <a:r>
              <a:rPr lang="zh-CN" altLang="en-US" dirty="0"/>
              <a:t>到相应的套接字。</a:t>
            </a:r>
            <a:endParaRPr lang="en-US" altLang="zh-CN" b="1" dirty="0"/>
          </a:p>
          <a:p>
            <a:pPr marL="0" indent="0">
              <a:buNone/>
            </a:pPr>
            <a:endParaRPr lang="zh-CN" altLang="en-US" sz="1800" dirty="0">
              <a:latin typeface="仿宋" panose="02010609060101010101" pitchFamily="49" charset="-122"/>
              <a:ea typeface="仿宋" panose="02010609060101010101" pitchFamily="49" charset="-122"/>
            </a:endParaRPr>
          </a:p>
        </p:txBody>
      </p:sp>
      <p:sp>
        <p:nvSpPr>
          <p:cNvPr id="8" name="内容占位符 2"/>
          <p:cNvSpPr txBox="1"/>
          <p:nvPr/>
        </p:nvSpPr>
        <p:spPr>
          <a:xfrm>
            <a:off x="571298" y="2050256"/>
            <a:ext cx="3740945" cy="2857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500" dirty="0"/>
          </a:p>
        </p:txBody>
      </p:sp>
      <p:cxnSp>
        <p:nvCxnSpPr>
          <p:cNvPr id="16" name="直接连接符 15"/>
          <p:cNvCxnSpPr/>
          <p:nvPr/>
        </p:nvCxnSpPr>
        <p:spPr>
          <a:xfrm>
            <a:off x="571298" y="771524"/>
            <a:ext cx="336086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15.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1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1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18.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1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1.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4.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6.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27.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Lst>
</file>

<file path=ppt/tags/tag2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Lst>
</file>

<file path=ppt/tags/tag29.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UNIT_ISCONTENTS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3*a*1"/>
  <p:tag name="KSO_WM_TEMPLATE_CATEGORY" val="custom"/>
  <p:tag name="KSO_WM_TEMPLATE_INDEX" val="20202543"/>
  <p:tag name="KSO_WM_UNIT_LAYERLEVEL" val="1"/>
  <p:tag name="KSO_WM_TAG_VERSION" val="1.0"/>
  <p:tag name="KSO_WM_BEAUTIFY_FLAG" val="#wm#"/>
  <p:tag name="KSO_WM_UNIT_PRESET_TEXT" val="THAKNS"/>
</p:tagLst>
</file>

<file path=ppt/tags/tag31.xml><?xml version="1.0" encoding="utf-8"?>
<p:tagLst xmlns:p="http://schemas.openxmlformats.org/presentationml/2006/main">
  <p:tag name="KSO_WM_SLIDE_ID" val="custom20202543_13"/>
  <p:tag name="KSO_WM_TEMPLATE_SUBCATEGORY" val="0"/>
  <p:tag name="KSO_WM_TEMPLATE_MASTER_TYPE" val="1"/>
  <p:tag name="KSO_WM_TEMPLATE_COLOR_TYPE" val="1"/>
  <p:tag name="KSO_WM_SLIDE_TYPE" val="endPage"/>
  <p:tag name="KSO_WM_SLIDE_SUBTYPE" val="pureTxt"/>
  <p:tag name="KSO_WM_SLIDE_ITEM_CNT" val="0"/>
  <p:tag name="KSO_WM_SLIDE_INDEX" val="13"/>
  <p:tag name="KSO_WM_TAG_VERSION" val="1.0"/>
  <p:tag name="KSO_WM_BEAUTIFY_FLAG" val="#wm#"/>
  <p:tag name="KSO_WM_TEMPLATE_CATEGORY" val="custom"/>
  <p:tag name="KSO_WM_TEMPLATE_INDEX" val="20202543"/>
  <p:tag name="KSO_WM_SLIDE_LAYOUT" val="a"/>
  <p:tag name="KSO_WM_SLIDE_LAYOUT_CN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5248</Words>
  <Application>WPS 演示</Application>
  <PresentationFormat>全屏显示(16:9)</PresentationFormat>
  <Paragraphs>356</Paragraphs>
  <Slides>55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55</vt:i4>
      </vt:variant>
    </vt:vector>
  </HeadingPairs>
  <TitlesOfParts>
    <vt:vector size="70" baseType="lpstr">
      <vt:lpstr>Arial</vt:lpstr>
      <vt:lpstr>宋体</vt:lpstr>
      <vt:lpstr>Wingdings</vt:lpstr>
      <vt:lpstr>Calibri</vt:lpstr>
      <vt:lpstr>微软雅黑 Light</vt:lpstr>
      <vt:lpstr>Impact</vt:lpstr>
      <vt:lpstr>微软雅黑</vt:lpstr>
      <vt:lpstr>Arial Unicode MS</vt:lpstr>
      <vt:lpstr>等线 Light</vt:lpstr>
      <vt:lpstr>等线</vt:lpstr>
      <vt:lpstr>仿宋</vt:lpstr>
      <vt:lpstr>汉仪旗黑-85S</vt:lpstr>
      <vt:lpstr>Segoe UI</vt:lpstr>
      <vt:lpstr>黑体</vt:lpstr>
      <vt:lpstr>第一PPT，www.1ppt.com</vt:lpstr>
      <vt:lpstr>PowerPoint 演示文稿</vt:lpstr>
      <vt:lpstr>传输层服务于协议 </vt:lpstr>
      <vt:lpstr>多路复用于多路分用</vt:lpstr>
      <vt:lpstr>多路复用于多路分用</vt:lpstr>
      <vt:lpstr>多路复用于多路分用</vt:lpstr>
      <vt:lpstr>多路复用于多路分用</vt:lpstr>
      <vt:lpstr>多路复用于多路分用</vt:lpstr>
      <vt:lpstr>多路复用于多路分用</vt:lpstr>
      <vt:lpstr>多路复用于多路分用</vt:lpstr>
      <vt:lpstr>多路复用于多路分用</vt:lpstr>
      <vt:lpstr>多路复用于多路分用</vt:lpstr>
      <vt:lpstr>Web服务器与TCP</vt:lpstr>
      <vt:lpstr>UDP</vt:lpstr>
      <vt:lpstr> UDP校验和（checksum）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计算机网络翻转课堂</vt:lpstr>
      <vt:lpstr>Rdt2.1和Rdt2.2</vt:lpstr>
      <vt:lpstr>Rdt2.1</vt:lpstr>
      <vt:lpstr>发送方FSM</vt:lpstr>
      <vt:lpstr>接收方FSM</vt:lpstr>
      <vt:lpstr>PowerPoint 演示文稿</vt:lpstr>
      <vt:lpstr>Rdt2.2</vt:lpstr>
      <vt:lpstr>Rdt3.0</vt:lpstr>
      <vt:lpstr>PowerPoint 演示文稿</vt:lpstr>
      <vt:lpstr>发送方FSM</vt:lpstr>
      <vt:lpstr>PowerPoint 演示文稿</vt:lpstr>
      <vt:lpstr>PowerPoint 演示文稿</vt:lpstr>
      <vt:lpstr>Rdt3.0性能分析</vt:lpstr>
      <vt:lpstr>可靠数据传输 	流水线机制 	滑动窗口协议 	GBN协议</vt:lpstr>
      <vt:lpstr>流水线机制</vt:lpstr>
      <vt:lpstr>流水线机制</vt:lpstr>
      <vt:lpstr>滑动窗口协议</vt:lpstr>
      <vt:lpstr>PowerPoint 演示文稿</vt:lpstr>
      <vt:lpstr>GBN：发送方的FSM</vt:lpstr>
      <vt:lpstr>GBN：接收方的FSM</vt:lpstr>
      <vt:lpstr>GBN：举例</vt:lpstr>
      <vt:lpstr>Selective Repeat协议</vt:lpstr>
      <vt:lpstr>PowerPoint 演示文稿</vt:lpstr>
      <vt:lpstr>PowerPoint 演示文稿</vt:lpstr>
      <vt:lpstr>PowerPoint 演示文稿</vt:lpstr>
      <vt:lpstr>PowerPoint 演示文稿</vt:lpstr>
      <vt:lpstr>PowerPoint 演示文稿</vt:lpstr>
      <vt:lpstr>THAKNS</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笑迎风雨</cp:lastModifiedBy>
  <cp:revision>85</cp:revision>
  <dcterms:created xsi:type="dcterms:W3CDTF">2016-12-25T02:27:00Z</dcterms:created>
  <dcterms:modified xsi:type="dcterms:W3CDTF">2019-09-25T15:33:52Z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ies>
</file>