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9" r:id="rId2"/>
    <p:sldId id="270" r:id="rId3"/>
    <p:sldId id="278" r:id="rId4"/>
    <p:sldId id="271" r:id="rId5"/>
    <p:sldId id="272" r:id="rId6"/>
    <p:sldId id="273" r:id="rId7"/>
    <p:sldId id="279" r:id="rId8"/>
    <p:sldId id="280" r:id="rId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76" y="15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94D41D-66AA-4F60-98FD-51086B4739B8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2019年9月25日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D16EB03-B100-4CF3-AB0E-1B9500B4FBF7}" type="datetime2">
              <a:rPr lang="zh-CN" altLang="en-US" smtClean="0"/>
              <a:pPr/>
              <a:t>2019年9月25日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9C971FF-EF28-4195-A575-329446EFAA55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86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地区的地图。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78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地区其中一个地理特征的图片。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插入能说明所在国家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地区季节的图片。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地区的动物或植物图片。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地区的动物或植物图片。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06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插入所在国家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地区的动物或植物图片。</a:t>
            </a:r>
          </a:p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34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CN" altLang="en-US" noProof="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C63A54-496C-4115-A93D-E54AE5A2D31B}" type="datetime2">
              <a:rPr lang="zh-CN" altLang="en-US" smtClean="0"/>
              <a:pPr/>
              <a:t>2019年9月25日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7DEAE-4D2C-4829-AFA1-3CFA9E597CD9}" type="datetime2">
              <a:rPr lang="zh-CN" altLang="en-US" smtClean="0"/>
              <a:pPr/>
              <a:t>2019年9月25日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217E86-CE5F-429D-BBE9-02FFE8A85D15}" type="datetime2">
              <a:rPr lang="zh-CN" altLang="en-US" smtClean="0"/>
              <a:pPr/>
              <a:t>2019年9月25日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937105-679A-437D-9743-7E1166072077}" type="datetime2">
              <a:rPr lang="zh-CN" altLang="en-US" smtClean="0"/>
              <a:pPr/>
              <a:t>2019年9月25日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841C5C-6A74-466B-8B48-8358BA927BE5}" type="datetime2">
              <a:rPr lang="zh-CN" altLang="en-US" smtClean="0"/>
              <a:pPr/>
              <a:t>2019年9月25日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70C17C-8FD2-4D4E-8BA1-90F5650841AD}" type="datetime2">
              <a:rPr lang="zh-CN" altLang="en-US" smtClean="0"/>
              <a:pPr/>
              <a:t>2019年9月25日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47DF3F-E2E7-466F-9048-024BAEA3A2B9}" type="datetime2">
              <a:rPr lang="zh-CN" altLang="en-US" smtClean="0"/>
              <a:pPr/>
              <a:t>2019年9月25日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021AD-082C-4629-8AE1-E218DBCCB10C}" type="datetime2">
              <a:rPr lang="zh-CN" altLang="en-US" smtClean="0"/>
              <a:pPr/>
              <a:t>2019年9月25日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64F488-15A5-49DB-A55C-BA5523D30F63}" type="datetime2">
              <a:rPr lang="zh-CN" altLang="en-US" smtClean="0"/>
              <a:pPr/>
              <a:t>2019年9月25日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CD3DD3A-0604-4457-860E-A77BC1832A1D}" type="datetime2">
              <a:rPr lang="zh-CN" altLang="en-US" smtClean="0"/>
              <a:pPr/>
              <a:t>2019年9月25日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5D30C6-259F-4EEA-8CE8-244F5D69A752}" type="datetime2">
              <a:rPr lang="zh-CN" altLang="en-US" smtClean="0"/>
              <a:pPr/>
              <a:t>2019年9月25日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9C4553-FE19-4E0B-8FB8-4E25D0E56DDC}" type="datetime2">
              <a:rPr lang="zh-CN" altLang="en-US" smtClean="0"/>
              <a:pPr/>
              <a:t>2019年9月25日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36C87F6-986D-49E6-AF40-1B3A1EE8064D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49796" y="836712"/>
            <a:ext cx="10565433" cy="208823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可靠数据传输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3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lang="zh-CN" altLang="en-US" sz="3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流水线机制</a:t>
            </a:r>
            <a:br>
              <a:rPr lang="en-US" altLang="zh-CN" sz="3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3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lang="zh-CN" altLang="en-US" sz="3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滑动窗口协议</a:t>
            </a:r>
            <a:br>
              <a:rPr lang="en-US" altLang="zh-CN" sz="3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en-US" altLang="zh-CN" sz="3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GBN</a:t>
            </a:r>
            <a:r>
              <a:rPr lang="zh-CN" altLang="en-US" sz="3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协议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632048"/>
          </a:xfrm>
        </p:spPr>
        <p:txBody>
          <a:bodyPr rtlCol="0"/>
          <a:lstStyle/>
          <a:p>
            <a:pPr algn="r"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作者：陈泊舟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流水线机制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提高资源的利用效率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" indent="0" rtl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CC64D3-0BA3-4B7A-BFAF-2931E6A7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466975"/>
            <a:ext cx="73437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流水线机制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允许发送方在收到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之前连续发送多个分组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需要更大的序列号范围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发送方和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或接收方需要更大的存储空间以缓存分组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滑动窗口协议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10693781" cy="4754562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窗口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Arial" panose="020B0604020202020204" pitchFamily="34" charset="0"/>
              </a:rPr>
              <a:t>允许使用的序列号范围</a:t>
            </a:r>
            <a:endParaRPr lang="en-US" altLang="zh-CN" dirty="0"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如果说窗口尺寸为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：最多有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个等待确认的消息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" indent="0" rtl="0">
              <a:lnSpc>
                <a:spcPct val="100000"/>
              </a:lnSpc>
              <a:buNone/>
            </a:pPr>
            <a:endParaRPr lang="en-US" altLang="zh-CN" dirty="0">
              <a:sym typeface="Arial" panose="020B0604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zh-CN" altLang="en-US" dirty="0">
                <a:sym typeface="Arial" panose="020B0604020202020204" pitchFamily="34" charset="0"/>
              </a:rPr>
              <a:t>滑动</a:t>
            </a:r>
            <a:endParaRPr lang="en-US" altLang="zh-CN" dirty="0"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Arial" panose="020B0604020202020204" pitchFamily="34" charset="0"/>
              </a:rPr>
              <a:t>虽则和协议的运行，窗口在序列号空间内向前滑动</a:t>
            </a:r>
            <a:endParaRPr lang="en-US" altLang="zh-CN" dirty="0">
              <a:sym typeface="Arial" panose="020B0604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总共有两种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ym typeface="Arial" panose="020B0604020202020204" pitchFamily="34" charset="0"/>
              </a:rPr>
              <a:t>GBN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08357-00E9-4276-8178-1695CD3BE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3219992"/>
            <a:ext cx="43148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9541653" cy="4343400"/>
          </a:xfrm>
        </p:spPr>
        <p:txBody>
          <a:bodyPr rtlCol="0">
            <a:normAutofit lnSpcReduction="10000"/>
          </a:bodyPr>
          <a:lstStyle/>
          <a:p>
            <a:pPr rtl="0">
              <a:lnSpc>
                <a:spcPct val="1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分组头部包含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k-bit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序列号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zh-CN" altLang="en-US" dirty="0">
                <a:sym typeface="Arial" panose="020B0604020202020204" pitchFamily="34" charset="0"/>
              </a:rPr>
              <a:t>窗口尺寸是</a:t>
            </a:r>
            <a:r>
              <a:rPr lang="en-US" altLang="zh-CN" dirty="0">
                <a:sym typeface="Arial" panose="020B0604020202020204" pitchFamily="34" charset="0"/>
              </a:rPr>
              <a:t>N</a:t>
            </a:r>
            <a:r>
              <a:rPr lang="zh-CN" altLang="en-US" dirty="0">
                <a:sym typeface="Arial" panose="020B0604020202020204" pitchFamily="34" charset="0"/>
              </a:rPr>
              <a:t>，最多允许</a:t>
            </a:r>
            <a:r>
              <a:rPr lang="en-US" altLang="zh-CN" dirty="0">
                <a:sym typeface="Arial" panose="020B0604020202020204" pitchFamily="34" charset="0"/>
              </a:rPr>
              <a:t>N</a:t>
            </a:r>
            <a:r>
              <a:rPr lang="zh-CN" altLang="en-US" dirty="0">
                <a:sym typeface="Arial" panose="020B0604020202020204" pitchFamily="34" charset="0"/>
              </a:rPr>
              <a:t>个分组未确认</a:t>
            </a:r>
            <a:endParaRPr lang="en-US" altLang="zh-CN" dirty="0"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dirty="0"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dirty="0"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ym typeface="Arial" panose="020B0604020202020204" pitchFamily="34" charset="0"/>
              </a:rPr>
              <a:t>ACK</a:t>
            </a: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n</a:t>
            </a:r>
            <a:r>
              <a:rPr lang="zh-CN" altLang="en-US" dirty="0">
                <a:sym typeface="Arial" panose="020B0604020202020204" pitchFamily="34" charset="0"/>
              </a:rPr>
              <a:t>）：确认到序列号</a:t>
            </a:r>
            <a:r>
              <a:rPr lang="en-US" altLang="zh-CN" dirty="0">
                <a:sym typeface="Arial" panose="020B0604020202020204" pitchFamily="34" charset="0"/>
              </a:rPr>
              <a:t>n</a:t>
            </a:r>
            <a:r>
              <a:rPr lang="zh-CN" altLang="en-US" dirty="0">
                <a:sym typeface="Arial" panose="020B0604020202020204" pitchFamily="34" charset="0"/>
              </a:rPr>
              <a:t>（包含</a:t>
            </a:r>
            <a:r>
              <a:rPr lang="en-US" altLang="zh-CN" dirty="0">
                <a:sym typeface="Arial" panose="020B0604020202020204" pitchFamily="34" charset="0"/>
              </a:rPr>
              <a:t>n</a:t>
            </a:r>
            <a:r>
              <a:rPr lang="zh-CN" altLang="en-US" dirty="0">
                <a:sym typeface="Arial" panose="020B0604020202020204" pitchFamily="34" charset="0"/>
              </a:rPr>
              <a:t>）的分组均已被正确接收</a:t>
            </a:r>
            <a:endParaRPr lang="en-US" altLang="zh-CN" dirty="0"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Arial" panose="020B0604020202020204" pitchFamily="34" charset="0"/>
              </a:rPr>
              <a:t>可能受到重复</a:t>
            </a:r>
            <a:r>
              <a:rPr lang="en-US" altLang="zh-CN" dirty="0">
                <a:sym typeface="Arial" panose="020B0604020202020204" pitchFamily="34" charset="0"/>
              </a:rPr>
              <a:t>ACK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ym typeface="Arial" panose="020B0604020202020204" pitchFamily="34" charset="0"/>
              </a:rPr>
              <a:t>设置计时器，超时事件，重传序列号大于等于</a:t>
            </a:r>
            <a:r>
              <a:rPr lang="en-US" altLang="zh-CN" dirty="0">
                <a:sym typeface="Arial" panose="020B0604020202020204" pitchFamily="34" charset="0"/>
              </a:rPr>
              <a:t>n</a:t>
            </a:r>
            <a:r>
              <a:rPr lang="zh-CN" altLang="en-US" dirty="0">
                <a:sym typeface="Arial" panose="020B0604020202020204" pitchFamily="34" charset="0"/>
              </a:rPr>
              <a:t>，</a:t>
            </a:r>
            <a:r>
              <a:rPr lang="en-US" altLang="zh-CN" dirty="0">
                <a:sym typeface="Arial" panose="020B0604020202020204" pitchFamily="34" charset="0"/>
              </a:rPr>
              <a:t>n</a:t>
            </a:r>
            <a:r>
              <a:rPr lang="zh-CN" altLang="en-US" dirty="0">
                <a:sym typeface="Arial" panose="020B0604020202020204" pitchFamily="34" charset="0"/>
              </a:rPr>
              <a:t>是超时序列号，还未收到</a:t>
            </a:r>
            <a:r>
              <a:rPr lang="en-US" altLang="zh-CN" dirty="0">
                <a:sym typeface="Arial" panose="020B0604020202020204" pitchFamily="34" charset="0"/>
              </a:rPr>
              <a:t>ACK</a:t>
            </a:r>
            <a:r>
              <a:rPr lang="zh-CN" altLang="en-US" dirty="0">
                <a:sym typeface="Arial" panose="020B0604020202020204" pitchFamily="34" charset="0"/>
              </a:rPr>
              <a:t>的所有分组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123815-9B03-40FD-8BB3-DB501B8B1A34}"/>
              </a:ext>
            </a:extLst>
          </p:cNvPr>
          <p:cNvSpPr txBox="1"/>
          <p:nvPr/>
        </p:nvSpPr>
        <p:spPr>
          <a:xfrm>
            <a:off x="1557908" y="476672"/>
            <a:ext cx="71287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000" cap="all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GBN(Go-Back-N)</a:t>
            </a:r>
            <a:r>
              <a:rPr lang="zh-CN" altLang="en-US" sz="4000" cap="all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协议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56D50E-320C-483A-A661-554A3306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854" y="2996952"/>
            <a:ext cx="6438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249362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GBN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：发送方的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FSM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D8F074BA-170E-471F-A52B-68B654CD8F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54052" y="1908436"/>
            <a:ext cx="6480720" cy="46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249362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GBN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：接收方的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FSM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1DC8054-B3D0-4DF2-8214-0481DDDAAA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66782" y="1844824"/>
            <a:ext cx="9455260" cy="25922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315A31-E7BE-4139-817A-D95CD4EE5443}"/>
              </a:ext>
            </a:extLst>
          </p:cNvPr>
          <p:cNvSpPr txBox="1"/>
          <p:nvPr/>
        </p:nvSpPr>
        <p:spPr>
          <a:xfrm>
            <a:off x="1557908" y="4771275"/>
            <a:ext cx="6912768" cy="20867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ACK</a:t>
            </a:r>
            <a:r>
              <a:rPr lang="zh-CN" altLang="en-US" sz="2400" dirty="0"/>
              <a:t>机制：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发送拥有最高序列号的、已被正确接收到额分组的</a:t>
            </a:r>
            <a:r>
              <a:rPr lang="en-US" altLang="zh-CN" sz="2400" dirty="0"/>
              <a:t>ACK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乱序到达的分组：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直接丢弃</a:t>
            </a:r>
            <a:r>
              <a:rPr lang="en-US" altLang="zh-CN" sz="2400" dirty="0"/>
              <a:t>-&gt;</a:t>
            </a:r>
            <a:r>
              <a:rPr lang="zh-CN" altLang="en-US" sz="2400" dirty="0"/>
              <a:t>接收方没有缓存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重新确认序列号最大的、按顺序到达的分组</a:t>
            </a:r>
            <a:r>
              <a:rPr lang="en-US" altLang="zh-CN" sz="2400" dirty="0"/>
              <a:t>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674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249362"/>
          </a:xfrm>
        </p:spPr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GBN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：举例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703E4C5-DD56-46D4-B35A-1CA410EC5A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086673" y="1844824"/>
            <a:ext cx="6015477" cy="48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9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世界国家/地区报告演示文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879_TF03460629" id="{6793C388-510F-44AF-871F-B0B16908D217}" vid="{79D34469-5C14-4C39-AB1B-7247184F771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世界国家地区报告演示文稿</Template>
  <TotalTime>63</TotalTime>
  <Words>313</Words>
  <Application>Microsoft Office PowerPoint</Application>
  <PresentationFormat>自定义</PresentationFormat>
  <Paragraphs>52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Century Gothic</vt:lpstr>
      <vt:lpstr>世界国家/地区报告演示文稿</vt:lpstr>
      <vt:lpstr>可靠数据传输  流水线机制  滑动窗口协议  GBN协议</vt:lpstr>
      <vt:lpstr>流水线机制</vt:lpstr>
      <vt:lpstr>流水线机制</vt:lpstr>
      <vt:lpstr>滑动窗口协议</vt:lpstr>
      <vt:lpstr>PowerPoint 演示文稿</vt:lpstr>
      <vt:lpstr>GBN：发送方的FSM</vt:lpstr>
      <vt:lpstr>GBN：接收方的FSM</vt:lpstr>
      <vt:lpstr>GBN：举例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可靠数据传输  流水线机制  滑动窗口协议  GBN协议</dc:title>
  <dc:creator>陈 泊舟</dc:creator>
  <cp:lastModifiedBy>陈 泊舟</cp:lastModifiedBy>
  <cp:revision>7</cp:revision>
  <dcterms:created xsi:type="dcterms:W3CDTF">2019-09-25T10:19:03Z</dcterms:created>
  <dcterms:modified xsi:type="dcterms:W3CDTF">2019-09-25T11:22:54Z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