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6" r:id="rId4"/>
    <p:sldMasterId id="2147483698" r:id="rId5"/>
  </p:sldMasterIdLst>
  <p:notesMasterIdLst>
    <p:notesMasterId r:id="rId57"/>
  </p:notesMasterIdLst>
  <p:sldIdLst>
    <p:sldId id="770" r:id="rId6"/>
    <p:sldId id="256" r:id="rId7"/>
    <p:sldId id="284" r:id="rId8"/>
    <p:sldId id="285" r:id="rId9"/>
    <p:sldId id="286" r:id="rId10"/>
    <p:sldId id="287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80" r:id="rId20"/>
    <p:sldId id="282" r:id="rId21"/>
    <p:sldId id="771" r:id="rId22"/>
    <p:sldId id="772" r:id="rId23"/>
    <p:sldId id="774" r:id="rId24"/>
    <p:sldId id="775" r:id="rId25"/>
    <p:sldId id="776" r:id="rId26"/>
    <p:sldId id="777" r:id="rId27"/>
    <p:sldId id="778" r:id="rId28"/>
    <p:sldId id="259" r:id="rId29"/>
    <p:sldId id="305" r:id="rId30"/>
    <p:sldId id="313" r:id="rId31"/>
    <p:sldId id="314" r:id="rId32"/>
    <p:sldId id="315" r:id="rId33"/>
    <p:sldId id="316" r:id="rId34"/>
    <p:sldId id="307" r:id="rId35"/>
    <p:sldId id="325" r:id="rId36"/>
    <p:sldId id="324" r:id="rId37"/>
    <p:sldId id="317" r:id="rId38"/>
    <p:sldId id="308" r:id="rId39"/>
    <p:sldId id="779" r:id="rId40"/>
    <p:sldId id="257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780" r:id="rId51"/>
    <p:sldId id="270" r:id="rId52"/>
    <p:sldId id="278" r:id="rId53"/>
    <p:sldId id="279" r:id="rId54"/>
    <p:sldId id="271" r:id="rId55"/>
    <p:sldId id="78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F360-0490-4C70-9A74-D292EE54EE35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82748-8682-4107-ADFC-1185D0634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1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9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8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23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地区其中一个地理特征的图片。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地区其中一个地理特征的图片。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25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AE390C-F45D-4F4C-9613-04A0C49332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6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AE390C-F45D-4F4C-9613-04A0C49332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2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AE390C-F45D-4F4C-9613-04A0C49332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20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AE390C-F45D-4F4C-9613-04A0C49332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68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86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5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6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DC05-9B4E-4D3A-9973-D531AB38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59023-FE21-4DE0-883E-39237615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F6F87-1296-4BB0-8012-797C891E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EE257-2CEC-4608-B351-587E95F8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242BB-469D-4BA0-9B44-270B0A67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11E8-0565-4BAC-97AD-A83F2C25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2CF57-699C-4ACB-A8A5-2C863829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9DC1B-72CF-42D8-A653-0C33D259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594EA-84A1-4C22-A0EA-6ECBDFD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7D0D5-1886-452B-BA54-ED202E7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25EFC2-0A06-468B-A609-CB4ED3057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F4FCC-F03E-480C-9A74-C3FA133B1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6E724-B51A-40BE-8B12-9B3BD42F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50EFA-2F56-4F41-A461-7FA34B7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5159-D2E0-4C6D-ABC5-D781848B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6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/>
          <p:nvPr/>
        </p:nvSpPr>
        <p:spPr bwMode="auto">
          <a:xfrm>
            <a:off x="0" y="0"/>
            <a:ext cx="3860800" cy="6858000"/>
          </a:xfrm>
          <a:custGeom>
            <a:avLst/>
            <a:gdLst>
              <a:gd name="T0" fmla="*/ 0 w 1824"/>
              <a:gd name="T1" fmla="*/ 2147483646 h 3840"/>
              <a:gd name="T2" fmla="*/ 0 w 1824"/>
              <a:gd name="T3" fmla="*/ 0 h 3840"/>
              <a:gd name="T4" fmla="*/ 2147483646 w 1824"/>
              <a:gd name="T5" fmla="*/ 0 h 3840"/>
              <a:gd name="T6" fmla="*/ 2147483646 w 1824"/>
              <a:gd name="T7" fmla="*/ 2147483646 h 3840"/>
              <a:gd name="T8" fmla="*/ 0 w 1824"/>
              <a:gd name="T9" fmla="*/ 2147483646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352425"/>
            <a:ext cx="10058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1" y="3581401"/>
            <a:ext cx="7708900" cy="149225"/>
            <a:chOff x="0" y="2256"/>
            <a:chExt cx="3642" cy="94"/>
          </a:xfrm>
        </p:grpSpPr>
        <p:sp>
          <p:nvSpPr>
            <p:cNvPr id="7" name="Freeform 7"/>
            <p:cNvSpPr/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 userDrawn="1"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 userDrawn="1"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 userDrawn="1"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 userDrawn="1"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9103026" y="13871"/>
            <a:ext cx="18902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latin typeface="+mj-lt"/>
                <a:ea typeface="楷体_GB2312" panose="02010609030101010101" pitchFamily="49" charset="-122"/>
                <a:cs typeface="Arial" panose="020B0604020202020204" pitchFamily="34" charset="0"/>
              </a:rPr>
              <a:t>Computer Internet</a:t>
            </a:r>
            <a:endParaRPr lang="zh-CN" altLang="en-US" sz="1600" dirty="0">
              <a:latin typeface="+mj-lt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85681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500313"/>
            <a:ext cx="10363200" cy="641350"/>
          </a:xfrm>
        </p:spPr>
        <p:txBody>
          <a:bodyPr anchor="b">
            <a:spAutoFit/>
          </a:bodyPr>
          <a:lstStyle>
            <a:lvl1pPr algn="ctr">
              <a:defRPr sz="3600"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83064"/>
            <a:ext cx="85344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+mj-lt"/>
                <a:ea typeface="楷体_GB2312" panose="02010609030101010101" pitchFamily="49" charset="-122"/>
                <a:cs typeface="Georgia" panose="02040502050405020303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646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891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901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1" y="1484314"/>
            <a:ext cx="5369983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00234" y="1484314"/>
            <a:ext cx="5372100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172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325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2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7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02EC-2BA4-4BFA-B14F-3A7B8E8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58169-C783-44DE-9214-4BB2F30F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EAEF-0782-4BD3-8C9C-BFFD1FB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905E6-6809-4AB6-A500-9D616F1E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E7403-8EEF-4773-814C-A24866D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22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5892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68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0747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1401" y="508000"/>
            <a:ext cx="2832100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65101" y="508000"/>
            <a:ext cx="8293100" cy="6089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718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9EC5F-73E2-49E2-9164-39FA293D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A20B7-0F88-4791-AF17-06059499F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5D408-F02F-4E66-A102-5695406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74024-C90D-43F8-955D-7928B2B8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CF058-E602-4EC5-BAE4-1A9C7742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17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596C-50B8-4FFE-8201-35F305F4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E021C-ADC3-4C45-BF41-2D3E874D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1E23F-A02C-4902-AE54-4C0059E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9BD0-3C73-4029-9E20-09920D57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E8260-8995-4338-AD38-90938EE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39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4361-A308-4B92-A4C6-C6F85B0C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29A8B-A209-44B8-8966-5EF10D17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6F1EF-2692-4A3C-A2E9-41F4D8DB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49B4-DB36-491B-9108-86A54B4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6FA0-FEDF-4574-A29B-6A9E4B24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82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4ED9-93CE-425C-9140-5E563B5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D8930-D011-46DA-8DE6-B2796AFE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3F66-EF97-42D8-909F-B7DC57CA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834D4-6EA8-4506-8B9B-3DD8F46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B10C5-D330-4E1F-8BC3-C94629E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0D13B-D1CC-4E79-8594-1608FDBA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73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A9E51-E2BC-48B6-BB01-EE92FA4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8EDA-0A94-471C-816A-FDC41002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4B643-BA9A-4766-858F-91B5607C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F6796-ECCE-42C6-8B76-99DF5D52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CF3E6-C00C-4F50-82CD-35BF9CC66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21A90-5B31-4CC2-9E22-D022754C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A381D6-94A3-4040-ADBE-D9EC849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3B6ED8-011C-4E6E-8A72-6894A43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41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0FA-CEAE-4E41-B132-8E9D9638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36671-AE93-42AC-9B19-8D0CDCB5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3B0F5-D13A-4F8D-A3BD-FD6E407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C6CD5-13F5-4EFD-81F7-206F7D0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3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883E8-8EAF-42C5-BE3C-20630E42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2385D-D3AC-48EC-A12C-DFE603BE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2B292-83ED-4856-8409-03070595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CDC95-842A-4BFF-9AB1-1DFCA490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606C5-5E71-442A-B8F4-20C9F117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73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5B6EA-3A4C-4FE2-9631-78507212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B61D1-C441-4C46-9A52-0C477EFE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C26C3-338A-4BD1-BE46-D575DCC7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671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4F5A-20F7-4766-8C4B-D9FC194D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59CF-3A45-4EA6-9D52-BCA4513B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321B-47E4-4326-8830-93F25697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7CA23-9D33-4BB5-B38B-8F40F23B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80F9C-4693-46DE-BE7B-E7426A42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F6159-A2D7-4D22-9935-E8926815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01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F01C-39A8-4C44-AA48-84C88FD1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0FCF0-192F-4B7C-8C90-5B205F96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BE32C-F93E-468B-94F4-6CA95E96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C0D99-98EE-4849-BB2A-7ACF5439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AAD8-3525-4636-9B6C-F3A37AD7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93115-5689-4A17-A254-7BA38683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7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F361-9C30-497E-9BE3-25A3236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C555-59C5-4354-8570-FA0F5AA6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5C32A-AF99-4A1F-92C8-18BF5ED4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144E-DB2B-41BF-BAE5-78CF0529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65E09-C24E-4A6C-8977-FF65BAFA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57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A3CE5-57B2-43B5-BD9B-E0C2E819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BF157-F6A1-4869-BCA4-C7BE77EB7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AA11D-7F4F-45FE-8F55-531C08F3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FCF7-332A-4D65-AF64-5F07AF85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307D-BADC-4712-9DA3-11859A5C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41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65094" y="0"/>
            <a:ext cx="1097281" cy="6858000"/>
            <a:chOff x="3465094" y="-624250"/>
            <a:chExt cx="1097281" cy="7995810"/>
          </a:xfrm>
        </p:grpSpPr>
        <p:sp>
          <p:nvSpPr>
            <p:cNvPr id="5" name="矩形 4"/>
            <p:cNvSpPr/>
            <p:nvPr userDrawn="1"/>
          </p:nvSpPr>
          <p:spPr>
            <a:xfrm>
              <a:off x="3465095" y="279133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465095" y="1182516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465095" y="3758028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465095" y="4661411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465095" y="5564794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465094" y="2085898"/>
              <a:ext cx="1097281" cy="167212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465095" y="-624250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3465095" y="6468177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>
            <a:off x="3064933" y="0"/>
            <a:ext cx="135466" cy="6858000"/>
            <a:chOff x="3024909" y="-120650"/>
            <a:chExt cx="117545" cy="6997700"/>
          </a:xfrm>
        </p:grpSpPr>
        <p:cxnSp>
          <p:nvCxnSpPr>
            <p:cNvPr id="14" name="直接连接符 9"/>
            <p:cNvCxnSpPr/>
            <p:nvPr userDrawn="1"/>
          </p:nvCxnSpPr>
          <p:spPr>
            <a:xfrm>
              <a:off x="3142454" y="-120650"/>
              <a:ext cx="0" cy="69786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 userDrawn="1"/>
          </p:nvCxnSpPr>
          <p:spPr>
            <a:xfrm flipH="1">
              <a:off x="3024909" y="-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1"/>
            <p:cNvCxnSpPr/>
            <p:nvPr userDrawn="1"/>
          </p:nvCxnSpPr>
          <p:spPr>
            <a:xfrm flipH="1">
              <a:off x="3024909" y="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/>
            <p:nvPr userDrawn="1"/>
          </p:nvCxnSpPr>
          <p:spPr>
            <a:xfrm flipH="1">
              <a:off x="3024909" y="361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 userDrawn="1"/>
          </p:nvCxnSpPr>
          <p:spPr>
            <a:xfrm flipH="1">
              <a:off x="3024909" y="603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 userDrawn="1"/>
          </p:nvCxnSpPr>
          <p:spPr>
            <a:xfrm flipH="1">
              <a:off x="3024909" y="844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5"/>
            <p:cNvCxnSpPr/>
            <p:nvPr userDrawn="1"/>
          </p:nvCxnSpPr>
          <p:spPr>
            <a:xfrm flipH="1">
              <a:off x="3024909" y="1085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6"/>
            <p:cNvCxnSpPr/>
            <p:nvPr userDrawn="1"/>
          </p:nvCxnSpPr>
          <p:spPr>
            <a:xfrm flipH="1">
              <a:off x="3024909" y="1327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7"/>
            <p:cNvCxnSpPr/>
            <p:nvPr userDrawn="1"/>
          </p:nvCxnSpPr>
          <p:spPr>
            <a:xfrm flipH="1">
              <a:off x="3024909" y="1568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"/>
            <p:cNvCxnSpPr/>
            <p:nvPr userDrawn="1"/>
          </p:nvCxnSpPr>
          <p:spPr>
            <a:xfrm flipH="1">
              <a:off x="3024909" y="1809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9"/>
            <p:cNvCxnSpPr/>
            <p:nvPr userDrawn="1"/>
          </p:nvCxnSpPr>
          <p:spPr>
            <a:xfrm flipH="1">
              <a:off x="3024909" y="2051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0"/>
            <p:cNvCxnSpPr/>
            <p:nvPr userDrawn="1"/>
          </p:nvCxnSpPr>
          <p:spPr>
            <a:xfrm flipH="1">
              <a:off x="3024909" y="2292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 userDrawn="1"/>
          </p:nvCxnSpPr>
          <p:spPr>
            <a:xfrm flipH="1">
              <a:off x="3024909" y="2533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2"/>
            <p:cNvCxnSpPr/>
            <p:nvPr userDrawn="1"/>
          </p:nvCxnSpPr>
          <p:spPr>
            <a:xfrm flipH="1">
              <a:off x="3024909" y="2774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/>
            <p:cNvCxnSpPr/>
            <p:nvPr userDrawn="1"/>
          </p:nvCxnSpPr>
          <p:spPr>
            <a:xfrm flipH="1">
              <a:off x="3024909" y="3016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4"/>
            <p:cNvCxnSpPr/>
            <p:nvPr userDrawn="1"/>
          </p:nvCxnSpPr>
          <p:spPr>
            <a:xfrm flipH="1">
              <a:off x="3024909" y="3257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5"/>
            <p:cNvCxnSpPr/>
            <p:nvPr userDrawn="1"/>
          </p:nvCxnSpPr>
          <p:spPr>
            <a:xfrm flipH="1">
              <a:off x="3024909" y="3498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6"/>
            <p:cNvCxnSpPr/>
            <p:nvPr userDrawn="1"/>
          </p:nvCxnSpPr>
          <p:spPr>
            <a:xfrm flipH="1">
              <a:off x="3024909" y="3740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7"/>
            <p:cNvCxnSpPr/>
            <p:nvPr userDrawn="1"/>
          </p:nvCxnSpPr>
          <p:spPr>
            <a:xfrm flipH="1">
              <a:off x="3024909" y="3981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8"/>
            <p:cNvCxnSpPr/>
            <p:nvPr userDrawn="1"/>
          </p:nvCxnSpPr>
          <p:spPr>
            <a:xfrm flipH="1">
              <a:off x="3024909" y="4222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9"/>
            <p:cNvCxnSpPr/>
            <p:nvPr userDrawn="1"/>
          </p:nvCxnSpPr>
          <p:spPr>
            <a:xfrm flipH="1">
              <a:off x="3024909" y="4464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0"/>
            <p:cNvCxnSpPr/>
            <p:nvPr userDrawn="1"/>
          </p:nvCxnSpPr>
          <p:spPr>
            <a:xfrm flipH="1">
              <a:off x="3024909" y="4705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/>
            <p:cNvCxnSpPr/>
            <p:nvPr userDrawn="1"/>
          </p:nvCxnSpPr>
          <p:spPr>
            <a:xfrm flipH="1">
              <a:off x="3024909" y="4946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 userDrawn="1"/>
          </p:nvCxnSpPr>
          <p:spPr>
            <a:xfrm flipH="1">
              <a:off x="3024909" y="5187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3"/>
            <p:cNvCxnSpPr/>
            <p:nvPr userDrawn="1"/>
          </p:nvCxnSpPr>
          <p:spPr>
            <a:xfrm flipH="1">
              <a:off x="3024909" y="5429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/>
            <p:cNvCxnSpPr/>
            <p:nvPr userDrawn="1"/>
          </p:nvCxnSpPr>
          <p:spPr>
            <a:xfrm flipH="1">
              <a:off x="3024909" y="5670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5"/>
            <p:cNvCxnSpPr/>
            <p:nvPr userDrawn="1"/>
          </p:nvCxnSpPr>
          <p:spPr>
            <a:xfrm flipH="1">
              <a:off x="3024909" y="5911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6"/>
            <p:cNvCxnSpPr/>
            <p:nvPr userDrawn="1"/>
          </p:nvCxnSpPr>
          <p:spPr>
            <a:xfrm flipH="1">
              <a:off x="3024909" y="6153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7"/>
            <p:cNvCxnSpPr/>
            <p:nvPr userDrawn="1"/>
          </p:nvCxnSpPr>
          <p:spPr>
            <a:xfrm flipH="1">
              <a:off x="3024909" y="6394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8"/>
            <p:cNvCxnSpPr/>
            <p:nvPr userDrawn="1"/>
          </p:nvCxnSpPr>
          <p:spPr>
            <a:xfrm flipH="1">
              <a:off x="3024909" y="6635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9"/>
            <p:cNvCxnSpPr/>
            <p:nvPr userDrawn="1"/>
          </p:nvCxnSpPr>
          <p:spPr>
            <a:xfrm flipH="1">
              <a:off x="3024909" y="6877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7722" y="264235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805003" y="264235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50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0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95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E2A0-1062-4D50-9C35-BD91A1DE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DF21D-6DB9-4F87-844B-9948BCF1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C79A0-EDD0-4649-B190-5ECEF16E2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D966D-6668-420E-ACF7-BAC0AC11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B8162-731A-4C7C-A519-A497A64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C3656-0013-4E7B-ADAC-E673F035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2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93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4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67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4388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365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9796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953895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6"/>
          <p:cNvSpPr>
            <a:spLocks noEditPoints="1"/>
          </p:cNvSpPr>
          <p:nvPr/>
        </p:nvSpPr>
        <p:spPr bwMode="auto">
          <a:xfrm>
            <a:off x="-4764" y="285750"/>
            <a:ext cx="12193588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 rtlCol="0"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C63A54-496C-4115-A93D-E54AE5A2D31B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83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37105-679A-437D-9743-7E1166072077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841C5C-6A74-466B-8B48-8358BA927BE5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4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867A-4E1D-459D-9247-2CA22EEB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3DDB6-14AD-4075-9AC6-F5681E8E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C0808-64AE-4892-B41E-EDB50E28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B32D1-C192-4996-96E7-CEA20B292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68601B-3CC1-4E4B-AC57-01AE9B3A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FE30C-8AC2-4C73-8974-3F19D1C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56E17-B954-41D0-A4C8-B6F87EFE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69A3C9-DFC5-4EA1-9349-A065319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44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70C17C-8FD2-4D4E-8BA1-90F5650841AD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3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47DF3F-E2E7-466F-9048-024BAEA3A2B9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34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021AD-082C-4629-8AE1-E218DBCCB10C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0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64F488-15A5-49DB-A55C-BA5523D30F63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6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CD3DD3A-0604-4457-860E-A77BC1832A1D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5D30C6-259F-4EEA-8CE8-244F5D69A752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3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7DEAE-4D2C-4829-AFA1-3CFA9E597CD9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2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217E86-CE5F-429D-BBE9-02FFE8A85D15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9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9C5E-1590-4E19-8614-C488D5B1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8BC2D-52E2-4A13-BF71-FBBA177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CFC6E-1B7A-4B4A-B314-9611F84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D50D2-84FE-4259-9EC2-73FEC122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1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F82DD-0D36-40CC-A561-1945CEC9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6D7A80-DE14-4F9A-B30A-AF1D465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B36F5-0B27-4FCE-BA21-342EA793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6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CD5F7-2F6D-4C7B-9959-B07DA2B0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018D8-B2DE-4FA3-AB7C-6F2D87DF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58453-976F-4E14-A624-6AFAF60A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F73BC-1F9E-4A9B-9B21-08DE604D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5ADFD-59C5-4E96-979B-E09F9B24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EC2AE-C3C7-48F8-BEC9-47F9A84C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2060F-2D05-4D40-A39D-015D39CA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84308-1E12-4F9A-9D3A-7BD08733E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DED9C-6069-4F2A-9DE8-8D801365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DAA7-12E4-4ADC-BF70-52FCC0FD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DFFEF-E3FA-4DF4-A859-9CD1C3D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C1C2D-5761-44AD-8443-2BCE88D5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3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ags" Target="../tags/tag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F1E44A-3611-49DA-BE0C-6D45D03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3D1E5-B4BE-4D4A-BE69-7D8367FC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58696-46CD-4DB8-AC7B-F391DFF8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D350-62D6-4A23-9DCF-92E474C1875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C7018-EBD7-49E2-ACE3-6545078E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9004C-41DA-4DC6-ACAA-117E6DC6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A8CE-761C-431F-9181-DE33DC4C3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1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0800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84314"/>
            <a:ext cx="10945283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/>
          <p:cNvSpPr/>
          <p:nvPr userDrawn="1"/>
        </p:nvSpPr>
        <p:spPr bwMode="auto">
          <a:xfrm>
            <a:off x="203201" y="1268414"/>
            <a:ext cx="10310284" cy="5589587"/>
          </a:xfrm>
          <a:custGeom>
            <a:avLst/>
            <a:gdLst>
              <a:gd name="T0" fmla="*/ 0 w 4320"/>
              <a:gd name="T1" fmla="*/ 2147483646 h 3264"/>
              <a:gd name="T2" fmla="*/ 0 w 4320"/>
              <a:gd name="T3" fmla="*/ 0 h 3264"/>
              <a:gd name="T4" fmla="*/ 2147483646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9406" name="Oval 14"/>
          <p:cNvSpPr>
            <a:spLocks noChangeArrowheads="1"/>
          </p:cNvSpPr>
          <p:nvPr userDrawn="1"/>
        </p:nvSpPr>
        <p:spPr bwMode="auto">
          <a:xfrm>
            <a:off x="8868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7" name="Oval 15"/>
          <p:cNvSpPr>
            <a:spLocks noChangeArrowheads="1"/>
          </p:cNvSpPr>
          <p:nvPr userDrawn="1"/>
        </p:nvSpPr>
        <p:spPr bwMode="auto">
          <a:xfrm>
            <a:off x="20044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8" name="Oval 16"/>
          <p:cNvSpPr>
            <a:spLocks noChangeArrowheads="1"/>
          </p:cNvSpPr>
          <p:nvPr userDrawn="1"/>
        </p:nvSpPr>
        <p:spPr bwMode="auto">
          <a:xfrm>
            <a:off x="31220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9" name="Oval 17"/>
          <p:cNvSpPr>
            <a:spLocks noChangeArrowheads="1"/>
          </p:cNvSpPr>
          <p:nvPr userDrawn="1"/>
        </p:nvSpPr>
        <p:spPr bwMode="auto">
          <a:xfrm>
            <a:off x="42396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1033" name="Rectangle 18"/>
          <p:cNvSpPr>
            <a:spLocks noChangeArrowheads="1"/>
          </p:cNvSpPr>
          <p:nvPr userDrawn="1"/>
        </p:nvSpPr>
        <p:spPr bwMode="auto">
          <a:xfrm>
            <a:off x="2133600" y="352425"/>
            <a:ext cx="10058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1034" name="Text Box 19"/>
          <p:cNvSpPr txBox="1">
            <a:spLocks noChangeArrowheads="1"/>
          </p:cNvSpPr>
          <p:nvPr userDrawn="1"/>
        </p:nvSpPr>
        <p:spPr bwMode="auto">
          <a:xfrm>
            <a:off x="9072331" y="0"/>
            <a:ext cx="18902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latin typeface="+mj-lt"/>
                <a:ea typeface="楷体_GB2312" panose="02010609030101010101" pitchFamily="49" charset="-122"/>
                <a:cs typeface="Arial" panose="020B0604020202020204" pitchFamily="34" charset="0"/>
              </a:rPr>
              <a:t>Computer Internet</a:t>
            </a:r>
            <a:endParaRPr lang="zh-CN" altLang="en-US" sz="1600" dirty="0">
              <a:latin typeface="+mj-lt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2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j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rgbClr val="000000"/>
          </a:solidFill>
          <a:latin typeface="+mj-lt"/>
          <a:ea typeface="+mn-ea"/>
          <a:cs typeface="+mn-cs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91313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j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C92987-0A77-4FC5-916F-C6F1C957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7BB52-3423-48CB-B2EE-ADD94957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2A34F-3180-4714-82C6-D85EE828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B369-D525-4179-8097-AE1507C71B72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B0746-3E1D-4E0D-A5C5-3EE4F2DC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BDE0-FEAA-441E-9CD6-EFC9F1FA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 userDrawn="1"/>
        </p:nvSpPr>
        <p:spPr bwMode="ltGray">
          <a:xfrm>
            <a:off x="1460" y="0"/>
            <a:ext cx="121921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9C4553-FE19-4E0B-8FB8-4E25D0E56DDC}" type="datetime2">
              <a:rPr lang="zh-CN" altLang="en-US" smtClean="0"/>
              <a:pPr/>
              <a:t>2019年10月9日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9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4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计算机网络翻转课堂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严以律己，宽以待人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88088" y="4627003"/>
            <a:ext cx="309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闫钊，陈泊舟，马毓翔，肖伟豪，田纪书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8A9D26-7B7B-4C43-944A-141A81542E90}"/>
              </a:ext>
            </a:extLst>
          </p:cNvPr>
          <p:cNvSpPr/>
          <p:nvPr/>
        </p:nvSpPr>
        <p:spPr>
          <a:xfrm>
            <a:off x="373462" y="424514"/>
            <a:ext cx="6114197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发送端程序的伪代码</a:t>
            </a:r>
            <a:endParaRPr lang="en-US" altLang="zh-CN" sz="42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0FA33C-5017-47F4-B2C6-A7FA1FDEDC56}"/>
              </a:ext>
            </a:extLst>
          </p:cNvPr>
          <p:cNvSpPr/>
          <p:nvPr/>
        </p:nvSpPr>
        <p:spPr>
          <a:xfrm>
            <a:off x="373461" y="1753990"/>
            <a:ext cx="4521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首先初始化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然后无限循环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从上层收到收到数据创建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如果定时器没在运行则启动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然后把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交给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往外发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nextseqnum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那么重传具有最小序列号的没有被确认过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然后重新启动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如果收到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，大于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sendbase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，则要更新为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，如果还有未被确认的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，则要启动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7D7AA-1DD5-4890-9598-7B64536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22" y="0"/>
            <a:ext cx="5924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9BED71-14AF-4161-9639-ED8B791BC08B}"/>
              </a:ext>
            </a:extLst>
          </p:cNvPr>
          <p:cNvSpPr/>
          <p:nvPr/>
        </p:nvSpPr>
        <p:spPr>
          <a:xfrm>
            <a:off x="2262330" y="203112"/>
            <a:ext cx="3175869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重传实例</a:t>
            </a:r>
            <a:endParaRPr lang="en-US" altLang="zh-CN" sz="42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31EA5-698F-4614-90C7-E81AC787FFB0}"/>
              </a:ext>
            </a:extLst>
          </p:cNvPr>
          <p:cNvSpPr/>
          <p:nvPr/>
        </p:nvSpPr>
        <p:spPr>
          <a:xfrm>
            <a:off x="3621266" y="930078"/>
            <a:ext cx="7551703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发生丢失的场景和超时的场景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AE21D8-9E78-428D-A95D-237400D7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6" y="1706096"/>
            <a:ext cx="3657917" cy="51519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3221DF-C626-446A-B1EB-ECAB17EF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58" y="1668778"/>
            <a:ext cx="3891617" cy="5189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330701-BB34-44BC-B4E5-90140260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13" y="1746739"/>
            <a:ext cx="3891617" cy="51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9BED71-14AF-4161-9639-ED8B791BC08B}"/>
              </a:ext>
            </a:extLst>
          </p:cNvPr>
          <p:cNvSpPr/>
          <p:nvPr/>
        </p:nvSpPr>
        <p:spPr>
          <a:xfrm>
            <a:off x="2699057" y="261056"/>
            <a:ext cx="4416594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接收端的情况</a:t>
            </a:r>
            <a:endParaRPr lang="en-US" altLang="zh-CN" sz="42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957D3F-D864-4E07-B92C-B6C5EFCB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1003"/>
            <a:ext cx="10044752" cy="53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FFCA36-1411-40F2-8BA4-90155238000B}"/>
              </a:ext>
            </a:extLst>
          </p:cNvPr>
          <p:cNvSpPr/>
          <p:nvPr/>
        </p:nvSpPr>
        <p:spPr>
          <a:xfrm>
            <a:off x="2984293" y="476069"/>
            <a:ext cx="6165086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3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53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的快速重传机制</a:t>
            </a:r>
            <a:endParaRPr lang="zh-CN" altLang="en-US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BF40D-E6D2-4AC0-8373-0EAE3DE26331}"/>
              </a:ext>
            </a:extLst>
          </p:cNvPr>
          <p:cNvSpPr/>
          <p:nvPr/>
        </p:nvSpPr>
        <p:spPr>
          <a:xfrm>
            <a:off x="934331" y="2109553"/>
            <a:ext cx="10246331" cy="2965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实现发生超时，超时时间间隔将重新设置，超时时间间隔会加倍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重发丢失的分组会等待很长时间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所以需要通过重复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检测分组丢失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Sender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会背靠背发送多个分组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如果某个分组丢失，会引发多个重复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sender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收到同一数据的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，则假定该数据丢失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快速重传即为在超时之前就进行重传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2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8EDD5B-24B2-421D-9B95-631327E12023}"/>
              </a:ext>
            </a:extLst>
          </p:cNvPr>
          <p:cNvSpPr/>
          <p:nvPr/>
        </p:nvSpPr>
        <p:spPr>
          <a:xfrm>
            <a:off x="4331415" y="294097"/>
            <a:ext cx="346441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快速重传算法</a:t>
            </a:r>
            <a:endParaRPr lang="zh-CN" altLang="en-US" sz="3733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9349E-4A22-461C-B68E-42A88B25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4" y="1544156"/>
            <a:ext cx="10299509" cy="46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7964" y="740701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Impact" pitchFamily="34" charset="0"/>
                <a:ea typeface="微软雅黑 Light" panose="020B0502040204020203" pitchFamily="34" charset="-122"/>
              </a:rPr>
              <a:t>THANKS!</a:t>
            </a:r>
            <a:endParaRPr lang="zh-CN" altLang="en-US" sz="8800" dirty="0">
              <a:solidFill>
                <a:schemeClr val="bg1"/>
              </a:solidFill>
              <a:latin typeface="Impact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5028" y="5448483"/>
            <a:ext cx="4064000" cy="638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恳请各位批评指正！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658359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5" y="1467208"/>
            <a:ext cx="3137148" cy="413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34" y="2869243"/>
            <a:ext cx="4965797" cy="338096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88739" y="2261454"/>
            <a:ext cx="7231172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感谢观看 </a:t>
            </a:r>
            <a:r>
              <a:rPr lang="en-US" altLang="zh-CN" sz="5333" b="1" dirty="0">
                <a:solidFill>
                  <a:schemeClr val="bg1"/>
                </a:solidFill>
                <a:latin typeface="+mn-ea"/>
              </a:rPr>
              <a:t>THANKS!</a:t>
            </a:r>
            <a:endParaRPr lang="zh-CN" altLang="en-US" sz="5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54141" y="4498043"/>
            <a:ext cx="3161288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答辩人：肖伟豪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83139" y="6250211"/>
            <a:ext cx="3979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学院：计算机科学与技术学院     学号：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1170300922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66201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841D6B-4FFC-4D25-8F0F-8015D52F6841}"/>
              </a:ext>
            </a:extLst>
          </p:cNvPr>
          <p:cNvSpPr txBox="1"/>
          <p:nvPr/>
        </p:nvSpPr>
        <p:spPr>
          <a:xfrm>
            <a:off x="8382000" y="489712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作者：闫钊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D100-CF08-4BE0-8E8F-1F7D8819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F89D4-8F6F-4E7A-A555-852F9B11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连接建立后，接收方会为连接分配一块缓存，为了防止发送方发送数据过快，缓存区溢出，导致数据丢失或者上层应用处理数据很慢。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为了防止数据淹没接收方，</a:t>
            </a:r>
            <a:r>
              <a:rPr lang="en-US" altLang="zh-CN" dirty="0"/>
              <a:t>TCP</a:t>
            </a:r>
            <a:r>
              <a:rPr lang="zh-CN" altLang="en-US" dirty="0"/>
              <a:t>拥有流量控制的速度匹配机制。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RcvWindow</a:t>
            </a:r>
            <a:r>
              <a:rPr lang="zh-CN" altLang="en-US" dirty="0"/>
              <a:t>就是在接收方会一直维护的一个变量，保存了剩余的缓存空间大小。接收方在</a:t>
            </a:r>
            <a:r>
              <a:rPr lang="en-US" altLang="zh-CN" dirty="0"/>
              <a:t>ACK</a:t>
            </a:r>
            <a:r>
              <a:rPr lang="zh-CN" altLang="en-US" dirty="0"/>
              <a:t>中告诉发送方</a:t>
            </a:r>
            <a:r>
              <a:rPr lang="en-US" altLang="zh-CN" dirty="0"/>
              <a:t>RcvWindow</a:t>
            </a:r>
            <a:r>
              <a:rPr lang="zh-CN" altLang="en-US" dirty="0"/>
              <a:t>，发送方保证自己已经发送但未收到</a:t>
            </a:r>
            <a:r>
              <a:rPr lang="en-US" altLang="zh-CN" dirty="0"/>
              <a:t>ACK</a:t>
            </a:r>
            <a:r>
              <a:rPr lang="zh-CN" altLang="en-US" dirty="0"/>
              <a:t>的数据不超过</a:t>
            </a:r>
            <a:r>
              <a:rPr lang="en-US" altLang="zh-CN" dirty="0"/>
              <a:t>RcvWindow</a:t>
            </a:r>
            <a:r>
              <a:rPr lang="zh-CN" altLang="en-US" dirty="0"/>
              <a:t>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在收到</a:t>
            </a:r>
            <a:r>
              <a:rPr lang="en-US" altLang="zh-CN" dirty="0"/>
              <a:t>RcvWindow==0</a:t>
            </a:r>
            <a:r>
              <a:rPr lang="zh-CN" altLang="en-US" dirty="0"/>
              <a:t>的时候，发送方会继续发送一个很小的段用来确认</a:t>
            </a:r>
            <a:r>
              <a:rPr lang="en-US" altLang="zh-CN" dirty="0"/>
              <a:t>RcvWindow</a:t>
            </a:r>
            <a:r>
              <a:rPr lang="zh-CN" altLang="en-US" dirty="0"/>
              <a:t>的大小，时刻准备恢复发送防止死锁。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913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连接与断开</a:t>
            </a:r>
          </a:p>
        </p:txBody>
      </p:sp>
    </p:spTree>
    <p:extLst>
      <p:ext uri="{BB962C8B-B14F-4D97-AF65-F5344CB8AC3E}">
        <p14:creationId xmlns:p14="http://schemas.microsoft.com/office/powerpoint/2010/main" val="11937187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40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5" y="1467208"/>
            <a:ext cx="3137148" cy="413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34" y="2869243"/>
            <a:ext cx="4965797" cy="338096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86735" y="1410747"/>
            <a:ext cx="7231172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计算机网络之</a:t>
            </a:r>
            <a:r>
              <a:rPr lang="en-US" altLang="zh-CN" sz="5333" b="1" dirty="0">
                <a:solidFill>
                  <a:schemeClr val="bg1"/>
                </a:solidFill>
                <a:latin typeface="+mn-ea"/>
              </a:rPr>
              <a:t>TCP</a:t>
            </a: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协议</a:t>
            </a:r>
            <a:endParaRPr lang="en-US" altLang="zh-CN" sz="5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21676" y="3988777"/>
            <a:ext cx="3161288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答辩人：肖伟豪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83139" y="6250211"/>
            <a:ext cx="3979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学院：计算机科学与技术学院    学号：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1170300922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18ED0-74FA-4C4B-8960-46155191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/>
              <a:t>—</a:t>
            </a:r>
            <a:r>
              <a:rPr lang="zh-CN" altLang="en-US" dirty="0"/>
              <a:t>三次握手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4E3C4-9387-498D-A5F6-9CA47F07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484314"/>
            <a:ext cx="11235862" cy="5113337"/>
          </a:xfrm>
        </p:spPr>
        <p:txBody>
          <a:bodyPr/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连接过程中，会经历三次握手过程。为了实现可靠传输，发送方和接收方始终需要同步序号。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序号并不是从 </a:t>
            </a:r>
            <a:r>
              <a:rPr lang="en-US" altLang="zh-CN" sz="2800" dirty="0"/>
              <a:t>0 </a:t>
            </a:r>
            <a:r>
              <a:rPr lang="zh-CN" altLang="en-US" sz="2800" dirty="0"/>
              <a:t>开始的， 而是由发送方随机选择的初始序列号开始  由于 </a:t>
            </a:r>
            <a:r>
              <a:rPr lang="en-US" altLang="zh-CN" sz="2800" dirty="0"/>
              <a:t>TCP </a:t>
            </a:r>
            <a:r>
              <a:rPr lang="zh-CN" altLang="en-US" sz="2800" dirty="0"/>
              <a:t>是一个双向通信协议， 通信双方都有能力发送信息， 并接收响应。 因此， 通信双方都需要随机产生一个初始的序列号， 并且把这个起始值告诉对方。</a:t>
            </a:r>
          </a:p>
        </p:txBody>
      </p:sp>
    </p:spTree>
    <p:extLst>
      <p:ext uri="{BB962C8B-B14F-4D97-AF65-F5344CB8AC3E}">
        <p14:creationId xmlns:p14="http://schemas.microsoft.com/office/powerpoint/2010/main" val="36964067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F1B7-7DCF-414C-A124-47FB5E89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708823-BB20-499C-A317-9E3E351A2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606" y="1654969"/>
            <a:ext cx="7124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719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C904-F79F-4C69-A34B-4D5C0B5D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</a:t>
            </a:r>
            <a:r>
              <a:rPr lang="en-US" altLang="zh-CN" dirty="0"/>
              <a:t>—</a:t>
            </a:r>
            <a:r>
              <a:rPr lang="zh-CN" altLang="en-US" dirty="0"/>
              <a:t>四次挥手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C790B-BE25-407B-94B8-27C065DFD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063" y="1392260"/>
            <a:ext cx="10147294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第一次挥手：主机1向主机2发送一个FIN报文段；此时，主机1进入FIN_WAIT_1状态；这表示主机1没有数据要发送给主机2了；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第二次挥手：主机2收到了主机1发送的FIN报文段，向主机1回一个ACK报文段；主机1进入FIN_WAIT_2状态；主机2告诉主机1，我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“同意”你的关闭请求；</a:t>
            </a:r>
            <a:endParaRPr kumimoji="0" lang="en-US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CN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第三次挥手：主机2向主机1发送FIN报文段，请求关闭连接，同时主机2进入LAST_ACK状态；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4.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四次挥手：主机1收到主机2发送的FIN报文段，向主机2发送ACK报文段，然后主机1进入TIME_WAIT状态；主机2收到主机1的ACK报文段以后，就关闭连接；此时，主机1等待2MSL后依然没有收到回复，则证明Server端已正常关闭，那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么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，主机1也可以关闭连接了。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4676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F5FE-28BC-4A7B-858A-B067B2C5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59E47D-D54A-479D-A127-3F65AF0D2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585" y="1498153"/>
            <a:ext cx="4861504" cy="52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73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拥塞控制原理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(1)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FF6A9-50BB-447A-BB8A-C2FE887637CA}"/>
              </a:ext>
            </a:extLst>
          </p:cNvPr>
          <p:cNvSpPr txBox="1"/>
          <p:nvPr/>
        </p:nvSpPr>
        <p:spPr>
          <a:xfrm>
            <a:off x="8768080" y="5516880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作者：田纪书</a:t>
            </a:r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拥塞</a:t>
            </a:r>
            <a:r>
              <a:rPr lang="en-US" altLang="zh-CN" b="1" dirty="0">
                <a:solidFill>
                  <a:srgbClr val="FF0000"/>
                </a:solidFill>
              </a:rPr>
              <a:t>(Congestion)</a:t>
            </a:r>
            <a:endParaRPr lang="en-US" altLang="zh-CN" b="1" dirty="0"/>
          </a:p>
          <a:p>
            <a:pPr marL="285750" indent="-285750" algn="just">
              <a:lnSpc>
                <a:spcPct val="120000"/>
              </a:lnSpc>
            </a:pPr>
            <a:r>
              <a:rPr lang="zh-CN" altLang="en-US" sz="2400" dirty="0"/>
              <a:t>非正式定义：“太多发送主机发送了太多数据或者发送速度太快</a:t>
            </a:r>
            <a:r>
              <a:rPr lang="en-US" altLang="zh-CN" sz="2400" dirty="0"/>
              <a:t>,</a:t>
            </a:r>
            <a:r>
              <a:rPr lang="zh-CN" altLang="en-US" sz="2400" dirty="0"/>
              <a:t>以至于网络无法处理”</a:t>
            </a:r>
            <a:endParaRPr lang="en-US" altLang="zh-CN" sz="2400" dirty="0"/>
          </a:p>
          <a:p>
            <a:pPr marL="285750" indent="-285750" algn="just">
              <a:lnSpc>
                <a:spcPct val="120000"/>
              </a:lnSpc>
            </a:pPr>
            <a:r>
              <a:rPr lang="zh-CN" altLang="en-US" sz="2400" dirty="0"/>
              <a:t>表现：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/>
              <a:t>      分组丢失（路由器缓存溢出）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/>
              <a:t>      分组延迟过大（在路由器缓存中排队）</a:t>
            </a:r>
          </a:p>
          <a:p>
            <a:pPr marL="285750" indent="-285750" algn="just">
              <a:lnSpc>
                <a:spcPct val="120000"/>
              </a:lnSpc>
            </a:pPr>
            <a:r>
              <a:rPr lang="zh-CN" altLang="en-US" sz="2400" dirty="0"/>
              <a:t>拥塞控制 </a:t>
            </a:r>
            <a:r>
              <a:rPr lang="en-US" altLang="zh-CN" sz="2400" dirty="0"/>
              <a:t>vs. </a:t>
            </a:r>
            <a:r>
              <a:rPr lang="zh-CN" altLang="en-US" sz="2400" dirty="0"/>
              <a:t>流量控制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altLang="zh-CN" sz="2400" dirty="0"/>
              <a:t>A top-10 problem.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30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拥塞的成因和代价 ： 场景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4CFDCA-B3CB-4C3A-AD08-6EBB51A03603}"/>
              </a:ext>
            </a:extLst>
          </p:cNvPr>
          <p:cNvGrpSpPr/>
          <p:nvPr/>
        </p:nvGrpSpPr>
        <p:grpSpPr>
          <a:xfrm>
            <a:off x="521438" y="1506894"/>
            <a:ext cx="5228219" cy="1101007"/>
            <a:chOff x="2050639" y="1705495"/>
            <a:chExt cx="4396391" cy="1101007"/>
          </a:xfrm>
        </p:grpSpPr>
        <p:sp>
          <p:nvSpPr>
            <p:cNvPr id="10" name="Shape 2539">
              <a:extLst>
                <a:ext uri="{FF2B5EF4-FFF2-40B4-BE49-F238E27FC236}">
                  <a16:creationId xmlns:a16="http://schemas.microsoft.com/office/drawing/2014/main" id="{4C92EB0D-8C2E-483B-BE2B-05953592648A}"/>
                </a:ext>
              </a:extLst>
            </p:cNvPr>
            <p:cNvSpPr/>
            <p:nvPr/>
          </p:nvSpPr>
          <p:spPr>
            <a:xfrm>
              <a:off x="2050639" y="1803112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6805BB-2F17-4F55-A350-304F2F509614}"/>
                </a:ext>
              </a:extLst>
            </p:cNvPr>
            <p:cNvSpPr/>
            <p:nvPr/>
          </p:nvSpPr>
          <p:spPr>
            <a:xfrm>
              <a:off x="2534260" y="1705495"/>
              <a:ext cx="3912770" cy="11010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两个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senders,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两个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receivers</a:t>
              </a:r>
            </a:p>
            <a:p>
              <a:pPr marL="342900" marR="0" lvl="0" indent="-34290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一个路由器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,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无限缓存</a:t>
              </a:r>
            </a:p>
            <a:p>
              <a:pPr marL="342900" marR="0" lvl="0" indent="-34290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没有重传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55EFDAF-750F-4DC6-BAF5-F5B7A951235C}"/>
              </a:ext>
            </a:extLst>
          </p:cNvPr>
          <p:cNvSpPr/>
          <p:nvPr/>
        </p:nvSpPr>
        <p:spPr>
          <a:xfrm>
            <a:off x="1096563" y="3362084"/>
            <a:ext cx="4959629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拥塞时分组延迟太大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达到最大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throughput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A4CAD5-A7EA-4C05-A6D7-37232421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731" y="1319418"/>
            <a:ext cx="5475761" cy="2154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42C7F2-A69A-4CA7-8EAD-11E169EB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78" y="3433744"/>
            <a:ext cx="6542314" cy="28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拥塞的成因和代价 ： 场景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D893B-7537-433E-8B2A-147CB2384E6D}"/>
              </a:ext>
            </a:extLst>
          </p:cNvPr>
          <p:cNvSpPr/>
          <p:nvPr/>
        </p:nvSpPr>
        <p:spPr>
          <a:xfrm>
            <a:off x="822467" y="1221801"/>
            <a:ext cx="4653094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一个路由器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buffers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Sender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重传分组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628FFD-5B92-4DB6-9844-5BDFEB0F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52" y="2057398"/>
            <a:ext cx="8174847" cy="44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拥塞的成因和代价 ： 场景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0170B7-68CF-4E3C-8990-AD379D30151F}"/>
                  </a:ext>
                </a:extLst>
              </p:cNvPr>
              <p:cNvSpPr/>
              <p:nvPr/>
            </p:nvSpPr>
            <p:spPr>
              <a:xfrm>
                <a:off x="822467" y="1221801"/>
                <a:ext cx="9075512" cy="14123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情况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a: Sender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能够通过某种机制获知路由器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buffer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信息，有空闲才发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l-GR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el-GR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goodput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情况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b: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丢失后才重发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ⅈ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情况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：分组丢失和定时器超时后都重发，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ⅈ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变得更大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0170B7-68CF-4E3C-8990-AD379D30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7" y="1221801"/>
                <a:ext cx="9075512" cy="1412310"/>
              </a:xfrm>
              <a:prstGeom prst="rect">
                <a:avLst/>
              </a:prstGeom>
              <a:blipFill>
                <a:blip r:embed="rId2"/>
                <a:stretch>
                  <a:fillRect l="-269" b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64440D9-6D33-46CD-8FBE-758472EE9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1246"/>
          <a:stretch/>
        </p:blipFill>
        <p:spPr>
          <a:xfrm>
            <a:off x="822466" y="2634111"/>
            <a:ext cx="8578207" cy="280416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10786E0-10B3-4E2B-B6D6-41A840379B77}"/>
              </a:ext>
            </a:extLst>
          </p:cNvPr>
          <p:cNvSpPr/>
          <p:nvPr/>
        </p:nvSpPr>
        <p:spPr>
          <a:xfrm>
            <a:off x="822467" y="5438274"/>
            <a:ext cx="9075512" cy="9532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拥塞的代价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对给定的”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goodput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，要做更多的工作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造成资源的浪费</a:t>
            </a:r>
          </a:p>
        </p:txBody>
      </p:sp>
    </p:spTree>
    <p:extLst>
      <p:ext uri="{BB962C8B-B14F-4D97-AF65-F5344CB8AC3E}">
        <p14:creationId xmlns:p14="http://schemas.microsoft.com/office/powerpoint/2010/main" val="26307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67528"/>
            <a:ext cx="10850563" cy="1028699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拥塞的成因和代价 ： 场景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458522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CE7BF4D-66E4-4E13-AE9A-9AA7A0CC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72" y="1586067"/>
            <a:ext cx="8438148" cy="480101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558FC82-F61F-486A-99C5-044576D5B859}"/>
              </a:ext>
            </a:extLst>
          </p:cNvPr>
          <p:cNvGrpSpPr/>
          <p:nvPr/>
        </p:nvGrpSpPr>
        <p:grpSpPr>
          <a:xfrm>
            <a:off x="247341" y="1221801"/>
            <a:ext cx="5228219" cy="978729"/>
            <a:chOff x="2050639" y="1705495"/>
            <a:chExt cx="4396391" cy="978729"/>
          </a:xfrm>
        </p:grpSpPr>
        <p:sp>
          <p:nvSpPr>
            <p:cNvPr id="8" name="Shape 2539">
              <a:extLst>
                <a:ext uri="{FF2B5EF4-FFF2-40B4-BE49-F238E27FC236}">
                  <a16:creationId xmlns:a16="http://schemas.microsoft.com/office/drawing/2014/main" id="{0F2EF392-AB8F-4AE8-922F-1244B81B0C83}"/>
                </a:ext>
              </a:extLst>
            </p:cNvPr>
            <p:cNvSpPr/>
            <p:nvPr/>
          </p:nvSpPr>
          <p:spPr>
            <a:xfrm>
              <a:off x="2050639" y="1803112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8602EC-852A-41F6-95FB-3A4521ACDFE2}"/>
                </a:ext>
              </a:extLst>
            </p:cNvPr>
            <p:cNvSpPr/>
            <p:nvPr/>
          </p:nvSpPr>
          <p:spPr>
            <a:xfrm>
              <a:off x="2534260" y="1705495"/>
              <a:ext cx="3912770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四个发送方</a:t>
              </a:r>
            </a:p>
            <a:p>
              <a:pPr marL="342900" marR="0" lvl="0" indent="-34290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多跳</a:t>
              </a:r>
            </a:p>
            <a:p>
              <a:pPr marL="342900" marR="0" lvl="0" indent="-34290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超时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重传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DD6DCC-C4BD-41DC-BA59-BA871E4A8932}"/>
              </a:ext>
            </a:extLst>
          </p:cNvPr>
          <p:cNvSpPr/>
          <p:nvPr/>
        </p:nvSpPr>
        <p:spPr>
          <a:xfrm>
            <a:off x="103760" y="396170"/>
            <a:ext cx="12088240" cy="575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</a:t>
            </a:r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协议概述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提供的是点对点的通信机制，只有一个发送方和接收方，不支持多个接收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提供可靠的、按序的字节流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流水线机制从而提高可靠传输的性能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实现一个介于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gbn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之间的机制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窗口尺寸要基于拥塞控制和流量控制机制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是一个全双工的，在同一个连接中能够传输双向数据流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Tpc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是面向连接的，通信双方在发送数据之前必须建立连接。连接状态只在连接的两端中维护，在沿途的节点中并不维护状态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连接包括两台主机上的缓存，连接状态变量、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 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拥塞的成因和代价 ： 场景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6A296D3-6B65-4CB3-AA5C-58B7BE22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99" y="1403790"/>
            <a:ext cx="4343400" cy="2867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D85700-62A9-4333-BD70-17E5BC107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05" y="830199"/>
            <a:ext cx="4081725" cy="34406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9EF8E8D-8E54-4986-9019-77210F825913}"/>
              </a:ext>
            </a:extLst>
          </p:cNvPr>
          <p:cNvSpPr/>
          <p:nvPr/>
        </p:nvSpPr>
        <p:spPr>
          <a:xfrm>
            <a:off x="1043399" y="4495312"/>
            <a:ext cx="8004348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拥塞的另一个代价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当分组被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drop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时，任何用于该分组的“上游”传输能力全都被浪费掉</a:t>
            </a:r>
          </a:p>
        </p:txBody>
      </p:sp>
    </p:spTree>
    <p:extLst>
      <p:ext uri="{BB962C8B-B14F-4D97-AF65-F5344CB8AC3E}">
        <p14:creationId xmlns:p14="http://schemas.microsoft.com/office/powerpoint/2010/main" val="1659674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拥塞控制原理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(2)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2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拥塞控制的方法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8E0181-AD1B-4E86-839C-181AFC54A349}"/>
              </a:ext>
            </a:extLst>
          </p:cNvPr>
          <p:cNvGrpSpPr/>
          <p:nvPr/>
        </p:nvGrpSpPr>
        <p:grpSpPr>
          <a:xfrm>
            <a:off x="6427096" y="1628800"/>
            <a:ext cx="5429544" cy="2437189"/>
            <a:chOff x="2038089" y="4987234"/>
            <a:chExt cx="7829810" cy="2437189"/>
          </a:xfrm>
        </p:grpSpPr>
        <p:sp>
          <p:nvSpPr>
            <p:cNvPr id="8" name="Shape 2539">
              <a:extLst>
                <a:ext uri="{FF2B5EF4-FFF2-40B4-BE49-F238E27FC236}">
                  <a16:creationId xmlns:a16="http://schemas.microsoft.com/office/drawing/2014/main" id="{F1DA6F4B-050E-4FCE-B461-6E2EAE002F70}"/>
                </a:ext>
              </a:extLst>
            </p:cNvPr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5AED87-C0C0-4367-B2D8-9F62C35E0AAD}"/>
                </a:ext>
              </a:extLst>
            </p:cNvPr>
            <p:cNvGrpSpPr/>
            <p:nvPr/>
          </p:nvGrpSpPr>
          <p:grpSpPr>
            <a:xfrm>
              <a:off x="2534258" y="4987234"/>
              <a:ext cx="7333641" cy="2437189"/>
              <a:chOff x="874712" y="1114425"/>
              <a:chExt cx="7333641" cy="243718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B2CEDB-81D4-409D-9DAA-45156ADE6C57}"/>
                  </a:ext>
                </a:extLst>
              </p:cNvPr>
              <p:cNvSpPr/>
              <p:nvPr/>
            </p:nvSpPr>
            <p:spPr>
              <a:xfrm>
                <a:off x="874712" y="1464889"/>
                <a:ext cx="7333641" cy="208672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路由器向发送方显式地反馈网络拥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塞信息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依赖于简单的拥塞指示：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SNA,DECbit,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TCP/IP ECN,ATM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指示发送方应采取何种速率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057FD77-5EFF-40AD-BACD-271FE36D3B50}"/>
                  </a:ext>
                </a:extLst>
              </p:cNvPr>
              <p:cNvSpPr/>
              <p:nvPr/>
            </p:nvSpPr>
            <p:spPr>
              <a:xfrm>
                <a:off x="874713" y="1114425"/>
                <a:ext cx="6757577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网络辅助的拥塞控制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3F3E2A-3CED-4AD2-BB7E-2ECC841B38CC}"/>
              </a:ext>
            </a:extLst>
          </p:cNvPr>
          <p:cNvGrpSpPr/>
          <p:nvPr/>
        </p:nvGrpSpPr>
        <p:grpSpPr>
          <a:xfrm>
            <a:off x="925723" y="1637184"/>
            <a:ext cx="7829811" cy="2769588"/>
            <a:chOff x="2038089" y="4987234"/>
            <a:chExt cx="7829810" cy="2769588"/>
          </a:xfrm>
        </p:grpSpPr>
        <p:sp>
          <p:nvSpPr>
            <p:cNvPr id="13" name="Shape 2539">
              <a:extLst>
                <a:ext uri="{FF2B5EF4-FFF2-40B4-BE49-F238E27FC236}">
                  <a16:creationId xmlns:a16="http://schemas.microsoft.com/office/drawing/2014/main" id="{725D4593-0F65-452A-B0B7-A089992666FE}"/>
                </a:ext>
              </a:extLst>
            </p:cNvPr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15D82CD-BAD9-4B33-8A59-3C14169CEFF0}"/>
                </a:ext>
              </a:extLst>
            </p:cNvPr>
            <p:cNvGrpSpPr/>
            <p:nvPr/>
          </p:nvGrpSpPr>
          <p:grpSpPr>
            <a:xfrm>
              <a:off x="2534258" y="4987234"/>
              <a:ext cx="7333641" cy="2769588"/>
              <a:chOff x="874712" y="1114425"/>
              <a:chExt cx="7333641" cy="276958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D712554-D0A8-462A-82D8-43E77F75D1F0}"/>
                  </a:ext>
                </a:extLst>
              </p:cNvPr>
              <p:cNvSpPr/>
              <p:nvPr/>
            </p:nvSpPr>
            <p:spPr>
              <a:xfrm>
                <a:off x="874712" y="1464889"/>
                <a:ext cx="7333641" cy="24191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网络层及网络层的设备不需要显式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地提供支持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端系统通过观察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loss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delay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等网络行为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判断是否发生拥塞，端系统来控制自己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的发送速率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TCP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采用这种方法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019C622-FFC0-4854-90D5-7FDF85A9E350}"/>
                  </a:ext>
                </a:extLst>
              </p:cNvPr>
              <p:cNvSpPr/>
              <p:nvPr/>
            </p:nvSpPr>
            <p:spPr>
              <a:xfrm>
                <a:off x="874713" y="1114425"/>
                <a:ext cx="6757576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端到端拥塞控制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10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案例</a:t>
            </a:r>
            <a:r>
              <a:rPr lang="en-US" altLang="zh-CN" sz="3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:ATM ABR</a:t>
            </a:r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拥塞控制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0D80FA-9A02-4406-9744-483EEE9F950E}"/>
              </a:ext>
            </a:extLst>
          </p:cNvPr>
          <p:cNvGrpSpPr/>
          <p:nvPr/>
        </p:nvGrpSpPr>
        <p:grpSpPr>
          <a:xfrm>
            <a:off x="925723" y="1637185"/>
            <a:ext cx="7829811" cy="1772392"/>
            <a:chOff x="2038089" y="4987234"/>
            <a:chExt cx="7829810" cy="1772392"/>
          </a:xfrm>
        </p:grpSpPr>
        <p:sp>
          <p:nvSpPr>
            <p:cNvPr id="10" name="Shape 2539">
              <a:extLst>
                <a:ext uri="{FF2B5EF4-FFF2-40B4-BE49-F238E27FC236}">
                  <a16:creationId xmlns:a16="http://schemas.microsoft.com/office/drawing/2014/main" id="{0B52057C-D9CD-4A3F-85AC-C024DBA410B6}"/>
                </a:ext>
              </a:extLst>
            </p:cNvPr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DF5934D-3F86-4265-86E7-3B818683CEB3}"/>
                </a:ext>
              </a:extLst>
            </p:cNvPr>
            <p:cNvGrpSpPr/>
            <p:nvPr/>
          </p:nvGrpSpPr>
          <p:grpSpPr>
            <a:xfrm>
              <a:off x="2534258" y="4987234"/>
              <a:ext cx="7333641" cy="1772392"/>
              <a:chOff x="874712" y="1114425"/>
              <a:chExt cx="7333641" cy="177239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CEF3E63-AA96-47BB-B8A4-1B59B14CDA68}"/>
                  </a:ext>
                </a:extLst>
              </p:cNvPr>
              <p:cNvSpPr/>
              <p:nvPr/>
            </p:nvSpPr>
            <p:spPr>
              <a:xfrm>
                <a:off x="874712" y="1464889"/>
                <a:ext cx="7333641" cy="14219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一种“弹性服务”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如果发送方发现整个路径上负载比较低，则尽可能使用可用带宽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如果发送方发现路径拥塞，将发送速率降到最低保障速率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34E11B-C137-4F52-9C46-7E3A8F8C4D7E}"/>
                  </a:ext>
                </a:extLst>
              </p:cNvPr>
              <p:cNvSpPr/>
              <p:nvPr/>
            </p:nvSpPr>
            <p:spPr>
              <a:xfrm>
                <a:off x="874713" y="1114425"/>
                <a:ext cx="6757576" cy="4947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ABR:available bit rate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0AF8F4-E31B-46B9-9067-35ECA2BB2394}"/>
              </a:ext>
            </a:extLst>
          </p:cNvPr>
          <p:cNvGrpSpPr/>
          <p:nvPr/>
        </p:nvGrpSpPr>
        <p:grpSpPr>
          <a:xfrm>
            <a:off x="911424" y="3717033"/>
            <a:ext cx="9380241" cy="2769588"/>
            <a:chOff x="2038089" y="4987234"/>
            <a:chExt cx="7829810" cy="2769588"/>
          </a:xfrm>
        </p:grpSpPr>
        <p:sp>
          <p:nvSpPr>
            <p:cNvPr id="15" name="Shape 2539">
              <a:extLst>
                <a:ext uri="{FF2B5EF4-FFF2-40B4-BE49-F238E27FC236}">
                  <a16:creationId xmlns:a16="http://schemas.microsoft.com/office/drawing/2014/main" id="{871051BD-2129-4E62-A901-ADCDBE78BA54}"/>
                </a:ext>
              </a:extLst>
            </p:cNvPr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0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A1E9C4-02B2-4AEF-A7EC-0A32A328FBA1}"/>
                </a:ext>
              </a:extLst>
            </p:cNvPr>
            <p:cNvGrpSpPr/>
            <p:nvPr/>
          </p:nvGrpSpPr>
          <p:grpSpPr>
            <a:xfrm>
              <a:off x="2534258" y="4987234"/>
              <a:ext cx="7333641" cy="2769588"/>
              <a:chOff x="874712" y="1114425"/>
              <a:chExt cx="7333641" cy="276958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DCE24A-832B-453E-8006-693276E8CE18}"/>
                  </a:ext>
                </a:extLst>
              </p:cNvPr>
              <p:cNvSpPr/>
              <p:nvPr/>
            </p:nvSpPr>
            <p:spPr>
              <a:xfrm>
                <a:off x="874712" y="1464889"/>
                <a:ext cx="7333641" cy="24191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穿插在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 cell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之间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发送方发送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交换机设置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RM cell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位（网络辅助）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bit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rate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不许增长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bit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：拥塞指示，已经发生拥塞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RM cell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由接收方返回给发送方，发送方就可以知道整个路径上的拥塞情况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83C0695-FCA1-4BB5-997E-02E574A6ECBD}"/>
                  </a:ext>
                </a:extLst>
              </p:cNvPr>
              <p:cNvSpPr/>
              <p:nvPr/>
            </p:nvSpPr>
            <p:spPr>
              <a:xfrm>
                <a:off x="874713" y="1114425"/>
                <a:ext cx="6757576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RM cell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：资源管理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cell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2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380949-0066-466D-8365-64B1C835B790}"/>
              </a:ext>
            </a:extLst>
          </p:cNvPr>
          <p:cNvGrpSpPr/>
          <p:nvPr/>
        </p:nvGrpSpPr>
        <p:grpSpPr>
          <a:xfrm>
            <a:off x="1174422" y="3569381"/>
            <a:ext cx="9373285" cy="1181461"/>
            <a:chOff x="874712" y="1114425"/>
            <a:chExt cx="6484229" cy="11814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D883C-4107-454A-8C2D-925CCE04989E}"/>
                </a:ext>
              </a:extLst>
            </p:cNvPr>
            <p:cNvSpPr/>
            <p:nvPr/>
          </p:nvSpPr>
          <p:spPr>
            <a:xfrm>
              <a:off x="874713" y="1464889"/>
              <a:ext cx="648422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拥塞的交换机可以将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置为更低的值（定量指示）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发送方获知路径所能支持的最小速率（动态数值）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9FF5359-2ECB-4695-B8FD-3B8B5D7DEDEE}"/>
                </a:ext>
              </a:extLst>
            </p:cNvPr>
            <p:cNvSpPr/>
            <p:nvPr/>
          </p:nvSpPr>
          <p:spPr>
            <a:xfrm>
              <a:off x="874712" y="1114425"/>
              <a:ext cx="6080798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在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RM cell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中有显式的速率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(ER)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字段：两个字节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A623F3E-F195-497E-9812-8DAFC847C04E}"/>
              </a:ext>
            </a:extLst>
          </p:cNvPr>
          <p:cNvGrpSpPr/>
          <p:nvPr/>
        </p:nvGrpSpPr>
        <p:grpSpPr>
          <a:xfrm>
            <a:off x="1188957" y="5014071"/>
            <a:ext cx="8928992" cy="768207"/>
            <a:chOff x="874712" y="1114425"/>
            <a:chExt cx="6484229" cy="76820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A7CECE-088D-475A-81B2-5F8C0E3493C4}"/>
                </a:ext>
              </a:extLst>
            </p:cNvPr>
            <p:cNvSpPr/>
            <p:nvPr/>
          </p:nvSpPr>
          <p:spPr>
            <a:xfrm>
              <a:off x="874713" y="1464889"/>
              <a:ext cx="6484228" cy="4177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如果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RM cell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前面的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 cell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EFCI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位被设为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，那么发送方在返回的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RM cell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中置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CI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位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2B18DA-7E94-4F69-9A72-82C4A8125AEB}"/>
                </a:ext>
              </a:extLst>
            </p:cNvPr>
            <p:cNvSpPr/>
            <p:nvPr/>
          </p:nvSpPr>
          <p:spPr>
            <a:xfrm>
              <a:off x="874712" y="1114425"/>
              <a:ext cx="571727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数据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cell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中的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EFCI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位：拥塞的交换机将其设置为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6F089133-9B5E-4B1D-937A-06DF184E0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7" t="40145" r="25000" b="31985"/>
          <a:stretch/>
        </p:blipFill>
        <p:spPr bwMode="auto">
          <a:xfrm>
            <a:off x="1391479" y="1132922"/>
            <a:ext cx="6903436" cy="226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18">
            <a:extLst>
              <a:ext uri="{FF2B5EF4-FFF2-40B4-BE49-F238E27FC236}">
                <a16:creationId xmlns:a16="http://schemas.microsoft.com/office/drawing/2014/main" id="{8EBED197-1C7F-429D-B59B-FCE823BAE909}"/>
              </a:ext>
            </a:extLst>
          </p:cNvPr>
          <p:cNvSpPr txBox="1"/>
          <p:nvPr/>
        </p:nvSpPr>
        <p:spPr>
          <a:xfrm>
            <a:off x="963893" y="413126"/>
            <a:ext cx="40768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案例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:ATM ABR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拥塞控制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CEB66AC-6B89-45E5-8478-714B0EDA2648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拥塞控制和性能分析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      </a:t>
            </a:r>
          </a:p>
          <a:p>
            <a:r>
              <a:rPr lang="en-US" altLang="zh-CN"/>
              <a:t>                    </a:t>
            </a:r>
            <a:r>
              <a:rPr lang="zh-CN" altLang="en-US"/>
              <a:t>主讲人：马毓翔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sender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限制发送速率：</a:t>
            </a: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LastByteSent-LastByteAcked&lt;= CongWin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CongWin（拥塞窗口）: </a:t>
            </a: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 动态调整以改变发送速率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 反映所感知到的网络拥塞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TCP拥塞控制的基本原理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" y="2417445"/>
            <a:ext cx="4775200" cy="833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如何感知网络拥塞？</a:t>
            </a:r>
            <a:r>
              <a:rPr lang="en-US" altLang="zh-CN"/>
              <a:t>AND  </a:t>
            </a:r>
            <a:r>
              <a:t>如何合理的调整发送速率？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2400"/>
              <a:t>loss</a:t>
            </a:r>
            <a:r>
              <a:rPr sz="2400"/>
              <a:t>事件   </a:t>
            </a:r>
            <a:r>
              <a:rPr lang="en-US" altLang="zh-CN" sz="2400"/>
              <a:t>timeout</a:t>
            </a:r>
            <a:r>
              <a:rPr sz="2400"/>
              <a:t>或者三个重复</a:t>
            </a:r>
            <a:r>
              <a:rPr lang="en-US" altLang="zh-CN" sz="2400"/>
              <a:t>ACK</a:t>
            </a:r>
          </a:p>
          <a:p>
            <a:r>
              <a:rPr sz="2400"/>
              <a:t>发生</a:t>
            </a:r>
            <a:r>
              <a:rPr lang="en-US" altLang="zh-CN" sz="2400"/>
              <a:t>loss</a:t>
            </a:r>
            <a:r>
              <a:rPr sz="2400"/>
              <a:t>事件后，发送方降低速率。</a:t>
            </a:r>
          </a:p>
          <a:p>
            <a:endParaRPr sz="2400"/>
          </a:p>
          <a:p>
            <a:endParaRPr sz="2400"/>
          </a:p>
          <a:p>
            <a:r>
              <a:rPr sz="2400"/>
              <a:t>两种方式：</a:t>
            </a:r>
          </a:p>
          <a:p>
            <a:r>
              <a:rPr lang="en-US" altLang="zh-CN" sz="2400"/>
              <a:t>1</a:t>
            </a:r>
            <a:r>
              <a:rPr sz="2400"/>
              <a:t>）加性增—乘性减: AIMD</a:t>
            </a:r>
          </a:p>
          <a:p>
            <a:r>
              <a:rPr lang="en-US" altLang="zh-CN" sz="2400"/>
              <a:t>2</a:t>
            </a:r>
            <a:r>
              <a:rPr sz="2400"/>
              <a:t>）慢启动：</a:t>
            </a:r>
            <a:r>
              <a:rPr lang="en-US" altLang="zh-CN" sz="2400"/>
              <a:t>SS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原理：逐渐增加发送速率，谨慎探测可用带宽，知道发生</a:t>
            </a: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loss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方法：</a:t>
            </a: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AIMD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Additive Increase: 每个RTT将CongWin增大一个MSS——拥塞避免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Multiplicative Decrease: 发生loss后将CongWin减半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49" normalizeH="0" baseline="0" noProof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Segoe UI" panose="020B0502040204020203" pitchFamily="34" charset="0"/>
                <a:sym typeface="+mn-ea"/>
              </a:rPr>
              <a:t>加性增—乘性减: AIMD</a:t>
            </a:r>
            <a:endParaRPr kumimoji="0" lang="zh-CN" altLang="en-US" sz="3600" b="1" i="0" u="none" strike="noStrike" kern="1200" cap="none" spc="30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3609975"/>
            <a:ext cx="8333105" cy="2571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45406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原理：当连接开始时，指数性增长。（指数性增长就是指每个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RTT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将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CongWin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翻倍，在收到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ACK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的时候进行操作）。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特点：初始速率很慢，但是快速攀升。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问题：这两种方法何时进行切换？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当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CongWin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达到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loss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时间前值得一半。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（结合图例说明）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TCP慢启动: 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20" y="1928495"/>
            <a:ext cx="3658235" cy="4838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0122-4C2C-4267-BB89-9D11C1FD994E}"/>
              </a:ext>
            </a:extLst>
          </p:cNvPr>
          <p:cNvSpPr/>
          <p:nvPr/>
        </p:nvSpPr>
        <p:spPr>
          <a:xfrm>
            <a:off x="497235" y="734497"/>
            <a:ext cx="5598765" cy="542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段结构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源端口号，目的端口号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序列号，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序列号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urgent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，是紧急数据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是一个标志位，指示是不是一个有效的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，依据标志位立刻把数据推送到上层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syn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这几个是用来进行连接的建立与拆除的标志位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Receive window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是接收窗口的大小，代表的是所愿意接收的字节数目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Checksum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指的是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的校验和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86C7C-A9D3-466C-8716-274E4B7E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760"/>
            <a:ext cx="6096000" cy="64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81982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设定变量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Threshold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设为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loss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事件前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CongWin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1/2</a:t>
            </a: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.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Threshold变量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30" y="2345055"/>
            <a:ext cx="5311140" cy="3410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7695" y="1788160"/>
            <a:ext cx="10975975" cy="4715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3个重复ACKs: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-&gt;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表示网络还能够传输一些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segments</a:t>
            </a: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 CongWin切到一半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 然后线性增长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Timeout事件: 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-&gt;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表明拥塞更为严重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 CongWin直接设为1个MSS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 然后指数增长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 达到threshold后, 再线性增长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Loss事件的处理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  <a:r>
              <a:rPr kumimoji="0" lang="zh-CN" altLang="en-US" sz="2400" b="0" i="0" u="none" strike="noStrike" kern="1200" cap="none" spc="50" normalizeH="0" baseline="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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When CongWin is below Threshold, sender in slow-start phase, window 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grows exponentially.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 When CongWin is above Threshold, sender is in congestion-avoidance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phase, window grows linearly.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 When a triple duplicate ACK occurs, Threshold set to CongWin/2 and 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CongWin set to Threshold. 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 When timeout occurs, Threshold set to CongWin/2 and CongWin is set 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to 1 MSS.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总结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84395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TCP拥塞控制算法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675" y="1922780"/>
            <a:ext cx="5126355" cy="4304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给定拥塞窗口大小和RTT，TCP的平均吞吐率是多少？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三种情况：超时时：CongWin的大小为W，吞吐率是W/RTT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          超时后：CongWin=W/2，吞吐率是W/2RTT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          平均：0.75W/RTT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 throughput: 吞吐率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39119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公平性与UDP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多媒体应用通常不使用TCP，以免被拥塞控制机制限制速率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使用UDP：以恒定速率发送，能够容忍丢失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产生了不公平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公平性与并发TCP连接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某些应用会打开多个并发连接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Web浏览器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产生公平性问题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347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TCP的公平性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9200" y="908721"/>
            <a:ext cx="9753600" cy="808113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传输层总结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作者：陈泊舟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传输层服务的基本原理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分用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可靠数据传输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流量控制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拥塞控制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的传输层协议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UDP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TCP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复用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分用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传输层服务的基本原理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接收端进行多路分用，发送端进行多路复用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分用、复用的工作原理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分用、复用的分类</a:t>
            </a:r>
          </a:p>
        </p:txBody>
      </p:sp>
    </p:spTree>
    <p:extLst>
      <p:ext uri="{BB962C8B-B14F-4D97-AF65-F5344CB8AC3E}">
        <p14:creationId xmlns:p14="http://schemas.microsoft.com/office/powerpoint/2010/main" val="37365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功能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存在价值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应用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段结构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校验和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B90B0A-CD48-485F-B058-21B71CF53D36}"/>
              </a:ext>
            </a:extLst>
          </p:cNvPr>
          <p:cNvSpPr/>
          <p:nvPr/>
        </p:nvSpPr>
        <p:spPr>
          <a:xfrm>
            <a:off x="545911" y="330717"/>
            <a:ext cx="11373135" cy="616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</a:t>
            </a:r>
            <a:r>
              <a:rPr lang="en-US" altLang="zh-CN" sz="58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58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的序列号和</a:t>
            </a:r>
            <a:r>
              <a:rPr lang="en-US" altLang="zh-CN" sz="58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73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中的序列号是指的段中第一个字节的编号，而不是段的编号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</a:t>
            </a:r>
            <a:r>
              <a:rPr lang="en-US" altLang="zh-CN" sz="373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连接时双方随机选择序列号，连接的时候双方交换这个信息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是希望接受的下一个字节的序列号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使用的是累计确认机制，和</a:t>
            </a:r>
            <a:r>
              <a:rPr lang="en-US" altLang="zh-CN" sz="373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gbn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在这方面类似，代表的是这个序列号之前的所有字节都被正确的接受了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如果收到乱序到达的</a:t>
            </a:r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73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规范没有规定，由</a:t>
            </a:r>
            <a:r>
              <a:rPr lang="en-US" altLang="zh-CN" sz="373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实现者决定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5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可靠数据传输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各种</a:t>
            </a:r>
            <a:r>
              <a:rPr lang="en-US" altLang="zh-CN" dirty="0">
                <a:sym typeface="Arial" panose="020B0604020202020204" pitchFamily="34" charset="0"/>
              </a:rPr>
              <a:t>RDT</a:t>
            </a: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流水线机制</a:t>
            </a:r>
            <a:endParaRPr lang="en-US" altLang="zh-CN" dirty="0"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滑动窗口协议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概述</a:t>
            </a:r>
            <a:endParaRPr lang="en-US" altLang="zh-CN" dirty="0"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流量控制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拥塞控制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CBEBD35-C3E8-4055-A421-E4BC124E8067}"/>
              </a:ext>
            </a:extLst>
          </p:cNvPr>
          <p:cNvSpPr/>
          <p:nvPr/>
        </p:nvSpPr>
        <p:spPr>
          <a:xfrm>
            <a:off x="582306" y="1254421"/>
            <a:ext cx="4549253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telnet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远程登录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当主机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用户发送一个字符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是建立连接的时候随机生成的，期望收到的下一个字节的序列号是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79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然后里面的数据是字符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会回传字符，返回序列号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79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ack43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表示下一个希望收到的字节序号是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之前已经正确收到，主机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再发一个确认，不带任何的数据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79FC56-82A8-4004-B263-C006694AF386}"/>
              </a:ext>
            </a:extLst>
          </p:cNvPr>
          <p:cNvSpPr/>
          <p:nvPr/>
        </p:nvSpPr>
        <p:spPr>
          <a:xfrm>
            <a:off x="2438400" y="283839"/>
            <a:ext cx="818865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：序列号和</a:t>
            </a:r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7CD588-0F3C-42FB-96F8-9FF167A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45" y="1588518"/>
            <a:ext cx="3922100" cy="4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785CED-A47B-45EA-9289-9808C7FA33B5}"/>
              </a:ext>
            </a:extLst>
          </p:cNvPr>
          <p:cNvSpPr/>
          <p:nvPr/>
        </p:nvSpPr>
        <p:spPr>
          <a:xfrm>
            <a:off x="627798" y="605543"/>
            <a:ext cx="11746172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可靠数据传输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层提供的不可靠服务基础上实现可靠数据传输服务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只是用单一重传定时器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通过超时和收到重复的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触发重传的时间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设置定时器的超时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需要大于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是变化的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过短的话会导致不必要的重传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过长会对段的丢失时间反应慢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估计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sampleRTT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可以测量从段发出去到收到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的时间，此时需要忽略重传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测量多个求平均值形成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估计是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estimatedrtt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，通过这个公式计算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BCD3A7-2F43-42A3-8BCD-1605FBB2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02" y="5313529"/>
            <a:ext cx="8776169" cy="11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A46BA3-A3C0-477E-B6DA-5DB69C0BB348}"/>
              </a:ext>
            </a:extLst>
          </p:cNvPr>
          <p:cNvSpPr/>
          <p:nvPr/>
        </p:nvSpPr>
        <p:spPr>
          <a:xfrm>
            <a:off x="200169" y="433308"/>
            <a:ext cx="6096000" cy="2964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 RTT 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和超时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定时器超时时间的设置如下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加一个边界以防变化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变化大则需要大的边界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372EB-EE34-4540-8481-B7556C76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3" y="3429001"/>
            <a:ext cx="10755585" cy="2753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2AEEBA-4D82-4C24-8D02-9576A353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2" y="675402"/>
            <a:ext cx="5345429" cy="20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0DE3-5F00-4069-9ACF-963EF068D2B4}"/>
              </a:ext>
            </a:extLst>
          </p:cNvPr>
          <p:cNvSpPr/>
          <p:nvPr/>
        </p:nvSpPr>
        <p:spPr>
          <a:xfrm>
            <a:off x="1783308" y="1400097"/>
            <a:ext cx="8245707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从应用层收到数据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序列号为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第一个字节的编号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开启计时器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设置超时时间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超时时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要重传引起超时的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重启定时器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此时和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接近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收到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若收到未确认的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sendbase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，还有未确认的分组，重启定时器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27509-5BC4-40D8-8ECD-37A66C469280}"/>
              </a:ext>
            </a:extLst>
          </p:cNvPr>
          <p:cNvSpPr/>
          <p:nvPr/>
        </p:nvSpPr>
        <p:spPr>
          <a:xfrm>
            <a:off x="4514000" y="395557"/>
            <a:ext cx="2453107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发送方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8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8"/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8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8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世界国家/地区报告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9_TF03460629" id="{6793C388-510F-44AF-871F-B0B16908D217}" vid="{79D34469-5C14-4C39-AB1B-7247184F771B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2421</Words>
  <Application>Microsoft Office PowerPoint</Application>
  <PresentationFormat>宽屏</PresentationFormat>
  <Paragraphs>305</Paragraphs>
  <Slides>51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Gill Sans</vt:lpstr>
      <vt:lpstr>等线</vt:lpstr>
      <vt:lpstr>等线 Light</vt:lpstr>
      <vt:lpstr>楷体_GB2312</vt:lpstr>
      <vt:lpstr>宋体</vt:lpstr>
      <vt:lpstr>微软雅黑</vt:lpstr>
      <vt:lpstr>微软雅黑</vt:lpstr>
      <vt:lpstr>微软雅黑 Light</vt:lpstr>
      <vt:lpstr>Arial</vt:lpstr>
      <vt:lpstr>Book Antiqua</vt:lpstr>
      <vt:lpstr>Cambria Math</vt:lpstr>
      <vt:lpstr>Georgia</vt:lpstr>
      <vt:lpstr>Impact</vt:lpstr>
      <vt:lpstr>Segoe UI</vt:lpstr>
      <vt:lpstr>Wingdings</vt:lpstr>
      <vt:lpstr>Office 主题​​</vt:lpstr>
      <vt:lpstr>1_CITRUS</vt:lpstr>
      <vt:lpstr>1_Office 主题​​</vt:lpstr>
      <vt:lpstr>2_Office 主题​​</vt:lpstr>
      <vt:lpstr>世界国家/地区报告演示文稿</vt:lpstr>
      <vt:lpstr>计算机网络翻转课堂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TCP流量控制</vt:lpstr>
      <vt:lpstr>TCP流量控制</vt:lpstr>
      <vt:lpstr>TCP连接与断开</vt:lpstr>
      <vt:lpstr>连接—三次握手</vt:lpstr>
      <vt:lpstr>PowerPoint 演示文稿</vt:lpstr>
      <vt:lpstr>断开—四次挥手</vt:lpstr>
      <vt:lpstr>PowerPoint 演示文稿</vt:lpstr>
      <vt:lpstr>PowerPoint 演示文稿</vt:lpstr>
      <vt:lpstr>拥塞控制</vt:lpstr>
      <vt:lpstr>拥塞的成因和代价 ： 场景1</vt:lpstr>
      <vt:lpstr>拥塞的成因和代价 ： 场景2</vt:lpstr>
      <vt:lpstr>拥塞的成因和代价 ： 场景2</vt:lpstr>
      <vt:lpstr>拥塞的成因和代价 ： 场景3</vt:lpstr>
      <vt:lpstr>拥塞的成因和代价 ： 场景3</vt:lpstr>
      <vt:lpstr>PowerPoint 演示文稿</vt:lpstr>
      <vt:lpstr>拥塞控制的方法</vt:lpstr>
      <vt:lpstr>案例:ATM ABR拥塞控制</vt:lpstr>
      <vt:lpstr>PowerPoint 演示文稿</vt:lpstr>
      <vt:lpstr>TCP拥塞控制和性能分析</vt:lpstr>
      <vt:lpstr>PowerPoint 演示文稿</vt:lpstr>
      <vt:lpstr>如何感知网络拥塞？AND  如何合理的调整发送速率？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传输层总结</vt:lpstr>
      <vt:lpstr>知识点总结</vt:lpstr>
      <vt:lpstr>复用/分用</vt:lpstr>
      <vt:lpstr>UDP</vt:lpstr>
      <vt:lpstr>可靠数据传输</vt:lpstr>
      <vt:lpstr>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泊舟</dc:creator>
  <cp:lastModifiedBy>陈 泊舟</cp:lastModifiedBy>
  <cp:revision>4</cp:revision>
  <dcterms:created xsi:type="dcterms:W3CDTF">2019-10-09T12:57:53Z</dcterms:created>
  <dcterms:modified xsi:type="dcterms:W3CDTF">2019-10-09T13:11:19Z</dcterms:modified>
</cp:coreProperties>
</file>