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0" d="100"/>
          <a:sy n="40" d="100"/>
        </p:scale>
        <p:origin x="48" y="64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4D41D-66AA-4F60-98FD-51086B4739B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2019年10月23日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D16EB03-B100-4CF3-AB0E-1B9500B4FBF7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86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35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70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3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11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00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3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66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94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7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79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65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3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6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4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noProof="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C63A54-496C-4115-A93D-E54AE5A2D31B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7DEAE-4D2C-4829-AFA1-3CFA9E597CD9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217E86-CE5F-429D-BBE9-02FFE8A85D15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37105-679A-437D-9743-7E1166072077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841C5C-6A74-466B-8B48-8358BA927BE5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70C17C-8FD2-4D4E-8BA1-90F5650841AD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47DF3F-E2E7-466F-9048-024BAEA3A2B9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021AD-082C-4629-8AE1-E218DBCCB10C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64F488-15A5-49DB-A55C-BA5523D30F63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CD3DD3A-0604-4457-860E-A77BC1832A1D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5D30C6-259F-4EEA-8CE8-244F5D69A752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9C4553-FE19-4E0B-8FB8-4E25D0E56DDC}" type="datetime2">
              <a:rPr lang="zh-CN" altLang="en-US" smtClean="0"/>
              <a:pPr/>
              <a:t>2019年10月23日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808113"/>
          </a:xfrm>
        </p:spPr>
        <p:txBody>
          <a:bodyPr rtlCol="0"/>
          <a:lstStyle/>
          <a:p>
            <a:pPr algn="ctr"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作者：陈泊舟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穿透问题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中继（如</a:t>
            </a:r>
            <a:r>
              <a:rPr lang="en-US" altLang="zh-CN" dirty="0"/>
              <a:t>Skype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内部的客户与中继服务器建立连接</a:t>
            </a:r>
            <a:endParaRPr lang="en-US" altLang="zh-CN" dirty="0"/>
          </a:p>
          <a:p>
            <a:pPr lvl="1"/>
            <a:r>
              <a:rPr lang="zh-CN" altLang="en-US" dirty="0"/>
              <a:t>外部客户也与中继服务器建立连接</a:t>
            </a:r>
            <a:endParaRPr lang="en-US" altLang="zh-CN" dirty="0"/>
          </a:p>
          <a:p>
            <a:pPr lvl="1"/>
            <a:r>
              <a:rPr lang="zh-CN" altLang="en-US" dirty="0"/>
              <a:t>中继服务器桥接两个连接的分组</a:t>
            </a:r>
          </a:p>
        </p:txBody>
      </p:sp>
    </p:spTree>
    <p:extLst>
      <p:ext uri="{BB962C8B-B14F-4D97-AF65-F5344CB8AC3E}">
        <p14:creationId xmlns:p14="http://schemas.microsoft.com/office/powerpoint/2010/main" val="14726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互联网控制报文协议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互联网控制报文协议</a:t>
            </a:r>
            <a:r>
              <a:rPr lang="en-US" altLang="zh-CN" dirty="0"/>
              <a:t>ICMP</a:t>
            </a:r>
            <a:r>
              <a:rPr lang="zh-CN" altLang="en-US" dirty="0"/>
              <a:t>（</a:t>
            </a:r>
            <a:r>
              <a:rPr lang="en-US" altLang="zh-CN" dirty="0"/>
              <a:t>Internet Control Message Protocol</a:t>
            </a:r>
            <a:r>
              <a:rPr lang="zh-CN" altLang="en-US" dirty="0"/>
              <a:t>）支持主机或路由器：</a:t>
            </a:r>
            <a:endParaRPr lang="en-US" altLang="zh-CN" dirty="0"/>
          </a:p>
          <a:p>
            <a:pPr lvl="1"/>
            <a:r>
              <a:rPr lang="zh-CN" altLang="en-US" dirty="0"/>
              <a:t>差错（或异常）报告</a:t>
            </a:r>
            <a:endParaRPr lang="en-US" altLang="zh-CN" dirty="0"/>
          </a:p>
          <a:p>
            <a:pPr lvl="1"/>
            <a:r>
              <a:rPr lang="zh-CN" altLang="en-US" dirty="0"/>
              <a:t>网络探询</a:t>
            </a:r>
            <a:endParaRPr lang="en-US" altLang="zh-CN" dirty="0"/>
          </a:p>
          <a:p>
            <a:r>
              <a:rPr lang="zh-CN" altLang="en-US" dirty="0"/>
              <a:t>两类</a:t>
            </a:r>
            <a:r>
              <a:rPr lang="en-US" altLang="zh-CN" dirty="0"/>
              <a:t>ICMP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zh-CN" altLang="en-US" dirty="0"/>
              <a:t>差错报告报文（</a:t>
            </a:r>
            <a:r>
              <a:rPr lang="en-US" altLang="zh-CN" dirty="0"/>
              <a:t>5</a:t>
            </a:r>
            <a:r>
              <a:rPr lang="zh-CN" altLang="en-US" dirty="0"/>
              <a:t>种）</a:t>
            </a:r>
            <a:endParaRPr lang="en-US" altLang="zh-CN" dirty="0"/>
          </a:p>
          <a:p>
            <a:pPr lvl="2"/>
            <a:r>
              <a:rPr lang="zh-CN" altLang="en-US" dirty="0"/>
              <a:t>目的不可达</a:t>
            </a:r>
            <a:endParaRPr lang="en-US" altLang="zh-CN" dirty="0"/>
          </a:p>
          <a:p>
            <a:pPr lvl="2"/>
            <a:r>
              <a:rPr lang="zh-CN" altLang="en-US" dirty="0"/>
              <a:t>源抑制</a:t>
            </a:r>
            <a:endParaRPr lang="en-US" altLang="zh-CN" dirty="0"/>
          </a:p>
          <a:p>
            <a:pPr lvl="2"/>
            <a:r>
              <a:rPr lang="zh-CN" altLang="en-US" dirty="0"/>
              <a:t>超时</a:t>
            </a:r>
            <a:r>
              <a:rPr lang="en-US" altLang="zh-CN" dirty="0"/>
              <a:t>/</a:t>
            </a:r>
            <a:r>
              <a:rPr lang="zh-CN" altLang="en-US" dirty="0"/>
              <a:t>超期</a:t>
            </a:r>
            <a:endParaRPr lang="en-US" altLang="zh-CN" dirty="0"/>
          </a:p>
          <a:p>
            <a:pPr lvl="2"/>
            <a:r>
              <a:rPr lang="zh-CN" altLang="en-US" dirty="0"/>
              <a:t>参数问题</a:t>
            </a:r>
            <a:endParaRPr lang="en-US" altLang="zh-CN" dirty="0"/>
          </a:p>
          <a:p>
            <a:pPr lvl="2"/>
            <a:r>
              <a:rPr lang="zh-CN" altLang="en-US" dirty="0"/>
              <a:t>重定向（</a:t>
            </a:r>
            <a:r>
              <a:rPr lang="en-US" altLang="zh-CN" dirty="0"/>
              <a:t>Redirect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网络探询报文（</a:t>
            </a:r>
            <a:r>
              <a:rPr lang="en-US" altLang="zh-CN" dirty="0"/>
              <a:t>2</a:t>
            </a:r>
            <a:r>
              <a:rPr lang="zh-CN" altLang="en-US" dirty="0"/>
              <a:t>组）</a:t>
            </a:r>
            <a:endParaRPr lang="en-US" altLang="zh-CN" dirty="0"/>
          </a:p>
          <a:p>
            <a:pPr lvl="2"/>
            <a:r>
              <a:rPr lang="zh-CN" altLang="en-US" dirty="0"/>
              <a:t>回声（</a:t>
            </a:r>
            <a:r>
              <a:rPr lang="en-US" altLang="zh-CN" dirty="0"/>
              <a:t>Echo</a:t>
            </a:r>
            <a:r>
              <a:rPr lang="zh-CN" altLang="en-US" dirty="0"/>
              <a:t>）请求与应答报文（</a:t>
            </a:r>
            <a:r>
              <a:rPr lang="en-US" altLang="zh-CN" dirty="0"/>
              <a:t>Reply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时间戳请求与应答报文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8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</a:t>
            </a:r>
            <a:r>
              <a:rPr lang="zh-CN" altLang="en-US" dirty="0">
                <a:sym typeface="Arial" panose="020B0604020202020204" pitchFamily="34" charset="0"/>
              </a:rPr>
              <a:t>报文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312C5E70-6CFE-4A0E-8C73-335EFE2F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5008" y="1832286"/>
            <a:ext cx="6498808" cy="47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例外情况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638DE-4E3E-48E6-8ADD-AE042A6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集中不发送</a:t>
            </a:r>
            <a:r>
              <a:rPr lang="en-US" altLang="zh-CN" dirty="0"/>
              <a:t>ICMP</a:t>
            </a:r>
            <a:r>
              <a:rPr lang="zh-CN" altLang="en-US" dirty="0"/>
              <a:t>差错报告报文的特殊情况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ICMP</a:t>
            </a:r>
            <a:r>
              <a:rPr lang="zh-CN" altLang="en-US" dirty="0"/>
              <a:t>差错报告报文不再发送</a:t>
            </a:r>
            <a:r>
              <a:rPr lang="en-US" altLang="zh-CN" dirty="0"/>
              <a:t>ICMP</a:t>
            </a:r>
            <a:r>
              <a:rPr lang="zh-CN" altLang="en-US" dirty="0"/>
              <a:t>差错报告报文</a:t>
            </a:r>
            <a:endParaRPr lang="en-US" altLang="zh-CN" dirty="0"/>
          </a:p>
          <a:p>
            <a:pPr lvl="1"/>
            <a:r>
              <a:rPr lang="zh-CN" altLang="en-US" dirty="0"/>
              <a:t>除第一个</a:t>
            </a:r>
            <a:r>
              <a:rPr lang="en-US" altLang="zh-CN" dirty="0"/>
              <a:t>IP</a:t>
            </a:r>
            <a:r>
              <a:rPr lang="zh-CN" altLang="en-US" dirty="0"/>
              <a:t>数据分片外，对所有后续分片均不发送</a:t>
            </a:r>
            <a:r>
              <a:rPr lang="en-US" altLang="zh-CN" dirty="0"/>
              <a:t>ICMP</a:t>
            </a:r>
            <a:r>
              <a:rPr lang="zh-CN" altLang="en-US" dirty="0"/>
              <a:t>差错报告报文</a:t>
            </a:r>
            <a:endParaRPr lang="en-US" altLang="zh-CN" dirty="0"/>
          </a:p>
          <a:p>
            <a:pPr lvl="1"/>
            <a:r>
              <a:rPr lang="zh-CN" altLang="en-US" dirty="0"/>
              <a:t>对所有多播</a:t>
            </a:r>
            <a:r>
              <a:rPr lang="en-US" altLang="zh-CN" dirty="0"/>
              <a:t>IP</a:t>
            </a:r>
            <a:r>
              <a:rPr lang="zh-CN" altLang="en-US" dirty="0"/>
              <a:t>数据报均不发送</a:t>
            </a:r>
            <a:r>
              <a:rPr lang="en-US" altLang="zh-CN" dirty="0"/>
              <a:t>ICMP</a:t>
            </a:r>
            <a:r>
              <a:rPr lang="zh-CN" altLang="en-US" dirty="0"/>
              <a:t>差错报告报文</a:t>
            </a:r>
            <a:endParaRPr lang="en-US" altLang="zh-CN" dirty="0"/>
          </a:p>
          <a:p>
            <a:pPr lvl="1"/>
            <a:r>
              <a:rPr lang="zh-CN" altLang="en-US" dirty="0"/>
              <a:t>对具有特殊地址（</a:t>
            </a:r>
            <a:r>
              <a:rPr lang="en-US" altLang="zh-CN" dirty="0"/>
              <a:t>127.0.0.0</a:t>
            </a:r>
            <a:r>
              <a:rPr lang="zh-CN" altLang="en-US" dirty="0"/>
              <a:t>或者</a:t>
            </a:r>
            <a:r>
              <a:rPr lang="en-US" altLang="zh-CN" dirty="0"/>
              <a:t>0.0.0.0</a:t>
            </a:r>
            <a:r>
              <a:rPr lang="zh-CN" altLang="en-US" dirty="0"/>
              <a:t>）的</a:t>
            </a:r>
            <a:r>
              <a:rPr lang="en-US" altLang="zh-CN" dirty="0"/>
              <a:t>IP</a:t>
            </a:r>
            <a:r>
              <a:rPr lang="zh-CN" altLang="en-US" dirty="0"/>
              <a:t>数据报不发送不发送</a:t>
            </a:r>
            <a:r>
              <a:rPr lang="en-US" altLang="zh-CN" dirty="0"/>
              <a:t>ICMP</a:t>
            </a:r>
            <a:r>
              <a:rPr lang="zh-CN" altLang="en-US" dirty="0"/>
              <a:t>差错报告报文</a:t>
            </a:r>
            <a:endParaRPr lang="en-US" altLang="zh-CN" dirty="0"/>
          </a:p>
          <a:p>
            <a:r>
              <a:rPr lang="zh-CN" altLang="en-US" dirty="0"/>
              <a:t>集中</a:t>
            </a:r>
            <a:r>
              <a:rPr lang="en-US" altLang="zh-CN" dirty="0"/>
              <a:t>ICMP</a:t>
            </a:r>
            <a:r>
              <a:rPr lang="zh-CN" altLang="en-US" dirty="0"/>
              <a:t>报文已不再使用</a:t>
            </a:r>
            <a:endParaRPr lang="en-US" altLang="zh-CN" dirty="0"/>
          </a:p>
          <a:p>
            <a:pPr lvl="1"/>
            <a:r>
              <a:rPr lang="zh-CN" altLang="en-US" dirty="0"/>
              <a:t>信息请求与应答报文</a:t>
            </a:r>
            <a:endParaRPr lang="en-US" altLang="zh-CN" dirty="0"/>
          </a:p>
          <a:p>
            <a:pPr lvl="1"/>
            <a:r>
              <a:rPr lang="zh-CN" altLang="en-US" dirty="0"/>
              <a:t>子网掩码请求和应答报文</a:t>
            </a:r>
            <a:endParaRPr lang="en-US" altLang="zh-CN" dirty="0"/>
          </a:p>
          <a:p>
            <a:pPr lvl="1"/>
            <a:r>
              <a:rPr lang="zh-CN" altLang="en-US" dirty="0"/>
              <a:t>路由器查询和通告报文</a:t>
            </a:r>
          </a:p>
        </p:txBody>
      </p:sp>
    </p:spTree>
    <p:extLst>
      <p:ext uri="{BB962C8B-B14F-4D97-AF65-F5344CB8AC3E}">
        <p14:creationId xmlns:p14="http://schemas.microsoft.com/office/powerpoint/2010/main" val="12871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报文格式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638DE-4E3E-48E6-8ADD-AE042A6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报文封装到</a:t>
            </a:r>
            <a:r>
              <a:rPr lang="en-US" altLang="zh-CN" dirty="0"/>
              <a:t>IP</a:t>
            </a:r>
            <a:r>
              <a:rPr lang="zh-CN" altLang="en-US" dirty="0"/>
              <a:t>数据报中传输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79AEF2-47AD-487F-AAD5-6CB12025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10" y="2485947"/>
            <a:ext cx="7603006" cy="39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差错报告报文数据封装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638DE-4E3E-48E6-8ADD-AE042A6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A80A0F-A502-4E60-ACDE-AFCAD42D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056284"/>
            <a:ext cx="888386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ICMP-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应用举例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TRaceroute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638DE-4E3E-48E6-8ADD-AE042A67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源主机向目的主机发送一系列</a:t>
            </a:r>
            <a:r>
              <a:rPr lang="en-US" altLang="zh-CN" dirty="0"/>
              <a:t>UDP</a:t>
            </a:r>
            <a:r>
              <a:rPr lang="zh-CN" altLang="en-US" dirty="0"/>
              <a:t>数据报</a:t>
            </a:r>
            <a:endParaRPr lang="en-US" altLang="zh-CN" dirty="0"/>
          </a:p>
          <a:p>
            <a:pPr lvl="1"/>
            <a:r>
              <a:rPr lang="zh-CN" altLang="en-US" dirty="0"/>
              <a:t>第一组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TTL = 1</a:t>
            </a:r>
          </a:p>
          <a:p>
            <a:pPr lvl="1"/>
            <a:r>
              <a:rPr lang="zh-CN" altLang="en-US" dirty="0"/>
              <a:t>第二组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TTL = 2</a:t>
            </a:r>
          </a:p>
          <a:p>
            <a:pPr lvl="1"/>
            <a:r>
              <a:rPr lang="zh-CN" altLang="en-US" dirty="0"/>
              <a:t>目的端口号为不可能使用的端口号</a:t>
            </a:r>
            <a:endParaRPr lang="en-US" altLang="zh-CN" dirty="0"/>
          </a:p>
          <a:p>
            <a:r>
              <a:rPr lang="zh-CN" altLang="en-US" dirty="0"/>
              <a:t>当第</a:t>
            </a:r>
            <a:r>
              <a:rPr lang="en-US" altLang="zh-CN" dirty="0"/>
              <a:t>n</a:t>
            </a:r>
            <a:r>
              <a:rPr lang="zh-CN" altLang="en-US" dirty="0"/>
              <a:t>组数据报到达第</a:t>
            </a:r>
            <a:r>
              <a:rPr lang="en-US" altLang="zh-CN" dirty="0"/>
              <a:t>n</a:t>
            </a:r>
            <a:r>
              <a:rPr lang="zh-CN" altLang="en-US" dirty="0"/>
              <a:t>个路由器时：</a:t>
            </a:r>
            <a:endParaRPr lang="en-US" altLang="zh-CN" dirty="0"/>
          </a:p>
          <a:p>
            <a:pPr lvl="1"/>
            <a:r>
              <a:rPr lang="zh-CN" altLang="en-US" dirty="0"/>
              <a:t>路由器丢弃数据报</a:t>
            </a:r>
            <a:endParaRPr lang="en-US" altLang="zh-CN" dirty="0"/>
          </a:p>
          <a:p>
            <a:pPr lvl="1"/>
            <a:r>
              <a:rPr lang="zh-CN" altLang="en-US" dirty="0"/>
              <a:t>向沿著急发送</a:t>
            </a:r>
            <a:r>
              <a:rPr lang="en-US" altLang="zh-CN" dirty="0"/>
              <a:t>ICMP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报文携带路由器名称和</a:t>
            </a:r>
            <a:r>
              <a:rPr lang="en-US" altLang="zh-CN" dirty="0"/>
              <a:t>IP</a:t>
            </a:r>
            <a:r>
              <a:rPr lang="zh-CN" altLang="en-US" dirty="0"/>
              <a:t>地址信息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ICMP</a:t>
            </a:r>
            <a:r>
              <a:rPr lang="zh-CN" altLang="en-US" dirty="0"/>
              <a:t>报文返回源主机时记录</a:t>
            </a:r>
            <a:r>
              <a:rPr lang="en-US" altLang="zh-CN" dirty="0"/>
              <a:t>RTT</a:t>
            </a:r>
          </a:p>
          <a:p>
            <a:r>
              <a:rPr lang="zh-CN" altLang="en-US" b="1" dirty="0"/>
              <a:t>停止准则</a:t>
            </a:r>
            <a:endParaRPr lang="en-US" altLang="zh-CN" b="1" dirty="0"/>
          </a:p>
          <a:p>
            <a:r>
              <a:rPr lang="en-US" altLang="zh-CN" b="1" dirty="0"/>
              <a:t>UDP</a:t>
            </a:r>
            <a:r>
              <a:rPr lang="zh-CN" altLang="en-US" b="1" dirty="0"/>
              <a:t>数据报最终到达目的主机</a:t>
            </a:r>
            <a:endParaRPr lang="en-US" altLang="zh-CN" b="1" dirty="0"/>
          </a:p>
          <a:p>
            <a:r>
              <a:rPr lang="zh-CN" altLang="en-US" b="1" dirty="0"/>
              <a:t>目的主机返回“目的端口不可达”</a:t>
            </a:r>
            <a:r>
              <a:rPr lang="en-US" altLang="zh-CN" b="1" dirty="0"/>
              <a:t>ICMP</a:t>
            </a:r>
            <a:r>
              <a:rPr lang="zh-CN" altLang="en-US" b="1" dirty="0"/>
              <a:t>报文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717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举个例子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所有离开本地网络去往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Internet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的数据包的源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地址需要替换为相同的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地址：</a:t>
            </a:r>
            <a:r>
              <a:rPr lang="en-US" altLang="zh-CN" dirty="0">
                <a:sym typeface="Arial" panose="020B0604020202020204" pitchFamily="34" charset="0"/>
              </a:rPr>
              <a:t>138.76.29.7</a:t>
            </a:r>
            <a:r>
              <a:rPr lang="zh-CN" altLang="en-US" dirty="0">
                <a:sym typeface="Arial" panose="020B0604020202020204" pitchFamily="34" charset="0"/>
              </a:rPr>
              <a:t>以及不同的端口号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本地网络内通信的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数据包的源与目的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地址均在子网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10.0.0/24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F2793-57F6-46E3-9791-7D8C845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3578782"/>
            <a:ext cx="7292078" cy="25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动机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只需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能从</a:t>
            </a:r>
            <a:r>
              <a:rPr lang="en-US" altLang="zh-CN" dirty="0">
                <a:sym typeface="Arial" panose="020B0604020202020204" pitchFamily="34" charset="0"/>
              </a:rPr>
              <a:t>IAP</a:t>
            </a:r>
            <a:r>
              <a:rPr lang="zh-CN" altLang="en-US" dirty="0">
                <a:sym typeface="Arial" panose="020B0604020202020204" pitchFamily="34" charset="0"/>
              </a:rPr>
              <a:t>申请一个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地址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IPv4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地址耗尽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本地网络设备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地址的变更，无需通告外界网络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时，无需修改内部网络设备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内部网络设备对外界网络不可见，即不可直接寻址（安全）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sym typeface="Arial" panose="020B0604020202020204" pitchFamily="34" charset="0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替换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 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地址，新端口号）替换每个外出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数据包的（源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地址，源端口号）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记录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将每对（</a:t>
            </a:r>
            <a:r>
              <a:rPr lang="en-US" altLang="zh-CN" dirty="0">
                <a:sym typeface="Arial" panose="020B0604020202020204" pitchFamily="34" charset="0"/>
              </a:rPr>
              <a:t> NAT IP</a:t>
            </a:r>
            <a:r>
              <a:rPr lang="zh-CN" altLang="en-US" dirty="0">
                <a:sym typeface="Arial" panose="020B0604020202020204" pitchFamily="34" charset="0"/>
              </a:rPr>
              <a:t>地址，新端口号）与（源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地址，源端口号）的替换信息存储到</a:t>
            </a:r>
            <a:r>
              <a:rPr lang="en-US" altLang="zh-CN" dirty="0">
                <a:sym typeface="Arial" panose="020B0604020202020204" pitchFamily="34" charset="0"/>
              </a:rPr>
              <a:t>NAT</a:t>
            </a:r>
            <a:r>
              <a:rPr lang="zh-CN" altLang="en-US" dirty="0">
                <a:sym typeface="Arial" panose="020B0604020202020204" pitchFamily="34" charset="0"/>
              </a:rPr>
              <a:t>转换表中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替换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根据</a:t>
            </a:r>
            <a:r>
              <a:rPr lang="en-US" altLang="zh-CN" dirty="0">
                <a:sym typeface="Arial" panose="020B0604020202020204" pitchFamily="34" charset="0"/>
              </a:rPr>
              <a:t>NAT</a:t>
            </a:r>
            <a:r>
              <a:rPr lang="zh-CN" altLang="en-US" dirty="0">
                <a:sym typeface="Arial" panose="020B0604020202020204" pitchFamily="34" charset="0"/>
              </a:rPr>
              <a:t>表，利用（源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地址，源端口号）替换每一个进入内网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数据包的（目的</a:t>
            </a:r>
            <a:r>
              <a:rPr lang="en-US" altLang="zh-CN" dirty="0">
                <a:sym typeface="Arial" panose="020B0604020202020204" pitchFamily="34" charset="0"/>
              </a:rPr>
              <a:t>IP</a:t>
            </a:r>
            <a:r>
              <a:rPr lang="zh-CN" altLang="en-US" dirty="0">
                <a:sym typeface="Arial" panose="020B0604020202020204" pitchFamily="34" charset="0"/>
              </a:rPr>
              <a:t>地址，目的端口号），即（</a:t>
            </a:r>
            <a:r>
              <a:rPr lang="en-US" altLang="zh-CN" dirty="0">
                <a:sym typeface="Arial" panose="020B0604020202020204" pitchFamily="34" charset="0"/>
              </a:rPr>
              <a:t> NAT IP</a:t>
            </a:r>
            <a:r>
              <a:rPr lang="zh-CN" altLang="en-US" dirty="0">
                <a:sym typeface="Arial" panose="020B0604020202020204" pitchFamily="34" charset="0"/>
              </a:rPr>
              <a:t>地址，新端口号）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sym typeface="Arial" panose="020B0604020202020204" pitchFamily="34" charset="0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FEE1F3-A206-4B26-BC86-D5FB4F53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9454" y="1987691"/>
            <a:ext cx="7869916" cy="46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sym typeface="Arial" panose="020B0604020202020204" pitchFamily="34" charset="0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16-bit</a:t>
            </a:r>
            <a:r>
              <a:rPr lang="zh-CN" altLang="en-US" dirty="0"/>
              <a:t>端口号字段：</a:t>
            </a:r>
            <a:endParaRPr lang="en-US" altLang="zh-CN" dirty="0"/>
          </a:p>
          <a:p>
            <a:pPr lvl="1"/>
            <a:r>
              <a:rPr lang="zh-CN" altLang="en-US" dirty="0"/>
              <a:t>可以同时支持</a:t>
            </a:r>
            <a:r>
              <a:rPr lang="en-US" altLang="zh-CN" dirty="0"/>
              <a:t>60000</a:t>
            </a:r>
            <a:r>
              <a:rPr lang="zh-CN" altLang="en-US" dirty="0"/>
              <a:t>多并行连接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只要争议</a:t>
            </a:r>
            <a:endParaRPr lang="en-US" altLang="zh-CN" dirty="0"/>
          </a:p>
          <a:p>
            <a:pPr lvl="1"/>
            <a:r>
              <a:rPr lang="zh-CN" altLang="en-US" dirty="0"/>
              <a:t>路由器应该只处理第三层功能</a:t>
            </a:r>
            <a:endParaRPr lang="en-US" altLang="zh-CN" dirty="0"/>
          </a:p>
          <a:p>
            <a:pPr lvl="1"/>
            <a:r>
              <a:rPr lang="zh-CN" altLang="en-US" dirty="0"/>
              <a:t>违背端到端通信原则</a:t>
            </a:r>
            <a:endParaRPr lang="en-US" altLang="zh-CN" dirty="0"/>
          </a:p>
          <a:p>
            <a:pPr lvl="2"/>
            <a:r>
              <a:rPr lang="zh-CN" altLang="en-US" dirty="0"/>
              <a:t>应用开发者必须考虑到</a:t>
            </a:r>
            <a:r>
              <a:rPr lang="en-US" altLang="zh-CN" dirty="0"/>
              <a:t>NAT</a:t>
            </a:r>
            <a:r>
              <a:rPr lang="zh-CN" altLang="en-US" dirty="0"/>
              <a:t>的存在</a:t>
            </a:r>
            <a:endParaRPr lang="en-US" altLang="zh-CN" dirty="0"/>
          </a:p>
          <a:p>
            <a:pPr lvl="1"/>
            <a:r>
              <a:rPr lang="zh-CN" altLang="en-US" dirty="0"/>
              <a:t>地址短缺问题应该由</a:t>
            </a:r>
            <a:r>
              <a:rPr lang="en-US" altLang="zh-CN" dirty="0"/>
              <a:t>IPv6</a:t>
            </a:r>
            <a:r>
              <a:rPr lang="zh-CN" altLang="en-US" dirty="0"/>
              <a:t>来解决</a:t>
            </a:r>
          </a:p>
        </p:txBody>
      </p:sp>
    </p:spTree>
    <p:extLst>
      <p:ext uri="{BB962C8B-B14F-4D97-AF65-F5344CB8AC3E}">
        <p14:creationId xmlns:p14="http://schemas.microsoft.com/office/powerpoint/2010/main" val="21875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穿透问题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客户端希望连接内网地址为</a:t>
            </a:r>
            <a:r>
              <a:rPr lang="en-US" altLang="zh-CN" dirty="0"/>
              <a:t>10.0.0.1</a:t>
            </a:r>
            <a:r>
              <a:rPr lang="zh-CN" altLang="en-US" dirty="0"/>
              <a:t>的服务器</a:t>
            </a:r>
            <a:endParaRPr lang="en-US" altLang="zh-CN" dirty="0"/>
          </a:p>
          <a:p>
            <a:pPr lvl="1"/>
            <a:r>
              <a:rPr lang="zh-CN" altLang="en-US" dirty="0"/>
              <a:t>客户不能直接利用地址</a:t>
            </a:r>
            <a:r>
              <a:rPr lang="en-US" altLang="zh-CN" dirty="0"/>
              <a:t>10.0.0.1</a:t>
            </a:r>
            <a:r>
              <a:rPr lang="zh-CN" altLang="en-US" dirty="0"/>
              <a:t>直接访问服务器</a:t>
            </a:r>
            <a:endParaRPr lang="en-US" altLang="zh-CN" dirty="0"/>
          </a:p>
          <a:p>
            <a:pPr lvl="1"/>
            <a:r>
              <a:rPr lang="zh-CN" altLang="en-US" dirty="0"/>
              <a:t>对外唯一可见的地址是</a:t>
            </a:r>
            <a:r>
              <a:rPr lang="en-US" altLang="zh-CN" dirty="0"/>
              <a:t>NAT</a:t>
            </a:r>
            <a:r>
              <a:rPr lang="zh-CN" altLang="en-US" dirty="0"/>
              <a:t>地址</a:t>
            </a:r>
            <a:r>
              <a:rPr lang="en-US" altLang="zh-CN" dirty="0"/>
              <a:t>138.76.29.7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54624D-1211-490B-9F1A-A11F1403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01" y="3383367"/>
            <a:ext cx="4413618" cy="31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穿透问题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静态配置</a:t>
            </a:r>
            <a:r>
              <a:rPr lang="en-US" altLang="zh-CN" dirty="0"/>
              <a:t>NAT</a:t>
            </a:r>
            <a:r>
              <a:rPr lang="zh-CN" altLang="en-US" dirty="0"/>
              <a:t>，将特定端口的连接请求转发给服务器</a:t>
            </a:r>
          </a:p>
        </p:txBody>
      </p:sp>
    </p:spTree>
    <p:extLst>
      <p:ext uri="{BB962C8B-B14F-4D97-AF65-F5344CB8AC3E}">
        <p14:creationId xmlns:p14="http://schemas.microsoft.com/office/powerpoint/2010/main" val="39774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NAT-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穿透问题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0E04-8A72-46C9-9297-AF0E82A0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UPnP (Universal Plug and Play) </a:t>
            </a:r>
            <a:r>
              <a:rPr lang="zh-CN" altLang="en-US" dirty="0"/>
              <a:t>互联网网关设备协议 </a:t>
            </a:r>
            <a:r>
              <a:rPr lang="en-US" altLang="zh-CN" dirty="0"/>
              <a:t>(</a:t>
            </a:r>
            <a:r>
              <a:rPr lang="en-US" altLang="zh-CN" dirty="0" err="1"/>
              <a:t>IGDInternet</a:t>
            </a:r>
            <a:r>
              <a:rPr lang="en-US" altLang="zh-CN" dirty="0"/>
              <a:t> Gateway Device ) </a:t>
            </a:r>
            <a:r>
              <a:rPr lang="zh-CN" altLang="en-US" dirty="0"/>
              <a:t>自动配置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嘘唏到</a:t>
            </a:r>
            <a:r>
              <a:rPr lang="en-US" altLang="zh-CN" dirty="0"/>
              <a:t>NAT</a:t>
            </a:r>
            <a:r>
              <a:rPr lang="zh-CN" altLang="en-US" dirty="0"/>
              <a:t>公共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NAT</a:t>
            </a:r>
            <a:r>
              <a:rPr lang="zh-CN" altLang="en-US" dirty="0"/>
              <a:t>转换表中，增删端口映射</a:t>
            </a:r>
          </a:p>
        </p:txBody>
      </p:sp>
    </p:spTree>
    <p:extLst>
      <p:ext uri="{BB962C8B-B14F-4D97-AF65-F5344CB8AC3E}">
        <p14:creationId xmlns:p14="http://schemas.microsoft.com/office/powerpoint/2010/main" val="12941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世界国家/地区报告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9_TF03460629" id="{6793C388-510F-44AF-871F-B0B16908D217}" vid="{79D34469-5C14-4C39-AB1B-7247184F771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世界国家地区报告演示文稿</Template>
  <TotalTime>90</TotalTime>
  <Words>813</Words>
  <Application>Microsoft Office PowerPoint</Application>
  <PresentationFormat>自定义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世界国家/地区报告演示文稿</vt:lpstr>
      <vt:lpstr>Nat与icmp</vt:lpstr>
      <vt:lpstr>NAT-举个例子</vt:lpstr>
      <vt:lpstr>NAT-动机</vt:lpstr>
      <vt:lpstr>NAT-实现</vt:lpstr>
      <vt:lpstr>NAT-实现</vt:lpstr>
      <vt:lpstr>NAT-实现</vt:lpstr>
      <vt:lpstr>NAT-穿透问题</vt:lpstr>
      <vt:lpstr>NAT-穿透问题-解决1</vt:lpstr>
      <vt:lpstr>NAT-穿透问题-解决2</vt:lpstr>
      <vt:lpstr>NAT-穿透问题-解决3</vt:lpstr>
      <vt:lpstr>ICMP-互联网控制报文协议</vt:lpstr>
      <vt:lpstr>ICMP报文</vt:lpstr>
      <vt:lpstr>ICMP-例外情况</vt:lpstr>
      <vt:lpstr>ICMP-报文格式</vt:lpstr>
      <vt:lpstr>ICMP-差错报告报文数据封装</vt:lpstr>
      <vt:lpstr>ICMP-应用举例-TRaceroute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Nat与icmp</dc:title>
  <dc:creator>陈 泊舟</dc:creator>
  <cp:lastModifiedBy>陈 泊舟</cp:lastModifiedBy>
  <cp:revision>6</cp:revision>
  <dcterms:created xsi:type="dcterms:W3CDTF">2019-10-22T17:17:45Z</dcterms:created>
  <dcterms:modified xsi:type="dcterms:W3CDTF">2019-10-22T18:47:53Z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