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461" r:id="rId2"/>
    <p:sldId id="459" r:id="rId3"/>
    <p:sldId id="460" r:id="rId4"/>
    <p:sldId id="466" r:id="rId5"/>
    <p:sldId id="465" r:id="rId6"/>
    <p:sldId id="467" r:id="rId7"/>
    <p:sldId id="468" r:id="rId8"/>
    <p:sldId id="470" r:id="rId9"/>
    <p:sldId id="471" r:id="rId10"/>
    <p:sldId id="473" r:id="rId11"/>
    <p:sldId id="478" r:id="rId12"/>
    <p:sldId id="479" r:id="rId13"/>
    <p:sldId id="474" r:id="rId14"/>
    <p:sldId id="475" r:id="rId15"/>
    <p:sldId id="476" r:id="rId16"/>
    <p:sldId id="477" r:id="rId17"/>
    <p:sldId id="480" r:id="rId18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777777"/>
    <a:srgbClr val="66CCFF"/>
    <a:srgbClr val="FF0000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5" autoAdjust="0"/>
    <p:restoredTop sz="92842" autoAdjust="0"/>
  </p:normalViewPr>
  <p:slideViewPr>
    <p:cSldViewPr>
      <p:cViewPr varScale="1">
        <p:scale>
          <a:sx n="65" d="100"/>
          <a:sy n="65" d="100"/>
        </p:scale>
        <p:origin x="-8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7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2019/4/26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5744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8A6FDD-0BB8-4544-94BC-4119D65B2D9D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65296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8A6FDD-0BB8-4544-94BC-4119D65B2D9D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57165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8A6FDD-0BB8-4544-94BC-4119D65B2D9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03011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8A6FDD-0BB8-4544-94BC-4119D65B2D9D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31605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8A6FDD-0BB8-4544-94BC-4119D65B2D9D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66242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8A6FDD-0BB8-4544-94BC-4119D65B2D9D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01109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2019/4/26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4432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8A6FDD-0BB8-4544-94BC-4119D65B2D9D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14713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8A6FDD-0BB8-4544-94BC-4119D65B2D9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19459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8A6FDD-0BB8-4544-94BC-4119D65B2D9D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295683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8A6FDD-0BB8-4544-94BC-4119D65B2D9D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465558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8A6FDD-0BB8-4544-94BC-4119D65B2D9D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21599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8A6FDD-0BB8-4544-94BC-4119D65B2D9D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57351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8A6FDD-0BB8-4544-94BC-4119D65B2D9D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1610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2019/4/26</a:t>
            </a:fld>
            <a:endParaRPr lang="en-US" altLang="zh-CN" sz="1400" dirty="0" smtClean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 smtClean="0">
                <a:solidFill>
                  <a:srgbClr val="0000FF"/>
                </a:solidFill>
              </a:rPr>
              <a:t>哈工大</a:t>
            </a:r>
            <a:r>
              <a:rPr lang="zh-CN" altLang="en-US" sz="1400" dirty="0" smtClean="0">
                <a:solidFill>
                  <a:srgbClr val="0000FF"/>
                </a:solidFill>
              </a:rPr>
              <a:t>计算机</a:t>
            </a:r>
            <a:r>
              <a:rPr lang="en-US" altLang="zh-CN" sz="1400" dirty="0" smtClean="0">
                <a:solidFill>
                  <a:srgbClr val="0000FF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软件学院</a:t>
            </a:r>
            <a:endParaRPr lang="en-US" altLang="zh-CN" sz="1400" dirty="0" smtClean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1878917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2019/4/26</a:t>
            </a:fld>
            <a:endParaRPr lang="en-US" altLang="zh-CN" sz="1400" dirty="0" smtClean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 smtClean="0">
                <a:solidFill>
                  <a:srgbClr val="0000FF"/>
                </a:solidFill>
              </a:rPr>
              <a:t>哈工大</a:t>
            </a:r>
            <a:r>
              <a:rPr lang="zh-CN" altLang="en-US" sz="1400" dirty="0" smtClean="0">
                <a:solidFill>
                  <a:srgbClr val="0000FF"/>
                </a:solidFill>
              </a:rPr>
              <a:t>计算机</a:t>
            </a:r>
            <a:r>
              <a:rPr lang="en-US" altLang="zh-CN" sz="1400" dirty="0" smtClean="0">
                <a:solidFill>
                  <a:srgbClr val="0000FF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软件学院</a:t>
            </a:r>
            <a:endParaRPr lang="en-US" altLang="zh-CN" sz="1400" dirty="0" smtClean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实验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：计算层架构实验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 userDrawn="1"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 userDrawn="1"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1921100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188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6" y="88904"/>
            <a:ext cx="2664865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 dirty="0" smtClean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软件架构与中间件</a:t>
            </a:r>
            <a:r>
              <a:rPr lang="en-US" altLang="zh-CN" sz="2200" i="1" dirty="0" smtClean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  <a:endParaRPr lang="en-US" altLang="zh-CN" sz="2200" i="1" dirty="0">
              <a:solidFill>
                <a:srgbClr val="CC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</a:endParaRP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Line 11"/>
          <p:cNvSpPr>
            <a:spLocks noChangeShapeType="1"/>
          </p:cNvSpPr>
          <p:nvPr userDrawn="1"/>
        </p:nvSpPr>
        <p:spPr bwMode="auto">
          <a:xfrm>
            <a:off x="179512" y="4762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Line 17"/>
          <p:cNvSpPr>
            <a:spLocks noChangeShapeType="1"/>
          </p:cNvSpPr>
          <p:nvPr userDrawn="1"/>
        </p:nvSpPr>
        <p:spPr bwMode="auto">
          <a:xfrm>
            <a:off x="180430" y="50512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实验目的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学习构建集群的方法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学会使用典型的负载均衡框架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学会使用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Hadoop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map-reduce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能够灵活应用计算层中间件到实际系统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实验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：计算层架构实验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737880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noProof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.2 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分布式计算实验</a:t>
            </a:r>
          </a:p>
          <a:p>
            <a:pPr eaLnBrk="1" hangingPunct="1">
              <a:defRPr/>
            </a:pPr>
            <a:endParaRPr lang="zh-CN" altLang="en-US" sz="4800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FF822D"/>
              </a:buClr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 smtClean="0"/>
              <a:t>安装</a:t>
            </a:r>
            <a:r>
              <a:rPr lang="zh-CN" altLang="en-US" dirty="0"/>
              <a:t>并运行</a:t>
            </a:r>
            <a:r>
              <a:rPr lang="en-US" altLang="zh-CN" dirty="0"/>
              <a:t>Hadoop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en-US" dirty="0" smtClean="0"/>
              <a:t>配置</a:t>
            </a:r>
            <a:r>
              <a:rPr lang="zh-CN" altLang="en-US" dirty="0"/>
              <a:t>三台主机的</a:t>
            </a:r>
            <a:r>
              <a:rPr lang="en-US" altLang="zh-CN" dirty="0"/>
              <a:t>Hadoop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 eaLnBrk="1" hangingPunct="1">
              <a:buClr>
                <a:srgbClr val="FF822D"/>
              </a:buClr>
              <a:defRPr/>
            </a:pPr>
            <a:r>
              <a:rPr lang="en-US" altLang="zh-CN" b="1" dirty="0" smtClean="0"/>
              <a:t>Hadoop-env.sh</a:t>
            </a:r>
            <a:r>
              <a:rPr lang="zh-CN" altLang="en-US" b="1" dirty="0" smtClean="0"/>
              <a:t>中添加</a:t>
            </a:r>
            <a:endParaRPr lang="en-US" altLang="zh-CN" b="1" dirty="0" smtClean="0"/>
          </a:p>
          <a:p>
            <a:pPr lvl="2" eaLnBrk="1" hangingPunct="1">
              <a:buClr>
                <a:srgbClr val="FF822D"/>
              </a:buClr>
              <a:defRPr/>
            </a:pPr>
            <a:endParaRPr lang="en-US" altLang="zh-CN" b="1" dirty="0" smtClean="0"/>
          </a:p>
          <a:p>
            <a:pPr lvl="2" eaLnBrk="1" hangingPunct="1">
              <a:buClr>
                <a:srgbClr val="FF822D"/>
              </a:buClr>
              <a:defRPr/>
            </a:pPr>
            <a:endParaRPr lang="en-US" altLang="zh-CN" b="1" dirty="0"/>
          </a:p>
          <a:p>
            <a:pPr lvl="2" eaLnBrk="1" hangingPunct="1">
              <a:buClr>
                <a:srgbClr val="FF822D"/>
              </a:buClr>
              <a:defRPr/>
            </a:pPr>
            <a:endParaRPr lang="en-US" altLang="zh-CN" b="1" dirty="0" smtClean="0"/>
          </a:p>
          <a:p>
            <a:pPr lvl="2" eaLnBrk="1" hangingPunct="1">
              <a:buClr>
                <a:srgbClr val="FF822D"/>
              </a:buClr>
              <a:defRPr/>
            </a:pPr>
            <a:endParaRPr lang="en-US" altLang="zh-CN" b="1" dirty="0" smtClean="0"/>
          </a:p>
          <a:p>
            <a:pPr lvl="2" eaLnBrk="1" hangingPunct="1">
              <a:buClr>
                <a:srgbClr val="FF822D"/>
              </a:buClr>
              <a:defRPr/>
            </a:pPr>
            <a:r>
              <a:rPr lang="en-US" altLang="zh-CN" b="1" dirty="0" smtClean="0"/>
              <a:t>core-site.xml</a:t>
            </a:r>
            <a:r>
              <a:rPr lang="zh-CN" altLang="en-US" b="1" dirty="0" smtClean="0"/>
              <a:t>中主要内容</a:t>
            </a:r>
            <a:endParaRPr lang="en-US" altLang="zh-CN" b="1" dirty="0" smtClean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 smtClean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 smtClean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1691680" y="2492896"/>
            <a:ext cx="532859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export </a:t>
            </a:r>
            <a:r>
              <a:rPr lang="en-US" altLang="zh-CN" sz="1400" dirty="0" smtClean="0"/>
              <a:t>JAVA_HOME</a:t>
            </a:r>
            <a:r>
              <a:rPr lang="en-US" altLang="zh-CN" sz="1400" dirty="0"/>
              <a:t>=/</a:t>
            </a:r>
            <a:r>
              <a:rPr lang="en-US" altLang="zh-CN" sz="1400" dirty="0" err="1"/>
              <a:t>sam</a:t>
            </a:r>
            <a:r>
              <a:rPr lang="en-US" altLang="zh-CN" sz="1400" dirty="0"/>
              <a:t>/jdk1.8.0_211</a:t>
            </a:r>
          </a:p>
          <a:p>
            <a:r>
              <a:rPr lang="en-US" altLang="zh-CN" sz="1400" dirty="0"/>
              <a:t>export </a:t>
            </a:r>
            <a:r>
              <a:rPr lang="zh-CN" altLang="en-US" sz="1400" dirty="0" smtClean="0"/>
              <a:t>HADOOP</a:t>
            </a:r>
            <a:r>
              <a:rPr lang="zh-CN" altLang="en-US" sz="1400" dirty="0"/>
              <a:t>_HOME=/sam/hadoop-3.1.2 </a:t>
            </a:r>
            <a:endParaRPr lang="en-US" altLang="zh-CN" sz="1400" dirty="0" smtClean="0"/>
          </a:p>
          <a:p>
            <a:r>
              <a:rPr lang="zh-CN" altLang="en-US" sz="1400" dirty="0"/>
              <a:t>PATH=${JAVA_HOME}/bin:${HADOOP_HOME}/bin:${HADOOP_HOME}/sbin:$</a:t>
            </a:r>
            <a:r>
              <a:rPr lang="zh-CN" altLang="en-US" sz="1400" dirty="0" smtClean="0"/>
              <a:t>PATH</a:t>
            </a:r>
            <a:endParaRPr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835473" y="4149080"/>
            <a:ext cx="5328592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&lt;configuration&gt; </a:t>
            </a:r>
            <a:endParaRPr lang="en-US" altLang="zh-CN" sz="1400" dirty="0" smtClean="0"/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property&gt; </a:t>
            </a:r>
            <a:endParaRPr lang="en-US" altLang="zh-CN" sz="1400" dirty="0" smtClean="0"/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name&gt;fs.default.name&lt;/name&gt; &lt;value&gt;hdfs://master:9000&lt;/value</a:t>
            </a:r>
            <a:r>
              <a:rPr lang="en-US" altLang="zh-CN" sz="1400" dirty="0" smtClean="0"/>
              <a:t>&gt;</a:t>
            </a:r>
          </a:p>
          <a:p>
            <a:r>
              <a:rPr lang="en-US" altLang="zh-CN" sz="1400" dirty="0" smtClean="0"/>
              <a:t> </a:t>
            </a:r>
            <a:r>
              <a:rPr lang="en-US" altLang="zh-CN" sz="1400" dirty="0"/>
              <a:t>&lt;/property</a:t>
            </a:r>
            <a:r>
              <a:rPr lang="en-US" altLang="zh-CN" sz="1400" dirty="0" smtClean="0"/>
              <a:t>&gt;</a:t>
            </a:r>
          </a:p>
          <a:p>
            <a:r>
              <a:rPr lang="en-US" altLang="zh-CN" sz="1400" dirty="0" smtClean="0"/>
              <a:t> </a:t>
            </a:r>
            <a:r>
              <a:rPr lang="en-US" altLang="zh-CN" sz="1400" dirty="0"/>
              <a:t>&lt;property&gt; </a:t>
            </a:r>
            <a:endParaRPr lang="en-US" altLang="zh-CN" sz="1400" dirty="0" smtClean="0"/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name&gt;</a:t>
            </a:r>
            <a:r>
              <a:rPr lang="en-US" altLang="zh-CN" sz="1400" dirty="0" err="1"/>
              <a:t>hadoop.tmp.dir</a:t>
            </a:r>
            <a:r>
              <a:rPr lang="en-US" altLang="zh-CN" sz="1400" dirty="0"/>
              <a:t>&lt;/name&gt; </a:t>
            </a:r>
            <a:endParaRPr lang="en-US" altLang="zh-CN" sz="1400" dirty="0" smtClean="0"/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value&gt;/</a:t>
            </a:r>
            <a:r>
              <a:rPr lang="en-US" altLang="zh-CN" sz="1400" dirty="0" err="1"/>
              <a:t>tmp</a:t>
            </a:r>
            <a:r>
              <a:rPr lang="en-US" altLang="zh-CN" sz="1400" dirty="0"/>
              <a:t>&lt;/value&gt; </a:t>
            </a:r>
            <a:endParaRPr lang="en-US" altLang="zh-CN" sz="1400" dirty="0" smtClean="0"/>
          </a:p>
          <a:p>
            <a:r>
              <a:rPr lang="en-US" altLang="zh-CN" sz="1400" dirty="0" smtClean="0"/>
              <a:t>&lt;/</a:t>
            </a:r>
            <a:r>
              <a:rPr lang="en-US" altLang="zh-CN" sz="1400" dirty="0"/>
              <a:t>property&gt; </a:t>
            </a:r>
            <a:endParaRPr lang="en-US" altLang="zh-CN" sz="1400" dirty="0" smtClean="0"/>
          </a:p>
          <a:p>
            <a:r>
              <a:rPr lang="en-US" altLang="zh-CN" sz="1400" dirty="0" smtClean="0"/>
              <a:t>&lt;/</a:t>
            </a:r>
            <a:r>
              <a:rPr lang="en-US" altLang="zh-CN" sz="1400" dirty="0"/>
              <a:t>configuration&gt;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88635124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noProof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.2 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分布式计算实验</a:t>
            </a:r>
          </a:p>
          <a:p>
            <a:pPr eaLnBrk="1" hangingPunct="1">
              <a:defRPr/>
            </a:pPr>
            <a:endParaRPr lang="zh-CN" altLang="en-US" sz="4800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FF822D"/>
              </a:buClr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 smtClean="0"/>
              <a:t>安装</a:t>
            </a:r>
            <a:r>
              <a:rPr lang="zh-CN" altLang="en-US" dirty="0"/>
              <a:t>并运行</a:t>
            </a:r>
            <a:r>
              <a:rPr lang="en-US" altLang="zh-CN" dirty="0"/>
              <a:t>Hadoop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en-US" dirty="0" smtClean="0"/>
              <a:t>配置</a:t>
            </a:r>
            <a:r>
              <a:rPr lang="zh-CN" altLang="en-US" dirty="0"/>
              <a:t>三台主机的</a:t>
            </a:r>
            <a:r>
              <a:rPr lang="en-US" altLang="zh-CN" dirty="0"/>
              <a:t>Hadoop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 eaLnBrk="1" hangingPunct="1">
              <a:buClr>
                <a:srgbClr val="FF822D"/>
              </a:buClr>
              <a:defRPr/>
            </a:pPr>
            <a:r>
              <a:rPr lang="en-US" altLang="zh-CN" b="1" dirty="0" smtClean="0"/>
              <a:t>hdfs-site.xml</a:t>
            </a:r>
            <a:r>
              <a:rPr lang="zh-CN" altLang="en-US" b="1" dirty="0"/>
              <a:t>中主要内容</a:t>
            </a:r>
            <a:endParaRPr lang="en-US" altLang="zh-CN" b="1" dirty="0"/>
          </a:p>
          <a:p>
            <a:pPr lvl="2" eaLnBrk="1" hangingPunct="1">
              <a:buClr>
                <a:srgbClr val="FF822D"/>
              </a:buClr>
              <a:defRPr/>
            </a:pPr>
            <a:endParaRPr lang="en-US" altLang="zh-CN" b="1" dirty="0" smtClean="0"/>
          </a:p>
          <a:p>
            <a:pPr lvl="2" eaLnBrk="1" hangingPunct="1">
              <a:buClr>
                <a:srgbClr val="FF822D"/>
              </a:buClr>
              <a:defRPr/>
            </a:pPr>
            <a:endParaRPr lang="en-US" altLang="zh-CN" b="1" dirty="0"/>
          </a:p>
          <a:p>
            <a:pPr lvl="2" eaLnBrk="1" hangingPunct="1">
              <a:buClr>
                <a:srgbClr val="FF822D"/>
              </a:buClr>
              <a:defRPr/>
            </a:pPr>
            <a:endParaRPr lang="en-US" altLang="zh-CN" b="1" dirty="0" smtClean="0"/>
          </a:p>
          <a:p>
            <a:pPr lvl="2" eaLnBrk="1" hangingPunct="1">
              <a:buClr>
                <a:srgbClr val="FF822D"/>
              </a:buClr>
              <a:defRPr/>
            </a:pPr>
            <a:endParaRPr lang="en-US" altLang="zh-CN" b="1" dirty="0"/>
          </a:p>
          <a:p>
            <a:pPr lvl="2" eaLnBrk="1" hangingPunct="1">
              <a:buClr>
                <a:srgbClr val="FF822D"/>
              </a:buClr>
              <a:defRPr/>
            </a:pPr>
            <a:endParaRPr lang="en-US" altLang="zh-CN" b="1" dirty="0" smtClean="0"/>
          </a:p>
          <a:p>
            <a:pPr lvl="2" eaLnBrk="1" hangingPunct="1">
              <a:buClr>
                <a:srgbClr val="FF822D"/>
              </a:buClr>
              <a:defRPr/>
            </a:pPr>
            <a:r>
              <a:rPr lang="en-US" altLang="zh-CN" b="1" dirty="0" smtClean="0"/>
              <a:t>mapred-site.xml</a:t>
            </a:r>
            <a:r>
              <a:rPr lang="zh-CN" altLang="en-US" b="1" dirty="0"/>
              <a:t>中主要内容</a:t>
            </a:r>
            <a:endParaRPr lang="en-US" altLang="zh-CN" b="1" dirty="0"/>
          </a:p>
          <a:p>
            <a:pPr lvl="2" eaLnBrk="1" hangingPunct="1">
              <a:buClr>
                <a:srgbClr val="FF822D"/>
              </a:buClr>
              <a:defRPr/>
            </a:pPr>
            <a:endParaRPr lang="en-US" altLang="zh-CN" dirty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 smtClean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 smtClean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2051720" y="2512441"/>
            <a:ext cx="532859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&lt;configuration</a:t>
            </a:r>
            <a:r>
              <a:rPr lang="en-US" altLang="zh-CN" sz="1400" dirty="0" smtClean="0"/>
              <a:t>&gt;</a:t>
            </a:r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property&gt; </a:t>
            </a:r>
            <a:endParaRPr lang="en-US" altLang="zh-CN" sz="1400" dirty="0" smtClean="0"/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name&gt;</a:t>
            </a:r>
            <a:r>
              <a:rPr lang="en-US" altLang="zh-CN" sz="1400" dirty="0" err="1"/>
              <a:t>dfs.replication</a:t>
            </a:r>
            <a:r>
              <a:rPr lang="en-US" altLang="zh-CN" sz="1400" dirty="0"/>
              <a:t>&lt;/name&gt; </a:t>
            </a:r>
            <a:endParaRPr lang="en-US" altLang="zh-CN" sz="1400" dirty="0" smtClean="0"/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value&gt;2&lt;/value&gt; </a:t>
            </a:r>
            <a:endParaRPr lang="en-US" altLang="zh-CN" sz="1400" dirty="0" smtClean="0"/>
          </a:p>
          <a:p>
            <a:r>
              <a:rPr lang="en-US" altLang="zh-CN" sz="1400" dirty="0" smtClean="0"/>
              <a:t>&lt;/</a:t>
            </a:r>
            <a:r>
              <a:rPr lang="en-US" altLang="zh-CN" sz="1400" dirty="0"/>
              <a:t>property&gt; </a:t>
            </a:r>
            <a:endParaRPr lang="en-US" altLang="zh-CN" sz="1400" dirty="0" smtClean="0"/>
          </a:p>
          <a:p>
            <a:r>
              <a:rPr lang="en-US" altLang="zh-CN" sz="1400" dirty="0" smtClean="0"/>
              <a:t>&lt;/</a:t>
            </a:r>
            <a:r>
              <a:rPr lang="en-US" altLang="zh-CN" sz="1400" dirty="0"/>
              <a:t>configuration&gt;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2051720" y="4376611"/>
            <a:ext cx="532859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&lt;configuration&gt; </a:t>
            </a:r>
            <a:endParaRPr lang="en-US" altLang="zh-CN" sz="1400" dirty="0" smtClean="0"/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property&gt; </a:t>
            </a:r>
            <a:endParaRPr lang="en-US" altLang="zh-CN" sz="1400" dirty="0" smtClean="0"/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name&gt;</a:t>
            </a:r>
            <a:r>
              <a:rPr lang="en-US" altLang="zh-CN" sz="1400" dirty="0" err="1"/>
              <a:t>mapred.job.tracker</a:t>
            </a:r>
            <a:r>
              <a:rPr lang="en-US" altLang="zh-CN" sz="1400" dirty="0"/>
              <a:t>&lt;/name&gt; &lt;value&gt;master:9001&lt;/value&gt; </a:t>
            </a:r>
            <a:endParaRPr lang="en-US" altLang="zh-CN" sz="1400" dirty="0" smtClean="0"/>
          </a:p>
          <a:p>
            <a:r>
              <a:rPr lang="en-US" altLang="zh-CN" sz="1400" dirty="0" smtClean="0"/>
              <a:t>&lt;/</a:t>
            </a:r>
            <a:r>
              <a:rPr lang="en-US" altLang="zh-CN" sz="1400" dirty="0"/>
              <a:t>property</a:t>
            </a:r>
            <a:r>
              <a:rPr lang="en-US" altLang="zh-CN" sz="1400" dirty="0" smtClean="0"/>
              <a:t>&gt;</a:t>
            </a:r>
          </a:p>
          <a:p>
            <a:r>
              <a:rPr lang="en-US" altLang="zh-CN" sz="1400" dirty="0" smtClean="0"/>
              <a:t> </a:t>
            </a:r>
            <a:r>
              <a:rPr lang="en-US" altLang="zh-CN" sz="1400" dirty="0"/>
              <a:t>&lt;/configuration&gt;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323831556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noProof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.2 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分布式计算实验</a:t>
            </a:r>
          </a:p>
          <a:p>
            <a:pPr eaLnBrk="1" hangingPunct="1">
              <a:defRPr/>
            </a:pPr>
            <a:endParaRPr lang="zh-CN" altLang="en-US" sz="4800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FF822D"/>
              </a:buClr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 smtClean="0"/>
              <a:t>安装</a:t>
            </a:r>
            <a:r>
              <a:rPr lang="zh-CN" altLang="en-US" dirty="0"/>
              <a:t>并运行</a:t>
            </a:r>
            <a:r>
              <a:rPr lang="en-US" altLang="zh-CN" dirty="0"/>
              <a:t>Hadoop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en-US" dirty="0" smtClean="0"/>
              <a:t>配置</a:t>
            </a:r>
            <a:r>
              <a:rPr lang="zh-CN" altLang="en-US" dirty="0"/>
              <a:t>三台主机的</a:t>
            </a:r>
            <a:r>
              <a:rPr lang="en-US" altLang="zh-CN" dirty="0"/>
              <a:t>Hadoop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 eaLnBrk="1" hangingPunct="1">
              <a:buClr>
                <a:srgbClr val="FF822D"/>
              </a:buClr>
              <a:defRPr/>
            </a:pPr>
            <a:r>
              <a:rPr lang="en-US" altLang="zh-CN" b="1" dirty="0" smtClean="0"/>
              <a:t>masters</a:t>
            </a:r>
            <a:r>
              <a:rPr lang="zh-CN" altLang="en-US" b="1" dirty="0" smtClean="0"/>
              <a:t>文件，如果没有</a:t>
            </a:r>
            <a:r>
              <a:rPr lang="zh-CN" altLang="en-US" b="1" dirty="0"/>
              <a:t>手动添加一</a:t>
            </a:r>
            <a:r>
              <a:rPr lang="zh-CN" altLang="en-US" b="1" dirty="0" smtClean="0"/>
              <a:t>个，配置如下</a:t>
            </a:r>
            <a:endParaRPr lang="en-US" altLang="zh-CN" b="1" dirty="0" smtClean="0"/>
          </a:p>
          <a:p>
            <a:pPr lvl="2" eaLnBrk="1" hangingPunct="1">
              <a:buClr>
                <a:srgbClr val="FF822D"/>
              </a:buClr>
              <a:defRPr/>
            </a:pPr>
            <a:endParaRPr lang="en-US" altLang="zh-CN" b="1" dirty="0"/>
          </a:p>
          <a:p>
            <a:pPr lvl="2" eaLnBrk="1" hangingPunct="1">
              <a:buClr>
                <a:srgbClr val="FF822D"/>
              </a:buClr>
              <a:defRPr/>
            </a:pPr>
            <a:endParaRPr lang="en-US" altLang="zh-CN" b="1" dirty="0" smtClean="0"/>
          </a:p>
          <a:p>
            <a:pPr lvl="2" eaLnBrk="1" hangingPunct="1">
              <a:buClr>
                <a:srgbClr val="FF822D"/>
              </a:buClr>
              <a:defRPr/>
            </a:pPr>
            <a:r>
              <a:rPr lang="en-US" altLang="zh-CN" b="1" smtClean="0"/>
              <a:t>workers</a:t>
            </a:r>
            <a:r>
              <a:rPr lang="zh-CN" altLang="en-US" b="1" smtClean="0"/>
              <a:t>文</a:t>
            </a:r>
            <a:r>
              <a:rPr lang="zh-CN" altLang="en-US" b="1" dirty="0" smtClean="0"/>
              <a:t>件</a:t>
            </a:r>
            <a:endParaRPr lang="en-US" altLang="zh-CN" b="1" dirty="0"/>
          </a:p>
          <a:p>
            <a:pPr lvl="2" eaLnBrk="1" hangingPunct="1">
              <a:buClr>
                <a:srgbClr val="FF822D"/>
              </a:buClr>
              <a:defRPr/>
            </a:pPr>
            <a:endParaRPr lang="en-US" altLang="zh-CN" b="1" dirty="0" smtClean="0"/>
          </a:p>
          <a:p>
            <a:pPr lvl="2" eaLnBrk="1" hangingPunct="1">
              <a:buClr>
                <a:srgbClr val="FF822D"/>
              </a:buClr>
              <a:defRPr/>
            </a:pPr>
            <a:endParaRPr lang="en-US" altLang="zh-CN" b="1" dirty="0"/>
          </a:p>
          <a:p>
            <a:pPr lvl="2" eaLnBrk="1" hangingPunct="1">
              <a:buClr>
                <a:srgbClr val="FF822D"/>
              </a:buClr>
              <a:defRPr/>
            </a:pPr>
            <a:endParaRPr lang="en-US" altLang="zh-CN" b="1" dirty="0" smtClean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1691680" y="2564904"/>
            <a:ext cx="532859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master</a:t>
            </a:r>
            <a:endParaRPr lang="en-US" altLang="zh-CN" sz="1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547664" y="3429000"/>
            <a:ext cx="532859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slave1</a:t>
            </a:r>
          </a:p>
          <a:p>
            <a:r>
              <a:rPr lang="en-US" altLang="zh-CN" sz="1400" b="1" dirty="0" smtClean="0"/>
              <a:t>slave2</a:t>
            </a:r>
            <a:endParaRPr lang="en-US" altLang="zh-CN" sz="1400" b="1" dirty="0"/>
          </a:p>
        </p:txBody>
      </p:sp>
    </p:spTree>
    <p:extLst>
      <p:ext uri="{BB962C8B-B14F-4D97-AF65-F5344CB8AC3E}">
        <p14:creationId xmlns="" xmlns:p14="http://schemas.microsoft.com/office/powerpoint/2010/main" val="276983515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noProof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.2 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分布式计算实验</a:t>
            </a:r>
          </a:p>
          <a:p>
            <a:pPr eaLnBrk="1" hangingPunct="1">
              <a:defRPr/>
            </a:pPr>
            <a:endParaRPr lang="zh-CN" altLang="en-US" sz="4800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FF822D"/>
              </a:buClr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 smtClean="0"/>
              <a:t>安装</a:t>
            </a:r>
            <a:r>
              <a:rPr lang="zh-CN" altLang="en-US" dirty="0"/>
              <a:t>并运行</a:t>
            </a:r>
            <a:r>
              <a:rPr lang="en-US" altLang="zh-CN" dirty="0"/>
              <a:t>Hadoop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en-US" dirty="0" smtClean="0"/>
              <a:t>配置</a:t>
            </a:r>
            <a:r>
              <a:rPr lang="zh-CN" altLang="en-US" dirty="0"/>
              <a:t>三台主机的</a:t>
            </a:r>
            <a:r>
              <a:rPr lang="en-US" altLang="zh-CN" dirty="0"/>
              <a:t>Hadoop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 eaLnBrk="1" hangingPunct="1">
              <a:buClr>
                <a:srgbClr val="FF822D"/>
              </a:buClr>
              <a:defRPr/>
            </a:pPr>
            <a:r>
              <a:rPr lang="zh-CN" altLang="en-US" b="1" dirty="0"/>
              <a:t>向 </a:t>
            </a:r>
            <a:r>
              <a:rPr lang="en-US" altLang="zh-CN" b="1" dirty="0"/>
              <a:t>slave1 </a:t>
            </a:r>
            <a:r>
              <a:rPr lang="zh-CN" altLang="en-US" b="1" dirty="0"/>
              <a:t>和 </a:t>
            </a:r>
            <a:r>
              <a:rPr lang="en-US" altLang="zh-CN" b="1" dirty="0"/>
              <a:t>slave2 </a:t>
            </a:r>
            <a:r>
              <a:rPr lang="zh-CN" altLang="en-US" b="1" dirty="0"/>
              <a:t>节点复制 </a:t>
            </a:r>
            <a:r>
              <a:rPr lang="en-US" altLang="zh-CN" dirty="0" smtClean="0"/>
              <a:t>hadoop-3.1.2</a:t>
            </a:r>
            <a:r>
              <a:rPr lang="en-US" altLang="zh-CN" b="1" dirty="0" smtClean="0"/>
              <a:t> </a:t>
            </a:r>
            <a:r>
              <a:rPr lang="zh-CN" altLang="en-US" b="1" dirty="0"/>
              <a:t>整个目录至相同的</a:t>
            </a:r>
            <a:r>
              <a:rPr lang="zh-CN" altLang="en-US" b="1" dirty="0" smtClean="0"/>
              <a:t>位置</a:t>
            </a:r>
            <a:endParaRPr lang="en-US" altLang="zh-CN" b="1" dirty="0" smtClean="0"/>
          </a:p>
          <a:p>
            <a:pPr lvl="2" eaLnBrk="1" hangingPunct="1">
              <a:buClr>
                <a:srgbClr val="FF822D"/>
              </a:buClr>
              <a:defRPr/>
            </a:pPr>
            <a:r>
              <a:rPr lang="zh-CN" altLang="en-US" b="1" dirty="0" smtClean="0"/>
              <a:t>进入</a:t>
            </a:r>
            <a:r>
              <a:rPr lang="en-US" altLang="zh-CN" b="1" dirty="0" err="1" smtClean="0"/>
              <a:t>sam@master</a:t>
            </a:r>
            <a:r>
              <a:rPr lang="zh-CN" altLang="en-US" b="1" dirty="0"/>
              <a:t>节点</a:t>
            </a:r>
            <a:r>
              <a:rPr lang="en-US" altLang="zh-CN" b="1" dirty="0" err="1"/>
              <a:t>hadoop</a:t>
            </a:r>
            <a:r>
              <a:rPr lang="zh-CN" altLang="en-US" b="1" dirty="0"/>
              <a:t>目录下</a:t>
            </a:r>
            <a:r>
              <a:rPr lang="zh-CN" altLang="en-US" b="1" dirty="0" smtClean="0"/>
              <a:t>使用</a:t>
            </a:r>
            <a:endParaRPr lang="en-US" altLang="zh-CN" b="1" dirty="0" smtClean="0"/>
          </a:p>
          <a:p>
            <a:pPr lvl="2" eaLnBrk="1" hangingPunct="1">
              <a:buClr>
                <a:srgbClr val="FF822D"/>
              </a:buClr>
              <a:defRPr/>
            </a:pPr>
            <a:endParaRPr lang="en-US" altLang="zh-CN" b="1" dirty="0"/>
          </a:p>
          <a:p>
            <a:pPr lvl="2" eaLnBrk="1" hangingPunct="1">
              <a:buClr>
                <a:srgbClr val="FF822D"/>
              </a:buClr>
              <a:defRPr/>
            </a:pPr>
            <a:endParaRPr lang="en-US" altLang="zh-CN" b="1" dirty="0" smtClean="0"/>
          </a:p>
          <a:p>
            <a:pPr lvl="2" eaLnBrk="1" hangingPunct="1">
              <a:buClr>
                <a:srgbClr val="FF822D"/>
              </a:buClr>
              <a:defRPr/>
            </a:pPr>
            <a:endParaRPr lang="en-US" altLang="zh-CN" b="1" dirty="0"/>
          </a:p>
          <a:p>
            <a:pPr lvl="2" eaLnBrk="1" hangingPunct="1">
              <a:buClr>
                <a:srgbClr val="FF822D"/>
              </a:buClr>
              <a:defRPr/>
            </a:pPr>
            <a:r>
              <a:rPr lang="zh-CN" altLang="nl-NL" dirty="0" smtClean="0"/>
              <a:t>在</a:t>
            </a:r>
            <a:r>
              <a:rPr lang="nl-NL" altLang="zh-CN" dirty="0"/>
              <a:t>hadoop@master</a:t>
            </a:r>
            <a:r>
              <a:rPr lang="zh-CN" altLang="nl-NL" dirty="0"/>
              <a:t>节点上</a:t>
            </a:r>
            <a:r>
              <a:rPr lang="zh-CN" altLang="nl-NL" dirty="0" smtClean="0"/>
              <a:t>执行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/>
              <a:t>namenode</a:t>
            </a:r>
            <a:r>
              <a:rPr lang="en-US" altLang="zh-CN" dirty="0"/>
              <a:t> -</a:t>
            </a:r>
            <a:r>
              <a:rPr lang="en-US" altLang="zh-CN" dirty="0" smtClean="0"/>
              <a:t>format</a:t>
            </a:r>
          </a:p>
          <a:p>
            <a:pPr lvl="2" eaLnBrk="1" hangingPunct="1">
              <a:buClr>
                <a:srgbClr val="FF822D"/>
              </a:buClr>
              <a:defRPr/>
            </a:pPr>
            <a:r>
              <a:rPr lang="zh-CN" altLang="en-US" dirty="0" smtClean="0"/>
              <a:t>最后执行</a:t>
            </a:r>
            <a:r>
              <a:rPr lang="en-US" altLang="zh-CN" dirty="0" smtClean="0"/>
              <a:t>start-all.sh</a:t>
            </a:r>
            <a:r>
              <a:rPr lang="zh-CN" altLang="en-US" dirty="0" smtClean="0"/>
              <a:t>验证正确性</a:t>
            </a:r>
            <a:endParaRPr lang="nl-NL" altLang="zh-CN" dirty="0" smtClean="0"/>
          </a:p>
          <a:p>
            <a:pPr lvl="2" eaLnBrk="1" hangingPunct="1">
              <a:buClr>
                <a:srgbClr val="FF822D"/>
              </a:buClr>
              <a:defRPr/>
            </a:pPr>
            <a:endParaRPr lang="en-US" altLang="zh-CN" dirty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 smtClean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 smtClean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403648" y="2852936"/>
            <a:ext cx="532859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 err="1" smtClean="0"/>
              <a:t>scp</a:t>
            </a:r>
            <a:r>
              <a:rPr lang="en-US" altLang="zh-CN" sz="1400" b="1" dirty="0" smtClean="0"/>
              <a:t> </a:t>
            </a:r>
            <a:r>
              <a:rPr lang="en-US" altLang="zh-CN" sz="1400" b="1" dirty="0"/>
              <a:t>-r </a:t>
            </a:r>
            <a:r>
              <a:rPr lang="en-US" altLang="zh-CN" sz="1400" dirty="0"/>
              <a:t>hadoop-3.1.2</a:t>
            </a:r>
            <a:r>
              <a:rPr lang="en-US" altLang="zh-CN" sz="1400" b="1" dirty="0"/>
              <a:t> sam@slave1</a:t>
            </a:r>
            <a:r>
              <a:rPr lang="en-US" altLang="zh-CN" sz="1400" b="1" dirty="0" smtClean="0"/>
              <a:t>:~/</a:t>
            </a:r>
          </a:p>
          <a:p>
            <a:r>
              <a:rPr lang="en-US" altLang="zh-CN" sz="1400" b="1" dirty="0" err="1" smtClean="0"/>
              <a:t>scp</a:t>
            </a:r>
            <a:r>
              <a:rPr lang="en-US" altLang="zh-CN" sz="1400" b="1" dirty="0" smtClean="0"/>
              <a:t> </a:t>
            </a:r>
            <a:r>
              <a:rPr lang="en-US" altLang="zh-CN" sz="1400" b="1" dirty="0"/>
              <a:t>-r </a:t>
            </a:r>
            <a:r>
              <a:rPr lang="en-US" altLang="zh-CN" sz="1400" dirty="0"/>
              <a:t>hadoop-3.1.2</a:t>
            </a:r>
            <a:r>
              <a:rPr lang="en-US" altLang="zh-CN" sz="1400" b="1" dirty="0"/>
              <a:t> sam@slave2</a:t>
            </a:r>
            <a:r>
              <a:rPr lang="en-US" altLang="zh-CN" sz="1400" b="1" dirty="0" smtClean="0"/>
              <a:t>:~/</a:t>
            </a:r>
            <a:endParaRPr lang="en-US" altLang="zh-CN" sz="1100" b="1" dirty="0"/>
          </a:p>
        </p:txBody>
      </p:sp>
    </p:spTree>
    <p:extLst>
      <p:ext uri="{BB962C8B-B14F-4D97-AF65-F5344CB8AC3E}">
        <p14:creationId xmlns="" xmlns:p14="http://schemas.microsoft.com/office/powerpoint/2010/main" val="327970186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noProof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.2 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分布式计算实验</a:t>
            </a:r>
          </a:p>
          <a:p>
            <a:pPr eaLnBrk="1" hangingPunct="1">
              <a:defRPr/>
            </a:pPr>
            <a:endParaRPr lang="zh-CN" altLang="en-US" sz="4800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FF822D"/>
              </a:buClr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zh-CN" dirty="0" err="1" smtClean="0"/>
              <a:t>hdfs</a:t>
            </a:r>
            <a:r>
              <a:rPr lang="zh-CN" altLang="zh-CN" dirty="0"/>
              <a:t>基本操作和</a:t>
            </a:r>
            <a:r>
              <a:rPr lang="en-US" altLang="zh-CN" dirty="0" err="1"/>
              <a:t>wordcount</a:t>
            </a:r>
            <a:r>
              <a:rPr lang="zh-CN" altLang="zh-CN" dirty="0" smtClean="0"/>
              <a:t>程序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en-US" dirty="0" smtClean="0"/>
              <a:t>进入</a:t>
            </a:r>
            <a:r>
              <a:rPr lang="en-US" altLang="zh-CN" dirty="0" err="1"/>
              <a:t>hadoop</a:t>
            </a:r>
            <a:r>
              <a:rPr lang="zh-CN" altLang="en-US" dirty="0"/>
              <a:t>安装目录中</a:t>
            </a:r>
            <a:r>
              <a:rPr lang="zh-CN" altLang="en-US" dirty="0" smtClean="0"/>
              <a:t>的</a:t>
            </a:r>
            <a:r>
              <a:rPr lang="zh-CN" altLang="en-US" dirty="0"/>
              <a:t>样例</a:t>
            </a:r>
            <a:r>
              <a:rPr lang="zh-CN" altLang="en-US" dirty="0" smtClean="0"/>
              <a:t>程序目录：</a:t>
            </a:r>
            <a:endParaRPr lang="en-US" altLang="zh-CN" dirty="0" smtClean="0"/>
          </a:p>
          <a:p>
            <a:pPr lvl="2" eaLnBrk="1" hangingPunct="1">
              <a:buClr>
                <a:srgbClr val="FF822D"/>
              </a:buClr>
              <a:defRPr/>
            </a:pPr>
            <a:r>
              <a:rPr lang="en-US" altLang="zh-CN" dirty="0" smtClean="0"/>
              <a:t>/</a:t>
            </a:r>
            <a:r>
              <a:rPr lang="en-US" altLang="zh-CN" dirty="0" err="1" smtClean="0"/>
              <a:t>sam</a:t>
            </a:r>
            <a:r>
              <a:rPr lang="en-US" altLang="zh-CN" dirty="0" smtClean="0"/>
              <a:t>/</a:t>
            </a:r>
            <a:r>
              <a:rPr lang="en-US" altLang="zh-CN" dirty="0"/>
              <a:t>hadoop-3.1.2</a:t>
            </a:r>
            <a:r>
              <a:rPr lang="en-US" altLang="zh-CN" dirty="0" smtClean="0"/>
              <a:t>/share/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mapreduce</a:t>
            </a:r>
            <a:endParaRPr lang="en-US" altLang="zh-CN" dirty="0"/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en-US" dirty="0" smtClean="0"/>
              <a:t>列出</a:t>
            </a:r>
            <a:r>
              <a:rPr lang="zh-CN" altLang="en-US" dirty="0"/>
              <a:t>当前路径下的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 eaLnBrk="1" hangingPunct="1">
              <a:buClr>
                <a:srgbClr val="FF822D"/>
              </a:buClr>
              <a:defRPr/>
            </a:pPr>
            <a:r>
              <a:rPr lang="zh-CN" altLang="en-US" dirty="0" smtClean="0"/>
              <a:t>其中</a:t>
            </a:r>
            <a:r>
              <a:rPr lang="zh-CN" altLang="en-US" dirty="0"/>
              <a:t>带有</a:t>
            </a:r>
            <a:r>
              <a:rPr lang="en-US" altLang="zh-CN" dirty="0"/>
              <a:t>example</a:t>
            </a:r>
            <a:r>
              <a:rPr lang="zh-CN" altLang="en-US" dirty="0"/>
              <a:t>字样的为样例程序</a:t>
            </a:r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 smtClean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 smtClean="0"/>
          </a:p>
          <a:p>
            <a:pPr lvl="2" eaLnBrk="1" hangingPunct="1">
              <a:buClr>
                <a:srgbClr val="FF822D"/>
              </a:buClr>
              <a:defRPr/>
            </a:pPr>
            <a:endParaRPr lang="en-US" altLang="zh-CN" dirty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 smtClean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 smtClean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212976"/>
            <a:ext cx="4047111" cy="16561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9408372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noProof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.2 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分布式计算实验</a:t>
            </a:r>
          </a:p>
          <a:p>
            <a:pPr eaLnBrk="1" hangingPunct="1">
              <a:defRPr/>
            </a:pPr>
            <a:endParaRPr lang="zh-CN" altLang="en-US" sz="4800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FF822D"/>
              </a:buClr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zh-CN" dirty="0" err="1" smtClean="0"/>
              <a:t>hdfs</a:t>
            </a:r>
            <a:r>
              <a:rPr lang="zh-CN" altLang="zh-CN" dirty="0"/>
              <a:t>基本操作和</a:t>
            </a:r>
            <a:r>
              <a:rPr lang="en-US" altLang="zh-CN" dirty="0" err="1"/>
              <a:t>wordcount</a:t>
            </a:r>
            <a:r>
              <a:rPr lang="zh-CN" altLang="zh-CN" dirty="0" smtClean="0"/>
              <a:t>程序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zh-CN" dirty="0"/>
              <a:t>新建</a:t>
            </a:r>
            <a:r>
              <a:rPr lang="zh-CN" altLang="zh-CN" dirty="0" smtClean="0"/>
              <a:t>文本文件</a:t>
            </a:r>
            <a:r>
              <a:rPr lang="zh-CN" altLang="en-US" dirty="0" smtClean="0"/>
              <a:t>作为输入</a:t>
            </a:r>
            <a:endParaRPr lang="en-US" altLang="zh-CN" dirty="0" smtClean="0"/>
          </a:p>
          <a:p>
            <a:pPr lvl="2" eaLnBrk="1" hangingPunct="1">
              <a:buClr>
                <a:srgbClr val="FF822D"/>
              </a:buClr>
              <a:defRPr/>
            </a:pPr>
            <a:r>
              <a:rPr lang="zh-CN" altLang="zh-CN" dirty="0" smtClean="0"/>
              <a:t>内容</a:t>
            </a:r>
            <a:r>
              <a:rPr lang="zh-CN" altLang="zh-CN" dirty="0"/>
              <a:t>输入如下，然后使用命令上传到</a:t>
            </a:r>
            <a:r>
              <a:rPr lang="en-US" altLang="zh-CN" dirty="0" err="1"/>
              <a:t>hdfs</a:t>
            </a:r>
            <a:r>
              <a:rPr lang="zh-CN" altLang="zh-CN" dirty="0"/>
              <a:t>目录下：</a:t>
            </a:r>
            <a:r>
              <a:rPr lang="en-US" altLang="zh-CN" dirty="0" err="1"/>
              <a:t>hadoop</a:t>
            </a:r>
            <a:r>
              <a:rPr lang="en-US" altLang="zh-CN" dirty="0"/>
              <a:t> fs -put words hdfs://</a:t>
            </a:r>
            <a:r>
              <a:rPr lang="en-US" altLang="zh-CN" dirty="0" smtClean="0"/>
              <a:t>localhost:9000/words</a:t>
            </a:r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 smtClean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 smtClean="0"/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zh-CN" dirty="0" smtClean="0"/>
              <a:t>在</a:t>
            </a:r>
            <a:r>
              <a:rPr lang="zh-CN" altLang="zh-CN" dirty="0"/>
              <a:t>命令行中敲入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2" eaLnBrk="1" hangingPunct="1">
              <a:buClr>
                <a:srgbClr val="FF822D"/>
              </a:buClr>
              <a:defRPr/>
            </a:pP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/>
              <a:t>jar hadoop-mapreduce-examples-2.2.0.jar </a:t>
            </a:r>
            <a:r>
              <a:rPr lang="en-US" altLang="zh-CN" dirty="0" err="1"/>
              <a:t>wordcount</a:t>
            </a:r>
            <a:r>
              <a:rPr lang="en-US" altLang="zh-CN" dirty="0"/>
              <a:t> hdfs://localhost:9000/wordshdfs://localhost:9000/out</a:t>
            </a:r>
            <a:endParaRPr lang="zh-CN" altLang="zh-CN" dirty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 smtClean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3635896" y="2780928"/>
            <a:ext cx="1152128" cy="10387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875"/>
              </a:lnSpc>
            </a:pPr>
            <a:r>
              <a:rPr lang="en-US" altLang="zh-CN" sz="1400" dirty="0" smtClean="0"/>
              <a:t>hello </a:t>
            </a:r>
            <a:r>
              <a:rPr lang="en-US" altLang="zh-CN" sz="1400" dirty="0"/>
              <a:t>tom</a:t>
            </a:r>
            <a:endParaRPr lang="zh-CN" altLang="zh-CN" sz="1400" dirty="0"/>
          </a:p>
          <a:p>
            <a:pPr>
              <a:lnSpc>
                <a:spcPts val="1875"/>
              </a:lnSpc>
            </a:pPr>
            <a:r>
              <a:rPr lang="en-US" altLang="zh-CN" sz="1400" dirty="0"/>
              <a:t>hello kitty</a:t>
            </a:r>
            <a:endParaRPr lang="zh-CN" altLang="zh-CN" sz="1400" dirty="0"/>
          </a:p>
          <a:p>
            <a:pPr>
              <a:lnSpc>
                <a:spcPts val="1875"/>
              </a:lnSpc>
            </a:pPr>
            <a:r>
              <a:rPr lang="en-US" altLang="zh-CN" sz="1400" dirty="0"/>
              <a:t>hello world</a:t>
            </a:r>
            <a:endParaRPr lang="zh-CN" altLang="zh-CN" sz="1400" dirty="0"/>
          </a:p>
          <a:p>
            <a:r>
              <a:rPr lang="en-US" altLang="zh-CN" sz="1400" dirty="0"/>
              <a:t>hello </a:t>
            </a:r>
            <a:r>
              <a:rPr lang="en-US" altLang="zh-CN" sz="1400" dirty="0" smtClean="0"/>
              <a:t>tom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50703110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noProof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.2 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分布式计算实验</a:t>
            </a:r>
          </a:p>
          <a:p>
            <a:pPr eaLnBrk="1" hangingPunct="1">
              <a:defRPr/>
            </a:pPr>
            <a:endParaRPr lang="zh-CN" altLang="en-US" sz="4800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FF822D"/>
              </a:buClr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zh-CN" dirty="0" err="1" smtClean="0"/>
              <a:t>hdfs</a:t>
            </a:r>
            <a:r>
              <a:rPr lang="zh-CN" altLang="zh-CN" dirty="0"/>
              <a:t>基本操作和</a:t>
            </a:r>
            <a:r>
              <a:rPr lang="en-US" altLang="zh-CN" dirty="0" err="1"/>
              <a:t>wordcount</a:t>
            </a:r>
            <a:r>
              <a:rPr lang="zh-CN" altLang="zh-CN" dirty="0" smtClean="0"/>
              <a:t>程序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zh-CN" dirty="0" smtClean="0"/>
              <a:t>打开</a:t>
            </a:r>
            <a:r>
              <a:rPr lang="zh-CN" altLang="zh-CN" dirty="0"/>
              <a:t>页面：</a:t>
            </a:r>
            <a:r>
              <a:rPr lang="en-US" altLang="zh-CN" dirty="0"/>
              <a:t>http://localhost:50070/dfshealth.jsp</a:t>
            </a:r>
            <a:endParaRPr lang="en-US" altLang="zh-CN" dirty="0" smtClean="0"/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zh-CN" dirty="0" smtClean="0"/>
              <a:t>点击图</a:t>
            </a:r>
            <a:r>
              <a:rPr lang="zh-CN" altLang="zh-CN" dirty="0"/>
              <a:t>中的</a:t>
            </a:r>
            <a:r>
              <a:rPr lang="en-US" altLang="zh-CN" dirty="0"/>
              <a:t>Browse the </a:t>
            </a:r>
            <a:r>
              <a:rPr lang="en-US" altLang="zh-CN" dirty="0" err="1"/>
              <a:t>filesystem</a:t>
            </a:r>
            <a:r>
              <a:rPr lang="zh-CN" altLang="zh-CN" dirty="0"/>
              <a:t>，跳转到文件系统</a:t>
            </a:r>
            <a:r>
              <a:rPr lang="zh-CN" altLang="zh-CN" dirty="0" smtClean="0"/>
              <a:t>界面</a:t>
            </a:r>
            <a:endParaRPr lang="en-US" altLang="zh-CN" dirty="0" smtClean="0"/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zh-CN" dirty="0"/>
              <a:t>继续</a:t>
            </a:r>
            <a:r>
              <a:rPr lang="zh-CN" altLang="zh-CN" dirty="0" smtClean="0"/>
              <a:t>点击图</a:t>
            </a:r>
            <a:r>
              <a:rPr lang="zh-CN" altLang="en-US" dirty="0" smtClean="0"/>
              <a:t>中</a:t>
            </a:r>
            <a:r>
              <a:rPr lang="en-US" altLang="zh-CN" dirty="0" smtClean="0"/>
              <a:t>out/part-r-00000</a:t>
            </a:r>
            <a:r>
              <a:rPr lang="zh-CN" altLang="en-US" dirty="0" smtClean="0"/>
              <a:t>，看到</a:t>
            </a:r>
            <a:r>
              <a:rPr lang="zh-CN" altLang="zh-CN" dirty="0" smtClean="0"/>
              <a:t>程序</a:t>
            </a:r>
            <a:r>
              <a:rPr lang="zh-CN" altLang="zh-CN" dirty="0"/>
              <a:t>最终运行的</a:t>
            </a:r>
            <a:r>
              <a:rPr lang="zh-CN" altLang="zh-CN" dirty="0" smtClean="0"/>
              <a:t>结果</a:t>
            </a:r>
            <a:endParaRPr lang="zh-CN" altLang="zh-CN" dirty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 smtClean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 smtClean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 smtClean="0"/>
          </a:p>
          <a:p>
            <a:pPr lvl="2" eaLnBrk="1" hangingPunct="1">
              <a:buClr>
                <a:srgbClr val="FF822D"/>
              </a:buClr>
              <a:defRPr/>
            </a:pPr>
            <a:endParaRPr lang="en-US" altLang="zh-CN" dirty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 smtClean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 smtClean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/>
          </a:p>
        </p:txBody>
      </p:sp>
      <p:pic>
        <p:nvPicPr>
          <p:cNvPr id="5" name="图片 4" descr="https://images0.cnblogs.com/blog/332600/201412/242152242493931.png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29000"/>
            <a:ext cx="2662808" cy="2340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https://images0.cnblogs.com/blog/332600/201412/242154526242635.jpg"/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029" y="3890893"/>
            <a:ext cx="2376264" cy="151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https://images0.cnblogs.com/blog/332600/201412/242156190308769.jpg"/>
          <p:cNvPicPr/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01008"/>
            <a:ext cx="3096146" cy="2448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27842507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noProof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.2 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分布式计算实验</a:t>
            </a:r>
          </a:p>
          <a:p>
            <a:pPr eaLnBrk="1" hangingPunct="1">
              <a:defRPr/>
            </a:pPr>
            <a:endParaRPr lang="zh-CN" altLang="en-US" sz="4800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FF822D"/>
              </a:buClr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分布式计算应用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于遗留的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“进销存”系统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en-US" dirty="0"/>
              <a:t>支持海量用户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日志分析</a:t>
            </a:r>
            <a:endParaRPr lang="en-US" altLang="zh-CN" dirty="0"/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en-US" dirty="0" smtClean="0"/>
              <a:t>请模拟输入数据，从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万个用户共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万次操作记录中计算每个用户的访问次数</a:t>
            </a:r>
            <a:endParaRPr lang="en-US" altLang="zh-CN" dirty="0" smtClean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 smtClean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 smtClean="0"/>
          </a:p>
          <a:p>
            <a:pPr lvl="2" eaLnBrk="1" hangingPunct="1">
              <a:buClr>
                <a:srgbClr val="FF822D"/>
              </a:buClr>
              <a:defRPr/>
            </a:pPr>
            <a:endParaRPr lang="en-US" altLang="zh-CN" dirty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 smtClean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 smtClean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65743816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实验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：计算层架构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实验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实验要求：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组队：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人结对成组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内容：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2+1 (2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个必选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个任选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nginx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集群负载均衡实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验（必选）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2.2 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hadoop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分布式计算实验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（必选）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2.3 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activeMQ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异步消息推送实验（可选）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结合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软件过程与工具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课程中进销存系统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或其他实际软件系统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进行计算层架构重构，支持海量用户的在线高并发请求场景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应该出关键过程的细节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983903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实验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：计算层架构实验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实验要求：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实验过程要求：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提交设计、实现、分析和测试文档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编程与测试必须结对完成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结对编程需要提供现场照片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buClr>
                <a:srgbClr val="FF822D"/>
              </a:buClr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实验提交物、结果考核：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提交文档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程序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次实验</a:t>
            </a:r>
            <a:r>
              <a:rPr lang="zh-CN" altLang="en-US" b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课检查进度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，截止时间详见课程主页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成绩评定：过程考核占</a:t>
            </a:r>
            <a:r>
              <a:rPr lang="en-US" altLang="zh-CN" b="1" noProof="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0%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，程序结果占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0%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986480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lvl="0" eaLnBrk="1" hangingPunct="1"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noProof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.2 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分布式计算实验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FF822D"/>
              </a:buClr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1. </a:t>
            </a:r>
            <a:r>
              <a:rPr lang="zh-CN" altLang="en-US" noProof="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建立虚拟机环境 （提供</a:t>
            </a:r>
            <a:r>
              <a:rPr lang="en-US" altLang="zh-CN" noProof="0" dirty="0" err="1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Windws</a:t>
            </a:r>
            <a:r>
              <a:rPr lang="zh-CN" altLang="en-US" noProof="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版基本虚拟机系统</a:t>
            </a:r>
            <a:r>
              <a:rPr lang="en-US" altLang="zh-CN" noProof="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+</a:t>
            </a:r>
            <a:r>
              <a:rPr lang="zh-CN" altLang="en-US" noProof="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内含部分软件）</a:t>
            </a:r>
            <a:endParaRPr lang="en-US" altLang="zh-CN" noProof="0" dirty="0" smtClean="0"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下载</a:t>
            </a:r>
            <a:r>
              <a:rPr lang="x-none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vmware station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(Win)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x-none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parallel desktop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MacOS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，安装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好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虚拟机环境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下载并安装</a:t>
            </a:r>
            <a:r>
              <a:rPr lang="x-none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ubuntu16.04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，安装进虚拟机。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设置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网络参数，保证可以访问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internet</a:t>
            </a:r>
          </a:p>
          <a:p>
            <a:pPr marL="0" lvl="0" indent="0" eaLnBrk="1" hangingPunct="1">
              <a:buClr>
                <a:srgbClr val="FF822D"/>
              </a:buClr>
              <a:buNone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3284984"/>
            <a:ext cx="5190359" cy="365198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64288" y="4797152"/>
            <a:ext cx="1439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用户名：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sam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</a:rPr>
              <a:t>密码：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sam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900284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noProof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.2 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分布式计算实验</a:t>
            </a:r>
          </a:p>
          <a:p>
            <a:pPr eaLnBrk="1" hangingPunct="1">
              <a:defRPr/>
            </a:pPr>
            <a:endParaRPr lang="zh-CN" altLang="en-US" sz="4800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FF822D"/>
              </a:buClr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en-US" dirty="0" smtClean="0"/>
              <a:t>下载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二进制文件（提供</a:t>
            </a:r>
            <a:r>
              <a:rPr lang="zh-CN" altLang="en-US" dirty="0"/>
              <a:t>的基本系统桌面的</a:t>
            </a:r>
            <a:r>
              <a:rPr lang="en-US" altLang="zh-CN" dirty="0" err="1" smtClean="0"/>
              <a:t>Softwares</a:t>
            </a:r>
            <a:r>
              <a:rPr lang="zh-CN" altLang="en-US" dirty="0" smtClean="0"/>
              <a:t>文件夹下）</a:t>
            </a:r>
            <a:endParaRPr lang="en-US" altLang="zh-CN" dirty="0" smtClean="0"/>
          </a:p>
          <a:p>
            <a:pPr lvl="2" eaLnBrk="1" hangingPunct="1">
              <a:buClr>
                <a:srgbClr val="FF822D"/>
              </a:buClr>
              <a:defRPr/>
            </a:pPr>
            <a:r>
              <a:rPr lang="zh-CN" altLang="en-US" dirty="0" smtClean="0"/>
              <a:t>建议统一为</a:t>
            </a:r>
            <a:r>
              <a:rPr lang="en-US" altLang="zh-CN" dirty="0" smtClean="0"/>
              <a:t>jdk-8u211-linux-x64.tar.gz</a:t>
            </a:r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sam</a:t>
            </a:r>
            <a:r>
              <a:rPr lang="zh-CN" altLang="en-US" dirty="0" smtClean="0"/>
              <a:t>目录，并解压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到该文件夹</a:t>
            </a:r>
            <a:endParaRPr lang="en-US" altLang="zh-CN" dirty="0" smtClean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 smtClean="0"/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en-US" dirty="0" smtClean="0"/>
              <a:t>修改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/profile</a:t>
            </a:r>
            <a:r>
              <a:rPr lang="zh-CN" altLang="en-US" dirty="0" smtClean="0"/>
              <a:t>，然后执行</a:t>
            </a:r>
            <a:r>
              <a:rPr lang="en-US" altLang="zh-CN" dirty="0"/>
              <a:t>source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/profile</a:t>
            </a:r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 smtClean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/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en-US" dirty="0"/>
              <a:t>检测是否成功</a:t>
            </a:r>
            <a:r>
              <a:rPr lang="zh-CN" altLang="en-US" dirty="0" smtClean="0"/>
              <a:t>安装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2195736" y="3789040"/>
            <a:ext cx="3384376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#</a:t>
            </a:r>
            <a:r>
              <a:rPr lang="zh-CN" altLang="en-US" sz="1400" dirty="0"/>
              <a:t>在文件最后添加</a:t>
            </a:r>
          </a:p>
          <a:p>
            <a:r>
              <a:rPr lang="en-US" altLang="zh-CN" sz="1400" dirty="0"/>
              <a:t>export JAVA_HOME</a:t>
            </a:r>
            <a:r>
              <a:rPr lang="en-US" altLang="zh-CN" sz="1400" dirty="0" smtClean="0"/>
              <a:t>=/</a:t>
            </a:r>
            <a:r>
              <a:rPr lang="en-US" altLang="zh-CN" sz="1400" dirty="0" err="1" smtClean="0"/>
              <a:t>sam</a:t>
            </a:r>
            <a:r>
              <a:rPr lang="en-US" altLang="zh-CN" sz="1400" dirty="0" smtClean="0"/>
              <a:t>/jdk1.8.0_211</a:t>
            </a:r>
            <a:endParaRPr lang="en-US" altLang="zh-CN" sz="1400" dirty="0"/>
          </a:p>
          <a:p>
            <a:r>
              <a:rPr lang="en-US" altLang="zh-CN" sz="1400" dirty="0"/>
              <a:t>export PATH=$PATH:$</a:t>
            </a:r>
            <a:r>
              <a:rPr lang="en-US" altLang="zh-CN" sz="1400" dirty="0" smtClean="0"/>
              <a:t>JAVA_HOME/bin</a:t>
            </a:r>
            <a:endParaRPr lang="en-US" altLang="zh-CN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39" b="19493"/>
          <a:stretch/>
        </p:blipFill>
        <p:spPr>
          <a:xfrm>
            <a:off x="1115616" y="2924944"/>
            <a:ext cx="6995348" cy="34782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195736" y="5053137"/>
            <a:ext cx="338437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java </a:t>
            </a:r>
            <a:r>
              <a:rPr lang="en-US" altLang="zh-CN" sz="1400" dirty="0"/>
              <a:t>-</a:t>
            </a:r>
            <a:r>
              <a:rPr lang="en-US" altLang="zh-CN" sz="1400" dirty="0" smtClean="0"/>
              <a:t>version</a:t>
            </a:r>
            <a:endParaRPr lang="en-US" altLang="zh-CN" sz="1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686"/>
          <a:stretch/>
        </p:blipFill>
        <p:spPr>
          <a:xfrm>
            <a:off x="2195736" y="5498594"/>
            <a:ext cx="5295716" cy="8648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3389218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noProof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.2 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分布式计算实验</a:t>
            </a:r>
          </a:p>
          <a:p>
            <a:pPr eaLnBrk="1" hangingPunct="1">
              <a:defRPr/>
            </a:pPr>
            <a:endParaRPr lang="zh-CN" altLang="en-US" sz="4800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FF822D"/>
              </a:buClr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前期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en-US" dirty="0" smtClean="0"/>
              <a:t>权限设置，为</a:t>
            </a:r>
            <a:r>
              <a:rPr lang="en-US" altLang="zh-CN" dirty="0" err="1" smtClean="0"/>
              <a:t>sam</a:t>
            </a:r>
            <a:r>
              <a:rPr lang="zh-CN" altLang="en-US" dirty="0" smtClean="0"/>
              <a:t>用户添加权限</a:t>
            </a:r>
            <a:endParaRPr lang="en-US" altLang="zh-CN" dirty="0" smtClean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 smtClean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 smtClean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 smtClean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2195736" y="3789040"/>
            <a:ext cx="3384376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#</a:t>
            </a:r>
            <a:r>
              <a:rPr lang="zh-CN" altLang="en-US" sz="1400" dirty="0"/>
              <a:t>在文件最后添加</a:t>
            </a:r>
          </a:p>
          <a:p>
            <a:r>
              <a:rPr lang="en-US" altLang="zh-CN" sz="1400" dirty="0"/>
              <a:t>export JAVA_HOME</a:t>
            </a:r>
            <a:r>
              <a:rPr lang="en-US" altLang="zh-CN" sz="1400" dirty="0" smtClean="0"/>
              <a:t>=/</a:t>
            </a:r>
            <a:r>
              <a:rPr lang="en-US" altLang="zh-CN" sz="1400" dirty="0" err="1" smtClean="0"/>
              <a:t>sam</a:t>
            </a:r>
            <a:r>
              <a:rPr lang="en-US" altLang="zh-CN" sz="1400" dirty="0" smtClean="0"/>
              <a:t>/jdk1.8.0_211</a:t>
            </a:r>
            <a:endParaRPr lang="en-US" altLang="zh-CN" sz="1400" dirty="0"/>
          </a:p>
          <a:p>
            <a:r>
              <a:rPr lang="en-US" altLang="zh-CN" sz="1400" dirty="0"/>
              <a:t>export PATH=$PATH:$</a:t>
            </a:r>
            <a:r>
              <a:rPr lang="en-US" altLang="zh-CN" sz="1400" dirty="0" smtClean="0"/>
              <a:t>JAVA_HOME/bin</a:t>
            </a:r>
            <a:endParaRPr lang="en-US" altLang="zh-CN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979712" y="2189516"/>
            <a:ext cx="338437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sudo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gedit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/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/</a:t>
            </a:r>
            <a:r>
              <a:rPr lang="en-US" altLang="zh-CN" sz="1400" dirty="0" err="1"/>
              <a:t>sudoers</a:t>
            </a:r>
            <a:endParaRPr lang="en-US" altLang="zh-CN" sz="1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569301"/>
            <a:ext cx="4672047" cy="21240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4390462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noProof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.2 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分布式计算实验</a:t>
            </a:r>
          </a:p>
          <a:p>
            <a:pPr eaLnBrk="1" hangingPunct="1">
              <a:defRPr/>
            </a:pPr>
            <a:endParaRPr lang="zh-CN" altLang="en-US" sz="4800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FF822D"/>
              </a:buClr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前期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en-US" dirty="0" smtClean="0"/>
              <a:t>设置主机名</a:t>
            </a:r>
            <a:endParaRPr lang="en-US" altLang="zh-CN" dirty="0" smtClean="0"/>
          </a:p>
          <a:p>
            <a:pPr lvl="2" eaLnBrk="1" hangingPunct="1">
              <a:buClr>
                <a:srgbClr val="FF822D"/>
              </a:buClr>
              <a:defRPr/>
            </a:pPr>
            <a:r>
              <a:rPr lang="zh-CN" altLang="en-US" dirty="0" smtClean="0"/>
              <a:t>修改 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/hostname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节点的主机名</a:t>
            </a:r>
            <a:r>
              <a:rPr lang="zh-CN" altLang="en-US" dirty="0"/>
              <a:t>为 </a:t>
            </a:r>
            <a:r>
              <a:rPr lang="en-US" altLang="zh-CN" dirty="0"/>
              <a:t>master </a:t>
            </a:r>
            <a:r>
              <a:rPr lang="zh-CN" altLang="en-US" dirty="0" smtClean="0"/>
              <a:t>，其他</a:t>
            </a:r>
            <a:r>
              <a:rPr lang="zh-CN" altLang="en-US" dirty="0"/>
              <a:t>两个虚拟机分别设置为</a:t>
            </a:r>
            <a:r>
              <a:rPr lang="en-US" altLang="zh-CN" dirty="0"/>
              <a:t>slave1</a:t>
            </a:r>
            <a:r>
              <a:rPr lang="zh-CN" altLang="en-US" dirty="0"/>
              <a:t>、</a:t>
            </a:r>
            <a:r>
              <a:rPr lang="en-US" altLang="zh-CN" dirty="0"/>
              <a:t>slave2 </a:t>
            </a:r>
            <a:endParaRPr lang="en-US" altLang="zh-CN" dirty="0" smtClean="0"/>
          </a:p>
          <a:p>
            <a:pPr lvl="2" eaLnBrk="1" hangingPunct="1">
              <a:buClr>
                <a:srgbClr val="FF822D"/>
              </a:buClr>
              <a:defRPr/>
            </a:pPr>
            <a:r>
              <a:rPr lang="zh-CN" altLang="en-US" dirty="0"/>
              <a:t>修改 </a:t>
            </a:r>
            <a:r>
              <a:rPr lang="en-US" altLang="zh-CN" dirty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/hosts</a:t>
            </a:r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 smtClean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 smtClean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 smtClean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1907704" y="3103729"/>
            <a:ext cx="3384376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192.168.190.128 </a:t>
            </a:r>
            <a:r>
              <a:rPr lang="en-US" altLang="zh-CN" sz="1400" dirty="0"/>
              <a:t>master 192.168.190.129 slave1 192.168.190.131 slave2 </a:t>
            </a:r>
          </a:p>
        </p:txBody>
      </p:sp>
    </p:spTree>
    <p:extLst>
      <p:ext uri="{BB962C8B-B14F-4D97-AF65-F5344CB8AC3E}">
        <p14:creationId xmlns="" xmlns:p14="http://schemas.microsoft.com/office/powerpoint/2010/main" val="5874608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noProof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.2 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分布式计算实验</a:t>
            </a:r>
          </a:p>
          <a:p>
            <a:pPr eaLnBrk="1" hangingPunct="1">
              <a:defRPr/>
            </a:pPr>
            <a:endParaRPr lang="zh-CN" altLang="en-US" sz="4800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FF822D"/>
              </a:buClr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前期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en-US" dirty="0" smtClean="0"/>
              <a:t>配置</a:t>
            </a:r>
            <a:r>
              <a:rPr lang="en-US" altLang="zh-CN" dirty="0"/>
              <a:t>SSH</a:t>
            </a:r>
            <a:r>
              <a:rPr lang="zh-CN" altLang="en-US" dirty="0"/>
              <a:t>免密码登录 </a:t>
            </a:r>
            <a:endParaRPr lang="en-US" altLang="zh-CN" dirty="0" smtClean="0"/>
          </a:p>
          <a:p>
            <a:pPr lvl="2" eaLnBrk="1" hangingPunct="1">
              <a:buClr>
                <a:srgbClr val="FF822D"/>
              </a:buClr>
              <a:defRPr/>
            </a:pPr>
            <a:r>
              <a:rPr lang="zh-CN" altLang="en-US" dirty="0" smtClean="0"/>
              <a:t>确认安装了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，否则通过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/>
              <a:t>apt-get install 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pPr lvl="2" eaLnBrk="1" hangingPunct="1">
              <a:buClr>
                <a:srgbClr val="FF822D"/>
              </a:buClr>
              <a:defRPr/>
            </a:pPr>
            <a:r>
              <a:rPr lang="zh-CN" altLang="en-US" dirty="0" smtClean="0"/>
              <a:t>确保</a:t>
            </a:r>
            <a:r>
              <a:rPr lang="en-US" altLang="zh-CN" dirty="0" err="1" smtClean="0"/>
              <a:t>sam</a:t>
            </a:r>
            <a:r>
              <a:rPr lang="zh-CN" altLang="en-US" dirty="0" smtClean="0"/>
              <a:t>用户目录下存在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文件，否则自己创建</a:t>
            </a:r>
            <a:endParaRPr lang="en-US" altLang="zh-CN" dirty="0" smtClean="0"/>
          </a:p>
          <a:p>
            <a:pPr lvl="2" eaLnBrk="1" hangingPunct="1">
              <a:buClr>
                <a:srgbClr val="FF822D"/>
              </a:buClr>
              <a:defRPr/>
            </a:pPr>
            <a:r>
              <a:rPr lang="zh-CN" altLang="en-US" dirty="0" smtClean="0"/>
              <a:t>为</a:t>
            </a:r>
            <a:r>
              <a:rPr lang="en-US" altLang="zh-CN" dirty="0" err="1" smtClean="0"/>
              <a:t>sam</a:t>
            </a:r>
            <a:r>
              <a:rPr lang="zh-CN" altLang="en-US" dirty="0" smtClean="0"/>
              <a:t>赋予拥有权限：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/>
              <a:t>chown</a:t>
            </a:r>
            <a:r>
              <a:rPr lang="en-US" altLang="zh-CN" dirty="0"/>
              <a:t> -R </a:t>
            </a:r>
            <a:r>
              <a:rPr lang="en-US" altLang="zh-CN" dirty="0" err="1" smtClean="0"/>
              <a:t>sam</a:t>
            </a:r>
            <a:r>
              <a:rPr lang="en-US" altLang="zh-CN" dirty="0" smtClean="0"/>
              <a:t> </a:t>
            </a:r>
            <a:r>
              <a:rPr lang="en-US" altLang="zh-CN" dirty="0"/>
              <a:t>.</a:t>
            </a:r>
            <a:r>
              <a:rPr lang="en-US" altLang="zh-CN" dirty="0" err="1"/>
              <a:t>ssh</a:t>
            </a:r>
            <a:endParaRPr lang="en-US" altLang="zh-CN" dirty="0"/>
          </a:p>
          <a:p>
            <a:pPr lvl="2" eaLnBrk="1" hangingPunct="1">
              <a:buClr>
                <a:srgbClr val="FF822D"/>
              </a:buClr>
              <a:defRPr/>
            </a:pPr>
            <a:r>
              <a:rPr lang="zh-CN" altLang="en-US" dirty="0" smtClean="0"/>
              <a:t>生成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密匙对：</a:t>
            </a:r>
            <a:r>
              <a:rPr lang="en-US" altLang="zh-CN" dirty="0" err="1" smtClean="0"/>
              <a:t>ssh-keygen</a:t>
            </a:r>
            <a:r>
              <a:rPr lang="en-US" altLang="zh-CN" dirty="0" smtClean="0"/>
              <a:t> </a:t>
            </a:r>
            <a:r>
              <a:rPr lang="en-US" altLang="zh-CN" dirty="0"/>
              <a:t>-t </a:t>
            </a:r>
            <a:r>
              <a:rPr lang="en-US" altLang="zh-CN" dirty="0" err="1"/>
              <a:t>rsa</a:t>
            </a:r>
            <a:endParaRPr lang="en-US" altLang="zh-CN" dirty="0"/>
          </a:p>
          <a:p>
            <a:pPr lvl="2" eaLnBrk="1" hangingPunct="1">
              <a:buClr>
                <a:srgbClr val="FF822D"/>
              </a:buClr>
              <a:defRPr/>
            </a:pPr>
            <a:r>
              <a:rPr lang="zh-CN" altLang="en-US" dirty="0" smtClean="0"/>
              <a:t>集群内共享密匙：</a:t>
            </a:r>
            <a:r>
              <a:rPr lang="en-US" altLang="zh-CN" dirty="0" smtClean="0"/>
              <a:t> </a:t>
            </a:r>
            <a:r>
              <a:rPr lang="en-US" altLang="zh-CN" dirty="0"/>
              <a:t>cat ~/.</a:t>
            </a:r>
            <a:r>
              <a:rPr lang="en-US" altLang="zh-CN" dirty="0" err="1"/>
              <a:t>ssh</a:t>
            </a:r>
            <a:r>
              <a:rPr lang="en-US" altLang="zh-CN" dirty="0"/>
              <a:t>/id_rsa.pub &gt;&gt; ~/.</a:t>
            </a:r>
            <a:r>
              <a:rPr lang="en-US" altLang="zh-CN" dirty="0" err="1"/>
              <a:t>ssh</a:t>
            </a:r>
            <a:r>
              <a:rPr lang="en-US" altLang="zh-CN" dirty="0"/>
              <a:t>/</a:t>
            </a:r>
            <a:r>
              <a:rPr lang="en-US" altLang="zh-CN" dirty="0" err="1"/>
              <a:t>authorized_keys</a:t>
            </a:r>
            <a:endParaRPr lang="en-US" altLang="zh-CN" dirty="0"/>
          </a:p>
          <a:p>
            <a:pPr lvl="2" eaLnBrk="1" hangingPunct="1">
              <a:buClr>
                <a:srgbClr val="FF822D"/>
              </a:buClr>
              <a:defRPr/>
            </a:pPr>
            <a:endParaRPr lang="en-US" altLang="zh-CN" dirty="0" smtClean="0"/>
          </a:p>
          <a:p>
            <a:pPr lvl="2" eaLnBrk="1" hangingPunct="1">
              <a:buClr>
                <a:srgbClr val="FF822D"/>
              </a:buClr>
              <a:defRPr/>
            </a:pPr>
            <a:endParaRPr lang="en-US" altLang="zh-CN" dirty="0" smtClean="0"/>
          </a:p>
          <a:p>
            <a:pPr lvl="2" eaLnBrk="1" hangingPunct="1">
              <a:buClr>
                <a:srgbClr val="FF822D"/>
              </a:buClr>
              <a:defRPr/>
            </a:pPr>
            <a:endParaRPr lang="en-US" altLang="zh-CN" dirty="0"/>
          </a:p>
          <a:p>
            <a:pPr lvl="2" eaLnBrk="1" hangingPunct="1">
              <a:buClr>
                <a:srgbClr val="FF822D"/>
              </a:buClr>
              <a:defRPr/>
            </a:pPr>
            <a:endParaRPr lang="en-US" altLang="zh-CN" dirty="0" smtClean="0"/>
          </a:p>
          <a:p>
            <a:pPr lvl="2" eaLnBrk="1" hangingPunct="1">
              <a:buClr>
                <a:srgbClr val="FF822D"/>
              </a:buClr>
              <a:defRPr/>
            </a:pPr>
            <a:endParaRPr lang="en-US" altLang="zh-CN" dirty="0"/>
          </a:p>
          <a:p>
            <a:pPr lvl="2" eaLnBrk="1" hangingPunct="1">
              <a:buClr>
                <a:srgbClr val="FF822D"/>
              </a:buClr>
              <a:defRPr/>
            </a:pPr>
            <a:endParaRPr lang="en-US" altLang="zh-CN" dirty="0" smtClean="0"/>
          </a:p>
          <a:p>
            <a:pPr lvl="2" eaLnBrk="1" hangingPunct="1">
              <a:buClr>
                <a:srgbClr val="FF822D"/>
              </a:buClr>
              <a:defRPr/>
            </a:pPr>
            <a:endParaRPr lang="en-US" altLang="zh-CN" dirty="0"/>
          </a:p>
          <a:p>
            <a:pPr lvl="2" eaLnBrk="1" hangingPunct="1">
              <a:buClr>
                <a:srgbClr val="FF822D"/>
              </a:buClr>
              <a:defRPr/>
            </a:pPr>
            <a:r>
              <a:rPr lang="zh-CN" altLang="en-US" dirty="0" smtClean="0"/>
              <a:t>配置 </a:t>
            </a:r>
            <a:r>
              <a:rPr lang="en-US" altLang="zh-CN" dirty="0" smtClean="0"/>
              <a:t>slave1 </a:t>
            </a:r>
            <a:r>
              <a:rPr lang="zh-CN" altLang="en-US" dirty="0"/>
              <a:t>和 </a:t>
            </a:r>
            <a:r>
              <a:rPr lang="en-US" altLang="zh-CN" dirty="0"/>
              <a:t>slave2 </a:t>
            </a:r>
            <a:r>
              <a:rPr lang="zh-CN" altLang="en-US" dirty="0"/>
              <a:t>节点可以通过 </a:t>
            </a:r>
            <a:r>
              <a:rPr lang="en-US" altLang="zh-CN" dirty="0"/>
              <a:t>SSH </a:t>
            </a:r>
            <a:r>
              <a:rPr lang="zh-CN" altLang="en-US" dirty="0"/>
              <a:t>无密码互相访问 </a:t>
            </a:r>
            <a:endParaRPr lang="en-US" altLang="zh-CN" dirty="0" smtClean="0"/>
          </a:p>
          <a:p>
            <a:pPr lvl="2" eaLnBrk="1" hangingPunct="1">
              <a:buClr>
                <a:srgbClr val="FF822D"/>
              </a:buClr>
              <a:defRPr/>
            </a:pPr>
            <a:r>
              <a:rPr lang="zh-CN" altLang="en-US" dirty="0" smtClean="0"/>
              <a:t>确认是否可以免密登录，例如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slaver1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1691680" y="3717032"/>
            <a:ext cx="5328592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ssh-rsa</a:t>
            </a:r>
            <a:r>
              <a:rPr lang="en-US" altLang="zh-CN" sz="1400" dirty="0"/>
              <a:t> AAAAB3NzaC1yc2EAAAADAQABAAABAQCner14R2BuBf/I5FUD8RXqQzUMGuqBV5oXpRVKdhzLGxkJxFCnBKnbzZo0WtfKC1l1CLf5wSuUi4lm5ZgXYbCRB3KRWl8rjbWa8fkCyqH5bKns4i/jUt9ftQmK91IEAdRLEYvG8mDFJUpHdMQ81XgfAMbWrlLsmNpX49jDyNAqVhcoRY6VmtvkfgIt/rKRfaIjSub1jKd7R9bjXmiutf8PidQRDipJs/CBtwGBhVw45rn+gcVHaIFCEOxCYQ3tfsOrMgfzL1ca2xFgSmCCTjQtcj8KRpgJdRUATWrCQ+xN7RgHma7nXXmGNP8MkUzxzvPzZdww1V6JAFwfdwMQmURR </a:t>
            </a:r>
            <a:r>
              <a:rPr lang="en-US" altLang="zh-CN" sz="1400" dirty="0" err="1" smtClean="0"/>
              <a:t>sam@master</a:t>
            </a:r>
            <a:endParaRPr lang="en-US" altLang="zh-CN" sz="1400" dirty="0"/>
          </a:p>
        </p:txBody>
      </p:sp>
    </p:spTree>
    <p:extLst>
      <p:ext uri="{BB962C8B-B14F-4D97-AF65-F5344CB8AC3E}">
        <p14:creationId xmlns="" xmlns:p14="http://schemas.microsoft.com/office/powerpoint/2010/main" val="248067567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noProof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.2 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分布式计算实验</a:t>
            </a:r>
          </a:p>
          <a:p>
            <a:pPr eaLnBrk="1" hangingPunct="1">
              <a:defRPr/>
            </a:pPr>
            <a:endParaRPr lang="zh-CN" altLang="en-US" sz="4800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FF822D"/>
              </a:buClr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 smtClean="0"/>
              <a:t>安装</a:t>
            </a:r>
            <a:r>
              <a:rPr lang="zh-CN" altLang="en-US" dirty="0"/>
              <a:t>并运行</a:t>
            </a:r>
            <a:r>
              <a:rPr lang="en-US" altLang="zh-CN" dirty="0"/>
              <a:t>Hadoop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en-US" dirty="0" smtClean="0"/>
              <a:t>下载</a:t>
            </a:r>
            <a:r>
              <a:rPr lang="en-US" altLang="zh-CN" dirty="0" err="1" smtClean="0"/>
              <a:t>hadoop</a:t>
            </a:r>
            <a:r>
              <a:rPr lang="zh-CN" altLang="en-US" dirty="0"/>
              <a:t>二进制</a:t>
            </a:r>
            <a:r>
              <a:rPr lang="zh-CN" altLang="en-US" dirty="0" smtClean="0"/>
              <a:t>文件（</a:t>
            </a:r>
            <a:r>
              <a:rPr lang="zh-CN" altLang="en-US" dirty="0"/>
              <a:t>提供的基本系统桌面的</a:t>
            </a:r>
            <a:r>
              <a:rPr lang="en-US" altLang="zh-CN" dirty="0" err="1"/>
              <a:t>Softwares</a:t>
            </a:r>
            <a:r>
              <a:rPr lang="zh-CN" altLang="en-US" dirty="0"/>
              <a:t>文件夹下）</a:t>
            </a:r>
            <a:endParaRPr lang="en-US" altLang="zh-CN" dirty="0"/>
          </a:p>
          <a:p>
            <a:pPr lvl="2" eaLnBrk="1" hangingPunct="1">
              <a:buClr>
                <a:srgbClr val="FF822D"/>
              </a:buClr>
              <a:defRPr/>
            </a:pPr>
            <a:r>
              <a:rPr lang="en-US" altLang="zh-CN" dirty="0" smtClean="0"/>
              <a:t>hadoop-3.1.2.tar.gz</a:t>
            </a:r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en-US" dirty="0"/>
              <a:t>解</a:t>
            </a:r>
            <a:r>
              <a:rPr lang="zh-CN" altLang="en-US" dirty="0" smtClean="0"/>
              <a:t>压</a:t>
            </a:r>
            <a:r>
              <a:rPr lang="en-US" altLang="zh-CN" smtClean="0"/>
              <a:t>hadoop</a:t>
            </a:r>
            <a:r>
              <a:rPr lang="zh-CN" altLang="en-US" smtClean="0"/>
              <a:t>到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sam</a:t>
            </a:r>
            <a:r>
              <a:rPr lang="zh-CN" altLang="en-US" dirty="0" smtClean="0"/>
              <a:t>文件夹</a:t>
            </a:r>
            <a:endParaRPr lang="en-US" altLang="zh-CN" dirty="0" smtClean="0"/>
          </a:p>
          <a:p>
            <a:pPr lvl="2" eaLnBrk="1" hangingPunct="1">
              <a:buClr>
                <a:srgbClr val="FF822D"/>
              </a:buClr>
              <a:defRPr/>
            </a:pPr>
            <a:endParaRPr lang="en-US" altLang="zh-CN" dirty="0" smtClean="0"/>
          </a:p>
          <a:p>
            <a:pPr lvl="2" eaLnBrk="1" hangingPunct="1">
              <a:buClr>
                <a:srgbClr val="FF822D"/>
              </a:buClr>
              <a:defRPr/>
            </a:pPr>
            <a:endParaRPr lang="en-US" altLang="zh-CN" dirty="0"/>
          </a:p>
          <a:p>
            <a:pPr lvl="2" eaLnBrk="1" hangingPunct="1">
              <a:buClr>
                <a:srgbClr val="FF822D"/>
              </a:buClr>
              <a:defRPr/>
            </a:pPr>
            <a:endParaRPr lang="en-US" altLang="zh-CN" dirty="0" smtClean="0"/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en-US" dirty="0"/>
              <a:t>配置 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zh-CN" altLang="en-US" dirty="0"/>
              <a:t>的环境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2" eaLnBrk="1" hangingPunct="1">
              <a:buClr>
                <a:srgbClr val="FF822D"/>
              </a:buClr>
              <a:defRPr/>
            </a:pP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gedit</a:t>
            </a:r>
            <a:r>
              <a:rPr lang="en-US" altLang="zh-CN" dirty="0"/>
              <a:t>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/profile</a:t>
            </a:r>
          </a:p>
          <a:p>
            <a:pPr lvl="2" eaLnBrk="1" hangingPunct="1">
              <a:buClr>
                <a:srgbClr val="FF822D"/>
              </a:buClr>
              <a:defRPr/>
            </a:pPr>
            <a:r>
              <a:rPr lang="en-US" altLang="zh-CN" dirty="0" smtClean="0"/>
              <a:t>source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/profile</a:t>
            </a:r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 smtClean="0"/>
          </a:p>
          <a:p>
            <a:pPr lvl="1" eaLnBrk="1" hangingPunct="1">
              <a:buClr>
                <a:srgbClr val="FF822D"/>
              </a:buClr>
              <a:defRPr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284984"/>
            <a:ext cx="4680520" cy="7446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005064"/>
            <a:ext cx="3918618" cy="26858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526045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</TotalTime>
  <Words>1513</Words>
  <Application>Microsoft Office PowerPoint</Application>
  <PresentationFormat>全屏显示(4:3)</PresentationFormat>
  <Paragraphs>237</Paragraphs>
  <Slides>17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1_CITRUS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Administrator</cp:lastModifiedBy>
  <cp:revision>152</cp:revision>
  <dcterms:modified xsi:type="dcterms:W3CDTF">2019-04-26T10:46:17Z</dcterms:modified>
</cp:coreProperties>
</file>