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
  </p:notesMasterIdLst>
  <p:handoutMasterIdLst>
    <p:handoutMasterId r:id="rId6"/>
  </p:handoutMasterIdLst>
  <p:sldIdLst>
    <p:sldId id="461" r:id="rId2"/>
    <p:sldId id="459" r:id="rId3"/>
    <p:sldId id="460" r:id="rId4"/>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777777"/>
    <a:srgbClr val="66CCFF"/>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15" autoAdjust="0"/>
    <p:restoredTop sz="92842" autoAdjust="0"/>
  </p:normalViewPr>
  <p:slideViewPr>
    <p:cSldViewPr>
      <p:cViewPr varScale="1">
        <p:scale>
          <a:sx n="115" d="100"/>
          <a:sy n="115" d="100"/>
        </p:scale>
        <p:origin x="1650" y="42"/>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677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7"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57348"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9"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eaLnBrk="1" hangingPunct="1">
              <a:buFontTx/>
              <a:buNone/>
              <a:defRPr sz="1300"/>
            </a:lvl1pPr>
          </a:lstStyle>
          <a:p>
            <a:pPr>
              <a:defRPr/>
            </a:pPr>
            <a:fld id="{EC28C68B-E62A-4C2D-831A-304DDA1F422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099"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3076" name="Rectangle 4"/>
          <p:cNvSpPr>
            <a:spLocks noGrp="1" noRot="1" noChangeAspect="1" noChangeArrowheads="1" noTextEdit="1"/>
          </p:cNvSpPr>
          <p:nvPr>
            <p:ph type="sldImg" idx="4294967295"/>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algn="r" defTabSz="990600" eaLnBrk="1" hangingPunct="1">
              <a:buFontTx/>
              <a:buNone/>
              <a:defRPr sz="1300"/>
            </a:lvl1pPr>
          </a:lstStyle>
          <a:p>
            <a:pPr>
              <a:defRPr/>
            </a:pPr>
            <a:fld id="{4E8A6FDD-0BB8-4544-94BC-4119D65B2D9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2019/6/21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45744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2019/6/21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04432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7" name="日期占位符 3"/>
          <p:cNvSpPr txBox="1">
            <a:spLocks/>
          </p:cNvSpPr>
          <p:nvPr userDrawn="1"/>
        </p:nvSpPr>
        <p:spPr bwMode="auto">
          <a:xfrm>
            <a:off x="767360"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l"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48E10B9D-D565-4C11-BA88-10AAF73A34CD}" type="datetime5">
              <a:rPr lang="zh-CN" altLang="en-US" sz="1400" smtClean="0">
                <a:solidFill>
                  <a:srgbClr val="CC0000"/>
                </a:solidFill>
                <a:ea typeface="楷体_GB2312" pitchFamily="49" charset="-122"/>
              </a:rPr>
              <a:pPr/>
              <a:t>2019/6/21</a:t>
            </a:fld>
            <a:endParaRPr lang="en-US" altLang="zh-CN" sz="1400" dirty="0" smtClean="0">
              <a:solidFill>
                <a:srgbClr val="CC0000"/>
              </a:solidFill>
              <a:ea typeface="楷体_GB2312" pitchFamily="49" charset="-122"/>
            </a:endParaRPr>
          </a:p>
        </p:txBody>
      </p:sp>
      <p:sp>
        <p:nvSpPr>
          <p:cNvPr id="8" name="页脚占位符 4"/>
          <p:cNvSpPr txBox="1">
            <a:spLocks/>
          </p:cNvSpPr>
          <p:nvPr userDrawn="1"/>
        </p:nvSpPr>
        <p:spPr bwMode="auto">
          <a:xfrm>
            <a:off x="3281960" y="6580584"/>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ct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r>
              <a:rPr lang="en-US" altLang="zh-CN" sz="1400" dirty="0" err="1" smtClean="0">
                <a:solidFill>
                  <a:srgbClr val="0000FF"/>
                </a:solidFill>
              </a:rPr>
              <a:t>哈工大</a:t>
            </a:r>
            <a:r>
              <a:rPr lang="zh-CN" altLang="en-US" sz="1400" dirty="0" smtClean="0">
                <a:solidFill>
                  <a:srgbClr val="0000FF"/>
                </a:solidFill>
              </a:rPr>
              <a:t>计算机</a:t>
            </a:r>
            <a:r>
              <a:rPr lang="en-US" altLang="zh-CN" sz="1400" dirty="0" smtClean="0">
                <a:solidFill>
                  <a:srgbClr val="0000FF"/>
                </a:solidFill>
              </a:rPr>
              <a:t>/</a:t>
            </a:r>
            <a:r>
              <a:rPr lang="en-US" altLang="zh-CN" sz="1400" dirty="0" err="1" smtClean="0">
                <a:solidFill>
                  <a:srgbClr val="0000FF"/>
                </a:solidFill>
              </a:rPr>
              <a:t>软件学院</a:t>
            </a:r>
            <a:endParaRPr lang="en-US" altLang="zh-CN" sz="1400" dirty="0" smtClean="0">
              <a:solidFill>
                <a:srgbClr val="0000FF"/>
              </a:solidFill>
            </a:endParaRPr>
          </a:p>
        </p:txBody>
      </p:sp>
      <p:sp>
        <p:nvSpPr>
          <p:cNvPr id="9" name="灯片编号占位符 5"/>
          <p:cNvSpPr txBox="1">
            <a:spLocks/>
          </p:cNvSpPr>
          <p:nvPr userDrawn="1"/>
        </p:nvSpPr>
        <p:spPr bwMode="auto">
          <a:xfrm>
            <a:off x="6737948"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F8D4963C-975C-41A8-A6C2-40000BC1F093}" type="slidenum">
              <a:rPr lang="en-US" altLang="zh-CN" sz="1400" smtClean="0">
                <a:solidFill>
                  <a:srgbClr val="FFCCCC"/>
                </a:solidFill>
              </a:rPr>
              <a:pPr/>
              <a:t>‹#›</a:t>
            </a:fld>
            <a:endParaRPr lang="en-US" altLang="zh-CN" sz="1400">
              <a:solidFill>
                <a:srgbClr val="FFCCCC"/>
              </a:solidFill>
            </a:endParaRPr>
          </a:p>
        </p:txBody>
      </p:sp>
      <p:sp>
        <p:nvSpPr>
          <p:cNvPr id="3" name="Title 2"/>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281878917"/>
      </p:ext>
    </p:extLst>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7" name="日期占位符 3"/>
          <p:cNvSpPr txBox="1">
            <a:spLocks/>
          </p:cNvSpPr>
          <p:nvPr userDrawn="1"/>
        </p:nvSpPr>
        <p:spPr bwMode="auto">
          <a:xfrm>
            <a:off x="767360"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l"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48E10B9D-D565-4C11-BA88-10AAF73A34CD}" type="datetime5">
              <a:rPr lang="zh-CN" altLang="en-US" sz="1400" smtClean="0">
                <a:solidFill>
                  <a:srgbClr val="CC0000"/>
                </a:solidFill>
                <a:ea typeface="楷体_GB2312" pitchFamily="49" charset="-122"/>
              </a:rPr>
              <a:pPr/>
              <a:t>2019/6/21</a:t>
            </a:fld>
            <a:endParaRPr lang="en-US" altLang="zh-CN" sz="1400" dirty="0" smtClean="0">
              <a:solidFill>
                <a:srgbClr val="CC0000"/>
              </a:solidFill>
              <a:ea typeface="楷体_GB2312" pitchFamily="49" charset="-122"/>
            </a:endParaRPr>
          </a:p>
        </p:txBody>
      </p:sp>
      <p:sp>
        <p:nvSpPr>
          <p:cNvPr id="8" name="页脚占位符 4"/>
          <p:cNvSpPr txBox="1">
            <a:spLocks/>
          </p:cNvSpPr>
          <p:nvPr userDrawn="1"/>
        </p:nvSpPr>
        <p:spPr bwMode="auto">
          <a:xfrm>
            <a:off x="3281960" y="6580584"/>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ct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r>
              <a:rPr lang="en-US" altLang="zh-CN" sz="1400" dirty="0" err="1" smtClean="0">
                <a:solidFill>
                  <a:srgbClr val="0000FF"/>
                </a:solidFill>
              </a:rPr>
              <a:t>哈工大</a:t>
            </a:r>
            <a:r>
              <a:rPr lang="zh-CN" altLang="en-US" sz="1400" dirty="0" smtClean="0">
                <a:solidFill>
                  <a:srgbClr val="0000FF"/>
                </a:solidFill>
              </a:rPr>
              <a:t>计算机</a:t>
            </a:r>
            <a:r>
              <a:rPr lang="en-US" altLang="zh-CN" sz="1400" dirty="0" smtClean="0">
                <a:solidFill>
                  <a:srgbClr val="0000FF"/>
                </a:solidFill>
              </a:rPr>
              <a:t>/</a:t>
            </a:r>
            <a:r>
              <a:rPr lang="en-US" altLang="zh-CN" sz="1400" dirty="0" err="1" smtClean="0">
                <a:solidFill>
                  <a:srgbClr val="0000FF"/>
                </a:solidFill>
              </a:rPr>
              <a:t>软件学院</a:t>
            </a:r>
            <a:endParaRPr lang="en-US" altLang="zh-CN" sz="1400" dirty="0" smtClean="0">
              <a:solidFill>
                <a:srgbClr val="0000FF"/>
              </a:solidFill>
            </a:endParaRPr>
          </a:p>
        </p:txBody>
      </p:sp>
      <p:sp>
        <p:nvSpPr>
          <p:cNvPr id="9" name="灯片编号占位符 5"/>
          <p:cNvSpPr txBox="1">
            <a:spLocks/>
          </p:cNvSpPr>
          <p:nvPr userDrawn="1"/>
        </p:nvSpPr>
        <p:spPr bwMode="auto">
          <a:xfrm>
            <a:off x="6737948"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F8D4963C-975C-41A8-A6C2-40000BC1F093}" type="slidenum">
              <a:rPr lang="en-US" altLang="zh-CN" sz="1400" smtClean="0">
                <a:solidFill>
                  <a:srgbClr val="FFCCCC"/>
                </a:solidFill>
              </a:rPr>
              <a:pPr/>
              <a:t>‹#›</a:t>
            </a:fld>
            <a:endParaRPr lang="en-US" altLang="zh-CN" sz="1400">
              <a:solidFill>
                <a:srgbClr val="FFCCCC"/>
              </a:solidFill>
            </a:endParaRPr>
          </a:p>
        </p:txBody>
      </p:sp>
    </p:spTree>
    <p:extLst>
      <p:ext uri="{BB962C8B-B14F-4D97-AF65-F5344CB8AC3E}">
        <p14:creationId xmlns:p14="http://schemas.microsoft.com/office/powerpoint/2010/main" val="3481921100"/>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1" name="Picture 2" descr="200212301442778138"/>
          <p:cNvPicPr>
            <a:picLocks noChangeAspect="1" noChangeArrowheads="1"/>
          </p:cNvPicPr>
          <p:nvPr userDrawn="1"/>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179512" y="132188"/>
            <a:ext cx="87376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8"/>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13" name="Rectangle 9"/>
          <p:cNvSpPr>
            <a:spLocks noChangeArrowheads="1"/>
          </p:cNvSpPr>
          <p:nvPr userDrawn="1"/>
        </p:nvSpPr>
        <p:spPr bwMode="auto">
          <a:xfrm>
            <a:off x="34926" y="88904"/>
            <a:ext cx="2664865"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60000"/>
              </a:lnSpc>
            </a:pPr>
            <a:r>
              <a:rPr lang="en-US" altLang="zh-CN" sz="2200" i="1" dirty="0">
                <a:solidFill>
                  <a:srgbClr val="CC0066"/>
                </a:solidFill>
                <a:effectLst>
                  <a:outerShdw blurRad="38100" dist="38100" dir="2700000" algn="tl">
                    <a:srgbClr val="C0C0C0"/>
                  </a:outerShdw>
                </a:effectLst>
                <a:ea typeface="华文行楷" panose="02010800040101010101" pitchFamily="2" charset="-122"/>
              </a:rPr>
              <a:t>《</a:t>
            </a:r>
            <a:r>
              <a:rPr lang="zh-CN" altLang="en-US" sz="2200" i="1" dirty="0" smtClean="0">
                <a:solidFill>
                  <a:srgbClr val="CC0066"/>
                </a:solidFill>
                <a:effectLst>
                  <a:outerShdw blurRad="38100" dist="38100" dir="2700000" algn="tl">
                    <a:srgbClr val="C0C0C0"/>
                  </a:outerShdw>
                </a:effectLst>
                <a:ea typeface="华文行楷" panose="02010800040101010101" pitchFamily="2" charset="-122"/>
              </a:rPr>
              <a:t>软件架构与中间件</a:t>
            </a:r>
            <a:r>
              <a:rPr lang="en-US" altLang="zh-CN" sz="2200" i="1" dirty="0" smtClean="0">
                <a:solidFill>
                  <a:srgbClr val="CC0066"/>
                </a:solidFill>
                <a:effectLst>
                  <a:outerShdw blurRad="38100" dist="38100" dir="2700000" algn="tl">
                    <a:srgbClr val="C0C0C0"/>
                  </a:outerShdw>
                </a:effectLst>
                <a:ea typeface="华文行楷" panose="02010800040101010101" pitchFamily="2" charset="-122"/>
              </a:rPr>
              <a:t>》</a:t>
            </a:r>
            <a:endParaRPr lang="en-US" altLang="zh-CN" sz="2200" i="1" dirty="0">
              <a:solidFill>
                <a:srgbClr val="CC0066"/>
              </a:solidFill>
              <a:effectLst>
                <a:outerShdw blurRad="38100" dist="38100" dir="2700000" algn="tl">
                  <a:srgbClr val="C0C0C0"/>
                </a:outerShdw>
              </a:effectLst>
              <a:ea typeface="华文行楷" panose="02010800040101010101" pitchFamily="2" charset="-122"/>
            </a:endParaRPr>
          </a:p>
          <a:p>
            <a:pPr algn="ctr" eaLnBrk="1" hangingPunct="1">
              <a:lnSpc>
                <a:spcPct val="60000"/>
              </a:lnSpc>
            </a:pPr>
            <a:r>
              <a:rPr lang="en-US" altLang="zh-CN" sz="1400" b="1" i="1" dirty="0">
                <a:solidFill>
                  <a:srgbClr val="3333CC"/>
                </a:solidFill>
                <a:effectLst>
                  <a:outerShdw blurRad="38100" dist="38100" dir="2700000" algn="tl">
                    <a:srgbClr val="C0C0C0"/>
                  </a:outerShdw>
                </a:effectLst>
                <a:ea typeface="华文行楷" panose="02010800040101010101" pitchFamily="2" charset="-122"/>
              </a:rPr>
              <a:t> </a:t>
            </a:r>
          </a:p>
        </p:txBody>
      </p:sp>
      <p:sp>
        <p:nvSpPr>
          <p:cNvPr id="14" name="Rectangle 10"/>
          <p:cNvSpPr>
            <a:spLocks noChangeArrowheads="1"/>
          </p:cNvSpPr>
          <p:nvPr userDrawn="1"/>
        </p:nvSpPr>
        <p:spPr bwMode="auto">
          <a:xfrm>
            <a:off x="533400" y="765179"/>
            <a:ext cx="8142288" cy="5483225"/>
          </a:xfrm>
          <a:prstGeom prst="rect">
            <a:avLst/>
          </a:prstGeom>
          <a:solidFill>
            <a:srgbClr val="FFFFFF">
              <a:alpha val="50195"/>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20000"/>
              </a:lnSpc>
              <a:spcBef>
                <a:spcPts val="0"/>
              </a:spcBef>
              <a:spcAft>
                <a:spcPts val="0"/>
              </a:spcAft>
              <a:buClrTx/>
              <a:buSzTx/>
              <a:buFontTx/>
              <a:buNone/>
              <a:tabLst/>
              <a:defRPr/>
            </a:pPr>
            <a:endParaRPr kumimoji="1" lang="zh-CN" altLang="zh-CN" sz="2400" b="1" i="0" u="none" strike="noStrike" kern="0" cap="none" spc="0" normalizeH="0" baseline="0" noProof="0" smtClean="0">
              <a:ln>
                <a:noFill/>
              </a:ln>
              <a:solidFill>
                <a:srgbClr val="000066"/>
              </a:solidFill>
              <a:effectLst/>
              <a:uLnTx/>
              <a:uFillTx/>
              <a:latin typeface="Times New Roman" pitchFamily="18" charset="0"/>
              <a:ea typeface="宋体" pitchFamily="2" charset="-122"/>
            </a:endParaRPr>
          </a:p>
        </p:txBody>
      </p:sp>
      <p:sp>
        <p:nvSpPr>
          <p:cNvPr id="15" name="Line 11"/>
          <p:cNvSpPr>
            <a:spLocks noChangeShapeType="1"/>
          </p:cNvSpPr>
          <p:nvPr userDrawn="1"/>
        </p:nvSpPr>
        <p:spPr bwMode="auto">
          <a:xfrm>
            <a:off x="179512" y="476250"/>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17" name="Rectangle 14"/>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18" name="Line 17"/>
          <p:cNvSpPr>
            <a:spLocks noChangeShapeType="1"/>
          </p:cNvSpPr>
          <p:nvPr userDrawn="1"/>
        </p:nvSpPr>
        <p:spPr bwMode="auto">
          <a:xfrm>
            <a:off x="180430" y="505125"/>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Tree>
  </p:cSld>
  <p:clrMap bg1="lt1" tx1="dk1" bg2="lt2" tx2="dk2" accent1="accent1" accent2="accent2" accent3="accent3" accent4="accent4" accent5="accent5" accent6="accent6" hlink="hlink" folHlink="folHlink"/>
  <p:sldLayoutIdLst>
    <p:sldLayoutId id="2147483784" r:id="rId1"/>
    <p:sldLayoutId id="2147483785" r:id="rId2"/>
  </p:sldLayoutIdLst>
  <p:timing>
    <p:tnLst>
      <p:par>
        <p:cTn id="1" dur="indefinite" restart="never" nodeType="tmRoot"/>
      </p:par>
    </p:tnLst>
  </p:timing>
  <p:txStyles>
    <p:title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p:titleStyle>
    <p:body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defRPr/>
            </a:pPr>
            <a:r>
              <a:rPr lang="zh-CN" altLang="en-US" dirty="0" smtClean="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实验目的</a:t>
            </a:r>
            <a:endPar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latin typeface="Times New Roman" panose="02020603050405020304" pitchFamily="18" charset="0"/>
                <a:cs typeface="Times New Roman" panose="02020603050405020304" pitchFamily="18" charset="0"/>
              </a:rPr>
              <a:t>学习</a:t>
            </a:r>
            <a:r>
              <a:rPr lang="zh-CN" altLang="en-US" dirty="0" smtClean="0">
                <a:latin typeface="Times New Roman" panose="02020603050405020304" pitchFamily="18" charset="0"/>
                <a:cs typeface="Times New Roman" panose="02020603050405020304" pitchFamily="18" charset="0"/>
              </a:rPr>
              <a:t>针对分布式系统进行质量测试的方法、工具</a:t>
            </a:r>
            <a:endParaRPr lang="en-US" altLang="zh-CN" dirty="0" smtClean="0">
              <a:latin typeface="Times New Roman" panose="02020603050405020304" pitchFamily="18" charset="0"/>
              <a:cs typeface="Times New Roman" panose="02020603050405020304" pitchFamily="18" charset="0"/>
            </a:endParaRPr>
          </a:p>
          <a:p>
            <a:pPr eaLnBrk="1" hangingPunct="1"/>
            <a:r>
              <a:rPr lang="zh-CN" altLang="en-US" dirty="0">
                <a:latin typeface="Times New Roman" panose="02020603050405020304" pitchFamily="18" charset="0"/>
                <a:cs typeface="Times New Roman" panose="02020603050405020304" pitchFamily="18" charset="0"/>
              </a:rPr>
              <a:t>学习使用诸如</a:t>
            </a:r>
            <a:r>
              <a:rPr lang="en-US" altLang="zh-CN" dirty="0" err="1">
                <a:latin typeface="Times New Roman" panose="02020603050405020304" pitchFamily="18" charset="0"/>
                <a:cs typeface="Times New Roman" panose="02020603050405020304" pitchFamily="18" charset="0"/>
              </a:rPr>
              <a:t>Jmeter</a:t>
            </a:r>
            <a:r>
              <a:rPr lang="zh-CN" altLang="en-US" dirty="0">
                <a:latin typeface="Times New Roman" panose="02020603050405020304" pitchFamily="18" charset="0"/>
                <a:cs typeface="Times New Roman" panose="02020603050405020304" pitchFamily="18" charset="0"/>
              </a:rPr>
              <a:t>的系统质量测试工具，掌握其安装与配置的方法</a:t>
            </a:r>
          </a:p>
          <a:p>
            <a:pPr eaLnBrk="1" hangingPunct="1"/>
            <a:r>
              <a:rPr lang="zh-CN" altLang="en-US" dirty="0">
                <a:latin typeface="Times New Roman" panose="02020603050405020304" pitchFamily="18" charset="0"/>
                <a:cs typeface="Times New Roman" panose="02020603050405020304" pitchFamily="18" charset="0"/>
              </a:rPr>
              <a:t>能够根据性能分析与评估报告对系统的架构细节进行调优或整体升级</a:t>
            </a:r>
          </a:p>
          <a:p>
            <a:pPr eaLnBrk="1" hangingPunct="1"/>
            <a:r>
              <a:rPr lang="zh-CN" altLang="en-US" dirty="0" smtClean="0">
                <a:latin typeface="Times New Roman" panose="02020603050405020304" pitchFamily="18" charset="0"/>
                <a:cs typeface="Times New Roman" panose="02020603050405020304" pitchFamily="18" charset="0"/>
              </a:rPr>
              <a:t>学习如何撰写测试报告</a:t>
            </a:r>
            <a:endParaRPr lang="en-US" altLang="zh-CN" dirty="0" smtClean="0">
              <a:latin typeface="Times New Roman" panose="02020603050405020304" pitchFamily="18" charset="0"/>
              <a:cs typeface="Times New Roman" panose="02020603050405020304" pitchFamily="18" charset="0"/>
            </a:endParaRPr>
          </a:p>
          <a:p>
            <a:pPr marL="0" indent="0" eaLnBrk="1" hangingPunct="1">
              <a:buNone/>
            </a:pPr>
            <a:endParaRPr lang="en-US" altLang="zh-CN" dirty="0" smtClean="0">
              <a:latin typeface="Times New Roman" panose="02020603050405020304" pitchFamily="18" charset="0"/>
              <a:cs typeface="Times New Roman" panose="02020603050405020304" pitchFamily="18" charset="0"/>
            </a:endParaRPr>
          </a:p>
        </p:txBody>
      </p:sp>
      <p:sp>
        <p:nvSpPr>
          <p:cNvPr id="5" name="Rectangle 3"/>
          <p:cNvSpPr>
            <a:spLocks noChangeArrowheads="1"/>
          </p:cNvSpPr>
          <p:nvPr/>
        </p:nvSpPr>
        <p:spPr bwMode="auto">
          <a:xfrm>
            <a:off x="2952328" y="167585"/>
            <a:ext cx="514806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实验</a:t>
            </a:r>
            <a:r>
              <a:rPr lang="en-US" altLang="zh-CN" b="1" dirty="0" smtClean="0">
                <a:solidFill>
                  <a:srgbClr val="A50021"/>
                </a:solidFill>
                <a:cs typeface="Times New Roman" panose="02020603050405020304" pitchFamily="18" charset="0"/>
              </a:rPr>
              <a:t>6</a:t>
            </a:r>
            <a:r>
              <a:rPr lang="zh-CN" altLang="en-US" b="1" dirty="0" smtClean="0">
                <a:solidFill>
                  <a:srgbClr val="A50021"/>
                </a:solidFill>
                <a:cs typeface="Times New Roman" panose="02020603050405020304" pitchFamily="18" charset="0"/>
              </a:rPr>
              <a:t>：系统质量测试</a:t>
            </a:r>
            <a:endParaRPr lang="en-US" altLang="zh-CN" b="1" dirty="0">
              <a:solidFill>
                <a:srgbClr val="A50021"/>
              </a:solidFill>
              <a:cs typeface="Times New Roman" panose="02020603050405020304" pitchFamily="18" charset="0"/>
            </a:endParaRPr>
          </a:p>
        </p:txBody>
      </p:sp>
    </p:spTree>
    <p:extLst>
      <p:ext uri="{BB962C8B-B14F-4D97-AF65-F5344CB8AC3E}">
        <p14:creationId xmlns:p14="http://schemas.microsoft.com/office/powerpoint/2010/main" val="2417378803"/>
      </p:ext>
    </p:extLst>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952328" y="167585"/>
            <a:ext cx="514806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实验</a:t>
            </a:r>
            <a:r>
              <a:rPr lang="en-US" altLang="zh-CN" b="1" dirty="0" smtClean="0">
                <a:solidFill>
                  <a:srgbClr val="A50021"/>
                </a:solidFill>
                <a:cs typeface="Times New Roman" panose="02020603050405020304" pitchFamily="18" charset="0"/>
              </a:rPr>
              <a:t>6</a:t>
            </a: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a:t>
            </a:r>
            <a:r>
              <a:rPr lang="zh-CN" altLang="en-US" b="1" dirty="0">
                <a:solidFill>
                  <a:srgbClr val="A50021"/>
                </a:solidFill>
                <a:cs typeface="Times New Roman" panose="02020603050405020304" pitchFamily="18" charset="0"/>
              </a:rPr>
              <a:t>系统质量</a:t>
            </a:r>
            <a:r>
              <a:rPr lang="zh-CN" altLang="en-US" b="1" dirty="0" smtClean="0">
                <a:solidFill>
                  <a:srgbClr val="A50021"/>
                </a:solidFill>
                <a:cs typeface="Times New Roman" panose="02020603050405020304" pitchFamily="18" charset="0"/>
              </a:rPr>
              <a:t>测试</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95287" y="619472"/>
            <a:ext cx="8224837"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smtClean="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实验要求：</a:t>
            </a:r>
            <a:endPar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Rectangle 3"/>
          <p:cNvSpPr txBox="1">
            <a:spLocks noChangeArrowheads="1"/>
          </p:cNvSpPr>
          <p:nvPr/>
        </p:nvSpPr>
        <p:spPr>
          <a:xfrm>
            <a:off x="395288" y="1340768"/>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en-US" altLang="zh-CN" dirty="0" smtClean="0">
                <a:latin typeface="Times New Roman" panose="02020603050405020304" pitchFamily="18" charset="0"/>
                <a:cs typeface="Times New Roman" panose="02020603050405020304" pitchFamily="18" charset="0"/>
              </a:rPr>
              <a:t>1. </a:t>
            </a:r>
            <a:r>
              <a:rPr lang="zh-CN" altLang="en-US" dirty="0" smtClean="0">
                <a:latin typeface="Times New Roman" panose="02020603050405020304" pitchFamily="18" charset="0"/>
                <a:cs typeface="Times New Roman" panose="02020603050405020304" pitchFamily="18" charset="0"/>
              </a:rPr>
              <a:t>组队：</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人结对成组</a:t>
            </a:r>
            <a:endParaRPr lang="en-US" altLang="zh-CN" dirty="0" smtClean="0">
              <a:latin typeface="Times New Roman" panose="02020603050405020304" pitchFamily="18" charset="0"/>
              <a:cs typeface="Times New Roman" panose="02020603050405020304" pitchFamily="18" charset="0"/>
            </a:endParaRPr>
          </a:p>
          <a:p>
            <a:pPr marL="0" indent="0" eaLnBrk="1" hangingPunct="1">
              <a:buNone/>
            </a:pPr>
            <a:r>
              <a:rPr lang="en-US" altLang="zh-CN" dirty="0" smtClean="0">
                <a:latin typeface="Times New Roman" panose="02020603050405020304" pitchFamily="18" charset="0"/>
                <a:cs typeface="Times New Roman" panose="02020603050405020304" pitchFamily="18" charset="0"/>
              </a:rPr>
              <a:t>2. </a:t>
            </a:r>
            <a:r>
              <a:rPr lang="zh-CN" altLang="en-US" dirty="0" smtClean="0">
                <a:latin typeface="Times New Roman" panose="02020603050405020304" pitchFamily="18" charset="0"/>
                <a:cs typeface="Times New Roman" panose="02020603050405020304" pitchFamily="18" charset="0"/>
              </a:rPr>
              <a:t>题目：分布式</a:t>
            </a:r>
            <a:r>
              <a:rPr lang="zh-CN" altLang="en-US" dirty="0" smtClean="0">
                <a:latin typeface="Times New Roman" panose="02020603050405020304" pitchFamily="18" charset="0"/>
                <a:cs typeface="Times New Roman" panose="02020603050405020304" pitchFamily="18" charset="0"/>
              </a:rPr>
              <a:t>系统的质量</a:t>
            </a:r>
            <a:r>
              <a:rPr lang="zh-CN" altLang="en-US" dirty="0" smtClean="0">
                <a:latin typeface="Times New Roman" panose="02020603050405020304" pitchFamily="18" charset="0"/>
                <a:cs typeface="Times New Roman" panose="02020603050405020304" pitchFamily="18" charset="0"/>
              </a:rPr>
              <a:t>测试</a:t>
            </a:r>
            <a:endPar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按照课程中</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7</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步骤测试法，对实验五的分布式进销存系统进行质量测试。</a:t>
            </a:r>
            <a:endPar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应分析改造前后系统的质量指标。</a:t>
            </a:r>
            <a:endPar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应包括常规性能指标</a:t>
            </a:r>
            <a:endPar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应关注压力测试</a:t>
            </a:r>
            <a:endPar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应给出测试报告</a:t>
            </a:r>
            <a:endPar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endPar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979839039"/>
      </p:ext>
    </p:extLst>
  </p:cSld>
  <p:clrMapOvr>
    <a:masterClrMapping/>
  </p:clrMapOvr>
  <p:transition spd="med">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952328" y="167585"/>
            <a:ext cx="514806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实验</a:t>
            </a:r>
            <a:r>
              <a:rPr lang="en-US" altLang="zh-CN" b="1" dirty="0" smtClean="0">
                <a:solidFill>
                  <a:srgbClr val="A50021"/>
                </a:solidFill>
                <a:cs typeface="Times New Roman" panose="02020603050405020304" pitchFamily="18" charset="0"/>
              </a:rPr>
              <a:t>6</a:t>
            </a:r>
            <a:r>
              <a:rPr lang="zh-CN" altLang="en-US" b="1" dirty="0">
                <a:solidFill>
                  <a:srgbClr val="A50021"/>
                </a:solidFill>
                <a:cs typeface="Times New Roman" panose="02020603050405020304" pitchFamily="18" charset="0"/>
              </a:rPr>
              <a:t>：系统质量</a:t>
            </a:r>
            <a:r>
              <a:rPr lang="zh-CN" altLang="en-US" b="1" dirty="0" smtClean="0">
                <a:solidFill>
                  <a:srgbClr val="A50021"/>
                </a:solidFill>
                <a:cs typeface="Times New Roman" panose="02020603050405020304" pitchFamily="18" charset="0"/>
              </a:rPr>
              <a:t>测试</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95287" y="619472"/>
            <a:ext cx="8224837"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000" b="0" i="0" u="none" strike="noStrike" kern="1200" cap="none" spc="0" normalizeH="0" baseline="0" noProof="0" dirty="0" smtClean="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实验要求：</a:t>
            </a:r>
            <a:endParaRPr kumimoji="0" lang="zh-CN" altLang="en-US"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Rectangle 3"/>
          <p:cNvSpPr txBox="1">
            <a:spLocks noChangeArrowheads="1"/>
          </p:cNvSpPr>
          <p:nvPr/>
        </p:nvSpPr>
        <p:spPr>
          <a:xfrm>
            <a:off x="395288" y="1340768"/>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3. </a:t>
            </a:r>
            <a:r>
              <a:rPr lang="zh-CN" altLang="en-US" dirty="0">
                <a:latin typeface="Times New Roman" panose="02020603050405020304" pitchFamily="18" charset="0"/>
                <a:ea typeface="宋体"/>
                <a:cs typeface="Times New Roman" panose="02020603050405020304" pitchFamily="18" charset="0"/>
              </a:rPr>
              <a:t>测试</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过程要求：</a:t>
            </a:r>
            <a:endPar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457200" marR="0" lvl="1" indent="-227013"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Char char="–"/>
              <a:tabLst/>
              <a:defRPr/>
            </a:pP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测试必须结对完成</a:t>
            </a:r>
            <a:endPar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457200" marR="0" lvl="1" indent="-227013"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Char char="–"/>
              <a:tabLst/>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记录完整</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的测试结果</a:t>
            </a:r>
            <a:endPar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457200" marR="0" lvl="1" indent="-227013"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Char char="–"/>
              <a:tabLst/>
              <a:defRPr/>
            </a:pP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结对编程需要提供现场照片</a:t>
            </a:r>
            <a:endPar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0" lvl="0" indent="0" eaLnBrk="1" hangingPunct="1">
              <a:buClr>
                <a:srgbClr val="FF822D"/>
              </a:buClr>
              <a:buNone/>
              <a:defRPr/>
            </a:pPr>
            <a:r>
              <a:rPr lang="en-US" altLang="zh-CN" dirty="0" smtClean="0">
                <a:latin typeface="Times New Roman" panose="02020603050405020304" pitchFamily="18" charset="0"/>
                <a:cs typeface="Times New Roman" panose="02020603050405020304" pitchFamily="18" charset="0"/>
              </a:rPr>
              <a:t>4. </a:t>
            </a:r>
            <a:r>
              <a:rPr lang="zh-CN" altLang="en-US" dirty="0" smtClean="0">
                <a:latin typeface="Times New Roman" panose="02020603050405020304" pitchFamily="18" charset="0"/>
                <a:cs typeface="Times New Roman" panose="02020603050405020304" pitchFamily="18" charset="0"/>
              </a:rPr>
              <a:t>实验提交物、结果考核：</a:t>
            </a:r>
            <a:endParaRPr lang="zh-CN" altLang="en-US" dirty="0">
              <a:latin typeface="Times New Roman" panose="02020603050405020304" pitchFamily="18" charset="0"/>
              <a:cs typeface="Times New Roman" panose="02020603050405020304" pitchFamily="18" charset="0"/>
            </a:endParaRPr>
          </a:p>
          <a:p>
            <a:pPr lvl="1" eaLnBrk="1" hangingPunct="1">
              <a:buClr>
                <a:srgbClr val="FF822D"/>
              </a:buClr>
              <a:defRPr/>
            </a:pP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提交测试文档</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buClr>
                <a:srgbClr val="FF822D"/>
              </a:buClr>
              <a:defRPr/>
            </a:pP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截止时间详见课程主页</a:t>
            </a:r>
            <a:endPar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buClr>
                <a:srgbClr val="FF822D"/>
              </a:buClr>
              <a:defRPr/>
            </a:pPr>
            <a:r>
              <a:rPr kumimoji="0" lang="zh-CN" altLang="en-US" sz="2000" b="1" i="0" u="none" strike="noStrike" kern="1200" cap="none" spc="0" normalizeH="0" baseline="0" noProof="0" dirty="0" smtClean="0">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rPr>
              <a:t>成绩评定：过程考核</a:t>
            </a:r>
            <a:r>
              <a:rPr kumimoji="0" lang="en-US" altLang="zh-CN" sz="2000" b="1" i="0" u="none" strike="noStrike" kern="1200" cap="none" spc="0" normalizeH="0" baseline="0" noProof="0" dirty="0" smtClean="0">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rPr>
              <a:t>30%</a:t>
            </a:r>
            <a:r>
              <a:rPr kumimoji="0" lang="zh-CN" altLang="en-US" sz="2000" b="1" i="0" u="none" strike="noStrike" kern="1200" cap="none" spc="0" normalizeH="0" baseline="0" noProof="0" dirty="0" smtClean="0">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测试报告占</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70%</a:t>
            </a:r>
            <a:endParaRPr kumimoji="0" lang="en-US" altLang="zh-CN" sz="2000" b="1" i="0" u="none" strike="noStrike" kern="1200" cap="none" spc="0" normalizeH="0" baseline="0" noProof="0" dirty="0" smtClean="0">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379864806"/>
      </p:ext>
    </p:extLst>
  </p:cSld>
  <p:clrMapOvr>
    <a:masterClrMapping/>
  </p:clrMapOvr>
  <p:transition spd="med">
    <p:random/>
  </p:transition>
  <p:timing>
    <p:tnLst>
      <p:par>
        <p:cTn id="1" dur="indefinite" restart="never" nodeType="tmRoot"/>
      </p:par>
    </p:tnLst>
  </p:timing>
</p:sld>
</file>

<file path=ppt/theme/theme1.xml><?xml version="1.0" encoding="utf-8"?>
<a:theme xmlns:a="http://schemas.openxmlformats.org/drawingml/2006/main" name="1_CITRUS">
  <a:themeElements>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fontScheme name="1_CITRUS">
      <a:majorFont>
        <a:latin typeface="Book Antiqua"/>
        <a:ea typeface="楷体_GB2312"/>
        <a:cs typeface="宋体"/>
      </a:majorFont>
      <a:minorFont>
        <a:latin typeface="Book Antiqu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CITRUS 1">
        <a:dk1>
          <a:srgbClr val="FC6600"/>
        </a:dk1>
        <a:lt1>
          <a:srgbClr val="C6FE82"/>
        </a:lt1>
        <a:dk2>
          <a:srgbClr val="FFFFFF"/>
        </a:dk2>
        <a:lt2>
          <a:srgbClr val="000000"/>
        </a:lt2>
        <a:accent1>
          <a:srgbClr val="00CC00"/>
        </a:accent1>
        <a:accent2>
          <a:srgbClr val="FF822D"/>
        </a:accent2>
        <a:accent3>
          <a:srgbClr val="DFFEC1"/>
        </a:accent3>
        <a:accent4>
          <a:srgbClr val="D75600"/>
        </a:accent4>
        <a:accent5>
          <a:srgbClr val="AAE2AA"/>
        </a:accent5>
        <a:accent6>
          <a:srgbClr val="E77528"/>
        </a:accent6>
        <a:hlink>
          <a:srgbClr val="FF63B1"/>
        </a:hlink>
        <a:folHlink>
          <a:srgbClr val="DDDDDD"/>
        </a:folHlink>
      </a:clrScheme>
      <a:clrMap bg1="lt1" tx1="dk1" bg2="lt2" tx2="dk2" accent1="accent1" accent2="accent2" accent3="accent3" accent4="accent4" accent5="accent5" accent6="accent6" hlink="hlink" folHlink="folHlink"/>
    </a:extraClrScheme>
    <a:extraClrScheme>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clrMap bg1="lt1" tx1="dk1" bg2="lt2" tx2="dk2" accent1="accent1" accent2="accent2" accent3="accent3" accent4="accent4" accent5="accent5" accent6="accent6" hlink="hlink" folHlink="folHlink"/>
    </a:extraClrScheme>
    <a:extraClrScheme>
      <a:clrScheme name="1_CITRUS 3">
        <a:dk1>
          <a:srgbClr val="000000"/>
        </a:dk1>
        <a:lt1>
          <a:srgbClr val="FFFFFF"/>
        </a:lt1>
        <a:dk2>
          <a:srgbClr val="000000"/>
        </a:dk2>
        <a:lt2>
          <a:srgbClr val="4D4D4D"/>
        </a:lt2>
        <a:accent1>
          <a:srgbClr val="C0C0C0"/>
        </a:accent1>
        <a:accent2>
          <a:srgbClr val="808080"/>
        </a:accent2>
        <a:accent3>
          <a:srgbClr val="FFFFFF"/>
        </a:accent3>
        <a:accent4>
          <a:srgbClr val="000000"/>
        </a:accent4>
        <a:accent5>
          <a:srgbClr val="DCDCDC"/>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ITRUS 4">
        <a:dk1>
          <a:srgbClr val="000000"/>
        </a:dk1>
        <a:lt1>
          <a:srgbClr val="FFFFFF"/>
        </a:lt1>
        <a:dk2>
          <a:srgbClr val="000000"/>
        </a:dk2>
        <a:lt2>
          <a:srgbClr val="777777"/>
        </a:lt2>
        <a:accent1>
          <a:srgbClr val="72CE86"/>
        </a:accent1>
        <a:accent2>
          <a:srgbClr val="F6B070"/>
        </a:accent2>
        <a:accent3>
          <a:srgbClr val="FFFFFF"/>
        </a:accent3>
        <a:accent4>
          <a:srgbClr val="000000"/>
        </a:accent4>
        <a:accent5>
          <a:srgbClr val="BCE3C3"/>
        </a:accent5>
        <a:accent6>
          <a:srgbClr val="DF9F65"/>
        </a:accent6>
        <a:hlink>
          <a:srgbClr val="EB9DC4"/>
        </a:hlink>
        <a:folHlink>
          <a:srgbClr val="B2B2B2"/>
        </a:folHlink>
      </a:clrScheme>
      <a:clrMap bg1="lt1" tx1="dk1" bg2="lt2" tx2="dk2" accent1="accent1" accent2="accent2" accent3="accent3" accent4="accent4" accent5="accent5" accent6="accent6" hlink="hlink" folHlink="folHlink"/>
    </a:extraClrScheme>
    <a:extraClrScheme>
      <a:clrScheme name="1_CITRUS 5">
        <a:dk1>
          <a:srgbClr val="000000"/>
        </a:dk1>
        <a:lt1>
          <a:srgbClr val="FFFFFF"/>
        </a:lt1>
        <a:dk2>
          <a:srgbClr val="000000"/>
        </a:dk2>
        <a:lt2>
          <a:srgbClr val="777777"/>
        </a:lt2>
        <a:accent1>
          <a:srgbClr val="F58F91"/>
        </a:accent1>
        <a:accent2>
          <a:srgbClr val="CE7162"/>
        </a:accent2>
        <a:accent3>
          <a:srgbClr val="FFFFFF"/>
        </a:accent3>
        <a:accent4>
          <a:srgbClr val="000000"/>
        </a:accent4>
        <a:accent5>
          <a:srgbClr val="F9C6C7"/>
        </a:accent5>
        <a:accent6>
          <a:srgbClr val="BA6658"/>
        </a:accent6>
        <a:hlink>
          <a:srgbClr val="F6CA7C"/>
        </a:hlink>
        <a:folHlink>
          <a:srgbClr val="C0C0C0"/>
        </a:folHlink>
      </a:clrScheme>
      <a:clrMap bg1="lt1" tx1="dk1" bg2="lt2" tx2="dk2" accent1="accent1" accent2="accent2" accent3="accent3" accent4="accent4" accent5="accent5" accent6="accent6" hlink="hlink" folHlink="folHlink"/>
    </a:extraClrScheme>
    <a:extraClrScheme>
      <a:clrScheme name="1_CITRUS 6">
        <a:dk1>
          <a:srgbClr val="000000"/>
        </a:dk1>
        <a:lt1>
          <a:srgbClr val="FFFFFF"/>
        </a:lt1>
        <a:dk2>
          <a:srgbClr val="000000"/>
        </a:dk2>
        <a:lt2>
          <a:srgbClr val="777777"/>
        </a:lt2>
        <a:accent1>
          <a:srgbClr val="FAB774"/>
        </a:accent1>
        <a:accent2>
          <a:srgbClr val="CBACD4"/>
        </a:accent2>
        <a:accent3>
          <a:srgbClr val="FFFFFF"/>
        </a:accent3>
        <a:accent4>
          <a:srgbClr val="000000"/>
        </a:accent4>
        <a:accent5>
          <a:srgbClr val="FCD8BC"/>
        </a:accent5>
        <a:accent6>
          <a:srgbClr val="B89BC0"/>
        </a:accent6>
        <a:hlink>
          <a:srgbClr val="C2EB77"/>
        </a:hlink>
        <a:folHlink>
          <a:srgbClr val="C0C0C0"/>
        </a:folHlink>
      </a:clrScheme>
      <a:clrMap bg1="lt1" tx1="dk1" bg2="lt2" tx2="dk2" accent1="accent1" accent2="accent2" accent3="accent3" accent4="accent4" accent5="accent5" accent6="accent6" hlink="hlink" folHlink="folHlink"/>
    </a:extraClrScheme>
    <a:extraClrScheme>
      <a:clrScheme name="1_CITRUS 7">
        <a:dk1>
          <a:srgbClr val="3B6147"/>
        </a:dk1>
        <a:lt1>
          <a:srgbClr val="CED5E8"/>
        </a:lt1>
        <a:dk2>
          <a:srgbClr val="FFFFFF"/>
        </a:dk2>
        <a:lt2>
          <a:srgbClr val="777777"/>
        </a:lt2>
        <a:accent1>
          <a:srgbClr val="FEA868"/>
        </a:accent1>
        <a:accent2>
          <a:srgbClr val="9AA8D0"/>
        </a:accent2>
        <a:accent3>
          <a:srgbClr val="E3E7F2"/>
        </a:accent3>
        <a:accent4>
          <a:srgbClr val="31523B"/>
        </a:accent4>
        <a:accent5>
          <a:srgbClr val="FED1B9"/>
        </a:accent5>
        <a:accent6>
          <a:srgbClr val="8B98BC"/>
        </a:accent6>
        <a:hlink>
          <a:srgbClr val="9CE157"/>
        </a:hlink>
        <a:folHlink>
          <a:srgbClr val="969696"/>
        </a:folHlink>
      </a:clrScheme>
      <a:clrMap bg1="lt1" tx1="dk1" bg2="lt2" tx2="dk2" accent1="accent1" accent2="accent2" accent3="accent3" accent4="accent4" accent5="accent5" accent6="accent6" hlink="hlink" folHlink="folHlink"/>
    </a:extraClrScheme>
    <a:extraClrScheme>
      <a:clrScheme name="1_CITRUS 8">
        <a:dk1>
          <a:srgbClr val="2C395E"/>
        </a:dk1>
        <a:lt1>
          <a:srgbClr val="8798C7"/>
        </a:lt1>
        <a:dk2>
          <a:srgbClr val="FFFFFF"/>
        </a:dk2>
        <a:lt2>
          <a:srgbClr val="000000"/>
        </a:lt2>
        <a:accent1>
          <a:srgbClr val="FEE168"/>
        </a:accent1>
        <a:accent2>
          <a:srgbClr val="BAE482"/>
        </a:accent2>
        <a:accent3>
          <a:srgbClr val="C3CAE0"/>
        </a:accent3>
        <a:accent4>
          <a:srgbClr val="242F4F"/>
        </a:accent4>
        <a:accent5>
          <a:srgbClr val="FEEEB9"/>
        </a:accent5>
        <a:accent6>
          <a:srgbClr val="A8CF75"/>
        </a:accent6>
        <a:hlink>
          <a:srgbClr val="EFAD6B"/>
        </a:hlink>
        <a:folHlink>
          <a:srgbClr val="C0C0C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833</TotalTime>
  <Words>192</Words>
  <Application>Microsoft Office PowerPoint</Application>
  <PresentationFormat>全屏显示(4:3)</PresentationFormat>
  <Paragraphs>29</Paragraphs>
  <Slides>3</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vt:i4>
      </vt:variant>
    </vt:vector>
  </HeadingPairs>
  <TitlesOfParts>
    <vt:vector size="13" baseType="lpstr">
      <vt:lpstr>华文行楷</vt:lpstr>
      <vt:lpstr>华文新魏</vt:lpstr>
      <vt:lpstr>楷体</vt:lpstr>
      <vt:lpstr>楷体_GB2312</vt:lpstr>
      <vt:lpstr>宋体</vt:lpstr>
      <vt:lpstr>Arial</vt:lpstr>
      <vt:lpstr>Book Antiqua</vt:lpstr>
      <vt:lpstr>Times New Roman</vt:lpstr>
      <vt:lpstr>Wingdings</vt:lpstr>
      <vt:lpstr>1_CITRUS</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第一章 软件工程概论 1-1 软件工程概论</dc:title>
  <dc:creator>hitfgx</dc:creator>
  <cp:lastModifiedBy>Windows 用户</cp:lastModifiedBy>
  <cp:revision>103</cp:revision>
  <dcterms:modified xsi:type="dcterms:W3CDTF">2019-06-21T10:24:45Z</dcterms:modified>
</cp:coreProperties>
</file>