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601" r:id="rId4"/>
    <p:sldId id="262" r:id="rId5"/>
    <p:sldId id="263" r:id="rId6"/>
    <p:sldId id="638" r:id="rId7"/>
    <p:sldId id="279" r:id="rId8"/>
    <p:sldId id="282" r:id="rId9"/>
    <p:sldId id="283" r:id="rId10"/>
    <p:sldId id="280" r:id="rId11"/>
    <p:sldId id="284" r:id="rId12"/>
    <p:sldId id="281" r:id="rId13"/>
    <p:sldId id="640" r:id="rId14"/>
    <p:sldId id="265" r:id="rId15"/>
    <p:sldId id="272" r:id="rId16"/>
    <p:sldId id="271" r:id="rId17"/>
    <p:sldId id="285" r:id="rId18"/>
    <p:sldId id="276" r:id="rId19"/>
    <p:sldId id="277" r:id="rId20"/>
    <p:sldId id="639" r:id="rId21"/>
    <p:sldId id="266" r:id="rId22"/>
    <p:sldId id="267" r:id="rId23"/>
    <p:sldId id="268" r:id="rId24"/>
    <p:sldId id="269" r:id="rId25"/>
    <p:sldId id="278" r:id="rId26"/>
    <p:sldId id="28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总起" id="{413AC7AD-62DC-421C-9F13-95760DF0C848}">
          <p14:sldIdLst>
            <p14:sldId id="256"/>
            <p14:sldId id="257"/>
          </p14:sldIdLst>
        </p14:section>
        <p14:section name="生平" id="{A3572F73-4690-41AA-B09A-679A4CB3CA33}">
          <p14:sldIdLst>
            <p14:sldId id="601"/>
            <p14:sldId id="262"/>
            <p14:sldId id="263"/>
          </p14:sldIdLst>
        </p14:section>
        <p14:section name="战役" id="{BF1CE254-5097-492A-8407-1A3B8EB3B9F1}">
          <p14:sldIdLst>
            <p14:sldId id="638"/>
            <p14:sldId id="279"/>
            <p14:sldId id="282"/>
            <p14:sldId id="283"/>
            <p14:sldId id="280"/>
            <p14:sldId id="284"/>
            <p14:sldId id="281"/>
          </p14:sldIdLst>
        </p14:section>
        <p14:section name="著作" id="{A4DB44BD-E1CF-4749-8D60-BCEBC2DE30BB}">
          <p14:sldIdLst>
            <p14:sldId id="640"/>
            <p14:sldId id="265"/>
            <p14:sldId id="272"/>
            <p14:sldId id="271"/>
            <p14:sldId id="285"/>
            <p14:sldId id="276"/>
            <p14:sldId id="277"/>
          </p14:sldIdLst>
        </p14:section>
        <p14:section name="发展" id="{7BDB3E22-DB73-4744-A74B-7E9A70CE0705}">
          <p14:sldIdLst>
            <p14:sldId id="639"/>
            <p14:sldId id="266"/>
            <p14:sldId id="267"/>
            <p14:sldId id="268"/>
            <p14:sldId id="269"/>
            <p14:sldId id="278"/>
          </p14:sldIdLst>
        </p14:section>
        <p14:section name="结束" id="{0446B0CE-9647-465C-B73D-4005B492301E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83184-DE5E-4CD2-A011-8387C43961D2}" type="datetimeFigureOut">
              <a:rPr lang="zh-CN" altLang="en-US" smtClean="0"/>
              <a:t>2019-04-01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2C985-BD56-4BDF-A81A-25A394E20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982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9468-4A91-49DC-BC4F-BED21B7804C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99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2019-04-01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35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2019-04-01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4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2019-04-01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7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2019-04-01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65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2019-04-01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98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2019-04-01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05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2019-04-01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55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2019-04-01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0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2019-04-01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72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2019-04-01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14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C0F4-9951-4DFA-AD64-E64B3B388CC9}" type="datetimeFigureOut">
              <a:rPr lang="zh-CN" altLang="en-US" smtClean="0"/>
              <a:t>2019-04-01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7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7C0F4-9951-4DFA-AD64-E64B3B388CC9}" type="datetimeFigureOut">
              <a:rPr lang="zh-CN" altLang="en-US" smtClean="0"/>
              <a:t>2019-04-01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FC7F7-1289-411C-8E99-02B3BF8D6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35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5C6B356-AA68-4A06-A9B8-E6D8CACD7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949" y="2007050"/>
            <a:ext cx="3288102" cy="389684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9A083FC-04DE-4CD0-8C80-5D64BC0275F8}"/>
              </a:ext>
            </a:extLst>
          </p:cNvPr>
          <p:cNvSpPr/>
          <p:nvPr/>
        </p:nvSpPr>
        <p:spPr>
          <a:xfrm>
            <a:off x="1709678" y="802782"/>
            <a:ext cx="57246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>
                <a:latin typeface="方正跃进简体" panose="02000000000000000000" pitchFamily="2" charset="-122"/>
                <a:ea typeface="方正跃进简体" panose="02000000000000000000" pitchFamily="2" charset="-122"/>
              </a:rPr>
              <a:t>毛泽东的军事理论</a:t>
            </a:r>
          </a:p>
        </p:txBody>
      </p:sp>
    </p:spTree>
    <p:extLst>
      <p:ext uri="{BB962C8B-B14F-4D97-AF65-F5344CB8AC3E}">
        <p14:creationId xmlns:p14="http://schemas.microsoft.com/office/powerpoint/2010/main" val="2558172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E29F5-B118-47D7-B7DE-CD5FBA5AB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三大战役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A3FF0-69F8-44B3-874D-1F8911DD9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三大战役是指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1948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月至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1949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月，中国人民解放军同中华民国国军进行的战略决战，包括辽沈战役、淮海战役、平津战役三个战略性战役。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1948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年，解放军攻克拥有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万重兵、工事坚固的山东省会城市济南。毙伤国民党军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22423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人，俘王耀武以下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61873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人。济南战役是人民解放军攻克敌人重点设防的大城市的开始。这一战役揭开了战略决战的序幕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。辽沈、淮海、平津三大战役，历时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142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天，共争取起义、投诚、接受和平改编与歼灭国民党正规军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144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个师，非正规军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个师，合计共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154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万余人。国民党赖以维持其反动统治的主要军事力量基本上被消灭。三大战役的胜利，奠定了人民解放战争在全国胜利的基础。</a:t>
            </a:r>
          </a:p>
          <a:p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7403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0FC9ADB-BD78-460E-A4EB-8A33A36C758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376" y="402113"/>
            <a:ext cx="5663248" cy="6053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9293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46317-CE7C-4BB0-BCC1-57ECE4BC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战略战术思想</a:t>
            </a:r>
            <a:b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88551-E68B-4CEC-AD83-EA5EAAD02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战略思想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  1.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放眼全局，注重战役间的协调配合。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  2.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针对不同情况制定不同的战略方针。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  3.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以攻打重点目标统率战役全局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战术思想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  1.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分割敌人，各个击破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  2.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攻城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围点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与打援、牵制相结合</a:t>
            </a:r>
          </a:p>
          <a:p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军事打击为主，辅之以政治攻势</a:t>
            </a:r>
          </a:p>
          <a:p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2576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过渡页主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44" y="663320"/>
            <a:ext cx="6043919" cy="279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673561" y="3441385"/>
            <a:ext cx="7678750" cy="375364"/>
            <a:chOff x="0" y="0"/>
            <a:chExt cx="10075" cy="492"/>
          </a:xfrm>
        </p:grpSpPr>
        <p:sp>
          <p:nvSpPr>
            <p:cNvPr id="25604" name="AutoShape 4"/>
            <p:cNvSpPr>
              <a:spLocks noChangeArrowheads="1"/>
            </p:cNvSpPr>
            <p:nvPr/>
          </p:nvSpPr>
          <p:spPr bwMode="auto">
            <a:xfrm>
              <a:off x="4800" y="0"/>
              <a:ext cx="495" cy="492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2161"/>
            </a:p>
          </p:txBody>
        </p:sp>
        <p:sp>
          <p:nvSpPr>
            <p:cNvPr id="2" name="Line 5"/>
            <p:cNvSpPr>
              <a:spLocks noChangeShapeType="1"/>
            </p:cNvSpPr>
            <p:nvPr/>
          </p:nvSpPr>
          <p:spPr bwMode="auto">
            <a:xfrm flipH="1">
              <a:off x="0" y="281"/>
              <a:ext cx="4747" cy="4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161"/>
            </a:p>
          </p:txBody>
        </p:sp>
        <p:sp>
          <p:nvSpPr>
            <p:cNvPr id="3" name="Line 6"/>
            <p:cNvSpPr>
              <a:spLocks noChangeShapeType="1"/>
            </p:cNvSpPr>
            <p:nvPr/>
          </p:nvSpPr>
          <p:spPr bwMode="auto">
            <a:xfrm flipH="1">
              <a:off x="5329" y="281"/>
              <a:ext cx="4747" cy="4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161"/>
            </a:p>
          </p:txBody>
        </p:sp>
      </p:grpSp>
      <p:pic>
        <p:nvPicPr>
          <p:cNvPr id="25607" name="Picture 7" descr="田字框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548" y="3936791"/>
            <a:ext cx="543039" cy="54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8" name="Picture 8" descr="田字框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517" y="3936791"/>
            <a:ext cx="543039" cy="54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9" name="Picture 9" descr="田字框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88" y="3936791"/>
            <a:ext cx="543039" cy="54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10" name="Picture 10" descr="田字框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56" y="3936791"/>
            <a:ext cx="543038" cy="54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2929550" y="3932981"/>
            <a:ext cx="3227742" cy="535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buFont typeface="Arial" panose="020B0604020202020204" pitchFamily="34" charset="0"/>
              <a:buNone/>
            </a:pPr>
            <a:r>
              <a:rPr lang="zh-CN" altLang="en-US" sz="2881">
                <a:solidFill>
                  <a:schemeClr val="accent2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第三部分</a:t>
            </a:r>
            <a:endParaRPr lang="zh-CN" altLang="en-US" sz="2161"/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2331256" y="4573193"/>
            <a:ext cx="4494832" cy="58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107" tIns="43553" rIns="87107" bIns="43553"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zh-CN" altLang="zh-CN" sz="3200">
                <a:latin typeface="方正跃进简体" panose="02000000000000000000" pitchFamily="2" charset="-122"/>
                <a:ea typeface="方正跃进简体" panose="02000000000000000000" pitchFamily="2" charset="-122"/>
              </a:rPr>
              <a:t>著作中的战术思想</a:t>
            </a:r>
            <a:endParaRPr lang="zh-CN" altLang="en-US" sz="3200" b="1">
              <a:latin typeface="方正跃进简体" panose="02000000000000000000" pitchFamily="2" charset="-122"/>
              <a:ea typeface="方正跃进简体" panose="02000000000000000000" pitchFamily="2" charset="-122"/>
            </a:endParaRP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2759081" y="5560349"/>
            <a:ext cx="35229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《论持久战》《战争与战略问题》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89210"/>
      </p:ext>
    </p:extLst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150"/>
                            </p:stCondLst>
                            <p:childTnLst>
                              <p:par>
                                <p:cTn id="3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2" grpId="0" bldLvl="0" autoUpdateAnimBg="0"/>
      <p:bldP spid="25613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A94B3E-EC81-4F53-A929-93FF5389B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864" y="598748"/>
            <a:ext cx="3250622" cy="4351338"/>
          </a:xfrm>
        </p:spPr>
        <p:txBody>
          <a:bodyPr>
            <a:normAutofit/>
          </a:bodyPr>
          <a:lstStyle/>
          <a:p>
            <a:r>
              <a:rPr lang="zh-CN" altLang="en-US" b="0">
                <a:latin typeface="方正跃进简体" panose="02000000000000000000" pitchFamily="2" charset="-122"/>
                <a:ea typeface="方正跃进简体" panose="02000000000000000000" pitchFamily="2" charset="-122"/>
              </a:rPr>
              <a:t>兵民是胜利之本 </a:t>
            </a:r>
          </a:p>
        </p:txBody>
      </p:sp>
      <p:pic>
        <p:nvPicPr>
          <p:cNvPr id="4" name="图片 3" descr="IMG_256">
            <a:extLst>
              <a:ext uri="{FF2B5EF4-FFF2-40B4-BE49-F238E27FC236}">
                <a16:creationId xmlns:a16="http://schemas.microsoft.com/office/drawing/2014/main" id="{D901374D-AA6D-44C8-AFFE-F9A7805FFC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14" y="698500"/>
            <a:ext cx="3749040" cy="546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7073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486D3-9ABC-476F-AC4B-91C479E4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作品思想</a:t>
            </a:r>
            <a:b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CCDD9-2925-4BE3-8DEE-1B254272F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001423"/>
            <a:ext cx="7886700" cy="25933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抗日战争不是任何别的战争，乃是半殖民地半封建的中国和帝国主义的日本之间在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世纪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年代进行的一场决死的战争，全部问题的根据就在这里。</a:t>
            </a:r>
          </a:p>
          <a:p>
            <a:pPr>
              <a:lnSpc>
                <a:spcPct val="100000"/>
              </a:lnSpc>
            </a:pP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兵民是胜利之本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武器是战争的重要的因素，但不是决定的因素，决定的因素是人不是物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战争的胜利之最深厚的根源，存在于民众之中。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只要动员了全国老百姓，就会造成陷敌于灭顶之灾的汪洋大海，造成弥补武器等等缺陷的补救条件，造成克服一切战争困难的前提。</a:t>
            </a:r>
          </a:p>
          <a:p>
            <a:pPr>
              <a:lnSpc>
                <a:spcPct val="100000"/>
              </a:lnSpc>
            </a:pP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112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8431C-0BCF-44BA-AC7F-31557849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E35DE-F7EB-409B-BBB4-60E3EEBA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持久战》处处充满了辩证法，充满了唯物主义，是马克思主义的普遍真理同中国抗日战争的具体实际相结合的典范。它清楚而又正确地回答了人们最关心又一时看不清楚的问题，大大提高了坚持抗战的信念。</a:t>
            </a:r>
          </a:p>
          <a:p>
            <a:pPr>
              <a:lnSpc>
                <a:spcPct val="100000"/>
              </a:lnSpc>
            </a:pP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6573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6721AB-4640-4B55-8A93-AA0D5318F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348" y="1027907"/>
            <a:ext cx="3408219" cy="1721342"/>
          </a:xfrm>
        </p:spPr>
        <p:txBody>
          <a:bodyPr>
            <a:normAutofit/>
          </a:bodyPr>
          <a:lstStyle/>
          <a:p>
            <a:r>
              <a:rPr lang="zh-CN" altLang="en-US" b="0">
                <a:latin typeface="方正跃进简体" panose="02000000000000000000" pitchFamily="2" charset="-122"/>
                <a:ea typeface="方正跃进简体" panose="02000000000000000000" pitchFamily="2" charset="-122"/>
              </a:rPr>
              <a:t>中国革命只能靠武装斗争解决问题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6FCA64-4EFC-465B-87B9-33536024F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46" y="1027907"/>
            <a:ext cx="3672704" cy="493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17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03F91-740E-48B2-BB00-FA74B0C5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作品思想</a:t>
            </a:r>
            <a:b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B482E-E2A3-4331-8FB6-2AEF0316D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基于时代下中国的特殊国情，中国必须开创适合 自己的革命道路，选择农村包围城市，武装夺取政权是有必然缘由的。</a:t>
            </a:r>
          </a:p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我们战争并非恋战， 而是通过战争终结战争。</a:t>
            </a:r>
          </a:p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十七年的探索，使我党积累了独有而珍贵的军事经验。也熟悉发展了马克思主义理论。</a:t>
            </a:r>
          </a:p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国内战争和民族战争中党的军事战略的转变。选择游击战还是正规战，不能墨守成规，而是要对症下药。观察比较敌人与我们的实况。</a:t>
            </a:r>
          </a:p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抗日游击战在早期发挥了不可取代的重要作用。但基于局势变化，向正规战的转变亟待完成。</a:t>
            </a:r>
          </a:p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7714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B223E-D5C6-49BF-90B6-7FEDC9AD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b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D19E5-3D52-4FD0-826A-47E8B0160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战争与战略问题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一文中， 毛泽东辨析了中外国情区别，总结国共经验与成就。从我党与国实况出发，就我党革命道路中的争议点做出了明确而有重要参考价值的答复。</a:t>
            </a:r>
          </a:p>
        </p:txBody>
      </p:sp>
    </p:spTree>
    <p:extLst>
      <p:ext uri="{BB962C8B-B14F-4D97-AF65-F5344CB8AC3E}">
        <p14:creationId xmlns:p14="http://schemas.microsoft.com/office/powerpoint/2010/main" val="142667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目录">
            <a:extLst>
              <a:ext uri="{FF2B5EF4-FFF2-40B4-BE49-F238E27FC236}">
                <a16:creationId xmlns:a16="http://schemas.microsoft.com/office/drawing/2014/main" id="{4AD13996-8A1A-4F44-BC92-E84AE473F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68712"/>
            <a:ext cx="4227513" cy="318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 descr="徽标">
            <a:extLst>
              <a:ext uri="{FF2B5EF4-FFF2-40B4-BE49-F238E27FC236}">
                <a16:creationId xmlns:a16="http://schemas.microsoft.com/office/drawing/2014/main" id="{F8665828-9C02-4965-BF76-1BA5B1ED9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784351"/>
            <a:ext cx="2752725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 Box 9">
            <a:extLst>
              <a:ext uri="{FF2B5EF4-FFF2-40B4-BE49-F238E27FC236}">
                <a16:creationId xmlns:a16="http://schemas.microsoft.com/office/drawing/2014/main" id="{D4A0F3A0-49DC-4200-9178-0131073FD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1" y="2441576"/>
            <a:ext cx="882344" cy="458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2574" tIns="36287" rIns="72574" bIns="36287"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5A730B8F-DC54-46B4-83B9-4D1F8F6B9AC9}"/>
              </a:ext>
            </a:extLst>
          </p:cNvPr>
          <p:cNvGrpSpPr/>
          <p:nvPr/>
        </p:nvGrpSpPr>
        <p:grpSpPr>
          <a:xfrm>
            <a:off x="4396338" y="1563689"/>
            <a:ext cx="4632324" cy="5089525"/>
            <a:chOff x="3997327" y="1563689"/>
            <a:chExt cx="4632324" cy="5089525"/>
          </a:xfrm>
        </p:grpSpPr>
        <p:grpSp>
          <p:nvGrpSpPr>
            <p:cNvPr id="28" name="Group 4">
              <a:extLst>
                <a:ext uri="{FF2B5EF4-FFF2-40B4-BE49-F238E27FC236}">
                  <a16:creationId xmlns:a16="http://schemas.microsoft.com/office/drawing/2014/main" id="{C6162BB4-518F-4027-8E4C-B66D997B18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3701" y="1563689"/>
              <a:ext cx="4425950" cy="5089525"/>
              <a:chOff x="0" y="0"/>
              <a:chExt cx="6972" cy="8016"/>
            </a:xfrm>
          </p:grpSpPr>
          <p:sp>
            <p:nvSpPr>
              <p:cNvPr id="29" name="AutoShape 5">
                <a:extLst>
                  <a:ext uri="{FF2B5EF4-FFF2-40B4-BE49-F238E27FC236}">
                    <a16:creationId xmlns:a16="http://schemas.microsoft.com/office/drawing/2014/main" id="{BE0ABC46-AA68-4FA3-9531-BA0AAEA05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" y="78"/>
                <a:ext cx="6894" cy="7938"/>
              </a:xfrm>
              <a:prstGeom prst="roundRect">
                <a:avLst>
                  <a:gd name="adj" fmla="val 2713"/>
                </a:avLst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  <p:sp>
            <p:nvSpPr>
              <p:cNvPr id="30" name="AutoShape 6">
                <a:extLst>
                  <a:ext uri="{FF2B5EF4-FFF2-40B4-BE49-F238E27FC236}">
                    <a16:creationId xmlns:a16="http://schemas.microsoft.com/office/drawing/2014/main" id="{69F5DCBB-0B84-4B35-B1E2-C4863E904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894" cy="7938"/>
              </a:xfrm>
              <a:prstGeom prst="roundRect">
                <a:avLst>
                  <a:gd name="adj" fmla="val 2713"/>
                </a:avLst>
              </a:prstGeom>
              <a:solidFill>
                <a:schemeClr val="bg1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</p:grpSp>
        <p:sp>
          <p:nvSpPr>
            <p:cNvPr id="31" name="任意多边形 86">
              <a:extLst>
                <a:ext uri="{FF2B5EF4-FFF2-40B4-BE49-F238E27FC236}">
                  <a16:creationId xmlns:a16="http://schemas.microsoft.com/office/drawing/2014/main" id="{F9396885-C032-4361-A7AB-4D21EF14C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8913" y="1824038"/>
              <a:ext cx="207962" cy="536575"/>
            </a:xfrm>
            <a:custGeom>
              <a:avLst/>
              <a:gdLst>
                <a:gd name="T0" fmla="*/ 2002135 w 21600"/>
                <a:gd name="T1" fmla="*/ 2986139 h 21600"/>
                <a:gd name="T2" fmla="*/ 1978316 w 21600"/>
                <a:gd name="T3" fmla="*/ 13329293 h 21600"/>
                <a:gd name="T4" fmla="*/ 0 w 21600"/>
                <a:gd name="T5" fmla="*/ 10047566 h 21600"/>
                <a:gd name="T6" fmla="*/ 2965 w 21600"/>
                <a:gd name="T7" fmla="*/ 0 h 21600"/>
                <a:gd name="T8" fmla="*/ 2002135 w 21600"/>
                <a:gd name="T9" fmla="*/ 2986139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599" y="4839"/>
                  </a:moveTo>
                  <a:lnTo>
                    <a:pt x="21342" y="21600"/>
                  </a:lnTo>
                  <a:lnTo>
                    <a:pt x="0" y="16282"/>
                  </a:lnTo>
                  <a:lnTo>
                    <a:pt x="32" y="0"/>
                  </a:lnTo>
                  <a:lnTo>
                    <a:pt x="21599" y="48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任意多边形 1313">
              <a:extLst>
                <a:ext uri="{FF2B5EF4-FFF2-40B4-BE49-F238E27FC236}">
                  <a16:creationId xmlns:a16="http://schemas.microsoft.com/office/drawing/2014/main" id="{FC373F99-4671-4BDE-BC7C-D39C30CEC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327" y="1824038"/>
              <a:ext cx="3440113" cy="419100"/>
            </a:xfrm>
            <a:custGeom>
              <a:avLst/>
              <a:gdLst>
                <a:gd name="T0" fmla="*/ 0 w 21600"/>
                <a:gd name="T1" fmla="*/ 8045110 h 21600"/>
                <a:gd name="T2" fmla="*/ 547887845 w 21600"/>
                <a:gd name="T3" fmla="*/ 8131704 h 21600"/>
                <a:gd name="T4" fmla="*/ 523740163 w 21600"/>
                <a:gd name="T5" fmla="*/ 4044024 h 21600"/>
                <a:gd name="T6" fmla="*/ 547887845 w 21600"/>
                <a:gd name="T7" fmla="*/ 129514 h 21600"/>
                <a:gd name="T8" fmla="*/ 1369675 w 21600"/>
                <a:gd name="T9" fmla="*/ 0 h 21600"/>
                <a:gd name="T10" fmla="*/ 0 w 21600"/>
                <a:gd name="T11" fmla="*/ 804511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370"/>
                  </a:moveTo>
                  <a:lnTo>
                    <a:pt x="21600" y="21600"/>
                  </a:lnTo>
                  <a:lnTo>
                    <a:pt x="20648" y="10742"/>
                  </a:lnTo>
                  <a:lnTo>
                    <a:pt x="21600" y="344"/>
                  </a:lnTo>
                  <a:lnTo>
                    <a:pt x="54" y="0"/>
                  </a:lnTo>
                  <a:lnTo>
                    <a:pt x="0" y="21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AutoShape 11">
              <a:extLst>
                <a:ext uri="{FF2B5EF4-FFF2-40B4-BE49-F238E27FC236}">
                  <a16:creationId xmlns:a16="http://schemas.microsoft.com/office/drawing/2014/main" id="{FBAB56F5-55FE-4B6C-9A78-87CF2A572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940" y="1876427"/>
              <a:ext cx="263525" cy="263525"/>
            </a:xfrm>
            <a:prstGeom prst="star5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35" name="Text Box 12">
              <a:extLst>
                <a:ext uri="{FF2B5EF4-FFF2-40B4-BE49-F238E27FC236}">
                  <a16:creationId xmlns:a16="http://schemas.microsoft.com/office/drawing/2014/main" id="{C7254003-8A10-496A-BE10-D25E3E182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6276" y="1854200"/>
              <a:ext cx="2457450" cy="350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574" tIns="36287" rIns="72574" bIns="36287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毛泽东</a:t>
              </a: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的军事</a:t>
              </a:r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生平</a:t>
              </a:r>
              <a:endPara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任意多边形 86">
              <a:extLst>
                <a:ext uri="{FF2B5EF4-FFF2-40B4-BE49-F238E27FC236}">
                  <a16:creationId xmlns:a16="http://schemas.microsoft.com/office/drawing/2014/main" id="{A17E20DD-DA1B-433C-BE6A-FE850ABD5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8913" y="2744788"/>
              <a:ext cx="207962" cy="536575"/>
            </a:xfrm>
            <a:custGeom>
              <a:avLst/>
              <a:gdLst>
                <a:gd name="T0" fmla="*/ 2002135 w 21600"/>
                <a:gd name="T1" fmla="*/ 2986139 h 21600"/>
                <a:gd name="T2" fmla="*/ 1978316 w 21600"/>
                <a:gd name="T3" fmla="*/ 13329293 h 21600"/>
                <a:gd name="T4" fmla="*/ 0 w 21600"/>
                <a:gd name="T5" fmla="*/ 10047566 h 21600"/>
                <a:gd name="T6" fmla="*/ 2965 w 21600"/>
                <a:gd name="T7" fmla="*/ 0 h 21600"/>
                <a:gd name="T8" fmla="*/ 2002135 w 21600"/>
                <a:gd name="T9" fmla="*/ 2986139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599" y="4839"/>
                  </a:moveTo>
                  <a:lnTo>
                    <a:pt x="21342" y="21600"/>
                  </a:lnTo>
                  <a:lnTo>
                    <a:pt x="0" y="16282"/>
                  </a:lnTo>
                  <a:lnTo>
                    <a:pt x="32" y="0"/>
                  </a:lnTo>
                  <a:lnTo>
                    <a:pt x="21599" y="48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任意多边形 1313">
              <a:extLst>
                <a:ext uri="{FF2B5EF4-FFF2-40B4-BE49-F238E27FC236}">
                  <a16:creationId xmlns:a16="http://schemas.microsoft.com/office/drawing/2014/main" id="{3ACDDFD8-7A94-47BA-AB9D-A8DD48599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327" y="2744788"/>
              <a:ext cx="3440113" cy="419100"/>
            </a:xfrm>
            <a:custGeom>
              <a:avLst/>
              <a:gdLst>
                <a:gd name="T0" fmla="*/ 0 w 21600"/>
                <a:gd name="T1" fmla="*/ 8045110 h 21600"/>
                <a:gd name="T2" fmla="*/ 547887845 w 21600"/>
                <a:gd name="T3" fmla="*/ 8131704 h 21600"/>
                <a:gd name="T4" fmla="*/ 523740163 w 21600"/>
                <a:gd name="T5" fmla="*/ 4044024 h 21600"/>
                <a:gd name="T6" fmla="*/ 547887845 w 21600"/>
                <a:gd name="T7" fmla="*/ 129514 h 21600"/>
                <a:gd name="T8" fmla="*/ 1369675 w 21600"/>
                <a:gd name="T9" fmla="*/ 0 h 21600"/>
                <a:gd name="T10" fmla="*/ 0 w 21600"/>
                <a:gd name="T11" fmla="*/ 804511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370"/>
                  </a:moveTo>
                  <a:lnTo>
                    <a:pt x="21600" y="21600"/>
                  </a:lnTo>
                  <a:lnTo>
                    <a:pt x="20648" y="10742"/>
                  </a:lnTo>
                  <a:lnTo>
                    <a:pt x="21600" y="344"/>
                  </a:lnTo>
                  <a:lnTo>
                    <a:pt x="54" y="0"/>
                  </a:lnTo>
                  <a:lnTo>
                    <a:pt x="0" y="21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AutoShape 16">
              <a:extLst>
                <a:ext uri="{FF2B5EF4-FFF2-40B4-BE49-F238E27FC236}">
                  <a16:creationId xmlns:a16="http://schemas.microsoft.com/office/drawing/2014/main" id="{0F876227-2DDD-46FC-A46B-596367CE0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940" y="2797177"/>
              <a:ext cx="263525" cy="263525"/>
            </a:xfrm>
            <a:prstGeom prst="star5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39" name="Text Box 17">
              <a:extLst>
                <a:ext uri="{FF2B5EF4-FFF2-40B4-BE49-F238E27FC236}">
                  <a16:creationId xmlns:a16="http://schemas.microsoft.com/office/drawing/2014/main" id="{6C8B509F-DC95-4545-9890-A8C6460F8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6276" y="2774950"/>
              <a:ext cx="2457450" cy="350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574" tIns="36287" rIns="72574" bIns="36287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经典战役</a:t>
              </a:r>
              <a:endPara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任意多边形 86">
              <a:extLst>
                <a:ext uri="{FF2B5EF4-FFF2-40B4-BE49-F238E27FC236}">
                  <a16:creationId xmlns:a16="http://schemas.microsoft.com/office/drawing/2014/main" id="{A670BBD0-42EC-4C65-9FBC-080E9CBDF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8913" y="3697289"/>
              <a:ext cx="207962" cy="536575"/>
            </a:xfrm>
            <a:custGeom>
              <a:avLst/>
              <a:gdLst>
                <a:gd name="T0" fmla="*/ 2002135 w 21600"/>
                <a:gd name="T1" fmla="*/ 2986139 h 21600"/>
                <a:gd name="T2" fmla="*/ 1978316 w 21600"/>
                <a:gd name="T3" fmla="*/ 13329293 h 21600"/>
                <a:gd name="T4" fmla="*/ 0 w 21600"/>
                <a:gd name="T5" fmla="*/ 10047566 h 21600"/>
                <a:gd name="T6" fmla="*/ 2965 w 21600"/>
                <a:gd name="T7" fmla="*/ 0 h 21600"/>
                <a:gd name="T8" fmla="*/ 2002135 w 21600"/>
                <a:gd name="T9" fmla="*/ 2986139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599" y="4839"/>
                  </a:moveTo>
                  <a:lnTo>
                    <a:pt x="21342" y="21600"/>
                  </a:lnTo>
                  <a:lnTo>
                    <a:pt x="0" y="16282"/>
                  </a:lnTo>
                  <a:lnTo>
                    <a:pt x="32" y="0"/>
                  </a:lnTo>
                  <a:lnTo>
                    <a:pt x="21599" y="48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任意多边形 1313">
              <a:extLst>
                <a:ext uri="{FF2B5EF4-FFF2-40B4-BE49-F238E27FC236}">
                  <a16:creationId xmlns:a16="http://schemas.microsoft.com/office/drawing/2014/main" id="{01C7B60B-3BA3-4096-8C2F-FB207042B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327" y="3697287"/>
              <a:ext cx="3440113" cy="419100"/>
            </a:xfrm>
            <a:custGeom>
              <a:avLst/>
              <a:gdLst>
                <a:gd name="T0" fmla="*/ 0 w 21600"/>
                <a:gd name="T1" fmla="*/ 8045110 h 21600"/>
                <a:gd name="T2" fmla="*/ 547887845 w 21600"/>
                <a:gd name="T3" fmla="*/ 8131704 h 21600"/>
                <a:gd name="T4" fmla="*/ 523740163 w 21600"/>
                <a:gd name="T5" fmla="*/ 4044024 h 21600"/>
                <a:gd name="T6" fmla="*/ 547887845 w 21600"/>
                <a:gd name="T7" fmla="*/ 129514 h 21600"/>
                <a:gd name="T8" fmla="*/ 1369675 w 21600"/>
                <a:gd name="T9" fmla="*/ 0 h 21600"/>
                <a:gd name="T10" fmla="*/ 0 w 21600"/>
                <a:gd name="T11" fmla="*/ 804511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370"/>
                  </a:moveTo>
                  <a:lnTo>
                    <a:pt x="21600" y="21600"/>
                  </a:lnTo>
                  <a:lnTo>
                    <a:pt x="20648" y="10742"/>
                  </a:lnTo>
                  <a:lnTo>
                    <a:pt x="21600" y="344"/>
                  </a:lnTo>
                  <a:lnTo>
                    <a:pt x="54" y="0"/>
                  </a:lnTo>
                  <a:lnTo>
                    <a:pt x="0" y="21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AutoShape 21">
              <a:extLst>
                <a:ext uri="{FF2B5EF4-FFF2-40B4-BE49-F238E27FC236}">
                  <a16:creationId xmlns:a16="http://schemas.microsoft.com/office/drawing/2014/main" id="{F923D79A-D007-451C-B068-A3EF9560D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940" y="3749676"/>
              <a:ext cx="263525" cy="263525"/>
            </a:xfrm>
            <a:prstGeom prst="star5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43" name="Text Box 22">
              <a:extLst>
                <a:ext uri="{FF2B5EF4-FFF2-40B4-BE49-F238E27FC236}">
                  <a16:creationId xmlns:a16="http://schemas.microsoft.com/office/drawing/2014/main" id="{10AF5B1C-CB22-448A-A3B0-53F5C7BBE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6276" y="3727451"/>
              <a:ext cx="2457450" cy="350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574" tIns="36287" rIns="72574" bIns="36287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著作中的战术思想</a:t>
              </a:r>
              <a:endPara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任意多边形 86">
              <a:extLst>
                <a:ext uri="{FF2B5EF4-FFF2-40B4-BE49-F238E27FC236}">
                  <a16:creationId xmlns:a16="http://schemas.microsoft.com/office/drawing/2014/main" id="{E1CA7623-B3D6-48C8-A11C-4B3D04227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8913" y="4681538"/>
              <a:ext cx="207962" cy="536575"/>
            </a:xfrm>
            <a:custGeom>
              <a:avLst/>
              <a:gdLst>
                <a:gd name="T0" fmla="*/ 2002135 w 21600"/>
                <a:gd name="T1" fmla="*/ 2986139 h 21600"/>
                <a:gd name="T2" fmla="*/ 1978316 w 21600"/>
                <a:gd name="T3" fmla="*/ 13329293 h 21600"/>
                <a:gd name="T4" fmla="*/ 0 w 21600"/>
                <a:gd name="T5" fmla="*/ 10047566 h 21600"/>
                <a:gd name="T6" fmla="*/ 2965 w 21600"/>
                <a:gd name="T7" fmla="*/ 0 h 21600"/>
                <a:gd name="T8" fmla="*/ 2002135 w 21600"/>
                <a:gd name="T9" fmla="*/ 2986139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599" y="4839"/>
                  </a:moveTo>
                  <a:lnTo>
                    <a:pt x="21342" y="21600"/>
                  </a:lnTo>
                  <a:lnTo>
                    <a:pt x="0" y="16282"/>
                  </a:lnTo>
                  <a:lnTo>
                    <a:pt x="32" y="0"/>
                  </a:lnTo>
                  <a:lnTo>
                    <a:pt x="21599" y="48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任意多边形 1313">
              <a:extLst>
                <a:ext uri="{FF2B5EF4-FFF2-40B4-BE49-F238E27FC236}">
                  <a16:creationId xmlns:a16="http://schemas.microsoft.com/office/drawing/2014/main" id="{09C2C21A-5485-45F7-A15C-DA6FE619A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327" y="4681538"/>
              <a:ext cx="3440113" cy="419100"/>
            </a:xfrm>
            <a:custGeom>
              <a:avLst/>
              <a:gdLst>
                <a:gd name="T0" fmla="*/ 0 w 21600"/>
                <a:gd name="T1" fmla="*/ 8045110 h 21600"/>
                <a:gd name="T2" fmla="*/ 547887845 w 21600"/>
                <a:gd name="T3" fmla="*/ 8131704 h 21600"/>
                <a:gd name="T4" fmla="*/ 523740163 w 21600"/>
                <a:gd name="T5" fmla="*/ 4044024 h 21600"/>
                <a:gd name="T6" fmla="*/ 547887845 w 21600"/>
                <a:gd name="T7" fmla="*/ 129514 h 21600"/>
                <a:gd name="T8" fmla="*/ 1369675 w 21600"/>
                <a:gd name="T9" fmla="*/ 0 h 21600"/>
                <a:gd name="T10" fmla="*/ 0 w 21600"/>
                <a:gd name="T11" fmla="*/ 804511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21370"/>
                  </a:moveTo>
                  <a:lnTo>
                    <a:pt x="21600" y="21600"/>
                  </a:lnTo>
                  <a:lnTo>
                    <a:pt x="20648" y="10742"/>
                  </a:lnTo>
                  <a:lnTo>
                    <a:pt x="21600" y="344"/>
                  </a:lnTo>
                  <a:lnTo>
                    <a:pt x="54" y="0"/>
                  </a:lnTo>
                  <a:lnTo>
                    <a:pt x="0" y="21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AutoShape 26">
              <a:extLst>
                <a:ext uri="{FF2B5EF4-FFF2-40B4-BE49-F238E27FC236}">
                  <a16:creationId xmlns:a16="http://schemas.microsoft.com/office/drawing/2014/main" id="{6D7AA106-3045-4070-8395-C86BA65F2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940" y="4733927"/>
              <a:ext cx="263525" cy="263525"/>
            </a:xfrm>
            <a:prstGeom prst="star5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47" name="Text Box 27">
              <a:extLst>
                <a:ext uri="{FF2B5EF4-FFF2-40B4-BE49-F238E27FC236}">
                  <a16:creationId xmlns:a16="http://schemas.microsoft.com/office/drawing/2014/main" id="{5C471957-AA96-4E09-AA39-BBAC11C64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6276" y="4711701"/>
              <a:ext cx="2457450" cy="350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574" tIns="36287" rIns="72574" bIns="36287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发展历程以及重要地位</a:t>
              </a:r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18766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过渡页主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44" y="663320"/>
            <a:ext cx="6043919" cy="279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673561" y="3441385"/>
            <a:ext cx="7678750" cy="375364"/>
            <a:chOff x="0" y="0"/>
            <a:chExt cx="10075" cy="492"/>
          </a:xfrm>
        </p:grpSpPr>
        <p:sp>
          <p:nvSpPr>
            <p:cNvPr id="25604" name="AutoShape 4"/>
            <p:cNvSpPr>
              <a:spLocks noChangeArrowheads="1"/>
            </p:cNvSpPr>
            <p:nvPr/>
          </p:nvSpPr>
          <p:spPr bwMode="auto">
            <a:xfrm>
              <a:off x="4800" y="0"/>
              <a:ext cx="495" cy="492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2161"/>
            </a:p>
          </p:txBody>
        </p:sp>
        <p:sp>
          <p:nvSpPr>
            <p:cNvPr id="2" name="Line 5"/>
            <p:cNvSpPr>
              <a:spLocks noChangeShapeType="1"/>
            </p:cNvSpPr>
            <p:nvPr/>
          </p:nvSpPr>
          <p:spPr bwMode="auto">
            <a:xfrm flipH="1">
              <a:off x="0" y="281"/>
              <a:ext cx="4747" cy="4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161"/>
            </a:p>
          </p:txBody>
        </p:sp>
        <p:sp>
          <p:nvSpPr>
            <p:cNvPr id="3" name="Line 6"/>
            <p:cNvSpPr>
              <a:spLocks noChangeShapeType="1"/>
            </p:cNvSpPr>
            <p:nvPr/>
          </p:nvSpPr>
          <p:spPr bwMode="auto">
            <a:xfrm flipH="1">
              <a:off x="5329" y="281"/>
              <a:ext cx="4747" cy="4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161"/>
            </a:p>
          </p:txBody>
        </p:sp>
      </p:grpSp>
      <p:pic>
        <p:nvPicPr>
          <p:cNvPr id="25607" name="Picture 7" descr="田字框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548" y="3936791"/>
            <a:ext cx="543039" cy="54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8" name="Picture 8" descr="田字框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517" y="3936791"/>
            <a:ext cx="543039" cy="54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9" name="Picture 9" descr="田字框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88" y="3936791"/>
            <a:ext cx="543039" cy="54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10" name="Picture 10" descr="田字框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56" y="3936791"/>
            <a:ext cx="543038" cy="54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2929550" y="3932981"/>
            <a:ext cx="3227742" cy="535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buFont typeface="Arial" panose="020B0604020202020204" pitchFamily="34" charset="0"/>
              <a:buNone/>
            </a:pPr>
            <a:r>
              <a:rPr lang="zh-CN" altLang="en-US" sz="2881">
                <a:solidFill>
                  <a:schemeClr val="accent2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第四部分</a:t>
            </a:r>
            <a:endParaRPr lang="zh-CN" altLang="en-US" sz="2161"/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2331256" y="4573193"/>
            <a:ext cx="4494832" cy="58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107" tIns="43553" rIns="87107" bIns="43553"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zh-CN" altLang="zh-CN" sz="3200">
                <a:latin typeface="方正跃进简体" panose="02000000000000000000" pitchFamily="2" charset="-122"/>
                <a:ea typeface="方正跃进简体" panose="02000000000000000000" pitchFamily="2" charset="-122"/>
              </a:rPr>
              <a:t>发展历程以及重要地位</a:t>
            </a:r>
            <a:endParaRPr lang="zh-CN" altLang="en-US" sz="3200" b="1">
              <a:latin typeface="方正跃进简体" panose="02000000000000000000" pitchFamily="2" charset="-122"/>
              <a:ea typeface="方正跃进简体" panose="02000000000000000000" pitchFamily="2" charset="-122"/>
            </a:endParaRP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3053709" y="5610226"/>
            <a:ext cx="29336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萌芽、产生、形成、完善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150"/>
                            </p:stCondLst>
                            <p:childTnLst>
                              <p:par>
                                <p:cTn id="3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2" grpId="0" bldLvl="0" autoUpdateAnimBg="0"/>
      <p:bldP spid="25613" grpId="0" bldLvl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21078-576E-4E20-9DBB-D0161FDE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萌芽</a:t>
            </a:r>
            <a:endParaRPr lang="zh-CN" altLang="en-US" sz="1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80238-C8EE-4071-83A1-A4828B4C5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毛泽东的哲学和军事思想最早的萌芽都产生于他在一师的学习生涯，毛泽东思想的两个理论来源：一是马克思主义理论辩证唯物主义，二是中国优秀的传统文化。毛泽东最早的哲学思想萌芽产生，最早的哲学思想的源头是湖湘文化，因为他是湖南人，他受湖湘文化的影响是非常深的。后来形成的毛泽东思想的核心是实事求是，实事求是是毛泽东思想的基础和核心。</a:t>
            </a:r>
          </a:p>
          <a:p>
            <a:endParaRPr lang="zh-CN" altLang="en-US" sz="1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113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A807D-0A22-445D-B4A2-C8F4EBB8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1927.8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“八一”南昌起义——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1935.1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遵义会议）</a:t>
            </a:r>
            <a:b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490A1C-9C84-4C20-AD08-6D38C55A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井冈山时期是毛泽东军事思想形成与发展的历史逻辑起点。</a:t>
            </a:r>
          </a:p>
          <a:p>
            <a:pPr>
              <a:lnSpc>
                <a:spcPct val="170000"/>
              </a:lnSpc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1921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年中国共产党成立至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1935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月遵义会议前，是毛泽东军事思想的产生时期。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国共两党合作大革命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失败后，毛泽东提出了“上山”以“造成军事势力的基础”的主张。随后，在“八七会议”上，毛泽东又进一步提出“政权是由枪杆子中取得的”重要论断。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1927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日，中国共产党发动南昌起义，进入了独立领导武装斗争的新时期。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月，毛泽东组织领导了湘赣边秋收起义。尔后，在井冈山斗争中，提出了“十六字诀”的游击战争的基本作战原则。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1928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年至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1930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年初，毛泽东在他的《中国的红色政权为什么能够存在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》、《井冈山的斗争》等著作中，提出了中国革命必须走农村包围城市道路的理论。古田会议又明确了建设新型的人民军队的建军原则。在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1930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年至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1931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年的反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围剿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作战中，红军取得了丰富的作战经验，提出了诱敌深入的方针，形成了红军的全部作战原则。</a:t>
            </a:r>
          </a:p>
          <a:p>
            <a:pPr>
              <a:lnSpc>
                <a:spcPct val="170000"/>
              </a:lnSpc>
            </a:pP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毛泽东成功解决了中国革命走什么路、如何建军、如何作战三个基本问题，它们标志着毛泽东军事思想已初步形成，并为其后来科学体系的形成奠定了坚实的基础。</a:t>
            </a:r>
          </a:p>
          <a:p>
            <a:pPr>
              <a:lnSpc>
                <a:spcPct val="170000"/>
              </a:lnSpc>
            </a:pP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233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26340-9FE6-4029-9F4F-DBBF13E6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形成（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1935.1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遵义会议——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1945.8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抗日战争胜利）</a:t>
            </a:r>
            <a:b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15479-0850-414E-99CF-7BFC4525E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遵义会议至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1945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年抗日战争胜利，是毛泽东军事思想形成完整科学体系的时期，是毛泽东军事思想发展的一个起点。</a:t>
            </a:r>
          </a:p>
          <a:p>
            <a:pPr>
              <a:lnSpc>
                <a:spcPct val="170000"/>
              </a:lnSpc>
            </a:pP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遵义会议确立了毛泽东在中国共产党和中国工农红军中的领导地位，四渡赤水确立了毛泽东的威信，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1945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年朱德同志在中国共产党第七次全国代表大会上明确提出了“毛泽东军事思想”的概念，并对此做了阐述。</a:t>
            </a:r>
          </a:p>
          <a:p>
            <a:pPr>
              <a:lnSpc>
                <a:spcPct val="170000"/>
              </a:lnSpc>
            </a:pP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遵义会议至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1945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年抗日战争胜利，是毛泽东军事思想形成完整科学体系的时期。遵义会议纠正了王明“左”倾冒险主义在军事上的错误，重新肯定了以毛泽东为代表的正确军事路线，是毛泽东军事思想发展的一个起点。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1936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毛泽东写了《中国革命战争的战略问题》一书，深刻地阐明了无产阶级研究战争和指导战争的立场、观点和方法，系统地论述了中国革命战争的战略指导问题。抗日战争爆发后，毛泽东相继发表了《抗日游击战争的战略问题》、《论持久战》、《论新阶段》、《战争和战略问题》等军事著作，系统地论述了人民军队、人民战争、人民战争的战略战术的理论和原则，以及研究和指导战争的认识论和方法论。这一时期，毛泽东军事思想已发展成为系统的理论，并经受了战争实践的考验。</a:t>
            </a:r>
          </a:p>
          <a:p>
            <a:pPr>
              <a:lnSpc>
                <a:spcPct val="170000"/>
              </a:lnSpc>
            </a:pP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7906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EEC42-1207-4D5D-8BC6-350143DA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完善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1946.6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解放战争时期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-1949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建国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4C3A89-6267-4DDF-BEB1-1CC8F310D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解放战争时期，毛泽东同朱德、周恩来等组织指挥了一系列重要战役，并且根据新的经验撰写了《集中优势兵力，各个歼灭敌人》、《三个月总结》、《解放战争第二年的战略方针》、十大军事原则等著作。这样，毛泽东军事思想不但有了战略防御的系统理论，而且有了关于战略进攻、战略决战和战略追击的系统理论，标志着毛泽东军事思想的科学体系有了重大发展。</a:t>
            </a:r>
          </a:p>
          <a:p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解放战争时期（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1946.6-1955.2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对时局做出科学分析，并做好战前充分准备，将反对阶级压迫的内战导向全国人民的解放战争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科学指导战争全局，各分战场和一系列战役，歼灭蒋军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807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万人，夺取全国胜利。</a:t>
            </a:r>
          </a:p>
          <a:p>
            <a:pPr lvl="0"/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灵活运用多种作战形式，人民战争的战略战术，进一步丰富和发展。</a:t>
            </a:r>
          </a:p>
          <a:p>
            <a:pPr lvl="0"/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发展了战争和政权建设的理论，建立了人民共和国，根本改变了世界人民力量与战争实力对比。</a:t>
            </a:r>
          </a:p>
          <a:p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毛泽东在此时期主要著作：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《集中优势兵力，各个歼灭敌人》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《解放战争第二年的战略方针》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《三个月总结》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《十大军事原则》以及战争中大量的文电以及三大战役作战方针等。</a:t>
            </a:r>
          </a:p>
          <a:p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3931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4EBA7-F924-4782-BF8F-45004BB9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建国以后（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1950-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65BCA-5020-4B38-BBD4-FEAF49243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毛泽东军事思想在社会主义革命和社会主义建设时期继续得到发展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提出了新时期军队和国防建设方针。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果断作出抗美援朝出国作战决策，科学的确定了战争的目标和规模，赢得了战争胜利，制止了侵略，保卫了国家安全和世界和平。</a:t>
            </a:r>
          </a:p>
          <a:p>
            <a:pPr lvl="0"/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在处理国际争端中坚持“有理、有利、有节”原则，取得了中印边界、中苏边界、中越自卫反击战的胜利。</a:t>
            </a:r>
          </a:p>
          <a:p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401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A4E1C-F670-4ABF-8E0D-15DC6AA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人员分工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2446B-4DAB-479C-ACC9-F61783CBA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，组长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张都铭</a:t>
            </a:r>
          </a:p>
          <a:p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齐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浩天</a:t>
            </a:r>
          </a:p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图片素材收集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朝格苏勒德</a:t>
            </a:r>
          </a:p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毛泽东生平素材收集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林子程</a:t>
            </a:r>
          </a:p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毛泽东指挥下经典战役素材收集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吴磊 赵自威</a:t>
            </a:r>
          </a:p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毛泽东军事著作素材收集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秦宇华 耿瑞良</a:t>
            </a:r>
          </a:p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毛泽东军事思想发展历程素材收集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雷芮 韩均言</a:t>
            </a:r>
          </a:p>
          <a:p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325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过渡页主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44" y="663320"/>
            <a:ext cx="6043919" cy="279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673561" y="3441385"/>
            <a:ext cx="7678750" cy="375364"/>
            <a:chOff x="0" y="0"/>
            <a:chExt cx="10075" cy="492"/>
          </a:xfrm>
        </p:grpSpPr>
        <p:sp>
          <p:nvSpPr>
            <p:cNvPr id="8196" name="AutoShape 4"/>
            <p:cNvSpPr>
              <a:spLocks noChangeArrowheads="1"/>
            </p:cNvSpPr>
            <p:nvPr/>
          </p:nvSpPr>
          <p:spPr bwMode="auto">
            <a:xfrm>
              <a:off x="4800" y="0"/>
              <a:ext cx="495" cy="492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2161"/>
            </a:p>
          </p:txBody>
        </p:sp>
        <p:sp>
          <p:nvSpPr>
            <p:cNvPr id="2" name="Line 5"/>
            <p:cNvSpPr>
              <a:spLocks noChangeShapeType="1"/>
            </p:cNvSpPr>
            <p:nvPr/>
          </p:nvSpPr>
          <p:spPr bwMode="auto">
            <a:xfrm flipH="1">
              <a:off x="0" y="281"/>
              <a:ext cx="4747" cy="4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161"/>
            </a:p>
          </p:txBody>
        </p:sp>
        <p:sp>
          <p:nvSpPr>
            <p:cNvPr id="3" name="Line 6"/>
            <p:cNvSpPr>
              <a:spLocks noChangeShapeType="1"/>
            </p:cNvSpPr>
            <p:nvPr/>
          </p:nvSpPr>
          <p:spPr bwMode="auto">
            <a:xfrm flipH="1">
              <a:off x="5329" y="281"/>
              <a:ext cx="4747" cy="4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161"/>
            </a:p>
          </p:txBody>
        </p:sp>
      </p:grpSp>
      <p:pic>
        <p:nvPicPr>
          <p:cNvPr id="8199" name="Picture 7" descr="田字框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548" y="3936791"/>
            <a:ext cx="543039" cy="54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00" name="Picture 8" descr="田字框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517" y="3936791"/>
            <a:ext cx="543039" cy="54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01" name="Picture 9" descr="田字框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88" y="3936791"/>
            <a:ext cx="543039" cy="54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02" name="Picture 10" descr="田字框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56" y="3936791"/>
            <a:ext cx="543038" cy="54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2929550" y="3932981"/>
            <a:ext cx="3227742" cy="535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buFont typeface="Arial" panose="020B0604020202020204" pitchFamily="34" charset="0"/>
              <a:buNone/>
            </a:pPr>
            <a:r>
              <a:rPr lang="zh-CN" altLang="en-US" sz="2881">
                <a:solidFill>
                  <a:schemeClr val="accent2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第一部分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2331255" y="4573193"/>
            <a:ext cx="4712395" cy="765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7107" tIns="43553" rIns="87107" bIns="43553"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zh-CN" altLang="zh-CN" sz="4400">
                <a:latin typeface="方正跃进简体" panose="02000000000000000000" pitchFamily="2" charset="-122"/>
                <a:ea typeface="方正跃进简体" panose="02000000000000000000" pitchFamily="2" charset="-122"/>
              </a:rPr>
              <a:t>毛泽东</a:t>
            </a:r>
            <a:r>
              <a:rPr lang="zh-CN" altLang="en-US" sz="4400">
                <a:latin typeface="方正跃进简体" panose="02000000000000000000" pitchFamily="2" charset="-122"/>
                <a:ea typeface="方正跃进简体" panose="02000000000000000000" pitchFamily="2" charset="-122"/>
              </a:rPr>
              <a:t>的军事</a:t>
            </a:r>
            <a:r>
              <a:rPr lang="zh-CN" altLang="zh-CN" sz="4400">
                <a:latin typeface="方正跃进简体" panose="02000000000000000000" pitchFamily="2" charset="-122"/>
                <a:ea typeface="方正跃进简体" panose="02000000000000000000" pitchFamily="2" charset="-122"/>
              </a:rPr>
              <a:t>生平</a:t>
            </a:r>
            <a:endParaRPr lang="zh-CN" altLang="en-US" sz="4321" b="1">
              <a:latin typeface="方正跃进简体" panose="02000000000000000000" pitchFamily="2" charset="-122"/>
              <a:ea typeface="方正跃进简体" panose="02000000000000000000" pitchFamily="2" charset="-122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150"/>
                            </p:stCondLst>
                            <p:childTnLst>
                              <p:par>
                                <p:cTn id="3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4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93083-09B3-4A7E-8633-370C383CC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610" y="5062047"/>
            <a:ext cx="7886700" cy="4351338"/>
          </a:xfrm>
        </p:spPr>
        <p:txBody>
          <a:bodyPr/>
          <a:lstStyle/>
          <a:p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毛泽东（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1893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-1976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日），湖南湘潭人。中国人民的领袖，马克思主义者，伟大的无产阶级革命家、战略家和理论家，中国共产党、中国人民解放军和中华人民共和国的主要缔造者和领导人。</a:t>
            </a:r>
          </a:p>
          <a:p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683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932D14-E3BE-420A-A3C5-120B4759E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1257" y="775854"/>
            <a:ext cx="4032019" cy="641188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毛泽东出生于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1893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年，辛亥革命中在新军中参军半年。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1914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年进入湖南第一师范学校，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1920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年创立共产主义组织</a:t>
            </a:r>
            <a:r>
              <a:rPr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1927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年在中共中央紧急会议上提出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政权是由枪杆子中取得的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1928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年成立工农革命军，任党代表并提出以农村包围城市、最后夺取城市和全国政权的道路。</a:t>
            </a:r>
          </a:p>
          <a:p>
            <a:pPr>
              <a:lnSpc>
                <a:spcPct val="110000"/>
              </a:lnSpc>
            </a:pP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1949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日，中华人民共和国建立，他当选为中央人民政府主席。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世纪</a:t>
            </a:r>
            <a:r>
              <a:rPr lang="en-US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年代开始，他领导中共同苏共领导人奉行的大国主义和干涉、控制中国的企图进行了坚决的斗争。</a:t>
            </a:r>
          </a:p>
        </p:txBody>
      </p:sp>
    </p:spTree>
    <p:extLst>
      <p:ext uri="{BB962C8B-B14F-4D97-AF65-F5344CB8AC3E}">
        <p14:creationId xmlns:p14="http://schemas.microsoft.com/office/powerpoint/2010/main" val="313489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过渡页主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44" y="663320"/>
            <a:ext cx="6043919" cy="279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673561" y="3441385"/>
            <a:ext cx="7678750" cy="375364"/>
            <a:chOff x="0" y="0"/>
            <a:chExt cx="10075" cy="492"/>
          </a:xfrm>
        </p:grpSpPr>
        <p:sp>
          <p:nvSpPr>
            <p:cNvPr id="19460" name="AutoShape 4"/>
            <p:cNvSpPr>
              <a:spLocks noChangeArrowheads="1"/>
            </p:cNvSpPr>
            <p:nvPr/>
          </p:nvSpPr>
          <p:spPr bwMode="auto">
            <a:xfrm>
              <a:off x="4800" y="0"/>
              <a:ext cx="495" cy="492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2161"/>
            </a:p>
          </p:txBody>
        </p:sp>
        <p:sp>
          <p:nvSpPr>
            <p:cNvPr id="2" name="Line 5"/>
            <p:cNvSpPr>
              <a:spLocks noChangeShapeType="1"/>
            </p:cNvSpPr>
            <p:nvPr/>
          </p:nvSpPr>
          <p:spPr bwMode="auto">
            <a:xfrm flipH="1">
              <a:off x="0" y="281"/>
              <a:ext cx="4747" cy="4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161"/>
            </a:p>
          </p:txBody>
        </p:sp>
        <p:sp>
          <p:nvSpPr>
            <p:cNvPr id="3" name="Line 6"/>
            <p:cNvSpPr>
              <a:spLocks noChangeShapeType="1"/>
            </p:cNvSpPr>
            <p:nvPr/>
          </p:nvSpPr>
          <p:spPr bwMode="auto">
            <a:xfrm flipH="1">
              <a:off x="5329" y="281"/>
              <a:ext cx="4747" cy="4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161"/>
            </a:p>
          </p:txBody>
        </p:sp>
      </p:grpSp>
      <p:pic>
        <p:nvPicPr>
          <p:cNvPr id="19463" name="Picture 7" descr="田字框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548" y="3936791"/>
            <a:ext cx="543039" cy="54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4" name="Picture 8" descr="田字框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517" y="3936791"/>
            <a:ext cx="543039" cy="54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5" name="Picture 9" descr="田字框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88" y="3936791"/>
            <a:ext cx="543039" cy="54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6" name="Picture 10" descr="田字框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56" y="3936791"/>
            <a:ext cx="543038" cy="54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2929550" y="3932981"/>
            <a:ext cx="3227742" cy="535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buFont typeface="Arial" panose="020B0604020202020204" pitchFamily="34" charset="0"/>
              <a:buNone/>
            </a:pPr>
            <a:r>
              <a:rPr lang="zh-CN" altLang="en-US" sz="2881">
                <a:solidFill>
                  <a:schemeClr val="accent2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第二部分</a:t>
            </a:r>
            <a:endParaRPr lang="zh-CN" altLang="en-US" sz="2161"/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331256" y="4573193"/>
            <a:ext cx="4494832" cy="765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107" tIns="43553" rIns="87107" bIns="43553"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zh-CN" altLang="zh-CN" sz="4400">
                <a:latin typeface="方正跃进简体" panose="02000000000000000000" pitchFamily="2" charset="-122"/>
                <a:ea typeface="方正跃进简体" panose="02000000000000000000" pitchFamily="2" charset="-122"/>
              </a:rPr>
              <a:t>经典战役</a:t>
            </a:r>
            <a:endParaRPr lang="zh-CN" altLang="en-US" sz="4321" b="1">
              <a:latin typeface="方正跃进简体" panose="02000000000000000000" pitchFamily="2" charset="-122"/>
              <a:ea typeface="方正跃进简体" panose="02000000000000000000" pitchFamily="2" charset="-122"/>
            </a:endParaRP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1464300" y="5599141"/>
            <a:ext cx="61125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四渡赤水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三大战役</a:t>
            </a:r>
            <a:endParaRPr lang="zh-CN" altLang="en-US" sz="216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150"/>
                            </p:stCondLst>
                            <p:childTnLst>
                              <p:par>
                                <p:cTn id="3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8" grpId="0" bldLvl="0" autoUpdateAnimBg="0"/>
      <p:bldP spid="19469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1DC69-3E10-448E-A2A6-CA72AE27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四渡赤水</a:t>
            </a:r>
            <a:b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42F693-87D6-4354-AD09-55E6A6616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土地革命战争时期，中央红军长征中，在贵州、四川、云南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省交界的赤水河流域同国民党军进行的运动战战役。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四渡赤水战役是遵义会议之后，中央红军在长征途中，处于国民党几十万重兵围追堵截的艰险条件下，进行的一次决定性运动战战役。在毛泽东主席、周、朱等指挥下，中央红军采取高度机动的运动战方针，纵横驰骋于川黔滇边境广大地区，积极寻找战机，有效地调动和歼灭敌人，彻底粉碎了蒋介石等反动派企图围歼红军于川黔滇边境的狂妄计划，红军取得了战略转移中具有决定意义的胜利。</a:t>
            </a:r>
          </a:p>
          <a:p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毛泽东指挥中央红军三个月的时间六次穿越三条河流，转战川贵滇三省，巧妙地穿插于国民党军重兵集团围剿之间，不断创造战机，在运动中大量歼灭敌人，牢牢地掌握战场的主动权，取得了红军长征史上以少胜多，变被动为主动的光辉战例。</a:t>
            </a:r>
          </a:p>
          <a:p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640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8098C74-90D9-41E1-A811-0C82E18990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88" y="819150"/>
            <a:ext cx="7596823" cy="5219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1539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ACD4292-5E2D-41B2-81B5-947D442B1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3" y="763980"/>
            <a:ext cx="8243093" cy="533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0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1690</Words>
  <Application>Microsoft Office PowerPoint</Application>
  <PresentationFormat>全屏显示(4:3)</PresentationFormat>
  <Paragraphs>99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等线</vt:lpstr>
      <vt:lpstr>等线 Light</vt:lpstr>
      <vt:lpstr>方正跃进简体</vt:lpstr>
      <vt:lpstr>华康俪金黑W8(P)</vt:lpstr>
      <vt:lpstr>宋体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四渡赤水 </vt:lpstr>
      <vt:lpstr>PowerPoint 演示文稿</vt:lpstr>
      <vt:lpstr>PowerPoint 演示文稿</vt:lpstr>
      <vt:lpstr>三大战役</vt:lpstr>
      <vt:lpstr>PowerPoint 演示文稿</vt:lpstr>
      <vt:lpstr>战略战术思想 </vt:lpstr>
      <vt:lpstr>PowerPoint 演示文稿</vt:lpstr>
      <vt:lpstr>PowerPoint 演示文稿</vt:lpstr>
      <vt:lpstr>作品思想 </vt:lpstr>
      <vt:lpstr>总结</vt:lpstr>
      <vt:lpstr>PowerPoint 演示文稿</vt:lpstr>
      <vt:lpstr>作品思想 </vt:lpstr>
      <vt:lpstr>总结 </vt:lpstr>
      <vt:lpstr>PowerPoint 演示文稿</vt:lpstr>
      <vt:lpstr>萌芽</vt:lpstr>
      <vt:lpstr>产生（1927.8“八一”南昌起义——1935.1遵义会议） </vt:lpstr>
      <vt:lpstr>形成（1935.1遵义会议——1945.8抗日战争胜利） </vt:lpstr>
      <vt:lpstr>完善（1946.6解放战争时期-1949建国） </vt:lpstr>
      <vt:lpstr>建国以后（1950-） </vt:lpstr>
      <vt:lpstr>人员分工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1、毛泽东生平介绍（注重军事方面） </dc:title>
  <dc:creator>q ht</dc:creator>
  <cp:lastModifiedBy>q ht</cp:lastModifiedBy>
  <cp:revision>30</cp:revision>
  <dcterms:created xsi:type="dcterms:W3CDTF">2019-03-27T06:10:27Z</dcterms:created>
  <dcterms:modified xsi:type="dcterms:W3CDTF">2019-04-01T09:27:01Z</dcterms:modified>
</cp:coreProperties>
</file>