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0" r:id="rId2"/>
    <p:sldId id="256" r:id="rId3"/>
    <p:sldId id="262" r:id="rId4"/>
    <p:sldId id="263" r:id="rId5"/>
    <p:sldId id="257" r:id="rId6"/>
    <p:sldId id="279" r:id="rId7"/>
    <p:sldId id="280" r:id="rId8"/>
    <p:sldId id="281" r:id="rId9"/>
    <p:sldId id="258" r:id="rId10"/>
    <p:sldId id="265" r:id="rId11"/>
    <p:sldId id="273" r:id="rId12"/>
    <p:sldId id="272" r:id="rId13"/>
    <p:sldId id="270" r:id="rId14"/>
    <p:sldId id="271" r:id="rId15"/>
    <p:sldId id="264" r:id="rId16"/>
    <p:sldId id="276" r:id="rId17"/>
    <p:sldId id="277" r:id="rId18"/>
    <p:sldId id="259" r:id="rId19"/>
    <p:sldId id="266" r:id="rId20"/>
    <p:sldId id="267" r:id="rId21"/>
    <p:sldId id="268" r:id="rId22"/>
    <p:sldId id="269" r:id="rId23"/>
    <p:sldId id="278" r:id="rId24"/>
    <p:sldId id="26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总起" id="{413AC7AD-62DC-421C-9F13-95760DF0C848}">
          <p14:sldIdLst>
            <p14:sldId id="260"/>
          </p14:sldIdLst>
        </p14:section>
        <p14:section name="生平" id="{A3572F73-4690-41AA-B09A-679A4CB3CA33}">
          <p14:sldIdLst>
            <p14:sldId id="256"/>
            <p14:sldId id="262"/>
            <p14:sldId id="263"/>
          </p14:sldIdLst>
        </p14:section>
        <p14:section name="战役" id="{BF1CE254-5097-492A-8407-1A3B8EB3B9F1}">
          <p14:sldIdLst>
            <p14:sldId id="257"/>
            <p14:sldId id="279"/>
            <p14:sldId id="280"/>
            <p14:sldId id="281"/>
          </p14:sldIdLst>
        </p14:section>
        <p14:section name="著作" id="{A4DB44BD-E1CF-4749-8D60-BCEBC2DE30BB}">
          <p14:sldIdLst>
            <p14:sldId id="258"/>
            <p14:sldId id="265"/>
            <p14:sldId id="273"/>
            <p14:sldId id="272"/>
            <p14:sldId id="270"/>
            <p14:sldId id="271"/>
            <p14:sldId id="264"/>
            <p14:sldId id="276"/>
            <p14:sldId id="277"/>
          </p14:sldIdLst>
        </p14:section>
        <p14:section name="发展" id="{7BDB3E22-DB73-4744-A74B-7E9A70CE0705}">
          <p14:sldIdLst>
            <p14:sldId id="259"/>
            <p14:sldId id="266"/>
            <p14:sldId id="267"/>
            <p14:sldId id="268"/>
            <p14:sldId id="269"/>
            <p14:sldId id="278"/>
          </p14:sldIdLst>
        </p14:section>
        <p14:section name="结束" id="{0446B0CE-9647-465C-B73D-4005B492301E}">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86413" autoAdjust="0"/>
  </p:normalViewPr>
  <p:slideViewPr>
    <p:cSldViewPr snapToGrid="0">
      <p:cViewPr varScale="1">
        <p:scale>
          <a:sx n="78" d="100"/>
          <a:sy n="78" d="100"/>
        </p:scale>
        <p:origin x="507" y="54"/>
      </p:cViewPr>
      <p:guideLst/>
    </p:cSldViewPr>
  </p:slideViewPr>
  <p:outlineViewPr>
    <p:cViewPr>
      <p:scale>
        <a:sx n="33" d="100"/>
        <a:sy n="33" d="100"/>
      </p:scale>
      <p:origin x="0" y="-22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D9527-E755-4806-9BC3-B6F87AF6BF0D}" type="datetimeFigureOut">
              <a:rPr lang="zh-CN" altLang="en-US" smtClean="0"/>
              <a:t>2019-03-28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9468-4A91-49DC-BC4F-BED21B7804C3}" type="slidenum">
              <a:rPr lang="zh-CN" altLang="en-US" smtClean="0"/>
              <a:t>‹#›</a:t>
            </a:fld>
            <a:endParaRPr lang="zh-CN" altLang="en-US"/>
          </a:p>
        </p:txBody>
      </p:sp>
    </p:spTree>
    <p:extLst>
      <p:ext uri="{BB962C8B-B14F-4D97-AF65-F5344CB8AC3E}">
        <p14:creationId xmlns:p14="http://schemas.microsoft.com/office/powerpoint/2010/main" val="100848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等待</a:t>
            </a:r>
          </a:p>
        </p:txBody>
      </p:sp>
      <p:sp>
        <p:nvSpPr>
          <p:cNvPr id="4" name="灯片编号占位符 3"/>
          <p:cNvSpPr>
            <a:spLocks noGrp="1"/>
          </p:cNvSpPr>
          <p:nvPr>
            <p:ph type="sldNum" sz="quarter" idx="5"/>
          </p:nvPr>
        </p:nvSpPr>
        <p:spPr/>
        <p:txBody>
          <a:bodyPr/>
          <a:lstStyle/>
          <a:p>
            <a:fld id="{57059468-4A91-49DC-BC4F-BED21B7804C3}" type="slidenum">
              <a:rPr lang="zh-CN" altLang="en-US" smtClean="0"/>
              <a:t>5</a:t>
            </a:fld>
            <a:endParaRPr lang="zh-CN" altLang="en-US"/>
          </a:p>
        </p:txBody>
      </p:sp>
    </p:spTree>
    <p:extLst>
      <p:ext uri="{BB962C8B-B14F-4D97-AF65-F5344CB8AC3E}">
        <p14:creationId xmlns:p14="http://schemas.microsoft.com/office/powerpoint/2010/main" val="284988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059468-4A91-49DC-BC4F-BED21B7804C3}" type="slidenum">
              <a:rPr lang="zh-CN" altLang="en-US" smtClean="0"/>
              <a:t>18</a:t>
            </a:fld>
            <a:endParaRPr lang="zh-CN" altLang="en-US"/>
          </a:p>
        </p:txBody>
      </p:sp>
    </p:spTree>
    <p:extLst>
      <p:ext uri="{BB962C8B-B14F-4D97-AF65-F5344CB8AC3E}">
        <p14:creationId xmlns:p14="http://schemas.microsoft.com/office/powerpoint/2010/main" val="36569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等待雷芮</a:t>
            </a:r>
          </a:p>
        </p:txBody>
      </p:sp>
      <p:sp>
        <p:nvSpPr>
          <p:cNvPr id="4" name="灯片编号占位符 3"/>
          <p:cNvSpPr>
            <a:spLocks noGrp="1"/>
          </p:cNvSpPr>
          <p:nvPr>
            <p:ph type="sldNum" sz="quarter" idx="5"/>
          </p:nvPr>
        </p:nvSpPr>
        <p:spPr/>
        <p:txBody>
          <a:bodyPr/>
          <a:lstStyle/>
          <a:p>
            <a:fld id="{57059468-4A91-49DC-BC4F-BED21B7804C3}" type="slidenum">
              <a:rPr lang="zh-CN" altLang="en-US" smtClean="0"/>
              <a:t>22</a:t>
            </a:fld>
            <a:endParaRPr lang="zh-CN" altLang="en-US"/>
          </a:p>
        </p:txBody>
      </p:sp>
    </p:spTree>
    <p:extLst>
      <p:ext uri="{BB962C8B-B14F-4D97-AF65-F5344CB8AC3E}">
        <p14:creationId xmlns:p14="http://schemas.microsoft.com/office/powerpoint/2010/main" val="159399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112235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131064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17227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407965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267198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389805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199755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247530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136772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424814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347C0F4-9951-4DFA-AD64-E64B3B388CC9}" type="datetimeFigureOut">
              <a:rPr lang="zh-CN" altLang="en-US" smtClean="0"/>
              <a:t>2019-03-28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28244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7C0F4-9951-4DFA-AD64-E64B3B388CC9}" type="datetimeFigureOut">
              <a:rPr lang="zh-CN" altLang="en-US" smtClean="0"/>
              <a:t>2019-03-28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FC7F7-1289-411C-8E99-02B3BF8D6087}" type="slidenum">
              <a:rPr lang="zh-CN" altLang="en-US" smtClean="0"/>
              <a:t>‹#›</a:t>
            </a:fld>
            <a:endParaRPr lang="zh-CN" altLang="en-US"/>
          </a:p>
        </p:txBody>
      </p:sp>
    </p:spTree>
    <p:extLst>
      <p:ext uri="{BB962C8B-B14F-4D97-AF65-F5344CB8AC3E}">
        <p14:creationId xmlns:p14="http://schemas.microsoft.com/office/powerpoint/2010/main" val="2267353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aike.baidu.com/item/%E6%AF%9B%E6%B3%BD%E4%B8%9C/11383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7D95C-61E0-4683-A25B-7C0DDF45B1D4}"/>
              </a:ext>
            </a:extLst>
          </p:cNvPr>
          <p:cNvSpPr>
            <a:spLocks noGrp="1"/>
          </p:cNvSpPr>
          <p:nvPr>
            <p:ph type="title"/>
          </p:nvPr>
        </p:nvSpPr>
        <p:spPr/>
        <p:txBody>
          <a:bodyPr/>
          <a:lstStyle/>
          <a:p>
            <a:r>
              <a:rPr lang="zh-CN" altLang="en-US" sz="1800" b="0" dirty="0">
                <a:latin typeface="微软雅黑" panose="020B0503020204020204" pitchFamily="34" charset="-122"/>
                <a:ea typeface="微软雅黑" panose="020B0503020204020204" pitchFamily="34" charset="-122"/>
              </a:rPr>
              <a:t>毛泽东的军事理论</a:t>
            </a:r>
          </a:p>
        </p:txBody>
      </p:sp>
      <p:sp>
        <p:nvSpPr>
          <p:cNvPr id="3" name="内容占位符 2">
            <a:extLst>
              <a:ext uri="{FF2B5EF4-FFF2-40B4-BE49-F238E27FC236}">
                <a16:creationId xmlns:a16="http://schemas.microsoft.com/office/drawing/2014/main" id="{D79ED381-7422-4004-BC65-6B1E76F59111}"/>
              </a:ext>
            </a:extLst>
          </p:cNvPr>
          <p:cNvSpPr>
            <a:spLocks noGrp="1"/>
          </p:cNvSpPr>
          <p:nvPr>
            <p:ph idx="1"/>
          </p:nvPr>
        </p:nvSpPr>
        <p:spPr/>
        <p:txBody>
          <a:bodyPr/>
          <a:lstStyle/>
          <a:p>
            <a:r>
              <a:rPr lang="zh-CN" altLang="zh-CN" sz="1800" b="0" dirty="0">
                <a:latin typeface="微软雅黑" panose="020B0503020204020204" pitchFamily="34" charset="-122"/>
                <a:ea typeface="微软雅黑" panose="020B0503020204020204" pitchFamily="34" charset="-122"/>
              </a:rPr>
              <a:t>毛泽东</a:t>
            </a:r>
            <a:r>
              <a:rPr lang="zh-CN" altLang="en-US" sz="1800" b="0" dirty="0">
                <a:latin typeface="微软雅黑" panose="020B0503020204020204" pitchFamily="34" charset="-122"/>
                <a:ea typeface="微软雅黑" panose="020B0503020204020204" pitchFamily="34" charset="-122"/>
              </a:rPr>
              <a:t>的军事</a:t>
            </a:r>
            <a:r>
              <a:rPr lang="zh-CN" altLang="zh-CN" sz="1800" b="0" dirty="0">
                <a:latin typeface="微软雅黑" panose="020B0503020204020204" pitchFamily="34" charset="-122"/>
                <a:ea typeface="微软雅黑" panose="020B0503020204020204" pitchFamily="34" charset="-122"/>
              </a:rPr>
              <a:t>生平</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经典战役</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著作中的战术思想</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发展历程以及重要地位</a:t>
            </a:r>
            <a:br>
              <a:rPr lang="zh-CN" altLang="zh-CN" sz="1800" b="0" dirty="0">
                <a:latin typeface="微软雅黑" panose="020B0503020204020204" pitchFamily="34" charset="-122"/>
                <a:ea typeface="微软雅黑" panose="020B0503020204020204" pitchFamily="34" charset="-122"/>
              </a:rPr>
            </a:br>
            <a:br>
              <a:rPr lang="zh-CN" altLang="zh-CN" sz="1800" b="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84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1C77D-6258-492D-A1EA-D8D3CA606DCF}"/>
              </a:ext>
            </a:extLst>
          </p:cNvPr>
          <p:cNvSpPr>
            <a:spLocks noGrp="1"/>
          </p:cNvSpPr>
          <p:nvPr>
            <p:ph type="title"/>
          </p:nvPr>
        </p:nvSpPr>
        <p:spPr/>
        <p:txBody>
          <a:bodyPr/>
          <a:lstStyle/>
          <a:p>
            <a:r>
              <a:rPr lang="zh-CN" altLang="zh-CN" sz="1800" b="0">
                <a:latin typeface="微软雅黑" panose="020B0503020204020204" pitchFamily="34" charset="-122"/>
                <a:ea typeface="微软雅黑" panose="020B0503020204020204" pitchFamily="34" charset="-122"/>
              </a:rPr>
              <a:t>《论持久战》</a:t>
            </a:r>
            <a:endParaRPr lang="zh-CN" altLang="en-US" sz="1800" b="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CA94B3E-EC81-4F53-A929-93FF5389BF07}"/>
              </a:ext>
            </a:extLst>
          </p:cNvPr>
          <p:cNvSpPr>
            <a:spLocks noGrp="1"/>
          </p:cNvSpPr>
          <p:nvPr>
            <p:ph idx="1"/>
          </p:nvPr>
        </p:nvSpPr>
        <p:spPr/>
        <p:txBody>
          <a:bodyPr/>
          <a:lstStyle/>
          <a:p>
            <a:r>
              <a:rPr lang="zh-CN" altLang="en-US" sz="1800" b="0">
                <a:latin typeface="微软雅黑" panose="020B0503020204020204" pitchFamily="34" charset="-122"/>
                <a:ea typeface="微软雅黑" panose="020B0503020204020204" pitchFamily="34" charset="-122"/>
              </a:rPr>
              <a:t>兵民是胜利之本 </a:t>
            </a:r>
          </a:p>
        </p:txBody>
      </p:sp>
    </p:spTree>
    <p:extLst>
      <p:ext uri="{BB962C8B-B14F-4D97-AF65-F5344CB8AC3E}">
        <p14:creationId xmlns:p14="http://schemas.microsoft.com/office/powerpoint/2010/main" val="276707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1F702-AC25-4ABB-8D4B-5BD075FB10A8}"/>
              </a:ext>
            </a:extLst>
          </p:cNvPr>
          <p:cNvSpPr>
            <a:spLocks noGrp="1"/>
          </p:cNvSpPr>
          <p:nvPr>
            <p:ph type="title"/>
          </p:nvPr>
        </p:nvSpPr>
        <p:spPr/>
        <p:txBody>
          <a:bodyPr/>
          <a:lstStyle/>
          <a:p>
            <a:r>
              <a:rPr lang="zh-CN" altLang="zh-CN" sz="1800" b="0" dirty="0">
                <a:latin typeface="微软雅黑" panose="020B0503020204020204" pitchFamily="34" charset="-122"/>
                <a:ea typeface="微软雅黑" panose="020B0503020204020204" pitchFamily="34" charset="-122"/>
              </a:rPr>
              <a:t>时代背景</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想删</a:t>
            </a:r>
            <a:br>
              <a:rPr lang="zh-CN" altLang="zh-CN" sz="1800" b="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6435142E-AC15-4C4C-8ABA-387041556568}"/>
              </a:ext>
            </a:extLst>
          </p:cNvPr>
          <p:cNvSpPr>
            <a:spLocks noGrp="1"/>
          </p:cNvSpPr>
          <p:nvPr>
            <p:ph idx="1"/>
          </p:nvPr>
        </p:nvSpPr>
        <p:spPr/>
        <p:txBody>
          <a:bodyPr>
            <a:normAutofit/>
          </a:bodyPr>
          <a:lstStyle/>
          <a:p>
            <a:r>
              <a:rPr lang="zh-CN" altLang="zh-CN" sz="1800" b="0" dirty="0">
                <a:latin typeface="微软雅黑" panose="020B0503020204020204" pitchFamily="34" charset="-122"/>
                <a:ea typeface="微软雅黑" panose="020B0503020204020204" pitchFamily="34" charset="-122"/>
              </a:rPr>
              <a:t>毛泽东在延安《论持久战》发表时，中国的抗日战争已经进行了</a:t>
            </a:r>
            <a:r>
              <a:rPr lang="en-US" altLang="zh-CN" sz="1800" b="0" dirty="0">
                <a:latin typeface="微软雅黑" panose="020B0503020204020204" pitchFamily="34" charset="-122"/>
                <a:ea typeface="微软雅黑" panose="020B0503020204020204" pitchFamily="34" charset="-122"/>
              </a:rPr>
              <a:t>10</a:t>
            </a:r>
            <a:r>
              <a:rPr lang="zh-CN" altLang="zh-CN" sz="1800" b="0" dirty="0">
                <a:latin typeface="微软雅黑" panose="020B0503020204020204" pitchFamily="34" charset="-122"/>
                <a:ea typeface="微软雅黑" panose="020B0503020204020204" pitchFamily="34" charset="-122"/>
              </a:rPr>
              <a:t>个月。全国军民为了民族的生存进行了浴血奋战，天天都在渴望着战争早日胜利。然而，</a:t>
            </a:r>
            <a:r>
              <a:rPr lang="en-US" altLang="zh-CN" sz="1800" b="0" dirty="0">
                <a:latin typeface="微软雅黑" panose="020B0503020204020204" pitchFamily="34" charset="-122"/>
                <a:ea typeface="微软雅黑" panose="020B0503020204020204" pitchFamily="34" charset="-122"/>
              </a:rPr>
              <a:t>10</a:t>
            </a:r>
            <a:r>
              <a:rPr lang="zh-CN" altLang="zh-CN" sz="1800" b="0" dirty="0">
                <a:latin typeface="微软雅黑" panose="020B0503020204020204" pitchFamily="34" charset="-122"/>
                <a:ea typeface="微软雅黑" panose="020B0503020204020204" pitchFamily="34" charset="-122"/>
              </a:rPr>
              <a:t>个月中，北平、天津、太原、上海、南京等城市相继陷落。</a:t>
            </a:r>
          </a:p>
          <a:p>
            <a:r>
              <a:rPr lang="en-US" altLang="zh-CN" sz="1800" b="0" dirty="0">
                <a:latin typeface="微软雅黑" panose="020B0503020204020204" pitchFamily="34" charset="-122"/>
                <a:ea typeface="微软雅黑" panose="020B0503020204020204" pitchFamily="34" charset="-122"/>
              </a:rPr>
              <a:t> </a:t>
            </a:r>
            <a:endParaRPr lang="zh-CN"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战争的进程会如何发展？中国能不能取得最后的胜利，怎样才能取得胜利？怎样看待抗战以来一直流传着的</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亡国论</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速胜论</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？对这些问题，有的人在思考，有的人感到迷惘，如果长时间得不到解决，对坚持长期抗战是不利的。</a:t>
            </a:r>
            <a:r>
              <a:rPr lang="en-US" altLang="zh-CN" sz="1800" b="0" dirty="0">
                <a:latin typeface="微软雅黑" panose="020B0503020204020204" pitchFamily="34" charset="-122"/>
                <a:ea typeface="微软雅黑" panose="020B0503020204020204" pitchFamily="34" charset="-122"/>
              </a:rPr>
              <a:t>	</a:t>
            </a:r>
            <a:endParaRPr lang="zh-CN"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毛泽东深感有必要对抗战</a:t>
            </a:r>
            <a:r>
              <a:rPr lang="en-US" altLang="zh-CN" sz="1800" b="0" dirty="0">
                <a:latin typeface="微软雅黑" panose="020B0503020204020204" pitchFamily="34" charset="-122"/>
                <a:ea typeface="微软雅黑" panose="020B0503020204020204" pitchFamily="34" charset="-122"/>
              </a:rPr>
              <a:t>10</a:t>
            </a:r>
            <a:r>
              <a:rPr lang="zh-CN" altLang="zh-CN" sz="1800" b="0" dirty="0">
                <a:latin typeface="微软雅黑" panose="020B0503020204020204" pitchFamily="34" charset="-122"/>
                <a:ea typeface="微软雅黑" panose="020B0503020204020204" pitchFamily="34" charset="-122"/>
              </a:rPr>
              <a:t>个月的经验做个总结性的解释，特别是有着重研究持久战的必要，以回答人们关心的一些问题，并对</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亡国论</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和</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速胜论</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进行批驳。</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701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486D3-9ABC-476F-AC4B-91C479E4861A}"/>
              </a:ext>
            </a:extLst>
          </p:cNvPr>
          <p:cNvSpPr>
            <a:spLocks noGrp="1"/>
          </p:cNvSpPr>
          <p:nvPr>
            <p:ph type="title"/>
          </p:nvPr>
        </p:nvSpPr>
        <p:spPr/>
        <p:txBody>
          <a:bodyPr/>
          <a:lstStyle/>
          <a:p>
            <a:r>
              <a:rPr lang="zh-CN" altLang="zh-CN" sz="1800" b="0" dirty="0">
                <a:latin typeface="微软雅黑" panose="020B0503020204020204" pitchFamily="34" charset="-122"/>
                <a:ea typeface="微软雅黑" panose="020B0503020204020204" pitchFamily="34" charset="-122"/>
              </a:rPr>
              <a:t>作品思想</a:t>
            </a:r>
            <a:br>
              <a:rPr lang="zh-CN" altLang="zh-CN" sz="1800" b="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696CCDD9-2925-4BE3-8DEE-1B254272F4F6}"/>
              </a:ext>
            </a:extLst>
          </p:cNvPr>
          <p:cNvSpPr>
            <a:spLocks noGrp="1"/>
          </p:cNvSpPr>
          <p:nvPr>
            <p:ph idx="1"/>
          </p:nvPr>
        </p:nvSpPr>
        <p:spPr/>
        <p:txBody>
          <a:bodyPr>
            <a:normAutofit/>
          </a:bodyPr>
          <a:lstStyle/>
          <a:p>
            <a:r>
              <a:rPr lang="zh-CN" altLang="zh-CN" sz="1800" b="0" dirty="0">
                <a:latin typeface="微软雅黑" panose="020B0503020204020204" pitchFamily="34" charset="-122"/>
                <a:ea typeface="微软雅黑" panose="020B0503020204020204" pitchFamily="34" charset="-122"/>
              </a:rPr>
              <a:t>抗日战争不是任何别的战争，乃是半殖民地半封建的中国和帝国主义的日本之间在</a:t>
            </a:r>
            <a:r>
              <a:rPr lang="en-US" altLang="zh-CN" sz="1800" b="0" dirty="0">
                <a:latin typeface="微软雅黑" panose="020B0503020204020204" pitchFamily="34" charset="-122"/>
                <a:ea typeface="微软雅黑" panose="020B0503020204020204" pitchFamily="34" charset="-122"/>
              </a:rPr>
              <a:t>20</a:t>
            </a:r>
            <a:r>
              <a:rPr lang="zh-CN" altLang="zh-CN" sz="1800" b="0" dirty="0">
                <a:latin typeface="微软雅黑" panose="020B0503020204020204" pitchFamily="34" charset="-122"/>
                <a:ea typeface="微软雅黑" panose="020B0503020204020204" pitchFamily="34" charset="-122"/>
              </a:rPr>
              <a:t>世纪</a:t>
            </a:r>
            <a:r>
              <a:rPr lang="en-US" altLang="zh-CN" sz="1800" b="0" dirty="0">
                <a:latin typeface="微软雅黑" panose="020B0503020204020204" pitchFamily="34" charset="-122"/>
                <a:ea typeface="微软雅黑" panose="020B0503020204020204" pitchFamily="34" charset="-122"/>
              </a:rPr>
              <a:t>30</a:t>
            </a:r>
            <a:r>
              <a:rPr lang="zh-CN" altLang="zh-CN" sz="1800" b="0" dirty="0">
                <a:latin typeface="微软雅黑" panose="020B0503020204020204" pitchFamily="34" charset="-122"/>
                <a:ea typeface="微软雅黑" panose="020B0503020204020204" pitchFamily="34" charset="-122"/>
              </a:rPr>
              <a:t>年代进行的一场决死的战争，全部问题的根据就在这里。</a:t>
            </a:r>
          </a:p>
          <a:p>
            <a:r>
              <a:rPr lang="zh-CN" altLang="zh-CN" sz="1800" b="0" dirty="0">
                <a:latin typeface="微软雅黑" panose="020B0503020204020204" pitchFamily="34" charset="-122"/>
                <a:ea typeface="微软雅黑" panose="020B0503020204020204" pitchFamily="34" charset="-122"/>
              </a:rPr>
              <a:t>兵民是胜利之本</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武器是战争的重要的因素，但不是决定的因素，决定的因素是人不是物</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战争的胜利之最深厚的根源，存在于民众之中。</a:t>
            </a:r>
            <a:endParaRPr lang="en-US" altLang="zh-CN" sz="180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只要动员了全国老百姓，就会造成陷敌于灭顶之灾的汪洋大海，造成弥补武器等等缺陷的补救条件，造成克服一切战争困难的前提。</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11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621A4-22F9-45D6-8021-7CD057806DD5}"/>
              </a:ext>
            </a:extLst>
          </p:cNvPr>
          <p:cNvSpPr>
            <a:spLocks noGrp="1"/>
          </p:cNvSpPr>
          <p:nvPr>
            <p:ph type="title"/>
          </p:nvPr>
        </p:nvSpPr>
        <p:spPr/>
        <p:txBody>
          <a:bodyPr/>
          <a:lstStyle/>
          <a:p>
            <a:r>
              <a:rPr lang="zh-CN" altLang="zh-CN" sz="1800" b="0" dirty="0">
                <a:latin typeface="微软雅黑" panose="020B0503020204020204" pitchFamily="34" charset="-122"/>
                <a:ea typeface="微软雅黑" panose="020B0503020204020204" pitchFamily="34" charset="-122"/>
              </a:rPr>
              <a:t>作品影响</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想删</a:t>
            </a:r>
            <a:br>
              <a:rPr lang="zh-CN" altLang="zh-CN" sz="1800" b="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774ABB2-0F06-43C9-8277-F0635D41C38C}"/>
              </a:ext>
            </a:extLst>
          </p:cNvPr>
          <p:cNvSpPr>
            <a:spLocks noGrp="1"/>
          </p:cNvSpPr>
          <p:nvPr>
            <p:ph idx="1"/>
          </p:nvPr>
        </p:nvSpPr>
        <p:spPr/>
        <p:txBody>
          <a:bodyPr/>
          <a:lstStyle/>
          <a:p>
            <a:r>
              <a:rPr lang="zh-CN" altLang="zh-CN" sz="1800" b="0" dirty="0">
                <a:latin typeface="微软雅黑" panose="020B0503020204020204" pitchFamily="34" charset="-122"/>
                <a:ea typeface="微软雅黑" panose="020B0503020204020204" pitchFamily="34" charset="-122"/>
              </a:rPr>
              <a:t>《论持久战》是无产阶级革命家</a:t>
            </a:r>
            <a:r>
              <a:rPr lang="en-US" altLang="zh-CN" sz="1800" b="0" u="sng" dirty="0" err="1">
                <a:latin typeface="微软雅黑" panose="020B0503020204020204" pitchFamily="34" charset="-122"/>
                <a:ea typeface="微软雅黑" panose="020B0503020204020204" pitchFamily="34" charset="-122"/>
                <a:hlinkClick r:id="rId2"/>
              </a:rPr>
              <a:t>毛泽东</a:t>
            </a:r>
            <a:r>
              <a:rPr lang="zh-CN" altLang="zh-CN" sz="1800" b="0" dirty="0">
                <a:latin typeface="微软雅黑" panose="020B0503020204020204" pitchFamily="34" charset="-122"/>
                <a:ea typeface="微软雅黑" panose="020B0503020204020204" pitchFamily="34" charset="-122"/>
              </a:rPr>
              <a:t>于</a:t>
            </a:r>
            <a:r>
              <a:rPr lang="en-US" altLang="zh-CN" sz="1800" b="0" dirty="0">
                <a:latin typeface="微软雅黑" panose="020B0503020204020204" pitchFamily="34" charset="-122"/>
                <a:ea typeface="微软雅黑" panose="020B0503020204020204" pitchFamily="34" charset="-122"/>
              </a:rPr>
              <a:t>1938</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5</a:t>
            </a:r>
            <a:r>
              <a:rPr lang="zh-CN" altLang="zh-CN" sz="1800" b="0" dirty="0">
                <a:latin typeface="微软雅黑" panose="020B0503020204020204" pitchFamily="34" charset="-122"/>
                <a:ea typeface="微软雅黑" panose="020B0503020204020204" pitchFamily="34" charset="-122"/>
              </a:rPr>
              <a:t>月</a:t>
            </a:r>
            <a:r>
              <a:rPr lang="en-US" altLang="zh-CN" sz="1800" b="0" dirty="0">
                <a:latin typeface="微软雅黑" panose="020B0503020204020204" pitchFamily="34" charset="-122"/>
                <a:ea typeface="微软雅黑" panose="020B0503020204020204" pitchFamily="34" charset="-122"/>
              </a:rPr>
              <a:t>26</a:t>
            </a:r>
            <a:r>
              <a:rPr lang="zh-CN" altLang="zh-CN" sz="1800" b="0" dirty="0">
                <a:latin typeface="微软雅黑" panose="020B0503020204020204" pitchFamily="34" charset="-122"/>
                <a:ea typeface="微软雅黑" panose="020B0503020204020204" pitchFamily="34" charset="-122"/>
              </a:rPr>
              <a:t>日至</a:t>
            </a:r>
            <a:r>
              <a:rPr lang="en-US" altLang="zh-CN" sz="1800" b="0" dirty="0">
                <a:latin typeface="微软雅黑" panose="020B0503020204020204" pitchFamily="34" charset="-122"/>
                <a:ea typeface="微软雅黑" panose="020B0503020204020204" pitchFamily="34" charset="-122"/>
              </a:rPr>
              <a:t>6</a:t>
            </a:r>
            <a:r>
              <a:rPr lang="zh-CN" altLang="zh-CN" sz="1800" b="0" dirty="0">
                <a:latin typeface="微软雅黑" panose="020B0503020204020204" pitchFamily="34" charset="-122"/>
                <a:ea typeface="微软雅黑" panose="020B0503020204020204" pitchFamily="34" charset="-122"/>
              </a:rPr>
              <a:t>月</a:t>
            </a:r>
            <a:r>
              <a:rPr lang="en-US" altLang="zh-CN" sz="1800" b="0" dirty="0">
                <a:latin typeface="微软雅黑" panose="020B0503020204020204" pitchFamily="34" charset="-122"/>
                <a:ea typeface="微软雅黑" panose="020B0503020204020204" pitchFamily="34" charset="-122"/>
              </a:rPr>
              <a:t>3</a:t>
            </a:r>
            <a:r>
              <a:rPr lang="zh-CN" altLang="zh-CN" sz="1800" b="0" dirty="0">
                <a:latin typeface="微软雅黑" panose="020B0503020204020204" pitchFamily="34" charset="-122"/>
                <a:ea typeface="微软雅黑" panose="020B0503020204020204" pitchFamily="34" charset="-122"/>
              </a:rPr>
              <a:t>日在延安抗日战争研究会上的演讲稿，是关于中国抗日战争方针的军事政治著作，</a:t>
            </a:r>
            <a:endParaRPr lang="en-US" altLang="zh-CN" sz="1800" b="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论持久战》论证了抗战的发展规律，阐明了争取抗战胜利的道路，批判了对抗战的各种错误认识。该著作从思想上武装了全党全军和人民群众，坚定了中国人民争取抗战胜利的信心，是指导全国抗战的理论纲领。</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83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8431C-0BCF-44BA-AC7F-315578493941}"/>
              </a:ext>
            </a:extLst>
          </p:cNvPr>
          <p:cNvSpPr>
            <a:spLocks noGrp="1"/>
          </p:cNvSpPr>
          <p:nvPr>
            <p:ph type="title"/>
          </p:nvPr>
        </p:nvSpPr>
        <p:spPr/>
        <p:txBody>
          <a:bodyPr/>
          <a:lstStyle/>
          <a:p>
            <a:r>
              <a:rPr lang="zh-CN" altLang="en-US" sz="1800" b="0"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FB3E35DE-F7EB-409B-BBB4-60E3EEBAAD18}"/>
              </a:ext>
            </a:extLst>
          </p:cNvPr>
          <p:cNvSpPr>
            <a:spLocks noGrp="1"/>
          </p:cNvSpPr>
          <p:nvPr>
            <p:ph idx="1"/>
          </p:nvPr>
        </p:nvSpPr>
        <p:spPr/>
        <p:txBody>
          <a:bodyPr/>
          <a:lstStyle/>
          <a:p>
            <a:r>
              <a:rPr lang="zh-CN" altLang="zh-CN" sz="1800" b="0" dirty="0">
                <a:latin typeface="微软雅黑" panose="020B0503020204020204" pitchFamily="34" charset="-122"/>
                <a:ea typeface="微软雅黑" panose="020B0503020204020204" pitchFamily="34" charset="-122"/>
              </a:rPr>
              <a:t>论</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持久战》处处充满了辩证法，充满了唯物主义，是马克思主义的普遍真理同中国抗日战争的具体实际相结合的典范。它清楚而又正确地回答了人们最关心又一时看不清楚的问题，大大提高了坚持抗战的信念。</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657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03F1F-E0DA-49AA-8309-C7323DE9A083}"/>
              </a:ext>
            </a:extLst>
          </p:cNvPr>
          <p:cNvSpPr>
            <a:spLocks noGrp="1"/>
          </p:cNvSpPr>
          <p:nvPr>
            <p:ph type="title"/>
          </p:nvPr>
        </p:nvSpPr>
        <p:spPr/>
        <p:txBody>
          <a:bodyPr/>
          <a:lstStyle/>
          <a:p>
            <a:r>
              <a:rPr lang="zh-CN" altLang="zh-CN" sz="1800" b="0">
                <a:latin typeface="微软雅黑" panose="020B0503020204020204" pitchFamily="34" charset="-122"/>
                <a:ea typeface="微软雅黑" panose="020B0503020204020204" pitchFamily="34" charset="-122"/>
              </a:rPr>
              <a:t>《战争与战略问题》</a:t>
            </a:r>
            <a:br>
              <a:rPr lang="zh-CN" altLang="zh-CN" sz="1800" b="0">
                <a:latin typeface="微软雅黑" panose="020B0503020204020204" pitchFamily="34" charset="-122"/>
                <a:ea typeface="微软雅黑" panose="020B0503020204020204" pitchFamily="34" charset="-122"/>
              </a:rPr>
            </a:br>
            <a:endParaRPr lang="zh-CN" altLang="en-US" sz="1800" b="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46721AB-4640-4B55-8A93-AA0D5318FC38}"/>
              </a:ext>
            </a:extLst>
          </p:cNvPr>
          <p:cNvSpPr>
            <a:spLocks noGrp="1"/>
          </p:cNvSpPr>
          <p:nvPr>
            <p:ph idx="1"/>
          </p:nvPr>
        </p:nvSpPr>
        <p:spPr/>
        <p:txBody>
          <a:bodyPr/>
          <a:lstStyle/>
          <a:p>
            <a:r>
              <a:rPr lang="zh-CN" altLang="en-US" sz="1800" b="0">
                <a:latin typeface="微软雅黑" panose="020B0503020204020204" pitchFamily="34" charset="-122"/>
                <a:ea typeface="微软雅黑" panose="020B0503020204020204" pitchFamily="34" charset="-122"/>
              </a:rPr>
              <a:t>中国革命只能靠武装斗争解决问题</a:t>
            </a:r>
          </a:p>
        </p:txBody>
      </p:sp>
    </p:spTree>
    <p:extLst>
      <p:ext uri="{BB962C8B-B14F-4D97-AF65-F5344CB8AC3E}">
        <p14:creationId xmlns:p14="http://schemas.microsoft.com/office/powerpoint/2010/main" val="704817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03F91-740E-48B2-BB00-FA74B0C5A69A}"/>
              </a:ext>
            </a:extLst>
          </p:cNvPr>
          <p:cNvSpPr>
            <a:spLocks noGrp="1"/>
          </p:cNvSpPr>
          <p:nvPr>
            <p:ph type="title"/>
          </p:nvPr>
        </p:nvSpPr>
        <p:spPr/>
        <p:txBody>
          <a:bodyPr>
            <a:normAutofit/>
          </a:bodyPr>
          <a:lstStyle/>
          <a:p>
            <a:r>
              <a:rPr lang="zh-CN" altLang="en-US" sz="1800" dirty="0">
                <a:latin typeface="微软雅黑" panose="020B0503020204020204" pitchFamily="34" charset="-122"/>
                <a:ea typeface="微软雅黑" panose="020B0503020204020204" pitchFamily="34" charset="-122"/>
              </a:rPr>
              <a:t>作品思想</a:t>
            </a:r>
            <a:br>
              <a:rPr lang="zh-CN" altLang="en-US" sz="1800" dirty="0">
                <a:latin typeface="微软雅黑" panose="020B0503020204020204" pitchFamily="34" charset="-122"/>
                <a:ea typeface="微软雅黑" panose="020B0503020204020204" pitchFamily="34" charset="-122"/>
              </a:rPr>
            </a:br>
            <a:endParaRPr lang="zh-CN" altLang="en-US" sz="180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ACB482E-E2A3-4331-8FB6-2AEF0316DC67}"/>
              </a:ext>
            </a:extLst>
          </p:cNvPr>
          <p:cNvSpPr>
            <a:spLocks noGrp="1"/>
          </p:cNvSpPr>
          <p:nvPr>
            <p:ph idx="1"/>
          </p:nvPr>
        </p:nvSpPr>
        <p:spPr/>
        <p:txBody>
          <a:bodyPr>
            <a:normAutofit/>
          </a:bodyPr>
          <a:lstStyle/>
          <a:p>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基于时代下中国的特殊国情，中国必须开创适合 自己的革命道路，选择农村包围城市，武装夺取政权是有必然缘由的。</a:t>
            </a:r>
          </a:p>
          <a:p>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我们战争并非恋战， 而是通过战争终结战争。</a:t>
            </a:r>
          </a:p>
          <a:p>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十七年的探索，使我党积累了独有而珍贵的军事经验。也熟悉发展了马克思主义理论。</a:t>
            </a:r>
          </a:p>
          <a:p>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国内战争和民族战争中党的军事战略的转变。选择游击战还是正规战，不能墨守成规，而是要对症下药。观察比较敌人与我们的实况。</a:t>
            </a:r>
          </a:p>
          <a:p>
            <a:endParaRPr lang="zh-CN" altLang="en-US"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抗日游击战在早期发挥了不可取代的重要作用。但基于局势变化，向正规战的转变亟待完成。</a:t>
            </a:r>
          </a:p>
          <a:p>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771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B223E-D5C6-49BF-90B6-7FEDC9AD6C02}"/>
              </a:ext>
            </a:extLst>
          </p:cNvPr>
          <p:cNvSpPr>
            <a:spLocks noGrp="1"/>
          </p:cNvSpPr>
          <p:nvPr>
            <p:ph type="title"/>
          </p:nvPr>
        </p:nvSpPr>
        <p:spPr/>
        <p:txBody>
          <a:bodyPr>
            <a:normAutofit/>
          </a:bodyPr>
          <a:lstStyle/>
          <a:p>
            <a:r>
              <a:rPr lang="zh-CN" altLang="en-US" sz="1800" dirty="0">
                <a:latin typeface="微软雅黑" panose="020B0503020204020204" pitchFamily="34" charset="-122"/>
                <a:ea typeface="微软雅黑" panose="020B0503020204020204" pitchFamily="34" charset="-122"/>
              </a:rPr>
              <a:t>总结</a:t>
            </a:r>
            <a:br>
              <a:rPr lang="zh-CN" altLang="en-US" sz="1800" dirty="0">
                <a:latin typeface="微软雅黑" panose="020B0503020204020204" pitchFamily="34" charset="-122"/>
                <a:ea typeface="微软雅黑" panose="020B0503020204020204" pitchFamily="34" charset="-122"/>
              </a:rPr>
            </a:br>
            <a:endParaRPr lang="zh-CN" altLang="en-US" sz="180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C7D19E5-3D52-4FD0-826A-47E8B0160023}"/>
              </a:ext>
            </a:extLst>
          </p:cNvPr>
          <p:cNvSpPr>
            <a:spLocks noGrp="1"/>
          </p:cNvSpPr>
          <p:nvPr>
            <p:ph idx="1"/>
          </p:nvPr>
        </p:nvSpPr>
        <p:spPr/>
        <p:txBody>
          <a:bodyPr/>
          <a:lstStyle/>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战争与战略问题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一文中， 毛泽东辨析了中外国情区别，总结国共经验与成就。从我党与国实况出发，就我党革命道路中的争议点做出了明确而有重要参考价值的答复。</a:t>
            </a:r>
          </a:p>
        </p:txBody>
      </p:sp>
    </p:spTree>
    <p:extLst>
      <p:ext uri="{BB962C8B-B14F-4D97-AF65-F5344CB8AC3E}">
        <p14:creationId xmlns:p14="http://schemas.microsoft.com/office/powerpoint/2010/main" val="142667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3E749-CC21-4DD2-8672-021F9F1A245F}"/>
              </a:ext>
            </a:extLst>
          </p:cNvPr>
          <p:cNvSpPr>
            <a:spLocks noGrp="1"/>
          </p:cNvSpPr>
          <p:nvPr>
            <p:ph type="title"/>
          </p:nvPr>
        </p:nvSpPr>
        <p:spPr/>
        <p:txBody>
          <a:bodyPr>
            <a:normAutofit/>
          </a:bodyPr>
          <a:lstStyle/>
          <a:p>
            <a:r>
              <a:rPr lang="zh-CN" altLang="zh-CN" sz="1800" b="0">
                <a:latin typeface="微软雅黑" panose="020B0503020204020204" pitchFamily="34" charset="-122"/>
                <a:ea typeface="微软雅黑" panose="020B0503020204020204" pitchFamily="34" charset="-122"/>
              </a:rPr>
              <a:t>发展历程以及重要地位</a:t>
            </a:r>
            <a:endParaRPr lang="zh-CN" altLang="en-US" sz="1800" b="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12654DB-16EE-4A0C-B0E0-30EFFF479897}"/>
              </a:ext>
            </a:extLst>
          </p:cNvPr>
          <p:cNvSpPr>
            <a:spLocks noGrp="1"/>
          </p:cNvSpPr>
          <p:nvPr>
            <p:ph idx="1"/>
          </p:nvPr>
        </p:nvSpPr>
        <p:spPr/>
        <p:txBody>
          <a:bodyPr/>
          <a:lstStyle/>
          <a:p>
            <a:r>
              <a:rPr lang="zh-CN" altLang="zh-CN" sz="1800" b="0">
                <a:latin typeface="微软雅黑" panose="020B0503020204020204" pitchFamily="34" charset="-122"/>
                <a:ea typeface="微软雅黑" panose="020B0503020204020204" pitchFamily="34" charset="-122"/>
              </a:rPr>
              <a:t>萌芽、产生、形成、完善</a:t>
            </a:r>
            <a:endParaRPr lang="zh-CN" altLang="en-US" sz="1800" b="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589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21078-576E-4E20-9DBB-D0161FDE3C64}"/>
              </a:ext>
            </a:extLst>
          </p:cNvPr>
          <p:cNvSpPr>
            <a:spLocks noGrp="1"/>
          </p:cNvSpPr>
          <p:nvPr>
            <p:ph type="title"/>
          </p:nvPr>
        </p:nvSpPr>
        <p:spPr/>
        <p:txBody>
          <a:bodyPr/>
          <a:lstStyle/>
          <a:p>
            <a:r>
              <a:rPr lang="zh-CN" altLang="zh-CN" sz="1800" b="0">
                <a:latin typeface="微软雅黑" panose="020B0503020204020204" pitchFamily="34" charset="-122"/>
                <a:ea typeface="微软雅黑" panose="020B0503020204020204" pitchFamily="34" charset="-122"/>
              </a:rPr>
              <a:t>萌芽</a:t>
            </a:r>
            <a:endParaRPr lang="zh-CN" altLang="en-US" sz="1800" b="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1980238-C8EE-4071-83A1-A4828B4C564B}"/>
              </a:ext>
            </a:extLst>
          </p:cNvPr>
          <p:cNvSpPr>
            <a:spLocks noGrp="1"/>
          </p:cNvSpPr>
          <p:nvPr>
            <p:ph idx="1"/>
          </p:nvPr>
        </p:nvSpPr>
        <p:spPr/>
        <p:txBody>
          <a:bodyPr/>
          <a:lstStyle/>
          <a:p>
            <a:r>
              <a:rPr lang="zh-CN" altLang="zh-CN" sz="1800" b="0">
                <a:latin typeface="微软雅黑" panose="020B0503020204020204" pitchFamily="34" charset="-122"/>
                <a:ea typeface="微软雅黑" panose="020B0503020204020204" pitchFamily="34" charset="-122"/>
              </a:rPr>
              <a:t>毛泽东的哲学和军事思想最早的萌芽都产生于他在一师的学习生涯，毛泽东思想的两个理论来源：一是马克思主义理论辩证唯物主义，二是中国优秀的传统文化。毛泽东最早的哲学思想萌芽产生，最早的哲学思想的源头是湖湘文化，因为他是湖南人，他受湖湘文化的影响是非常深的。后来形成的毛泽东思想的核心是实事求是，实事求是是毛泽东思想的基础和核心。</a:t>
            </a:r>
          </a:p>
          <a:p>
            <a:endParaRPr lang="zh-CN" altLang="en-US" sz="1800" b="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1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5D15F-631F-41C7-93D2-2D5F09C00CD8}"/>
              </a:ext>
            </a:extLst>
          </p:cNvPr>
          <p:cNvSpPr>
            <a:spLocks noGrp="1"/>
          </p:cNvSpPr>
          <p:nvPr>
            <p:ph type="ctrTitle"/>
          </p:nvPr>
        </p:nvSpPr>
        <p:spPr/>
        <p:txBody>
          <a:bodyPr>
            <a:normAutofit/>
          </a:bodyPr>
          <a:lstStyle/>
          <a:p>
            <a:r>
              <a:rPr lang="zh-CN" altLang="zh-CN" sz="1800" dirty="0">
                <a:latin typeface="微软雅黑" panose="020B0503020204020204" pitchFamily="34" charset="-122"/>
                <a:ea typeface="微软雅黑" panose="020B0503020204020204" pitchFamily="34" charset="-122"/>
              </a:rPr>
              <a:t>毛泽东</a:t>
            </a:r>
            <a:r>
              <a:rPr lang="zh-CN" altLang="en-US" sz="1800" dirty="0">
                <a:latin typeface="微软雅黑" panose="020B0503020204020204" pitchFamily="34" charset="-122"/>
                <a:ea typeface="微软雅黑" panose="020B0503020204020204" pitchFamily="34" charset="-122"/>
              </a:rPr>
              <a:t>的军事</a:t>
            </a:r>
            <a:r>
              <a:rPr lang="zh-CN" altLang="zh-CN" sz="1800" dirty="0">
                <a:latin typeface="微软雅黑" panose="020B0503020204020204" pitchFamily="34" charset="-122"/>
                <a:ea typeface="微软雅黑" panose="020B0503020204020204" pitchFamily="34" charset="-122"/>
              </a:rPr>
              <a:t>生平</a:t>
            </a:r>
            <a:endParaRPr lang="en-US" altLang="zh-CN" sz="18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3DBC8D43-930A-4400-9D33-0A37A483B45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93099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A807D-0A22-445D-B4A2-C8F4EBB82B9C}"/>
              </a:ext>
            </a:extLst>
          </p:cNvPr>
          <p:cNvSpPr>
            <a:spLocks noGrp="1"/>
          </p:cNvSpPr>
          <p:nvPr>
            <p:ph type="title"/>
          </p:nvPr>
        </p:nvSpPr>
        <p:spPr/>
        <p:txBody>
          <a:bodyPr/>
          <a:lstStyle/>
          <a:p>
            <a:r>
              <a:rPr lang="zh-CN" altLang="zh-CN" sz="1800" dirty="0">
                <a:latin typeface="微软雅黑" panose="020B0503020204020204" pitchFamily="34" charset="-122"/>
                <a:ea typeface="微软雅黑" panose="020B0503020204020204" pitchFamily="34" charset="-122"/>
              </a:rPr>
              <a:t>产生（</a:t>
            </a:r>
            <a:r>
              <a:rPr lang="en-US" altLang="zh-CN" sz="1800" dirty="0">
                <a:latin typeface="微软雅黑" panose="020B0503020204020204" pitchFamily="34" charset="-122"/>
                <a:ea typeface="微软雅黑" panose="020B0503020204020204" pitchFamily="34" charset="-122"/>
              </a:rPr>
              <a:t>1927.8</a:t>
            </a:r>
            <a:r>
              <a:rPr lang="zh-CN" altLang="zh-CN" sz="1800" dirty="0">
                <a:latin typeface="微软雅黑" panose="020B0503020204020204" pitchFamily="34" charset="-122"/>
                <a:ea typeface="微软雅黑" panose="020B0503020204020204" pitchFamily="34" charset="-122"/>
              </a:rPr>
              <a:t>“八一”南昌起义——</a:t>
            </a:r>
            <a:r>
              <a:rPr lang="en-US" altLang="zh-CN" sz="1800" dirty="0">
                <a:latin typeface="微软雅黑" panose="020B0503020204020204" pitchFamily="34" charset="-122"/>
                <a:ea typeface="微软雅黑" panose="020B0503020204020204" pitchFamily="34" charset="-122"/>
              </a:rPr>
              <a:t>1935.1</a:t>
            </a:r>
            <a:r>
              <a:rPr lang="zh-CN" altLang="zh-CN" sz="1800" dirty="0">
                <a:latin typeface="微软雅黑" panose="020B0503020204020204" pitchFamily="34" charset="-122"/>
                <a:ea typeface="微软雅黑" panose="020B0503020204020204" pitchFamily="34" charset="-122"/>
              </a:rPr>
              <a:t>遵义会议）</a:t>
            </a:r>
            <a:br>
              <a:rPr lang="zh-CN" altLang="zh-CN" sz="180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0490A1C-9C84-4C20-AD08-6D38C55A75D3}"/>
              </a:ext>
            </a:extLst>
          </p:cNvPr>
          <p:cNvSpPr>
            <a:spLocks noGrp="1"/>
          </p:cNvSpPr>
          <p:nvPr>
            <p:ph idx="1"/>
          </p:nvPr>
        </p:nvSpPr>
        <p:spPr/>
        <p:txBody>
          <a:bodyPr>
            <a:normAutofit fontScale="77500" lnSpcReduction="20000"/>
          </a:bodyPr>
          <a:lstStyle/>
          <a:p>
            <a:pPr>
              <a:lnSpc>
                <a:spcPct val="170000"/>
              </a:lnSpc>
            </a:pPr>
            <a:r>
              <a:rPr lang="zh-CN" altLang="zh-CN" sz="1800" b="0" dirty="0">
                <a:latin typeface="微软雅黑" panose="020B0503020204020204" pitchFamily="34" charset="-122"/>
                <a:ea typeface="微软雅黑" panose="020B0503020204020204" pitchFamily="34" charset="-122"/>
              </a:rPr>
              <a:t>井冈山时期是毛泽东军事思想形成与发展的历史逻辑起点。</a:t>
            </a:r>
          </a:p>
          <a:p>
            <a:pPr>
              <a:lnSpc>
                <a:spcPct val="170000"/>
              </a:lnSpc>
            </a:pPr>
            <a:r>
              <a:rPr lang="en-US" altLang="zh-CN" sz="1800" b="0" dirty="0">
                <a:latin typeface="微软雅黑" panose="020B0503020204020204" pitchFamily="34" charset="-122"/>
                <a:ea typeface="微软雅黑" panose="020B0503020204020204" pitchFamily="34" charset="-122"/>
              </a:rPr>
              <a:t>1921</a:t>
            </a:r>
            <a:r>
              <a:rPr lang="zh-CN" altLang="zh-CN" sz="1800" b="0" dirty="0">
                <a:latin typeface="微软雅黑" panose="020B0503020204020204" pitchFamily="34" charset="-122"/>
                <a:ea typeface="微软雅黑" panose="020B0503020204020204" pitchFamily="34" charset="-122"/>
              </a:rPr>
              <a:t>年中国共产党成立至</a:t>
            </a:r>
            <a:r>
              <a:rPr lang="en-US" altLang="zh-CN" sz="1800" b="0" dirty="0">
                <a:latin typeface="微软雅黑" panose="020B0503020204020204" pitchFamily="34" charset="-122"/>
                <a:ea typeface="微软雅黑" panose="020B0503020204020204" pitchFamily="34" charset="-122"/>
              </a:rPr>
              <a:t>1935</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1</a:t>
            </a:r>
            <a:r>
              <a:rPr lang="zh-CN" altLang="zh-CN" sz="1800" b="0" dirty="0">
                <a:latin typeface="微软雅黑" panose="020B0503020204020204" pitchFamily="34" charset="-122"/>
                <a:ea typeface="微软雅黑" panose="020B0503020204020204" pitchFamily="34" charset="-122"/>
              </a:rPr>
              <a:t>月遵义会议前，是毛泽东军事思想的产生时期。</a:t>
            </a:r>
            <a:r>
              <a:rPr lang="zh-CN" altLang="zh-CN" sz="1800" dirty="0">
                <a:latin typeface="微软雅黑" panose="020B0503020204020204" pitchFamily="34" charset="-122"/>
                <a:ea typeface="微软雅黑" panose="020B0503020204020204" pitchFamily="34" charset="-122"/>
              </a:rPr>
              <a:t>国共两党合作大革命</a:t>
            </a:r>
            <a:r>
              <a:rPr lang="zh-CN" altLang="zh-CN" sz="1800" b="0" dirty="0">
                <a:latin typeface="微软雅黑" panose="020B0503020204020204" pitchFamily="34" charset="-122"/>
                <a:ea typeface="微软雅黑" panose="020B0503020204020204" pitchFamily="34" charset="-122"/>
              </a:rPr>
              <a:t>失败后，毛泽东提出了“上山”以“造成军事势力的基础”的主张。随后，在“八七会议”上，毛泽东又进一步提出“政权是由枪杆子中取得的”重要论断。</a:t>
            </a:r>
            <a:r>
              <a:rPr lang="en-US" altLang="zh-CN" sz="1800" b="0" dirty="0">
                <a:latin typeface="微软雅黑" panose="020B0503020204020204" pitchFamily="34" charset="-122"/>
                <a:ea typeface="微软雅黑" panose="020B0503020204020204" pitchFamily="34" charset="-122"/>
              </a:rPr>
              <a:t>1927</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8</a:t>
            </a:r>
            <a:r>
              <a:rPr lang="zh-CN" altLang="zh-CN" sz="1800" b="0" dirty="0">
                <a:latin typeface="微软雅黑" panose="020B0503020204020204" pitchFamily="34" charset="-122"/>
                <a:ea typeface="微软雅黑" panose="020B0503020204020204" pitchFamily="34" charset="-122"/>
              </a:rPr>
              <a:t>月</a:t>
            </a:r>
            <a:r>
              <a:rPr lang="en-US" altLang="zh-CN" sz="1800" b="0" dirty="0">
                <a:latin typeface="微软雅黑" panose="020B0503020204020204" pitchFamily="34" charset="-122"/>
                <a:ea typeface="微软雅黑" panose="020B0503020204020204" pitchFamily="34" charset="-122"/>
              </a:rPr>
              <a:t>1</a:t>
            </a:r>
            <a:r>
              <a:rPr lang="zh-CN" altLang="zh-CN" sz="1800" b="0" dirty="0">
                <a:latin typeface="微软雅黑" panose="020B0503020204020204" pitchFamily="34" charset="-122"/>
                <a:ea typeface="微软雅黑" panose="020B0503020204020204" pitchFamily="34" charset="-122"/>
              </a:rPr>
              <a:t>日，中国共产党发动南昌起义，进入了独立领导武装斗争的新时期。</a:t>
            </a:r>
            <a:r>
              <a:rPr lang="en-US" altLang="zh-CN" sz="1800" b="0" dirty="0">
                <a:latin typeface="微软雅黑" panose="020B0503020204020204" pitchFamily="34" charset="-122"/>
                <a:ea typeface="微软雅黑" panose="020B0503020204020204" pitchFamily="34" charset="-122"/>
              </a:rPr>
              <a:t>9</a:t>
            </a:r>
            <a:r>
              <a:rPr lang="zh-CN" altLang="zh-CN" sz="1800" b="0" dirty="0">
                <a:latin typeface="微软雅黑" panose="020B0503020204020204" pitchFamily="34" charset="-122"/>
                <a:ea typeface="微软雅黑" panose="020B0503020204020204" pitchFamily="34" charset="-122"/>
              </a:rPr>
              <a:t>月，毛泽东组织领导了湘赣边秋收起义。尔后，在井冈山斗争中，提出了“十六字诀”的游击战争的基本作战原则。</a:t>
            </a:r>
            <a:r>
              <a:rPr lang="en-US" altLang="zh-CN" sz="1800" b="0" dirty="0">
                <a:latin typeface="微软雅黑" panose="020B0503020204020204" pitchFamily="34" charset="-122"/>
                <a:ea typeface="微软雅黑" panose="020B0503020204020204" pitchFamily="34" charset="-122"/>
              </a:rPr>
              <a:t>1928</a:t>
            </a:r>
            <a:r>
              <a:rPr lang="zh-CN" altLang="zh-CN" sz="1800" b="0" dirty="0">
                <a:latin typeface="微软雅黑" panose="020B0503020204020204" pitchFamily="34" charset="-122"/>
                <a:ea typeface="微软雅黑" panose="020B0503020204020204" pitchFamily="34" charset="-122"/>
              </a:rPr>
              <a:t>年至</a:t>
            </a:r>
            <a:r>
              <a:rPr lang="en-US" altLang="zh-CN" sz="1800" b="0" dirty="0">
                <a:latin typeface="微软雅黑" panose="020B0503020204020204" pitchFamily="34" charset="-122"/>
                <a:ea typeface="微软雅黑" panose="020B0503020204020204" pitchFamily="34" charset="-122"/>
              </a:rPr>
              <a:t>1930</a:t>
            </a:r>
            <a:r>
              <a:rPr lang="zh-CN" altLang="zh-CN" sz="1800" b="0" dirty="0">
                <a:latin typeface="微软雅黑" panose="020B0503020204020204" pitchFamily="34" charset="-122"/>
                <a:ea typeface="微软雅黑" panose="020B0503020204020204" pitchFamily="34" charset="-122"/>
              </a:rPr>
              <a:t>年初，毛泽东在他的《中国的红色政权为什么能够存在</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》、《井冈山的斗争》等著作中，提出了中国革命必须走农村包围城市道路的理论。古田会议又明确了建设新型的人民军队的建军原则。在</a:t>
            </a:r>
            <a:r>
              <a:rPr lang="en-US" altLang="zh-CN" sz="1800" b="0" dirty="0">
                <a:latin typeface="微软雅黑" panose="020B0503020204020204" pitchFamily="34" charset="-122"/>
                <a:ea typeface="微软雅黑" panose="020B0503020204020204" pitchFamily="34" charset="-122"/>
              </a:rPr>
              <a:t>1930</a:t>
            </a:r>
            <a:r>
              <a:rPr lang="zh-CN" altLang="zh-CN" sz="1800" b="0" dirty="0">
                <a:latin typeface="微软雅黑" panose="020B0503020204020204" pitchFamily="34" charset="-122"/>
                <a:ea typeface="微软雅黑" panose="020B0503020204020204" pitchFamily="34" charset="-122"/>
              </a:rPr>
              <a:t>年至</a:t>
            </a:r>
            <a:r>
              <a:rPr lang="en-US" altLang="zh-CN" sz="1800" b="0" dirty="0">
                <a:latin typeface="微软雅黑" panose="020B0503020204020204" pitchFamily="34" charset="-122"/>
                <a:ea typeface="微软雅黑" panose="020B0503020204020204" pitchFamily="34" charset="-122"/>
              </a:rPr>
              <a:t>1931</a:t>
            </a:r>
            <a:r>
              <a:rPr lang="zh-CN" altLang="zh-CN" sz="1800" b="0" dirty="0">
                <a:latin typeface="微软雅黑" panose="020B0503020204020204" pitchFamily="34" charset="-122"/>
                <a:ea typeface="微软雅黑" panose="020B0503020204020204" pitchFamily="34" charset="-122"/>
              </a:rPr>
              <a:t>年的反</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围剿</a:t>
            </a:r>
            <a:r>
              <a:rPr lang="en-US" altLang="zh-CN" sz="1800" b="0" dirty="0">
                <a:latin typeface="微软雅黑" panose="020B0503020204020204" pitchFamily="34" charset="-122"/>
                <a:ea typeface="微软雅黑" panose="020B0503020204020204" pitchFamily="34" charset="-122"/>
              </a:rPr>
              <a:t>"</a:t>
            </a:r>
            <a:r>
              <a:rPr lang="zh-CN" altLang="zh-CN" sz="1800" b="0" dirty="0">
                <a:latin typeface="微软雅黑" panose="020B0503020204020204" pitchFamily="34" charset="-122"/>
                <a:ea typeface="微软雅黑" panose="020B0503020204020204" pitchFamily="34" charset="-122"/>
              </a:rPr>
              <a:t>作战中，红军取得了丰富的作战经验，提出了诱敌深入的方针，形成了红军的全部作战原则。</a:t>
            </a:r>
          </a:p>
          <a:p>
            <a:pPr>
              <a:lnSpc>
                <a:spcPct val="170000"/>
              </a:lnSpc>
            </a:pPr>
            <a:r>
              <a:rPr lang="zh-CN" altLang="zh-CN" sz="1800" b="0" dirty="0">
                <a:latin typeface="微软雅黑" panose="020B0503020204020204" pitchFamily="34" charset="-122"/>
                <a:ea typeface="微软雅黑" panose="020B0503020204020204" pitchFamily="34" charset="-122"/>
              </a:rPr>
              <a:t>毛泽东成功解决了中国革命走什么路、如何建军、如何作战三个基本问题，它们标志着毛泽东军事思想已初步形成，并为其后来科学体系的形成奠定了坚实的基础。</a:t>
            </a:r>
          </a:p>
          <a:p>
            <a:pPr>
              <a:lnSpc>
                <a:spcPct val="170000"/>
              </a:lnSpc>
            </a:pPr>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3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26340-9FE6-4029-9F4F-DBBF13E6578C}"/>
              </a:ext>
            </a:extLst>
          </p:cNvPr>
          <p:cNvSpPr>
            <a:spLocks noGrp="1"/>
          </p:cNvSpPr>
          <p:nvPr>
            <p:ph type="title"/>
          </p:nvPr>
        </p:nvSpPr>
        <p:spPr/>
        <p:txBody>
          <a:bodyPr/>
          <a:lstStyle/>
          <a:p>
            <a:r>
              <a:rPr lang="zh-CN" altLang="zh-CN" sz="1800" dirty="0">
                <a:latin typeface="微软雅黑" panose="020B0503020204020204" pitchFamily="34" charset="-122"/>
                <a:ea typeface="微软雅黑" panose="020B0503020204020204" pitchFamily="34" charset="-122"/>
              </a:rPr>
              <a:t>形成（</a:t>
            </a:r>
            <a:r>
              <a:rPr lang="en-US" altLang="zh-CN" sz="1800" dirty="0">
                <a:latin typeface="微软雅黑" panose="020B0503020204020204" pitchFamily="34" charset="-122"/>
                <a:ea typeface="微软雅黑" panose="020B0503020204020204" pitchFamily="34" charset="-122"/>
              </a:rPr>
              <a:t>1935.1</a:t>
            </a:r>
            <a:r>
              <a:rPr lang="zh-CN" altLang="zh-CN" sz="1800" dirty="0">
                <a:latin typeface="微软雅黑" panose="020B0503020204020204" pitchFamily="34" charset="-122"/>
                <a:ea typeface="微软雅黑" panose="020B0503020204020204" pitchFamily="34" charset="-122"/>
              </a:rPr>
              <a:t>遵义会议——</a:t>
            </a:r>
            <a:r>
              <a:rPr lang="en-US" altLang="zh-CN" sz="1800" dirty="0">
                <a:latin typeface="微软雅黑" panose="020B0503020204020204" pitchFamily="34" charset="-122"/>
                <a:ea typeface="微软雅黑" panose="020B0503020204020204" pitchFamily="34" charset="-122"/>
              </a:rPr>
              <a:t>1945.8</a:t>
            </a:r>
            <a:r>
              <a:rPr lang="zh-CN" altLang="zh-CN" sz="1800" dirty="0">
                <a:latin typeface="微软雅黑" panose="020B0503020204020204" pitchFamily="34" charset="-122"/>
                <a:ea typeface="微软雅黑" panose="020B0503020204020204" pitchFamily="34" charset="-122"/>
              </a:rPr>
              <a:t>抗日战争胜利）</a:t>
            </a:r>
            <a:br>
              <a:rPr lang="zh-CN" altLang="zh-CN" sz="1800" dirty="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DB15479-0850-414E-99CF-7BFC4525EE3A}"/>
              </a:ext>
            </a:extLst>
          </p:cNvPr>
          <p:cNvSpPr>
            <a:spLocks noGrp="1"/>
          </p:cNvSpPr>
          <p:nvPr>
            <p:ph idx="1"/>
          </p:nvPr>
        </p:nvSpPr>
        <p:spPr/>
        <p:txBody>
          <a:bodyPr>
            <a:normAutofit fontScale="70000" lnSpcReduction="20000"/>
          </a:bodyPr>
          <a:lstStyle/>
          <a:p>
            <a:pPr>
              <a:lnSpc>
                <a:spcPct val="170000"/>
              </a:lnSpc>
            </a:pPr>
            <a:r>
              <a:rPr lang="zh-CN" altLang="zh-CN" sz="1800" b="0" dirty="0">
                <a:latin typeface="微软雅黑" panose="020B0503020204020204" pitchFamily="34" charset="-122"/>
                <a:ea typeface="微软雅黑" panose="020B0503020204020204" pitchFamily="34" charset="-122"/>
              </a:rPr>
              <a:t>遵义会议至</a:t>
            </a:r>
            <a:r>
              <a:rPr lang="en-US" altLang="zh-CN" sz="1800" b="0" dirty="0">
                <a:latin typeface="微软雅黑" panose="020B0503020204020204" pitchFamily="34" charset="-122"/>
                <a:ea typeface="微软雅黑" panose="020B0503020204020204" pitchFamily="34" charset="-122"/>
              </a:rPr>
              <a:t>1945</a:t>
            </a:r>
            <a:r>
              <a:rPr lang="zh-CN" altLang="zh-CN" sz="1800" b="0" dirty="0">
                <a:latin typeface="微软雅黑" panose="020B0503020204020204" pitchFamily="34" charset="-122"/>
                <a:ea typeface="微软雅黑" panose="020B0503020204020204" pitchFamily="34" charset="-122"/>
              </a:rPr>
              <a:t>年抗日战争胜利，是毛泽东军事思想形成完整科学体系的时期，是毛泽东军事思想发展的一个起点。</a:t>
            </a:r>
          </a:p>
          <a:p>
            <a:pPr>
              <a:lnSpc>
                <a:spcPct val="170000"/>
              </a:lnSpc>
            </a:pPr>
            <a:r>
              <a:rPr lang="zh-CN" altLang="zh-CN" sz="1800" b="0" dirty="0">
                <a:latin typeface="微软雅黑" panose="020B0503020204020204" pitchFamily="34" charset="-122"/>
                <a:ea typeface="微软雅黑" panose="020B0503020204020204" pitchFamily="34" charset="-122"/>
              </a:rPr>
              <a:t>遵义会议确立了毛泽东在中国共产党和中国工农红军中的领导地位，四渡赤水确立了毛泽东的威信，</a:t>
            </a:r>
            <a:r>
              <a:rPr lang="en-US" altLang="zh-CN" sz="1800" b="0" dirty="0">
                <a:latin typeface="微软雅黑" panose="020B0503020204020204" pitchFamily="34" charset="-122"/>
                <a:ea typeface="微软雅黑" panose="020B0503020204020204" pitchFamily="34" charset="-122"/>
              </a:rPr>
              <a:t>1945</a:t>
            </a:r>
            <a:r>
              <a:rPr lang="zh-CN" altLang="zh-CN" sz="1800" b="0" dirty="0">
                <a:latin typeface="微软雅黑" panose="020B0503020204020204" pitchFamily="34" charset="-122"/>
                <a:ea typeface="微软雅黑" panose="020B0503020204020204" pitchFamily="34" charset="-122"/>
              </a:rPr>
              <a:t>年朱德同志在中国共产党第七次全国代表大会上明确提出了“毛泽东军事思想”的概念，并对此做了阐述。</a:t>
            </a:r>
          </a:p>
          <a:p>
            <a:pPr>
              <a:lnSpc>
                <a:spcPct val="170000"/>
              </a:lnSpc>
            </a:pPr>
            <a:r>
              <a:rPr lang="zh-CN" altLang="zh-CN" sz="1800" b="0" dirty="0">
                <a:latin typeface="微软雅黑" panose="020B0503020204020204" pitchFamily="34" charset="-122"/>
                <a:ea typeface="微软雅黑" panose="020B0503020204020204" pitchFamily="34" charset="-122"/>
              </a:rPr>
              <a:t>遵义会议至</a:t>
            </a:r>
            <a:r>
              <a:rPr lang="en-US" altLang="zh-CN" sz="1800" b="0" dirty="0">
                <a:latin typeface="微软雅黑" panose="020B0503020204020204" pitchFamily="34" charset="-122"/>
                <a:ea typeface="微软雅黑" panose="020B0503020204020204" pitchFamily="34" charset="-122"/>
              </a:rPr>
              <a:t>1945</a:t>
            </a:r>
            <a:r>
              <a:rPr lang="zh-CN" altLang="zh-CN" sz="1800" b="0" dirty="0">
                <a:latin typeface="微软雅黑" panose="020B0503020204020204" pitchFamily="34" charset="-122"/>
                <a:ea typeface="微软雅黑" panose="020B0503020204020204" pitchFamily="34" charset="-122"/>
              </a:rPr>
              <a:t>年抗日战争胜利，是毛泽东军事思想形成完整科学体系的时期。遵义会议纠正了王明“左”倾冒险主义在军事上的错误，重新肯定了以毛泽东为代表的正确军事路线，是毛泽东军事思想发展的一个起点。</a:t>
            </a:r>
            <a:r>
              <a:rPr lang="en-US" altLang="zh-CN" sz="1800" b="0" dirty="0">
                <a:latin typeface="微软雅黑" panose="020B0503020204020204" pitchFamily="34" charset="-122"/>
                <a:ea typeface="微软雅黑" panose="020B0503020204020204" pitchFamily="34" charset="-122"/>
              </a:rPr>
              <a:t>1936</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12</a:t>
            </a:r>
            <a:r>
              <a:rPr lang="zh-CN" altLang="zh-CN" sz="1800" b="0" dirty="0">
                <a:latin typeface="微软雅黑" panose="020B0503020204020204" pitchFamily="34" charset="-122"/>
                <a:ea typeface="微软雅黑" panose="020B0503020204020204" pitchFamily="34" charset="-122"/>
              </a:rPr>
              <a:t>月毛泽东写了《中国革命战争的战略问题》一书，深刻地阐明了无产阶级研究战争和指导战争的立场、观点和方法，系统地论述了中国革命战争的战略指导问题。抗日战争爆发后，毛泽东相继发表了《抗日游击战争的战略问题》、《论持久战》、《论新阶段》、《战争和战略问题》等军事著作，系统地论述了人民军队、人民战争、人民战争的战略战术的理论和原则，以及研究和指导战争的认识论和方法论。这一时期，毛泽东军事思想已发展成为系统的理论，并经受了战争实践的考验。</a:t>
            </a:r>
          </a:p>
          <a:p>
            <a:pPr>
              <a:lnSpc>
                <a:spcPct val="170000"/>
              </a:lnSpc>
            </a:pPr>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790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EEC42-1207-4D5D-8BC6-350143DA0915}"/>
              </a:ext>
            </a:extLst>
          </p:cNvPr>
          <p:cNvSpPr>
            <a:spLocks noGrp="1"/>
          </p:cNvSpPr>
          <p:nvPr>
            <p:ph type="title"/>
          </p:nvPr>
        </p:nvSpPr>
        <p:spPr/>
        <p:txBody>
          <a:bodyPr/>
          <a:lstStyle/>
          <a:p>
            <a:r>
              <a:rPr lang="zh-CN" altLang="zh-CN" sz="1800" b="0">
                <a:latin typeface="微软雅黑" panose="020B0503020204020204" pitchFamily="34" charset="-122"/>
                <a:ea typeface="微软雅黑" panose="020B0503020204020204" pitchFamily="34" charset="-122"/>
              </a:rPr>
              <a:t>完善</a:t>
            </a:r>
            <a:r>
              <a:rPr lang="zh-CN" altLang="zh-CN"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1946.6</a:t>
            </a:r>
            <a:r>
              <a:rPr lang="zh-CN" altLang="zh-CN" sz="1800">
                <a:latin typeface="微软雅黑" panose="020B0503020204020204" pitchFamily="34" charset="-122"/>
                <a:ea typeface="微软雅黑" panose="020B0503020204020204" pitchFamily="34" charset="-122"/>
              </a:rPr>
              <a:t>解放战争时期</a:t>
            </a:r>
            <a:r>
              <a:rPr lang="en-US" altLang="zh-CN" sz="1800">
                <a:latin typeface="微软雅黑" panose="020B0503020204020204" pitchFamily="34" charset="-122"/>
                <a:ea typeface="微软雅黑" panose="020B0503020204020204" pitchFamily="34" charset="-122"/>
              </a:rPr>
              <a:t>-1949</a:t>
            </a:r>
            <a:r>
              <a:rPr lang="zh-CN" altLang="en-US" sz="1800">
                <a:latin typeface="微软雅黑" panose="020B0503020204020204" pitchFamily="34" charset="-122"/>
                <a:ea typeface="微软雅黑" panose="020B0503020204020204" pitchFamily="34" charset="-122"/>
              </a:rPr>
              <a:t>建国</a:t>
            </a:r>
            <a:r>
              <a:rPr lang="zh-CN" altLang="zh-CN" sz="1800">
                <a:latin typeface="微软雅黑" panose="020B0503020204020204" pitchFamily="34" charset="-122"/>
                <a:ea typeface="微软雅黑" panose="020B0503020204020204" pitchFamily="34" charset="-122"/>
              </a:rPr>
              <a:t>）</a:t>
            </a:r>
            <a:br>
              <a:rPr lang="zh-CN" altLang="zh-CN" sz="1800">
                <a:latin typeface="微软雅黑" panose="020B0503020204020204" pitchFamily="34" charset="-122"/>
                <a:ea typeface="微软雅黑" panose="020B0503020204020204" pitchFamily="34" charset="-122"/>
              </a:rPr>
            </a:br>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E4C3A89-6267-4DDF-BEB1-1CC8F310D606}"/>
              </a:ext>
            </a:extLst>
          </p:cNvPr>
          <p:cNvSpPr>
            <a:spLocks noGrp="1"/>
          </p:cNvSpPr>
          <p:nvPr>
            <p:ph idx="1"/>
          </p:nvPr>
        </p:nvSpPr>
        <p:spPr/>
        <p:txBody>
          <a:bodyPr>
            <a:normAutofit fontScale="70000" lnSpcReduction="20000"/>
          </a:bodyPr>
          <a:lstStyle/>
          <a:p>
            <a:r>
              <a:rPr lang="zh-CN" altLang="zh-CN" sz="1800">
                <a:latin typeface="微软雅黑" panose="020B0503020204020204" pitchFamily="34" charset="-122"/>
                <a:ea typeface="微软雅黑" panose="020B0503020204020204" pitchFamily="34" charset="-122"/>
              </a:rPr>
              <a:t>解放战争时期，毛泽东同朱德、周恩来等组织指挥了一系列重要战役，尤其是辽沈、淮海、平津、渡江等大规模战役，并且根据新的经验撰写了《集中优势兵力，各个歼灭敌人》、《三个月总结》、《解放战争第二年的战略方针》、十大军事原则等著作。这样，毛泽东军事思想不但有了战略防御的系统理论，而且有了关于战略进攻、战略决战和战略追击的系统理论，标志着毛泽东军事思想的科学体系有了重大发展。</a:t>
            </a:r>
          </a:p>
          <a:p>
            <a:r>
              <a:rPr lang="zh-CN" altLang="zh-CN" sz="1800">
                <a:latin typeface="微软雅黑" panose="020B0503020204020204" pitchFamily="34" charset="-122"/>
                <a:ea typeface="微软雅黑" panose="020B0503020204020204" pitchFamily="34" charset="-122"/>
              </a:rPr>
              <a:t>中华人民共和国成立以后，毛泽东根据中国共产党在新的历史阶段的总任务，提出了将人民军队建设成为强大的现代化国防军的历史任务，着重总结了抗美援朝期间同当时具有世界第一流现代化装备的敌人进行作战的经验，阐述了在现代条件下进行人民战争的若干新的军事原则，并且领导制定了保卫社会主义祖国、准备进行反侵略战争的战略方针。毛泽东军事思想在社会主义革命和社会主义建设时期继续得到发展</a:t>
            </a:r>
          </a:p>
          <a:p>
            <a:r>
              <a:rPr lang="zh-CN" altLang="zh-CN" sz="1800">
                <a:latin typeface="微软雅黑" panose="020B0503020204020204" pitchFamily="34" charset="-122"/>
                <a:ea typeface="微软雅黑" panose="020B0503020204020204" pitchFamily="34" charset="-122"/>
              </a:rPr>
              <a:t>解放战争时期（</a:t>
            </a:r>
            <a:r>
              <a:rPr lang="en-US" altLang="zh-CN" sz="1800">
                <a:latin typeface="微软雅黑" panose="020B0503020204020204" pitchFamily="34" charset="-122"/>
                <a:ea typeface="微软雅黑" panose="020B0503020204020204" pitchFamily="34" charset="-122"/>
              </a:rPr>
              <a:t>1946.6-1955.2</a:t>
            </a:r>
            <a:r>
              <a:rPr lang="zh-CN" altLang="zh-CN" sz="1800">
                <a:latin typeface="微软雅黑" panose="020B0503020204020204" pitchFamily="34" charset="-122"/>
                <a:ea typeface="微软雅黑" panose="020B0503020204020204" pitchFamily="34" charset="-122"/>
              </a:rPr>
              <a:t>）</a:t>
            </a:r>
          </a:p>
          <a:p>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对时局做出科学分析，并做好战前充分准备，将反对阶级压迫的内战导向全国人民的解放战争</a:t>
            </a:r>
            <a:r>
              <a:rPr lang="en-US" altLang="zh-CN" sz="1800">
                <a:latin typeface="微软雅黑" panose="020B0503020204020204" pitchFamily="34" charset="-122"/>
                <a:ea typeface="微软雅黑" panose="020B0503020204020204" pitchFamily="34" charset="-122"/>
              </a:rPr>
              <a:t>.</a:t>
            </a:r>
            <a:endParaRPr lang="zh-CN" altLang="zh-CN" sz="180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2.</a:t>
            </a:r>
            <a:r>
              <a:rPr lang="zh-CN" altLang="zh-CN" sz="1800">
                <a:latin typeface="微软雅黑" panose="020B0503020204020204" pitchFamily="34" charset="-122"/>
                <a:ea typeface="微软雅黑" panose="020B0503020204020204" pitchFamily="34" charset="-122"/>
              </a:rPr>
              <a:t>科学指导战争全局，各分战场和一系列战役，歼灭蒋军</a:t>
            </a:r>
            <a:r>
              <a:rPr lang="en-US" altLang="zh-CN" sz="1800">
                <a:latin typeface="微软雅黑" panose="020B0503020204020204" pitchFamily="34" charset="-122"/>
                <a:ea typeface="微软雅黑" panose="020B0503020204020204" pitchFamily="34" charset="-122"/>
              </a:rPr>
              <a:t>807</a:t>
            </a:r>
            <a:r>
              <a:rPr lang="zh-CN" altLang="zh-CN" sz="1800">
                <a:latin typeface="微软雅黑" panose="020B0503020204020204" pitchFamily="34" charset="-122"/>
                <a:ea typeface="微软雅黑" panose="020B0503020204020204" pitchFamily="34" charset="-122"/>
              </a:rPr>
              <a:t>万人，夺取全国胜利。</a:t>
            </a:r>
          </a:p>
          <a:p>
            <a:pPr lvl="0"/>
            <a:r>
              <a:rPr lang="zh-CN" altLang="zh-CN" sz="1800">
                <a:latin typeface="微软雅黑" panose="020B0503020204020204" pitchFamily="34" charset="-122"/>
                <a:ea typeface="微软雅黑" panose="020B0503020204020204" pitchFamily="34" charset="-122"/>
              </a:rPr>
              <a:t>灵活运用多种作战形式，人民战争的战略战术，进一步丰富和发展。</a:t>
            </a:r>
          </a:p>
          <a:p>
            <a:pPr lvl="0"/>
            <a:r>
              <a:rPr lang="zh-CN" altLang="zh-CN" sz="1800">
                <a:latin typeface="微软雅黑" panose="020B0503020204020204" pitchFamily="34" charset="-122"/>
                <a:ea typeface="微软雅黑" panose="020B0503020204020204" pitchFamily="34" charset="-122"/>
              </a:rPr>
              <a:t>发展了战争和政权建设的理论，建立了人民共和国，根本改变了世界人民力量与战争实力对比。</a:t>
            </a:r>
          </a:p>
          <a:p>
            <a:r>
              <a:rPr lang="zh-CN" altLang="zh-CN" sz="1800">
                <a:latin typeface="微软雅黑" panose="020B0503020204020204" pitchFamily="34" charset="-122"/>
                <a:ea typeface="微软雅黑" panose="020B0503020204020204" pitchFamily="34" charset="-122"/>
              </a:rPr>
              <a:t>毛泽东在此时期主要著作：</a:t>
            </a:r>
          </a:p>
          <a:p>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《集中优势兵力，各个歼灭敌人》</a:t>
            </a:r>
          </a:p>
          <a:p>
            <a:r>
              <a:rPr lang="en-US" altLang="zh-CN" sz="1800">
                <a:latin typeface="微软雅黑" panose="020B0503020204020204" pitchFamily="34" charset="-122"/>
                <a:ea typeface="微软雅黑" panose="020B0503020204020204" pitchFamily="34" charset="-122"/>
              </a:rPr>
              <a:t>2.</a:t>
            </a:r>
            <a:r>
              <a:rPr lang="zh-CN" altLang="zh-CN" sz="1800">
                <a:latin typeface="微软雅黑" panose="020B0503020204020204" pitchFamily="34" charset="-122"/>
                <a:ea typeface="微软雅黑" panose="020B0503020204020204" pitchFamily="34" charset="-122"/>
              </a:rPr>
              <a:t>《解放战争第二年的战略方针》</a:t>
            </a:r>
          </a:p>
          <a:p>
            <a:r>
              <a:rPr lang="en-US" altLang="zh-CN" sz="1800">
                <a:latin typeface="微软雅黑" panose="020B0503020204020204" pitchFamily="34" charset="-122"/>
                <a:ea typeface="微软雅黑" panose="020B0503020204020204" pitchFamily="34" charset="-122"/>
              </a:rPr>
              <a:t>3.</a:t>
            </a:r>
            <a:r>
              <a:rPr lang="zh-CN" altLang="zh-CN" sz="1800">
                <a:latin typeface="微软雅黑" panose="020B0503020204020204" pitchFamily="34" charset="-122"/>
                <a:ea typeface="微软雅黑" panose="020B0503020204020204" pitchFamily="34" charset="-122"/>
              </a:rPr>
              <a:t>《三个月总结》</a:t>
            </a:r>
          </a:p>
          <a:p>
            <a:r>
              <a:rPr lang="en-US" altLang="zh-CN" sz="1800">
                <a:latin typeface="微软雅黑" panose="020B0503020204020204" pitchFamily="34" charset="-122"/>
                <a:ea typeface="微软雅黑" panose="020B0503020204020204" pitchFamily="34" charset="-122"/>
              </a:rPr>
              <a:t>4.</a:t>
            </a:r>
            <a:r>
              <a:rPr lang="zh-CN" altLang="zh-CN" sz="1800">
                <a:latin typeface="微软雅黑" panose="020B0503020204020204" pitchFamily="34" charset="-122"/>
                <a:ea typeface="微软雅黑" panose="020B0503020204020204" pitchFamily="34" charset="-122"/>
              </a:rPr>
              <a:t>《十大军事原则》以及战争中大量的文电以及三大战役作战方针等。</a:t>
            </a: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3931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4EBA7-F924-4782-BF8F-45004BB9F090}"/>
              </a:ext>
            </a:extLst>
          </p:cNvPr>
          <p:cNvSpPr>
            <a:spLocks noGrp="1"/>
          </p:cNvSpPr>
          <p:nvPr>
            <p:ph type="title"/>
          </p:nvPr>
        </p:nvSpPr>
        <p:spPr/>
        <p:txBody>
          <a:bodyPr/>
          <a:lstStyle/>
          <a:p>
            <a:r>
              <a:rPr lang="zh-CN" altLang="zh-CN" sz="1800">
                <a:latin typeface="微软雅黑" panose="020B0503020204020204" pitchFamily="34" charset="-122"/>
                <a:ea typeface="微软雅黑" panose="020B0503020204020204" pitchFamily="34" charset="-122"/>
              </a:rPr>
              <a:t>建国以后（</a:t>
            </a:r>
            <a:r>
              <a:rPr lang="en-US" altLang="zh-CN" sz="1800">
                <a:latin typeface="微软雅黑" panose="020B0503020204020204" pitchFamily="34" charset="-122"/>
                <a:ea typeface="微软雅黑" panose="020B0503020204020204" pitchFamily="34" charset="-122"/>
              </a:rPr>
              <a:t>1950-</a:t>
            </a:r>
            <a:r>
              <a:rPr lang="zh-CN" altLang="zh-CN" sz="1800">
                <a:latin typeface="微软雅黑" panose="020B0503020204020204" pitchFamily="34" charset="-122"/>
                <a:ea typeface="微软雅黑" panose="020B0503020204020204" pitchFamily="34" charset="-122"/>
              </a:rPr>
              <a:t>）</a:t>
            </a:r>
            <a:br>
              <a:rPr lang="zh-CN" altLang="zh-CN" sz="1800">
                <a:latin typeface="微软雅黑" panose="020B0503020204020204" pitchFamily="34" charset="-122"/>
                <a:ea typeface="微软雅黑" panose="020B0503020204020204" pitchFamily="34" charset="-122"/>
              </a:rPr>
            </a:br>
            <a:endParaRPr lang="zh-CN" altLang="en-US" sz="180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9F65BCA-5020-4B38-BBD4-FEAF492436D9}"/>
              </a:ext>
            </a:extLst>
          </p:cNvPr>
          <p:cNvSpPr>
            <a:spLocks noGrp="1"/>
          </p:cNvSpPr>
          <p:nvPr>
            <p:ph idx="1"/>
          </p:nvPr>
        </p:nvSpPr>
        <p:spPr/>
        <p:txBody>
          <a:bodyPr>
            <a:normAutofit/>
          </a:bodyPr>
          <a:lstStyle/>
          <a:p>
            <a:pPr lvl="0"/>
            <a:r>
              <a:rPr lang="zh-CN" altLang="zh-CN" sz="1800">
                <a:latin typeface="微软雅黑" panose="020B0503020204020204" pitchFamily="34" charset="-122"/>
                <a:ea typeface="微软雅黑" panose="020B0503020204020204" pitchFamily="34" charset="-122"/>
              </a:rPr>
              <a:t>果断作出抗美援朝出国作战决策，科学的确定了战争的目标和规模，赢得了战争胜利，制止了侵略，保卫了国家安全和世界和平。</a:t>
            </a:r>
          </a:p>
          <a:p>
            <a:pPr lvl="0"/>
            <a:r>
              <a:rPr lang="zh-CN" altLang="zh-CN" sz="1800">
                <a:latin typeface="微软雅黑" panose="020B0503020204020204" pitchFamily="34" charset="-122"/>
                <a:ea typeface="微软雅黑" panose="020B0503020204020204" pitchFamily="34" charset="-122"/>
              </a:rPr>
              <a:t>在处理国际争端中坚持“有理、有利、有节”原则，取得了中印边界、中苏边界、中越自卫反击战的胜利。</a:t>
            </a:r>
          </a:p>
          <a:p>
            <a:pPr lvl="0"/>
            <a:r>
              <a:rPr lang="zh-CN" altLang="zh-CN" sz="1800">
                <a:latin typeface="微软雅黑" panose="020B0503020204020204" pitchFamily="34" charset="-122"/>
                <a:ea typeface="微软雅黑" panose="020B0503020204020204" pitchFamily="34" charset="-122"/>
              </a:rPr>
              <a:t>提出了新时期军队和国防建设方针。</a:t>
            </a:r>
          </a:p>
          <a:p>
            <a:r>
              <a:rPr lang="zh-CN" altLang="zh-CN" sz="1800">
                <a:latin typeface="微软雅黑" panose="020B0503020204020204" pitchFamily="34" charset="-122"/>
                <a:ea typeface="微软雅黑" panose="020B0503020204020204" pitchFamily="34" charset="-122"/>
              </a:rPr>
              <a:t>党中央、毛泽东同志在此时期的指示</a:t>
            </a:r>
            <a:r>
              <a:rPr lang="en-US" altLang="zh-CN" sz="1800">
                <a:latin typeface="微软雅黑" panose="020B0503020204020204" pitchFamily="34" charset="-122"/>
                <a:ea typeface="微软雅黑" panose="020B0503020204020204" pitchFamily="34" charset="-122"/>
              </a:rPr>
              <a:t>:</a:t>
            </a:r>
            <a:endParaRPr lang="zh-CN" altLang="zh-CN" sz="180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关于建立现代化国防和军队的指示；</a:t>
            </a:r>
          </a:p>
          <a:p>
            <a:r>
              <a:rPr lang="en-US" altLang="zh-CN" sz="1800">
                <a:latin typeface="微软雅黑" panose="020B0503020204020204" pitchFamily="34" charset="-122"/>
                <a:ea typeface="微软雅黑" panose="020B0503020204020204" pitchFamily="34" charset="-122"/>
              </a:rPr>
              <a:t>2.</a:t>
            </a:r>
            <a:r>
              <a:rPr lang="zh-CN" altLang="zh-CN" sz="1800">
                <a:latin typeface="微软雅黑" panose="020B0503020204020204" pitchFamily="34" charset="-122"/>
                <a:ea typeface="微软雅黑" panose="020B0503020204020204" pitchFamily="34" charset="-122"/>
              </a:rPr>
              <a:t>抗美援朝中大量文电、文件；</a:t>
            </a:r>
          </a:p>
          <a:p>
            <a:r>
              <a:rPr lang="en-US" altLang="zh-CN" sz="1800">
                <a:latin typeface="微软雅黑" panose="020B0503020204020204" pitchFamily="34" charset="-122"/>
                <a:ea typeface="微软雅黑" panose="020B0503020204020204" pitchFamily="34" charset="-122"/>
              </a:rPr>
              <a:t>3.</a:t>
            </a:r>
            <a:r>
              <a:rPr lang="zh-CN" altLang="zh-CN" sz="1800">
                <a:latin typeface="微软雅黑" panose="020B0503020204020204" pitchFamily="34" charset="-122"/>
                <a:ea typeface="微软雅黑" panose="020B0503020204020204" pitchFamily="34" charset="-122"/>
              </a:rPr>
              <a:t>十一届三中全会以来，中央和邓小平同志的一系列指导原则。</a:t>
            </a: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0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4E1C-F670-4ABF-8E0D-15DC6AA71A9B}"/>
              </a:ext>
            </a:extLst>
          </p:cNvPr>
          <p:cNvSpPr>
            <a:spLocks noGrp="1"/>
          </p:cNvSpPr>
          <p:nvPr>
            <p:ph type="title"/>
          </p:nvPr>
        </p:nvSpPr>
        <p:spPr/>
        <p:txBody>
          <a:bodyPr/>
          <a:lstStyle/>
          <a:p>
            <a:r>
              <a:rPr lang="zh-CN" altLang="en-US" sz="1800" b="0">
                <a:latin typeface="微软雅黑" panose="020B0503020204020204" pitchFamily="34" charset="-122"/>
                <a:ea typeface="微软雅黑" panose="020B0503020204020204" pitchFamily="34" charset="-122"/>
              </a:rPr>
              <a:t>人员分工</a:t>
            </a:r>
          </a:p>
        </p:txBody>
      </p:sp>
      <p:sp>
        <p:nvSpPr>
          <p:cNvPr id="3" name="内容占位符 2">
            <a:extLst>
              <a:ext uri="{FF2B5EF4-FFF2-40B4-BE49-F238E27FC236}">
                <a16:creationId xmlns:a16="http://schemas.microsoft.com/office/drawing/2014/main" id="{2D42446B-4DAB-479C-ACC9-F61783CBA789}"/>
              </a:ext>
            </a:extLst>
          </p:cNvPr>
          <p:cNvSpPr>
            <a:spLocks noGrp="1"/>
          </p:cNvSpPr>
          <p:nvPr>
            <p:ph idx="1"/>
          </p:nvPr>
        </p:nvSpPr>
        <p:spPr/>
        <p:txBody>
          <a:bodyPr>
            <a:normAutofit/>
          </a:bodyPr>
          <a:lstStyle/>
          <a:p>
            <a:r>
              <a:rPr lang="zh-CN" altLang="zh-CN" sz="1800" b="0" dirty="0">
                <a:latin typeface="微软雅黑" panose="020B0503020204020204" pitchFamily="34" charset="-122"/>
                <a:ea typeface="微软雅黑" panose="020B0503020204020204" pitchFamily="34" charset="-122"/>
              </a:rPr>
              <a:t>答辩人</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张都铭</a:t>
            </a:r>
          </a:p>
          <a:p>
            <a:r>
              <a:rPr lang="en-US" altLang="zh-CN" sz="1800" b="0" dirty="0">
                <a:latin typeface="微软雅黑" panose="020B0503020204020204" pitchFamily="34" charset="-122"/>
                <a:ea typeface="微软雅黑" panose="020B0503020204020204" pitchFamily="34" charset="-122"/>
              </a:rPr>
              <a:t>PPT</a:t>
            </a:r>
            <a:r>
              <a:rPr lang="zh-CN" altLang="en-US" sz="1800" b="0" dirty="0">
                <a:latin typeface="微软雅黑" panose="020B0503020204020204" pitchFamily="34" charset="-122"/>
                <a:ea typeface="微软雅黑" panose="020B0503020204020204" pitchFamily="34" charset="-122"/>
              </a:rPr>
              <a:t>制作</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齐浩天</a:t>
            </a:r>
          </a:p>
          <a:p>
            <a:r>
              <a:rPr lang="zh-CN" altLang="zh-CN" sz="1800" b="0" dirty="0">
                <a:latin typeface="微软雅黑" panose="020B0503020204020204" pitchFamily="34" charset="-122"/>
                <a:ea typeface="微软雅黑" panose="020B0503020204020204" pitchFamily="34" charset="-122"/>
              </a:rPr>
              <a:t>图片素材收集</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朝格苏勒德</a:t>
            </a:r>
          </a:p>
          <a:p>
            <a:r>
              <a:rPr lang="zh-CN" altLang="zh-CN" sz="1800" b="0" dirty="0">
                <a:latin typeface="微软雅黑" panose="020B0503020204020204" pitchFamily="34" charset="-122"/>
                <a:ea typeface="微软雅黑" panose="020B0503020204020204" pitchFamily="34" charset="-122"/>
              </a:rPr>
              <a:t>毛泽东生平素材收集</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林子程</a:t>
            </a:r>
          </a:p>
          <a:p>
            <a:r>
              <a:rPr lang="zh-CN" altLang="zh-CN" sz="1800" b="0" dirty="0">
                <a:latin typeface="微软雅黑" panose="020B0503020204020204" pitchFamily="34" charset="-122"/>
                <a:ea typeface="微软雅黑" panose="020B0503020204020204" pitchFamily="34" charset="-122"/>
              </a:rPr>
              <a:t>毛泽东指挥下经典战役素材收集</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吴磊 赵自威</a:t>
            </a:r>
          </a:p>
          <a:p>
            <a:r>
              <a:rPr lang="zh-CN" altLang="zh-CN" sz="1800" b="0" dirty="0">
                <a:latin typeface="微软雅黑" panose="020B0503020204020204" pitchFamily="34" charset="-122"/>
                <a:ea typeface="微软雅黑" panose="020B0503020204020204" pitchFamily="34" charset="-122"/>
              </a:rPr>
              <a:t>毛泽东军事著作素材收集</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秦宇华 耿瑞良</a:t>
            </a:r>
          </a:p>
          <a:p>
            <a:r>
              <a:rPr lang="zh-CN" altLang="zh-CN" sz="1800" b="0" dirty="0">
                <a:latin typeface="微软雅黑" panose="020B0503020204020204" pitchFamily="34" charset="-122"/>
                <a:ea typeface="微软雅黑" panose="020B0503020204020204" pitchFamily="34" charset="-122"/>
              </a:rPr>
              <a:t>毛泽东军事思想发展历程素材收集</a:t>
            </a: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雷芮 韩均言</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2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82A46-0F0F-4356-B624-4D90E300D772}"/>
              </a:ext>
            </a:extLst>
          </p:cNvPr>
          <p:cNvSpPr>
            <a:spLocks noGrp="1"/>
          </p:cNvSpPr>
          <p:nvPr>
            <p:ph type="title"/>
          </p:nvPr>
        </p:nvSpPr>
        <p:spPr/>
        <p:txBody>
          <a:bodyPr/>
          <a:lstStyle/>
          <a:p>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8D93083-09B3-4A7E-8633-370C383CCBB4}"/>
              </a:ext>
            </a:extLst>
          </p:cNvPr>
          <p:cNvSpPr>
            <a:spLocks noGrp="1"/>
          </p:cNvSpPr>
          <p:nvPr>
            <p:ph idx="1"/>
          </p:nvPr>
        </p:nvSpPr>
        <p:spPr>
          <a:xfrm>
            <a:off x="634192" y="2069465"/>
            <a:ext cx="7886700" cy="4351338"/>
          </a:xfrm>
        </p:spPr>
        <p:txBody>
          <a:bodyPr/>
          <a:lstStyle/>
          <a:p>
            <a:r>
              <a:rPr lang="zh-CN" altLang="zh-CN" sz="1800" b="0" dirty="0">
                <a:latin typeface="微软雅黑" panose="020B0503020204020204" pitchFamily="34" charset="-122"/>
                <a:ea typeface="微软雅黑" panose="020B0503020204020204" pitchFamily="34" charset="-122"/>
              </a:rPr>
              <a:t>毛泽东（</a:t>
            </a:r>
            <a:r>
              <a:rPr lang="en-US" altLang="zh-CN" sz="1800" b="0" dirty="0">
                <a:latin typeface="微软雅黑" panose="020B0503020204020204" pitchFamily="34" charset="-122"/>
                <a:ea typeface="微软雅黑" panose="020B0503020204020204" pitchFamily="34" charset="-122"/>
              </a:rPr>
              <a:t>1893</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12</a:t>
            </a:r>
            <a:r>
              <a:rPr lang="zh-CN" altLang="zh-CN" sz="1800" b="0" dirty="0">
                <a:latin typeface="微软雅黑" panose="020B0503020204020204" pitchFamily="34" charset="-122"/>
                <a:ea typeface="微软雅黑" panose="020B0503020204020204" pitchFamily="34" charset="-122"/>
              </a:rPr>
              <a:t>月</a:t>
            </a:r>
            <a:r>
              <a:rPr lang="en-US" altLang="zh-CN" sz="1800" b="0" dirty="0">
                <a:latin typeface="微软雅黑" panose="020B0503020204020204" pitchFamily="34" charset="-122"/>
                <a:ea typeface="微软雅黑" panose="020B0503020204020204" pitchFamily="34" charset="-122"/>
              </a:rPr>
              <a:t>26</a:t>
            </a:r>
            <a:r>
              <a:rPr lang="zh-CN" altLang="zh-CN" sz="1800" b="0" dirty="0">
                <a:latin typeface="微软雅黑" panose="020B0503020204020204" pitchFamily="34" charset="-122"/>
                <a:ea typeface="微软雅黑" panose="020B0503020204020204" pitchFamily="34" charset="-122"/>
              </a:rPr>
              <a:t>日</a:t>
            </a:r>
            <a:r>
              <a:rPr lang="en-US" altLang="zh-CN" sz="1800" b="0" dirty="0">
                <a:latin typeface="微软雅黑" panose="020B0503020204020204" pitchFamily="34" charset="-122"/>
                <a:ea typeface="微软雅黑" panose="020B0503020204020204" pitchFamily="34" charset="-122"/>
              </a:rPr>
              <a:t>-1976</a:t>
            </a:r>
            <a:r>
              <a:rPr lang="zh-CN" altLang="zh-CN" sz="1800" b="0" dirty="0">
                <a:latin typeface="微软雅黑" panose="020B0503020204020204" pitchFamily="34" charset="-122"/>
                <a:ea typeface="微软雅黑" panose="020B0503020204020204" pitchFamily="34" charset="-122"/>
              </a:rPr>
              <a:t>年</a:t>
            </a:r>
            <a:r>
              <a:rPr lang="en-US" altLang="zh-CN" sz="1800" b="0" dirty="0">
                <a:latin typeface="微软雅黑" panose="020B0503020204020204" pitchFamily="34" charset="-122"/>
                <a:ea typeface="微软雅黑" panose="020B0503020204020204" pitchFamily="34" charset="-122"/>
              </a:rPr>
              <a:t>9</a:t>
            </a:r>
            <a:r>
              <a:rPr lang="zh-CN" altLang="zh-CN" sz="1800" b="0" dirty="0">
                <a:latin typeface="微软雅黑" panose="020B0503020204020204" pitchFamily="34" charset="-122"/>
                <a:ea typeface="微软雅黑" panose="020B0503020204020204" pitchFamily="34" charset="-122"/>
              </a:rPr>
              <a:t>月</a:t>
            </a:r>
            <a:r>
              <a:rPr lang="en-US" altLang="zh-CN" sz="1800" b="0" dirty="0">
                <a:latin typeface="微软雅黑" panose="020B0503020204020204" pitchFamily="34" charset="-122"/>
                <a:ea typeface="微软雅黑" panose="020B0503020204020204" pitchFamily="34" charset="-122"/>
              </a:rPr>
              <a:t>9</a:t>
            </a:r>
            <a:r>
              <a:rPr lang="zh-CN" altLang="zh-CN" sz="1800" b="0" dirty="0">
                <a:latin typeface="微软雅黑" panose="020B0503020204020204" pitchFamily="34" charset="-122"/>
                <a:ea typeface="微软雅黑" panose="020B0503020204020204" pitchFamily="34" charset="-122"/>
              </a:rPr>
              <a:t>日），湖南湘潭人。中国人民的领袖，马克思主义者，伟大的无产阶级革命家、战略家和理论家，中国共产党、中国人民解放军和中华人民共和国的主要缔造者和领导人。</a:t>
            </a:r>
          </a:p>
          <a:p>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683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6A55D-603F-4E9A-9277-5BE70E3C4E47}"/>
              </a:ext>
            </a:extLst>
          </p:cNvPr>
          <p:cNvSpPr>
            <a:spLocks noGrp="1"/>
          </p:cNvSpPr>
          <p:nvPr>
            <p:ph type="title"/>
          </p:nvPr>
        </p:nvSpPr>
        <p:spPr/>
        <p:txBody>
          <a:bodyPr/>
          <a:lstStyle/>
          <a:p>
            <a:endParaRPr lang="zh-CN" altLang="en-US"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8932D14-E3BE-420A-A3C5-120B4759E695}"/>
              </a:ext>
            </a:extLst>
          </p:cNvPr>
          <p:cNvSpPr>
            <a:spLocks noGrp="1"/>
          </p:cNvSpPr>
          <p:nvPr>
            <p:ph idx="1"/>
          </p:nvPr>
        </p:nvSpPr>
        <p:spPr/>
        <p:txBody>
          <a:bodyPr>
            <a:normAutofit/>
          </a:bodyPr>
          <a:lstStyle/>
          <a:p>
            <a:r>
              <a:rPr lang="zh-CN" altLang="zh-CN" sz="1800" b="0">
                <a:latin typeface="微软雅黑" panose="020B0503020204020204" pitchFamily="34" charset="-122"/>
                <a:ea typeface="微软雅黑" panose="020B0503020204020204" pitchFamily="34" charset="-122"/>
              </a:rPr>
              <a:t>毛泽东出生于</a:t>
            </a:r>
            <a:r>
              <a:rPr lang="en-US" altLang="zh-CN" sz="1800" b="0">
                <a:latin typeface="微软雅黑" panose="020B0503020204020204" pitchFamily="34" charset="-122"/>
                <a:ea typeface="微软雅黑" panose="020B0503020204020204" pitchFamily="34" charset="-122"/>
              </a:rPr>
              <a:t>1893</a:t>
            </a:r>
            <a:r>
              <a:rPr lang="zh-CN" altLang="zh-CN" sz="1800" b="0">
                <a:latin typeface="微软雅黑" panose="020B0503020204020204" pitchFamily="34" charset="-122"/>
                <a:ea typeface="微软雅黑" panose="020B0503020204020204" pitchFamily="34" charset="-122"/>
              </a:rPr>
              <a:t>年，辛亥革命中在新军中参军半年。</a:t>
            </a:r>
            <a:r>
              <a:rPr lang="en-US" altLang="zh-CN" sz="1800" b="0">
                <a:latin typeface="微软雅黑" panose="020B0503020204020204" pitchFamily="34" charset="-122"/>
                <a:ea typeface="微软雅黑" panose="020B0503020204020204" pitchFamily="34" charset="-122"/>
              </a:rPr>
              <a:t>1914</a:t>
            </a:r>
            <a:r>
              <a:rPr lang="zh-CN" altLang="zh-CN" sz="1800" b="0">
                <a:latin typeface="微软雅黑" panose="020B0503020204020204" pitchFamily="34" charset="-122"/>
                <a:ea typeface="微软雅黑" panose="020B0503020204020204" pitchFamily="34" charset="-122"/>
              </a:rPr>
              <a:t>年进入湖南第一师范学校，毕业前创立了新民学会。</a:t>
            </a:r>
            <a:r>
              <a:rPr lang="en-US" altLang="zh-CN" sz="1800" b="0">
                <a:latin typeface="微软雅黑" panose="020B0503020204020204" pitchFamily="34" charset="-122"/>
                <a:ea typeface="微软雅黑" panose="020B0503020204020204" pitchFamily="34" charset="-122"/>
              </a:rPr>
              <a:t>1920</a:t>
            </a:r>
            <a:r>
              <a:rPr lang="zh-CN" altLang="zh-CN" sz="1800" b="0">
                <a:latin typeface="微软雅黑" panose="020B0503020204020204" pitchFamily="34" charset="-122"/>
                <a:ea typeface="微软雅黑" panose="020B0503020204020204" pitchFamily="34" charset="-122"/>
              </a:rPr>
              <a:t>年创立共产主义组织</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 </a:t>
            </a:r>
            <a:endParaRPr lang="zh-CN" altLang="zh-CN" sz="1800" b="0">
              <a:latin typeface="微软雅黑" panose="020B0503020204020204" pitchFamily="34" charset="-122"/>
              <a:ea typeface="微软雅黑" panose="020B0503020204020204" pitchFamily="34" charset="-122"/>
            </a:endParaRPr>
          </a:p>
          <a:p>
            <a:r>
              <a:rPr lang="en-US" altLang="zh-CN" sz="1800" b="0">
                <a:latin typeface="微软雅黑" panose="020B0503020204020204" pitchFamily="34" charset="-122"/>
                <a:ea typeface="微软雅黑" panose="020B0503020204020204" pitchFamily="34" charset="-122"/>
              </a:rPr>
              <a:t>1927</a:t>
            </a:r>
            <a:r>
              <a:rPr lang="zh-CN" altLang="zh-CN" sz="1800" b="0">
                <a:latin typeface="微软雅黑" panose="020B0503020204020204" pitchFamily="34" charset="-122"/>
                <a:ea typeface="微软雅黑" panose="020B0503020204020204" pitchFamily="34" charset="-122"/>
              </a:rPr>
              <a:t>年在中共中央紧急会议上提出</a:t>
            </a:r>
            <a:r>
              <a:rPr lang="en-US" altLang="zh-CN" sz="1800" b="0">
                <a:latin typeface="微软雅黑" panose="020B0503020204020204" pitchFamily="34" charset="-122"/>
                <a:ea typeface="微软雅黑" panose="020B0503020204020204" pitchFamily="34" charset="-122"/>
              </a:rPr>
              <a:t>“</a:t>
            </a:r>
            <a:r>
              <a:rPr lang="zh-CN" altLang="zh-CN" sz="1800" b="0">
                <a:latin typeface="微软雅黑" panose="020B0503020204020204" pitchFamily="34" charset="-122"/>
                <a:ea typeface="微软雅黑" panose="020B0503020204020204" pitchFamily="34" charset="-122"/>
              </a:rPr>
              <a:t>政权是由枪杆子中取得的</a:t>
            </a:r>
            <a:r>
              <a:rPr lang="en-US" altLang="zh-CN" sz="1800" b="0">
                <a:latin typeface="微软雅黑" panose="020B0503020204020204" pitchFamily="34" charset="-122"/>
                <a:ea typeface="微软雅黑" panose="020B0503020204020204" pitchFamily="34" charset="-122"/>
              </a:rPr>
              <a:t>”</a:t>
            </a:r>
            <a:r>
              <a:rPr lang="zh-CN" altLang="zh-CN" sz="1800" b="0">
                <a:latin typeface="微软雅黑" panose="020B0503020204020204" pitchFamily="34" charset="-122"/>
                <a:ea typeface="微软雅黑" panose="020B0503020204020204" pitchFamily="34" charset="-122"/>
              </a:rPr>
              <a:t>，后来当选为中央政治局候补委员。</a:t>
            </a:r>
            <a:r>
              <a:rPr lang="en-US" altLang="zh-CN" sz="1800" b="0">
                <a:latin typeface="微软雅黑" panose="020B0503020204020204" pitchFamily="34" charset="-122"/>
                <a:ea typeface="微软雅黑" panose="020B0503020204020204" pitchFamily="34" charset="-122"/>
              </a:rPr>
              <a:t>1928</a:t>
            </a:r>
            <a:r>
              <a:rPr lang="zh-CN" altLang="zh-CN" sz="1800" b="0">
                <a:latin typeface="微软雅黑" panose="020B0503020204020204" pitchFamily="34" charset="-122"/>
                <a:ea typeface="微软雅黑" panose="020B0503020204020204" pitchFamily="34" charset="-122"/>
              </a:rPr>
              <a:t>年成立工农革命军，任党代表并提出以农村包围城市、最后夺取城市和全国政权的道路。</a:t>
            </a:r>
          </a:p>
          <a:p>
            <a:r>
              <a:rPr lang="en-US" altLang="zh-CN" sz="1800" b="0">
                <a:latin typeface="微软雅黑" panose="020B0503020204020204" pitchFamily="34" charset="-122"/>
                <a:ea typeface="微软雅黑" panose="020B0503020204020204" pitchFamily="34" charset="-122"/>
              </a:rPr>
              <a:t>1949</a:t>
            </a:r>
            <a:r>
              <a:rPr lang="zh-CN" altLang="zh-CN" sz="1800" b="0">
                <a:latin typeface="微软雅黑" panose="020B0503020204020204" pitchFamily="34" charset="-122"/>
                <a:ea typeface="微软雅黑" panose="020B0503020204020204" pitchFamily="34" charset="-122"/>
              </a:rPr>
              <a:t>年</a:t>
            </a:r>
            <a:r>
              <a:rPr lang="en-US" altLang="zh-CN" sz="1800" b="0">
                <a:latin typeface="微软雅黑" panose="020B0503020204020204" pitchFamily="34" charset="-122"/>
                <a:ea typeface="微软雅黑" panose="020B0503020204020204" pitchFamily="34" charset="-122"/>
              </a:rPr>
              <a:t>10</a:t>
            </a:r>
            <a:r>
              <a:rPr lang="zh-CN" altLang="zh-CN" sz="1800" b="0">
                <a:latin typeface="微软雅黑" panose="020B0503020204020204" pitchFamily="34" charset="-122"/>
                <a:ea typeface="微软雅黑" panose="020B0503020204020204" pitchFamily="34" charset="-122"/>
              </a:rPr>
              <a:t>月</a:t>
            </a:r>
            <a:r>
              <a:rPr lang="en-US" altLang="zh-CN" sz="1800" b="0">
                <a:latin typeface="微软雅黑" panose="020B0503020204020204" pitchFamily="34" charset="-122"/>
                <a:ea typeface="微软雅黑" panose="020B0503020204020204" pitchFamily="34" charset="-122"/>
              </a:rPr>
              <a:t>1</a:t>
            </a:r>
            <a:r>
              <a:rPr lang="zh-CN" altLang="zh-CN" sz="1800" b="0">
                <a:latin typeface="微软雅黑" panose="020B0503020204020204" pitchFamily="34" charset="-122"/>
                <a:ea typeface="微软雅黑" panose="020B0503020204020204" pitchFamily="34" charset="-122"/>
              </a:rPr>
              <a:t>日，中华人民共和国建立，他当选为中央人民政府主席。</a:t>
            </a:r>
            <a:r>
              <a:rPr lang="en-US" altLang="zh-CN" sz="1800" b="0">
                <a:latin typeface="微软雅黑" panose="020B0503020204020204" pitchFamily="34" charset="-122"/>
                <a:ea typeface="微软雅黑" panose="020B0503020204020204" pitchFamily="34" charset="-122"/>
              </a:rPr>
              <a:t> </a:t>
            </a:r>
            <a:endParaRPr lang="zh-CN" altLang="zh-CN" sz="1800" b="0">
              <a:latin typeface="微软雅黑" panose="020B0503020204020204" pitchFamily="34" charset="-122"/>
              <a:ea typeface="微软雅黑" panose="020B0503020204020204" pitchFamily="34" charset="-122"/>
            </a:endParaRPr>
          </a:p>
          <a:p>
            <a:r>
              <a:rPr lang="zh-CN" altLang="zh-CN" sz="1800" b="0">
                <a:latin typeface="微软雅黑" panose="020B0503020204020204" pitchFamily="34" charset="-122"/>
                <a:ea typeface="微软雅黑" panose="020B0503020204020204" pitchFamily="34" charset="-122"/>
              </a:rPr>
              <a:t>从</a:t>
            </a:r>
            <a:r>
              <a:rPr lang="en-US" altLang="zh-CN" sz="1800" b="0">
                <a:latin typeface="微软雅黑" panose="020B0503020204020204" pitchFamily="34" charset="-122"/>
                <a:ea typeface="微软雅黑" panose="020B0503020204020204" pitchFamily="34" charset="-122"/>
              </a:rPr>
              <a:t>20</a:t>
            </a:r>
            <a:r>
              <a:rPr lang="zh-CN" altLang="zh-CN" sz="1800" b="0">
                <a:latin typeface="微软雅黑" panose="020B0503020204020204" pitchFamily="34" charset="-122"/>
                <a:ea typeface="微软雅黑" panose="020B0503020204020204" pitchFamily="34" charset="-122"/>
              </a:rPr>
              <a:t>世纪</a:t>
            </a:r>
            <a:r>
              <a:rPr lang="en-US" altLang="zh-CN" sz="1800" b="0">
                <a:latin typeface="微软雅黑" panose="020B0503020204020204" pitchFamily="34" charset="-122"/>
                <a:ea typeface="微软雅黑" panose="020B0503020204020204" pitchFamily="34" charset="-122"/>
              </a:rPr>
              <a:t>50</a:t>
            </a:r>
            <a:r>
              <a:rPr lang="zh-CN" altLang="zh-CN" sz="1800" b="0">
                <a:latin typeface="微软雅黑" panose="020B0503020204020204" pitchFamily="34" charset="-122"/>
                <a:ea typeface="微软雅黑" panose="020B0503020204020204" pitchFamily="34" charset="-122"/>
              </a:rPr>
              <a:t>年代开始，他领导中共同苏共领导人奉行的大国主义和干涉、控制中国的企图进行了坚决的斗争。</a:t>
            </a:r>
          </a:p>
        </p:txBody>
      </p:sp>
    </p:spTree>
    <p:extLst>
      <p:ext uri="{BB962C8B-B14F-4D97-AF65-F5344CB8AC3E}">
        <p14:creationId xmlns:p14="http://schemas.microsoft.com/office/powerpoint/2010/main" val="313489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837A2-2A30-4A55-9B5D-2D8C04BE8DDA}"/>
              </a:ext>
            </a:extLst>
          </p:cNvPr>
          <p:cNvSpPr>
            <a:spLocks noGrp="1"/>
          </p:cNvSpPr>
          <p:nvPr>
            <p:ph type="title"/>
          </p:nvPr>
        </p:nvSpPr>
        <p:spPr/>
        <p:txBody>
          <a:bodyPr>
            <a:normAutofit/>
          </a:bodyPr>
          <a:lstStyle/>
          <a:p>
            <a:r>
              <a:rPr lang="zh-CN" altLang="zh-CN" sz="1800" b="0">
                <a:latin typeface="微软雅黑" panose="020B0503020204020204" pitchFamily="34" charset="-122"/>
                <a:ea typeface="微软雅黑" panose="020B0503020204020204" pitchFamily="34" charset="-122"/>
              </a:rPr>
              <a:t>经典战役</a:t>
            </a:r>
            <a:endParaRPr lang="en-US" altLang="zh-CN" sz="1800" b="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94BC214-68BB-4DB1-AA8D-DD702918008A}"/>
              </a:ext>
            </a:extLst>
          </p:cNvPr>
          <p:cNvSpPr>
            <a:spLocks noGrp="1"/>
          </p:cNvSpPr>
          <p:nvPr>
            <p:ph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615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1DC69-3E10-448E-A2A6-CA72AE27CF79}"/>
              </a:ext>
            </a:extLst>
          </p:cNvPr>
          <p:cNvSpPr>
            <a:spLocks noGrp="1"/>
          </p:cNvSpPr>
          <p:nvPr>
            <p:ph type="title"/>
          </p:nvPr>
        </p:nvSpPr>
        <p:spPr/>
        <p:txBody>
          <a:bodyPr/>
          <a:lstStyle/>
          <a:p>
            <a:r>
              <a:rPr lang="zh-CN" altLang="zh-CN" sz="1800" b="1">
                <a:latin typeface="微软雅黑" panose="020B0503020204020204" pitchFamily="34" charset="-122"/>
                <a:ea typeface="微软雅黑" panose="020B0503020204020204" pitchFamily="34" charset="-122"/>
              </a:rPr>
              <a:t>四渡赤水</a:t>
            </a:r>
            <a:br>
              <a:rPr lang="zh-CN" altLang="zh-CN" sz="1800">
                <a:latin typeface="微软雅黑" panose="020B0503020204020204" pitchFamily="34" charset="-122"/>
                <a:ea typeface="微软雅黑" panose="020B0503020204020204" pitchFamily="34" charset="-122"/>
              </a:rPr>
            </a:br>
            <a:endParaRPr lang="zh-CN" altLang="en-US" sz="180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242F693-87D6-4354-AD09-55E6A6616A58}"/>
              </a:ext>
            </a:extLst>
          </p:cNvPr>
          <p:cNvSpPr>
            <a:spLocks noGrp="1"/>
          </p:cNvSpPr>
          <p:nvPr>
            <p:ph idx="1"/>
          </p:nvPr>
        </p:nvSpPr>
        <p:spPr/>
        <p:txBody>
          <a:bodyPr>
            <a:normAutofit/>
          </a:bodyPr>
          <a:lstStyle/>
          <a:p>
            <a:r>
              <a:rPr lang="zh-CN" altLang="zh-CN" sz="1800">
                <a:latin typeface="微软雅黑" panose="020B0503020204020204" pitchFamily="34" charset="-122"/>
                <a:ea typeface="微软雅黑" panose="020B0503020204020204" pitchFamily="34" charset="-122"/>
              </a:rPr>
              <a:t>土地革命战争时期，中央红军长征中，在贵州、四川、云南</a:t>
            </a:r>
            <a:r>
              <a:rPr lang="en-US" altLang="zh-CN" sz="1800">
                <a:latin typeface="微软雅黑" panose="020B0503020204020204" pitchFamily="34" charset="-122"/>
                <a:ea typeface="微软雅黑" panose="020B0503020204020204" pitchFamily="34" charset="-122"/>
              </a:rPr>
              <a:t>3</a:t>
            </a:r>
            <a:r>
              <a:rPr lang="zh-CN" altLang="zh-CN" sz="1800">
                <a:latin typeface="微软雅黑" panose="020B0503020204020204" pitchFamily="34" charset="-122"/>
                <a:ea typeface="微软雅黑" panose="020B0503020204020204" pitchFamily="34" charset="-122"/>
              </a:rPr>
              <a:t>省交界的赤水河流域同国民党军进行的运动战战役。</a:t>
            </a:r>
          </a:p>
          <a:p>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四渡赤水战役是遵义会议之后，中央红军在长征途中，处于国民党几十万重兵围追堵截的艰险条件下，进行的一次决定性运动战战役。在毛泽东主席、周、朱等指挥下，中央红军采取高度机动的运动战方针，纵横驰骋于川黔滇边境广大地区，积极寻找战机，有效地调动和歼灭敌人，彻底粉碎了蒋介石等反动派企图围歼红军于川黔滇边境的狂妄计划，红军取得了战略转移中具有决定意义的胜利。</a:t>
            </a:r>
          </a:p>
          <a:p>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毛泽东指挥中央红军三个月的时间六次穿越三条河流，转战川贵滇三省，巧妙地穿插于国民党军重兵集团围剿之间，不断创造战机，在运动中大量歼灭敌人，牢牢地掌握战场的主动权，取得了红军长征史上以少胜多，变被动为主动的光辉战例。</a:t>
            </a: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40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E29F5-B118-47D7-B7DE-CD5FBA5AB73D}"/>
              </a:ext>
            </a:extLst>
          </p:cNvPr>
          <p:cNvSpPr>
            <a:spLocks noGrp="1"/>
          </p:cNvSpPr>
          <p:nvPr>
            <p:ph type="title"/>
          </p:nvPr>
        </p:nvSpPr>
        <p:spPr/>
        <p:txBody>
          <a:bodyPr/>
          <a:lstStyle/>
          <a:p>
            <a:r>
              <a:rPr lang="zh-CN" altLang="zh-CN" sz="1800">
                <a:latin typeface="微软雅黑" panose="020B0503020204020204" pitchFamily="34" charset="-122"/>
                <a:ea typeface="微软雅黑" panose="020B0503020204020204" pitchFamily="34" charset="-122"/>
              </a:rPr>
              <a:t>三大战役</a:t>
            </a:r>
            <a:endParaRPr lang="zh-CN" altLang="en-US" sz="180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620A3FF0-69F8-44B3-874D-1F8911DD9166}"/>
              </a:ext>
            </a:extLst>
          </p:cNvPr>
          <p:cNvSpPr>
            <a:spLocks noGrp="1"/>
          </p:cNvSpPr>
          <p:nvPr>
            <p:ph idx="1"/>
          </p:nvPr>
        </p:nvSpPr>
        <p:spPr/>
        <p:txBody>
          <a:bodyPr>
            <a:normAutofit/>
          </a:bodyPr>
          <a:lstStyle/>
          <a:p>
            <a:r>
              <a:rPr lang="zh-CN" altLang="zh-CN" sz="1800">
                <a:latin typeface="微软雅黑" panose="020B0503020204020204" pitchFamily="34" charset="-122"/>
                <a:ea typeface="微软雅黑" panose="020B0503020204020204" pitchFamily="34" charset="-122"/>
              </a:rPr>
              <a:t>三大战役是指</a:t>
            </a:r>
            <a:r>
              <a:rPr lang="en-US" altLang="zh-CN" sz="1800">
                <a:latin typeface="微软雅黑" panose="020B0503020204020204" pitchFamily="34" charset="-122"/>
                <a:ea typeface="微软雅黑" panose="020B0503020204020204" pitchFamily="34" charset="-122"/>
              </a:rPr>
              <a:t>1948</a:t>
            </a:r>
            <a:r>
              <a:rPr lang="zh-CN" altLang="zh-CN" sz="1800">
                <a:latin typeface="微软雅黑" panose="020B0503020204020204" pitchFamily="34" charset="-122"/>
                <a:ea typeface="微软雅黑" panose="020B0503020204020204" pitchFamily="34" charset="-122"/>
              </a:rPr>
              <a:t>年</a:t>
            </a:r>
            <a:r>
              <a:rPr lang="en-US" altLang="zh-CN" sz="1800">
                <a:latin typeface="微软雅黑" panose="020B0503020204020204" pitchFamily="34" charset="-122"/>
                <a:ea typeface="微软雅黑" panose="020B0503020204020204" pitchFamily="34" charset="-122"/>
              </a:rPr>
              <a:t>9</a:t>
            </a:r>
            <a:r>
              <a:rPr lang="zh-CN" altLang="zh-CN" sz="1800">
                <a:latin typeface="微软雅黑" panose="020B0503020204020204" pitchFamily="34" charset="-122"/>
                <a:ea typeface="微软雅黑" panose="020B0503020204020204" pitchFamily="34" charset="-122"/>
              </a:rPr>
              <a:t>月至</a:t>
            </a:r>
            <a:r>
              <a:rPr lang="en-US" altLang="zh-CN" sz="1800">
                <a:latin typeface="微软雅黑" panose="020B0503020204020204" pitchFamily="34" charset="-122"/>
                <a:ea typeface="微软雅黑" panose="020B0503020204020204" pitchFamily="34" charset="-122"/>
              </a:rPr>
              <a:t>1949</a:t>
            </a:r>
            <a:r>
              <a:rPr lang="zh-CN" altLang="zh-CN" sz="1800">
                <a:latin typeface="微软雅黑" panose="020B0503020204020204" pitchFamily="34" charset="-122"/>
                <a:ea typeface="微软雅黑" panose="020B0503020204020204" pitchFamily="34" charset="-122"/>
              </a:rPr>
              <a:t>年</a:t>
            </a:r>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月，中国人民解放军同中华民国国军进行的战略决战，包括辽沈战役、淮海战役、平津战役三个战略性战役。</a:t>
            </a:r>
          </a:p>
          <a:p>
            <a:r>
              <a:rPr lang="en-US" altLang="zh-CN" sz="1800">
                <a:latin typeface="微软雅黑" panose="020B0503020204020204" pitchFamily="34" charset="-122"/>
                <a:ea typeface="微软雅黑" panose="020B0503020204020204" pitchFamily="34" charset="-122"/>
              </a:rPr>
              <a:t> </a:t>
            </a:r>
            <a:endParaRPr lang="zh-CN" altLang="zh-CN" sz="180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1948</a:t>
            </a:r>
            <a:r>
              <a:rPr lang="zh-CN" altLang="zh-CN" sz="1800">
                <a:latin typeface="微软雅黑" panose="020B0503020204020204" pitchFamily="34" charset="-122"/>
                <a:ea typeface="微软雅黑" panose="020B0503020204020204" pitchFamily="34" charset="-122"/>
              </a:rPr>
              <a:t>年，解放军攻克拥有</a:t>
            </a:r>
            <a:r>
              <a:rPr lang="en-US" altLang="zh-CN" sz="1800">
                <a:latin typeface="微软雅黑" panose="020B0503020204020204" pitchFamily="34" charset="-122"/>
                <a:ea typeface="微软雅黑" panose="020B0503020204020204" pitchFamily="34" charset="-122"/>
              </a:rPr>
              <a:t>10</a:t>
            </a:r>
            <a:r>
              <a:rPr lang="zh-CN" altLang="zh-CN" sz="1800">
                <a:latin typeface="微软雅黑" panose="020B0503020204020204" pitchFamily="34" charset="-122"/>
                <a:ea typeface="微软雅黑" panose="020B0503020204020204" pitchFamily="34" charset="-122"/>
              </a:rPr>
              <a:t>万重兵、工事坚固的山东省会城市济南。毙伤国民党军</a:t>
            </a:r>
            <a:r>
              <a:rPr lang="en-US" altLang="zh-CN" sz="1800">
                <a:latin typeface="微软雅黑" panose="020B0503020204020204" pitchFamily="34" charset="-122"/>
                <a:ea typeface="微软雅黑" panose="020B0503020204020204" pitchFamily="34" charset="-122"/>
              </a:rPr>
              <a:t>22423</a:t>
            </a:r>
            <a:r>
              <a:rPr lang="zh-CN" altLang="zh-CN" sz="1800">
                <a:latin typeface="微软雅黑" panose="020B0503020204020204" pitchFamily="34" charset="-122"/>
                <a:ea typeface="微软雅黑" panose="020B0503020204020204" pitchFamily="34" charset="-122"/>
              </a:rPr>
              <a:t>人，俘王耀武以下</a:t>
            </a:r>
            <a:r>
              <a:rPr lang="en-US" altLang="zh-CN" sz="1800">
                <a:latin typeface="微软雅黑" panose="020B0503020204020204" pitchFamily="34" charset="-122"/>
                <a:ea typeface="微软雅黑" panose="020B0503020204020204" pitchFamily="34" charset="-122"/>
              </a:rPr>
              <a:t>61873</a:t>
            </a:r>
            <a:r>
              <a:rPr lang="zh-CN" altLang="zh-CN" sz="1800">
                <a:latin typeface="微软雅黑" panose="020B0503020204020204" pitchFamily="34" charset="-122"/>
                <a:ea typeface="微软雅黑" panose="020B0503020204020204" pitchFamily="34" charset="-122"/>
              </a:rPr>
              <a:t>人。济南战役是人民解放军攻克敌人重点设防的大城市的开始。这一战役揭开了战略决战的序幕</a:t>
            </a:r>
            <a:r>
              <a:rPr lang="en-US" altLang="zh-CN" sz="1800">
                <a:latin typeface="微软雅黑" panose="020B0503020204020204" pitchFamily="34" charset="-122"/>
                <a:ea typeface="微软雅黑" panose="020B0503020204020204" pitchFamily="34" charset="-122"/>
              </a:rPr>
              <a:t>[2]</a:t>
            </a:r>
            <a:r>
              <a:rPr lang="zh-CN" altLang="zh-CN" sz="1800">
                <a:latin typeface="微软雅黑" panose="020B0503020204020204" pitchFamily="34" charset="-122"/>
                <a:ea typeface="微软雅黑" panose="020B0503020204020204" pitchFamily="34" charset="-122"/>
              </a:rPr>
              <a:t>。辽沈、淮海、平津三大战役，历时</a:t>
            </a:r>
            <a:r>
              <a:rPr lang="en-US" altLang="zh-CN" sz="1800">
                <a:latin typeface="微软雅黑" panose="020B0503020204020204" pitchFamily="34" charset="-122"/>
                <a:ea typeface="微软雅黑" panose="020B0503020204020204" pitchFamily="34" charset="-122"/>
              </a:rPr>
              <a:t>142</a:t>
            </a:r>
            <a:r>
              <a:rPr lang="zh-CN" altLang="zh-CN" sz="1800">
                <a:latin typeface="微软雅黑" panose="020B0503020204020204" pitchFamily="34" charset="-122"/>
                <a:ea typeface="微软雅黑" panose="020B0503020204020204" pitchFamily="34" charset="-122"/>
              </a:rPr>
              <a:t>天，共争取起义、投诚、接受和平改编与歼灭国民党正规军</a:t>
            </a:r>
            <a:r>
              <a:rPr lang="en-US" altLang="zh-CN" sz="1800">
                <a:latin typeface="微软雅黑" panose="020B0503020204020204" pitchFamily="34" charset="-122"/>
                <a:ea typeface="微软雅黑" panose="020B0503020204020204" pitchFamily="34" charset="-122"/>
              </a:rPr>
              <a:t>144</a:t>
            </a:r>
            <a:r>
              <a:rPr lang="zh-CN" altLang="zh-CN" sz="1800">
                <a:latin typeface="微软雅黑" panose="020B0503020204020204" pitchFamily="34" charset="-122"/>
                <a:ea typeface="微软雅黑" panose="020B0503020204020204" pitchFamily="34" charset="-122"/>
              </a:rPr>
              <a:t>个师，非正规军</a:t>
            </a:r>
            <a:r>
              <a:rPr lang="en-US" altLang="zh-CN" sz="1800">
                <a:latin typeface="微软雅黑" panose="020B0503020204020204" pitchFamily="34" charset="-122"/>
                <a:ea typeface="微软雅黑" panose="020B0503020204020204" pitchFamily="34" charset="-122"/>
              </a:rPr>
              <a:t>29</a:t>
            </a:r>
            <a:r>
              <a:rPr lang="zh-CN" altLang="zh-CN" sz="1800">
                <a:latin typeface="微软雅黑" panose="020B0503020204020204" pitchFamily="34" charset="-122"/>
                <a:ea typeface="微软雅黑" panose="020B0503020204020204" pitchFamily="34" charset="-122"/>
              </a:rPr>
              <a:t>个师，合计共</a:t>
            </a:r>
            <a:r>
              <a:rPr lang="en-US" altLang="zh-CN" sz="1800">
                <a:latin typeface="微软雅黑" panose="020B0503020204020204" pitchFamily="34" charset="-122"/>
                <a:ea typeface="微软雅黑" panose="020B0503020204020204" pitchFamily="34" charset="-122"/>
              </a:rPr>
              <a:t>154</a:t>
            </a:r>
            <a:r>
              <a:rPr lang="zh-CN" altLang="zh-CN" sz="1800">
                <a:latin typeface="微软雅黑" panose="020B0503020204020204" pitchFamily="34" charset="-122"/>
                <a:ea typeface="微软雅黑" panose="020B0503020204020204" pitchFamily="34" charset="-122"/>
              </a:rPr>
              <a:t>万余人。国民党赖以维持其反动统治的主要军事力量基本上被消灭。三大战役的胜利，奠定了人民解放战争在全国胜利的基础。</a:t>
            </a: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740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46317-CE7C-4BB0-BCC1-57ECE4BC87FB}"/>
              </a:ext>
            </a:extLst>
          </p:cNvPr>
          <p:cNvSpPr>
            <a:spLocks noGrp="1"/>
          </p:cNvSpPr>
          <p:nvPr>
            <p:ph type="title"/>
          </p:nvPr>
        </p:nvSpPr>
        <p:spPr/>
        <p:txBody>
          <a:bodyPr/>
          <a:lstStyle/>
          <a:p>
            <a:r>
              <a:rPr lang="zh-CN" altLang="zh-CN" sz="1800">
                <a:latin typeface="微软雅黑" panose="020B0503020204020204" pitchFamily="34" charset="-122"/>
                <a:ea typeface="微软雅黑" panose="020B0503020204020204" pitchFamily="34" charset="-122"/>
              </a:rPr>
              <a:t>战略战术思想</a:t>
            </a:r>
            <a:br>
              <a:rPr lang="zh-CN" altLang="zh-CN" sz="1800">
                <a:latin typeface="微软雅黑" panose="020B0503020204020204" pitchFamily="34" charset="-122"/>
                <a:ea typeface="微软雅黑" panose="020B0503020204020204" pitchFamily="34" charset="-122"/>
              </a:rPr>
            </a:br>
            <a:endParaRPr lang="zh-CN" altLang="en-US" sz="180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F388551-E68B-4CEC-AD83-EA5EAAD02F4C}"/>
              </a:ext>
            </a:extLst>
          </p:cNvPr>
          <p:cNvSpPr>
            <a:spLocks noGrp="1"/>
          </p:cNvSpPr>
          <p:nvPr>
            <p:ph idx="1"/>
          </p:nvPr>
        </p:nvSpPr>
        <p:spPr/>
        <p:txBody>
          <a:bodyPr>
            <a:normAutofit/>
          </a:bodyPr>
          <a:lstStyle/>
          <a:p>
            <a:r>
              <a:rPr lang="zh-CN" altLang="zh-CN" sz="1800">
                <a:latin typeface="微软雅黑" panose="020B0503020204020204" pitchFamily="34" charset="-122"/>
                <a:ea typeface="微软雅黑" panose="020B0503020204020204" pitchFamily="34" charset="-122"/>
              </a:rPr>
              <a:t>战略思想</a:t>
            </a:r>
          </a:p>
          <a:p>
            <a:r>
              <a:rPr lang="en-US" altLang="zh-CN" sz="1800">
                <a:latin typeface="微软雅黑" panose="020B0503020204020204" pitchFamily="34" charset="-122"/>
                <a:ea typeface="微软雅黑" panose="020B0503020204020204" pitchFamily="34" charset="-122"/>
              </a:rPr>
              <a:t>   1.</a:t>
            </a:r>
            <a:r>
              <a:rPr lang="zh-CN" altLang="zh-CN" sz="1800">
                <a:latin typeface="微软雅黑" panose="020B0503020204020204" pitchFamily="34" charset="-122"/>
                <a:ea typeface="微软雅黑" panose="020B0503020204020204" pitchFamily="34" charset="-122"/>
              </a:rPr>
              <a:t>放眼全局，注重战役间的协调配合。</a:t>
            </a:r>
          </a:p>
          <a:p>
            <a:r>
              <a:rPr lang="en-US" altLang="zh-CN" sz="1800">
                <a:latin typeface="微软雅黑" panose="020B0503020204020204" pitchFamily="34" charset="-122"/>
                <a:ea typeface="微软雅黑" panose="020B0503020204020204" pitchFamily="34" charset="-122"/>
              </a:rPr>
              <a:t>   2.</a:t>
            </a:r>
            <a:r>
              <a:rPr lang="zh-CN" altLang="zh-CN" sz="1800">
                <a:latin typeface="微软雅黑" panose="020B0503020204020204" pitchFamily="34" charset="-122"/>
                <a:ea typeface="微软雅黑" panose="020B0503020204020204" pitchFamily="34" charset="-122"/>
              </a:rPr>
              <a:t>针对不同情况制定不同的战略方针。</a:t>
            </a:r>
            <a:endParaRPr lang="en-US" altLang="zh-CN" sz="180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   3.</a:t>
            </a:r>
            <a:r>
              <a:rPr lang="zh-CN" altLang="zh-CN" sz="1800">
                <a:latin typeface="微软雅黑" panose="020B0503020204020204" pitchFamily="34" charset="-122"/>
                <a:ea typeface="微软雅黑" panose="020B0503020204020204" pitchFamily="34" charset="-122"/>
              </a:rPr>
              <a:t>以攻打重点目标统率战役全局</a:t>
            </a:r>
          </a:p>
          <a:p>
            <a:r>
              <a:rPr lang="en-US" altLang="zh-CN" sz="1800">
                <a:latin typeface="微软雅黑" panose="020B0503020204020204" pitchFamily="34" charset="-122"/>
                <a:ea typeface="微软雅黑" panose="020B0503020204020204" pitchFamily="34" charset="-122"/>
              </a:rPr>
              <a:t> </a:t>
            </a:r>
            <a:endParaRPr lang="zh-CN" altLang="zh-CN" sz="1800">
              <a:latin typeface="微软雅黑" panose="020B0503020204020204" pitchFamily="34" charset="-122"/>
              <a:ea typeface="微软雅黑" panose="020B0503020204020204" pitchFamily="34" charset="-122"/>
            </a:endParaRPr>
          </a:p>
          <a:p>
            <a:r>
              <a:rPr lang="zh-CN" altLang="zh-CN" sz="1800">
                <a:latin typeface="微软雅黑" panose="020B0503020204020204" pitchFamily="34" charset="-122"/>
                <a:ea typeface="微软雅黑" panose="020B0503020204020204" pitchFamily="34" charset="-122"/>
              </a:rPr>
              <a:t>战术思想</a:t>
            </a:r>
          </a:p>
          <a:p>
            <a:r>
              <a:rPr lang="en-US" altLang="zh-CN" sz="1800">
                <a:latin typeface="微软雅黑" panose="020B0503020204020204" pitchFamily="34" charset="-122"/>
                <a:ea typeface="微软雅黑" panose="020B0503020204020204" pitchFamily="34" charset="-122"/>
              </a:rPr>
              <a:t>   1.</a:t>
            </a:r>
            <a:r>
              <a:rPr lang="zh-CN" altLang="zh-CN" sz="1800">
                <a:latin typeface="微软雅黑" panose="020B0503020204020204" pitchFamily="34" charset="-122"/>
                <a:ea typeface="微软雅黑" panose="020B0503020204020204" pitchFamily="34" charset="-122"/>
              </a:rPr>
              <a:t>分割敌人，各个击破</a:t>
            </a:r>
          </a:p>
          <a:p>
            <a:r>
              <a:rPr lang="en-US" altLang="zh-CN" sz="1800">
                <a:latin typeface="微软雅黑" panose="020B0503020204020204" pitchFamily="34" charset="-122"/>
                <a:ea typeface="微软雅黑" panose="020B0503020204020204" pitchFamily="34" charset="-122"/>
              </a:rPr>
              <a:t>   2.</a:t>
            </a:r>
            <a:r>
              <a:rPr lang="zh-CN" altLang="zh-CN" sz="1800">
                <a:latin typeface="微软雅黑" panose="020B0503020204020204" pitchFamily="34" charset="-122"/>
                <a:ea typeface="微软雅黑" panose="020B0503020204020204" pitchFamily="34" charset="-122"/>
              </a:rPr>
              <a:t>攻城</a:t>
            </a:r>
            <a:r>
              <a:rPr lang="en-US" altLang="zh-CN" sz="1800">
                <a:latin typeface="微软雅黑" panose="020B0503020204020204" pitchFamily="34" charset="-122"/>
                <a:ea typeface="微软雅黑" panose="020B0503020204020204" pitchFamily="34" charset="-122"/>
              </a:rPr>
              <a:t>(</a:t>
            </a:r>
            <a:r>
              <a:rPr lang="zh-CN" altLang="zh-CN" sz="1800">
                <a:latin typeface="微软雅黑" panose="020B0503020204020204" pitchFamily="34" charset="-122"/>
                <a:ea typeface="微软雅黑" panose="020B0503020204020204" pitchFamily="34" charset="-122"/>
              </a:rPr>
              <a:t>围点</a:t>
            </a:r>
            <a:r>
              <a:rPr lang="en-US" altLang="zh-CN" sz="1800">
                <a:latin typeface="微软雅黑" panose="020B0503020204020204" pitchFamily="34" charset="-122"/>
                <a:ea typeface="微软雅黑" panose="020B0503020204020204" pitchFamily="34" charset="-122"/>
              </a:rPr>
              <a:t>)</a:t>
            </a:r>
            <a:r>
              <a:rPr lang="zh-CN" altLang="zh-CN" sz="1800">
                <a:latin typeface="微软雅黑" panose="020B0503020204020204" pitchFamily="34" charset="-122"/>
                <a:ea typeface="微软雅黑" panose="020B0503020204020204" pitchFamily="34" charset="-122"/>
              </a:rPr>
              <a:t>与打援、牵制相结合</a:t>
            </a:r>
          </a:p>
          <a:p>
            <a:r>
              <a:rPr lang="zh-CN" altLang="zh-CN" sz="1800">
                <a:latin typeface="微软雅黑" panose="020B0503020204020204" pitchFamily="34" charset="-122"/>
                <a:ea typeface="微软雅黑" panose="020B0503020204020204" pitchFamily="34" charset="-122"/>
              </a:rPr>
              <a:t>　</a:t>
            </a:r>
            <a:r>
              <a:rPr lang="en-US" altLang="zh-CN" sz="1800">
                <a:latin typeface="微软雅黑" panose="020B0503020204020204" pitchFamily="34" charset="-122"/>
                <a:ea typeface="微软雅黑" panose="020B0503020204020204" pitchFamily="34" charset="-122"/>
              </a:rPr>
              <a:t>3.</a:t>
            </a:r>
            <a:r>
              <a:rPr lang="zh-CN" altLang="zh-CN" sz="1800">
                <a:latin typeface="微软雅黑" panose="020B0503020204020204" pitchFamily="34" charset="-122"/>
                <a:ea typeface="微软雅黑" panose="020B0503020204020204" pitchFamily="34" charset="-122"/>
              </a:rPr>
              <a:t>军事打击为主，辅之以政治攻势</a:t>
            </a: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57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0F60A-5ABA-42C3-ADDF-15F9C066B1C0}"/>
              </a:ext>
            </a:extLst>
          </p:cNvPr>
          <p:cNvSpPr>
            <a:spLocks noGrp="1"/>
          </p:cNvSpPr>
          <p:nvPr>
            <p:ph type="title"/>
          </p:nvPr>
        </p:nvSpPr>
        <p:spPr/>
        <p:txBody>
          <a:bodyPr>
            <a:normAutofit/>
          </a:bodyPr>
          <a:lstStyle/>
          <a:p>
            <a:r>
              <a:rPr lang="zh-CN" altLang="zh-CN" sz="1800" b="0" dirty="0">
                <a:latin typeface="微软雅黑" panose="020B0503020204020204" pitchFamily="34" charset="-122"/>
                <a:ea typeface="微软雅黑" panose="020B0503020204020204" pitchFamily="34" charset="-122"/>
              </a:rPr>
              <a:t>著作中的战术思想</a:t>
            </a:r>
            <a:endParaRPr lang="en-US" altLang="zh-CN" sz="1800" b="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AA783B0-B348-4542-8BA6-608AE9A98F50}"/>
              </a:ext>
            </a:extLst>
          </p:cNvPr>
          <p:cNvSpPr>
            <a:spLocks noGrp="1"/>
          </p:cNvSpPr>
          <p:nvPr>
            <p:ph idx="1"/>
          </p:nvPr>
        </p:nvSpPr>
        <p:spPr/>
        <p:txBody>
          <a:bodyPr/>
          <a:lstStyle/>
          <a:p>
            <a:r>
              <a:rPr lang="zh-CN" altLang="zh-CN" sz="1800" dirty="0">
                <a:latin typeface="微软雅黑" panose="020B0503020204020204" pitchFamily="34" charset="-122"/>
                <a:ea typeface="微软雅黑" panose="020B0503020204020204" pitchFamily="34" charset="-122"/>
              </a:rPr>
              <a:t>《论持久战》</a:t>
            </a:r>
            <a:endParaRPr lang="en-US" altLang="zh-CN" sz="1800" dirty="0">
              <a:latin typeface="微软雅黑" panose="020B0503020204020204" pitchFamily="34" charset="-122"/>
              <a:ea typeface="微软雅黑" panose="020B0503020204020204" pitchFamily="34" charset="-122"/>
            </a:endParaRPr>
          </a:p>
          <a:p>
            <a:r>
              <a:rPr lang="zh-CN" altLang="zh-CN" sz="1800" b="0" dirty="0">
                <a:latin typeface="微软雅黑" panose="020B0503020204020204" pitchFamily="34" charset="-122"/>
                <a:ea typeface="微软雅黑" panose="020B0503020204020204" pitchFamily="34" charset="-122"/>
              </a:rPr>
              <a:t>《战争与战略问题》</a:t>
            </a:r>
          </a:p>
        </p:txBody>
      </p:sp>
    </p:spTree>
    <p:extLst>
      <p:ext uri="{BB962C8B-B14F-4D97-AF65-F5344CB8AC3E}">
        <p14:creationId xmlns:p14="http://schemas.microsoft.com/office/powerpoint/2010/main" val="427938787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1978</Words>
  <Application>Microsoft Office PowerPoint</Application>
  <PresentationFormat>全屏显示(4:3)</PresentationFormat>
  <Paragraphs>112</Paragraphs>
  <Slides>24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Microsoft YaHei UI</vt:lpstr>
      <vt:lpstr>等线</vt:lpstr>
      <vt:lpstr>等线 Light</vt:lpstr>
      <vt:lpstr>微软雅黑</vt:lpstr>
      <vt:lpstr>Arial</vt:lpstr>
      <vt:lpstr>Calibri</vt:lpstr>
      <vt:lpstr>Calibri Light</vt:lpstr>
      <vt:lpstr>Office 主题​​</vt:lpstr>
      <vt:lpstr>毛泽东的军事理论</vt:lpstr>
      <vt:lpstr>毛泽东的军事生平</vt:lpstr>
      <vt:lpstr>PowerPoint 演示文稿</vt:lpstr>
      <vt:lpstr>PowerPoint 演示文稿</vt:lpstr>
      <vt:lpstr>经典战役</vt:lpstr>
      <vt:lpstr>四渡赤水 </vt:lpstr>
      <vt:lpstr>三大战役</vt:lpstr>
      <vt:lpstr>战略战术思想 </vt:lpstr>
      <vt:lpstr>著作中的战术思想</vt:lpstr>
      <vt:lpstr>《论持久战》</vt:lpstr>
      <vt:lpstr>时代背景//想删 </vt:lpstr>
      <vt:lpstr>作品思想 </vt:lpstr>
      <vt:lpstr>作品影响//想删 </vt:lpstr>
      <vt:lpstr>总结</vt:lpstr>
      <vt:lpstr>《战争与战略问题》 </vt:lpstr>
      <vt:lpstr>作品思想 </vt:lpstr>
      <vt:lpstr>总结 </vt:lpstr>
      <vt:lpstr>发展历程以及重要地位</vt:lpstr>
      <vt:lpstr>萌芽</vt:lpstr>
      <vt:lpstr>产生（1927.8“八一”南昌起义——1935.1遵义会议） </vt:lpstr>
      <vt:lpstr>形成（1935.1遵义会议——1945.8抗日战争胜利） </vt:lpstr>
      <vt:lpstr>完善（1946.6解放战争时期-1949建国） </vt:lpstr>
      <vt:lpstr>建国以后（1950-） </vt:lpstr>
      <vt:lpstr>人员分工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1、毛泽东生平介绍（注重军事方面） </dc:title>
  <dc:creator>q ht</dc:creator>
  <cp:lastModifiedBy>q ht</cp:lastModifiedBy>
  <cp:revision>26</cp:revision>
  <dcterms:created xsi:type="dcterms:W3CDTF">2019-03-27T06:10:27Z</dcterms:created>
  <dcterms:modified xsi:type="dcterms:W3CDTF">2019-03-28T07:21:12Z</dcterms:modified>
</cp:coreProperties>
</file>