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FF56E26-4916-4502-974E-948EE29FF674}">
  <a:tblStyle styleName="Table_0" styleId="{EFF56E26-4916-4502-974E-948EE29FF67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687767" x="75705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11-791 Project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Team 07 - Team HOLa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588203" x="75705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Hao Zhang</a:t>
            </a:r>
          </a:p>
          <a:p>
            <a:pPr algn="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Oleg Iskra</a:t>
            </a:r>
          </a:p>
          <a:p>
            <a:pPr algn="r" indent="0" marL="5486400">
              <a:spcBef>
                <a:spcPts val="0"/>
              </a:spcBef>
              <a:buNone/>
            </a:pPr>
            <a:r>
              <a:rPr lang="en"/>
              <a:t> Lara Martin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System Overview</a:t>
            </a:r>
          </a:p>
        </p:txBody>
      </p:sp>
      <p:sp>
        <p:nvSpPr>
          <p:cNvPr id="30" name="Shape 30"/>
          <p:cNvSpPr/>
          <p:nvPr/>
        </p:nvSpPr>
        <p:spPr>
          <a:xfrm>
            <a:off y="1279937" x="533475"/>
            <a:ext cy="771875" cx="916380"/>
          </a:xfrm>
          <a:prstGeom prst="flowChartMulti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sp>
        <p:nvSpPr>
          <p:cNvPr id="31" name="Shape 31"/>
          <p:cNvSpPr/>
          <p:nvPr/>
        </p:nvSpPr>
        <p:spPr>
          <a:xfrm>
            <a:off y="1374937" x="2068300"/>
            <a:ext cy="581875" cx="7956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Reader</a:t>
            </a:r>
          </a:p>
        </p:txBody>
      </p:sp>
      <p:sp>
        <p:nvSpPr>
          <p:cNvPr id="32" name="Shape 32"/>
          <p:cNvSpPr/>
          <p:nvPr/>
        </p:nvSpPr>
        <p:spPr>
          <a:xfrm>
            <a:off y="1374937" x="3569512"/>
            <a:ext cy="581875" cx="7956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AAE1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(Docs)</a:t>
            </a:r>
          </a:p>
        </p:txBody>
      </p:sp>
      <p:sp>
        <p:nvSpPr>
          <p:cNvPr id="33" name="Shape 33"/>
          <p:cNvSpPr/>
          <p:nvPr/>
        </p:nvSpPr>
        <p:spPr>
          <a:xfrm>
            <a:off y="1374950" x="4899550"/>
            <a:ext cy="581875" cx="10485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Consumer</a:t>
            </a:r>
          </a:p>
        </p:txBody>
      </p:sp>
      <p:sp>
        <p:nvSpPr>
          <p:cNvPr id="34" name="Shape 34"/>
          <p:cNvSpPr/>
          <p:nvPr/>
        </p:nvSpPr>
        <p:spPr>
          <a:xfrm>
            <a:off y="1279937" x="6269175"/>
            <a:ext cy="771875" cx="916380"/>
          </a:xfrm>
          <a:prstGeom prst="flowChartMulti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Phase 1</a:t>
            </a:r>
          </a:p>
        </p:txBody>
      </p:sp>
      <p:sp>
        <p:nvSpPr>
          <p:cNvPr id="35" name="Shape 35"/>
          <p:cNvSpPr/>
          <p:nvPr/>
        </p:nvSpPr>
        <p:spPr>
          <a:xfrm>
            <a:off y="1374950" x="7793150"/>
            <a:ext cy="581875" cx="10485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36" name="Shape 36"/>
          <p:cNvSpPr/>
          <p:nvPr/>
        </p:nvSpPr>
        <p:spPr>
          <a:xfrm>
            <a:off y="2904312" x="4975750"/>
            <a:ext cy="581875" cx="7956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Reader</a:t>
            </a:r>
          </a:p>
        </p:txBody>
      </p:sp>
      <p:sp>
        <p:nvSpPr>
          <p:cNvPr id="37" name="Shape 37"/>
          <p:cNvSpPr/>
          <p:nvPr/>
        </p:nvSpPr>
        <p:spPr>
          <a:xfrm>
            <a:off y="2904312" x="3600200"/>
            <a:ext cy="581875" cx="7956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AAE2</a:t>
            </a:r>
          </a:p>
        </p:txBody>
      </p:sp>
      <p:sp>
        <p:nvSpPr>
          <p:cNvPr id="38" name="Shape 38"/>
          <p:cNvSpPr/>
          <p:nvPr/>
        </p:nvSpPr>
        <p:spPr>
          <a:xfrm>
            <a:off y="2904325" x="2068300"/>
            <a:ext cy="581875" cx="10485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Consumer</a:t>
            </a:r>
          </a:p>
        </p:txBody>
      </p:sp>
      <p:sp>
        <p:nvSpPr>
          <p:cNvPr id="39" name="Shape 39"/>
          <p:cNvSpPr/>
          <p:nvPr/>
        </p:nvSpPr>
        <p:spPr>
          <a:xfrm>
            <a:off y="2809325" x="514675"/>
            <a:ext cy="771875" cx="916380"/>
          </a:xfrm>
          <a:prstGeom prst="flowChartMulti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Phase 2</a:t>
            </a:r>
          </a:p>
        </p:txBody>
      </p:sp>
      <p:sp>
        <p:nvSpPr>
          <p:cNvPr id="40" name="Shape 40"/>
          <p:cNvSpPr/>
          <p:nvPr/>
        </p:nvSpPr>
        <p:spPr>
          <a:xfrm>
            <a:off y="4289925" x="382550"/>
            <a:ext cy="581875" cx="10485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cxnSp>
        <p:nvCxnSpPr>
          <p:cNvPr id="41" name="Shape 41"/>
          <p:cNvCxnSpPr>
            <a:stCxn id="30" idx="3"/>
            <a:endCxn id="31" idx="1"/>
          </p:cNvCxnSpPr>
          <p:nvPr/>
        </p:nvCxnSpPr>
        <p:spPr>
          <a:xfrm>
            <a:off y="1665875" x="1449855"/>
            <a:ext cy="0" cx="61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2" name="Shape 42"/>
          <p:cNvCxnSpPr>
            <a:stCxn id="31" idx="3"/>
            <a:endCxn id="32" idx="1"/>
          </p:cNvCxnSpPr>
          <p:nvPr/>
        </p:nvCxnSpPr>
        <p:spPr>
          <a:xfrm>
            <a:off y="1665875" x="2863950"/>
            <a:ext cy="0" cx="70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" name="Shape 43"/>
          <p:cNvCxnSpPr>
            <a:stCxn id="32" idx="3"/>
            <a:endCxn id="33" idx="1"/>
          </p:cNvCxnSpPr>
          <p:nvPr/>
        </p:nvCxnSpPr>
        <p:spPr>
          <a:xfrm>
            <a:off y="1665875" x="4365162"/>
            <a:ext cy="0" cx="53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44" name="Shape 44"/>
          <p:cNvCxnSpPr>
            <a:stCxn id="33" idx="3"/>
            <a:endCxn id="34" idx="1"/>
          </p:cNvCxnSpPr>
          <p:nvPr/>
        </p:nvCxnSpPr>
        <p:spPr>
          <a:xfrm>
            <a:off y="1665887" x="5948100"/>
            <a:ext cy="0" cx="321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45" name="Shape 45"/>
          <p:cNvCxnSpPr>
            <a:stCxn id="34" idx="3"/>
            <a:endCxn id="35" idx="1"/>
          </p:cNvCxnSpPr>
          <p:nvPr/>
        </p:nvCxnSpPr>
        <p:spPr>
          <a:xfrm>
            <a:off y="1665875" x="7185555"/>
            <a:ext cy="0" cx="607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6" name="Shape 46"/>
          <p:cNvCxnSpPr>
            <a:stCxn id="34" idx="2"/>
            <a:endCxn id="36" idx="3"/>
          </p:cNvCxnSpPr>
          <p:nvPr/>
        </p:nvCxnSpPr>
        <p:spPr>
          <a:xfrm rot="5400000">
            <a:off y="2162832" x="5631192"/>
            <a:ext cy="892200" cx="1172700"/>
          </a:xfrm>
          <a:prstGeom prst="bentConnector2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stealth"/>
          </a:ln>
        </p:spPr>
      </p:cxnSp>
      <p:cxnSp>
        <p:nvCxnSpPr>
          <p:cNvPr id="47" name="Shape 47"/>
          <p:cNvCxnSpPr>
            <a:stCxn id="36" idx="1"/>
            <a:endCxn id="37" idx="3"/>
          </p:cNvCxnSpPr>
          <p:nvPr/>
        </p:nvCxnSpPr>
        <p:spPr>
          <a:xfrm rot="10800000">
            <a:off y="3195250" x="4395850"/>
            <a:ext cy="0" cx="579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48" name="Shape 48"/>
          <p:cNvCxnSpPr>
            <a:stCxn id="37" idx="1"/>
            <a:endCxn id="38" idx="3"/>
          </p:cNvCxnSpPr>
          <p:nvPr/>
        </p:nvCxnSpPr>
        <p:spPr>
          <a:xfrm rot="10800000">
            <a:off y="3195250" x="3116900"/>
            <a:ext cy="0" cx="48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" name="Shape 49"/>
          <p:cNvCxnSpPr>
            <a:stCxn id="38" idx="1"/>
            <a:endCxn id="39" idx="3"/>
          </p:cNvCxnSpPr>
          <p:nvPr/>
        </p:nvCxnSpPr>
        <p:spPr>
          <a:xfrm rot="10800000">
            <a:off y="3195262" x="1431100"/>
            <a:ext cy="0" cx="637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" name="Shape 50"/>
          <p:cNvCxnSpPr>
            <a:stCxn id="39" idx="2"/>
            <a:endCxn id="40" idx="0"/>
          </p:cNvCxnSpPr>
          <p:nvPr/>
        </p:nvCxnSpPr>
        <p:spPr>
          <a:xfrm flipH="1">
            <a:off y="3551969" x="906742"/>
            <a:ext cy="738000" cx="2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1" name="Shape 51"/>
          <p:cNvCxnSpPr>
            <a:stCxn id="32" idx="2"/>
            <a:endCxn id="37" idx="0"/>
          </p:cNvCxnSpPr>
          <p:nvPr/>
        </p:nvCxnSpPr>
        <p:spPr>
          <a:xfrm>
            <a:off y="1956812" x="3967337"/>
            <a:ext cy="947400" cx="3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2" name="Shape 52"/>
          <p:cNvCxnSpPr>
            <a:stCxn id="35" idx="0"/>
            <a:endCxn id="32" idx="0"/>
          </p:cNvCxnSpPr>
          <p:nvPr/>
        </p:nvCxnSpPr>
        <p:spPr>
          <a:xfrm rot="5400000">
            <a:off y="-799750" x="6142125"/>
            <a:ext cy="4350000" cx="600"/>
          </a:xfrm>
          <a:prstGeom prst="bentConnector3">
            <a:avLst>
              <a:gd fmla="val -55170833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53" name="Shape 53"/>
          <p:cNvCxnSpPr>
            <a:stCxn id="40" idx="3"/>
            <a:endCxn id="37" idx="2"/>
          </p:cNvCxnSpPr>
          <p:nvPr/>
        </p:nvCxnSpPr>
        <p:spPr>
          <a:xfrm rot="10800000" flipH="1">
            <a:off y="3486162" x="1431100"/>
            <a:ext cy="1094700" cx="2566800"/>
          </a:xfrm>
          <a:prstGeom prst="bentConnector2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sp>
        <p:nvSpPr>
          <p:cNvPr id="54" name="Shape 54"/>
          <p:cNvSpPr txBox="1"/>
          <p:nvPr/>
        </p:nvSpPr>
        <p:spPr>
          <a:xfrm>
            <a:off y="668975" x="5393375"/>
            <a:ext cy="249299" cx="179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Error Analysis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y="4588875" x="2205750"/>
            <a:ext cy="249299" cx="179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Error Analysis</a:t>
            </a:r>
          </a:p>
        </p:txBody>
      </p:sp>
      <p:cxnSp>
        <p:nvCxnSpPr>
          <p:cNvPr id="56" name="Shape 56"/>
          <p:cNvCxnSpPr/>
          <p:nvPr/>
        </p:nvCxnSpPr>
        <p:spPr>
          <a:xfrm rot="-5400000">
            <a:off y="2442975" x="2556100"/>
            <a:ext cy="725099" cx="3523199"/>
          </a:xfrm>
          <a:prstGeom prst="bentConnector3">
            <a:avLst>
              <a:gd fmla="val -617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sp>
        <p:nvSpPr>
          <p:cNvPr id="57" name="Shape 57"/>
          <p:cNvSpPr txBox="1"/>
          <p:nvPr/>
        </p:nvSpPr>
        <p:spPr>
          <a:xfrm>
            <a:off y="3518250" x="3116900"/>
            <a:ext cy="456599" cx="111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Snippets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Hao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i="1"/>
              <a:t>Done: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Triple Retrieval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 i="1"/>
              <a:t>To Do: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Work on Snippets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Prune stop words in retrieval keywords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51945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Oleg													</a:t>
            </a:r>
            <a:r>
              <a:rPr sz="3000" lang="en"/>
              <a:t>DONE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725699" cx="8354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Concept retrieval from resources: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http://nlm.nih.gov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http://disease-ontology.org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http://uniprot.org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http://biosemantics.org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http://amigo.geneontology.org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Sorted by internal score. Pretty good relevance!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Oleg					NEEDS TO BE DONE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Concept retrieval not only for the complete phrases but also for the chunks and single terms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Using Continuous Space Word Vectors Obtained by Applying Word2Vec to Abstracts of Biomedical Articles from http://bioasq.lip6.fr/tools/BioASQword2vec/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Lara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i="1"/>
              <a:t>Done: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Evaluation metrics calculated for docs, concepts, and triples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Basic document retrieval from PubMed</a:t>
            </a:r>
          </a:p>
          <a:p>
            <a:pPr rtl="0">
              <a:spcBef>
                <a:spcPts val="0"/>
              </a:spcBef>
              <a:buNone/>
            </a:pPr>
            <a:r>
              <a:rPr lang="en" i="1"/>
              <a:t>To Do: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Evaluation for snippets and combine evaluation metric code to work with generic objects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graphicFrame>
        <p:nvGraphicFramePr>
          <p:cNvPr id="87" name="Shape 87"/>
          <p:cNvGraphicFramePr/>
          <p:nvPr/>
        </p:nvGraphicFramePr>
        <p:xfrm>
          <a:off y="148025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{EFF56E26-4916-4502-974E-948EE29FF674}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sz="2400" lang="en"/>
                        <a:t>MAP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sz="2400" lang="en"/>
                        <a:t>GMAP (</a:t>
                      </a:r>
                      <a:r>
                        <a:rPr b="1" sz="2400" lang="en"/>
                        <a:t>ϵ = 0.1)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sz="2400" lang="en"/>
                        <a:t>Concept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2400" lang="en">
                          <a:solidFill>
                            <a:schemeClr val="dk1"/>
                          </a:solidFill>
                        </a:rPr>
                        <a:t>0.1954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2400" lang="en"/>
                        <a:t>0.1673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sz="2400" lang="en"/>
                        <a:t>Document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2400" lang="en">
                          <a:solidFill>
                            <a:schemeClr val="dk1"/>
                          </a:solidFill>
                        </a:rPr>
                        <a:t>0.0110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2400" lang="en"/>
                        <a:t>0.1067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sz="2400" lang="en"/>
                        <a:t>Triple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2400" lang="en">
                          <a:solidFill>
                            <a:schemeClr val="dk1"/>
                          </a:solidFill>
                        </a:rPr>
                        <a:t>0.0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2400" lang="en"/>
                        <a:t>0.0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 Team!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Continue Monday and Friday meetings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Separate branches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