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4" name="Shape 164"/>
        <p:cNvGrpSpPr/>
        <p:nvPr/>
      </p:nvGrpSpPr>
      <p:grpSpPr>
        <a:xfrm>
          <a:off y="0" x="0"/>
          <a:ext cy="0" cx="0"/>
          <a:chOff y="0" x="0"/>
          <a:chExt cy="0" cx="0"/>
        </a:xfrm>
      </p:grpSpPr>
      <p:sp>
        <p:nvSpPr>
          <p:cNvPr id="165" name="Shape 16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6" name="Shape 1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6" name="Shape 176"/>
        <p:cNvGrpSpPr/>
        <p:nvPr/>
      </p:nvGrpSpPr>
      <p:grpSpPr>
        <a:xfrm>
          <a:off y="0" x="0"/>
          <a:ext cy="0" cx="0"/>
          <a:chOff y="0" x="0"/>
          <a:chExt cy="0" cx="0"/>
        </a:xfrm>
      </p:grpSpPr>
      <p:sp>
        <p:nvSpPr>
          <p:cNvPr id="177" name="Shape 17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8" name="Shape 17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2" name="Shape 182"/>
        <p:cNvGrpSpPr/>
        <p:nvPr/>
      </p:nvGrpSpPr>
      <p:grpSpPr>
        <a:xfrm>
          <a:off y="0" x="0"/>
          <a:ext cy="0" cx="0"/>
          <a:chOff y="0" x="0"/>
          <a:chExt cy="0" cx="0"/>
        </a:xfrm>
      </p:grpSpPr>
      <p:sp>
        <p:nvSpPr>
          <p:cNvPr id="183" name="Shape 18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4" name="Shape 18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8" name="Shape 188"/>
        <p:cNvGrpSpPr/>
        <p:nvPr/>
      </p:nvGrpSpPr>
      <p:grpSpPr>
        <a:xfrm>
          <a:off y="0" x="0"/>
          <a:ext cy="0" cx="0"/>
          <a:chOff y="0" x="0"/>
          <a:chExt cy="0" cx="0"/>
        </a:xfrm>
      </p:grpSpPr>
      <p:sp>
        <p:nvSpPr>
          <p:cNvPr id="189" name="Shape 1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0" name="Shape 19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6" name="Shape 1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0" name="Shape 200"/>
        <p:cNvGrpSpPr/>
        <p:nvPr/>
      </p:nvGrpSpPr>
      <p:grpSpPr>
        <a:xfrm>
          <a:off y="0" x="0"/>
          <a:ext cy="0" cx="0"/>
          <a:chOff y="0" x="0"/>
          <a:chExt cy="0" cx="0"/>
        </a:xfrm>
      </p:grpSpPr>
      <p:sp>
        <p:nvSpPr>
          <p:cNvPr id="201" name="Shape 2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2" name="Shape 2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6" name="Shape 206"/>
        <p:cNvGrpSpPr/>
        <p:nvPr/>
      </p:nvGrpSpPr>
      <p:grpSpPr>
        <a:xfrm>
          <a:off y="0" x="0"/>
          <a:ext cy="0" cx="0"/>
          <a:chOff y="0" x="0"/>
          <a:chExt cy="0" cx="0"/>
        </a:xfrm>
      </p:grpSpPr>
      <p:sp>
        <p:nvSpPr>
          <p:cNvPr id="207" name="Shape 20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8" name="Shape 20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4" name="Shape 2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0" name="Shape 22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4" name="Shape 224"/>
        <p:cNvGrpSpPr/>
        <p:nvPr/>
      </p:nvGrpSpPr>
      <p:grpSpPr>
        <a:xfrm>
          <a:off y="0" x="0"/>
          <a:ext cy="0" cx="0"/>
          <a:chOff y="0" x="0"/>
          <a:chExt cy="0" cx="0"/>
        </a:xfrm>
      </p:grpSpPr>
      <p:sp>
        <p:nvSpPr>
          <p:cNvPr id="225" name="Shape 22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6" name="Shape 22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8" name="Shape 2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1" name="Shape 2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2" name="Shape 272"/>
        <p:cNvGrpSpPr/>
        <p:nvPr/>
      </p:nvGrpSpPr>
      <p:grpSpPr>
        <a:xfrm>
          <a:off y="0" x="0"/>
          <a:ext cy="0" cx="0"/>
          <a:chOff y="0" x="0"/>
          <a:chExt cy="0" cx="0"/>
        </a:xfrm>
      </p:grpSpPr>
      <p:sp>
        <p:nvSpPr>
          <p:cNvPr id="273" name="Shape 2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4" name="Shape 2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8" name="Shape 278"/>
        <p:cNvGrpSpPr/>
        <p:nvPr/>
      </p:nvGrpSpPr>
      <p:grpSpPr>
        <a:xfrm>
          <a:off y="0" x="0"/>
          <a:ext cy="0" cx="0"/>
          <a:chOff y="0" x="0"/>
          <a:chExt cy="0" cx="0"/>
        </a:xfrm>
      </p:grpSpPr>
      <p:sp>
        <p:nvSpPr>
          <p:cNvPr id="279" name="Shape 2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0" name="Shape 2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7" name="Shape 1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1" name="Shape 131"/>
        <p:cNvGrpSpPr/>
        <p:nvPr/>
      </p:nvGrpSpPr>
      <p:grpSpPr>
        <a:xfrm>
          <a:off y="0" x="0"/>
          <a:ext cy="0" cx="0"/>
          <a:chOff y="0" x="0"/>
          <a:chExt cy="0" cx="0"/>
        </a:xfrm>
      </p:grpSpPr>
      <p:sp>
        <p:nvSpPr>
          <p:cNvPr id="132" name="Shape 13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3" name="Shape 1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914648" x="0"/>
            <a:ext cy="2228999"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9" name="Shape 9"/>
          <p:cNvCxnSpPr/>
          <p:nvPr/>
        </p:nvCxnSpPr>
        <p:spPr>
          <a:xfrm>
            <a:off y="2914649" x="0"/>
            <a:ext cy="0" cx="9144000"/>
          </a:xfrm>
          <a:prstGeom prst="straightConnector1">
            <a:avLst/>
          </a:prstGeom>
          <a:noFill/>
          <a:ln w="28575" cap="flat">
            <a:solidFill>
              <a:schemeClr val="dk1"/>
            </a:solidFill>
            <a:prstDash val="solid"/>
            <a:round/>
            <a:headEnd w="med" len="med" type="none"/>
            <a:tailEnd w="med" len="med" type="none"/>
          </a:ln>
        </p:spPr>
      </p:cxnSp>
      <p:sp>
        <p:nvSpPr>
          <p:cNvPr id="10" name="Shape 10"/>
          <p:cNvSpPr txBox="1"/>
          <p:nvPr>
            <p:ph type="ctrTitle"/>
          </p:nvPr>
        </p:nvSpPr>
        <p:spPr>
          <a:xfrm>
            <a:off y="1618313" x="685800"/>
            <a:ext cy="1238099" cx="7772400"/>
          </a:xfrm>
          <a:prstGeom prst="rect">
            <a:avLst/>
          </a:prstGeom>
        </p:spPr>
        <p:txBody>
          <a:bodyPr bIns="91425" rIns="91425" lIns="91425" tIns="91425" anchor="b" anchorCtr="0"/>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1" name="Shape 11"/>
          <p:cNvSpPr txBox="1"/>
          <p:nvPr>
            <p:ph idx="1" type="subTitle"/>
          </p:nvPr>
        </p:nvSpPr>
        <p:spPr>
          <a:xfrm>
            <a:off y="2964777" x="685800"/>
            <a:ext cy="944700" cx="7772400"/>
          </a:xfrm>
          <a:prstGeom prst="rect">
            <a:avLst/>
          </a:prstGeom>
        </p:spPr>
        <p:txBody>
          <a:bodyPr bIns="91425" rIns="91425" lIns="91425" tIns="91425" anchor="t" anchorCtr="0"/>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0" x="0"/>
            <a:ext cy="11277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4" name="Shape 14"/>
          <p:cNvCxnSpPr/>
          <p:nvPr/>
        </p:nvCxnSpPr>
        <p:spPr>
          <a:xfrm>
            <a:off y="1127679" x="0"/>
            <a:ext cy="0" cx="9144000"/>
          </a:xfrm>
          <a:prstGeom prst="straightConnector1">
            <a:avLst/>
          </a:prstGeom>
          <a:noFill/>
          <a:ln w="28575" cap="flat">
            <a:solidFill>
              <a:schemeClr val="dk1"/>
            </a:solidFill>
            <a:prstDash val="solid"/>
            <a:round/>
            <a:headEnd w="med" len="med" type="none"/>
            <a:tailEnd w="med" len="med" type="none"/>
          </a:ln>
        </p:spPr>
      </p:cxnSp>
      <p:sp>
        <p:nvSpPr>
          <p:cNvPr id="15" name="Shape 15"/>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0" x="0"/>
            <a:ext cy="11277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9" name="Shape 19"/>
          <p:cNvCxnSpPr/>
          <p:nvPr/>
        </p:nvCxnSpPr>
        <p:spPr>
          <a:xfrm>
            <a:off y="1127679" x="0"/>
            <a:ext cy="0" cx="9144000"/>
          </a:xfrm>
          <a:prstGeom prst="straightConnector1">
            <a:avLst/>
          </a:prstGeom>
          <a:noFill/>
          <a:ln w="28575" cap="flat">
            <a:solidFill>
              <a:schemeClr val="dk1"/>
            </a:solidFill>
            <a:prstDash val="solid"/>
            <a:round/>
            <a:headEnd w="med" len="med" type="none"/>
            <a:tailEnd w="med" len="med" type="none"/>
          </a:ln>
        </p:spPr>
      </p:cxnSp>
      <p:sp>
        <p:nvSpPr>
          <p:cNvPr id="20" name="Shape 20"/>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y="0" x="0"/>
          <a:ext cy="0" cx="0"/>
          <a:chOff y="0" x="0"/>
          <a:chExt cy="0" cx="0"/>
        </a:xfrm>
      </p:grpSpPr>
      <p:sp>
        <p:nvSpPr>
          <p:cNvPr id="24" name="Shape 24"/>
          <p:cNvSpPr/>
          <p:nvPr/>
        </p:nvSpPr>
        <p:spPr>
          <a:xfrm>
            <a:off y="0" x="0"/>
            <a:ext cy="11277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25" name="Shape 25"/>
          <p:cNvCxnSpPr/>
          <p:nvPr/>
        </p:nvCxnSpPr>
        <p:spPr>
          <a:xfrm>
            <a:off y="1127679" x="0"/>
            <a:ext cy="0" cx="9144000"/>
          </a:xfrm>
          <a:prstGeom prst="straightConnector1">
            <a:avLst/>
          </a:prstGeom>
          <a:noFill/>
          <a:ln w="28575" cap="flat">
            <a:solidFill>
              <a:schemeClr val="dk1"/>
            </a:solidFill>
            <a:prstDash val="solid"/>
            <a:round/>
            <a:headEnd w="med" len="med" type="none"/>
            <a:tailEnd w="med" len="med" type="none"/>
          </a:ln>
        </p:spPr>
      </p:cxnSp>
      <p:sp>
        <p:nvSpPr>
          <p:cNvPr id="26" name="Shape 26"/>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 name="Shape 27"/>
        <p:cNvGrpSpPr/>
        <p:nvPr/>
      </p:nvGrpSpPr>
      <p:grpSpPr>
        <a:xfrm>
          <a:off y="0" x="0"/>
          <a:ext cy="0" cx="0"/>
          <a:chOff y="0" x="0"/>
          <a:chExt cy="0" cx="0"/>
        </a:xfrm>
      </p:grpSpPr>
      <p:sp>
        <p:nvSpPr>
          <p:cNvPr id="28" name="Shape 28"/>
          <p:cNvSpPr/>
          <p:nvPr/>
        </p:nvSpPr>
        <p:spPr>
          <a:xfrm>
            <a:off y="4225081" x="0"/>
            <a:ext cy="9183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29" name="Shape 29"/>
          <p:cNvCxnSpPr/>
          <p:nvPr/>
        </p:nvCxnSpPr>
        <p:spPr>
          <a:xfrm>
            <a:off y="4225081" x="0"/>
            <a:ext cy="0" cx="9144000"/>
          </a:xfrm>
          <a:prstGeom prst="straightConnector1">
            <a:avLst/>
          </a:prstGeom>
          <a:noFill/>
          <a:ln w="28575" cap="flat">
            <a:solidFill>
              <a:schemeClr val="dk1"/>
            </a:solidFill>
            <a:prstDash val="solid"/>
            <a:round/>
            <a:headEnd w="med" len="med" type="none"/>
            <a:tailEnd w="med" len="med" type="none"/>
          </a:ln>
        </p:spPr>
      </p:cxnSp>
      <p:sp>
        <p:nvSpPr>
          <p:cNvPr id="30" name="Shape 30"/>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Clr>
                <a:schemeClr val="lt1"/>
              </a:buClr>
              <a:buSzPct val="100000"/>
              <a:buNone/>
              <a:defRPr sz="18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bioasq.lip6.fr/tools/BioASQword2vec/"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http://bioasq.lip6.fr/tools/BioASQword2vec/" Type="http://schemas.openxmlformats.org/officeDocument/2006/relationships/hyperlink" TargetMode="External"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http://deeplearning4j.org/word2vec.html" Type="http://schemas.openxmlformats.org/officeDocument/2006/relationships/hyperlink" TargetMode="External" Id="rId4"/><Relationship Target="https://code.google.com/p/word2vec/" Type="http://schemas.openxmlformats.org/officeDocument/2006/relationships/hyperlink" TargetMode="External" Id="rId3"/><Relationship Target="http://nd4j.org" Type="http://schemas.openxmlformats.org/officeDocument/2006/relationships/hyperlink" TargetMode="External" Id="rId5"/></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4.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2.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4"/><Relationship Target="../media/image03.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y="0" x="0"/>
          <a:ext cy="0" cx="0"/>
          <a:chOff y="0" x="0"/>
          <a:chExt cy="0" cx="0"/>
        </a:xfrm>
      </p:grpSpPr>
      <p:sp>
        <p:nvSpPr>
          <p:cNvPr id="33" name="Shape 33"/>
          <p:cNvSpPr txBox="1"/>
          <p:nvPr>
            <p:ph type="ctrTitle"/>
          </p:nvPr>
        </p:nvSpPr>
        <p:spPr>
          <a:xfrm>
            <a:off y="1618313" x="685800"/>
            <a:ext cy="1238099" cx="7772400"/>
          </a:xfrm>
          <a:prstGeom prst="rect">
            <a:avLst/>
          </a:prstGeom>
        </p:spPr>
        <p:txBody>
          <a:bodyPr bIns="91425" rIns="91425" lIns="91425" tIns="91425" anchor="b" anchorCtr="0">
            <a:noAutofit/>
          </a:bodyPr>
          <a:lstStyle/>
          <a:p>
            <a:pPr algn="ctr" rtl="0">
              <a:spcBef>
                <a:spcPts val="0"/>
              </a:spcBef>
              <a:buNone/>
            </a:pPr>
            <a:r>
              <a:rPr lang="en">
                <a:solidFill>
                  <a:srgbClr val="000000"/>
                </a:solidFill>
                <a:latin typeface="Arial"/>
                <a:ea typeface="Arial"/>
                <a:cs typeface="Arial"/>
                <a:sym typeface="Arial"/>
              </a:rPr>
              <a:t>11-791 Project</a:t>
            </a:r>
          </a:p>
          <a:p>
            <a:pPr algn="ctr">
              <a:spcBef>
                <a:spcPts val="0"/>
              </a:spcBef>
              <a:buNone/>
            </a:pPr>
            <a:r>
              <a:rPr lang="en">
                <a:solidFill>
                  <a:srgbClr val="000000"/>
                </a:solidFill>
                <a:latin typeface="Arial"/>
                <a:ea typeface="Arial"/>
                <a:cs typeface="Arial"/>
                <a:sym typeface="Arial"/>
              </a:rPr>
              <a:t>Team 07 - Team HOLa</a:t>
            </a:r>
          </a:p>
        </p:txBody>
      </p:sp>
      <p:sp>
        <p:nvSpPr>
          <p:cNvPr id="34" name="Shape 34"/>
          <p:cNvSpPr txBox="1"/>
          <p:nvPr>
            <p:ph idx="1" type="subTitle"/>
          </p:nvPr>
        </p:nvSpPr>
        <p:spPr>
          <a:xfrm>
            <a:off y="2964777" x="685800"/>
            <a:ext cy="944700" cx="7772400"/>
          </a:xfrm>
          <a:prstGeom prst="rect">
            <a:avLst/>
          </a:prstGeom>
        </p:spPr>
        <p:txBody>
          <a:bodyPr bIns="91425" rIns="91425" lIns="91425" tIns="91425" anchor="t" anchorCtr="0">
            <a:noAutofit/>
          </a:bodyPr>
          <a:lstStyle/>
          <a:p>
            <a:pPr algn="r" rtl="0">
              <a:spcBef>
                <a:spcPts val="0"/>
              </a:spcBef>
              <a:buNone/>
            </a:pPr>
            <a:r>
              <a:rPr lang="en"/>
              <a:t>Hao Zhang</a:t>
            </a:r>
          </a:p>
          <a:p>
            <a:pPr algn="r" rtl="0">
              <a:spcBef>
                <a:spcPts val="0"/>
              </a:spcBef>
              <a:buNone/>
            </a:pPr>
            <a:r>
              <a:rPr lang="en"/>
              <a:t>Oleg Iskra</a:t>
            </a:r>
          </a:p>
          <a:p>
            <a:pPr algn="r">
              <a:spcBef>
                <a:spcPts val="0"/>
              </a:spcBef>
              <a:buNone/>
            </a:pPr>
            <a:r>
              <a:rPr lang="en"/>
              <a:t>Lara Martin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Snippet Analysis Engine</a:t>
            </a:r>
          </a:p>
        </p:txBody>
      </p:sp>
      <p:sp>
        <p:nvSpPr>
          <p:cNvPr id="136" name="Shape 136"/>
          <p:cNvSpPr/>
          <p:nvPr/>
        </p:nvSpPr>
        <p:spPr>
          <a:xfrm>
            <a:off y="1618725" x="338300"/>
            <a:ext cy="676800" cx="1592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a:spcBef>
                <a:spcPts val="0"/>
              </a:spcBef>
              <a:buNone/>
            </a:pPr>
            <a:r>
              <a:rPr lang="en"/>
              <a:t>Document </a:t>
            </a:r>
          </a:p>
          <a:p>
            <a:pPr rtl="0" lvl="0">
              <a:spcBef>
                <a:spcPts val="0"/>
              </a:spcBef>
              <a:buNone/>
            </a:pPr>
            <a:r>
              <a:rPr lang="en"/>
              <a:t>(Pmid + Absract)</a:t>
            </a:r>
          </a:p>
        </p:txBody>
      </p:sp>
      <p:sp>
        <p:nvSpPr>
          <p:cNvPr id="137" name="Shape 137"/>
          <p:cNvSpPr/>
          <p:nvPr/>
        </p:nvSpPr>
        <p:spPr>
          <a:xfrm>
            <a:off y="1528425" x="2415800"/>
            <a:ext cy="857400" cx="1854950"/>
          </a:xfrm>
          <a:prstGeom prst="flowChartDecision">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lang="en"/>
              <a:t>Get Full Text?</a:t>
            </a:r>
          </a:p>
        </p:txBody>
      </p:sp>
      <p:sp>
        <p:nvSpPr>
          <p:cNvPr id="138" name="Shape 138"/>
          <p:cNvSpPr/>
          <p:nvPr/>
        </p:nvSpPr>
        <p:spPr>
          <a:xfrm>
            <a:off y="1618725" x="4970200"/>
            <a:ext cy="676800" cx="1592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Initialize FullText Object </a:t>
            </a:r>
          </a:p>
        </p:txBody>
      </p:sp>
      <p:sp>
        <p:nvSpPr>
          <p:cNvPr id="139" name="Shape 139"/>
          <p:cNvSpPr/>
          <p:nvPr/>
        </p:nvSpPr>
        <p:spPr>
          <a:xfrm>
            <a:off y="2850875" x="3909725"/>
            <a:ext cy="732300" cx="908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Section0</a:t>
            </a:r>
          </a:p>
        </p:txBody>
      </p:sp>
      <p:sp>
        <p:nvSpPr>
          <p:cNvPr id="140" name="Shape 140"/>
          <p:cNvSpPr/>
          <p:nvPr/>
        </p:nvSpPr>
        <p:spPr>
          <a:xfrm>
            <a:off y="2884000" x="5148525"/>
            <a:ext cy="732300" cx="908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Section1</a:t>
            </a:r>
          </a:p>
        </p:txBody>
      </p:sp>
      <p:sp>
        <p:nvSpPr>
          <p:cNvPr id="141" name="Shape 141"/>
          <p:cNvSpPr/>
          <p:nvPr/>
        </p:nvSpPr>
        <p:spPr>
          <a:xfrm>
            <a:off y="2850875" x="7505925"/>
            <a:ext cy="732300" cx="10185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SectionN</a:t>
            </a:r>
          </a:p>
        </p:txBody>
      </p:sp>
      <p:sp>
        <p:nvSpPr>
          <p:cNvPr id="142" name="Shape 142"/>
          <p:cNvSpPr/>
          <p:nvPr/>
        </p:nvSpPr>
        <p:spPr>
          <a:xfrm>
            <a:off y="3835650" x="3909725"/>
            <a:ext cy="732300" cx="146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43" name="Shape 143"/>
          <p:cNvSpPr/>
          <p:nvPr/>
        </p:nvSpPr>
        <p:spPr>
          <a:xfrm>
            <a:off y="3835650" x="4181025"/>
            <a:ext cy="732300" cx="146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44" name="Shape 144"/>
          <p:cNvSpPr/>
          <p:nvPr/>
        </p:nvSpPr>
        <p:spPr>
          <a:xfrm>
            <a:off y="3835650" x="5156075"/>
            <a:ext cy="732300" cx="146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45" name="Shape 145"/>
          <p:cNvSpPr/>
          <p:nvPr/>
        </p:nvSpPr>
        <p:spPr>
          <a:xfrm>
            <a:off y="3835650" x="5437100"/>
            <a:ext cy="732300" cx="146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46" name="Shape 146"/>
          <p:cNvSpPr/>
          <p:nvPr/>
        </p:nvSpPr>
        <p:spPr>
          <a:xfrm>
            <a:off y="3835650" x="7627175"/>
            <a:ext cy="732300" cx="146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47" name="Shape 147"/>
          <p:cNvSpPr/>
          <p:nvPr/>
        </p:nvSpPr>
        <p:spPr>
          <a:xfrm>
            <a:off y="3835650" x="7941675"/>
            <a:ext cy="732300" cx="146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cxnSp>
        <p:nvCxnSpPr>
          <p:cNvPr id="148" name="Shape 148"/>
          <p:cNvCxnSpPr>
            <a:endCxn id="137" idx="1"/>
          </p:cNvCxnSpPr>
          <p:nvPr/>
        </p:nvCxnSpPr>
        <p:spPr>
          <a:xfrm>
            <a:off y="1957125" x="1930400"/>
            <a:ext cy="0" cx="485400"/>
          </a:xfrm>
          <a:prstGeom prst="straightConnector1">
            <a:avLst/>
          </a:prstGeom>
          <a:noFill/>
          <a:ln w="19050" cap="flat">
            <a:solidFill>
              <a:schemeClr val="dk2"/>
            </a:solidFill>
            <a:prstDash val="solid"/>
            <a:round/>
            <a:headEnd w="lg" len="lg" type="none"/>
            <a:tailEnd w="lg" len="lg" type="triangle"/>
          </a:ln>
        </p:spPr>
      </p:cxnSp>
      <p:cxnSp>
        <p:nvCxnSpPr>
          <p:cNvPr id="149" name="Shape 149"/>
          <p:cNvCxnSpPr>
            <a:endCxn id="138" idx="1"/>
          </p:cNvCxnSpPr>
          <p:nvPr/>
        </p:nvCxnSpPr>
        <p:spPr>
          <a:xfrm>
            <a:off y="1957125" x="4270600"/>
            <a:ext cy="0" cx="699600"/>
          </a:xfrm>
          <a:prstGeom prst="straightConnector1">
            <a:avLst/>
          </a:prstGeom>
          <a:noFill/>
          <a:ln w="19050" cap="flat">
            <a:solidFill>
              <a:schemeClr val="dk2"/>
            </a:solidFill>
            <a:prstDash val="solid"/>
            <a:round/>
            <a:headEnd w="lg" len="lg" type="none"/>
            <a:tailEnd w="lg" len="lg" type="triangle"/>
          </a:ln>
        </p:spPr>
      </p:cxnSp>
      <p:sp>
        <p:nvSpPr>
          <p:cNvPr id="150" name="Shape 150"/>
          <p:cNvSpPr txBox="1"/>
          <p:nvPr/>
        </p:nvSpPr>
        <p:spPr>
          <a:xfrm>
            <a:off y="1659825" x="4181025"/>
            <a:ext cy="297300" cx="485399"/>
          </a:xfrm>
          <a:prstGeom prst="rect">
            <a:avLst/>
          </a:prstGeom>
          <a:noFill/>
          <a:ln>
            <a:noFill/>
          </a:ln>
        </p:spPr>
        <p:txBody>
          <a:bodyPr bIns="91425" rIns="91425" lIns="91425" tIns="91425" anchor="t" anchorCtr="0">
            <a:noAutofit/>
          </a:bodyPr>
          <a:lstStyle/>
          <a:p>
            <a:pPr>
              <a:spcBef>
                <a:spcPts val="0"/>
              </a:spcBef>
              <a:buNone/>
            </a:pPr>
            <a:r>
              <a:rPr lang="en"/>
              <a:t>Yes</a:t>
            </a:r>
          </a:p>
        </p:txBody>
      </p:sp>
      <p:cxnSp>
        <p:nvCxnSpPr>
          <p:cNvPr id="151" name="Shape 151"/>
          <p:cNvCxnSpPr>
            <a:stCxn id="137" idx="2"/>
            <a:endCxn id="138" idx="1"/>
          </p:cNvCxnSpPr>
          <p:nvPr/>
        </p:nvCxnSpPr>
        <p:spPr>
          <a:xfrm rot="-5400000">
            <a:off y="1358025" x="3942375"/>
            <a:ext cy="1626900" cx="428700"/>
          </a:xfrm>
          <a:prstGeom prst="bentConnector4">
            <a:avLst>
              <a:gd fmla="val -55546" name="adj1"/>
              <a:gd fmla="val 78505" name="adj2"/>
            </a:avLst>
          </a:prstGeom>
          <a:noFill/>
          <a:ln w="19050" cap="flat">
            <a:solidFill>
              <a:schemeClr val="dk2"/>
            </a:solidFill>
            <a:prstDash val="solid"/>
            <a:round/>
            <a:headEnd w="lg" len="lg" type="none"/>
            <a:tailEnd w="lg" len="lg" type="none"/>
          </a:ln>
        </p:spPr>
      </p:cxnSp>
      <p:sp>
        <p:nvSpPr>
          <p:cNvPr id="152" name="Shape 152"/>
          <p:cNvSpPr txBox="1"/>
          <p:nvPr/>
        </p:nvSpPr>
        <p:spPr>
          <a:xfrm>
            <a:off y="2300875" x="3424325"/>
            <a:ext cy="297300" cx="1476599"/>
          </a:xfrm>
          <a:prstGeom prst="rect">
            <a:avLst/>
          </a:prstGeom>
          <a:noFill/>
          <a:ln>
            <a:noFill/>
          </a:ln>
        </p:spPr>
        <p:txBody>
          <a:bodyPr bIns="91425" rIns="91425" lIns="91425" tIns="91425" anchor="t" anchorCtr="0">
            <a:noAutofit/>
          </a:bodyPr>
          <a:lstStyle/>
          <a:p>
            <a:pPr rtl="0" lvl="0">
              <a:spcBef>
                <a:spcPts val="0"/>
              </a:spcBef>
              <a:buNone/>
            </a:pPr>
            <a:r>
              <a:rPr lang="en"/>
              <a:t>No, Using abstract</a:t>
            </a:r>
          </a:p>
        </p:txBody>
      </p:sp>
      <p:cxnSp>
        <p:nvCxnSpPr>
          <p:cNvPr id="153" name="Shape 153"/>
          <p:cNvCxnSpPr>
            <a:stCxn id="138" idx="2"/>
            <a:endCxn id="139" idx="0"/>
          </p:cNvCxnSpPr>
          <p:nvPr/>
        </p:nvCxnSpPr>
        <p:spPr>
          <a:xfrm flipH="1">
            <a:off y="2295525" x="4363750"/>
            <a:ext cy="555300" cx="1402500"/>
          </a:xfrm>
          <a:prstGeom prst="straightConnector1">
            <a:avLst/>
          </a:prstGeom>
          <a:noFill/>
          <a:ln w="19050" cap="flat">
            <a:solidFill>
              <a:schemeClr val="dk2"/>
            </a:solidFill>
            <a:prstDash val="solid"/>
            <a:round/>
            <a:headEnd w="lg" len="lg" type="none"/>
            <a:tailEnd w="lg" len="lg" type="triangle"/>
          </a:ln>
        </p:spPr>
      </p:cxnSp>
      <p:cxnSp>
        <p:nvCxnSpPr>
          <p:cNvPr id="154" name="Shape 154"/>
          <p:cNvCxnSpPr>
            <a:stCxn id="138" idx="2"/>
            <a:endCxn id="140" idx="0"/>
          </p:cNvCxnSpPr>
          <p:nvPr/>
        </p:nvCxnSpPr>
        <p:spPr>
          <a:xfrm flipH="1">
            <a:off y="2295525" x="5602450"/>
            <a:ext cy="588600" cx="163800"/>
          </a:xfrm>
          <a:prstGeom prst="straightConnector1">
            <a:avLst/>
          </a:prstGeom>
          <a:noFill/>
          <a:ln w="19050" cap="flat">
            <a:solidFill>
              <a:schemeClr val="dk2"/>
            </a:solidFill>
            <a:prstDash val="solid"/>
            <a:round/>
            <a:headEnd w="lg" len="lg" type="none"/>
            <a:tailEnd w="lg" len="lg" type="triangle"/>
          </a:ln>
        </p:spPr>
      </p:cxnSp>
      <p:cxnSp>
        <p:nvCxnSpPr>
          <p:cNvPr id="155" name="Shape 155"/>
          <p:cNvCxnSpPr>
            <a:stCxn id="138" idx="2"/>
            <a:endCxn id="141" idx="0"/>
          </p:cNvCxnSpPr>
          <p:nvPr/>
        </p:nvCxnSpPr>
        <p:spPr>
          <a:xfrm>
            <a:off y="2295525" x="5766250"/>
            <a:ext cy="555300" cx="2248800"/>
          </a:xfrm>
          <a:prstGeom prst="straightConnector1">
            <a:avLst/>
          </a:prstGeom>
          <a:noFill/>
          <a:ln w="19050" cap="flat">
            <a:solidFill>
              <a:schemeClr val="dk2"/>
            </a:solidFill>
            <a:prstDash val="solid"/>
            <a:round/>
            <a:headEnd w="lg" len="lg" type="none"/>
            <a:tailEnd w="lg" len="lg" type="triangle"/>
          </a:ln>
        </p:spPr>
      </p:cxnSp>
      <p:sp>
        <p:nvSpPr>
          <p:cNvPr id="156" name="Shape 156"/>
          <p:cNvSpPr txBox="1"/>
          <p:nvPr/>
        </p:nvSpPr>
        <p:spPr>
          <a:xfrm>
            <a:off y="3577175" x="4666425"/>
            <a:ext cy="297300" cx="5035799"/>
          </a:xfrm>
          <a:prstGeom prst="rect">
            <a:avLst/>
          </a:prstGeom>
          <a:noFill/>
          <a:ln>
            <a:noFill/>
          </a:ln>
        </p:spPr>
        <p:txBody>
          <a:bodyPr bIns="91425" rIns="91425" lIns="91425" tIns="91425" anchor="t" anchorCtr="0">
            <a:noAutofit/>
          </a:bodyPr>
          <a:lstStyle/>
          <a:p>
            <a:pPr rtl="0">
              <a:lnSpc>
                <a:spcPct val="125000"/>
              </a:lnSpc>
              <a:spcBef>
                <a:spcPts val="0"/>
              </a:spcBef>
              <a:buNone/>
            </a:pPr>
            <a:r>
              <a:rPr sz="1200" lang="en"/>
              <a:t>split by line </a:t>
            </a:r>
            <a:r>
              <a:rPr sz="1200" lang="en">
                <a:solidFill>
                  <a:srgbClr val="666666"/>
                </a:solidFill>
              </a:rPr>
              <a:t>/ </a:t>
            </a:r>
            <a:r>
              <a:rPr sz="1200" lang="en"/>
              <a:t>Stanford NLP Sentence Splitting (Tokenizer)</a:t>
            </a:r>
          </a:p>
          <a:p>
            <a:pPr>
              <a:spcBef>
                <a:spcPts val="0"/>
              </a:spcBef>
              <a:buNone/>
            </a:pPr>
            <a:r>
              <a:t/>
            </a:r>
            <a:endParaRPr/>
          </a:p>
        </p:txBody>
      </p:sp>
      <p:cxnSp>
        <p:nvCxnSpPr>
          <p:cNvPr id="157" name="Shape 157"/>
          <p:cNvCxnSpPr/>
          <p:nvPr/>
        </p:nvCxnSpPr>
        <p:spPr>
          <a:xfrm>
            <a:off y="3250150" x="6387325"/>
            <a:ext cy="0" cx="1058400"/>
          </a:xfrm>
          <a:prstGeom prst="straightConnector1">
            <a:avLst/>
          </a:prstGeom>
          <a:noFill/>
          <a:ln w="19050" cap="flat">
            <a:solidFill>
              <a:schemeClr val="dk2"/>
            </a:solidFill>
            <a:prstDash val="dot"/>
            <a:round/>
            <a:headEnd w="lg" len="lg" type="none"/>
            <a:tailEnd w="lg" len="lg" type="none"/>
          </a:ln>
        </p:spPr>
      </p:cxnSp>
      <p:cxnSp>
        <p:nvCxnSpPr>
          <p:cNvPr id="158" name="Shape 158"/>
          <p:cNvCxnSpPr/>
          <p:nvPr/>
        </p:nvCxnSpPr>
        <p:spPr>
          <a:xfrm>
            <a:off y="4201800" x="6076437"/>
            <a:ext cy="0" cx="1058400"/>
          </a:xfrm>
          <a:prstGeom prst="straightConnector1">
            <a:avLst/>
          </a:prstGeom>
          <a:noFill/>
          <a:ln w="19050" cap="flat">
            <a:solidFill>
              <a:schemeClr val="dk2"/>
            </a:solidFill>
            <a:prstDash val="dot"/>
            <a:round/>
            <a:headEnd w="lg" len="lg" type="none"/>
            <a:tailEnd w="lg" len="lg" type="none"/>
          </a:ln>
        </p:spPr>
      </p:cxnSp>
      <p:cxnSp>
        <p:nvCxnSpPr>
          <p:cNvPr id="159" name="Shape 159"/>
          <p:cNvCxnSpPr/>
          <p:nvPr/>
        </p:nvCxnSpPr>
        <p:spPr>
          <a:xfrm rot="10800000" flipH="1">
            <a:off y="4201500" x="4452325"/>
            <a:ext cy="299" cx="484200"/>
          </a:xfrm>
          <a:prstGeom prst="straightConnector1">
            <a:avLst/>
          </a:prstGeom>
          <a:noFill/>
          <a:ln w="19050" cap="flat">
            <a:solidFill>
              <a:schemeClr val="dk2"/>
            </a:solidFill>
            <a:prstDash val="dot"/>
            <a:round/>
            <a:headEnd w="lg" len="lg" type="none"/>
            <a:tailEnd w="lg" len="lg" type="none"/>
          </a:ln>
        </p:spPr>
      </p:cxnSp>
      <p:sp>
        <p:nvSpPr>
          <p:cNvPr id="160" name="Shape 160"/>
          <p:cNvSpPr/>
          <p:nvPr/>
        </p:nvSpPr>
        <p:spPr>
          <a:xfrm>
            <a:off y="2786212" x="1299275"/>
            <a:ext cy="676800" cx="1592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     Query Text</a:t>
            </a:r>
          </a:p>
        </p:txBody>
      </p:sp>
      <p:sp>
        <p:nvSpPr>
          <p:cNvPr id="161" name="Shape 161"/>
          <p:cNvSpPr/>
          <p:nvPr/>
        </p:nvSpPr>
        <p:spPr>
          <a:xfrm>
            <a:off y="3863400" x="1299275"/>
            <a:ext cy="676800" cx="15921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       Ranking</a:t>
            </a:r>
          </a:p>
        </p:txBody>
      </p:sp>
      <p:cxnSp>
        <p:nvCxnSpPr>
          <p:cNvPr id="162" name="Shape 162"/>
          <p:cNvCxnSpPr>
            <a:endCxn id="161" idx="3"/>
          </p:cNvCxnSpPr>
          <p:nvPr/>
        </p:nvCxnSpPr>
        <p:spPr>
          <a:xfrm rot="10800000">
            <a:off y="4201800" x="2891375"/>
            <a:ext cy="0" cx="1018500"/>
          </a:xfrm>
          <a:prstGeom prst="straightConnector1">
            <a:avLst/>
          </a:prstGeom>
          <a:noFill/>
          <a:ln w="19050" cap="flat">
            <a:solidFill>
              <a:schemeClr val="dk2"/>
            </a:solidFill>
            <a:prstDash val="solid"/>
            <a:round/>
            <a:headEnd w="lg" len="lg" type="none"/>
            <a:tailEnd w="lg" len="lg" type="triangle"/>
          </a:ln>
        </p:spPr>
      </p:cxnSp>
      <p:cxnSp>
        <p:nvCxnSpPr>
          <p:cNvPr id="163" name="Shape 163"/>
          <p:cNvCxnSpPr>
            <a:endCxn id="161" idx="0"/>
          </p:cNvCxnSpPr>
          <p:nvPr/>
        </p:nvCxnSpPr>
        <p:spPr>
          <a:xfrm>
            <a:off y="3462900" x="2095325"/>
            <a:ext cy="400500" cx="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y="0" x="0"/>
          <a:ext cy="0" cx="0"/>
          <a:chOff y="0" x="0"/>
          <a:chExt cy="0" cx="0"/>
        </a:xfrm>
      </p:grpSpPr>
      <p:sp>
        <p:nvSpPr>
          <p:cNvPr id="168" name="Shape 16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Snippet Analysis Engine</a:t>
            </a:r>
          </a:p>
        </p:txBody>
      </p:sp>
      <p:sp>
        <p:nvSpPr>
          <p:cNvPr id="169" name="Shape 16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latin typeface="Times New Roman"/>
                <a:ea typeface="Times New Roman"/>
                <a:cs typeface="Times New Roman"/>
                <a:sym typeface="Times New Roman"/>
              </a:rPr>
              <a:t>Ranking:</a:t>
            </a:r>
          </a:p>
          <a:p>
            <a:pPr rtl="0">
              <a:spcBef>
                <a:spcPts val="0"/>
              </a:spcBef>
              <a:buNone/>
            </a:pPr>
            <a:r>
              <a:rPr sz="1800" lang="en">
                <a:latin typeface="Times New Roman"/>
                <a:ea typeface="Times New Roman"/>
                <a:cs typeface="Times New Roman"/>
                <a:sym typeface="Times New Roman"/>
              </a:rPr>
              <a:t>Standard Cosine Distance</a:t>
            </a:r>
          </a:p>
          <a:p>
            <a:pPr rtl="0">
              <a:spcBef>
                <a:spcPts val="0"/>
              </a:spcBef>
              <a:buNone/>
            </a:pPr>
            <a:r>
              <a:rPr sz="1800" lang="en">
                <a:latin typeface="Times New Roman"/>
                <a:ea typeface="Times New Roman"/>
                <a:cs typeface="Times New Roman"/>
                <a:sym typeface="Times New Roman"/>
              </a:rPr>
              <a:t>            Score(S,Q) = f(S.text,Q.text)               f(x,y)=(&lt;x,y&gt;)/(|x||y|)</a:t>
            </a:r>
          </a:p>
          <a:p>
            <a:pPr rtl="0">
              <a:spcBef>
                <a:spcPts val="0"/>
              </a:spcBef>
              <a:buNone/>
            </a:pPr>
            <a:r>
              <a:rPr sz="1800" lang="en">
                <a:latin typeface="Times New Roman"/>
                <a:ea typeface="Times New Roman"/>
                <a:cs typeface="Times New Roman"/>
                <a:sym typeface="Times New Roman"/>
              </a:rPr>
              <a:t>Word Expansion with WordNet</a:t>
            </a:r>
          </a:p>
          <a:p>
            <a:pPr rtl="0" indent="0" marL="0">
              <a:spcBef>
                <a:spcPts val="0"/>
              </a:spcBef>
              <a:buNone/>
            </a:pPr>
            <a:r>
              <a:rPr sz="1400" lang="en" i="1">
                <a:solidFill>
                  <a:srgbClr val="434343"/>
                </a:solidFill>
                <a:latin typeface="Times New Roman"/>
                <a:ea typeface="Times New Roman"/>
                <a:cs typeface="Times New Roman"/>
                <a:sym typeface="Times New Roman"/>
              </a:rPr>
              <a:t>Pseudo Code</a:t>
            </a:r>
            <a:br>
              <a:rPr sz="1100" lang="en">
                <a:solidFill>
                  <a:srgbClr val="434343"/>
                </a:solidFill>
                <a:latin typeface="Times New Roman"/>
                <a:ea typeface="Times New Roman"/>
                <a:cs typeface="Times New Roman"/>
                <a:sym typeface="Times New Roman"/>
              </a:rPr>
            </a:br>
            <a:r>
              <a:rPr sz="1100" lang="en">
                <a:solidFill>
                  <a:srgbClr val="000000"/>
                </a:solidFill>
                <a:latin typeface="Times New Roman"/>
                <a:ea typeface="Times New Roman"/>
                <a:cs typeface="Times New Roman"/>
                <a:sym typeface="Times New Roman"/>
              </a:rPr>
              <a:t> 	</a:t>
            </a:r>
            <a:r>
              <a:rPr b="1" sz="1400" lang="en">
                <a:solidFill>
                  <a:srgbClr val="007020"/>
                </a:solidFill>
                <a:latin typeface="Times New Roman"/>
                <a:ea typeface="Times New Roman"/>
                <a:cs typeface="Times New Roman"/>
                <a:sym typeface="Times New Roman"/>
              </a:rPr>
              <a:t>for</a:t>
            </a:r>
            <a:r>
              <a:rPr sz="1400" lang="en">
                <a:solidFill>
                  <a:srgbClr val="434343"/>
                </a:solidFill>
                <a:latin typeface="Times New Roman"/>
                <a:ea typeface="Times New Roman"/>
                <a:cs typeface="Times New Roman"/>
                <a:sym typeface="Times New Roman"/>
              </a:rPr>
              <a:t>(String s : query)</a:t>
            </a:r>
            <a:br>
              <a:rPr sz="1400" lang="en">
                <a:solidFill>
                  <a:srgbClr val="434343"/>
                </a:solidFill>
                <a:latin typeface="Times New Roman"/>
                <a:ea typeface="Times New Roman"/>
                <a:cs typeface="Times New Roman"/>
                <a:sym typeface="Times New Roman"/>
              </a:rPr>
            </a:br>
            <a:r>
              <a:rPr sz="1400" lang="en">
                <a:solidFill>
                  <a:srgbClr val="434343"/>
                </a:solidFill>
                <a:latin typeface="Times New Roman"/>
                <a:ea typeface="Times New Roman"/>
                <a:cs typeface="Times New Roman"/>
                <a:sym typeface="Times New Roman"/>
              </a:rPr>
              <a:t>    		Set&lt;String&gt; s_synonyms = WordNetAPI(s);</a:t>
            </a:r>
            <a:br>
              <a:rPr sz="1400" lang="en">
                <a:solidFill>
                  <a:srgbClr val="434343"/>
                </a:solidFill>
                <a:latin typeface="Times New Roman"/>
                <a:ea typeface="Times New Roman"/>
                <a:cs typeface="Times New Roman"/>
                <a:sym typeface="Times New Roman"/>
              </a:rPr>
            </a:br>
            <a:r>
              <a:rPr sz="1400" lang="en">
                <a:solidFill>
                  <a:srgbClr val="000000"/>
                </a:solidFill>
                <a:latin typeface="Times New Roman"/>
                <a:ea typeface="Times New Roman"/>
                <a:cs typeface="Times New Roman"/>
                <a:sym typeface="Times New Roman"/>
              </a:rPr>
              <a:t>   		</a:t>
            </a:r>
            <a:r>
              <a:rPr b="1" sz="1400" lang="en">
                <a:solidFill>
                  <a:srgbClr val="007020"/>
                </a:solidFill>
                <a:latin typeface="Times New Roman"/>
                <a:ea typeface="Times New Roman"/>
                <a:cs typeface="Times New Roman"/>
                <a:sym typeface="Times New Roman"/>
              </a:rPr>
              <a:t>for</a:t>
            </a:r>
            <a:r>
              <a:rPr sz="1400" lang="en">
                <a:solidFill>
                  <a:srgbClr val="666666"/>
                </a:solidFill>
                <a:latin typeface="Times New Roman"/>
                <a:ea typeface="Times New Roman"/>
                <a:cs typeface="Times New Roman"/>
                <a:sym typeface="Times New Roman"/>
              </a:rPr>
              <a:t>(</a:t>
            </a:r>
            <a:r>
              <a:rPr sz="1400" lang="en">
                <a:latin typeface="Times New Roman"/>
                <a:ea typeface="Times New Roman"/>
                <a:cs typeface="Times New Roman"/>
                <a:sym typeface="Times New Roman"/>
              </a:rPr>
              <a:t>String t : sentence)</a:t>
            </a:r>
            <a:br>
              <a:rPr sz="1400" lang="en">
                <a:latin typeface="Times New Roman"/>
                <a:ea typeface="Times New Roman"/>
                <a:cs typeface="Times New Roman"/>
                <a:sym typeface="Times New Roman"/>
              </a:rPr>
            </a:br>
            <a:r>
              <a:rPr sz="1400" lang="en">
                <a:latin typeface="Times New Roman"/>
                <a:ea typeface="Times New Roman"/>
                <a:cs typeface="Times New Roman"/>
                <a:sym typeface="Times New Roman"/>
              </a:rPr>
              <a:t>       	           	Set&lt;String&gt; t_synonyms = WordNetAPI(t);</a:t>
            </a:r>
            <a:br>
              <a:rPr sz="1400" lang="en">
                <a:latin typeface="Times New Roman"/>
                <a:ea typeface="Times New Roman"/>
                <a:cs typeface="Times New Roman"/>
                <a:sym typeface="Times New Roman"/>
              </a:rPr>
            </a:br>
            <a:r>
              <a:rPr sz="1400" lang="en">
                <a:solidFill>
                  <a:srgbClr val="000000"/>
                </a:solidFill>
                <a:latin typeface="Times New Roman"/>
                <a:ea typeface="Times New Roman"/>
                <a:cs typeface="Times New Roman"/>
                <a:sym typeface="Times New Roman"/>
              </a:rPr>
              <a:t>       			</a:t>
            </a:r>
            <a:r>
              <a:rPr b="1" sz="1400" lang="en">
                <a:solidFill>
                  <a:srgbClr val="007020"/>
                </a:solidFill>
                <a:latin typeface="Times New Roman"/>
                <a:ea typeface="Times New Roman"/>
                <a:cs typeface="Times New Roman"/>
                <a:sym typeface="Times New Roman"/>
              </a:rPr>
              <a:t>if</a:t>
            </a:r>
            <a:r>
              <a:rPr sz="1400" lang="en">
                <a:latin typeface="Times New Roman"/>
                <a:ea typeface="Times New Roman"/>
                <a:cs typeface="Times New Roman"/>
                <a:sym typeface="Times New Roman"/>
              </a:rPr>
              <a:t>(s_synonyms ⋂ t_synonyms)</a:t>
            </a:r>
            <a:br>
              <a:rPr sz="1400" lang="en">
                <a:latin typeface="Times New Roman"/>
                <a:ea typeface="Times New Roman"/>
                <a:cs typeface="Times New Roman"/>
                <a:sym typeface="Times New Roman"/>
              </a:rPr>
            </a:br>
            <a:r>
              <a:rPr sz="1400" lang="en">
                <a:latin typeface="Times New Roman"/>
                <a:ea typeface="Times New Roman"/>
                <a:cs typeface="Times New Roman"/>
                <a:sym typeface="Times New Roman"/>
              </a:rPr>
              <a:t>           			update(score);</a:t>
            </a:r>
            <a:r>
              <a:rPr sz="1400" lang="en">
                <a:solidFill>
                  <a:srgbClr val="000000"/>
                </a:solidFill>
                <a:latin typeface="Times New Roman"/>
                <a:ea typeface="Times New Roman"/>
                <a:cs typeface="Times New Roman"/>
                <a:sym typeface="Times New Roman"/>
              </a:rPr>
              <a:t> </a:t>
            </a:r>
            <a:r>
              <a:rPr sz="1400" lang="en" i="1">
                <a:solidFill>
                  <a:srgbClr val="60A0B0"/>
                </a:solidFill>
                <a:latin typeface="Times New Roman"/>
                <a:ea typeface="Times New Roman"/>
                <a:cs typeface="Times New Roman"/>
                <a:sym typeface="Times New Roman"/>
              </a:rPr>
              <a:t>//Just using Cosine Distance</a:t>
            </a:r>
            <a:br>
              <a:rPr sz="1400" lang="en">
                <a:solidFill>
                  <a:srgbClr val="000000"/>
                </a:solidFill>
                <a:latin typeface="Times New Roman"/>
                <a:ea typeface="Times New Roman"/>
                <a:cs typeface="Times New Roman"/>
                <a:sym typeface="Times New Roman"/>
              </a:rPr>
            </a:br>
            <a:r>
              <a:rPr sz="1400" lang="en">
                <a:solidFill>
                  <a:srgbClr val="000000"/>
                </a:solidFill>
                <a:latin typeface="Times New Roman"/>
                <a:ea typeface="Times New Roman"/>
                <a:cs typeface="Times New Roman"/>
                <a:sym typeface="Times New Roman"/>
              </a:rPr>
              <a:t> 	</a:t>
            </a:r>
            <a:r>
              <a:rPr sz="1400" lang="en">
                <a:latin typeface="Times New Roman"/>
                <a:ea typeface="Times New Roman"/>
                <a:cs typeface="Times New Roman"/>
                <a:sym typeface="Times New Roman"/>
              </a:rPr>
              <a:t>score = Normalize(score);</a:t>
            </a:r>
          </a:p>
          <a:p>
            <a:pPr rtl="0">
              <a:lnSpc>
                <a:spcPct val="125000"/>
              </a:lnSpc>
              <a:spcBef>
                <a:spcPts val="0"/>
              </a:spcBef>
              <a:buNone/>
            </a:pPr>
            <a:r>
              <a:rPr sz="1800" lang="en">
                <a:solidFill>
                  <a:srgbClr val="902000"/>
                </a:solidFill>
                <a:latin typeface="Times New Roman"/>
                <a:ea typeface="Times New Roman"/>
                <a:cs typeface="Times New Roman"/>
                <a:sym typeface="Times New Roman"/>
              </a:rPr>
              <a:t>int</a:t>
            </a:r>
            <a:r>
              <a:rPr sz="1800" lang="en">
                <a:solidFill>
                  <a:srgbClr val="000000"/>
                </a:solidFill>
                <a:latin typeface="Times New Roman"/>
                <a:ea typeface="Times New Roman"/>
                <a:cs typeface="Times New Roman"/>
                <a:sym typeface="Times New Roman"/>
              </a:rPr>
              <a:t> </a:t>
            </a:r>
            <a:r>
              <a:rPr sz="1800" lang="en">
                <a:latin typeface="Times New Roman"/>
                <a:ea typeface="Times New Roman"/>
                <a:cs typeface="Times New Roman"/>
                <a:sym typeface="Times New Roman"/>
              </a:rPr>
              <a:t>snippet_hitsize =</a:t>
            </a:r>
            <a:r>
              <a:rPr sz="1800" lang="en">
                <a:solidFill>
                  <a:srgbClr val="000000"/>
                </a:solidFill>
                <a:latin typeface="Times New Roman"/>
                <a:ea typeface="Times New Roman"/>
                <a:cs typeface="Times New Roman"/>
                <a:sym typeface="Times New Roman"/>
              </a:rPr>
              <a:t> </a:t>
            </a:r>
            <a:r>
              <a:rPr sz="1800" lang="en">
                <a:solidFill>
                  <a:srgbClr val="40A070"/>
                </a:solidFill>
                <a:latin typeface="Times New Roman"/>
                <a:ea typeface="Times New Roman"/>
                <a:cs typeface="Times New Roman"/>
                <a:sym typeface="Times New Roman"/>
              </a:rPr>
              <a:t>50</a:t>
            </a:r>
            <a:r>
              <a:rPr sz="1800" lang="en">
                <a:latin typeface="Times New Roman"/>
                <a:ea typeface="Times New Roman"/>
                <a:cs typeface="Times New Roman"/>
                <a:sym typeface="Times New Roman"/>
              </a:rPr>
              <a:t>;    TypeUtil.</a:t>
            </a:r>
            <a:r>
              <a:rPr sz="1800" lang="en">
                <a:solidFill>
                  <a:srgbClr val="4070A0"/>
                </a:solidFill>
                <a:latin typeface="Times New Roman"/>
                <a:ea typeface="Times New Roman"/>
                <a:cs typeface="Times New Roman"/>
                <a:sym typeface="Times New Roman"/>
              </a:rPr>
              <a:t>getScoredPassage</a:t>
            </a:r>
            <a:r>
              <a:rPr sz="1800" lang="en">
                <a:latin typeface="Times New Roman"/>
                <a:ea typeface="Times New Roman"/>
                <a:cs typeface="Times New Roman"/>
                <a:sym typeface="Times New Roman"/>
              </a:rPr>
              <a:t>(jcas, snippet_hitsize);</a:t>
            </a:r>
          </a:p>
          <a:p>
            <a:pPr rtl="0">
              <a:spcBef>
                <a:spcPts val="0"/>
              </a:spcBef>
              <a:buNone/>
            </a:pPr>
            <a:r>
              <a:t/>
            </a:r>
            <a:endParaRPr sz="1800">
              <a:latin typeface="Times New Roman"/>
              <a:ea typeface="Times New Roman"/>
              <a:cs typeface="Times New Roman"/>
              <a:sym typeface="Times New Roman"/>
            </a:endParaRPr>
          </a:p>
          <a:p>
            <a:pPr rtl="0">
              <a:spcBef>
                <a:spcPts val="0"/>
              </a:spcBef>
              <a:buNone/>
            </a:pPr>
            <a:r>
              <a:t/>
            </a:r>
            <a:endParaRPr sz="1800">
              <a:latin typeface="Times New Roman"/>
              <a:ea typeface="Times New Roman"/>
              <a:cs typeface="Times New Roman"/>
              <a:sym typeface="Times New Roman"/>
            </a:endParaRPr>
          </a:p>
          <a:p>
            <a:pPr>
              <a:spcBef>
                <a:spcPts val="0"/>
              </a:spcBef>
              <a:buNone/>
            </a:pPr>
            <a:r>
              <a:t/>
            </a:r>
            <a:endParaRPr sz="1800">
              <a:latin typeface="Times New Roman"/>
              <a:ea typeface="Times New Roman"/>
              <a:cs typeface="Times New Roman"/>
              <a:sym typeface="Times New Roman"/>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Concepts improvement</a:t>
            </a:r>
          </a:p>
        </p:txBody>
      </p:sp>
      <p:sp>
        <p:nvSpPr>
          <p:cNvPr id="175" name="Shape 17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latin typeface="Times New Roman"/>
                <a:ea typeface="Times New Roman"/>
                <a:cs typeface="Times New Roman"/>
                <a:sym typeface="Times New Roman"/>
              </a:rPr>
              <a:t>Anticipated to use Continuous Space Word Vectors Obtained by Applying Word2Vec to Abstracts of Biomedical Articles from </a:t>
            </a:r>
            <a:r>
              <a:rPr u="sng" lang="en">
                <a:solidFill>
                  <a:schemeClr val="hlink"/>
                </a:solidFill>
                <a:latin typeface="Times New Roman"/>
                <a:ea typeface="Times New Roman"/>
                <a:cs typeface="Times New Roman"/>
                <a:sym typeface="Times New Roman"/>
                <a:hlinkClick r:id="rId3"/>
              </a:rPr>
              <a:t>http://bioasq.lip6.fr/tools/BioASQword2vec/</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y="0" x="0"/>
          <a:ext cy="0" cx="0"/>
          <a:chOff y="0" x="0"/>
          <a:chExt cy="0" cx="0"/>
        </a:xfrm>
      </p:grpSpPr>
      <p:sp>
        <p:nvSpPr>
          <p:cNvPr id="180" name="Shape 18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Word2Vec statistics</a:t>
            </a:r>
          </a:p>
        </p:txBody>
      </p:sp>
      <p:sp>
        <p:nvSpPr>
          <p:cNvPr id="181" name="Shape 181"/>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latin typeface="Times New Roman"/>
                <a:ea typeface="Times New Roman"/>
                <a:cs typeface="Times New Roman"/>
                <a:sym typeface="Times New Roman"/>
              </a:rPr>
              <a:t>During the European project BioASQ3, word2vec was applied to more than 10M English abstracts of biomedical articles from PubMed. The resulting vectors of 1,701,632 distinct words (types) are now publicly available at</a:t>
            </a:r>
            <a:r>
              <a:rPr lang="en">
                <a:solidFill>
                  <a:srgbClr val="000000"/>
                </a:solidFill>
                <a:latin typeface="Times New Roman"/>
                <a:ea typeface="Times New Roman"/>
                <a:cs typeface="Times New Roman"/>
                <a:sym typeface="Times New Roman"/>
              </a:rPr>
              <a:t> </a:t>
            </a:r>
            <a:r>
              <a:rPr u="sng" lang="en">
                <a:solidFill>
                  <a:schemeClr val="hlink"/>
                </a:solidFill>
                <a:latin typeface="Times New Roman"/>
                <a:ea typeface="Times New Roman"/>
                <a:cs typeface="Times New Roman"/>
                <a:sym typeface="Times New Roman"/>
                <a:hlinkClick r:id="rId3"/>
              </a:rPr>
              <a:t>http://bioasq.lip6.fr/tools/BioASQword2vec/</a:t>
            </a:r>
            <a:r>
              <a:rPr lang="en">
                <a:solidFill>
                  <a:srgbClr val="000000"/>
                </a:solidFill>
                <a:latin typeface="Times New Roman"/>
                <a:ea typeface="Times New Roman"/>
                <a:cs typeface="Times New Roman"/>
                <a:sym typeface="Times New Roman"/>
              </a:rPr>
              <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y="0" x="0"/>
          <a:ext cy="0" cx="0"/>
          <a:chOff y="0" x="0"/>
          <a:chExt cy="0" cx="0"/>
        </a:xfrm>
      </p:grpSpPr>
      <p:sp>
        <p:nvSpPr>
          <p:cNvPr id="186" name="Shape 18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Main tool oficially available </a:t>
            </a:r>
            <a:r>
              <a:rPr u="sng" sz="2400" lang="en">
                <a:solidFill>
                  <a:schemeClr val="hlink"/>
                </a:solidFill>
                <a:hlinkClick r:id="rId3"/>
              </a:rPr>
              <a:t>https://code.google.com/p/word2vec/</a:t>
            </a:r>
            <a:r>
              <a:rPr sz="2400" lang="en"/>
              <a:t> written in C++</a:t>
            </a:r>
          </a:p>
          <a:p>
            <a:pPr rtl="0" lvl="0" indent="-381000" marL="457200">
              <a:spcBef>
                <a:spcPts val="0"/>
              </a:spcBef>
              <a:buClr>
                <a:schemeClr val="dk2"/>
              </a:buClr>
              <a:buSzPct val="100000"/>
              <a:buFont typeface="Arial"/>
              <a:buChar char="●"/>
            </a:pPr>
            <a:r>
              <a:rPr sz="2400" lang="en"/>
              <a:t>Similar framework in Java </a:t>
            </a:r>
            <a:r>
              <a:rPr u="sng" sz="2400" lang="en">
                <a:solidFill>
                  <a:schemeClr val="hlink"/>
                </a:solidFill>
                <a:hlinkClick r:id="rId4"/>
              </a:rPr>
              <a:t>http://deeplearning4j.org/word2vec.html</a:t>
            </a:r>
            <a:r>
              <a:rPr sz="2400" lang="en"/>
              <a:t> uses different file formats and different approaches and ND4J computational framework (</a:t>
            </a:r>
            <a:r>
              <a:rPr u="sng" sz="2400" lang="en">
                <a:solidFill>
                  <a:schemeClr val="hlink"/>
                </a:solidFill>
                <a:hlinkClick r:id="rId5"/>
              </a:rPr>
              <a:t>http://nd4j.org</a:t>
            </a:r>
            <a:r>
              <a:rPr sz="2400" lang="en"/>
              <a:t>) </a:t>
            </a:r>
          </a:p>
          <a:p>
            <a:pPr rtl="0" lvl="0" indent="-381000" marL="457200">
              <a:spcBef>
                <a:spcPts val="0"/>
              </a:spcBef>
              <a:buClr>
                <a:schemeClr val="dk2"/>
              </a:buClr>
              <a:buSzPct val="100000"/>
              <a:buFont typeface="Arial"/>
              <a:buChar char="●"/>
            </a:pPr>
            <a:r>
              <a:rPr sz="2400" lang="en"/>
              <a:t>Hard time to integrate with existed UIMA pipeline and resolve Maven dependencies</a:t>
            </a:r>
          </a:p>
          <a:p>
            <a:pPr rtl="0" lvl="0" indent="-381000" marL="457200">
              <a:spcBef>
                <a:spcPts val="0"/>
              </a:spcBef>
              <a:buClr>
                <a:schemeClr val="dk2"/>
              </a:buClr>
              <a:buSzPct val="100000"/>
              <a:buFont typeface="Arial"/>
              <a:buChar char="●"/>
            </a:pPr>
            <a:r>
              <a:rPr sz="2400" lang="en"/>
              <a:t>Hard time to solve all “Out of memory” and “Heap space” errors</a:t>
            </a:r>
          </a:p>
        </p:txBody>
      </p:sp>
      <p:sp>
        <p:nvSpPr>
          <p:cNvPr id="187" name="Shape 18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Word2Vec obstacles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sp>
        <p:nvSpPr>
          <p:cNvPr id="192" name="Shape 19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Word2Vec quality</a:t>
            </a:r>
          </a:p>
        </p:txBody>
      </p:sp>
      <p:sp>
        <p:nvSpPr>
          <p:cNvPr id="193" name="Shape 19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protein: </a:t>
            </a:r>
            <a:r>
              <a:rPr lang="en">
                <a:solidFill>
                  <a:srgbClr val="007020"/>
                </a:solidFill>
              </a:rPr>
              <a:t>proteins, a-anchoring, pka-anchoring</a:t>
            </a:r>
          </a:p>
          <a:p>
            <a:pPr rtl="0">
              <a:spcBef>
                <a:spcPts val="0"/>
              </a:spcBef>
              <a:buNone/>
            </a:pPr>
            <a:r>
              <a:rPr lang="en"/>
              <a:t>thyroid: </a:t>
            </a:r>
            <a:r>
              <a:rPr lang="en">
                <a:solidFill>
                  <a:srgbClr val="007020"/>
                </a:solidFill>
              </a:rPr>
              <a:t>thyroidal, nonthyroid,</a:t>
            </a:r>
            <a:r>
              <a:rPr lang="en"/>
              <a:t> </a:t>
            </a:r>
            <a:r>
              <a:rPr lang="en">
                <a:solidFill>
                  <a:srgbClr val="FF0000"/>
                </a:solidFill>
              </a:rPr>
              <a:t>hyperfunctioning</a:t>
            </a:r>
          </a:p>
          <a:p>
            <a:pPr rtl="0">
              <a:spcBef>
                <a:spcPts val="0"/>
              </a:spcBef>
              <a:buNone/>
            </a:pPr>
            <a:r>
              <a:rPr lang="en"/>
              <a:t>associated: </a:t>
            </a:r>
            <a:r>
              <a:rPr lang="en">
                <a:solidFill>
                  <a:srgbClr val="007020"/>
                </a:solidFill>
              </a:rPr>
              <a:t>correlated, related, correlates</a:t>
            </a:r>
          </a:p>
          <a:p>
            <a:pPr rtl="0">
              <a:spcBef>
                <a:spcPts val="0"/>
              </a:spcBef>
              <a:buNone/>
            </a:pPr>
            <a:r>
              <a:rPr b="1" lang="en"/>
              <a:t>hormone: </a:t>
            </a:r>
            <a:r>
              <a:rPr b="1" lang="en">
                <a:solidFill>
                  <a:srgbClr val="007020"/>
                </a:solidFill>
              </a:rPr>
              <a:t>gh, luetinizing, fshluteinizing</a:t>
            </a:r>
          </a:p>
          <a:p>
            <a:pPr rtl="0">
              <a:spcBef>
                <a:spcPts val="0"/>
              </a:spcBef>
              <a:buNone/>
            </a:pPr>
            <a:r>
              <a:rPr lang="en"/>
              <a:t>human: </a:t>
            </a:r>
            <a:r>
              <a:rPr lang="en">
                <a:solidFill>
                  <a:srgbClr val="FF0000"/>
                </a:solidFill>
              </a:rPr>
              <a:t>murine, mouse, immortalized</a:t>
            </a:r>
          </a:p>
          <a:p>
            <a:pPr rtl="0">
              <a:spcBef>
                <a:spcPts val="0"/>
              </a:spcBef>
              <a:buNone/>
            </a:pPr>
            <a:r>
              <a:rPr lang="en"/>
              <a:t>used: </a:t>
            </a:r>
            <a:r>
              <a:rPr lang="en">
                <a:solidFill>
                  <a:srgbClr val="007020"/>
                </a:solidFill>
              </a:rPr>
              <a:t>utilized, employed, applied</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Word2Vec reality (problems)</a:t>
            </a:r>
          </a:p>
        </p:txBody>
      </p:sp>
      <p:sp>
        <p:nvSpPr>
          <p:cNvPr id="199" name="Shape 19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latin typeface="Times New Roman"/>
                <a:ea typeface="Times New Roman"/>
                <a:cs typeface="Times New Roman"/>
                <a:sym typeface="Times New Roman"/>
              </a:rPr>
              <a:t>Data file more than 3Gb needs more than 1 minute to load</a:t>
            </a:r>
          </a:p>
          <a:p>
            <a:pPr rtl="0" lvl="0" indent="-419100" marL="457200">
              <a:spcBef>
                <a:spcPts val="0"/>
              </a:spcBef>
              <a:buClr>
                <a:schemeClr val="dk2"/>
              </a:buClr>
              <a:buSzPct val="100000"/>
              <a:buFont typeface="Arial"/>
              <a:buChar char="●"/>
            </a:pPr>
            <a:r>
              <a:rPr lang="en">
                <a:latin typeface="Times New Roman"/>
                <a:ea typeface="Times New Roman"/>
                <a:cs typeface="Times New Roman"/>
                <a:sym typeface="Times New Roman"/>
              </a:rPr>
              <a:t>Uses more than 8Gb of RAM with the peaks up to 12Gb during loading</a:t>
            </a:r>
          </a:p>
          <a:p>
            <a:pPr rtl="0" lvl="0" indent="-419100" marL="457200">
              <a:spcBef>
                <a:spcPts val="0"/>
              </a:spcBef>
              <a:buClr>
                <a:schemeClr val="dk2"/>
              </a:buClr>
              <a:buSzPct val="100000"/>
              <a:buFont typeface="Arial"/>
              <a:buChar char="●"/>
            </a:pPr>
            <a:r>
              <a:rPr lang="en">
                <a:latin typeface="Times New Roman"/>
                <a:ea typeface="Times New Roman"/>
                <a:cs typeface="Times New Roman"/>
                <a:sym typeface="Times New Roman"/>
              </a:rPr>
              <a:t>Similar/related word search also relatively slow (approx. 800ms per query)</a:t>
            </a:r>
          </a:p>
          <a:p>
            <a:pPr rtl="0" lvl="0" indent="-419100" marL="457200">
              <a:spcBef>
                <a:spcPts val="0"/>
              </a:spcBef>
              <a:buClr>
                <a:schemeClr val="dk2"/>
              </a:buClr>
              <a:buSzPct val="100000"/>
              <a:buFont typeface="Arial"/>
              <a:buChar char="●"/>
            </a:pPr>
            <a:r>
              <a:rPr lang="en">
                <a:latin typeface="Times New Roman"/>
                <a:ea typeface="Times New Roman"/>
                <a:cs typeface="Times New Roman"/>
                <a:sym typeface="Times New Roman"/>
              </a:rPr>
              <a:t>Between many relevant items there are at least 20% completely irrelevant.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y="0" x="0"/>
          <a:ext cy="0" cx="0"/>
          <a:chOff y="0" x="0"/>
          <a:chExt cy="0" cx="0"/>
        </a:xfrm>
      </p:grpSpPr>
      <p:sp>
        <p:nvSpPr>
          <p:cNvPr id="204" name="Shape 20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Exact answers</a:t>
            </a:r>
          </a:p>
        </p:txBody>
      </p:sp>
      <p:sp>
        <p:nvSpPr>
          <p:cNvPr id="205" name="Shape 20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Identified type of questions:</a:t>
            </a:r>
          </a:p>
          <a:p>
            <a:pPr rtl="0" lvl="0" indent="-419100" marL="457200">
              <a:spcBef>
                <a:spcPts val="0"/>
              </a:spcBef>
              <a:buClr>
                <a:schemeClr val="dk2"/>
              </a:buClr>
              <a:buSzPct val="100000"/>
              <a:buFont typeface="Arial"/>
              <a:buChar char="●"/>
            </a:pPr>
            <a:r>
              <a:rPr lang="en"/>
              <a:t>which, when, where, who, how, why, etc. - factoid questions</a:t>
            </a:r>
          </a:p>
          <a:p>
            <a:pPr rtl="0" lvl="0" indent="-419100" marL="457200">
              <a:spcBef>
                <a:spcPts val="0"/>
              </a:spcBef>
              <a:buClr>
                <a:schemeClr val="dk2"/>
              </a:buClr>
              <a:buSzPct val="100000"/>
              <a:buFont typeface="Arial"/>
              <a:buChar char="●"/>
            </a:pPr>
            <a:r>
              <a:rPr lang="en"/>
              <a:t>am, is, are, do, does, did, shall, will, should, would, etc. - yes/no questions</a:t>
            </a:r>
          </a:p>
          <a:p>
            <a:pPr rtl="0">
              <a:spcBef>
                <a:spcPts val="0"/>
              </a:spcBef>
              <a:buNone/>
            </a:pPr>
            <a:r>
              <a:rPr sz="1800" lang="en"/>
              <a:t>Sources: </a:t>
            </a:r>
          </a:p>
          <a:p>
            <a:pPr lvl="0" indent="-342900" marL="457200">
              <a:spcBef>
                <a:spcPts val="0"/>
              </a:spcBef>
              <a:buClr>
                <a:schemeClr val="dk2"/>
              </a:buClr>
              <a:buSzPct val="100000"/>
              <a:buFont typeface="Arial"/>
              <a:buChar char="●"/>
            </a:pPr>
            <a:r>
              <a:rPr sz="1800" lang="en"/>
              <a:t>Question Classification using Head Words and their Hypernyms, Zhiheng Huang, Marcus Thint, Zengchang Qin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y="0" x="0"/>
          <a:ext cy="0" cx="0"/>
          <a:chOff y="0" x="0"/>
          <a:chExt cy="0" cx="0"/>
        </a:xfrm>
      </p:grpSpPr>
      <p:sp>
        <p:nvSpPr>
          <p:cNvPr id="210" name="Shape 21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sz="3000" lang="en"/>
              <a:t>Answering Yes/No and Factoid questions</a:t>
            </a:r>
          </a:p>
        </p:txBody>
      </p:sp>
      <p:sp>
        <p:nvSpPr>
          <p:cNvPr id="211" name="Shape 21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StanfordNLP and LingPipe annotators to break question into meaningful structure</a:t>
            </a:r>
          </a:p>
          <a:p>
            <a:pPr rtl="0" lvl="0" indent="-419100" marL="457200">
              <a:spcBef>
                <a:spcPts val="0"/>
              </a:spcBef>
              <a:buClr>
                <a:schemeClr val="dk2"/>
              </a:buClr>
              <a:buSzPct val="100000"/>
              <a:buFont typeface="Arial"/>
              <a:buChar char="●"/>
            </a:pPr>
            <a:r>
              <a:rPr lang="en"/>
              <a:t>Use triples as key to question meaning (considering low triples quality)</a:t>
            </a:r>
          </a:p>
          <a:p>
            <a:pPr lvl="0" indent="-419100" marL="457200">
              <a:spcBef>
                <a:spcPts val="0"/>
              </a:spcBef>
              <a:buClr>
                <a:schemeClr val="dk2"/>
              </a:buClr>
              <a:buSzPct val="100000"/>
              <a:buFont typeface="Arial"/>
              <a:buChar char="●"/>
            </a:pPr>
            <a:r>
              <a:rPr lang="en"/>
              <a:t>Analysis of related concepts and documents with related keywords to identify exact answer</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y="0" x="0"/>
          <a:ext cy="0" cx="0"/>
          <a:chOff y="0" x="0"/>
          <a:chExt cy="0" cx="0"/>
        </a:xfrm>
      </p:grpSpPr>
      <p:sp>
        <p:nvSpPr>
          <p:cNvPr id="216" name="Shape 21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Tasks</a:t>
            </a:r>
          </a:p>
        </p:txBody>
      </p:sp>
      <p:sp>
        <p:nvSpPr>
          <p:cNvPr id="217" name="Shape 21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Hao -</a:t>
            </a:r>
            <a:r>
              <a:rPr lang="en">
                <a:latin typeface="Times New Roman"/>
                <a:ea typeface="Times New Roman"/>
                <a:cs typeface="Times New Roman"/>
                <a:sym typeface="Times New Roman"/>
              </a:rPr>
              <a:t> Answer Analysis Engine</a:t>
            </a:r>
          </a:p>
          <a:p>
            <a:pPr rtl="0">
              <a:spcBef>
                <a:spcPts val="0"/>
              </a:spcBef>
              <a:buNone/>
            </a:pPr>
            <a:r>
              <a:rPr lang="en"/>
              <a:t>Oleg - Concept Retrieval Improvement</a:t>
            </a:r>
          </a:p>
          <a:p>
            <a:pPr>
              <a:spcBef>
                <a:spcPts val="0"/>
              </a:spcBef>
              <a:buNone/>
            </a:pPr>
            <a:r>
              <a:rPr lang="en"/>
              <a:t>Lara - Evaluation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Outline</a:t>
            </a:r>
          </a:p>
        </p:txBody>
      </p:sp>
      <p:sp>
        <p:nvSpPr>
          <p:cNvPr id="40" name="Shape 4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2"/>
              </a:buClr>
              <a:buSzPct val="100000"/>
              <a:buFont typeface="Trebuchet MS"/>
              <a:buAutoNum type="arabicPeriod"/>
            </a:pPr>
            <a:r>
              <a:rPr lang="en"/>
              <a:t>Pipeline Overview</a:t>
            </a:r>
          </a:p>
          <a:p>
            <a:pPr rtl="0" lvl="0" indent="-419100" marL="457200">
              <a:lnSpc>
                <a:spcPct val="115000"/>
              </a:lnSpc>
              <a:spcBef>
                <a:spcPts val="0"/>
              </a:spcBef>
              <a:buClr>
                <a:schemeClr val="dk2"/>
              </a:buClr>
              <a:buSzPct val="100000"/>
              <a:buFont typeface="Trebuchet MS"/>
              <a:buAutoNum startAt="2" type="arabicPeriod"/>
            </a:pPr>
            <a:r>
              <a:rPr lang="en"/>
              <a:t>Technical Details of AEs</a:t>
            </a:r>
          </a:p>
          <a:p>
            <a:pPr rtl="0" lvl="0" indent="-419100" marL="457200">
              <a:lnSpc>
                <a:spcPct val="115000"/>
              </a:lnSpc>
              <a:spcBef>
                <a:spcPts val="0"/>
              </a:spcBef>
              <a:buClr>
                <a:schemeClr val="dk2"/>
              </a:buClr>
              <a:buSzPct val="100000"/>
              <a:buFont typeface="Trebuchet MS"/>
              <a:buAutoNum startAt="2" type="arabicPeriod"/>
            </a:pPr>
            <a:r>
              <a:rPr lang="en"/>
              <a:t>Answer Types</a:t>
            </a:r>
          </a:p>
          <a:p>
            <a:pPr rtl="0" lvl="0" indent="-419100" marL="457200">
              <a:lnSpc>
                <a:spcPct val="115000"/>
              </a:lnSpc>
              <a:spcBef>
                <a:spcPts val="0"/>
              </a:spcBef>
              <a:buClr>
                <a:schemeClr val="dk2"/>
              </a:buClr>
              <a:buSzPct val="100000"/>
              <a:buFont typeface="Trebuchet MS"/>
              <a:buAutoNum startAt="2" type="arabicPeriod"/>
            </a:pPr>
            <a:r>
              <a:rPr lang="en"/>
              <a:t>Word2Vec</a:t>
            </a:r>
          </a:p>
          <a:p>
            <a:pPr rtl="0" lvl="0" indent="-419100" marL="457200">
              <a:lnSpc>
                <a:spcPct val="115000"/>
              </a:lnSpc>
              <a:spcBef>
                <a:spcPts val="0"/>
              </a:spcBef>
              <a:buClr>
                <a:schemeClr val="dk2"/>
              </a:buClr>
              <a:buSzPct val="100000"/>
              <a:buFont typeface="Trebuchet MS"/>
              <a:buAutoNum startAt="2" type="arabicPeriod"/>
            </a:pPr>
            <a:r>
              <a:rPr lang="en"/>
              <a:t>Exact answers</a:t>
            </a:r>
          </a:p>
          <a:p>
            <a:pPr rtl="0" lvl="0" indent="-419100" marL="457200">
              <a:lnSpc>
                <a:spcPct val="115000"/>
              </a:lnSpc>
              <a:spcBef>
                <a:spcPts val="0"/>
              </a:spcBef>
              <a:buClr>
                <a:schemeClr val="dk2"/>
              </a:buClr>
              <a:buSzPct val="100000"/>
              <a:buFont typeface="Trebuchet MS"/>
              <a:buAutoNum startAt="2" type="arabicPeriod"/>
            </a:pPr>
            <a:r>
              <a:rPr lang="en"/>
              <a:t>Team Tasks</a:t>
            </a:r>
          </a:p>
          <a:p>
            <a:pPr lvl="0" indent="-419100" marL="457200">
              <a:lnSpc>
                <a:spcPct val="115000"/>
              </a:lnSpc>
              <a:spcBef>
                <a:spcPts val="0"/>
              </a:spcBef>
              <a:buClr>
                <a:schemeClr val="dk2"/>
              </a:buClr>
              <a:buSzPct val="100000"/>
              <a:buFont typeface="Trebuchet MS"/>
              <a:buAutoNum startAt="2" type="arabicPeriod"/>
            </a:pPr>
            <a:r>
              <a:rPr lang="en"/>
              <a:t>Evaluation and Statistics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sp>
        <p:nvSpPr>
          <p:cNvPr id="222" name="Shape 22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Evaluation</a:t>
            </a:r>
          </a:p>
        </p:txBody>
      </p:sp>
      <p:sp>
        <p:nvSpPr>
          <p:cNvPr id="223" name="Shape 22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Concepts, Documents</a:t>
            </a:r>
          </a:p>
          <a:p>
            <a:pPr rtl="0" lvl="0" indent="-419100" marL="457200">
              <a:spcBef>
                <a:spcPts val="0"/>
              </a:spcBef>
              <a:buClr>
                <a:schemeClr val="dk2"/>
              </a:buClr>
              <a:buSzPct val="100000"/>
              <a:buFont typeface="Arial"/>
              <a:buChar char="●"/>
            </a:pPr>
            <a:r>
              <a:rPr lang="en"/>
              <a:t>Snippets</a:t>
            </a:r>
          </a:p>
          <a:p>
            <a:pPr rtl="0" lvl="0" indent="-419100" marL="457200">
              <a:spcBef>
                <a:spcPts val="0"/>
              </a:spcBef>
              <a:buClr>
                <a:schemeClr val="dk2"/>
              </a:buClr>
              <a:buSzPct val="100000"/>
              <a:buFont typeface="Arial"/>
              <a:buChar char="●"/>
            </a:pPr>
            <a:r>
              <a:rPr lang="en"/>
              <a:t>MAP only; GMAP not helpful</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y="0" x="0"/>
          <a:ext cy="0" cx="0"/>
          <a:chOff y="0" x="0"/>
          <a:chExt cy="0" cx="0"/>
        </a:xfrm>
      </p:grpSpPr>
      <p:sp>
        <p:nvSpPr>
          <p:cNvPr id="228" name="Shape 22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Statistics - concepts</a:t>
            </a:r>
          </a:p>
        </p:txBody>
      </p:sp>
      <p:pic>
        <p:nvPicPr>
          <p:cNvPr id="229" name="Shape 229"/>
          <p:cNvPicPr preferRelativeResize="0"/>
          <p:nvPr/>
        </p:nvPicPr>
        <p:blipFill>
          <a:blip r:embed="rId3">
            <a:alphaModFix/>
          </a:blip>
          <a:stretch>
            <a:fillRect/>
          </a:stretch>
        </p:blipFill>
        <p:spPr>
          <a:xfrm>
            <a:off y="1150775" x="350175"/>
            <a:ext cy="3943349" cx="5257799"/>
          </a:xfrm>
          <a:prstGeom prst="rect">
            <a:avLst/>
          </a:prstGeom>
          <a:noFill/>
          <a:ln>
            <a:noFill/>
          </a:ln>
        </p:spPr>
      </p:pic>
      <p:sp>
        <p:nvSpPr>
          <p:cNvPr id="230" name="Shape 230"/>
          <p:cNvSpPr txBox="1"/>
          <p:nvPr/>
        </p:nvSpPr>
        <p:spPr>
          <a:xfrm>
            <a:off y="4144500" x="5696225"/>
            <a:ext cy="596699" cx="2600700"/>
          </a:xfrm>
          <a:prstGeom prst="rect">
            <a:avLst/>
          </a:prstGeom>
          <a:noFill/>
          <a:ln>
            <a:noFill/>
          </a:ln>
        </p:spPr>
        <p:txBody>
          <a:bodyPr bIns="91425" rIns="91425" lIns="91425" tIns="91425" anchor="t" anchorCtr="0">
            <a:noAutofit/>
          </a:bodyPr>
          <a:lstStyle/>
          <a:p>
            <a:pPr algn="ctr" rtl="0">
              <a:spcBef>
                <a:spcPts val="0"/>
              </a:spcBef>
              <a:buNone/>
            </a:pPr>
            <a:r>
              <a:rPr sz="2400" lang="en">
                <a:solidFill>
                  <a:schemeClr val="dk2"/>
                </a:solidFill>
                <a:latin typeface="Calibri"/>
                <a:ea typeface="Calibri"/>
                <a:cs typeface="Calibri"/>
                <a:sym typeface="Calibri"/>
              </a:rPr>
              <a:t>MAP:    0.3098</a:t>
            </a:r>
          </a:p>
          <a:p>
            <a:pPr algn="ctr" rtl="0">
              <a:spcBef>
                <a:spcPts val="0"/>
              </a:spcBef>
              <a:buNone/>
            </a:pPr>
            <a:r>
              <a:rPr lang="en">
                <a:solidFill>
                  <a:schemeClr val="dk2"/>
                </a:solidFill>
                <a:latin typeface="Calibri"/>
                <a:ea typeface="Calibri"/>
                <a:cs typeface="Calibri"/>
                <a:sym typeface="Calibri"/>
              </a:rPr>
              <a:t>(from </a:t>
            </a:r>
            <a:r>
              <a:rPr lang="en">
                <a:solidFill>
                  <a:schemeClr val="dk2"/>
                </a:solidFill>
              </a:rPr>
              <a:t>0.1954)</a:t>
            </a:r>
          </a:p>
        </p:txBody>
      </p:sp>
      <p:sp>
        <p:nvSpPr>
          <p:cNvPr id="231" name="Shape 231"/>
          <p:cNvSpPr txBox="1"/>
          <p:nvPr/>
        </p:nvSpPr>
        <p:spPr>
          <a:xfrm>
            <a:off y="4741200" x="2489775"/>
            <a:ext cy="326099" cx="978600"/>
          </a:xfrm>
          <a:prstGeom prst="rect">
            <a:avLst/>
          </a:prstGeom>
          <a:noFill/>
          <a:ln>
            <a:noFill/>
          </a:ln>
        </p:spPr>
        <p:txBody>
          <a:bodyPr bIns="91425" rIns="91425" lIns="91425" tIns="91425" anchor="t" anchorCtr="0">
            <a:noAutofit/>
          </a:bodyPr>
          <a:lstStyle/>
          <a:p>
            <a:pPr>
              <a:spcBef>
                <a:spcPts val="0"/>
              </a:spcBef>
              <a:buNone/>
            </a:pPr>
            <a:r>
              <a:rPr lang="en">
                <a:solidFill>
                  <a:srgbClr val="434343"/>
                </a:solidFill>
              </a:rPr>
              <a:t>Question</a:t>
            </a:r>
          </a:p>
        </p:txBody>
      </p:sp>
      <p:sp>
        <p:nvSpPr>
          <p:cNvPr id="232" name="Shape 232"/>
          <p:cNvSpPr txBox="1"/>
          <p:nvPr/>
        </p:nvSpPr>
        <p:spPr>
          <a:xfrm rot="-5400000">
            <a:off y="2797299" x="274575"/>
            <a:ext cy="380700" cx="647100"/>
          </a:xfrm>
          <a:prstGeom prst="rect">
            <a:avLst/>
          </a:prstGeom>
          <a:noFill/>
          <a:ln>
            <a:noFill/>
          </a:ln>
        </p:spPr>
        <p:txBody>
          <a:bodyPr bIns="91425" rIns="91425" lIns="91425" tIns="91425" anchor="t" anchorCtr="0">
            <a:noAutofit/>
          </a:bodyPr>
          <a:lstStyle/>
          <a:p>
            <a:pPr>
              <a:spcBef>
                <a:spcPts val="0"/>
              </a:spcBef>
              <a:buNone/>
            </a:pPr>
            <a:r>
              <a:rPr lang="en">
                <a:solidFill>
                  <a:schemeClr val="dk2"/>
                </a:solidFill>
              </a:rPr>
              <a:t>AP</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Statistics - documents</a:t>
            </a:r>
          </a:p>
        </p:txBody>
      </p:sp>
      <p:pic>
        <p:nvPicPr>
          <p:cNvPr id="238" name="Shape 238"/>
          <p:cNvPicPr preferRelativeResize="0"/>
          <p:nvPr/>
        </p:nvPicPr>
        <p:blipFill>
          <a:blip r:embed="rId3">
            <a:alphaModFix/>
          </a:blip>
          <a:stretch>
            <a:fillRect/>
          </a:stretch>
        </p:blipFill>
        <p:spPr>
          <a:xfrm>
            <a:off y="1140700" x="0"/>
            <a:ext cy="3414110" cx="4552175"/>
          </a:xfrm>
          <a:prstGeom prst="rect">
            <a:avLst/>
          </a:prstGeom>
          <a:noFill/>
          <a:ln>
            <a:noFill/>
          </a:ln>
        </p:spPr>
      </p:pic>
      <p:pic>
        <p:nvPicPr>
          <p:cNvPr id="239" name="Shape 239"/>
          <p:cNvPicPr preferRelativeResize="0"/>
          <p:nvPr/>
        </p:nvPicPr>
        <p:blipFill>
          <a:blip r:embed="rId4">
            <a:alphaModFix/>
          </a:blip>
          <a:stretch>
            <a:fillRect/>
          </a:stretch>
        </p:blipFill>
        <p:spPr>
          <a:xfrm>
            <a:off y="1140700" x="4591825"/>
            <a:ext cy="3414149" cx="4552175"/>
          </a:xfrm>
          <a:prstGeom prst="rect">
            <a:avLst/>
          </a:prstGeom>
          <a:noFill/>
          <a:ln>
            <a:noFill/>
          </a:ln>
        </p:spPr>
      </p:pic>
      <p:sp>
        <p:nvSpPr>
          <p:cNvPr id="240" name="Shape 240"/>
          <p:cNvSpPr txBox="1"/>
          <p:nvPr/>
        </p:nvSpPr>
        <p:spPr>
          <a:xfrm>
            <a:off y="4554850" x="906275"/>
            <a:ext cy="596699" cx="2739600"/>
          </a:xfrm>
          <a:prstGeom prst="rect">
            <a:avLst/>
          </a:prstGeom>
          <a:noFill/>
          <a:ln>
            <a:noFill/>
          </a:ln>
        </p:spPr>
        <p:txBody>
          <a:bodyPr bIns="91425" rIns="91425" lIns="91425" tIns="91425" anchor="t" anchorCtr="0">
            <a:noAutofit/>
          </a:bodyPr>
          <a:lstStyle/>
          <a:p>
            <a:pPr algn="ctr" rtl="0" lvl="0">
              <a:spcBef>
                <a:spcPts val="0"/>
              </a:spcBef>
              <a:buNone/>
            </a:pPr>
            <a:r>
              <a:rPr sz="2400" lang="en">
                <a:solidFill>
                  <a:schemeClr val="dk2"/>
                </a:solidFill>
                <a:latin typeface="Calibri"/>
                <a:ea typeface="Calibri"/>
                <a:cs typeface="Calibri"/>
                <a:sym typeface="Calibri"/>
              </a:rPr>
              <a:t>MAP:    0.0595</a:t>
            </a:r>
          </a:p>
        </p:txBody>
      </p:sp>
      <p:sp>
        <p:nvSpPr>
          <p:cNvPr id="241" name="Shape 241"/>
          <p:cNvSpPr txBox="1"/>
          <p:nvPr/>
        </p:nvSpPr>
        <p:spPr>
          <a:xfrm>
            <a:off y="4554850" x="5453250"/>
            <a:ext cy="596699" cx="2829299"/>
          </a:xfrm>
          <a:prstGeom prst="rect">
            <a:avLst/>
          </a:prstGeom>
          <a:noFill/>
          <a:ln>
            <a:noFill/>
          </a:ln>
        </p:spPr>
        <p:txBody>
          <a:bodyPr bIns="91425" rIns="91425" lIns="91425" tIns="91425" anchor="t" anchorCtr="0">
            <a:noAutofit/>
          </a:bodyPr>
          <a:lstStyle/>
          <a:p>
            <a:pPr algn="ctr" rtl="0" lvl="0">
              <a:spcBef>
                <a:spcPts val="0"/>
              </a:spcBef>
              <a:buNone/>
            </a:pPr>
            <a:r>
              <a:rPr sz="2400" lang="en">
                <a:solidFill>
                  <a:schemeClr val="dk2"/>
                </a:solidFill>
                <a:latin typeface="Calibri"/>
                <a:ea typeface="Calibri"/>
                <a:cs typeface="Calibri"/>
                <a:sym typeface="Calibri"/>
              </a:rPr>
              <a:t>MAP:    0.0999</a:t>
            </a:r>
          </a:p>
        </p:txBody>
      </p:sp>
      <p:sp>
        <p:nvSpPr>
          <p:cNvPr id="242" name="Shape 242"/>
          <p:cNvSpPr txBox="1"/>
          <p:nvPr/>
        </p:nvSpPr>
        <p:spPr>
          <a:xfrm>
            <a:off y="4228750" x="1728575"/>
            <a:ext cy="326099" cx="9786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rPr>
              <a:t>Question</a:t>
            </a:r>
          </a:p>
        </p:txBody>
      </p:sp>
      <p:sp>
        <p:nvSpPr>
          <p:cNvPr id="243" name="Shape 243"/>
          <p:cNvSpPr txBox="1"/>
          <p:nvPr/>
        </p:nvSpPr>
        <p:spPr>
          <a:xfrm>
            <a:off y="4228750" x="6437275"/>
            <a:ext cy="326099" cx="9786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rPr>
              <a:t>Question</a:t>
            </a:r>
          </a:p>
        </p:txBody>
      </p:sp>
      <p:sp>
        <p:nvSpPr>
          <p:cNvPr id="244" name="Shape 244"/>
          <p:cNvSpPr txBox="1"/>
          <p:nvPr/>
        </p:nvSpPr>
        <p:spPr>
          <a:xfrm rot="-5400000">
            <a:off y="2657399" x="-56699"/>
            <a:ext cy="380700" cx="6471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2"/>
                </a:solidFill>
              </a:rPr>
              <a:t>AP</a:t>
            </a:r>
          </a:p>
        </p:txBody>
      </p:sp>
      <p:sp>
        <p:nvSpPr>
          <p:cNvPr id="245" name="Shape 245"/>
          <p:cNvSpPr txBox="1"/>
          <p:nvPr/>
        </p:nvSpPr>
        <p:spPr>
          <a:xfrm rot="-5400000">
            <a:off y="2657399" x="4515675"/>
            <a:ext cy="380700" cx="6471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2"/>
                </a:solidFill>
              </a:rPr>
              <a:t>AP</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y="0" x="0"/>
          <a:ext cy="0" cx="0"/>
          <a:chOff y="0" x="0"/>
          <a:chExt cy="0" cx="0"/>
        </a:xfrm>
      </p:grpSpPr>
      <p:sp>
        <p:nvSpPr>
          <p:cNvPr id="250" name="Shape 25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Statistics - documents</a:t>
            </a:r>
          </a:p>
        </p:txBody>
      </p:sp>
      <p:pic>
        <p:nvPicPr>
          <p:cNvPr id="251" name="Shape 251"/>
          <p:cNvPicPr preferRelativeResize="0"/>
          <p:nvPr/>
        </p:nvPicPr>
        <p:blipFill>
          <a:blip r:embed="rId3">
            <a:alphaModFix/>
          </a:blip>
          <a:stretch>
            <a:fillRect/>
          </a:stretch>
        </p:blipFill>
        <p:spPr>
          <a:xfrm>
            <a:off y="1143000" x="0"/>
            <a:ext cy="3367574" cx="4490124"/>
          </a:xfrm>
          <a:prstGeom prst="rect">
            <a:avLst/>
          </a:prstGeom>
          <a:noFill/>
          <a:ln>
            <a:noFill/>
          </a:ln>
        </p:spPr>
      </p:pic>
      <p:pic>
        <p:nvPicPr>
          <p:cNvPr id="252" name="Shape 252"/>
          <p:cNvPicPr preferRelativeResize="0"/>
          <p:nvPr/>
        </p:nvPicPr>
        <p:blipFill>
          <a:blip r:embed="rId4">
            <a:alphaModFix/>
          </a:blip>
          <a:stretch>
            <a:fillRect/>
          </a:stretch>
        </p:blipFill>
        <p:spPr>
          <a:xfrm>
            <a:off y="1143000" x="4653908"/>
            <a:ext cy="3367574" cx="4490091"/>
          </a:xfrm>
          <a:prstGeom prst="rect">
            <a:avLst/>
          </a:prstGeom>
          <a:noFill/>
          <a:ln>
            <a:noFill/>
          </a:ln>
        </p:spPr>
      </p:pic>
      <p:sp>
        <p:nvSpPr>
          <p:cNvPr id="253" name="Shape 253"/>
          <p:cNvSpPr txBox="1"/>
          <p:nvPr/>
        </p:nvSpPr>
        <p:spPr>
          <a:xfrm>
            <a:off y="4510575" x="1016562"/>
            <a:ext cy="596699" cx="2457000"/>
          </a:xfrm>
          <a:prstGeom prst="rect">
            <a:avLst/>
          </a:prstGeom>
          <a:noFill/>
          <a:ln>
            <a:noFill/>
          </a:ln>
        </p:spPr>
        <p:txBody>
          <a:bodyPr bIns="91425" rIns="91425" lIns="91425" tIns="91425" anchor="t" anchorCtr="0">
            <a:noAutofit/>
          </a:bodyPr>
          <a:lstStyle/>
          <a:p>
            <a:pPr algn="ctr" rtl="0" lvl="0">
              <a:spcBef>
                <a:spcPts val="0"/>
              </a:spcBef>
              <a:buNone/>
            </a:pPr>
            <a:r>
              <a:rPr sz="2400" lang="en">
                <a:solidFill>
                  <a:schemeClr val="dk2"/>
                </a:solidFill>
                <a:latin typeface="Calibri"/>
                <a:ea typeface="Calibri"/>
                <a:cs typeface="Calibri"/>
                <a:sym typeface="Calibri"/>
              </a:rPr>
              <a:t>MAP:    0.1181</a:t>
            </a:r>
          </a:p>
        </p:txBody>
      </p:sp>
      <p:sp>
        <p:nvSpPr>
          <p:cNvPr id="254" name="Shape 254"/>
          <p:cNvSpPr txBox="1"/>
          <p:nvPr/>
        </p:nvSpPr>
        <p:spPr>
          <a:xfrm>
            <a:off y="4510575" x="5538000"/>
            <a:ext cy="596699" cx="2721899"/>
          </a:xfrm>
          <a:prstGeom prst="rect">
            <a:avLst/>
          </a:prstGeom>
          <a:noFill/>
          <a:ln>
            <a:noFill/>
          </a:ln>
        </p:spPr>
        <p:txBody>
          <a:bodyPr bIns="91425" rIns="91425" lIns="91425" tIns="91425" anchor="t" anchorCtr="0">
            <a:noAutofit/>
          </a:bodyPr>
          <a:lstStyle/>
          <a:p>
            <a:pPr algn="ctr" rtl="0">
              <a:spcBef>
                <a:spcPts val="0"/>
              </a:spcBef>
              <a:buNone/>
            </a:pPr>
            <a:r>
              <a:rPr sz="2400" lang="en">
                <a:solidFill>
                  <a:schemeClr val="dk2"/>
                </a:solidFill>
                <a:latin typeface="Calibri"/>
                <a:ea typeface="Calibri"/>
                <a:cs typeface="Calibri"/>
                <a:sym typeface="Calibri"/>
              </a:rPr>
              <a:t>MAP:    0.1234</a:t>
            </a:r>
          </a:p>
          <a:p>
            <a:pPr algn="ctr" rtl="0" lvl="0">
              <a:spcBef>
                <a:spcPts val="0"/>
              </a:spcBef>
              <a:buNone/>
            </a:pPr>
            <a:r>
              <a:rPr lang="en">
                <a:solidFill>
                  <a:schemeClr val="dk2"/>
                </a:solidFill>
                <a:latin typeface="Calibri"/>
                <a:ea typeface="Calibri"/>
                <a:cs typeface="Calibri"/>
                <a:sym typeface="Calibri"/>
              </a:rPr>
              <a:t>(from </a:t>
            </a:r>
            <a:r>
              <a:rPr lang="en">
                <a:solidFill>
                  <a:schemeClr val="dk2"/>
                </a:solidFill>
              </a:rPr>
              <a:t>0.0110)</a:t>
            </a:r>
          </a:p>
        </p:txBody>
      </p:sp>
      <p:sp>
        <p:nvSpPr>
          <p:cNvPr id="255" name="Shape 255"/>
          <p:cNvSpPr txBox="1"/>
          <p:nvPr/>
        </p:nvSpPr>
        <p:spPr>
          <a:xfrm>
            <a:off y="4184475" x="1755762"/>
            <a:ext cy="326099" cx="9786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rPr>
              <a:t>Question</a:t>
            </a:r>
          </a:p>
        </p:txBody>
      </p:sp>
      <p:sp>
        <p:nvSpPr>
          <p:cNvPr id="256" name="Shape 256"/>
          <p:cNvSpPr txBox="1"/>
          <p:nvPr/>
        </p:nvSpPr>
        <p:spPr>
          <a:xfrm>
            <a:off y="4184475" x="6491650"/>
            <a:ext cy="326099" cx="9786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rPr>
              <a:t>Question</a:t>
            </a:r>
          </a:p>
        </p:txBody>
      </p:sp>
      <p:sp>
        <p:nvSpPr>
          <p:cNvPr id="257" name="Shape 257"/>
          <p:cNvSpPr txBox="1"/>
          <p:nvPr/>
        </p:nvSpPr>
        <p:spPr>
          <a:xfrm rot="-5400000">
            <a:off y="2636437" x="-56699"/>
            <a:ext cy="380700" cx="6471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2"/>
                </a:solidFill>
              </a:rPr>
              <a:t>AP</a:t>
            </a:r>
          </a:p>
        </p:txBody>
      </p:sp>
      <p:sp>
        <p:nvSpPr>
          <p:cNvPr id="258" name="Shape 258"/>
          <p:cNvSpPr txBox="1"/>
          <p:nvPr/>
        </p:nvSpPr>
        <p:spPr>
          <a:xfrm rot="-5400000">
            <a:off y="2636449" x="4591775"/>
            <a:ext cy="380700" cx="6471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2"/>
                </a:solidFill>
              </a:rPr>
              <a:t>AP</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Statistics - snippets</a:t>
            </a:r>
          </a:p>
        </p:txBody>
      </p:sp>
      <p:pic>
        <p:nvPicPr>
          <p:cNvPr id="264" name="Shape 264"/>
          <p:cNvPicPr preferRelativeResize="0"/>
          <p:nvPr/>
        </p:nvPicPr>
        <p:blipFill>
          <a:blip r:embed="rId3">
            <a:alphaModFix/>
          </a:blip>
          <a:stretch>
            <a:fillRect/>
          </a:stretch>
        </p:blipFill>
        <p:spPr>
          <a:xfrm>
            <a:off y="1143000" x="0"/>
            <a:ext cy="3391349" cx="4521799"/>
          </a:xfrm>
          <a:prstGeom prst="rect">
            <a:avLst/>
          </a:prstGeom>
          <a:noFill/>
          <a:ln>
            <a:noFill/>
          </a:ln>
        </p:spPr>
      </p:pic>
      <p:pic>
        <p:nvPicPr>
          <p:cNvPr id="265" name="Shape 265"/>
          <p:cNvPicPr preferRelativeResize="0"/>
          <p:nvPr/>
        </p:nvPicPr>
        <p:blipFill>
          <a:blip r:embed="rId4">
            <a:alphaModFix/>
          </a:blip>
          <a:stretch>
            <a:fillRect/>
          </a:stretch>
        </p:blipFill>
        <p:spPr>
          <a:xfrm>
            <a:off y="1143000" x="4622200"/>
            <a:ext cy="3391356" cx="4521799"/>
          </a:xfrm>
          <a:prstGeom prst="rect">
            <a:avLst/>
          </a:prstGeom>
          <a:noFill/>
          <a:ln>
            <a:noFill/>
          </a:ln>
        </p:spPr>
      </p:pic>
      <p:sp>
        <p:nvSpPr>
          <p:cNvPr id="266" name="Shape 266"/>
          <p:cNvSpPr txBox="1"/>
          <p:nvPr/>
        </p:nvSpPr>
        <p:spPr>
          <a:xfrm>
            <a:off y="4534350" x="1014550"/>
            <a:ext cy="596699" cx="2492700"/>
          </a:xfrm>
          <a:prstGeom prst="rect">
            <a:avLst/>
          </a:prstGeom>
          <a:noFill/>
          <a:ln>
            <a:noFill/>
          </a:ln>
        </p:spPr>
        <p:txBody>
          <a:bodyPr bIns="91425" rIns="91425" lIns="91425" tIns="91425" anchor="t" anchorCtr="0">
            <a:noAutofit/>
          </a:bodyPr>
          <a:lstStyle/>
          <a:p>
            <a:pPr algn="ctr" rtl="0" lvl="0">
              <a:spcBef>
                <a:spcPts val="0"/>
              </a:spcBef>
              <a:buNone/>
            </a:pPr>
            <a:r>
              <a:rPr sz="2400" lang="en">
                <a:solidFill>
                  <a:schemeClr val="dk2"/>
                </a:solidFill>
                <a:latin typeface="Calibri"/>
                <a:ea typeface="Calibri"/>
                <a:cs typeface="Calibri"/>
                <a:sym typeface="Calibri"/>
              </a:rPr>
              <a:t>MAP:    0.0113</a:t>
            </a:r>
          </a:p>
        </p:txBody>
      </p:sp>
      <p:sp>
        <p:nvSpPr>
          <p:cNvPr id="267" name="Shape 267"/>
          <p:cNvSpPr txBox="1"/>
          <p:nvPr/>
        </p:nvSpPr>
        <p:spPr>
          <a:xfrm>
            <a:off y="4534350" x="5636750"/>
            <a:ext cy="596699" cx="2492700"/>
          </a:xfrm>
          <a:prstGeom prst="rect">
            <a:avLst/>
          </a:prstGeom>
          <a:noFill/>
          <a:ln>
            <a:noFill/>
          </a:ln>
        </p:spPr>
        <p:txBody>
          <a:bodyPr bIns="91425" rIns="91425" lIns="91425" tIns="91425" anchor="t" anchorCtr="0">
            <a:noAutofit/>
          </a:bodyPr>
          <a:lstStyle/>
          <a:p>
            <a:pPr algn="ctr" rtl="0" lvl="0">
              <a:spcBef>
                <a:spcPts val="0"/>
              </a:spcBef>
              <a:buNone/>
            </a:pPr>
            <a:r>
              <a:rPr sz="2400" lang="en">
                <a:solidFill>
                  <a:schemeClr val="dk2"/>
                </a:solidFill>
                <a:latin typeface="Calibri"/>
                <a:ea typeface="Calibri"/>
                <a:cs typeface="Calibri"/>
                <a:sym typeface="Calibri"/>
              </a:rPr>
              <a:t>MAP:    0.0245</a:t>
            </a:r>
          </a:p>
        </p:txBody>
      </p:sp>
      <p:sp>
        <p:nvSpPr>
          <p:cNvPr id="268" name="Shape 268"/>
          <p:cNvSpPr txBox="1"/>
          <p:nvPr/>
        </p:nvSpPr>
        <p:spPr>
          <a:xfrm>
            <a:off y="4208250" x="1771600"/>
            <a:ext cy="326099" cx="9786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rPr>
              <a:t>Question</a:t>
            </a:r>
          </a:p>
        </p:txBody>
      </p:sp>
      <p:sp>
        <p:nvSpPr>
          <p:cNvPr id="269" name="Shape 269"/>
          <p:cNvSpPr txBox="1"/>
          <p:nvPr/>
        </p:nvSpPr>
        <p:spPr>
          <a:xfrm>
            <a:off y="4208250" x="6448150"/>
            <a:ext cy="326099" cx="978600"/>
          </a:xfrm>
          <a:prstGeom prst="rect">
            <a:avLst/>
          </a:prstGeom>
          <a:noFill/>
          <a:ln>
            <a:noFill/>
          </a:ln>
        </p:spPr>
        <p:txBody>
          <a:bodyPr bIns="91425" rIns="91425" lIns="91425" tIns="91425" anchor="t" anchorCtr="0">
            <a:noAutofit/>
          </a:bodyPr>
          <a:lstStyle/>
          <a:p>
            <a:pPr rtl="0" lvl="0">
              <a:spcBef>
                <a:spcPts val="0"/>
              </a:spcBef>
              <a:buNone/>
            </a:pPr>
            <a:r>
              <a:rPr lang="en">
                <a:solidFill>
                  <a:srgbClr val="434343"/>
                </a:solidFill>
              </a:rPr>
              <a:t>Question</a:t>
            </a:r>
          </a:p>
        </p:txBody>
      </p:sp>
      <p:sp>
        <p:nvSpPr>
          <p:cNvPr id="270" name="Shape 270"/>
          <p:cNvSpPr txBox="1"/>
          <p:nvPr/>
        </p:nvSpPr>
        <p:spPr>
          <a:xfrm rot="-5400000">
            <a:off y="2547199" x="-133199"/>
            <a:ext cy="380700" cx="647100"/>
          </a:xfrm>
          <a:prstGeom prst="rect">
            <a:avLst/>
          </a:prstGeom>
          <a:noFill/>
          <a:ln>
            <a:noFill/>
          </a:ln>
        </p:spPr>
        <p:txBody>
          <a:bodyPr bIns="91425" rIns="91425" lIns="91425" tIns="91425" anchor="t" anchorCtr="0">
            <a:noAutofit/>
          </a:bodyPr>
          <a:lstStyle/>
          <a:p>
            <a:pPr rtl="0" lvl="0">
              <a:spcBef>
                <a:spcPts val="0"/>
              </a:spcBef>
              <a:buNone/>
            </a:pPr>
            <a:r>
              <a:rPr lang="en">
                <a:solidFill>
                  <a:schemeClr val="dk2"/>
                </a:solidFill>
              </a:rPr>
              <a:t>AP</a:t>
            </a:r>
          </a:p>
        </p:txBody>
      </p:sp>
      <p:sp>
        <p:nvSpPr>
          <p:cNvPr id="271" name="Shape 271"/>
          <p:cNvSpPr txBox="1"/>
          <p:nvPr/>
        </p:nvSpPr>
        <p:spPr>
          <a:xfrm rot="-5400000">
            <a:off y="2511950" x="4532500"/>
            <a:ext cy="451199" cx="630599"/>
          </a:xfrm>
          <a:prstGeom prst="rect">
            <a:avLst/>
          </a:prstGeom>
          <a:noFill/>
          <a:ln>
            <a:noFill/>
          </a:ln>
        </p:spPr>
        <p:txBody>
          <a:bodyPr bIns="91425" rIns="91425" lIns="91425" tIns="91425" anchor="t" anchorCtr="0">
            <a:noAutofit/>
          </a:bodyPr>
          <a:lstStyle/>
          <a:p>
            <a:pPr rtl="0" lvl="0">
              <a:spcBef>
                <a:spcPts val="0"/>
              </a:spcBef>
              <a:buNone/>
            </a:pPr>
            <a:r>
              <a:rPr lang="en">
                <a:solidFill>
                  <a:schemeClr val="dk2"/>
                </a:solidFill>
              </a:rPr>
              <a:t>AP</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y="0" x="0"/>
          <a:ext cy="0" cx="0"/>
          <a:chOff y="0" x="0"/>
          <a:chExt cy="0" cx="0"/>
        </a:xfrm>
      </p:grpSpPr>
      <p:sp>
        <p:nvSpPr>
          <p:cNvPr id="276" name="Shape 27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277" name="Shape 277"/>
          <p:cNvSpPr txBox="1"/>
          <p:nvPr>
            <p:ph idx="1" type="body"/>
          </p:nvPr>
        </p:nvSpPr>
        <p:spPr>
          <a:xfrm>
            <a:off y="1200150" x="457200"/>
            <a:ext cy="3725699" cx="8229600"/>
          </a:xfrm>
          <a:prstGeom prst="rect">
            <a:avLst/>
          </a:prstGeom>
        </p:spPr>
        <p:txBody>
          <a:bodyPr bIns="91425" rIns="91425" lIns="91425" tIns="91425" anchor="t" anchorCtr="0">
            <a:noAutofit/>
          </a:bodyPr>
          <a:lstStyle/>
          <a:p>
            <a:pPr algn="l" rtl="0">
              <a:spcBef>
                <a:spcPts val="0"/>
              </a:spcBef>
              <a:buNone/>
            </a:pPr>
            <a:r>
              <a:t/>
            </a:r>
            <a:endParaRPr sz="4800"/>
          </a:p>
          <a:p>
            <a:pPr algn="ctr">
              <a:spcBef>
                <a:spcPts val="0"/>
              </a:spcBef>
              <a:buNone/>
            </a:pPr>
            <a:r>
              <a:rPr sz="4800" lang="en"/>
              <a:t>Thanks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Pipeline Overview</a:t>
            </a:r>
          </a:p>
        </p:txBody>
      </p:sp>
      <p:sp>
        <p:nvSpPr>
          <p:cNvPr id="46" name="Shape 46"/>
          <p:cNvSpPr/>
          <p:nvPr/>
        </p:nvSpPr>
        <p:spPr>
          <a:xfrm>
            <a:off y="1238275" x="4429150"/>
            <a:ext cy="857412" cx="1080647"/>
          </a:xfrm>
          <a:prstGeom prst="flowChartMultidocumen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lang="en"/>
              <a:t>question</a:t>
            </a:r>
          </a:p>
        </p:txBody>
      </p:sp>
      <p:sp>
        <p:nvSpPr>
          <p:cNvPr id="47" name="Shape 47"/>
          <p:cNvSpPr/>
          <p:nvPr/>
        </p:nvSpPr>
        <p:spPr>
          <a:xfrm>
            <a:off y="1328562" x="2527725"/>
            <a:ext cy="676800" cx="902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rPr lang="en"/>
              <a:t>Reader</a:t>
            </a:r>
          </a:p>
        </p:txBody>
      </p:sp>
      <p:sp>
        <p:nvSpPr>
          <p:cNvPr id="48" name="Shape 48"/>
          <p:cNvSpPr/>
          <p:nvPr/>
        </p:nvSpPr>
        <p:spPr>
          <a:xfrm>
            <a:off y="2765025" x="934650"/>
            <a:ext cy="676800" cx="902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Triple</a:t>
            </a:r>
          </a:p>
        </p:txBody>
      </p:sp>
      <p:sp>
        <p:nvSpPr>
          <p:cNvPr id="49" name="Shape 49"/>
          <p:cNvSpPr/>
          <p:nvPr/>
        </p:nvSpPr>
        <p:spPr>
          <a:xfrm>
            <a:off y="2765025" x="2527725"/>
            <a:ext cy="676800" cx="902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Concept</a:t>
            </a:r>
          </a:p>
        </p:txBody>
      </p:sp>
      <p:sp>
        <p:nvSpPr>
          <p:cNvPr id="50" name="Shape 50"/>
          <p:cNvSpPr/>
          <p:nvPr/>
        </p:nvSpPr>
        <p:spPr>
          <a:xfrm>
            <a:off y="2765025" x="4063325"/>
            <a:ext cy="676800" cx="10805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Document</a:t>
            </a:r>
          </a:p>
        </p:txBody>
      </p:sp>
      <p:sp>
        <p:nvSpPr>
          <p:cNvPr id="51" name="Shape 51"/>
          <p:cNvSpPr/>
          <p:nvPr/>
        </p:nvSpPr>
        <p:spPr>
          <a:xfrm>
            <a:off y="2765025" x="5713875"/>
            <a:ext cy="676800" cx="902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Snippet</a:t>
            </a:r>
          </a:p>
        </p:txBody>
      </p:sp>
      <p:sp>
        <p:nvSpPr>
          <p:cNvPr id="52" name="Shape 52"/>
          <p:cNvSpPr/>
          <p:nvPr/>
        </p:nvSpPr>
        <p:spPr>
          <a:xfrm>
            <a:off y="2765025" x="7306950"/>
            <a:ext cy="676800" cx="9023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Answer</a:t>
            </a:r>
          </a:p>
        </p:txBody>
      </p:sp>
      <p:sp>
        <p:nvSpPr>
          <p:cNvPr id="53" name="Shape 53"/>
          <p:cNvSpPr/>
          <p:nvPr/>
        </p:nvSpPr>
        <p:spPr>
          <a:xfrm>
            <a:off y="4177725" x="5569275"/>
            <a:ext cy="781199" cx="11915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Evaluation</a:t>
            </a:r>
          </a:p>
        </p:txBody>
      </p:sp>
      <p:cxnSp>
        <p:nvCxnSpPr>
          <p:cNvPr id="54" name="Shape 54"/>
          <p:cNvCxnSpPr>
            <a:stCxn id="47" idx="2"/>
            <a:endCxn id="48" idx="0"/>
          </p:cNvCxnSpPr>
          <p:nvPr/>
        </p:nvCxnSpPr>
        <p:spPr>
          <a:xfrm flipH="1">
            <a:off y="2005362" x="1385924"/>
            <a:ext cy="759600" cx="1593000"/>
          </a:xfrm>
          <a:prstGeom prst="straightConnector1">
            <a:avLst/>
          </a:prstGeom>
          <a:noFill/>
          <a:ln w="19050" cap="flat">
            <a:solidFill>
              <a:schemeClr val="dk2"/>
            </a:solidFill>
            <a:prstDash val="solid"/>
            <a:round/>
            <a:headEnd w="lg" len="lg" type="none"/>
            <a:tailEnd w="lg" len="lg" type="triangle"/>
          </a:ln>
        </p:spPr>
      </p:cxnSp>
      <p:cxnSp>
        <p:nvCxnSpPr>
          <p:cNvPr id="55" name="Shape 55"/>
          <p:cNvCxnSpPr>
            <a:stCxn id="47" idx="2"/>
            <a:endCxn id="49" idx="0"/>
          </p:cNvCxnSpPr>
          <p:nvPr/>
        </p:nvCxnSpPr>
        <p:spPr>
          <a:xfrm>
            <a:off y="2005362" x="2978924"/>
            <a:ext cy="759600" cx="0"/>
          </a:xfrm>
          <a:prstGeom prst="straightConnector1">
            <a:avLst/>
          </a:prstGeom>
          <a:noFill/>
          <a:ln w="19050" cap="flat">
            <a:solidFill>
              <a:schemeClr val="dk2"/>
            </a:solidFill>
            <a:prstDash val="solid"/>
            <a:round/>
            <a:headEnd w="lg" len="lg" type="none"/>
            <a:tailEnd w="lg" len="lg" type="triangle"/>
          </a:ln>
        </p:spPr>
      </p:cxnSp>
      <p:cxnSp>
        <p:nvCxnSpPr>
          <p:cNvPr id="56" name="Shape 56"/>
          <p:cNvCxnSpPr>
            <a:stCxn id="49" idx="3"/>
            <a:endCxn id="50" idx="1"/>
          </p:cNvCxnSpPr>
          <p:nvPr/>
        </p:nvCxnSpPr>
        <p:spPr>
          <a:xfrm>
            <a:off y="3103425" x="3430124"/>
            <a:ext cy="0" cx="633300"/>
          </a:xfrm>
          <a:prstGeom prst="straightConnector1">
            <a:avLst/>
          </a:prstGeom>
          <a:noFill/>
          <a:ln w="19050" cap="flat">
            <a:solidFill>
              <a:schemeClr val="dk2"/>
            </a:solidFill>
            <a:prstDash val="solid"/>
            <a:round/>
            <a:headEnd w="lg" len="lg" type="none"/>
            <a:tailEnd w="lg" len="lg" type="triangle"/>
          </a:ln>
        </p:spPr>
      </p:cxnSp>
      <p:cxnSp>
        <p:nvCxnSpPr>
          <p:cNvPr id="57" name="Shape 57"/>
          <p:cNvCxnSpPr>
            <a:stCxn id="50" idx="3"/>
            <a:endCxn id="51" idx="1"/>
          </p:cNvCxnSpPr>
          <p:nvPr/>
        </p:nvCxnSpPr>
        <p:spPr>
          <a:xfrm>
            <a:off y="3103425" x="5143924"/>
            <a:ext cy="0" cx="570000"/>
          </a:xfrm>
          <a:prstGeom prst="straightConnector1">
            <a:avLst/>
          </a:prstGeom>
          <a:noFill/>
          <a:ln w="19050" cap="flat">
            <a:solidFill>
              <a:schemeClr val="dk2"/>
            </a:solidFill>
            <a:prstDash val="solid"/>
            <a:round/>
            <a:headEnd w="lg" len="lg" type="none"/>
            <a:tailEnd w="lg" len="lg" type="triangle"/>
          </a:ln>
        </p:spPr>
      </p:cxnSp>
      <p:cxnSp>
        <p:nvCxnSpPr>
          <p:cNvPr id="58" name="Shape 58"/>
          <p:cNvCxnSpPr>
            <a:stCxn id="51" idx="3"/>
            <a:endCxn id="52" idx="1"/>
          </p:cNvCxnSpPr>
          <p:nvPr/>
        </p:nvCxnSpPr>
        <p:spPr>
          <a:xfrm>
            <a:off y="3103425" x="6616274"/>
            <a:ext cy="0" cx="690600"/>
          </a:xfrm>
          <a:prstGeom prst="straightConnector1">
            <a:avLst/>
          </a:prstGeom>
          <a:noFill/>
          <a:ln w="19050" cap="flat">
            <a:solidFill>
              <a:schemeClr val="dk2"/>
            </a:solidFill>
            <a:prstDash val="solid"/>
            <a:round/>
            <a:headEnd w="lg" len="lg" type="none"/>
            <a:tailEnd w="lg" len="lg" type="triangle"/>
          </a:ln>
        </p:spPr>
      </p:cxnSp>
      <p:cxnSp>
        <p:nvCxnSpPr>
          <p:cNvPr id="59" name="Shape 59"/>
          <p:cNvCxnSpPr>
            <a:stCxn id="52" idx="2"/>
            <a:endCxn id="53" idx="3"/>
          </p:cNvCxnSpPr>
          <p:nvPr/>
        </p:nvCxnSpPr>
        <p:spPr>
          <a:xfrm rot="5400000">
            <a:off y="3506475" x="6696299"/>
            <a:ext cy="997200" cx="1126500"/>
          </a:xfrm>
          <a:prstGeom prst="bentConnector2">
            <a:avLst/>
          </a:prstGeom>
          <a:noFill/>
          <a:ln w="19050" cap="flat">
            <a:solidFill>
              <a:schemeClr val="dk2"/>
            </a:solidFill>
            <a:prstDash val="solid"/>
            <a:round/>
            <a:headEnd w="lg" len="lg" type="none"/>
            <a:tailEnd w="lg" len="lg" type="stealth"/>
          </a:ln>
        </p:spPr>
      </p:cxnSp>
      <p:cxnSp>
        <p:nvCxnSpPr>
          <p:cNvPr id="60" name="Shape 60"/>
          <p:cNvCxnSpPr>
            <a:stCxn id="51" idx="2"/>
            <a:endCxn id="53" idx="0"/>
          </p:cNvCxnSpPr>
          <p:nvPr/>
        </p:nvCxnSpPr>
        <p:spPr>
          <a:xfrm>
            <a:off y="3441825" x="6165074"/>
            <a:ext cy="735900" cx="0"/>
          </a:xfrm>
          <a:prstGeom prst="straightConnector1">
            <a:avLst/>
          </a:prstGeom>
          <a:noFill/>
          <a:ln w="19050" cap="flat">
            <a:solidFill>
              <a:schemeClr val="dk2"/>
            </a:solidFill>
            <a:prstDash val="solid"/>
            <a:round/>
            <a:headEnd w="lg" len="lg" type="none"/>
            <a:tailEnd w="lg" len="lg" type="triangle"/>
          </a:ln>
        </p:spPr>
      </p:cxnSp>
      <p:cxnSp>
        <p:nvCxnSpPr>
          <p:cNvPr id="61" name="Shape 61"/>
          <p:cNvCxnSpPr>
            <a:stCxn id="49" idx="2"/>
            <a:endCxn id="53" idx="1"/>
          </p:cNvCxnSpPr>
          <p:nvPr/>
        </p:nvCxnSpPr>
        <p:spPr>
          <a:xfrm rot="-5400000" flipH="1">
            <a:off y="2709825" x="3710924"/>
            <a:ext cy="2590499" cx="1126500"/>
          </a:xfrm>
          <a:prstGeom prst="bentConnector2">
            <a:avLst/>
          </a:prstGeom>
          <a:noFill/>
          <a:ln w="19050" cap="flat">
            <a:solidFill>
              <a:schemeClr val="dk2"/>
            </a:solidFill>
            <a:prstDash val="solid"/>
            <a:round/>
            <a:headEnd w="lg" len="lg" type="none"/>
            <a:tailEnd w="lg" len="lg" type="stealth"/>
          </a:ln>
        </p:spPr>
      </p:cxnSp>
      <p:cxnSp>
        <p:nvCxnSpPr>
          <p:cNvPr id="62" name="Shape 62"/>
          <p:cNvCxnSpPr>
            <a:stCxn id="50" idx="2"/>
          </p:cNvCxnSpPr>
          <p:nvPr/>
        </p:nvCxnSpPr>
        <p:spPr>
          <a:xfrm>
            <a:off y="3441825" x="4603624"/>
            <a:ext cy="1115400" cx="0"/>
          </a:xfrm>
          <a:prstGeom prst="straightConnector1">
            <a:avLst/>
          </a:prstGeom>
          <a:noFill/>
          <a:ln w="19050" cap="flat">
            <a:solidFill>
              <a:schemeClr val="dk2"/>
            </a:solidFill>
            <a:prstDash val="solid"/>
            <a:round/>
            <a:headEnd w="lg" len="lg" type="none"/>
            <a:tailEnd w="lg" len="lg" type="none"/>
          </a:ln>
        </p:spPr>
      </p:cxnSp>
      <p:cxnSp>
        <p:nvCxnSpPr>
          <p:cNvPr id="63" name="Shape 63"/>
          <p:cNvCxnSpPr>
            <a:stCxn id="48" idx="2"/>
          </p:cNvCxnSpPr>
          <p:nvPr/>
        </p:nvCxnSpPr>
        <p:spPr>
          <a:xfrm rot="-5400000" flipH="1">
            <a:off y="3218775" x="1608899"/>
            <a:ext cy="1573200" cx="1127100"/>
          </a:xfrm>
          <a:prstGeom prst="bentConnector2">
            <a:avLst/>
          </a:prstGeom>
          <a:noFill/>
          <a:ln w="19050" cap="flat">
            <a:solidFill>
              <a:schemeClr val="dk2"/>
            </a:solidFill>
            <a:prstDash val="solid"/>
            <a:round/>
            <a:headEnd w="lg" len="lg" type="none"/>
            <a:tailEnd w="lg" len="lg" type="none"/>
          </a:ln>
        </p:spPr>
      </p:cxnSp>
      <p:cxnSp>
        <p:nvCxnSpPr>
          <p:cNvPr id="64" name="Shape 64"/>
          <p:cNvCxnSpPr>
            <a:stCxn id="46" idx="1"/>
            <a:endCxn id="47" idx="3"/>
          </p:cNvCxnSpPr>
          <p:nvPr/>
        </p:nvCxnSpPr>
        <p:spPr>
          <a:xfrm rot="10800000">
            <a:off y="1666981" x="3430150"/>
            <a:ext cy="0" cx="9990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Technical Details of AEs</a:t>
            </a:r>
          </a:p>
        </p:txBody>
      </p:sp>
      <p:sp>
        <p:nvSpPr>
          <p:cNvPr id="70" name="Shape 7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i="1"/>
              <a:t>Concept Analysis Engine</a:t>
            </a:r>
          </a:p>
          <a:p>
            <a:pPr rtl="0">
              <a:spcBef>
                <a:spcPts val="0"/>
              </a:spcBef>
              <a:buNone/>
            </a:pPr>
            <a:r>
              <a:rPr lang="en" i="1"/>
              <a:t>Document Analysis Engine</a:t>
            </a:r>
          </a:p>
          <a:p>
            <a:pPr rtl="0">
              <a:spcBef>
                <a:spcPts val="0"/>
              </a:spcBef>
              <a:buNone/>
            </a:pPr>
            <a:r>
              <a:rPr lang="en" i="1"/>
              <a:t>Snippet Analysis Engine</a:t>
            </a:r>
          </a:p>
          <a:p>
            <a:pPr rtl="0">
              <a:spcBef>
                <a:spcPts val="0"/>
              </a:spcBef>
              <a:buNone/>
            </a:pPr>
            <a:r>
              <a:rPr lang="en" i="1"/>
              <a:t>Answer Analysis Engine</a:t>
            </a:r>
          </a:p>
          <a:p>
            <a:pPr rtl="0">
              <a:spcBef>
                <a:spcPts val="0"/>
              </a:spcBef>
              <a:buNone/>
            </a:pPr>
            <a:r>
              <a:t/>
            </a:r>
            <a:endParaRPr/>
          </a:p>
          <a:p>
            <a:pPr>
              <a:spcBef>
                <a:spcPts val="0"/>
              </a:spcBef>
              <a:buNone/>
            </a:pPr>
            <a:r>
              <a:rPr lang="en"/>
              <a:t>Triple Analysis Engine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Concept Analysis Engine</a:t>
            </a:r>
          </a:p>
        </p:txBody>
      </p:sp>
      <p:sp>
        <p:nvSpPr>
          <p:cNvPr id="76" name="Shape 76"/>
          <p:cNvSpPr txBox="1"/>
          <p:nvPr>
            <p:ph idx="1" type="body"/>
          </p:nvPr>
        </p:nvSpPr>
        <p:spPr>
          <a:xfrm>
            <a:off y="1188275" x="457200"/>
            <a:ext cy="3725699" cx="8229600"/>
          </a:xfrm>
          <a:prstGeom prst="rect">
            <a:avLst/>
          </a:prstGeom>
        </p:spPr>
        <p:txBody>
          <a:bodyPr bIns="91425" rIns="91425" lIns="91425" tIns="91425" anchor="t" anchorCtr="0">
            <a:noAutofit/>
          </a:bodyPr>
          <a:lstStyle/>
          <a:p>
            <a:pPr rtl="0">
              <a:spcBef>
                <a:spcPts val="0"/>
              </a:spcBef>
              <a:buNone/>
            </a:pPr>
            <a:r>
              <a:rPr lang="en">
                <a:latin typeface="Times New Roman"/>
                <a:ea typeface="Times New Roman"/>
                <a:cs typeface="Times New Roman"/>
                <a:sym typeface="Times New Roman"/>
              </a:rPr>
              <a:t>Web Service Used:</a:t>
            </a:r>
          </a:p>
          <a:p>
            <a:pPr rtl="0">
              <a:spcBef>
                <a:spcPts val="0"/>
              </a:spcBef>
              <a:buNone/>
            </a:pPr>
            <a:r>
              <a:rPr sz="1800" lang="en" i="1">
                <a:latin typeface="Times New Roman"/>
                <a:ea typeface="Times New Roman"/>
                <a:cs typeface="Times New Roman"/>
                <a:sym typeface="Times New Roman"/>
              </a:rPr>
              <a:t>DiseaseOntology, GeneOntology, JochemEntities, MeshEntities, UniprotEntities</a:t>
            </a:r>
          </a:p>
          <a:p>
            <a:pPr rtl="0">
              <a:spcBef>
                <a:spcPts val="0"/>
              </a:spcBef>
              <a:buNone/>
            </a:pPr>
            <a:r>
              <a:t/>
            </a:r>
            <a:endParaRPr sz="1800" i="1">
              <a:latin typeface="Times New Roman"/>
              <a:ea typeface="Times New Roman"/>
              <a:cs typeface="Times New Roman"/>
              <a:sym typeface="Times New Roman"/>
            </a:endParaRPr>
          </a:p>
          <a:p>
            <a:pPr rtl="0">
              <a:spcBef>
                <a:spcPts val="0"/>
              </a:spcBef>
              <a:buNone/>
            </a:pPr>
            <a:r>
              <a:rPr lang="en">
                <a:latin typeface="Times New Roman"/>
                <a:ea typeface="Times New Roman"/>
                <a:cs typeface="Times New Roman"/>
                <a:sym typeface="Times New Roman"/>
              </a:rPr>
              <a:t>Input to Web Service API:</a:t>
            </a:r>
          </a:p>
          <a:p>
            <a:pPr rtl="0">
              <a:lnSpc>
                <a:spcPct val="125000"/>
              </a:lnSpc>
              <a:spcBef>
                <a:spcPts val="0"/>
              </a:spcBef>
              <a:buNone/>
            </a:pPr>
            <a:r>
              <a:rPr sz="1800" lang="en">
                <a:latin typeface="Times New Roman"/>
                <a:ea typeface="Times New Roman"/>
                <a:cs typeface="Times New Roman"/>
                <a:sym typeface="Times New Roman"/>
              </a:rPr>
              <a:t>QueryText.</a:t>
            </a:r>
            <a:r>
              <a:rPr sz="1800" lang="en">
                <a:solidFill>
                  <a:srgbClr val="4070A0"/>
                </a:solidFill>
                <a:latin typeface="Times New Roman"/>
                <a:ea typeface="Times New Roman"/>
                <a:cs typeface="Times New Roman"/>
                <a:sym typeface="Times New Roman"/>
              </a:rPr>
              <a:t>replaceAll</a:t>
            </a:r>
            <a:r>
              <a:rPr sz="1800" lang="en">
                <a:solidFill>
                  <a:srgbClr val="666666"/>
                </a:solidFill>
                <a:latin typeface="Times New Roman"/>
                <a:ea typeface="Times New Roman"/>
                <a:cs typeface="Times New Roman"/>
                <a:sym typeface="Times New Roman"/>
              </a:rPr>
              <a:t>(</a:t>
            </a:r>
            <a:r>
              <a:rPr sz="1800" lang="en">
                <a:solidFill>
                  <a:srgbClr val="4070A0"/>
                </a:solidFill>
                <a:latin typeface="Times New Roman"/>
                <a:ea typeface="Times New Roman"/>
                <a:cs typeface="Times New Roman"/>
                <a:sym typeface="Times New Roman"/>
              </a:rPr>
              <a:t>"[?.,!:;]"</a:t>
            </a:r>
            <a:r>
              <a:rPr sz="1800" lang="en">
                <a:solidFill>
                  <a:srgbClr val="666666"/>
                </a:solidFill>
                <a:latin typeface="Times New Roman"/>
                <a:ea typeface="Times New Roman"/>
                <a:cs typeface="Times New Roman"/>
                <a:sym typeface="Times New Roman"/>
              </a:rPr>
              <a:t>,</a:t>
            </a:r>
            <a:r>
              <a:rPr sz="1800" lang="en">
                <a:solidFill>
                  <a:srgbClr val="000000"/>
                </a:solidFill>
                <a:latin typeface="Times New Roman"/>
                <a:ea typeface="Times New Roman"/>
                <a:cs typeface="Times New Roman"/>
                <a:sym typeface="Times New Roman"/>
              </a:rPr>
              <a:t> </a:t>
            </a:r>
            <a:r>
              <a:rPr sz="1800" lang="en">
                <a:solidFill>
                  <a:srgbClr val="4070A0"/>
                </a:solidFill>
                <a:latin typeface="Times New Roman"/>
                <a:ea typeface="Times New Roman"/>
                <a:cs typeface="Times New Roman"/>
                <a:sym typeface="Times New Roman"/>
              </a:rPr>
              <a:t>" "</a:t>
            </a:r>
            <a:r>
              <a:rPr sz="1800" lang="en">
                <a:solidFill>
                  <a:srgbClr val="666666"/>
                </a:solidFill>
                <a:latin typeface="Times New Roman"/>
                <a:ea typeface="Times New Roman"/>
                <a:cs typeface="Times New Roman"/>
                <a:sym typeface="Times New Roman"/>
              </a:rPr>
              <a:t>)</a:t>
            </a:r>
          </a:p>
          <a:p>
            <a:pPr rtl="0">
              <a:lnSpc>
                <a:spcPct val="125000"/>
              </a:lnSpc>
              <a:spcBef>
                <a:spcPts val="0"/>
              </a:spcBef>
              <a:buNone/>
            </a:pPr>
            <a:r>
              <a:t/>
            </a:r>
            <a:endParaRPr sz="1800">
              <a:solidFill>
                <a:srgbClr val="666666"/>
              </a:solidFill>
              <a:latin typeface="Times New Roman"/>
              <a:ea typeface="Times New Roman"/>
              <a:cs typeface="Times New Roman"/>
              <a:sym typeface="Times New Roman"/>
            </a:endParaRPr>
          </a:p>
          <a:p>
            <a:pPr rtl="0">
              <a:spcBef>
                <a:spcPts val="0"/>
              </a:spcBef>
              <a:buNone/>
            </a:pPr>
            <a:r>
              <a:rPr lang="en">
                <a:latin typeface="Times New Roman"/>
                <a:ea typeface="Times New Roman"/>
                <a:cs typeface="Times New Roman"/>
                <a:sym typeface="Times New Roman"/>
              </a:rPr>
              <a:t>Output we used:</a:t>
            </a:r>
          </a:p>
          <a:p>
            <a:pPr rtl="0">
              <a:lnSpc>
                <a:spcPct val="125000"/>
              </a:lnSpc>
              <a:spcBef>
                <a:spcPts val="0"/>
              </a:spcBef>
              <a:buNone/>
            </a:pPr>
            <a:r>
              <a:rPr sz="1800" lang="en">
                <a:latin typeface="Times New Roman"/>
                <a:ea typeface="Times New Roman"/>
                <a:cs typeface="Times New Roman"/>
                <a:sym typeface="Times New Roman"/>
              </a:rPr>
              <a:t>finding.</a:t>
            </a:r>
            <a:r>
              <a:rPr sz="1800" lang="en">
                <a:solidFill>
                  <a:srgbClr val="4070A0"/>
                </a:solidFill>
                <a:latin typeface="Times New Roman"/>
                <a:ea typeface="Times New Roman"/>
                <a:cs typeface="Times New Roman"/>
                <a:sym typeface="Times New Roman"/>
              </a:rPr>
              <a:t>getMatchedLabel</a:t>
            </a:r>
            <a:r>
              <a:rPr sz="1800" lang="en">
                <a:solidFill>
                  <a:srgbClr val="666666"/>
                </a:solidFill>
                <a:latin typeface="Times New Roman"/>
                <a:ea typeface="Times New Roman"/>
                <a:cs typeface="Times New Roman"/>
                <a:sym typeface="Times New Roman"/>
              </a:rPr>
              <a:t>()</a:t>
            </a:r>
            <a:r>
              <a:rPr sz="1800" lang="en">
                <a:solidFill>
                  <a:srgbClr val="000000"/>
                </a:solidFill>
                <a:latin typeface="Times New Roman"/>
                <a:ea typeface="Times New Roman"/>
                <a:cs typeface="Times New Roman"/>
                <a:sym typeface="Times New Roman"/>
              </a:rPr>
              <a:t>    </a:t>
            </a:r>
            <a:r>
              <a:rPr sz="1800" lang="en">
                <a:latin typeface="Times New Roman"/>
                <a:ea typeface="Times New Roman"/>
                <a:cs typeface="Times New Roman"/>
                <a:sym typeface="Times New Roman"/>
              </a:rPr>
              <a:t>finding</a:t>
            </a:r>
            <a:r>
              <a:rPr sz="1800" lang="en">
                <a:solidFill>
                  <a:srgbClr val="666666"/>
                </a:solidFill>
                <a:latin typeface="Times New Roman"/>
                <a:ea typeface="Times New Roman"/>
                <a:cs typeface="Times New Roman"/>
                <a:sym typeface="Times New Roman"/>
              </a:rPr>
              <a:t>.</a:t>
            </a:r>
            <a:r>
              <a:rPr sz="1800" lang="en">
                <a:solidFill>
                  <a:srgbClr val="4070A0"/>
                </a:solidFill>
                <a:latin typeface="Times New Roman"/>
                <a:ea typeface="Times New Roman"/>
                <a:cs typeface="Times New Roman"/>
                <a:sym typeface="Times New Roman"/>
              </a:rPr>
              <a:t>getConcept</a:t>
            </a:r>
            <a:r>
              <a:rPr sz="1800" lang="en">
                <a:solidFill>
                  <a:srgbClr val="666666"/>
                </a:solidFill>
                <a:latin typeface="Times New Roman"/>
                <a:ea typeface="Times New Roman"/>
                <a:cs typeface="Times New Roman"/>
                <a:sym typeface="Times New Roman"/>
              </a:rPr>
              <a:t>().</a:t>
            </a:r>
            <a:r>
              <a:rPr sz="1800" lang="en">
                <a:solidFill>
                  <a:srgbClr val="4070A0"/>
                </a:solidFill>
                <a:latin typeface="Times New Roman"/>
                <a:ea typeface="Times New Roman"/>
                <a:cs typeface="Times New Roman"/>
                <a:sym typeface="Times New Roman"/>
              </a:rPr>
              <a:t>getUri</a:t>
            </a:r>
            <a:r>
              <a:rPr sz="1800" lang="en">
                <a:solidFill>
                  <a:srgbClr val="666666"/>
                </a:solidFill>
                <a:latin typeface="Times New Roman"/>
                <a:ea typeface="Times New Roman"/>
                <a:cs typeface="Times New Roman"/>
                <a:sym typeface="Times New Roman"/>
              </a:rPr>
              <a:t>()</a:t>
            </a:r>
            <a:r>
              <a:rPr sz="1800" lang="en">
                <a:solidFill>
                  <a:srgbClr val="000000"/>
                </a:solidFill>
                <a:latin typeface="Times New Roman"/>
                <a:ea typeface="Times New Roman"/>
                <a:cs typeface="Times New Roman"/>
                <a:sym typeface="Times New Roman"/>
              </a:rPr>
              <a:t>     </a:t>
            </a:r>
            <a:r>
              <a:rPr sz="1800" lang="en">
                <a:latin typeface="Times New Roman"/>
                <a:ea typeface="Times New Roman"/>
                <a:cs typeface="Times New Roman"/>
                <a:sym typeface="Times New Roman"/>
              </a:rPr>
              <a:t>finding</a:t>
            </a:r>
            <a:r>
              <a:rPr sz="1800" lang="en">
                <a:solidFill>
                  <a:srgbClr val="666666"/>
                </a:solidFill>
                <a:latin typeface="Times New Roman"/>
                <a:ea typeface="Times New Roman"/>
                <a:cs typeface="Times New Roman"/>
                <a:sym typeface="Times New Roman"/>
              </a:rPr>
              <a:t>.</a:t>
            </a:r>
            <a:r>
              <a:rPr sz="1800" lang="en">
                <a:solidFill>
                  <a:srgbClr val="4070A0"/>
                </a:solidFill>
                <a:latin typeface="Times New Roman"/>
                <a:ea typeface="Times New Roman"/>
                <a:cs typeface="Times New Roman"/>
                <a:sym typeface="Times New Roman"/>
              </a:rPr>
              <a:t>getScore</a:t>
            </a:r>
            <a:r>
              <a:rPr sz="1800" lang="en">
                <a:solidFill>
                  <a:srgbClr val="666666"/>
                </a:solidFill>
                <a:latin typeface="Times New Roman"/>
                <a:ea typeface="Times New Roman"/>
                <a:cs typeface="Times New Roman"/>
                <a:sym typeface="Times New Roman"/>
              </a:rPr>
              <a:t>()</a:t>
            </a:r>
          </a:p>
          <a:p>
            <a:pPr>
              <a:spcBef>
                <a:spcPts val="0"/>
              </a:spcBef>
              <a:buNone/>
            </a:pPr>
            <a:r>
              <a:t/>
            </a:r>
            <a:endParaRPr>
              <a:latin typeface="Times New Roman"/>
              <a:ea typeface="Times New Roman"/>
              <a:cs typeface="Times New Roman"/>
              <a:sym typeface="Times New Roman"/>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Concept Analysis Engine</a:t>
            </a:r>
          </a:p>
        </p:txBody>
      </p:sp>
      <p:sp>
        <p:nvSpPr>
          <p:cNvPr id="82" name="Shape 8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latin typeface="Times New Roman"/>
                <a:ea typeface="Times New Roman"/>
                <a:cs typeface="Times New Roman"/>
                <a:sym typeface="Times New Roman"/>
              </a:rPr>
              <a:t>Ranking:</a:t>
            </a:r>
          </a:p>
          <a:p>
            <a:pPr rtl="0">
              <a:spcBef>
                <a:spcPts val="0"/>
              </a:spcBef>
              <a:buNone/>
            </a:pPr>
            <a:r>
              <a:rPr lang="en">
                <a:latin typeface="Times New Roman"/>
                <a:ea typeface="Times New Roman"/>
                <a:cs typeface="Times New Roman"/>
                <a:sym typeface="Times New Roman"/>
              </a:rPr>
              <a:t>Using score we get from API</a:t>
            </a:r>
          </a:p>
          <a:p>
            <a:pPr rtl="0">
              <a:spcBef>
                <a:spcPts val="0"/>
              </a:spcBef>
              <a:buNone/>
            </a:pPr>
            <a:r>
              <a:t/>
            </a:r>
            <a:endParaRPr>
              <a:latin typeface="Times New Roman"/>
              <a:ea typeface="Times New Roman"/>
              <a:cs typeface="Times New Roman"/>
              <a:sym typeface="Times New Roman"/>
            </a:endParaRPr>
          </a:p>
          <a:p>
            <a:pPr rtl="0">
              <a:lnSpc>
                <a:spcPct val="125000"/>
              </a:lnSpc>
              <a:spcBef>
                <a:spcPts val="0"/>
              </a:spcBef>
              <a:buNone/>
            </a:pPr>
            <a:r>
              <a:rPr sz="1800" lang="en">
                <a:latin typeface="Times New Roman"/>
                <a:ea typeface="Times New Roman"/>
                <a:cs typeface="Times New Roman"/>
                <a:sym typeface="Times New Roman"/>
              </a:rPr>
              <a:t>concept_hitsize =</a:t>
            </a:r>
            <a:r>
              <a:rPr sz="1800" lang="en">
                <a:solidFill>
                  <a:srgbClr val="000000"/>
                </a:solidFill>
                <a:latin typeface="Times New Roman"/>
                <a:ea typeface="Times New Roman"/>
                <a:cs typeface="Times New Roman"/>
                <a:sym typeface="Times New Roman"/>
              </a:rPr>
              <a:t> </a:t>
            </a:r>
            <a:r>
              <a:rPr sz="1800" lang="en">
                <a:solidFill>
                  <a:srgbClr val="40A070"/>
                </a:solidFill>
                <a:latin typeface="Times New Roman"/>
                <a:ea typeface="Times New Roman"/>
                <a:cs typeface="Times New Roman"/>
                <a:sym typeface="Times New Roman"/>
              </a:rPr>
              <a:t>20</a:t>
            </a:r>
            <a:br>
              <a:rPr sz="1800" lang="en">
                <a:solidFill>
                  <a:srgbClr val="000000"/>
                </a:solidFill>
                <a:latin typeface="Times New Roman"/>
                <a:ea typeface="Times New Roman"/>
                <a:cs typeface="Times New Roman"/>
                <a:sym typeface="Times New Roman"/>
              </a:rPr>
            </a:br>
            <a:r>
              <a:rPr sz="1800" lang="en">
                <a:latin typeface="Times New Roman"/>
                <a:ea typeface="Times New Roman"/>
                <a:cs typeface="Times New Roman"/>
                <a:sym typeface="Times New Roman"/>
              </a:rPr>
              <a:t>TypeUtil.</a:t>
            </a:r>
            <a:r>
              <a:rPr sz="1800" lang="en">
                <a:solidFill>
                  <a:srgbClr val="4070A0"/>
                </a:solidFill>
                <a:latin typeface="Times New Roman"/>
                <a:ea typeface="Times New Roman"/>
                <a:cs typeface="Times New Roman"/>
                <a:sym typeface="Times New Roman"/>
              </a:rPr>
              <a:t>getScoredConceptSearchResults</a:t>
            </a:r>
            <a:r>
              <a:rPr sz="1800" lang="en">
                <a:solidFill>
                  <a:srgbClr val="666666"/>
                </a:solidFill>
                <a:latin typeface="Times New Roman"/>
                <a:ea typeface="Times New Roman"/>
                <a:cs typeface="Times New Roman"/>
                <a:sym typeface="Times New Roman"/>
              </a:rPr>
              <a:t>(</a:t>
            </a:r>
            <a:r>
              <a:rPr sz="1800" lang="en">
                <a:latin typeface="Times New Roman"/>
                <a:ea typeface="Times New Roman"/>
                <a:cs typeface="Times New Roman"/>
                <a:sym typeface="Times New Roman"/>
              </a:rPr>
              <a:t>jcas, concept_hitsize</a:t>
            </a:r>
            <a:r>
              <a:rPr sz="1800" lang="en">
                <a:solidFill>
                  <a:srgbClr val="666666"/>
                </a:solidFill>
                <a:latin typeface="Times New Roman"/>
                <a:ea typeface="Times New Roman"/>
                <a:cs typeface="Times New Roman"/>
                <a:sym typeface="Times New Roman"/>
              </a:rPr>
              <a:t>)</a:t>
            </a:r>
          </a:p>
          <a:p>
            <a:pPr>
              <a:spcBef>
                <a:spcPts val="0"/>
              </a:spcBef>
              <a:buNone/>
            </a:pPr>
            <a:r>
              <a:t/>
            </a:r>
            <a:endParaRPr>
              <a:latin typeface="Times New Roman"/>
              <a:ea typeface="Times New Roman"/>
              <a:cs typeface="Times New Roman"/>
              <a:sym typeface="Times New Roman"/>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Document Analysis Engine</a:t>
            </a:r>
          </a:p>
        </p:txBody>
      </p:sp>
      <p:sp>
        <p:nvSpPr>
          <p:cNvPr id="88" name="Shape 8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latin typeface="Times New Roman"/>
                <a:ea typeface="Times New Roman"/>
                <a:cs typeface="Times New Roman"/>
                <a:sym typeface="Times New Roman"/>
              </a:rPr>
              <a:t>Web Service Used:</a:t>
            </a:r>
          </a:p>
          <a:p>
            <a:pPr rtl="0">
              <a:spcBef>
                <a:spcPts val="0"/>
              </a:spcBef>
              <a:buNone/>
            </a:pPr>
            <a:r>
              <a:rPr sz="1800" lang="en" i="1">
                <a:latin typeface="Times New Roman"/>
                <a:ea typeface="Times New Roman"/>
                <a:cs typeface="Times New Roman"/>
                <a:sym typeface="Times New Roman"/>
              </a:rPr>
              <a:t>Pubmed</a:t>
            </a:r>
          </a:p>
          <a:p>
            <a:pPr rtl="0">
              <a:spcBef>
                <a:spcPts val="0"/>
              </a:spcBef>
              <a:buNone/>
            </a:pPr>
            <a:r>
              <a:rPr lang="en">
                <a:latin typeface="Times New Roman"/>
                <a:ea typeface="Times New Roman"/>
                <a:cs typeface="Times New Roman"/>
                <a:sym typeface="Times New Roman"/>
              </a:rPr>
              <a:t>Input to Web Service API:</a:t>
            </a:r>
          </a:p>
          <a:p>
            <a:pPr rtl="0">
              <a:lnSpc>
                <a:spcPct val="125000"/>
              </a:lnSpc>
              <a:spcBef>
                <a:spcPts val="0"/>
              </a:spcBef>
              <a:buNone/>
            </a:pPr>
            <a:r>
              <a:rPr sz="1800" lang="en" i="1">
                <a:latin typeface="Times New Roman"/>
                <a:ea typeface="Times New Roman"/>
                <a:cs typeface="Times New Roman"/>
                <a:sym typeface="Times New Roman"/>
              </a:rPr>
              <a:t>QueryText.</a:t>
            </a:r>
            <a:r>
              <a:rPr sz="1800" lang="en" i="1">
                <a:solidFill>
                  <a:srgbClr val="4070A0"/>
                </a:solidFill>
                <a:latin typeface="Times New Roman"/>
                <a:ea typeface="Times New Roman"/>
                <a:cs typeface="Times New Roman"/>
                <a:sym typeface="Times New Roman"/>
              </a:rPr>
              <a:t>replaceAll</a:t>
            </a:r>
            <a:r>
              <a:rPr sz="1800" lang="en" i="1">
                <a:solidFill>
                  <a:srgbClr val="666666"/>
                </a:solidFill>
                <a:latin typeface="Times New Roman"/>
                <a:ea typeface="Times New Roman"/>
                <a:cs typeface="Times New Roman"/>
                <a:sym typeface="Times New Roman"/>
              </a:rPr>
              <a:t>(</a:t>
            </a:r>
            <a:r>
              <a:rPr sz="1800" lang="en" i="1">
                <a:solidFill>
                  <a:srgbClr val="4070A0"/>
                </a:solidFill>
                <a:latin typeface="Times New Roman"/>
                <a:ea typeface="Times New Roman"/>
                <a:cs typeface="Times New Roman"/>
                <a:sym typeface="Times New Roman"/>
              </a:rPr>
              <a:t>"[?.,!:;]"</a:t>
            </a:r>
            <a:r>
              <a:rPr sz="1800" lang="en" i="1">
                <a:solidFill>
                  <a:srgbClr val="666666"/>
                </a:solidFill>
                <a:latin typeface="Times New Roman"/>
                <a:ea typeface="Times New Roman"/>
                <a:cs typeface="Times New Roman"/>
                <a:sym typeface="Times New Roman"/>
              </a:rPr>
              <a:t>,</a:t>
            </a:r>
            <a:r>
              <a:rPr sz="1800" lang="en" i="1">
                <a:solidFill>
                  <a:srgbClr val="000000"/>
                </a:solidFill>
                <a:latin typeface="Times New Roman"/>
                <a:ea typeface="Times New Roman"/>
                <a:cs typeface="Times New Roman"/>
                <a:sym typeface="Times New Roman"/>
              </a:rPr>
              <a:t> </a:t>
            </a:r>
            <a:r>
              <a:rPr sz="1800" lang="en" i="1">
                <a:solidFill>
                  <a:srgbClr val="4070A0"/>
                </a:solidFill>
                <a:latin typeface="Times New Roman"/>
                <a:ea typeface="Times New Roman"/>
                <a:cs typeface="Times New Roman"/>
                <a:sym typeface="Times New Roman"/>
              </a:rPr>
              <a:t>" "</a:t>
            </a:r>
            <a:r>
              <a:rPr sz="1800" lang="en" i="1">
                <a:solidFill>
                  <a:srgbClr val="666666"/>
                </a:solidFill>
                <a:latin typeface="Times New Roman"/>
                <a:ea typeface="Times New Roman"/>
                <a:cs typeface="Times New Roman"/>
                <a:sym typeface="Times New Roman"/>
              </a:rPr>
              <a:t>)</a:t>
            </a:r>
          </a:p>
          <a:p>
            <a:pPr rtl="0">
              <a:lnSpc>
                <a:spcPct val="125000"/>
              </a:lnSpc>
              <a:spcBef>
                <a:spcPts val="0"/>
              </a:spcBef>
              <a:buNone/>
            </a:pPr>
            <a:r>
              <a:rPr sz="1800" lang="en" i="1">
                <a:latin typeface="Times New Roman"/>
                <a:ea typeface="Times New Roman"/>
                <a:cs typeface="Times New Roman"/>
                <a:sym typeface="Times New Roman"/>
              </a:rPr>
              <a:t>Named entities in query string </a:t>
            </a:r>
          </a:p>
          <a:p>
            <a:pPr rtl="0">
              <a:lnSpc>
                <a:spcPct val="125000"/>
              </a:lnSpc>
              <a:spcBef>
                <a:spcPts val="0"/>
              </a:spcBef>
              <a:buNone/>
            </a:pPr>
            <a:r>
              <a:rPr sz="1800" lang="en" i="1">
                <a:solidFill>
                  <a:srgbClr val="4070A0"/>
                </a:solidFill>
                <a:latin typeface="Times New Roman"/>
                <a:ea typeface="Times New Roman"/>
                <a:cs typeface="Times New Roman"/>
                <a:sym typeface="Times New Roman"/>
              </a:rPr>
              <a:t>MatchedLabel</a:t>
            </a:r>
            <a:r>
              <a:rPr sz="1800" lang="en" i="1">
                <a:solidFill>
                  <a:srgbClr val="000000"/>
                </a:solidFill>
                <a:latin typeface="Times New Roman"/>
                <a:ea typeface="Times New Roman"/>
                <a:cs typeface="Times New Roman"/>
                <a:sym typeface="Times New Roman"/>
              </a:rPr>
              <a:t> </a:t>
            </a:r>
            <a:r>
              <a:rPr sz="1800" lang="en" i="1">
                <a:latin typeface="Times New Roman"/>
                <a:ea typeface="Times New Roman"/>
                <a:cs typeface="Times New Roman"/>
                <a:sym typeface="Times New Roman"/>
              </a:rPr>
              <a:t>from ConceptSearchResult</a:t>
            </a:r>
          </a:p>
          <a:p>
            <a:pPr rtl="0">
              <a:lnSpc>
                <a:spcPct val="125000"/>
              </a:lnSpc>
              <a:spcBef>
                <a:spcPts val="0"/>
              </a:spcBef>
              <a:buNone/>
            </a:pPr>
            <a:r>
              <a:rPr sz="1800" lang="en" i="1">
                <a:latin typeface="Times New Roman"/>
                <a:ea typeface="Times New Roman"/>
                <a:cs typeface="Times New Roman"/>
                <a:sym typeface="Times New Roman"/>
              </a:rPr>
              <a:t>Query text filtering with part-of-speech tagger</a:t>
            </a:r>
          </a:p>
          <a:p>
            <a:pPr rtl="0">
              <a:spcBef>
                <a:spcPts val="0"/>
              </a:spcBef>
              <a:buNone/>
            </a:pPr>
            <a:r>
              <a:rPr lang="en">
                <a:latin typeface="Times New Roman"/>
                <a:ea typeface="Times New Roman"/>
                <a:cs typeface="Times New Roman"/>
                <a:sym typeface="Times New Roman"/>
              </a:rPr>
              <a:t>Output we used:</a:t>
            </a:r>
          </a:p>
          <a:p>
            <a:pPr rtl="0">
              <a:lnSpc>
                <a:spcPct val="125000"/>
              </a:lnSpc>
              <a:spcBef>
                <a:spcPts val="0"/>
              </a:spcBef>
              <a:buNone/>
            </a:pPr>
            <a:r>
              <a:rPr sz="1800" lang="en">
                <a:latin typeface="Times New Roman"/>
                <a:ea typeface="Times New Roman"/>
                <a:cs typeface="Times New Roman"/>
                <a:sym typeface="Times New Roman"/>
              </a:rPr>
              <a:t>finding.</a:t>
            </a:r>
            <a:r>
              <a:rPr sz="1800" lang="en">
                <a:solidFill>
                  <a:srgbClr val="4070A0"/>
                </a:solidFill>
                <a:latin typeface="Times New Roman"/>
                <a:ea typeface="Times New Roman"/>
                <a:cs typeface="Times New Roman"/>
                <a:sym typeface="Times New Roman"/>
              </a:rPr>
              <a:t>getPmid</a:t>
            </a:r>
            <a:r>
              <a:rPr sz="1800" lang="en">
                <a:solidFill>
                  <a:srgbClr val="666666"/>
                </a:solidFill>
                <a:latin typeface="Times New Roman"/>
                <a:ea typeface="Times New Roman"/>
                <a:cs typeface="Times New Roman"/>
                <a:sym typeface="Times New Roman"/>
              </a:rPr>
              <a:t>()</a:t>
            </a:r>
            <a:r>
              <a:rPr sz="1800" lang="en">
                <a:solidFill>
                  <a:srgbClr val="000000"/>
                </a:solidFill>
                <a:latin typeface="Times New Roman"/>
                <a:ea typeface="Times New Roman"/>
                <a:cs typeface="Times New Roman"/>
                <a:sym typeface="Times New Roman"/>
              </a:rPr>
              <a:t>    </a:t>
            </a:r>
            <a:r>
              <a:rPr sz="1800" lang="en">
                <a:latin typeface="Times New Roman"/>
                <a:ea typeface="Times New Roman"/>
                <a:cs typeface="Times New Roman"/>
                <a:sym typeface="Times New Roman"/>
              </a:rPr>
              <a:t>finding.</a:t>
            </a:r>
            <a:r>
              <a:rPr sz="1800" lang="en">
                <a:solidFill>
                  <a:srgbClr val="4070A0"/>
                </a:solidFill>
                <a:latin typeface="Times New Roman"/>
                <a:ea typeface="Times New Roman"/>
                <a:cs typeface="Times New Roman"/>
                <a:sym typeface="Times New Roman"/>
              </a:rPr>
              <a:t>getDocumentsAbstract()</a:t>
            </a:r>
            <a:r>
              <a:rPr sz="1800" lang="en">
                <a:solidFill>
                  <a:srgbClr val="000000"/>
                </a:solidFill>
                <a:latin typeface="Times New Roman"/>
                <a:ea typeface="Times New Roman"/>
                <a:cs typeface="Times New Roman"/>
                <a:sym typeface="Times New Roman"/>
              </a:rPr>
              <a:t>   </a:t>
            </a:r>
            <a:r>
              <a:rPr sz="1800" lang="en">
                <a:latin typeface="Times New Roman"/>
                <a:ea typeface="Times New Roman"/>
                <a:cs typeface="Times New Roman"/>
                <a:sym typeface="Times New Roman"/>
              </a:rPr>
              <a:t> finding.</a:t>
            </a:r>
            <a:r>
              <a:rPr sz="1800" lang="en">
                <a:solidFill>
                  <a:srgbClr val="4070A0"/>
                </a:solidFill>
                <a:latin typeface="Times New Roman"/>
                <a:ea typeface="Times New Roman"/>
                <a:cs typeface="Times New Roman"/>
                <a:sym typeface="Times New Roman"/>
              </a:rPr>
              <a:t>getTitle()</a:t>
            </a:r>
          </a:p>
          <a:p>
            <a:pPr>
              <a:spcBef>
                <a:spcPts val="0"/>
              </a:spcBef>
              <a:buNone/>
            </a:pPr>
            <a:r>
              <a:t/>
            </a:r>
            <a:endParaRPr>
              <a:latin typeface="Times New Roman"/>
              <a:ea typeface="Times New Roman"/>
              <a:cs typeface="Times New Roman"/>
              <a:sym typeface="Times New Roman"/>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Document Analysis Engine</a:t>
            </a:r>
          </a:p>
        </p:txBody>
      </p:sp>
      <p:sp>
        <p:nvSpPr>
          <p:cNvPr id="94" name="Shape 94"/>
          <p:cNvSpPr/>
          <p:nvPr/>
        </p:nvSpPr>
        <p:spPr>
          <a:xfrm>
            <a:off y="1476000" x="328950"/>
            <a:ext cy="676800" cx="1382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ConceptSearchReseult top 5</a:t>
            </a:r>
          </a:p>
        </p:txBody>
      </p:sp>
      <p:sp>
        <p:nvSpPr>
          <p:cNvPr id="95" name="Shape 95"/>
          <p:cNvSpPr/>
          <p:nvPr/>
        </p:nvSpPr>
        <p:spPr>
          <a:xfrm>
            <a:off y="3277100" x="400275"/>
            <a:ext cy="676800" cx="1382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Query Text</a:t>
            </a:r>
          </a:p>
        </p:txBody>
      </p:sp>
      <p:sp>
        <p:nvSpPr>
          <p:cNvPr id="96" name="Shape 96"/>
          <p:cNvSpPr/>
          <p:nvPr/>
        </p:nvSpPr>
        <p:spPr>
          <a:xfrm>
            <a:off y="2376550" x="2393350"/>
            <a:ext cy="676800" cx="1382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LingPipe NER</a:t>
            </a:r>
          </a:p>
        </p:txBody>
      </p:sp>
      <p:sp>
        <p:nvSpPr>
          <p:cNvPr id="97" name="Shape 97"/>
          <p:cNvSpPr/>
          <p:nvPr/>
        </p:nvSpPr>
        <p:spPr>
          <a:xfrm>
            <a:off y="3277100" x="2393350"/>
            <a:ext cy="676800" cx="1382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LingPipe POS </a:t>
            </a:r>
          </a:p>
        </p:txBody>
      </p:sp>
      <p:sp>
        <p:nvSpPr>
          <p:cNvPr id="98" name="Shape 98"/>
          <p:cNvSpPr/>
          <p:nvPr/>
        </p:nvSpPr>
        <p:spPr>
          <a:xfrm>
            <a:off y="4177650" x="2393350"/>
            <a:ext cy="676800" cx="1382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RegExp Pre-process</a:t>
            </a:r>
          </a:p>
        </p:txBody>
      </p:sp>
      <p:sp>
        <p:nvSpPr>
          <p:cNvPr id="99" name="Shape 99"/>
          <p:cNvSpPr/>
          <p:nvPr/>
        </p:nvSpPr>
        <p:spPr>
          <a:xfrm>
            <a:off y="1476000" x="2393350"/>
            <a:ext cy="676800" cx="13829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Key Word Splicing</a:t>
            </a:r>
          </a:p>
        </p:txBody>
      </p:sp>
      <p:sp>
        <p:nvSpPr>
          <p:cNvPr id="100" name="Shape 100"/>
          <p:cNvSpPr/>
          <p:nvPr/>
        </p:nvSpPr>
        <p:spPr>
          <a:xfrm>
            <a:off y="1476000" x="4457700"/>
            <a:ext cy="676800" cx="8882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Pubmed</a:t>
            </a:r>
          </a:p>
        </p:txBody>
      </p:sp>
      <p:sp>
        <p:nvSpPr>
          <p:cNvPr id="101" name="Shape 101"/>
          <p:cNvSpPr/>
          <p:nvPr/>
        </p:nvSpPr>
        <p:spPr>
          <a:xfrm>
            <a:off y="2376550" x="4457700"/>
            <a:ext cy="676800" cx="8882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Pubmed</a:t>
            </a:r>
          </a:p>
        </p:txBody>
      </p:sp>
      <p:sp>
        <p:nvSpPr>
          <p:cNvPr id="102" name="Shape 102"/>
          <p:cNvSpPr/>
          <p:nvPr/>
        </p:nvSpPr>
        <p:spPr>
          <a:xfrm>
            <a:off y="3277100" x="4457700"/>
            <a:ext cy="676800" cx="8882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Pubmed</a:t>
            </a:r>
          </a:p>
        </p:txBody>
      </p:sp>
      <p:sp>
        <p:nvSpPr>
          <p:cNvPr id="103" name="Shape 103"/>
          <p:cNvSpPr/>
          <p:nvPr/>
        </p:nvSpPr>
        <p:spPr>
          <a:xfrm>
            <a:off y="4177650" x="4457700"/>
            <a:ext cy="676800" cx="8882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Pubmed</a:t>
            </a:r>
          </a:p>
        </p:txBody>
      </p:sp>
      <p:sp>
        <p:nvSpPr>
          <p:cNvPr id="104" name="Shape 104"/>
          <p:cNvSpPr/>
          <p:nvPr/>
        </p:nvSpPr>
        <p:spPr>
          <a:xfrm>
            <a:off y="2875300" x="6027350"/>
            <a:ext cy="676800" cx="8882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Fusing</a:t>
            </a:r>
          </a:p>
        </p:txBody>
      </p:sp>
      <p:sp>
        <p:nvSpPr>
          <p:cNvPr id="105" name="Shape 105"/>
          <p:cNvSpPr/>
          <p:nvPr/>
        </p:nvSpPr>
        <p:spPr>
          <a:xfrm>
            <a:off y="2875300" x="7545400"/>
            <a:ext cy="676800" cx="888299"/>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lang="en"/>
              <a:t>Ranking</a:t>
            </a:r>
          </a:p>
        </p:txBody>
      </p:sp>
      <p:cxnSp>
        <p:nvCxnSpPr>
          <p:cNvPr id="106" name="Shape 106"/>
          <p:cNvCxnSpPr>
            <a:stCxn id="95" idx="3"/>
            <a:endCxn id="96" idx="1"/>
          </p:cNvCxnSpPr>
          <p:nvPr/>
        </p:nvCxnSpPr>
        <p:spPr>
          <a:xfrm rot="10800000" flipH="1">
            <a:off y="2714900" x="1783274"/>
            <a:ext cy="900600" cx="610200"/>
          </a:xfrm>
          <a:prstGeom prst="bentConnector3">
            <a:avLst>
              <a:gd fmla="val 49990" name="adj1"/>
            </a:avLst>
          </a:prstGeom>
          <a:noFill/>
          <a:ln w="19050" cap="flat">
            <a:solidFill>
              <a:schemeClr val="dk2"/>
            </a:solidFill>
            <a:prstDash val="solid"/>
            <a:round/>
            <a:headEnd w="lg" len="lg" type="none"/>
            <a:tailEnd w="lg" len="lg" type="stealth"/>
          </a:ln>
        </p:spPr>
      </p:cxnSp>
      <p:cxnSp>
        <p:nvCxnSpPr>
          <p:cNvPr id="107" name="Shape 107"/>
          <p:cNvCxnSpPr>
            <a:endCxn id="97" idx="1"/>
          </p:cNvCxnSpPr>
          <p:nvPr/>
        </p:nvCxnSpPr>
        <p:spPr>
          <a:xfrm>
            <a:off y="3614900" x="1783149"/>
            <a:ext cy="600" cx="610200"/>
          </a:xfrm>
          <a:prstGeom prst="bentConnector3">
            <a:avLst>
              <a:gd fmla="val 50000" name="adj1"/>
            </a:avLst>
          </a:prstGeom>
          <a:noFill/>
          <a:ln w="19050" cap="flat">
            <a:solidFill>
              <a:schemeClr val="dk2"/>
            </a:solidFill>
            <a:prstDash val="solid"/>
            <a:round/>
            <a:headEnd w="lg" len="lg" type="none"/>
            <a:tailEnd w="lg" len="lg" type="stealth"/>
          </a:ln>
        </p:spPr>
      </p:cxnSp>
      <p:cxnSp>
        <p:nvCxnSpPr>
          <p:cNvPr id="108" name="Shape 108"/>
          <p:cNvCxnSpPr>
            <a:stCxn id="95" idx="3"/>
            <a:endCxn id="98" idx="1"/>
          </p:cNvCxnSpPr>
          <p:nvPr/>
        </p:nvCxnSpPr>
        <p:spPr>
          <a:xfrm>
            <a:off y="3615500" x="1783274"/>
            <a:ext cy="900600" cx="610200"/>
          </a:xfrm>
          <a:prstGeom prst="bentConnector3">
            <a:avLst>
              <a:gd fmla="val 49990" name="adj1"/>
            </a:avLst>
          </a:prstGeom>
          <a:noFill/>
          <a:ln w="19050" cap="flat">
            <a:solidFill>
              <a:schemeClr val="dk2"/>
            </a:solidFill>
            <a:prstDash val="solid"/>
            <a:round/>
            <a:headEnd w="lg" len="lg" type="none"/>
            <a:tailEnd w="lg" len="lg" type="stealth"/>
          </a:ln>
        </p:spPr>
      </p:cxnSp>
      <p:cxnSp>
        <p:nvCxnSpPr>
          <p:cNvPr id="109" name="Shape 109"/>
          <p:cNvCxnSpPr>
            <a:stCxn id="94" idx="3"/>
            <a:endCxn id="99" idx="1"/>
          </p:cNvCxnSpPr>
          <p:nvPr/>
        </p:nvCxnSpPr>
        <p:spPr>
          <a:xfrm>
            <a:off y="1814400" x="1711949"/>
            <a:ext cy="0" cx="681300"/>
          </a:xfrm>
          <a:prstGeom prst="straightConnector1">
            <a:avLst/>
          </a:prstGeom>
          <a:noFill/>
          <a:ln w="19050" cap="flat">
            <a:solidFill>
              <a:schemeClr val="dk2"/>
            </a:solidFill>
            <a:prstDash val="solid"/>
            <a:round/>
            <a:headEnd w="lg" len="lg" type="none"/>
            <a:tailEnd w="lg" len="lg" type="triangle"/>
          </a:ln>
        </p:spPr>
      </p:cxnSp>
      <p:cxnSp>
        <p:nvCxnSpPr>
          <p:cNvPr id="110" name="Shape 110"/>
          <p:cNvCxnSpPr>
            <a:stCxn id="99" idx="3"/>
            <a:endCxn id="100" idx="1"/>
          </p:cNvCxnSpPr>
          <p:nvPr/>
        </p:nvCxnSpPr>
        <p:spPr>
          <a:xfrm>
            <a:off y="1814400" x="3776349"/>
            <a:ext cy="0" cx="681300"/>
          </a:xfrm>
          <a:prstGeom prst="straightConnector1">
            <a:avLst/>
          </a:prstGeom>
          <a:noFill/>
          <a:ln w="19050" cap="flat">
            <a:solidFill>
              <a:schemeClr val="dk2"/>
            </a:solidFill>
            <a:prstDash val="solid"/>
            <a:round/>
            <a:headEnd w="lg" len="lg" type="none"/>
            <a:tailEnd w="lg" len="lg" type="triangle"/>
          </a:ln>
        </p:spPr>
      </p:cxnSp>
      <p:cxnSp>
        <p:nvCxnSpPr>
          <p:cNvPr id="111" name="Shape 111"/>
          <p:cNvCxnSpPr>
            <a:stCxn id="96" idx="3"/>
            <a:endCxn id="101" idx="1"/>
          </p:cNvCxnSpPr>
          <p:nvPr/>
        </p:nvCxnSpPr>
        <p:spPr>
          <a:xfrm>
            <a:off y="2714950" x="3776349"/>
            <a:ext cy="0" cx="681300"/>
          </a:xfrm>
          <a:prstGeom prst="straightConnector1">
            <a:avLst/>
          </a:prstGeom>
          <a:noFill/>
          <a:ln w="19050" cap="flat">
            <a:solidFill>
              <a:schemeClr val="dk2"/>
            </a:solidFill>
            <a:prstDash val="solid"/>
            <a:round/>
            <a:headEnd w="lg" len="lg" type="none"/>
            <a:tailEnd w="lg" len="lg" type="triangle"/>
          </a:ln>
        </p:spPr>
      </p:cxnSp>
      <p:cxnSp>
        <p:nvCxnSpPr>
          <p:cNvPr id="112" name="Shape 112"/>
          <p:cNvCxnSpPr>
            <a:stCxn id="97" idx="3"/>
            <a:endCxn id="102" idx="1"/>
          </p:cNvCxnSpPr>
          <p:nvPr/>
        </p:nvCxnSpPr>
        <p:spPr>
          <a:xfrm>
            <a:off y="3615500" x="3776349"/>
            <a:ext cy="0" cx="681300"/>
          </a:xfrm>
          <a:prstGeom prst="straightConnector1">
            <a:avLst/>
          </a:prstGeom>
          <a:noFill/>
          <a:ln w="19050" cap="flat">
            <a:solidFill>
              <a:schemeClr val="dk2"/>
            </a:solidFill>
            <a:prstDash val="solid"/>
            <a:round/>
            <a:headEnd w="lg" len="lg" type="none"/>
            <a:tailEnd w="lg" len="lg" type="triangle"/>
          </a:ln>
        </p:spPr>
      </p:cxnSp>
      <p:cxnSp>
        <p:nvCxnSpPr>
          <p:cNvPr id="113" name="Shape 113"/>
          <p:cNvCxnSpPr>
            <a:stCxn id="98" idx="3"/>
            <a:endCxn id="103" idx="1"/>
          </p:cNvCxnSpPr>
          <p:nvPr/>
        </p:nvCxnSpPr>
        <p:spPr>
          <a:xfrm>
            <a:off y="4516050" x="3776349"/>
            <a:ext cy="0" cx="681300"/>
          </a:xfrm>
          <a:prstGeom prst="straightConnector1">
            <a:avLst/>
          </a:prstGeom>
          <a:noFill/>
          <a:ln w="19050" cap="flat">
            <a:solidFill>
              <a:schemeClr val="dk2"/>
            </a:solidFill>
            <a:prstDash val="solid"/>
            <a:round/>
            <a:headEnd w="lg" len="lg" type="none"/>
            <a:tailEnd w="lg" len="lg" type="triangle"/>
          </a:ln>
        </p:spPr>
      </p:cxnSp>
      <p:cxnSp>
        <p:nvCxnSpPr>
          <p:cNvPr id="114" name="Shape 114"/>
          <p:cNvCxnSpPr>
            <a:stCxn id="100" idx="3"/>
            <a:endCxn id="104" idx="1"/>
          </p:cNvCxnSpPr>
          <p:nvPr/>
        </p:nvCxnSpPr>
        <p:spPr>
          <a:xfrm>
            <a:off y="1814400" x="5345999"/>
            <a:ext cy="1399200" cx="681300"/>
          </a:xfrm>
          <a:prstGeom prst="bentConnector3">
            <a:avLst>
              <a:gd fmla="val 50004" name="adj1"/>
            </a:avLst>
          </a:prstGeom>
          <a:noFill/>
          <a:ln w="19050" cap="flat">
            <a:solidFill>
              <a:schemeClr val="dk2"/>
            </a:solidFill>
            <a:prstDash val="solid"/>
            <a:round/>
            <a:headEnd w="lg" len="lg" type="none"/>
            <a:tailEnd w="lg" len="lg" type="none"/>
          </a:ln>
        </p:spPr>
      </p:cxnSp>
      <p:cxnSp>
        <p:nvCxnSpPr>
          <p:cNvPr id="115" name="Shape 115"/>
          <p:cNvCxnSpPr>
            <a:stCxn id="101" idx="3"/>
            <a:endCxn id="104" idx="1"/>
          </p:cNvCxnSpPr>
          <p:nvPr/>
        </p:nvCxnSpPr>
        <p:spPr>
          <a:xfrm>
            <a:off y="2714950" x="5345999"/>
            <a:ext cy="498900" cx="681300"/>
          </a:xfrm>
          <a:prstGeom prst="bentConnector3">
            <a:avLst>
              <a:gd fmla="val 50004" name="adj1"/>
            </a:avLst>
          </a:prstGeom>
          <a:noFill/>
          <a:ln w="19050" cap="flat">
            <a:solidFill>
              <a:schemeClr val="dk2"/>
            </a:solidFill>
            <a:prstDash val="solid"/>
            <a:round/>
            <a:headEnd w="lg" len="lg" type="none"/>
            <a:tailEnd w="lg" len="lg" type="none"/>
          </a:ln>
        </p:spPr>
      </p:cxnSp>
      <p:cxnSp>
        <p:nvCxnSpPr>
          <p:cNvPr id="116" name="Shape 116"/>
          <p:cNvCxnSpPr>
            <a:endCxn id="104" idx="1"/>
          </p:cNvCxnSpPr>
          <p:nvPr/>
        </p:nvCxnSpPr>
        <p:spPr>
          <a:xfrm rot="10800000" flipH="1">
            <a:off y="3213700" x="5346050"/>
            <a:ext cy="401700" cx="681300"/>
          </a:xfrm>
          <a:prstGeom prst="bentConnector3">
            <a:avLst>
              <a:gd fmla="val 50000" name="adj1"/>
            </a:avLst>
          </a:prstGeom>
          <a:noFill/>
          <a:ln w="19050" cap="flat">
            <a:solidFill>
              <a:schemeClr val="dk2"/>
            </a:solidFill>
            <a:prstDash val="solid"/>
            <a:round/>
            <a:headEnd w="lg" len="lg" type="none"/>
            <a:tailEnd w="lg" len="lg" type="none"/>
          </a:ln>
        </p:spPr>
      </p:cxnSp>
      <p:cxnSp>
        <p:nvCxnSpPr>
          <p:cNvPr id="117" name="Shape 117"/>
          <p:cNvCxnSpPr>
            <a:stCxn id="103" idx="3"/>
            <a:endCxn id="104" idx="1"/>
          </p:cNvCxnSpPr>
          <p:nvPr/>
        </p:nvCxnSpPr>
        <p:spPr>
          <a:xfrm rot="10800000" flipH="1">
            <a:off y="3213750" x="5345999"/>
            <a:ext cy="1302300" cx="681300"/>
          </a:xfrm>
          <a:prstGeom prst="bentConnector3">
            <a:avLst>
              <a:gd fmla="val 50004" name="adj1"/>
            </a:avLst>
          </a:prstGeom>
          <a:noFill/>
          <a:ln w="19050" cap="flat">
            <a:solidFill>
              <a:schemeClr val="dk2"/>
            </a:solidFill>
            <a:prstDash val="solid"/>
            <a:round/>
            <a:headEnd w="lg" len="lg" type="none"/>
            <a:tailEnd w="lg" len="lg" type="stealth"/>
          </a:ln>
        </p:spPr>
      </p:cxnSp>
      <p:cxnSp>
        <p:nvCxnSpPr>
          <p:cNvPr id="118" name="Shape 118"/>
          <p:cNvCxnSpPr>
            <a:stCxn id="104" idx="3"/>
            <a:endCxn id="105" idx="1"/>
          </p:cNvCxnSpPr>
          <p:nvPr/>
        </p:nvCxnSpPr>
        <p:spPr>
          <a:xfrm>
            <a:off y="3213700" x="6915649"/>
            <a:ext cy="0" cx="629700"/>
          </a:xfrm>
          <a:prstGeom prst="straightConnector1">
            <a:avLst/>
          </a:prstGeom>
          <a:noFill/>
          <a:ln w="19050" cap="flat">
            <a:solidFill>
              <a:schemeClr val="dk2"/>
            </a:solidFill>
            <a:prstDash val="solid"/>
            <a:round/>
            <a:headEnd w="lg" len="lg" type="none"/>
            <a:tailEnd w="lg" len="lg" type="triangle"/>
          </a:ln>
        </p:spPr>
      </p:cxnSp>
      <p:sp>
        <p:nvSpPr>
          <p:cNvPr id="119" name="Shape 119"/>
          <p:cNvSpPr txBox="1"/>
          <p:nvPr/>
        </p:nvSpPr>
        <p:spPr>
          <a:xfrm>
            <a:off y="4177650" x="-45150"/>
            <a:ext cy="401700" cx="2131199"/>
          </a:xfrm>
          <a:prstGeom prst="rect">
            <a:avLst/>
          </a:prstGeom>
          <a:noFill/>
          <a:ln>
            <a:noFill/>
          </a:ln>
        </p:spPr>
        <p:txBody>
          <a:bodyPr bIns="91425" rIns="91425" lIns="91425" tIns="91425" anchor="t" anchorCtr="0">
            <a:noAutofit/>
          </a:bodyPr>
          <a:lstStyle/>
          <a:p>
            <a:pPr>
              <a:spcBef>
                <a:spcPts val="0"/>
              </a:spcBef>
              <a:buNone/>
            </a:pPr>
            <a:r>
              <a:rPr sz="1100" lang="en">
                <a:latin typeface="Trebuchet MS"/>
                <a:ea typeface="Trebuchet MS"/>
                <a:cs typeface="Trebuchet MS"/>
                <a:sym typeface="Trebuchet MS"/>
              </a:rPr>
              <a:t>Is thrombophilia related to increased risk of miscarriage?</a:t>
            </a:r>
          </a:p>
        </p:txBody>
      </p:sp>
      <p:sp>
        <p:nvSpPr>
          <p:cNvPr id="120" name="Shape 120"/>
          <p:cNvSpPr txBox="1"/>
          <p:nvPr/>
        </p:nvSpPr>
        <p:spPr>
          <a:xfrm>
            <a:off y="4803100" x="1571575"/>
            <a:ext cy="264300" cx="3698099"/>
          </a:xfrm>
          <a:prstGeom prst="rect">
            <a:avLst/>
          </a:prstGeom>
          <a:noFill/>
          <a:ln>
            <a:noFill/>
          </a:ln>
        </p:spPr>
        <p:txBody>
          <a:bodyPr bIns="91425" rIns="91425" lIns="91425" tIns="91425" anchor="t" anchorCtr="0">
            <a:noAutofit/>
          </a:bodyPr>
          <a:lstStyle/>
          <a:p>
            <a:pPr>
              <a:spcBef>
                <a:spcPts val="0"/>
              </a:spcBef>
              <a:buNone/>
            </a:pPr>
            <a:r>
              <a:rPr sz="1100" lang="en"/>
              <a:t>is thrombophilia related to increased risk of miscarriage</a:t>
            </a:r>
          </a:p>
        </p:txBody>
      </p:sp>
      <p:sp>
        <p:nvSpPr>
          <p:cNvPr id="121" name="Shape 121"/>
          <p:cNvSpPr txBox="1"/>
          <p:nvPr/>
        </p:nvSpPr>
        <p:spPr>
          <a:xfrm>
            <a:off y="3876200" x="2086050"/>
            <a:ext cy="264300" cx="5573700"/>
          </a:xfrm>
          <a:prstGeom prst="rect">
            <a:avLst/>
          </a:prstGeom>
          <a:noFill/>
          <a:ln>
            <a:noFill/>
          </a:ln>
        </p:spPr>
        <p:txBody>
          <a:bodyPr bIns="91425" rIns="91425" lIns="91425" tIns="91425" anchor="t" anchorCtr="0">
            <a:noAutofit/>
          </a:bodyPr>
          <a:lstStyle/>
          <a:p>
            <a:pPr rtl="0" lvl="0">
              <a:spcBef>
                <a:spcPts val="0"/>
              </a:spcBef>
              <a:buNone/>
            </a:pPr>
            <a:r>
              <a:rPr sz="1100" lang="en"/>
              <a:t>thrombophilia increased risk      (only keep JJ, NN, NNP, RR, VVNJ) </a:t>
            </a:r>
          </a:p>
        </p:txBody>
      </p:sp>
      <p:sp>
        <p:nvSpPr>
          <p:cNvPr id="122" name="Shape 122"/>
          <p:cNvSpPr txBox="1"/>
          <p:nvPr/>
        </p:nvSpPr>
        <p:spPr>
          <a:xfrm>
            <a:off y="3033075" x="2056262"/>
            <a:ext cy="264300" cx="3698099"/>
          </a:xfrm>
          <a:prstGeom prst="rect">
            <a:avLst/>
          </a:prstGeom>
          <a:noFill/>
          <a:ln>
            <a:noFill/>
          </a:ln>
        </p:spPr>
        <p:txBody>
          <a:bodyPr bIns="91425" rIns="91425" lIns="91425" tIns="91425" anchor="t" anchorCtr="0">
            <a:noAutofit/>
          </a:bodyPr>
          <a:lstStyle/>
          <a:p>
            <a:pPr rtl="0" lvl="0">
              <a:spcBef>
                <a:spcPts val="0"/>
              </a:spcBef>
              <a:buNone/>
            </a:pPr>
            <a:r>
              <a:rPr sz="1100" lang="en"/>
              <a:t>               &lt;Empty&gt;</a:t>
            </a:r>
          </a:p>
        </p:txBody>
      </p:sp>
      <p:sp>
        <p:nvSpPr>
          <p:cNvPr id="123" name="Shape 123"/>
          <p:cNvSpPr txBox="1"/>
          <p:nvPr/>
        </p:nvSpPr>
        <p:spPr>
          <a:xfrm>
            <a:off y="2170200" x="-45150"/>
            <a:ext cy="900599" cx="1911599"/>
          </a:xfrm>
          <a:prstGeom prst="rect">
            <a:avLst/>
          </a:prstGeom>
          <a:noFill/>
          <a:ln>
            <a:noFill/>
          </a:ln>
        </p:spPr>
        <p:txBody>
          <a:bodyPr bIns="91425" rIns="91425" lIns="91425" tIns="91425" anchor="t" anchorCtr="0">
            <a:noAutofit/>
          </a:bodyPr>
          <a:lstStyle/>
          <a:p>
            <a:pPr rtl="0" lvl="0" indent="-292100" marL="457200">
              <a:spcBef>
                <a:spcPts val="0"/>
              </a:spcBef>
              <a:buClr>
                <a:srgbClr val="000000"/>
              </a:buClr>
              <a:buSzPct val="100000"/>
              <a:buFont typeface="Arial"/>
              <a:buChar char="●"/>
            </a:pPr>
            <a:r>
              <a:rPr sz="1000" lang="en"/>
              <a:t>Miscarriage</a:t>
            </a:r>
          </a:p>
          <a:p>
            <a:pPr rtl="0" lvl="0" indent="-292100" marL="457200">
              <a:spcBef>
                <a:spcPts val="0"/>
              </a:spcBef>
              <a:buClr>
                <a:srgbClr val="000000"/>
              </a:buClr>
              <a:buSzPct val="100000"/>
              <a:buFont typeface="Arial"/>
              <a:buChar char="●"/>
            </a:pPr>
            <a:r>
              <a:rPr sz="1000" lang="en"/>
              <a:t>Thrombophilia</a:t>
            </a:r>
          </a:p>
          <a:p>
            <a:pPr rtl="0" lvl="0" indent="-292100" marL="457200">
              <a:spcBef>
                <a:spcPts val="0"/>
              </a:spcBef>
              <a:buClr>
                <a:srgbClr val="000000"/>
              </a:buClr>
              <a:buSzPct val="100000"/>
              <a:buFont typeface="Arial"/>
              <a:buChar char="●"/>
            </a:pPr>
            <a:r>
              <a:rPr sz="1000" lang="en"/>
              <a:t>thrombophilia</a:t>
            </a:r>
          </a:p>
          <a:p>
            <a:pPr rtl="0" lvl="0" indent="-292100" marL="457200">
              <a:spcBef>
                <a:spcPts val="0"/>
              </a:spcBef>
              <a:buClr>
                <a:srgbClr val="000000"/>
              </a:buClr>
              <a:buSzPct val="100000"/>
              <a:buFont typeface="Arial"/>
              <a:buChar char="●"/>
            </a:pPr>
            <a:r>
              <a:rPr sz="1000" lang="en"/>
              <a:t>Risk</a:t>
            </a:r>
          </a:p>
          <a:p>
            <a:pPr rtl="0" lvl="0" indent="-292100" marL="457200">
              <a:spcBef>
                <a:spcPts val="0"/>
              </a:spcBef>
              <a:buClr>
                <a:srgbClr val="000000"/>
              </a:buClr>
              <a:buSzPct val="100000"/>
              <a:buFont typeface="Arial"/>
              <a:buChar char="●"/>
            </a:pPr>
            <a:r>
              <a:rPr sz="1000" lang="en"/>
              <a:t>Miscarriage, Recurrent</a:t>
            </a:r>
          </a:p>
          <a:p>
            <a:pPr>
              <a:spcBef>
                <a:spcPts val="0"/>
              </a:spcBef>
              <a:buNone/>
            </a:pPr>
            <a:r>
              <a:t/>
            </a:r>
            <a:endParaRPr/>
          </a:p>
        </p:txBody>
      </p:sp>
      <p:sp>
        <p:nvSpPr>
          <p:cNvPr id="124" name="Shape 124"/>
          <p:cNvSpPr txBox="1"/>
          <p:nvPr/>
        </p:nvSpPr>
        <p:spPr>
          <a:xfrm>
            <a:off y="2132512" x="2086050"/>
            <a:ext cy="264300" cx="3698099"/>
          </a:xfrm>
          <a:prstGeom prst="rect">
            <a:avLst/>
          </a:prstGeom>
          <a:noFill/>
          <a:ln>
            <a:noFill/>
          </a:ln>
        </p:spPr>
        <p:txBody>
          <a:bodyPr bIns="91425" rIns="91425" lIns="91425" tIns="91425" anchor="t" anchorCtr="0">
            <a:noAutofit/>
          </a:bodyPr>
          <a:lstStyle/>
          <a:p>
            <a:pPr rtl="0" lvl="0">
              <a:spcBef>
                <a:spcPts val="0"/>
              </a:spcBef>
              <a:buNone/>
            </a:pPr>
            <a:r>
              <a:rPr sz="1100" lang="en"/>
              <a:t>miscarriage thrombophilia risk</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y="0" x="0"/>
          <a:ext cy="0" cx="0"/>
          <a:chOff y="0" x="0"/>
          <a:chExt cy="0" cx="0"/>
        </a:xfrm>
      </p:grpSpPr>
      <p:sp>
        <p:nvSpPr>
          <p:cNvPr id="129" name="Shape 1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Document Analysis Engine</a:t>
            </a:r>
          </a:p>
        </p:txBody>
      </p:sp>
      <p:sp>
        <p:nvSpPr>
          <p:cNvPr id="130" name="Shape 1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latin typeface="Times New Roman"/>
                <a:ea typeface="Times New Roman"/>
                <a:cs typeface="Times New Roman"/>
                <a:sym typeface="Times New Roman"/>
              </a:rPr>
              <a:t>Ranking:</a:t>
            </a:r>
          </a:p>
          <a:p>
            <a:pPr rtl="0">
              <a:spcBef>
                <a:spcPts val="0"/>
              </a:spcBef>
              <a:buNone/>
            </a:pPr>
            <a:r>
              <a:rPr lang="en">
                <a:latin typeface="Times New Roman"/>
                <a:ea typeface="Times New Roman"/>
                <a:cs typeface="Times New Roman"/>
                <a:sym typeface="Times New Roman"/>
              </a:rPr>
              <a:t>    </a:t>
            </a:r>
          </a:p>
          <a:p>
            <a:pPr algn="l" rtl="0" indent="457200" marL="457200">
              <a:spcBef>
                <a:spcPts val="0"/>
              </a:spcBef>
              <a:buNone/>
            </a:pPr>
            <a:r>
              <a:rPr sz="1800" lang="en">
                <a:latin typeface="Times New Roman"/>
                <a:ea typeface="Times New Roman"/>
                <a:cs typeface="Times New Roman"/>
                <a:sym typeface="Times New Roman"/>
              </a:rPr>
              <a:t>Score(D,Q) = α・f(D.abstract,Q.text)+(1-α)・f(D.title,Q.text)</a:t>
            </a:r>
          </a:p>
          <a:p>
            <a:pPr rtl="0" indent="0" marL="914400">
              <a:spcBef>
                <a:spcPts val="0"/>
              </a:spcBef>
              <a:buNone/>
            </a:pPr>
            <a:r>
              <a:rPr sz="1800" lang="en">
                <a:latin typeface="Times New Roman"/>
                <a:ea typeface="Times New Roman"/>
                <a:cs typeface="Times New Roman"/>
                <a:sym typeface="Times New Roman"/>
              </a:rPr>
              <a:t>where:</a:t>
            </a:r>
          </a:p>
          <a:p>
            <a:pPr rtl="0" indent="0" marL="914400">
              <a:spcBef>
                <a:spcPts val="0"/>
              </a:spcBef>
              <a:buNone/>
            </a:pPr>
            <a:r>
              <a:rPr sz="1800" lang="en">
                <a:latin typeface="Times New Roman"/>
                <a:ea typeface="Times New Roman"/>
                <a:cs typeface="Times New Roman"/>
                <a:sym typeface="Times New Roman"/>
              </a:rPr>
              <a:t>f(x,y)=(&lt;x,y&gt;)/(|x||y|) / BM25 (hyper-params b, k1)</a:t>
            </a:r>
          </a:p>
          <a:p>
            <a:pPr rtl="0" indent="0" marL="914400">
              <a:spcBef>
                <a:spcPts val="0"/>
              </a:spcBef>
              <a:buNone/>
            </a:pPr>
            <a:r>
              <a:rPr sz="1800" lang="en">
                <a:latin typeface="Times New Roman"/>
                <a:ea typeface="Times New Roman"/>
                <a:cs typeface="Times New Roman"/>
                <a:sym typeface="Times New Roman"/>
              </a:rPr>
              <a:t>α = </a:t>
            </a:r>
            <a:r>
              <a:rPr sz="1800" lang="en">
                <a:solidFill>
                  <a:srgbClr val="FF0000"/>
                </a:solidFill>
                <a:latin typeface="Times New Roman"/>
                <a:ea typeface="Times New Roman"/>
                <a:cs typeface="Times New Roman"/>
                <a:sym typeface="Times New Roman"/>
              </a:rPr>
              <a:t>0.5</a:t>
            </a:r>
            <a:r>
              <a:rPr sz="1800" lang="en">
                <a:latin typeface="Times New Roman"/>
                <a:ea typeface="Times New Roman"/>
                <a:cs typeface="Times New Roman"/>
                <a:sym typeface="Times New Roman"/>
              </a:rPr>
              <a:t>   (the value of α is </a:t>
            </a:r>
            <a:r>
              <a:rPr b="1" sz="1800" lang="en">
                <a:latin typeface="Times New Roman"/>
                <a:ea typeface="Times New Roman"/>
                <a:cs typeface="Times New Roman"/>
                <a:sym typeface="Times New Roman"/>
              </a:rPr>
              <a:t>IMPORTANT</a:t>
            </a:r>
            <a:r>
              <a:rPr sz="1800" lang="en">
                <a:latin typeface="Times New Roman"/>
                <a:ea typeface="Times New Roman"/>
                <a:cs typeface="Times New Roman"/>
                <a:sym typeface="Times New Roman"/>
              </a:rPr>
              <a:t>)</a:t>
            </a:r>
          </a:p>
          <a:p>
            <a:pPr rtl="0">
              <a:lnSpc>
                <a:spcPct val="125000"/>
              </a:lnSpc>
              <a:spcBef>
                <a:spcPts val="0"/>
              </a:spcBef>
              <a:buNone/>
            </a:pPr>
            <a:r>
              <a:rPr sz="1800" lang="en">
                <a:latin typeface="Times New Roman"/>
                <a:ea typeface="Times New Roman"/>
                <a:cs typeface="Times New Roman"/>
                <a:sym typeface="Times New Roman"/>
              </a:rPr>
              <a:t>        </a:t>
            </a:r>
          </a:p>
          <a:p>
            <a:pPr rtl="0">
              <a:lnSpc>
                <a:spcPct val="125000"/>
              </a:lnSpc>
              <a:spcBef>
                <a:spcPts val="0"/>
              </a:spcBef>
              <a:buNone/>
            </a:pPr>
            <a:r>
              <a:rPr sz="1800" lang="en">
                <a:solidFill>
                  <a:srgbClr val="000000"/>
                </a:solidFill>
                <a:latin typeface="Times New Roman"/>
                <a:ea typeface="Times New Roman"/>
                <a:cs typeface="Times New Roman"/>
                <a:sym typeface="Times New Roman"/>
              </a:rPr>
              <a:t>        </a:t>
            </a:r>
            <a:r>
              <a:rPr sz="1800" lang="en">
                <a:latin typeface="Times New Roman"/>
                <a:ea typeface="Times New Roman"/>
                <a:cs typeface="Times New Roman"/>
                <a:sym typeface="Times New Roman"/>
              </a:rPr>
              <a:t> document_hitsize = </a:t>
            </a:r>
            <a:r>
              <a:rPr sz="1800" lang="en">
                <a:solidFill>
                  <a:srgbClr val="40A070"/>
                </a:solidFill>
                <a:latin typeface="Times New Roman"/>
                <a:ea typeface="Times New Roman"/>
                <a:cs typeface="Times New Roman"/>
                <a:sym typeface="Times New Roman"/>
              </a:rPr>
              <a:t>100</a:t>
            </a:r>
            <a:br>
              <a:rPr sz="1800" lang="en">
                <a:solidFill>
                  <a:srgbClr val="000000"/>
                </a:solidFill>
                <a:latin typeface="Times New Roman"/>
                <a:ea typeface="Times New Roman"/>
                <a:cs typeface="Times New Roman"/>
                <a:sym typeface="Times New Roman"/>
              </a:rPr>
            </a:br>
            <a:r>
              <a:rPr sz="1800" lang="en">
                <a:solidFill>
                  <a:srgbClr val="000000"/>
                </a:solidFill>
                <a:latin typeface="Times New Roman"/>
                <a:ea typeface="Times New Roman"/>
                <a:cs typeface="Times New Roman"/>
                <a:sym typeface="Times New Roman"/>
              </a:rPr>
              <a:t>         </a:t>
            </a:r>
            <a:r>
              <a:rPr sz="1800" lang="en">
                <a:latin typeface="Times New Roman"/>
                <a:ea typeface="Times New Roman"/>
                <a:cs typeface="Times New Roman"/>
                <a:sym typeface="Times New Roman"/>
              </a:rPr>
              <a:t>TypeUtil.</a:t>
            </a:r>
            <a:r>
              <a:rPr sz="1800" lang="en">
                <a:solidFill>
                  <a:srgbClr val="4070A0"/>
                </a:solidFill>
                <a:latin typeface="Times New Roman"/>
                <a:ea typeface="Times New Roman"/>
                <a:cs typeface="Times New Roman"/>
                <a:sym typeface="Times New Roman"/>
              </a:rPr>
              <a:t>getScoredDocument</a:t>
            </a:r>
            <a:r>
              <a:rPr sz="1800" lang="en">
                <a:latin typeface="Times New Roman"/>
                <a:ea typeface="Times New Roman"/>
                <a:cs typeface="Times New Roman"/>
                <a:sym typeface="Times New Roman"/>
              </a:rPr>
              <a:t>(jcas, document_hitsize)</a:t>
            </a:r>
          </a:p>
          <a:p>
            <a:pPr indent="0" marL="0">
              <a:spcBef>
                <a:spcPts val="0"/>
              </a:spcBef>
              <a:buNone/>
            </a:pPr>
            <a:r>
              <a:t/>
            </a:r>
            <a:endParaRPr sz="1800">
              <a:latin typeface="Times New Roman"/>
              <a:ea typeface="Times New Roman"/>
              <a:cs typeface="Times New Roman"/>
              <a:sym typeface="Times New Roman"/>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