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68" r:id="rId2"/>
    <p:sldId id="324" r:id="rId3"/>
    <p:sldId id="269" r:id="rId4"/>
    <p:sldId id="274" r:id="rId5"/>
    <p:sldId id="273" r:id="rId6"/>
    <p:sldId id="275" r:id="rId7"/>
    <p:sldId id="306" r:id="rId8"/>
    <p:sldId id="276" r:id="rId9"/>
    <p:sldId id="307" r:id="rId10"/>
    <p:sldId id="308" r:id="rId11"/>
    <p:sldId id="277" r:id="rId12"/>
    <p:sldId id="279" r:id="rId13"/>
    <p:sldId id="280" r:id="rId14"/>
    <p:sldId id="289" r:id="rId15"/>
    <p:sldId id="281" r:id="rId16"/>
    <p:sldId id="282" r:id="rId17"/>
    <p:sldId id="284" r:id="rId18"/>
    <p:sldId id="309" r:id="rId19"/>
    <p:sldId id="286" r:id="rId20"/>
    <p:sldId id="290" r:id="rId21"/>
    <p:sldId id="315" r:id="rId22"/>
    <p:sldId id="291" r:id="rId23"/>
    <p:sldId id="292" r:id="rId24"/>
    <p:sldId id="293" r:id="rId25"/>
    <p:sldId id="285" r:id="rId26"/>
    <p:sldId id="294" r:id="rId27"/>
    <p:sldId id="311" r:id="rId28"/>
    <p:sldId id="316" r:id="rId29"/>
    <p:sldId id="317" r:id="rId30"/>
    <p:sldId id="318" r:id="rId31"/>
    <p:sldId id="298" r:id="rId32"/>
    <p:sldId id="295" r:id="rId33"/>
    <p:sldId id="296" r:id="rId34"/>
    <p:sldId id="319" r:id="rId35"/>
    <p:sldId id="305" r:id="rId36"/>
    <p:sldId id="297" r:id="rId37"/>
    <p:sldId id="320" r:id="rId38"/>
    <p:sldId id="321" r:id="rId39"/>
    <p:sldId id="323" r:id="rId40"/>
    <p:sldId id="322" r:id="rId41"/>
    <p:sldId id="301" r:id="rId42"/>
    <p:sldId id="302" r:id="rId43"/>
    <p:sldId id="325" r:id="rId44"/>
    <p:sldId id="312" r:id="rId45"/>
    <p:sldId id="313" r:id="rId46"/>
    <p:sldId id="314" r:id="rId47"/>
    <p:sldId id="310" r:id="rId48"/>
    <p:sldId id="303" r:id="rId49"/>
    <p:sldId id="304"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81" autoAdjust="0"/>
  </p:normalViewPr>
  <p:slideViewPr>
    <p:cSldViewPr>
      <p:cViewPr varScale="1">
        <p:scale>
          <a:sx n="114" d="100"/>
          <a:sy n="114" d="100"/>
        </p:scale>
        <p:origin x="438"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layout>
                <c:manualLayout>
                  <c:x val="-0.18659994568504734"/>
                  <c:y val="5.8930662796726256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期末考试</a:t>
                    </a:r>
                  </a:p>
                  <a:p>
                    <a:pPr>
                      <a:defRPr sz="1200"/>
                    </a:pPr>
                    <a:fld id="{A826EBFA-C604-4F48-95DC-86AE1E0193D3}"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雪梨作业</a:t>
                    </a:r>
                  </a:p>
                  <a:p>
                    <a:pPr>
                      <a:defRPr sz="1200"/>
                    </a:pPr>
                    <a:fld id="{4B554995-E677-42B5-A7C7-09109156ED6B}"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平时成绩</a:t>
                    </a:r>
                  </a:p>
                  <a:p>
                    <a:pPr>
                      <a:defRPr sz="1200"/>
                    </a:pPr>
                    <a:fld id="{21060041-BE16-44A7-ADD5-3CD60583C020}"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数学模型：数据结构中讨论的就是数据结构</a:t>
            </a:r>
            <a:endParaRPr lang="en-US" altLang="zh-CN" dirty="0"/>
          </a:p>
          <a:p>
            <a:r>
              <a:rPr lang="zh-CN" altLang="en-US" dirty="0"/>
              <a:t>因此，在数据结构中讨论的抽象数据类型就是：一个数据结构和定义在这个数据结构上的一组操作，以后都会用抽象数据类型来讨论数据结构，有什么好处呢？</a:t>
            </a:r>
            <a:endParaRPr lang="en-US" altLang="zh-CN" dirty="0"/>
          </a:p>
          <a:p>
            <a:r>
              <a:rPr lang="en-US" altLang="zh-CN" dirty="0"/>
              <a:t>   1</a:t>
            </a:r>
            <a:r>
              <a:rPr lang="zh-CN" altLang="en-US" dirty="0"/>
              <a:t>、抽象数据类型有两个重要的特征，一个是数据抽象：强调的是本质特征、所能完成的功能以及他和外部用户的接口，会忽略一部分特征。</a:t>
            </a:r>
            <a:endParaRPr lang="en-US" altLang="zh-CN" dirty="0"/>
          </a:p>
          <a:p>
            <a:r>
              <a:rPr lang="en-US" altLang="zh-CN" dirty="0"/>
              <a:t>                                                           </a:t>
            </a:r>
            <a:r>
              <a:rPr lang="zh-CN" altLang="en-US" dirty="0"/>
              <a:t>一个是：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19</a:t>
            </a:fld>
            <a:endParaRPr lang="zh-CN" altLang="en-US"/>
          </a:p>
        </p:txBody>
      </p:sp>
    </p:spTree>
    <p:extLst>
      <p:ext uri="{BB962C8B-B14F-4D97-AF65-F5344CB8AC3E}">
        <p14:creationId xmlns:p14="http://schemas.microsoft.com/office/powerpoint/2010/main" val="2836068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21</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3" name="Rectangle 3"/>
          <p:cNvSpPr>
            <a:spLocks noGrp="1" noChangeArrowheads="1"/>
          </p:cNvSpPr>
          <p:nvPr>
            <p:ph type="body" idx="1"/>
          </p:nvPr>
        </p:nvSpPr>
        <p:spPr/>
        <p:txBody>
          <a:bodyPr/>
          <a:lstStyle/>
          <a:p>
            <a:pPr marL="228600" indent="-228600"/>
            <a:r>
              <a:rPr lang="zh-CN" altLang="en-US" sz="1000"/>
              <a:t>所有的表都代表是数据，每个</a:t>
            </a:r>
            <a:r>
              <a:rPr lang="zh-CN" altLang="en-US" sz="1000" dirty="0"/>
              <a:t>表代表一个数据对象，每一行代表数据元素，每行中的一个词，代表一个数据项</a:t>
            </a:r>
            <a:endParaRPr lang="zh-CN" altLang="zh-CN" sz="10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34</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37</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38</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40</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44</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45</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46</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47</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dirty="0"/>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9</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r>
              <a:rPr lang="zh-CN" altLang="en-US" dirty="0"/>
              <a:t>数值计算的程序设计问题：利用计算机来进行全球天气预报</a:t>
            </a:r>
            <a:r>
              <a:rPr lang="en-US" altLang="zh-CN" dirty="0"/>
              <a:t>-----</a:t>
            </a:r>
            <a:r>
              <a:rPr lang="zh-CN" altLang="en-US" dirty="0"/>
              <a:t>环流模式方程</a:t>
            </a:r>
            <a:r>
              <a:rPr lang="en-US" altLang="zh-CN" dirty="0"/>
              <a:t>-----</a:t>
            </a:r>
            <a:r>
              <a:rPr lang="zh-CN" altLang="en-US" dirty="0"/>
              <a:t>数学模型</a:t>
            </a:r>
            <a:endParaRPr lang="en-US" altLang="zh-CN" dirty="0"/>
          </a:p>
          <a:p>
            <a:r>
              <a:rPr lang="zh-CN" altLang="en-US" dirty="0"/>
              <a:t>非数值计算的问题：求一组整数中 的最大值（算法：基本操作是两两比较；题目中没有说明整数的最大值，但是计算机所能表示的整数是有限的，整数怎么表示呢？）</a:t>
            </a:r>
            <a:endParaRPr lang="en-US" altLang="zh-CN" dirty="0"/>
          </a:p>
          <a:p>
            <a:r>
              <a:rPr lang="en-US" altLang="zh-CN" dirty="0"/>
              <a:t>                               </a:t>
            </a:r>
            <a:r>
              <a:rPr lang="zh-CN" altLang="en-US" dirty="0"/>
              <a:t>计算机对弈（算法：下棋的规则和策略；模型：棋盘旗子怎么表示？）</a:t>
            </a:r>
            <a:endParaRPr lang="en-US" altLang="zh-CN" dirty="0"/>
          </a:p>
          <a:p>
            <a:r>
              <a:rPr lang="zh-CN" altLang="en-US" dirty="0"/>
              <a:t>数据结构描述现实世界实体的数学模型（非数值计算）及其上的操作在计算机中的表示和实现。</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10</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数据：是计算机处理的信息的某种特定的符号的表示形式。</a:t>
            </a:r>
            <a:endParaRPr lang="en-US" altLang="zh-CN" dirty="0"/>
          </a:p>
          <a:p>
            <a:r>
              <a:rPr lang="zh-CN" altLang="en-US" dirty="0"/>
              <a:t>数据元素：是基本元素，但不是最小单位，因为最小单位是数据项，一个数据元素可以由多个数据项组成。</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381118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比方说，一个含</a:t>
            </a:r>
            <a:r>
              <a:rPr lang="en-US" altLang="zh-CN" dirty="0"/>
              <a:t>12</a:t>
            </a:r>
            <a:r>
              <a:rPr lang="zh-CN" altLang="en-US" dirty="0"/>
              <a:t>位数的十进制数可以用三个四位的十进制数表示：</a:t>
            </a:r>
            <a:r>
              <a:rPr lang="en-US" altLang="zh-CN" dirty="0"/>
              <a:t>3214,6578,9345-------a1(3214),a2(6578),a3(9345)</a:t>
            </a:r>
            <a:r>
              <a:rPr lang="zh-CN" altLang="en-US" dirty="0"/>
              <a:t>这三个数的位置不能颠倒，否则表时的就不是同一个十进制数，因为</a:t>
            </a:r>
            <a:r>
              <a:rPr lang="en-US" altLang="zh-CN" dirty="0"/>
              <a:t>a1</a:t>
            </a:r>
            <a:r>
              <a:rPr lang="zh-CN" altLang="en-US" dirty="0"/>
              <a:t>，</a:t>
            </a:r>
            <a:r>
              <a:rPr lang="en-US" altLang="zh-CN" dirty="0"/>
              <a:t>a2</a:t>
            </a:r>
            <a:r>
              <a:rPr lang="zh-CN" altLang="en-US" dirty="0"/>
              <a:t>，</a:t>
            </a:r>
            <a:r>
              <a:rPr lang="en-US" altLang="zh-CN" dirty="0"/>
              <a:t>a3</a:t>
            </a:r>
            <a:r>
              <a:rPr lang="zh-CN" altLang="en-US" dirty="0"/>
              <a:t>之间存在一个次序关系，这个关系不能改变，他们之间的这个关系我们称之为结构。</a:t>
            </a:r>
            <a:endParaRPr lang="en-US" altLang="zh-CN" dirty="0"/>
          </a:p>
          <a:p>
            <a:r>
              <a:rPr lang="zh-CN" altLang="en-US" dirty="0"/>
              <a:t>再比如说，</a:t>
            </a:r>
            <a:r>
              <a:rPr lang="en-US" altLang="zh-CN" dirty="0"/>
              <a:t>2</a:t>
            </a:r>
            <a:r>
              <a:rPr lang="zh-CN" altLang="en-US" dirty="0"/>
              <a:t>行</a:t>
            </a:r>
            <a:r>
              <a:rPr lang="en-US" altLang="zh-CN" dirty="0"/>
              <a:t>3</a:t>
            </a:r>
            <a:r>
              <a:rPr lang="zh-CN" altLang="en-US" dirty="0"/>
              <a:t>列的二维数组</a:t>
            </a:r>
            <a:r>
              <a:rPr lang="en-US" altLang="zh-CN" dirty="0"/>
              <a:t>{a1,a2,a3,a4,a5,a6}</a:t>
            </a:r>
          </a:p>
          <a:p>
            <a:r>
              <a:rPr lang="en-US" altLang="zh-CN" dirty="0"/>
              <a:t>                 </a:t>
            </a:r>
            <a:r>
              <a:rPr lang="zh-CN" altLang="en-US" dirty="0"/>
              <a:t>行的次序关系：</a:t>
            </a:r>
            <a:r>
              <a:rPr lang="en-US" altLang="zh-CN" dirty="0"/>
              <a:t>row={&lt;a1,a2&gt;,&lt;a2,a3&gt;,&lt;a4,a5&gt;,&lt;a5,a6&gt;}</a:t>
            </a:r>
          </a:p>
          <a:p>
            <a:r>
              <a:rPr lang="en-US" altLang="zh-CN" dirty="0"/>
              <a:t>                 </a:t>
            </a:r>
            <a:r>
              <a:rPr lang="zh-CN" altLang="en-US" dirty="0"/>
              <a:t>列的次序关系：</a:t>
            </a:r>
            <a:r>
              <a:rPr lang="en-US" altLang="zh-CN" dirty="0"/>
              <a:t>col={&lt;a1,a4&gt;,&lt;a2,a5&gt;,&lt;a3,a6&gt;}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一维数组：同样的六个元素</a:t>
            </a:r>
            <a:r>
              <a:rPr lang="en-US" altLang="zh-CN" dirty="0"/>
              <a:t>{a1,a2,a3,a4,a5,a6}</a:t>
            </a:r>
          </a:p>
          <a:p>
            <a:r>
              <a:rPr lang="en-US" altLang="zh-CN" dirty="0"/>
              <a:t>                 </a:t>
            </a:r>
            <a:r>
              <a:rPr lang="zh-CN" altLang="en-US" dirty="0"/>
              <a:t>关系：</a:t>
            </a:r>
            <a:r>
              <a:rPr lang="en-US" altLang="zh-CN" dirty="0"/>
              <a:t>{&lt;ai,ai+1&gt;|</a:t>
            </a:r>
            <a:r>
              <a:rPr lang="en-US" altLang="zh-CN" dirty="0" err="1"/>
              <a:t>i</a:t>
            </a:r>
            <a:r>
              <a:rPr lang="en-US" altLang="zh-CN" dirty="0"/>
              <a:t>=1,2,3,4,5}</a:t>
            </a:r>
            <a:r>
              <a:rPr lang="zh-CN" altLang="en-US" dirty="0"/>
              <a:t>这种线性关系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409191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集合中元素之间不存在任何关系，但是从某种意义上来说，属于同一个集合的元素也存在关系，这个关系就是集合本身。</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272157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a:t>
            </a:r>
            <a:r>
              <a:rPr lang="zh-CN" altLang="en-US" dirty="0"/>
              <a:t>：数据元素的有限集</a:t>
            </a:r>
            <a:endParaRPr lang="en-US" altLang="zh-CN" dirty="0"/>
          </a:p>
          <a:p>
            <a:r>
              <a:rPr lang="en-US" altLang="zh-CN" dirty="0"/>
              <a:t>S</a:t>
            </a:r>
            <a:r>
              <a:rPr lang="zh-CN" altLang="en-US" dirty="0"/>
              <a:t>：关系的有限集</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137995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数据的存储结构：逻辑结构在存储器中的映像。或者说逻辑结构在计算机中的表示。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非顺序存储映像，也叫作链式映像。</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5564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927648" y="2059782"/>
            <a:ext cx="6172200" cy="1433512"/>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2855913" y="1124745"/>
            <a:ext cx="6172200" cy="1433513"/>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zh-CN" altLang="en-US" sz="4000" dirty="0">
                <a:latin typeface="华文行楷" pitchFamily="2" charset="-122"/>
                <a:ea typeface="华文行楷" pitchFamily="2" charset="-122"/>
              </a:rPr>
              <a:t>数据结构 </a:t>
            </a:r>
          </a:p>
        </p:txBody>
      </p:sp>
      <p:sp>
        <p:nvSpPr>
          <p:cNvPr id="2" name="文本框 1">
            <a:extLst>
              <a:ext uri="{FF2B5EF4-FFF2-40B4-BE49-F238E27FC236}">
                <a16:creationId xmlns:a16="http://schemas.microsoft.com/office/drawing/2014/main" id="{582B0494-0CC4-43EA-8780-E2098EA02F01}"/>
              </a:ext>
            </a:extLst>
          </p:cNvPr>
          <p:cNvSpPr txBox="1"/>
          <p:nvPr/>
        </p:nvSpPr>
        <p:spPr>
          <a:xfrm>
            <a:off x="4223792" y="3671152"/>
            <a:ext cx="3744416" cy="2062103"/>
          </a:xfrm>
          <a:prstGeom prst="rect">
            <a:avLst/>
          </a:prstGeom>
          <a:noFill/>
        </p:spPr>
        <p:txBody>
          <a:bodyPr wrap="square" rtlCol="0">
            <a:spAutoFit/>
          </a:bodyPr>
          <a:lstStyle/>
          <a:p>
            <a:r>
              <a:rPr lang="zh-CN" altLang="en-US" sz="3200" dirty="0"/>
              <a:t>姓名：杨伟彬</a:t>
            </a:r>
            <a:endParaRPr lang="en-US" altLang="zh-CN" sz="3200" dirty="0"/>
          </a:p>
          <a:p>
            <a:r>
              <a:rPr lang="zh-CN" altLang="en-US" sz="3200" dirty="0"/>
              <a:t>地点：</a:t>
            </a:r>
            <a:r>
              <a:rPr lang="en-US" altLang="zh-CN" sz="3200" dirty="0"/>
              <a:t>C202</a:t>
            </a:r>
          </a:p>
          <a:p>
            <a:r>
              <a:rPr lang="en-US" altLang="zh-CN" sz="3200" dirty="0"/>
              <a:t> Q </a:t>
            </a:r>
            <a:r>
              <a:rPr lang="en-US" altLang="zh-CN" sz="3200" dirty="0" err="1"/>
              <a:t>Q</a:t>
            </a:r>
            <a:r>
              <a:rPr lang="en-US" altLang="zh-CN" sz="3200" dirty="0"/>
              <a:t> </a:t>
            </a:r>
            <a:r>
              <a:rPr lang="zh-CN" altLang="en-US" sz="3200" dirty="0"/>
              <a:t>：</a:t>
            </a:r>
            <a:r>
              <a:rPr lang="en-US" altLang="zh-CN" sz="3200" dirty="0"/>
              <a:t>863255386</a:t>
            </a:r>
          </a:p>
          <a:p>
            <a:r>
              <a:rPr lang="zh-CN" altLang="en-US" sz="3200" dirty="0"/>
              <a:t>电话：</a:t>
            </a:r>
            <a:r>
              <a:rPr lang="en-US" altLang="zh-CN" sz="3200" dirty="0"/>
              <a:t>13933107553</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3978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152400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3806826"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3984625" y="2875137"/>
            <a:ext cx="1515158" cy="461665"/>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4008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6019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6191251"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6196013" y="1027287"/>
            <a:ext cx="2130711" cy="461665"/>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6172201" y="1795637"/>
            <a:ext cx="3633787" cy="470129"/>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6172201"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8458201" y="2610025"/>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2006601" y="5085185"/>
            <a:ext cx="8494633"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a:solidFill>
                  <a:srgbClr val="000000"/>
                </a:solidFill>
                <a:latin typeface="Times New Roman" pitchFamily="18" charset="0"/>
                <a:ea typeface="华文中宋" pitchFamily="2" charset="-122"/>
              </a:rPr>
              <a:t>等的学科</a:t>
            </a:r>
            <a:r>
              <a:rPr kumimoji="1" lang="zh-CN" altLang="en-US" sz="2400" b="1" dirty="0">
                <a:solidFill>
                  <a:srgbClr val="000000"/>
                </a:solidFill>
                <a:latin typeface="Times New Roman" pitchFamily="18" charset="0"/>
                <a:ea typeface="华文中宋" pitchFamily="2" charset="-122"/>
              </a:rPr>
              <a:t>。</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71813" y="1541464"/>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3719514" y="2133601"/>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6" name="Text Box 5"/>
          <p:cNvSpPr txBox="1">
            <a:spLocks noChangeArrowheads="1"/>
          </p:cNvSpPr>
          <p:nvPr/>
        </p:nvSpPr>
        <p:spPr bwMode="auto">
          <a:xfrm>
            <a:off x="4295775" y="1444378"/>
            <a:ext cx="452438" cy="1200329"/>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4295775" y="4508501"/>
            <a:ext cx="452438" cy="646331"/>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4956176" y="1196753"/>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9" name="AutoShape 9"/>
          <p:cNvSpPr>
            <a:spLocks/>
          </p:cNvSpPr>
          <p:nvPr/>
        </p:nvSpPr>
        <p:spPr bwMode="auto">
          <a:xfrm>
            <a:off x="4872039" y="4221089"/>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0" name="Text Box 10"/>
          <p:cNvSpPr txBox="1">
            <a:spLocks noChangeArrowheads="1"/>
          </p:cNvSpPr>
          <p:nvPr/>
        </p:nvSpPr>
        <p:spPr bwMode="auto">
          <a:xfrm>
            <a:off x="5447928" y="1048969"/>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5375276"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6584065" y="610809"/>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3" name="Text Box 13"/>
          <p:cNvSpPr txBox="1">
            <a:spLocks noChangeArrowheads="1"/>
          </p:cNvSpPr>
          <p:nvPr/>
        </p:nvSpPr>
        <p:spPr bwMode="auto">
          <a:xfrm>
            <a:off x="7074473"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86487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90805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95123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77500" lnSpcReduction="20000"/>
          </a:bodyPr>
          <a:lstStyle/>
          <a:p>
            <a:pPr>
              <a:lnSpc>
                <a:spcPct val="150000"/>
              </a:lnSpc>
            </a:pPr>
            <a:r>
              <a:rPr lang="zh-CN" altLang="en-US" sz="3600" b="1" dirty="0"/>
              <a:t>数据（</a:t>
            </a:r>
            <a:r>
              <a:rPr lang="en-US" altLang="zh-CN" sz="3600" b="1" dirty="0"/>
              <a:t>Data</a:t>
            </a:r>
            <a:r>
              <a:rPr lang="zh-CN" altLang="en-US" sz="3600" b="1" dirty="0"/>
              <a:t>）</a:t>
            </a:r>
            <a:endParaRPr lang="en-US" altLang="zh-CN" sz="3600"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5519936" y="527198"/>
          <a:ext cx="3683000" cy="5926138"/>
        </p:xfrm>
        <a:graphic>
          <a:graphicData uri="http://schemas.openxmlformats.org/presentationml/2006/ole">
            <mc:AlternateContent xmlns:mc="http://schemas.openxmlformats.org/markup-compatibility/2006">
              <mc:Choice xmlns:v="urn:schemas-microsoft-com:vml" Requires="v">
                <p:oleObj spid="_x0000_s1077"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27630"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2042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1919289" y="1916832"/>
            <a:ext cx="8385629" cy="984500"/>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1992314" y="4796558"/>
            <a:ext cx="7922362" cy="919867"/>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dirty="0">
                <a:latin typeface="+mn-ea"/>
              </a:rPr>
              <a:t>C</a:t>
            </a:r>
            <a:r>
              <a:rPr kumimoji="1" lang="zh-CN" altLang="en-US" sz="2400" b="1" dirty="0">
                <a:latin typeface="+mn-ea"/>
              </a:rPr>
              <a:t>语言中的</a:t>
            </a:r>
            <a:r>
              <a:rPr kumimoji="1" lang="en-US" altLang="zh-CN" sz="2400" b="1" dirty="0">
                <a:latin typeface="+mn-ea"/>
              </a:rPr>
              <a:t>int</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4511675" y="2924896"/>
            <a:ext cx="4167188" cy="1769331"/>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2001838" y="3717058"/>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4327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2" name="文本框 1">
            <a:extLst>
              <a:ext uri="{FF2B5EF4-FFF2-40B4-BE49-F238E27FC236}">
                <a16:creationId xmlns:a16="http://schemas.microsoft.com/office/drawing/2014/main" id="{5C8C3AEE-3B4D-4E55-8F92-A6D6FADC2879}"/>
              </a:ext>
            </a:extLst>
          </p:cNvPr>
          <p:cNvSpPr txBox="1"/>
          <p:nvPr/>
        </p:nvSpPr>
        <p:spPr>
          <a:xfrm>
            <a:off x="1991544" y="1196752"/>
            <a:ext cx="6048672" cy="5016758"/>
          </a:xfrm>
          <a:prstGeom prst="rect">
            <a:avLst/>
          </a:prstGeom>
          <a:noFill/>
        </p:spPr>
        <p:txBody>
          <a:bodyPr wrap="square" rtlCol="0">
            <a:spAutoFit/>
          </a:bodyPr>
          <a:lstStyle/>
          <a:p>
            <a:r>
              <a:rPr lang="zh-CN" altLang="en-US" sz="4000" dirty="0"/>
              <a:t>上课要求</a:t>
            </a:r>
            <a:endParaRPr lang="en-US" altLang="zh-CN" sz="4000" dirty="0"/>
          </a:p>
          <a:p>
            <a:r>
              <a:rPr lang="zh-CN" altLang="en-US" sz="4000" dirty="0"/>
              <a:t>课程介绍</a:t>
            </a:r>
            <a:endParaRPr lang="en-US" altLang="zh-CN" sz="4000" dirty="0"/>
          </a:p>
          <a:p>
            <a:r>
              <a:rPr lang="en-US" altLang="zh-CN" sz="4000" dirty="0"/>
              <a:t>C</a:t>
            </a:r>
            <a:r>
              <a:rPr lang="zh-CN" altLang="en-US" sz="4000" dirty="0"/>
              <a:t>语言储备知识</a:t>
            </a:r>
            <a:endParaRPr lang="en-US" altLang="zh-CN" sz="4000" dirty="0"/>
          </a:p>
          <a:p>
            <a:r>
              <a:rPr lang="en-US" altLang="zh-CN" sz="4000" dirty="0"/>
              <a:t>       </a:t>
            </a:r>
            <a:r>
              <a:rPr lang="zh-CN" altLang="en-US" sz="4000" dirty="0"/>
              <a:t>数据类型</a:t>
            </a:r>
            <a:endParaRPr lang="en-US" altLang="zh-CN" sz="4000" dirty="0"/>
          </a:p>
          <a:p>
            <a:r>
              <a:rPr lang="en-US" altLang="zh-CN" sz="4000" dirty="0"/>
              <a:t>       </a:t>
            </a:r>
            <a:r>
              <a:rPr lang="zh-CN" altLang="en-US" sz="4000" dirty="0"/>
              <a:t>数组和指针</a:t>
            </a:r>
            <a:endParaRPr lang="en-US" altLang="zh-CN" sz="4000" dirty="0"/>
          </a:p>
          <a:p>
            <a:r>
              <a:rPr lang="zh-CN" altLang="en-US" sz="4000" dirty="0"/>
              <a:t>       引用与函数调用</a:t>
            </a:r>
            <a:endParaRPr lang="en-US" altLang="zh-CN" sz="4000" dirty="0"/>
          </a:p>
          <a:p>
            <a:r>
              <a:rPr lang="zh-CN" altLang="en-US" sz="4000" dirty="0"/>
              <a:t>       结构体</a:t>
            </a:r>
            <a:endParaRPr lang="en-US" altLang="zh-CN" sz="4000" dirty="0"/>
          </a:p>
          <a:p>
            <a:r>
              <a:rPr lang="en-US" altLang="zh-CN" sz="4000" dirty="0"/>
              <a:t>       </a:t>
            </a:r>
            <a:r>
              <a:rPr lang="zh-CN" altLang="en-US" sz="4000" dirty="0"/>
              <a:t>动态内存分配</a:t>
            </a:r>
            <a:endParaRPr lang="en-US" altLang="zh-CN" sz="4000" dirty="0"/>
          </a:p>
        </p:txBody>
      </p:sp>
    </p:spTree>
    <p:extLst>
      <p:ext uri="{BB962C8B-B14F-4D97-AF65-F5344CB8AC3E}">
        <p14:creationId xmlns:p14="http://schemas.microsoft.com/office/powerpoint/2010/main" val="525230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8" name="自选图形 45"/>
          <p:cNvSpPr>
            <a:spLocks noChangeArrowheads="1"/>
          </p:cNvSpPr>
          <p:nvPr/>
        </p:nvSpPr>
        <p:spPr bwMode="gray">
          <a:xfrm>
            <a:off x="86351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90669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94987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271464" y="427657"/>
            <a:ext cx="8091488" cy="3554413"/>
          </a:xfrm>
        </p:spPr>
        <p:txBody>
          <a:bodyPr/>
          <a:lstStyle/>
          <a:p>
            <a:pPr marL="457200" indent="-457200" algn="just">
              <a:buNone/>
            </a:pPr>
            <a:r>
              <a:rPr lang="zh-CN" altLang="en-US" sz="2400" b="1" dirty="0">
                <a:solidFill>
                  <a:srgbClr val="0000FF"/>
                </a:solidFill>
                <a:latin typeface="华文中宋" pitchFamily="2" charset="-122"/>
                <a:ea typeface="华文中宋" pitchFamily="2" charset="-122"/>
              </a:rPr>
              <a:t>抽象数据类型 </a:t>
            </a:r>
            <a:r>
              <a:rPr lang="en-US" altLang="zh-CN" sz="2400" b="1" dirty="0">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dirty="0"/>
              <a:t>含义</a:t>
            </a:r>
          </a:p>
        </p:txBody>
      </p:sp>
      <p:grpSp>
        <p:nvGrpSpPr>
          <p:cNvPr id="2" name="Group 4"/>
          <p:cNvGrpSpPr>
            <a:grpSpLocks/>
          </p:cNvGrpSpPr>
          <p:nvPr/>
        </p:nvGrpSpPr>
        <p:grpSpPr bwMode="auto">
          <a:xfrm>
            <a:off x="1775441" y="2276872"/>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5736253" y="2276872"/>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1775441" y="4580508"/>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6672879" y="4508897"/>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947428" y="1270710"/>
            <a:ext cx="10981220" cy="954107"/>
          </a:xfrm>
          <a:prstGeom prst="rect">
            <a:avLst/>
          </a:prstGeom>
          <a:noFill/>
          <a:ln w="9525">
            <a:noFill/>
            <a:miter lim="800000"/>
            <a:headEnd/>
            <a:tailEnd/>
          </a:ln>
          <a:effectLst/>
        </p:spPr>
        <p:txBody>
          <a:bodyPr wrap="square">
            <a:spAutoFit/>
          </a:bodyPr>
          <a:lstStyle/>
          <a:p>
            <a:r>
              <a:rPr kumimoji="1" lang="en-US" altLang="zh-CN" sz="2400" b="1" dirty="0">
                <a:latin typeface="Times New Roman" pitchFamily="18" charset="0"/>
                <a:ea typeface="华文新魏" pitchFamily="2" charset="-122"/>
              </a:rPr>
              <a:t>	</a:t>
            </a:r>
            <a:r>
              <a:rPr kumimoji="1" lang="zh-CN" altLang="en-US" sz="2800" b="1" dirty="0">
                <a:latin typeface="Times New Roman" pitchFamily="18" charset="0"/>
                <a:ea typeface="华文新魏" pitchFamily="2" charset="-122"/>
              </a:rPr>
              <a:t>是指一个数学模型以及定义在该模型上的一组操作。是数据对象，数据关系和基本操作的规格说明。</a:t>
            </a:r>
            <a:endParaRPr kumimoji="1" lang="zh-CN" altLang="en-US" sz="2400" b="1" dirty="0">
              <a:latin typeface="Times New Roman" pitchFamily="18" charset="0"/>
              <a:ea typeface="华文新魏" pitchFamily="2" charset="-122"/>
            </a:endParaRPr>
          </a:p>
        </p:txBody>
      </p:sp>
      <p:sp>
        <p:nvSpPr>
          <p:cNvPr id="7" name="对话气泡: 圆角矩形 6">
            <a:extLst>
              <a:ext uri="{FF2B5EF4-FFF2-40B4-BE49-F238E27FC236}">
                <a16:creationId xmlns:a16="http://schemas.microsoft.com/office/drawing/2014/main" id="{268B86D1-6EA6-45F7-9045-DBF8F94B9448}"/>
              </a:ext>
            </a:extLst>
          </p:cNvPr>
          <p:cNvSpPr/>
          <p:nvPr/>
        </p:nvSpPr>
        <p:spPr>
          <a:xfrm>
            <a:off x="9876420" y="2395253"/>
            <a:ext cx="2088232" cy="1873026"/>
          </a:xfrm>
          <a:prstGeom prst="wedgeRoundRectCallout">
            <a:avLst>
              <a:gd name="adj1" fmla="val -54195"/>
              <a:gd name="adj2" fmla="val 6296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zh-CN" altLang="en-US" sz="2400" b="1" dirty="0">
                <a:solidFill>
                  <a:prstClr val="black"/>
                </a:solidFill>
                <a:latin typeface="Times New Roman" pitchFamily="18" charset="0"/>
                <a:ea typeface="华文新魏" pitchFamily="2" charset="-122"/>
              </a:rPr>
              <a:t>独立于对象的存储表示和对象上操作的实现！</a:t>
            </a:r>
            <a:endParaRPr lang="zh-CN" altLang="en-US" sz="2400" dirty="0">
              <a:solidFill>
                <a:prstClr val="blac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1981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2208214" y="1412777"/>
            <a:ext cx="8270875" cy="4719737"/>
          </a:xfrm>
          <a:prstGeom prst="rect">
            <a:avLst/>
          </a:prstGeom>
        </p:spPr>
        <p:txBody>
          <a:bodyPr vert="horz" lIns="91440" tIns="45720" rIns="91440" bIns="45720" rtlCol="0">
            <a:normAutofit lnSpcReduction="10000"/>
          </a:bodyPr>
          <a:lstStyle/>
          <a:p>
            <a:pPr marL="342900" indent="-342900">
              <a:lnSpc>
                <a:spcPct val="90000"/>
              </a:lnSpc>
              <a:spcBef>
                <a:spcPct val="20000"/>
              </a:spcBef>
              <a:defRPr/>
            </a:pPr>
            <a:r>
              <a:rPr lang="en-US" altLang="zh-CN" sz="3200" dirty="0"/>
              <a:t>ADT Compare{</a:t>
            </a:r>
          </a:p>
          <a:p>
            <a:pPr marL="342900" indent="-342900">
              <a:lnSpc>
                <a:spcPct val="90000"/>
              </a:lnSpc>
              <a:spcBef>
                <a:spcPct val="20000"/>
              </a:spcBef>
              <a:defRPr/>
            </a:pPr>
            <a:r>
              <a:rPr lang="en-US" altLang="zh-CN" sz="2400" dirty="0"/>
              <a:t>     </a:t>
            </a:r>
            <a:r>
              <a:rPr lang="zh-CN" altLang="en-US" sz="2400" dirty="0"/>
              <a:t>数据对象：</a:t>
            </a:r>
            <a:r>
              <a:rPr lang="en-US" altLang="zh-CN" sz="2400" dirty="0"/>
              <a:t>D={e1,e2| e1,e2</a:t>
            </a:r>
            <a:r>
              <a:rPr lang="zh-CN" altLang="en-US" sz="2400" dirty="0"/>
              <a:t>为可比较的同类型的元素</a:t>
            </a:r>
            <a:r>
              <a:rPr lang="en-US" altLang="zh-CN" sz="2400" dirty="0"/>
              <a:t>}</a:t>
            </a:r>
          </a:p>
          <a:p>
            <a:pPr marL="342900" indent="-342900">
              <a:lnSpc>
                <a:spcPct val="90000"/>
              </a:lnSpc>
              <a:spcBef>
                <a:spcPct val="20000"/>
              </a:spcBef>
              <a:defRPr/>
            </a:pPr>
            <a:r>
              <a:rPr lang="en-US" altLang="zh-CN" sz="2400" dirty="0"/>
              <a:t>     </a:t>
            </a:r>
            <a:r>
              <a:rPr lang="zh-CN" altLang="en-US" sz="2400" dirty="0"/>
              <a:t>数据关系：</a:t>
            </a:r>
            <a:r>
              <a:rPr lang="en-US" altLang="zh-CN" sz="2400" dirty="0"/>
              <a:t>R={&lt; e1,e2 &gt;}</a:t>
            </a:r>
          </a:p>
          <a:p>
            <a:pPr marL="342900" indent="-342900">
              <a:lnSpc>
                <a:spcPct val="90000"/>
              </a:lnSpc>
              <a:spcBef>
                <a:spcPct val="20000"/>
              </a:spcBef>
              <a:defRPr/>
            </a:pPr>
            <a:r>
              <a:rPr lang="en-US" altLang="zh-CN" sz="2400" dirty="0"/>
              <a:t>     </a:t>
            </a:r>
            <a:r>
              <a:rPr lang="zh-CN" altLang="en-US" sz="2400" dirty="0"/>
              <a:t>基本操作：</a:t>
            </a:r>
          </a:p>
          <a:p>
            <a:pPr marL="342900" indent="-342900">
              <a:lnSpc>
                <a:spcPct val="90000"/>
              </a:lnSpc>
              <a:spcBef>
                <a:spcPct val="20000"/>
              </a:spcBef>
              <a:defRPr/>
            </a:pPr>
            <a:r>
              <a:rPr lang="zh-CN" altLang="en-US" sz="2400" dirty="0"/>
              <a:t>     </a:t>
            </a:r>
            <a:r>
              <a:rPr lang="en-US" altLang="zh-CN" sz="2400" dirty="0" err="1"/>
              <a:t>InitCom</a:t>
            </a:r>
            <a:r>
              <a:rPr lang="en-US" altLang="zh-CN" sz="2400" dirty="0"/>
              <a:t>(&amp;C,ee1,ee2)</a:t>
            </a:r>
          </a:p>
          <a:p>
            <a:pPr marL="342900" indent="-342900">
              <a:lnSpc>
                <a:spcPct val="90000"/>
              </a:lnSpc>
              <a:spcBef>
                <a:spcPct val="20000"/>
              </a:spcBef>
              <a:defRPr/>
            </a:pPr>
            <a:r>
              <a:rPr lang="en-US" altLang="zh-CN" sz="2400" dirty="0"/>
              <a:t>     </a:t>
            </a:r>
            <a:r>
              <a:rPr lang="zh-CN" altLang="en-US" sz="2400" dirty="0"/>
              <a:t>操作结果：构造一个二元组</a:t>
            </a:r>
            <a:r>
              <a:rPr lang="en-US" altLang="zh-CN" sz="2400" dirty="0"/>
              <a:t>c</a:t>
            </a:r>
            <a:r>
              <a:rPr lang="zh-CN" altLang="en-US" sz="2400" dirty="0"/>
              <a:t>，元素</a:t>
            </a:r>
            <a:r>
              <a:rPr lang="en-US" altLang="zh-CN" sz="2400" dirty="0"/>
              <a:t>e1,e2</a:t>
            </a:r>
            <a:r>
              <a:rPr lang="zh-CN" altLang="en-US" sz="2400" dirty="0"/>
              <a:t>分别被赋成</a:t>
            </a:r>
            <a:r>
              <a:rPr lang="en-US" altLang="zh-CN" sz="2400" dirty="0"/>
              <a:t>ee1,ee2</a:t>
            </a:r>
            <a:r>
              <a:rPr lang="zh-CN" altLang="en-US" sz="2400" dirty="0"/>
              <a:t>。</a:t>
            </a:r>
          </a:p>
          <a:p>
            <a:pPr marL="342900" indent="-342900">
              <a:lnSpc>
                <a:spcPct val="90000"/>
              </a:lnSpc>
              <a:spcBef>
                <a:spcPct val="20000"/>
              </a:spcBef>
              <a:defRPr/>
            </a:pPr>
            <a:r>
              <a:rPr lang="zh-CN" altLang="en-US" sz="2400" dirty="0"/>
              <a:t>     </a:t>
            </a:r>
            <a:r>
              <a:rPr lang="en-US" altLang="zh-CN" sz="2400" dirty="0" err="1"/>
              <a:t>FirElemBig</a:t>
            </a:r>
            <a:r>
              <a:rPr lang="en-US" altLang="zh-CN" sz="2400" dirty="0"/>
              <a:t>(C)</a:t>
            </a:r>
          </a:p>
          <a:p>
            <a:pPr marL="342900" indent="-342900">
              <a:lnSpc>
                <a:spcPct val="90000"/>
              </a:lnSpc>
              <a:spcBef>
                <a:spcPct val="20000"/>
              </a:spcBef>
              <a:defRPr/>
            </a:pPr>
            <a:r>
              <a:rPr lang="en-US" altLang="zh-CN" sz="2400" dirty="0"/>
              <a:t>     </a:t>
            </a:r>
            <a:r>
              <a:rPr lang="zh-CN" altLang="en-US" sz="2400" dirty="0"/>
              <a:t>初始条件：二元组已经存在。</a:t>
            </a:r>
          </a:p>
          <a:p>
            <a:pPr marL="342900" indent="-342900">
              <a:lnSpc>
                <a:spcPct val="90000"/>
              </a:lnSpc>
              <a:spcBef>
                <a:spcPct val="20000"/>
              </a:spcBef>
              <a:defRPr/>
            </a:pPr>
            <a:r>
              <a:rPr lang="zh-CN" altLang="en-US" sz="2400" dirty="0"/>
              <a:t>     操作结果：如果首元素大，则返回</a:t>
            </a:r>
            <a:r>
              <a:rPr lang="en-US" altLang="zh-CN" sz="2400" dirty="0"/>
              <a:t>1</a:t>
            </a:r>
            <a:r>
              <a:rPr lang="zh-CN" altLang="en-US" sz="2400" dirty="0"/>
              <a:t>，否则返回</a:t>
            </a:r>
            <a:r>
              <a:rPr lang="en-US" altLang="zh-CN" sz="2400" dirty="0"/>
              <a:t>0</a:t>
            </a:r>
            <a:r>
              <a:rPr lang="zh-CN" altLang="en-US" sz="2400" dirty="0"/>
              <a:t>。</a:t>
            </a:r>
          </a:p>
          <a:p>
            <a:pPr marL="342900" indent="-342900">
              <a:lnSpc>
                <a:spcPct val="90000"/>
              </a:lnSpc>
              <a:spcBef>
                <a:spcPct val="20000"/>
              </a:spcBef>
              <a:defRPr/>
            </a:pPr>
            <a:r>
              <a:rPr lang="zh-CN" altLang="en-US" sz="2400" dirty="0"/>
              <a:t>     </a:t>
            </a:r>
            <a:r>
              <a:rPr lang="en-US" altLang="zh-CN" sz="2400" dirty="0"/>
              <a:t>...</a:t>
            </a:r>
          </a:p>
          <a:p>
            <a:pPr marL="342900" indent="-342900">
              <a:lnSpc>
                <a:spcPct val="90000"/>
              </a:lnSpc>
              <a:spcBef>
                <a:spcPct val="20000"/>
              </a:spcBef>
              <a:defRPr/>
            </a:pPr>
            <a:r>
              <a:rPr lang="en-US" altLang="zh-CN" sz="3200" dirty="0"/>
              <a:t>   } ADT Compare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fontScale="92500"/>
          </a:bodyPr>
          <a:lstStyle/>
          <a:p>
            <a:r>
              <a:rPr lang="zh-CN" altLang="en-US" sz="2800" dirty="0"/>
              <a:t>抽象数据类型的表示就是要将该类型映射到计算机中，也就是确定抽象数据类型的存储结构以及给出基于该结构之上的基本操作的函数原型。</a:t>
            </a:r>
            <a:endParaRPr lang="en-US" altLang="zh-CN" sz="2800" dirty="0"/>
          </a:p>
          <a:p>
            <a:r>
              <a:rPr lang="zh-CN" altLang="en-US" sz="2400" dirty="0"/>
              <a:t>例子</a:t>
            </a:r>
            <a:endParaRPr lang="en-US" altLang="zh-CN" sz="2400" dirty="0"/>
          </a:p>
          <a:p>
            <a:pPr>
              <a:buNone/>
            </a:pPr>
            <a:r>
              <a:rPr lang="en-US" altLang="zh-CN" sz="2400" dirty="0"/>
              <a:t>       typedef  int   </a:t>
            </a:r>
            <a:r>
              <a:rPr lang="en-US" altLang="zh-CN" sz="2400" dirty="0" err="1"/>
              <a:t>ElemType</a:t>
            </a:r>
            <a:r>
              <a:rPr lang="en-US" altLang="zh-CN" sz="2400" dirty="0"/>
              <a:t>; //</a:t>
            </a:r>
            <a:r>
              <a:rPr lang="zh-CN" altLang="en-US" sz="2400" dirty="0"/>
              <a:t>整型元组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479376" y="1196752"/>
            <a:ext cx="11391056" cy="5517232"/>
          </a:xfrm>
        </p:spPr>
        <p:txBody>
          <a:bodyPr>
            <a:normAutofit fontScale="70000" lnSpcReduction="20000"/>
          </a:bodyPr>
          <a:lstStyle/>
          <a:p>
            <a:r>
              <a:rPr lang="zh-CN" altLang="en-US" sz="3400" dirty="0"/>
              <a:t>抽象数据类型的实现就是基于特定存储结构之上的基本操作的实现。</a:t>
            </a:r>
            <a:endParaRPr lang="en-US" altLang="zh-CN" sz="2800" dirty="0"/>
          </a:p>
          <a:p>
            <a:r>
              <a:rPr lang="zh-CN" altLang="en-US" sz="2400" dirty="0"/>
              <a:t>例子</a:t>
            </a:r>
            <a:endParaRPr lang="en-US" altLang="zh-CN" sz="2400" dirty="0"/>
          </a:p>
          <a:p>
            <a:pPr>
              <a:buNone/>
            </a:pPr>
            <a:r>
              <a:rPr lang="en-US" altLang="zh-CN" sz="3100" dirty="0"/>
              <a:t>       //</a:t>
            </a:r>
            <a:r>
              <a:rPr lang="zh-CN" altLang="en-US" sz="3100" dirty="0"/>
              <a:t>初始化二元组</a:t>
            </a:r>
            <a:endParaRPr lang="en-US" altLang="zh-CN" sz="3100" dirty="0"/>
          </a:p>
          <a:p>
            <a:pPr>
              <a:buNone/>
            </a:pPr>
            <a:r>
              <a:rPr lang="en-US" altLang="zh-CN" sz="3100" dirty="0"/>
              <a:t>       Status</a:t>
            </a:r>
            <a:r>
              <a:rPr lang="zh-CN" altLang="en-US" sz="3100" dirty="0"/>
              <a:t> </a:t>
            </a:r>
            <a:r>
              <a:rPr lang="en-US" altLang="zh-CN" sz="3100" dirty="0" err="1"/>
              <a:t>InitCom</a:t>
            </a:r>
            <a:r>
              <a:rPr lang="en-US" altLang="zh-CN" sz="3100" dirty="0"/>
              <a:t>(Compare  &amp;C, </a:t>
            </a:r>
            <a:r>
              <a:rPr lang="en-US" altLang="zh-CN" sz="3100" dirty="0" err="1"/>
              <a:t>ElemType</a:t>
            </a:r>
            <a:r>
              <a:rPr lang="en-US" altLang="zh-CN" sz="3100" dirty="0"/>
              <a:t>  ee1, </a:t>
            </a:r>
            <a:r>
              <a:rPr lang="en-US" altLang="zh-CN" sz="3100" dirty="0" err="1"/>
              <a:t>ElemType</a:t>
            </a:r>
            <a:r>
              <a:rPr lang="en-US" altLang="zh-CN" sz="3100" dirty="0"/>
              <a:t>  ee2)</a:t>
            </a:r>
          </a:p>
          <a:p>
            <a:pPr>
              <a:buNone/>
            </a:pPr>
            <a:r>
              <a:rPr lang="en-US" altLang="zh-CN" sz="3100" dirty="0"/>
              <a:t>        {</a:t>
            </a:r>
          </a:p>
          <a:p>
            <a:pPr>
              <a:buNone/>
            </a:pPr>
            <a:r>
              <a:rPr lang="en-US" altLang="zh-CN" sz="3100" dirty="0"/>
              <a:t>               C = (</a:t>
            </a:r>
            <a:r>
              <a:rPr lang="en-US" altLang="zh-CN" sz="3100" dirty="0" err="1"/>
              <a:t>ElemType</a:t>
            </a:r>
            <a:r>
              <a:rPr lang="en-US" altLang="zh-CN" sz="3100" dirty="0"/>
              <a:t> *)</a:t>
            </a:r>
            <a:r>
              <a:rPr lang="en-US" altLang="zh-CN" sz="3100" dirty="0" err="1"/>
              <a:t>malloc</a:t>
            </a:r>
            <a:r>
              <a:rPr lang="en-US" altLang="zh-CN" sz="3100" dirty="0"/>
              <a:t>(2*</a:t>
            </a:r>
            <a:r>
              <a:rPr lang="en-US" altLang="zh-CN" sz="3100" dirty="0" err="1"/>
              <a:t>sizeof</a:t>
            </a:r>
            <a:r>
              <a:rPr lang="en-US" altLang="zh-CN" sz="3100" dirty="0"/>
              <a:t>(</a:t>
            </a:r>
            <a:r>
              <a:rPr lang="en-US" altLang="zh-CN" sz="3100" dirty="0" err="1"/>
              <a:t>ElemType</a:t>
            </a:r>
            <a:r>
              <a:rPr lang="en-US" altLang="zh-CN" sz="3100" dirty="0"/>
              <a:t>));</a:t>
            </a:r>
          </a:p>
          <a:p>
            <a:pPr>
              <a:buNone/>
            </a:pPr>
            <a:r>
              <a:rPr lang="en-US" altLang="zh-CN" sz="3100" dirty="0"/>
              <a:t>               if(!C) exit (OVERFLOW);</a:t>
            </a:r>
          </a:p>
          <a:p>
            <a:pPr>
              <a:buNone/>
            </a:pPr>
            <a:r>
              <a:rPr lang="en-US" altLang="zh-CN" sz="3100" dirty="0"/>
              <a:t>                C[0] = ee1;  C[1] = ee2;</a:t>
            </a:r>
          </a:p>
          <a:p>
            <a:pPr>
              <a:buNone/>
            </a:pPr>
            <a:r>
              <a:rPr lang="en-US" altLang="zh-CN" sz="3100" dirty="0"/>
              <a:t>                return OK;</a:t>
            </a:r>
          </a:p>
          <a:p>
            <a:pPr>
              <a:buNone/>
            </a:pPr>
            <a:r>
              <a:rPr lang="en-US" altLang="zh-CN" sz="3100" dirty="0"/>
              <a:t>        }</a:t>
            </a:r>
          </a:p>
          <a:p>
            <a:pPr>
              <a:buNone/>
            </a:pPr>
            <a:r>
              <a:rPr lang="en-US" altLang="zh-CN" sz="3100" dirty="0"/>
              <a:t>        //</a:t>
            </a:r>
            <a:r>
              <a:rPr lang="zh-CN" altLang="en-US" sz="3100" dirty="0"/>
              <a:t>判断二元组的首元素是否大</a:t>
            </a:r>
            <a:endParaRPr lang="en-US" altLang="zh-CN" sz="3100" dirty="0"/>
          </a:p>
          <a:p>
            <a:pPr>
              <a:buNone/>
            </a:pPr>
            <a:r>
              <a:rPr lang="en-US" altLang="zh-CN" sz="3100" dirty="0"/>
              <a:t>       Status </a:t>
            </a:r>
            <a:r>
              <a:rPr lang="en-US" altLang="zh-CN" sz="3100" dirty="0" err="1"/>
              <a:t>FirElemBig</a:t>
            </a:r>
            <a:r>
              <a:rPr lang="en-US" altLang="zh-CN" sz="3100" dirty="0"/>
              <a:t>(Compare  C)</a:t>
            </a:r>
          </a:p>
          <a:p>
            <a:pPr>
              <a:buNone/>
            </a:pPr>
            <a:r>
              <a:rPr lang="en-US" altLang="zh-CN" sz="3100" dirty="0"/>
              <a:t>       {</a:t>
            </a:r>
          </a:p>
          <a:p>
            <a:pPr>
              <a:buNone/>
            </a:pPr>
            <a:r>
              <a:rPr lang="en-US" altLang="zh-CN" sz="3100" dirty="0"/>
              <a:t>                 if(C[0] &gt; C[1])  return  TRUE;</a:t>
            </a:r>
          </a:p>
          <a:p>
            <a:pPr>
              <a:buNone/>
            </a:pPr>
            <a:r>
              <a:rPr lang="en-US" altLang="zh-CN" sz="3100" dirty="0"/>
              <a:t>                 else  return  FALSE;</a:t>
            </a:r>
          </a:p>
          <a:p>
            <a:pPr>
              <a:buNone/>
            </a:pPr>
            <a:r>
              <a:rPr lang="en-US" altLang="zh-CN" sz="3100" dirty="0"/>
              <a:t>       }</a:t>
            </a:r>
            <a:endParaRPr lang="zh-CN" altLang="en-US" sz="31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1981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2208214" y="1844676"/>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1919289" y="115889"/>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2814464" y="823130"/>
            <a:ext cx="6563072" cy="5918981"/>
          </a:xfrm>
        </p:spPr>
        <p:txBody>
          <a:bodyPr>
            <a:noAutofit/>
          </a:bodyPr>
          <a:lstStyle/>
          <a:p>
            <a:pPr>
              <a:buFont typeface="Wingdings" pitchFamily="2" charset="2"/>
              <a:buNone/>
            </a:pPr>
            <a:r>
              <a:rPr lang="en-US" altLang="zh-CN" sz="1900" dirty="0"/>
              <a:t> // </a:t>
            </a:r>
            <a:r>
              <a:rPr lang="zh-CN" altLang="en-US" sz="1900" dirty="0"/>
              <a:t>定义矩形的存储结构</a:t>
            </a:r>
          </a:p>
          <a:p>
            <a:pPr>
              <a:buFont typeface="Wingdings" pitchFamily="2" charset="2"/>
              <a:buNone/>
            </a:pPr>
            <a:r>
              <a:rPr lang="en-US" altLang="en-US" sz="1900" dirty="0" err="1"/>
              <a:t>typedef</a:t>
            </a:r>
            <a:r>
              <a:rPr lang="en-US" altLang="en-US" sz="1900" dirty="0"/>
              <a:t> </a:t>
            </a:r>
            <a:r>
              <a:rPr lang="en-US" altLang="en-US" sz="1900" dirty="0" err="1"/>
              <a:t>struct</a:t>
            </a:r>
            <a:endParaRPr lang="en-US" altLang="en-US" sz="1900" dirty="0"/>
          </a:p>
          <a:p>
            <a:pPr>
              <a:buFont typeface="Wingdings" pitchFamily="2" charset="2"/>
              <a:buNone/>
            </a:pPr>
            <a:r>
              <a:rPr lang="en-US" altLang="zh-CN" sz="1900" dirty="0"/>
              <a:t>      {    </a:t>
            </a:r>
            <a:r>
              <a:rPr lang="en-US" altLang="en-US" sz="1900" dirty="0"/>
              <a:t>float length;			// </a:t>
            </a:r>
            <a:r>
              <a:rPr lang="en-US" altLang="en-US" sz="1900" dirty="0" err="1"/>
              <a:t>矩形的长</a:t>
            </a:r>
            <a:endParaRPr lang="en-US" altLang="en-US" sz="1900" dirty="0"/>
          </a:p>
          <a:p>
            <a:pPr>
              <a:buFont typeface="Wingdings" pitchFamily="2" charset="2"/>
              <a:buNone/>
            </a:pPr>
            <a:r>
              <a:rPr lang="en-US" altLang="en-US" sz="1900" dirty="0"/>
              <a:t>	</a:t>
            </a:r>
            <a:r>
              <a:rPr lang="zh-CN" altLang="en-US" sz="1900" dirty="0"/>
              <a:t>      </a:t>
            </a:r>
            <a:r>
              <a:rPr lang="en-US" altLang="en-US" sz="1900" dirty="0"/>
              <a:t>float width</a:t>
            </a:r>
            <a:r>
              <a:rPr lang="zh-CN" altLang="en-US" sz="1900" dirty="0"/>
              <a:t>；                </a:t>
            </a:r>
            <a:r>
              <a:rPr lang="en-US" altLang="zh-CN" sz="1900" dirty="0"/>
              <a:t>	</a:t>
            </a:r>
            <a:r>
              <a:rPr lang="en-US" altLang="en-US" sz="1900" dirty="0"/>
              <a:t>// </a:t>
            </a:r>
            <a:r>
              <a:rPr lang="en-US" altLang="en-US" sz="1900" dirty="0" err="1"/>
              <a:t>矩形的宽</a:t>
            </a:r>
            <a:endParaRPr lang="en-US" altLang="en-US" sz="1900" dirty="0"/>
          </a:p>
          <a:p>
            <a:pPr>
              <a:buFont typeface="Wingdings" pitchFamily="2" charset="2"/>
              <a:buNone/>
            </a:pPr>
            <a:r>
              <a:rPr lang="zh-CN" altLang="en-US" sz="1900" dirty="0"/>
              <a:t>      </a:t>
            </a:r>
            <a:r>
              <a:rPr lang="en-US" altLang="en-US" sz="1900" dirty="0"/>
              <a:t>} Rectangle;</a:t>
            </a:r>
            <a:r>
              <a:rPr lang="en-US" altLang="zh-CN" sz="1900" dirty="0"/>
              <a:t>	       </a:t>
            </a:r>
          </a:p>
          <a:p>
            <a:pPr>
              <a:buFont typeface="Wingdings" pitchFamily="2" charset="2"/>
              <a:buNone/>
            </a:pPr>
            <a:r>
              <a:rPr lang="en-US" altLang="zh-CN" sz="1900" dirty="0"/>
              <a:t>// </a:t>
            </a:r>
            <a:r>
              <a:rPr lang="zh-CN" altLang="en-US" sz="1900" dirty="0"/>
              <a:t>操作目的：对矩形</a:t>
            </a:r>
            <a:r>
              <a:rPr lang="en-US" altLang="zh-CN" sz="1900" dirty="0"/>
              <a:t>R</a:t>
            </a:r>
            <a:r>
              <a:rPr lang="zh-CN" altLang="en-US" sz="1900" dirty="0"/>
              <a:t>初始化</a:t>
            </a:r>
          </a:p>
          <a:p>
            <a:pPr>
              <a:buFont typeface="Wingdings" pitchFamily="2" charset="2"/>
              <a:buNone/>
            </a:pPr>
            <a:r>
              <a:rPr lang="en-US" altLang="zh-CN" sz="1900" dirty="0"/>
              <a:t>// </a:t>
            </a:r>
            <a:r>
              <a:rPr lang="zh-CN" altLang="en-US" sz="1900" dirty="0"/>
              <a:t>初始条件：</a:t>
            </a:r>
          </a:p>
          <a:p>
            <a:pPr>
              <a:buFont typeface="Wingdings" pitchFamily="2" charset="2"/>
              <a:buNone/>
            </a:pPr>
            <a:r>
              <a:rPr lang="en-US" altLang="zh-CN" sz="1900" dirty="0"/>
              <a:t>// </a:t>
            </a:r>
            <a:r>
              <a:rPr lang="zh-CN" altLang="en-US" sz="1900" dirty="0"/>
              <a:t>操作结果：将矩形</a:t>
            </a:r>
            <a:r>
              <a:rPr lang="en-US" altLang="zh-CN" sz="1900" dirty="0"/>
              <a:t>R</a:t>
            </a:r>
            <a:r>
              <a:rPr lang="zh-CN" altLang="en-US" sz="1900" dirty="0"/>
              <a:t>的长初始化成 </a:t>
            </a:r>
            <a:r>
              <a:rPr lang="en-US" altLang="zh-CN" sz="1900" dirty="0"/>
              <a:t>l</a:t>
            </a:r>
            <a:r>
              <a:rPr lang="zh-CN" altLang="en-US" sz="1900" dirty="0"/>
              <a:t>，宽初始化为</a:t>
            </a:r>
            <a:r>
              <a:rPr lang="en-US" altLang="zh-CN" sz="1900" dirty="0"/>
              <a:t>w</a:t>
            </a:r>
          </a:p>
          <a:p>
            <a:pPr>
              <a:buFont typeface="Wingdings" pitchFamily="2" charset="2"/>
              <a:buNone/>
            </a:pPr>
            <a:r>
              <a:rPr lang="en-US" altLang="zh-CN" sz="1900" dirty="0" err="1"/>
              <a:t>bool</a:t>
            </a:r>
            <a:r>
              <a:rPr lang="en-US" altLang="zh-CN" sz="1900" dirty="0"/>
              <a:t> Init(</a:t>
            </a:r>
            <a:r>
              <a:rPr lang="en-US" altLang="en-US" sz="1900" dirty="0"/>
              <a:t>Rectangle</a:t>
            </a:r>
            <a:r>
              <a:rPr lang="en-US" altLang="zh-CN" sz="1900" dirty="0"/>
              <a:t> &amp;R, float l, float w);	</a:t>
            </a:r>
          </a:p>
          <a:p>
            <a:pPr>
              <a:buFont typeface="Wingdings" pitchFamily="2" charset="2"/>
              <a:buNone/>
            </a:pPr>
            <a:r>
              <a:rPr lang="en-US" altLang="zh-CN" sz="1900" dirty="0"/>
              <a:t>// </a:t>
            </a:r>
            <a:r>
              <a:rPr lang="zh-CN" altLang="en-US" sz="1900" dirty="0"/>
              <a:t>操作目的：求矩形</a:t>
            </a:r>
            <a:r>
              <a:rPr lang="en-US" altLang="zh-CN" sz="1900" dirty="0"/>
              <a:t>R</a:t>
            </a:r>
            <a:r>
              <a:rPr lang="zh-CN" altLang="en-US" sz="1900" dirty="0"/>
              <a:t>的面积</a:t>
            </a:r>
          </a:p>
          <a:p>
            <a:pPr>
              <a:buFont typeface="Wingdings" pitchFamily="2" charset="2"/>
              <a:buNone/>
            </a:pPr>
            <a:r>
              <a:rPr lang="en-US" altLang="zh-CN" sz="1900" dirty="0"/>
              <a:t>// </a:t>
            </a:r>
            <a:r>
              <a:rPr lang="zh-CN" altLang="en-US" sz="1900" dirty="0"/>
              <a:t>初始条件：矩形</a:t>
            </a:r>
            <a:r>
              <a:rPr lang="en-US" altLang="zh-CN" sz="1900" dirty="0"/>
              <a:t>R</a:t>
            </a:r>
            <a:r>
              <a:rPr lang="zh-CN" altLang="en-US" sz="1900" dirty="0"/>
              <a:t>存在</a:t>
            </a:r>
          </a:p>
          <a:p>
            <a:pPr>
              <a:buFont typeface="Wingdings" pitchFamily="2" charset="2"/>
              <a:buNone/>
            </a:pPr>
            <a:r>
              <a:rPr lang="en-US" altLang="zh-CN" sz="1900" dirty="0"/>
              <a:t>// </a:t>
            </a:r>
            <a:r>
              <a:rPr lang="zh-CN" altLang="en-US" sz="1900" dirty="0"/>
              <a:t>操作结果：返回矩形的面积</a:t>
            </a:r>
          </a:p>
          <a:p>
            <a:pPr>
              <a:buFont typeface="Wingdings" pitchFamily="2" charset="2"/>
              <a:buNone/>
            </a:pPr>
            <a:r>
              <a:rPr lang="en-US" altLang="zh-CN" sz="1900" dirty="0"/>
              <a:t>float Area(</a:t>
            </a:r>
            <a:r>
              <a:rPr lang="en-US" altLang="en-US" sz="1900" dirty="0"/>
              <a:t>Rectangle</a:t>
            </a:r>
            <a:r>
              <a:rPr lang="en-US" altLang="zh-CN" sz="1900" dirty="0"/>
              <a:t> R);</a:t>
            </a:r>
          </a:p>
          <a:p>
            <a:pPr>
              <a:buFont typeface="Wingdings" pitchFamily="2" charset="2"/>
              <a:buNone/>
            </a:pPr>
            <a:r>
              <a:rPr lang="en-US" altLang="zh-CN" sz="1900" dirty="0"/>
              <a:t>// </a:t>
            </a:r>
            <a:r>
              <a:rPr lang="zh-CN" altLang="en-US" sz="1900" dirty="0"/>
              <a:t>操作目的：求矩形</a:t>
            </a:r>
            <a:r>
              <a:rPr lang="en-US" altLang="zh-CN" sz="1900" dirty="0"/>
              <a:t>R</a:t>
            </a:r>
            <a:r>
              <a:rPr lang="zh-CN" altLang="en-US" sz="1900" dirty="0"/>
              <a:t>的周长</a:t>
            </a:r>
          </a:p>
          <a:p>
            <a:pPr>
              <a:buFont typeface="Wingdings" pitchFamily="2" charset="2"/>
              <a:buNone/>
            </a:pPr>
            <a:r>
              <a:rPr lang="en-US" altLang="zh-CN" sz="1900" dirty="0"/>
              <a:t>// </a:t>
            </a:r>
            <a:r>
              <a:rPr lang="zh-CN" altLang="en-US" sz="1900" dirty="0"/>
              <a:t>初始条件：矩形</a:t>
            </a:r>
            <a:r>
              <a:rPr lang="en-US" altLang="zh-CN" sz="1900" dirty="0"/>
              <a:t>R</a:t>
            </a:r>
            <a:r>
              <a:rPr lang="zh-CN" altLang="en-US" sz="1900" dirty="0"/>
              <a:t>存在</a:t>
            </a:r>
          </a:p>
          <a:p>
            <a:pPr>
              <a:buFont typeface="Wingdings" pitchFamily="2" charset="2"/>
              <a:buNone/>
            </a:pPr>
            <a:r>
              <a:rPr lang="en-US" altLang="zh-CN" sz="1900" dirty="0"/>
              <a:t>// </a:t>
            </a:r>
            <a:r>
              <a:rPr lang="zh-CN" altLang="en-US" sz="1900" dirty="0"/>
              <a:t>操作结果：返回矩形的周长</a:t>
            </a:r>
          </a:p>
          <a:p>
            <a:pPr>
              <a:buFont typeface="Wingdings" pitchFamily="2" charset="2"/>
              <a:buNone/>
            </a:pPr>
            <a:r>
              <a:rPr lang="en-US" altLang="zh-CN" sz="1900" dirty="0"/>
              <a:t>float Circumference(Rectangle 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1981200" y="260350"/>
            <a:ext cx="8229600" cy="776288"/>
          </a:xfrm>
        </p:spPr>
        <p:txBody>
          <a:bodyPr anchor="b"/>
          <a:lstStyle/>
          <a:p>
            <a:r>
              <a:rPr lang="zh-CN" altLang="en-US" sz="2800" b="1" dirty="0">
                <a:latin typeface="楷体_GB2312" pitchFamily="49" charset="-122"/>
                <a:ea typeface="楷体_GB2312" pitchFamily="49" charset="-122"/>
              </a:rPr>
              <a:t>矩形</a:t>
            </a:r>
            <a:r>
              <a:rPr lang="en-US" altLang="zh-CN" sz="2800" b="1" dirty="0">
                <a:latin typeface="楷体_GB2312" pitchFamily="49" charset="-122"/>
                <a:ea typeface="楷体_GB2312" pitchFamily="49" charset="-122"/>
              </a:rPr>
              <a:t>ADT</a:t>
            </a:r>
            <a:r>
              <a:rPr lang="zh-CN" altLang="en-US" sz="2800" b="1" dirty="0">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3354524" y="1036638"/>
            <a:ext cx="5482952" cy="5688855"/>
          </a:xfrm>
        </p:spPr>
        <p:txBody>
          <a:bodyPr>
            <a:noAutofit/>
          </a:bodyPr>
          <a:lstStyle/>
          <a:p>
            <a:pPr>
              <a:lnSpc>
                <a:spcPct val="80000"/>
              </a:lnSpc>
              <a:buFont typeface="Wingdings" pitchFamily="2" charset="2"/>
              <a:buNone/>
            </a:pPr>
            <a:r>
              <a:rPr lang="en-US" altLang="en-US" sz="2200" dirty="0"/>
              <a:t>bool Init(Rectangle &amp;R, float l, float w)</a:t>
            </a:r>
          </a:p>
          <a:p>
            <a:pPr>
              <a:lnSpc>
                <a:spcPct val="80000"/>
              </a:lnSpc>
              <a:buFont typeface="Wingdings" pitchFamily="2" charset="2"/>
              <a:buNone/>
            </a:pPr>
            <a:r>
              <a:rPr lang="en-US" altLang="en-US" sz="2200" dirty="0"/>
              <a:t>{</a:t>
            </a:r>
          </a:p>
          <a:p>
            <a:pPr>
              <a:lnSpc>
                <a:spcPct val="80000"/>
              </a:lnSpc>
              <a:buFont typeface="Wingdings" pitchFamily="2" charset="2"/>
              <a:buNone/>
            </a:pPr>
            <a:r>
              <a:rPr lang="en-US" altLang="en-US" sz="2200" dirty="0"/>
              <a:t>	if(l&gt;0&amp;&amp;w&gt;0){</a:t>
            </a:r>
          </a:p>
          <a:p>
            <a:pPr>
              <a:lnSpc>
                <a:spcPct val="80000"/>
              </a:lnSpc>
              <a:buFont typeface="Wingdings" pitchFamily="2" charset="2"/>
              <a:buNone/>
            </a:pPr>
            <a:r>
              <a:rPr lang="en-US" altLang="en-US" sz="2200" dirty="0"/>
              <a:t>		</a:t>
            </a:r>
            <a:r>
              <a:rPr lang="en-US" altLang="en-US" sz="2200" dirty="0" err="1"/>
              <a:t>R.length</a:t>
            </a:r>
            <a:r>
              <a:rPr lang="en-US" altLang="en-US" sz="2200" dirty="0"/>
              <a:t>=l;</a:t>
            </a:r>
          </a:p>
          <a:p>
            <a:pPr>
              <a:lnSpc>
                <a:spcPct val="80000"/>
              </a:lnSpc>
              <a:buFont typeface="Wingdings" pitchFamily="2" charset="2"/>
              <a:buNone/>
            </a:pPr>
            <a:r>
              <a:rPr lang="en-US" altLang="en-US" sz="2200" dirty="0"/>
              <a:t>		</a:t>
            </a:r>
            <a:r>
              <a:rPr lang="en-US" altLang="en-US" sz="2200" dirty="0" err="1"/>
              <a:t>R.width</a:t>
            </a:r>
            <a:r>
              <a:rPr lang="en-US" altLang="en-US" sz="2200" dirty="0"/>
              <a:t>=w;</a:t>
            </a:r>
          </a:p>
          <a:p>
            <a:pPr>
              <a:lnSpc>
                <a:spcPct val="80000"/>
              </a:lnSpc>
              <a:buFont typeface="Wingdings" pitchFamily="2" charset="2"/>
              <a:buNone/>
            </a:pPr>
            <a:r>
              <a:rPr lang="en-US" altLang="en-US" sz="2200" dirty="0"/>
              <a:t>		return true;}</a:t>
            </a:r>
          </a:p>
          <a:p>
            <a:pPr>
              <a:lnSpc>
                <a:spcPct val="80000"/>
              </a:lnSpc>
              <a:buFont typeface="Wingdings" pitchFamily="2" charset="2"/>
              <a:buNone/>
            </a:pPr>
            <a:r>
              <a:rPr lang="en-US" altLang="en-US" sz="2200" dirty="0"/>
              <a:t>	else</a:t>
            </a:r>
          </a:p>
          <a:p>
            <a:pPr>
              <a:lnSpc>
                <a:spcPct val="80000"/>
              </a:lnSpc>
              <a:buFont typeface="Wingdings" pitchFamily="2" charset="2"/>
              <a:buNone/>
            </a:pPr>
            <a:r>
              <a:rPr lang="en-US" altLang="en-US" sz="2200" dirty="0"/>
              <a:t>		return false; </a:t>
            </a:r>
          </a:p>
          <a:p>
            <a:pPr>
              <a:lnSpc>
                <a:spcPct val="80000"/>
              </a:lnSpc>
              <a:buFont typeface="Wingdings" pitchFamily="2" charset="2"/>
              <a:buNone/>
            </a:pPr>
            <a:r>
              <a:rPr lang="en-US" altLang="en-US" sz="2200" dirty="0"/>
              <a:t>}</a:t>
            </a:r>
            <a:endParaRPr lang="en-US" altLang="zh-CN" sz="2200" dirty="0"/>
          </a:p>
          <a:p>
            <a:pPr>
              <a:lnSpc>
                <a:spcPct val="80000"/>
              </a:lnSpc>
              <a:buFont typeface="Wingdings" pitchFamily="2" charset="2"/>
              <a:buNone/>
            </a:pPr>
            <a:r>
              <a:rPr lang="en-US" altLang="en-US" sz="2200" dirty="0"/>
              <a:t>float Area(Rectangle R)</a:t>
            </a:r>
          </a:p>
          <a:p>
            <a:pPr>
              <a:lnSpc>
                <a:spcPct val="80000"/>
              </a:lnSpc>
              <a:buFont typeface="Wingdings" pitchFamily="2" charset="2"/>
              <a:buNone/>
            </a:pPr>
            <a:r>
              <a:rPr lang="en-US" altLang="en-US" sz="2200" dirty="0"/>
              <a:t>{		</a:t>
            </a:r>
          </a:p>
          <a:p>
            <a:pPr>
              <a:lnSpc>
                <a:spcPct val="80000"/>
              </a:lnSpc>
              <a:buFont typeface="Wingdings" pitchFamily="2" charset="2"/>
              <a:buNone/>
            </a:pPr>
            <a:r>
              <a:rPr lang="en-US" altLang="en-US" sz="2200" dirty="0"/>
              <a:t>	return </a:t>
            </a:r>
            <a:r>
              <a:rPr lang="en-US" altLang="en-US" sz="2200" dirty="0" err="1"/>
              <a:t>R.length</a:t>
            </a:r>
            <a:r>
              <a:rPr lang="en-US" altLang="en-US" sz="2200" dirty="0"/>
              <a:t>*</a:t>
            </a:r>
            <a:r>
              <a:rPr lang="en-US" altLang="en-US" sz="2200" dirty="0" err="1"/>
              <a:t>R.width</a:t>
            </a:r>
            <a:r>
              <a:rPr lang="en-US" altLang="en-US" sz="2200" dirty="0"/>
              <a:t>;</a:t>
            </a:r>
          </a:p>
          <a:p>
            <a:pPr>
              <a:lnSpc>
                <a:spcPct val="80000"/>
              </a:lnSpc>
              <a:buFont typeface="Wingdings" pitchFamily="2" charset="2"/>
              <a:buNone/>
            </a:pPr>
            <a:r>
              <a:rPr lang="en-US" altLang="en-US" sz="2200" dirty="0"/>
              <a:t>}</a:t>
            </a:r>
            <a:endParaRPr lang="en-US" altLang="zh-CN" sz="2200" dirty="0"/>
          </a:p>
          <a:p>
            <a:pPr>
              <a:lnSpc>
                <a:spcPct val="80000"/>
              </a:lnSpc>
              <a:buFont typeface="Wingdings" pitchFamily="2" charset="2"/>
              <a:buNone/>
            </a:pPr>
            <a:r>
              <a:rPr lang="en-US" altLang="en-US" sz="2200" dirty="0"/>
              <a:t>float Circumference(Rectangle R)</a:t>
            </a:r>
          </a:p>
          <a:p>
            <a:pPr>
              <a:lnSpc>
                <a:spcPct val="80000"/>
              </a:lnSpc>
              <a:buFont typeface="Wingdings" pitchFamily="2" charset="2"/>
              <a:buNone/>
            </a:pPr>
            <a:r>
              <a:rPr lang="en-US" altLang="en-US" sz="2200" dirty="0"/>
              <a:t>{</a:t>
            </a:r>
          </a:p>
          <a:p>
            <a:pPr>
              <a:lnSpc>
                <a:spcPct val="80000"/>
              </a:lnSpc>
              <a:buFont typeface="Wingdings" pitchFamily="2" charset="2"/>
              <a:buNone/>
            </a:pPr>
            <a:r>
              <a:rPr lang="en-US" altLang="en-US" sz="2200" dirty="0"/>
              <a:t>    return 2*(</a:t>
            </a:r>
            <a:r>
              <a:rPr lang="en-US" altLang="en-US" sz="2200" dirty="0" err="1"/>
              <a:t>R.length+R.width</a:t>
            </a:r>
            <a:r>
              <a:rPr lang="en-US" altLang="en-US" sz="2200" dirty="0"/>
              <a:t>);</a:t>
            </a:r>
          </a:p>
          <a:p>
            <a:pPr>
              <a:lnSpc>
                <a:spcPct val="80000"/>
              </a:lnSpc>
              <a:buFont typeface="Wingdings" pitchFamily="2" charset="2"/>
              <a:buNone/>
            </a:pPr>
            <a:r>
              <a:rPr lang="en-US" altLang="en-US" sz="2200" dirty="0"/>
              <a:t>}</a:t>
            </a:r>
            <a:endParaRPr lang="en-US" altLang="zh-CN"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711624" y="1733731"/>
            <a:ext cx="641176"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245024" y="2521131"/>
            <a:ext cx="641176"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397424" y="3359331"/>
            <a:ext cx="641176"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245024" y="4197531"/>
            <a:ext cx="641176"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2805169" y="4972231"/>
            <a:ext cx="598431"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79992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84310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88628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90328" y="1340768"/>
            <a:ext cx="9011344" cy="1143000"/>
          </a:xfrm>
        </p:spPr>
        <p:txBody>
          <a:bodyPr>
            <a:noAutofit/>
          </a:bodyPr>
          <a:lstStyle/>
          <a:p>
            <a:pPr algn="l">
              <a:lnSpc>
                <a:spcPct val="120000"/>
              </a:lnSpc>
            </a:pPr>
            <a:r>
              <a:rPr lang="zh-CN" altLang="en-US" sz="2800" dirty="0"/>
              <a:t>算法</a:t>
            </a:r>
            <a:r>
              <a:rPr lang="en-US" altLang="zh-CN" sz="2800" dirty="0"/>
              <a:t>---</a:t>
            </a:r>
            <a:r>
              <a:rPr lang="zh-CN" altLang="en-US" sz="2800" dirty="0"/>
              <a:t>是对特定问题求解步骤的一种描述，它是指令的有限序列，其中每一条指令表示一个或多个操作。</a:t>
            </a:r>
          </a:p>
        </p:txBody>
      </p:sp>
      <p:sp>
        <p:nvSpPr>
          <p:cNvPr id="3" name="内容占位符 2"/>
          <p:cNvSpPr>
            <a:spLocks noGrp="1"/>
          </p:cNvSpPr>
          <p:nvPr>
            <p:ph idx="1"/>
          </p:nvPr>
        </p:nvSpPr>
        <p:spPr>
          <a:xfrm>
            <a:off x="1573440" y="2708920"/>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6394376" y="2708920"/>
            <a:ext cx="3754760" cy="2952328"/>
          </a:xfrm>
          <a:prstGeom prst="rect">
            <a:avLst/>
          </a:prstGeom>
        </p:spPr>
        <p:txBody>
          <a:bodyPr vert="horz" lIns="91440" tIns="45720" rIns="91440" bIns="45720" rtlCol="0">
            <a:normAutofit/>
          </a:bodyPr>
          <a:lstStyle/>
          <a:p>
            <a:pPr marL="342900" indent="-342900">
              <a:spcBef>
                <a:spcPts val="600"/>
              </a:spcBef>
              <a:buFont typeface="Arial" pitchFamily="34" charset="0"/>
              <a:buChar char="•"/>
              <a:defRPr/>
            </a:pPr>
            <a:r>
              <a:rPr lang="zh-CN" altLang="en-US" sz="3200" dirty="0"/>
              <a:t>算法的设计要求</a:t>
            </a:r>
            <a:endParaRPr lang="en-US" altLang="zh-CN" sz="3200" dirty="0"/>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indent="-342900">
              <a:spcBef>
                <a:spcPct val="20000"/>
              </a:spcBef>
              <a:defRPr/>
            </a:pPr>
            <a:endParaRPr lang="zh-CN" altLang="en-US" sz="3200" dirty="0"/>
          </a:p>
        </p:txBody>
      </p:sp>
      <p:sp>
        <p:nvSpPr>
          <p:cNvPr id="6" name="标题 1"/>
          <p:cNvSpPr txBox="1">
            <a:spLocks/>
          </p:cNvSpPr>
          <p:nvPr/>
        </p:nvSpPr>
        <p:spPr>
          <a:xfrm>
            <a:off x="1919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2486473" y="547593"/>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dirty="0">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1343472" y="152304"/>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903996" y="1208437"/>
            <a:ext cx="10153128" cy="1816908"/>
          </a:xfrm>
          <a:prstGeom prst="rect">
            <a:avLst/>
          </a:prstGeom>
          <a:noFill/>
          <a:ln w="9525">
            <a:noFill/>
            <a:miter lim="800000"/>
            <a:headEnd/>
            <a:tailEnd/>
          </a:ln>
          <a:effectLst/>
        </p:spPr>
        <p:txBody>
          <a:bodyPr wrap="square">
            <a:spAutoFit/>
          </a:bodyPr>
          <a:lstStyle/>
          <a:p>
            <a:pPr>
              <a:lnSpc>
                <a:spcPct val="150000"/>
              </a:lnSpc>
              <a:spcBef>
                <a:spcPct val="20000"/>
              </a:spcBef>
              <a:buSzPct val="90000"/>
            </a:pPr>
            <a:r>
              <a:rPr kumimoji="1" lang="en-US" altLang="zh-CN" sz="2600" b="1" dirty="0">
                <a:latin typeface="Times New Roman" pitchFamily="18" charset="0"/>
              </a:rPr>
              <a:t>1</a:t>
            </a:r>
            <a:r>
              <a:rPr kumimoji="1" lang="zh-CN" altLang="en-US" sz="2600" b="1" dirty="0">
                <a:latin typeface="Times New Roman" pitchFamily="18" charset="0"/>
              </a:rPr>
              <a:t>、一个程序不一定满足有穷性（如一个操作系统在用户未使用前一直处于“等待” 的循环中</a:t>
            </a:r>
            <a:r>
              <a:rPr kumimoji="1" lang="en-US" altLang="zh-CN" sz="2600" b="1" dirty="0">
                <a:latin typeface="Times New Roman" pitchFamily="18" charset="0"/>
              </a:rPr>
              <a:t>,  </a:t>
            </a:r>
            <a:r>
              <a:rPr kumimoji="1" lang="zh-CN" altLang="en-US" sz="2600" b="1" dirty="0">
                <a:latin typeface="Times New Roman" pitchFamily="18" charset="0"/>
              </a:rPr>
              <a:t>直到出现新的用户事件为止。这样的系统可以无休止地运行，直到系统停工。）；</a:t>
            </a:r>
          </a:p>
        </p:txBody>
      </p:sp>
      <p:sp>
        <p:nvSpPr>
          <p:cNvPr id="20489" name="Text Box 9"/>
          <p:cNvSpPr txBox="1">
            <a:spLocks noChangeArrowheads="1"/>
          </p:cNvSpPr>
          <p:nvPr/>
        </p:nvSpPr>
        <p:spPr bwMode="auto">
          <a:xfrm>
            <a:off x="903996" y="3025345"/>
            <a:ext cx="10153128" cy="1216743"/>
          </a:xfrm>
          <a:prstGeom prst="rect">
            <a:avLst/>
          </a:prstGeom>
          <a:noFill/>
          <a:ln w="9525">
            <a:noFill/>
            <a:miter lim="800000"/>
            <a:headEnd/>
            <a:tailEnd/>
          </a:ln>
          <a:effectLst/>
        </p:spPr>
        <p:txBody>
          <a:bodyPr wrap="square">
            <a:spAutoFit/>
          </a:bodyPr>
          <a:lstStyle/>
          <a:p>
            <a:pPr>
              <a:lnSpc>
                <a:spcPct val="150000"/>
              </a:lnSpc>
              <a:spcBef>
                <a:spcPct val="20000"/>
              </a:spcBef>
              <a:buSzPct val="90000"/>
            </a:pPr>
            <a:r>
              <a:rPr kumimoji="1" lang="en-US" altLang="zh-CN" sz="2600" b="1" dirty="0">
                <a:latin typeface="Times New Roman" pitchFamily="18" charset="0"/>
              </a:rPr>
              <a:t>2</a:t>
            </a:r>
            <a:r>
              <a:rPr kumimoji="1" lang="zh-CN" altLang="en-US" sz="2600" b="1" dirty="0">
                <a:latin typeface="Times New Roman" pitchFamily="18" charset="0"/>
              </a:rPr>
              <a:t>、程序中的指令必须是机器可执行的，而算法中的指令则无此限制。算法若用计算机语言来书写，则它就可以是程序。 </a:t>
            </a:r>
            <a:endParaRPr kumimoji="1" lang="zh-CN" altLang="en-US" sz="2600" dirty="0">
              <a:latin typeface="Times New Roman" pitchFamily="18" charset="0"/>
              <a:ea typeface="宋体" pitchFamily="2" charset="-122"/>
            </a:endParaRPr>
          </a:p>
        </p:txBody>
      </p:sp>
      <p:sp>
        <p:nvSpPr>
          <p:cNvPr id="20490" name="Text Box 10"/>
          <p:cNvSpPr txBox="1">
            <a:spLocks noChangeArrowheads="1"/>
          </p:cNvSpPr>
          <p:nvPr/>
        </p:nvSpPr>
        <p:spPr bwMode="auto">
          <a:xfrm>
            <a:off x="903996" y="4465489"/>
            <a:ext cx="10153128" cy="1232197"/>
          </a:xfrm>
          <a:prstGeom prst="rect">
            <a:avLst/>
          </a:prstGeom>
          <a:noFill/>
          <a:ln w="9525">
            <a:noFill/>
            <a:miter lim="800000"/>
            <a:headEnd/>
            <a:tailEnd/>
          </a:ln>
          <a:effectLst/>
        </p:spPr>
        <p:txBody>
          <a:bodyPr wrap="square">
            <a:spAutoFit/>
          </a:bodyPr>
          <a:lstStyle/>
          <a:p>
            <a:pPr>
              <a:lnSpc>
                <a:spcPct val="150000"/>
              </a:lnSpc>
            </a:pPr>
            <a:r>
              <a:rPr kumimoji="1" lang="en-US" altLang="zh-CN" sz="2600" b="1" dirty="0">
                <a:solidFill>
                  <a:srgbClr val="000000"/>
                </a:solidFill>
                <a:latin typeface="Times New Roman" pitchFamily="18" charset="0"/>
                <a:ea typeface="华文新魏" pitchFamily="2" charset="-122"/>
              </a:rPr>
              <a:t>        </a:t>
            </a:r>
            <a:r>
              <a:rPr kumimoji="1" lang="zh-CN" altLang="en-US" sz="2600" b="1" dirty="0">
                <a:solidFill>
                  <a:srgbClr val="000000"/>
                </a:solidFill>
                <a:latin typeface="Times New Roman" pitchFamily="18" charset="0"/>
                <a:ea typeface="华文新魏" pitchFamily="2" charset="-122"/>
              </a:rPr>
              <a:t>一个算法可以用自然语言、数学语言或约定符号来描述，也可以用流程图、计算机高级程序语言</a:t>
            </a:r>
            <a:r>
              <a:rPr kumimoji="1" lang="zh-CN" altLang="en-US" sz="2600" b="1" dirty="0">
                <a:solidFill>
                  <a:srgbClr val="000000"/>
                </a:solidFill>
                <a:latin typeface="Times New Roman" pitchFamily="18" charset="0"/>
                <a:ea typeface="华文中宋" pitchFamily="2" charset="-122"/>
              </a:rPr>
              <a:t>（</a:t>
            </a:r>
            <a:r>
              <a:rPr kumimoji="1" lang="zh-CN" altLang="en-US" sz="2600" b="1" dirty="0">
                <a:solidFill>
                  <a:srgbClr val="000000"/>
                </a:solidFill>
                <a:latin typeface="Times New Roman" pitchFamily="18" charset="0"/>
                <a:ea typeface="华文新魏" pitchFamily="2" charset="-122"/>
              </a:rPr>
              <a:t>如 </a:t>
            </a:r>
            <a:r>
              <a:rPr kumimoji="1" lang="en-US" altLang="zh-CN" sz="2600" b="1" dirty="0">
                <a:solidFill>
                  <a:srgbClr val="000000"/>
                </a:solidFill>
                <a:latin typeface="Times New Roman" pitchFamily="18" charset="0"/>
                <a:ea typeface="华文新魏" pitchFamily="2" charset="-122"/>
              </a:rPr>
              <a:t>C </a:t>
            </a:r>
            <a:r>
              <a:rPr kumimoji="1" lang="zh-CN" altLang="en-US" sz="2600" b="1" dirty="0">
                <a:solidFill>
                  <a:srgbClr val="000000"/>
                </a:solidFill>
                <a:latin typeface="Times New Roman" pitchFamily="18" charset="0"/>
                <a:ea typeface="华文新魏" pitchFamily="2" charset="-122"/>
              </a:rPr>
              <a:t>语言</a:t>
            </a:r>
            <a:r>
              <a:rPr kumimoji="1" lang="zh-CN" altLang="en-US" sz="2600" b="1" dirty="0">
                <a:solidFill>
                  <a:srgbClr val="000000"/>
                </a:solidFill>
                <a:latin typeface="Times New Roman" pitchFamily="18" charset="0"/>
                <a:ea typeface="华文中宋" pitchFamily="2" charset="-122"/>
              </a:rPr>
              <a:t>）</a:t>
            </a:r>
            <a:r>
              <a:rPr kumimoji="1" lang="zh-CN" altLang="en-US" sz="2600" b="1" dirty="0">
                <a:solidFill>
                  <a:srgbClr val="000000"/>
                </a:solidFill>
                <a:latin typeface="Times New Roman" pitchFamily="18" charset="0"/>
                <a:ea typeface="华文新魏" pitchFamily="2" charset="-122"/>
              </a:rPr>
              <a:t>或伪代码等来描述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954360"/>
          </a:xfrm>
        </p:spPr>
        <p:txBody>
          <a:bodyPr/>
          <a:lstStyle/>
          <a:p>
            <a:r>
              <a:rPr lang="zh-CN" altLang="en-US" dirty="0"/>
              <a:t>算法的表现形式</a:t>
            </a:r>
          </a:p>
        </p:txBody>
      </p:sp>
      <p:sp>
        <p:nvSpPr>
          <p:cNvPr id="4" name="内容占位符 2"/>
          <p:cNvSpPr>
            <a:spLocks noGrp="1"/>
          </p:cNvSpPr>
          <p:nvPr>
            <p:ph idx="1"/>
          </p:nvPr>
        </p:nvSpPr>
        <p:spPr>
          <a:xfrm>
            <a:off x="1055440" y="762790"/>
            <a:ext cx="8229600" cy="6093296"/>
          </a:xfrm>
        </p:spPr>
        <p:txBody>
          <a:bodyPr>
            <a:noAutofit/>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TURE ;</a:t>
            </a:r>
            <a:r>
              <a:rPr lang="en-US" altLang="zh-CN" sz="2800" dirty="0" err="1"/>
              <a:t>i</a:t>
            </a:r>
            <a:r>
              <a:rPr lang="en-US" altLang="zh-CN" sz="2800" dirty="0"/>
              <a:t> &gt;= 1 &amp;&amp; change ;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 &lt; </a:t>
            </a:r>
            <a:r>
              <a:rPr lang="en-US" altLang="zh-CN" sz="2800" dirty="0" err="1"/>
              <a:t>i</a:t>
            </a:r>
            <a:r>
              <a:rPr lang="en-US" altLang="zh-CN" sz="2800" dirty="0"/>
              <a:t>; ++j)</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
        <p:nvSpPr>
          <p:cNvPr id="3" name="思想气泡: 云 2">
            <a:extLst>
              <a:ext uri="{FF2B5EF4-FFF2-40B4-BE49-F238E27FC236}">
                <a16:creationId xmlns:a16="http://schemas.microsoft.com/office/drawing/2014/main" id="{35CA2AD1-7AF9-44AE-B0BD-EE535E57828C}"/>
              </a:ext>
            </a:extLst>
          </p:cNvPr>
          <p:cNvSpPr/>
          <p:nvPr/>
        </p:nvSpPr>
        <p:spPr>
          <a:xfrm>
            <a:off x="8688288" y="260648"/>
            <a:ext cx="3503712" cy="1296144"/>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2060"/>
                </a:solidFill>
              </a:rPr>
              <a:t>冒泡排序</a:t>
            </a:r>
            <a:endParaRPr lang="en-US" altLang="zh-CN" sz="2800" dirty="0">
              <a:solidFill>
                <a:srgbClr val="002060"/>
              </a:solidFill>
            </a:endParaRPr>
          </a:p>
          <a:p>
            <a:pPr algn="ctr"/>
            <a:r>
              <a:rPr lang="zh-CN" altLang="en-US" sz="2800" dirty="0">
                <a:solidFill>
                  <a:srgbClr val="002060"/>
                </a:solidFill>
              </a:rPr>
              <a:t>算法？</a:t>
            </a:r>
            <a:endParaRPr lang="zh-CN" alt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0" dur="500"/>
                                        <p:tgtEl>
                                          <p:spTgt spid="4">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3" dur="500"/>
                                        <p:tgtEl>
                                          <p:spTgt spid="4">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6" dur="500"/>
                                        <p:tgtEl>
                                          <p:spTgt spid="4">
                                            <p:txEl>
                                              <p:pRg st="4" end="4"/>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9" dur="500"/>
                                        <p:tgtEl>
                                          <p:spTgt spid="4">
                                            <p:txEl>
                                              <p:pRg st="5" end="5"/>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2" dur="500"/>
                                        <p:tgtEl>
                                          <p:spTgt spid="4">
                                            <p:txEl>
                                              <p:pRg st="6" end="6"/>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500"/>
                                        <p:tgtEl>
                                          <p:spTgt spid="4">
                                            <p:txEl>
                                              <p:pRg st="7" end="7"/>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8" dur="500"/>
                                        <p:tgtEl>
                                          <p:spTgt spid="4">
                                            <p:txEl>
                                              <p:pRg st="8" end="8"/>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1" dur="500"/>
                                        <p:tgtEl>
                                          <p:spTgt spid="4">
                                            <p:txEl>
                                              <p:pRg st="9" end="9"/>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4" dur="500"/>
                                        <p:tgtEl>
                                          <p:spTgt spid="4">
                                            <p:txEl>
                                              <p:pRg st="10" end="10"/>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1981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631951" y="1268414"/>
            <a:ext cx="8762335" cy="1934247"/>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1600200" y="3544889"/>
            <a:ext cx="8933856" cy="259904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03388" y="493713"/>
            <a:ext cx="9036448" cy="2562112"/>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03389"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52"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775520" y="3284985"/>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268761"/>
                <a:ext cx="8229600" cy="4525963"/>
              </a:xfrm>
            </p:spPr>
            <p:txBody>
              <a:bodyPr>
                <a:normAutofit fontScale="92500"/>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500" baseline="30000" dirty="0"/>
                  <a:t>                          </a:t>
                </a:r>
                <a14:m>
                  <m:oMath xmlns:m="http://schemas.openxmlformats.org/officeDocument/2006/math">
                    <m:r>
                      <a:rPr lang="zh-CN" altLang="en-US" sz="3000" dirty="0">
                        <a:latin typeface="Cambria Math" panose="02040503050406030204" pitchFamily="18" charset="0"/>
                      </a:rPr>
                      <m:t>则</m:t>
                    </m:r>
                    <m:r>
                      <a:rPr lang="zh-CN" altLang="en-US" sz="3000" i="1" dirty="0" smtClean="0">
                        <a:latin typeface="Cambria Math" panose="02040503050406030204" pitchFamily="18" charset="0"/>
                      </a:rPr>
                      <m:t>𝑇</m:t>
                    </m:r>
                    <m:d>
                      <m:dPr>
                        <m:ctrlPr>
                          <a:rPr lang="zh-CN" altLang="en-US" sz="3000" i="1" dirty="0">
                            <a:latin typeface="Cambria Math" panose="02040503050406030204" pitchFamily="18" charset="0"/>
                          </a:rPr>
                        </m:ctrlPr>
                      </m:dPr>
                      <m:e>
                        <m:r>
                          <a:rPr lang="zh-CN" altLang="en-US" sz="3000" i="1" dirty="0">
                            <a:latin typeface="Cambria Math" panose="02040503050406030204" pitchFamily="18" charset="0"/>
                          </a:rPr>
                          <m:t>𝑛</m:t>
                        </m:r>
                      </m:e>
                    </m:d>
                    <m:r>
                      <a:rPr lang="zh-CN" altLang="en-US" sz="3000" i="0" dirty="0">
                        <a:latin typeface="Cambria Math" panose="02040503050406030204" pitchFamily="18" charset="0"/>
                      </a:rPr>
                      <m:t>=</m:t>
                    </m:r>
                    <m:r>
                      <a:rPr lang="zh-CN" altLang="en-US" sz="3000" i="1" dirty="0">
                        <a:latin typeface="Cambria Math" panose="02040503050406030204" pitchFamily="18" charset="0"/>
                      </a:rPr>
                      <m:t>𝑂</m:t>
                    </m:r>
                    <m:d>
                      <m:dPr>
                        <m:ctrlPr>
                          <a:rPr lang="zh-CN" altLang="en-US" sz="3000" i="1" dirty="0">
                            <a:latin typeface="Cambria Math" panose="02040503050406030204" pitchFamily="18" charset="0"/>
                          </a:rPr>
                        </m:ctrlPr>
                      </m:dPr>
                      <m:e>
                        <m:sSup>
                          <m:sSupPr>
                            <m:ctrlPr>
                              <a:rPr lang="zh-CN" altLang="en-US" sz="3000" i="1" dirty="0">
                                <a:latin typeface="Cambria Math" panose="02040503050406030204" pitchFamily="18" charset="0"/>
                              </a:rPr>
                            </m:ctrlPr>
                          </m:sSupPr>
                          <m:e>
                            <m:r>
                              <a:rPr lang="zh-CN" altLang="en-US" sz="3000" i="0" dirty="0">
                                <a:latin typeface="Cambria Math" panose="02040503050406030204" pitchFamily="18" charset="0"/>
                              </a:rPr>
                              <m:t>2</m:t>
                            </m:r>
                          </m:e>
                          <m:sup>
                            <m:r>
                              <a:rPr lang="zh-CN" altLang="en-US" sz="3000" i="1" dirty="0">
                                <a:latin typeface="Cambria Math" panose="02040503050406030204" pitchFamily="18" charset="0"/>
                              </a:rPr>
                              <m:t>𝑛</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81200" y="1268761"/>
                <a:ext cx="8229600" cy="4525963"/>
              </a:xfrm>
              <a:blipFill>
                <a:blip r:embed="rId2"/>
                <a:stretch>
                  <a:fillRect l="-1481" t="-2288"/>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627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1611314"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1600201" y="4572001"/>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2639616" y="1412776"/>
          <a:ext cx="6768752" cy="4904630"/>
        </p:xfrm>
        <a:graphic>
          <a:graphicData uri="http://schemas.openxmlformats.org/presentationml/2006/ole">
            <mc:AlternateContent xmlns:mc="http://schemas.openxmlformats.org/markup-compatibility/2006">
              <mc:Choice xmlns:v="urn:schemas-microsoft-com:vml" Requires="v">
                <p:oleObj spid="_x0000_s26676"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2207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2423592" y="1628801"/>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void bubble-sort(int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&gt;= 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3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16632"/>
            <a:ext cx="10972800" cy="562074"/>
          </a:xfrm>
        </p:spPr>
        <p:txBody>
          <a:bodyPr>
            <a:normAutofit fontScale="90000"/>
          </a:bodyPr>
          <a:lstStyle/>
          <a:p>
            <a:r>
              <a:rPr lang="zh-CN" altLang="en-US" dirty="0"/>
              <a:t>练习题</a:t>
            </a:r>
          </a:p>
        </p:txBody>
      </p:sp>
      <p:sp>
        <p:nvSpPr>
          <p:cNvPr id="5" name="矩形 4">
            <a:extLst>
              <a:ext uri="{FF2B5EF4-FFF2-40B4-BE49-F238E27FC236}">
                <a16:creationId xmlns:a16="http://schemas.microsoft.com/office/drawing/2014/main" id="{F279258A-6932-468D-9C44-126FB44E0F18}"/>
              </a:ext>
            </a:extLst>
          </p:cNvPr>
          <p:cNvSpPr/>
          <p:nvPr/>
        </p:nvSpPr>
        <p:spPr>
          <a:xfrm>
            <a:off x="695400" y="953735"/>
            <a:ext cx="4608512" cy="1015663"/>
          </a:xfrm>
          <a:prstGeom prst="rect">
            <a:avLst/>
          </a:prstGeom>
        </p:spPr>
        <p:txBody>
          <a:bodyPr wrap="square">
            <a:spAutoFit/>
          </a:bodyPr>
          <a:lstStyle/>
          <a:p>
            <a:r>
              <a:rPr lang="en-US" altLang="zh-CN" sz="2000" dirty="0">
                <a:solidFill>
                  <a:srgbClr val="000000"/>
                </a:solidFill>
                <a:highlight>
                  <a:srgbClr val="FFFFFF"/>
                </a:highlight>
                <a:latin typeface="Droid Sans Mono" panose="020B0609030804020204" pitchFamily="49" charset="0"/>
              </a:rPr>
              <a:t>y = 100;</a:t>
            </a:r>
          </a:p>
          <a:p>
            <a:r>
              <a:rPr lang="en-US" altLang="zh-CN" sz="2000" dirty="0">
                <a:solidFill>
                  <a:srgbClr val="0000FF"/>
                </a:solidFill>
                <a:highlight>
                  <a:srgbClr val="FFFFFF"/>
                </a:highlight>
                <a:latin typeface="Droid Sans Mono" panose="020B0609030804020204" pitchFamily="49" charset="0"/>
              </a:rPr>
              <a:t>while</a:t>
            </a:r>
            <a:r>
              <a:rPr lang="en-US" altLang="zh-CN" sz="2000" dirty="0">
                <a:solidFill>
                  <a:srgbClr val="000000"/>
                </a:solidFill>
                <a:highlight>
                  <a:srgbClr val="FFFFFF"/>
                </a:highlight>
                <a:latin typeface="Droid Sans Mono" panose="020B0609030804020204" pitchFamily="49" charset="0"/>
              </a:rPr>
              <a:t> ( y &gt; 0)</a:t>
            </a:r>
          </a:p>
          <a:p>
            <a:r>
              <a:rPr lang="en-US" altLang="zh-CN" sz="2000" dirty="0">
                <a:solidFill>
                  <a:srgbClr val="000000"/>
                </a:solidFill>
                <a:highlight>
                  <a:srgbClr val="FFFFFF"/>
                </a:highlight>
                <a:latin typeface="Droid Sans Mono" panose="020B0609030804020204" pitchFamily="49" charset="0"/>
              </a:rPr>
              <a:t>	--y;</a:t>
            </a:r>
          </a:p>
        </p:txBody>
      </p:sp>
      <p:sp>
        <p:nvSpPr>
          <p:cNvPr id="7" name="矩形 6">
            <a:extLst>
              <a:ext uri="{FF2B5EF4-FFF2-40B4-BE49-F238E27FC236}">
                <a16:creationId xmlns:a16="http://schemas.microsoft.com/office/drawing/2014/main" id="{DDC53ED6-4CAB-4864-8AE6-F96B7AA147FC}"/>
              </a:ext>
            </a:extLst>
          </p:cNvPr>
          <p:cNvSpPr/>
          <p:nvPr/>
        </p:nvSpPr>
        <p:spPr>
          <a:xfrm>
            <a:off x="6120430" y="1340768"/>
            <a:ext cx="3916457" cy="523220"/>
          </a:xfrm>
          <a:prstGeom prst="rect">
            <a:avLst/>
          </a:prstGeom>
        </p:spPr>
        <p:txBody>
          <a:bodyPr wrap="none">
            <a:spAutoFit/>
          </a:bodyPr>
          <a:lstStyle/>
          <a:p>
            <a:r>
              <a:rPr kumimoji="1" lang="en-US" altLang="zh-CN" sz="2800" b="1" i="1" dirty="0">
                <a:latin typeface="Times New Roman" pitchFamily="18" charset="0"/>
                <a:ea typeface="华文中宋" pitchFamily="2" charset="-122"/>
              </a:rPr>
              <a:t>100                            O</a:t>
            </a:r>
            <a:r>
              <a:rPr kumimoji="1" lang="en-US" altLang="zh-CN" sz="2800" b="1" dirty="0">
                <a:latin typeface="Times New Roman" pitchFamily="18" charset="0"/>
                <a:ea typeface="华文中宋" pitchFamily="2" charset="-122"/>
              </a:rPr>
              <a:t>(1)</a:t>
            </a:r>
            <a:endParaRPr lang="zh-CN" altLang="en-US" sz="2800" dirty="0"/>
          </a:p>
        </p:txBody>
      </p:sp>
      <p:sp>
        <p:nvSpPr>
          <p:cNvPr id="8" name="矩形 7">
            <a:extLst>
              <a:ext uri="{FF2B5EF4-FFF2-40B4-BE49-F238E27FC236}">
                <a16:creationId xmlns:a16="http://schemas.microsoft.com/office/drawing/2014/main" id="{267F23E3-5049-463E-A7CB-1982A8248506}"/>
              </a:ext>
            </a:extLst>
          </p:cNvPr>
          <p:cNvSpPr/>
          <p:nvPr/>
        </p:nvSpPr>
        <p:spPr>
          <a:xfrm>
            <a:off x="695400" y="2255202"/>
            <a:ext cx="4762842" cy="1323439"/>
          </a:xfrm>
          <a:prstGeom prst="rect">
            <a:avLst/>
          </a:prstGeom>
        </p:spPr>
        <p:txBody>
          <a:bodyPr wrap="square">
            <a:spAutoFit/>
          </a:bodyPr>
          <a:lstStyle/>
          <a:p>
            <a:r>
              <a:rPr lang="en-US" altLang="zh-CN" sz="2000" dirty="0">
                <a:solidFill>
                  <a:srgbClr val="000000"/>
                </a:solidFill>
                <a:highlight>
                  <a:srgbClr val="FFFFFF"/>
                </a:highlight>
                <a:latin typeface="Droid Sans Mono" panose="020B0609030804020204" pitchFamily="49" charset="0"/>
              </a:rPr>
              <a:t>count = 0;</a:t>
            </a:r>
          </a:p>
          <a:p>
            <a:r>
              <a:rPr lang="nn-NO" altLang="zh-CN" sz="2000" dirty="0">
                <a:solidFill>
                  <a:srgbClr val="0000FF"/>
                </a:solidFill>
                <a:highlight>
                  <a:srgbClr val="FFFFFF"/>
                </a:highlight>
                <a:latin typeface="Droid Sans Mono" panose="020B0609030804020204" pitchFamily="49" charset="0"/>
              </a:rPr>
              <a:t>for</a:t>
            </a:r>
            <a:r>
              <a:rPr lang="nn-NO" altLang="zh-CN" sz="2000" dirty="0">
                <a:solidFill>
                  <a:srgbClr val="000000"/>
                </a:solidFill>
                <a:highlight>
                  <a:srgbClr val="FFFFFF"/>
                </a:highlight>
                <a:latin typeface="Droid Sans Mono" panose="020B0609030804020204" pitchFamily="49" charset="0"/>
              </a:rPr>
              <a:t> (i = 1; i &lt;= n; i *= 2)</a:t>
            </a:r>
          </a:p>
          <a:p>
            <a:r>
              <a:rPr lang="en-US" altLang="zh-CN" sz="2000" dirty="0">
                <a:solidFill>
                  <a:srgbClr val="0000FF"/>
                </a:solidFill>
                <a:highlight>
                  <a:srgbClr val="FFFFFF"/>
                </a:highlight>
                <a:latin typeface="Droid Sans Mono" panose="020B0609030804020204" pitchFamily="49" charset="0"/>
              </a:rPr>
              <a:t>	for</a:t>
            </a:r>
            <a:r>
              <a:rPr lang="en-US" altLang="zh-CN" sz="2000" dirty="0">
                <a:solidFill>
                  <a:srgbClr val="000000"/>
                </a:solidFill>
                <a:highlight>
                  <a:srgbClr val="FFFFFF"/>
                </a:highlight>
                <a:latin typeface="Droid Sans Mono" panose="020B0609030804020204" pitchFamily="49" charset="0"/>
              </a:rPr>
              <a:t>(j = 1; j &lt;= n; ++j)</a:t>
            </a:r>
          </a:p>
          <a:p>
            <a:r>
              <a:rPr lang="en-US" altLang="zh-CN" sz="2000" dirty="0">
                <a:solidFill>
                  <a:srgbClr val="000000"/>
                </a:solidFill>
                <a:highlight>
                  <a:srgbClr val="FFFFFF"/>
                </a:highlight>
                <a:latin typeface="Droid Sans Mono" panose="020B0609030804020204" pitchFamily="49" charset="0"/>
              </a:rPr>
              <a:t>		count++;</a:t>
            </a:r>
            <a:endParaRPr lang="zh-CN" altLang="en-US" sz="2000" dirty="0"/>
          </a:p>
        </p:txBody>
      </p:sp>
      <p:sp>
        <p:nvSpPr>
          <p:cNvPr id="9" name="矩形 8">
            <a:extLst>
              <a:ext uri="{FF2B5EF4-FFF2-40B4-BE49-F238E27FC236}">
                <a16:creationId xmlns:a16="http://schemas.microsoft.com/office/drawing/2014/main" id="{0CCDAFE8-1F01-4D42-BCD8-505D7C17CA63}"/>
              </a:ext>
            </a:extLst>
          </p:cNvPr>
          <p:cNvSpPr/>
          <p:nvPr/>
        </p:nvSpPr>
        <p:spPr>
          <a:xfrm>
            <a:off x="695400" y="3781387"/>
            <a:ext cx="5616624" cy="1323439"/>
          </a:xfrm>
          <a:prstGeom prst="rect">
            <a:avLst/>
          </a:prstGeom>
        </p:spPr>
        <p:txBody>
          <a:bodyPr wrap="square">
            <a:spAutoFit/>
          </a:bodyPr>
          <a:lstStyle/>
          <a:p>
            <a:r>
              <a:rPr lang="en-US" altLang="zh-CN" sz="2000" dirty="0">
                <a:solidFill>
                  <a:srgbClr val="000000"/>
                </a:solidFill>
                <a:highlight>
                  <a:srgbClr val="FFFFFF"/>
                </a:highlight>
                <a:latin typeface="Droid Sans Mono" panose="020B0609030804020204" pitchFamily="49" charset="0"/>
              </a:rPr>
              <a:t>m = 0;</a:t>
            </a:r>
          </a:p>
          <a:p>
            <a:r>
              <a:rPr lang="nn-NO" altLang="zh-CN" sz="2000" dirty="0">
                <a:solidFill>
                  <a:srgbClr val="0000FF"/>
                </a:solidFill>
                <a:highlight>
                  <a:srgbClr val="FFFFFF"/>
                </a:highlight>
                <a:latin typeface="Droid Sans Mono" panose="020B0609030804020204" pitchFamily="49" charset="0"/>
              </a:rPr>
              <a:t>for</a:t>
            </a:r>
            <a:r>
              <a:rPr lang="nn-NO" altLang="zh-CN" sz="2000" dirty="0">
                <a:solidFill>
                  <a:srgbClr val="000000"/>
                </a:solidFill>
                <a:highlight>
                  <a:srgbClr val="FFFFFF"/>
                </a:highlight>
                <a:latin typeface="Droid Sans Mono" panose="020B0609030804020204" pitchFamily="49" charset="0"/>
              </a:rPr>
              <a:t> (i = 1; i &lt;= n; ++i)</a:t>
            </a:r>
          </a:p>
          <a:p>
            <a:r>
              <a:rPr lang="en-US" altLang="zh-CN" sz="2000" dirty="0">
                <a:solidFill>
                  <a:srgbClr val="0000FF"/>
                </a:solidFill>
                <a:highlight>
                  <a:srgbClr val="FFFFFF"/>
                </a:highlight>
                <a:latin typeface="Droid Sans Mono" panose="020B0609030804020204" pitchFamily="49" charset="0"/>
              </a:rPr>
              <a:t>	for</a:t>
            </a:r>
            <a:r>
              <a:rPr lang="en-US" altLang="zh-CN" sz="2000" dirty="0">
                <a:solidFill>
                  <a:srgbClr val="000000"/>
                </a:solidFill>
                <a:highlight>
                  <a:srgbClr val="FFFFFF"/>
                </a:highlight>
                <a:latin typeface="Droid Sans Mono" panose="020B0609030804020204" pitchFamily="49" charset="0"/>
              </a:rPr>
              <a:t>(j = 1; j &lt;= 2 * </a:t>
            </a:r>
            <a:r>
              <a:rPr lang="en-US" altLang="zh-CN" sz="2000" dirty="0" err="1">
                <a:solidFill>
                  <a:srgbClr val="000000"/>
                </a:solidFill>
                <a:highlight>
                  <a:srgbClr val="FFFFFF"/>
                </a:highlight>
                <a:latin typeface="Droid Sans Mono" panose="020B0609030804020204" pitchFamily="49" charset="0"/>
              </a:rPr>
              <a:t>i</a:t>
            </a:r>
            <a:r>
              <a:rPr lang="en-US" altLang="zh-CN" sz="2000" dirty="0">
                <a:solidFill>
                  <a:srgbClr val="000000"/>
                </a:solidFill>
                <a:highlight>
                  <a:srgbClr val="FFFFFF"/>
                </a:highlight>
                <a:latin typeface="Droid Sans Mono" panose="020B0609030804020204" pitchFamily="49" charset="0"/>
              </a:rPr>
              <a:t>; ++j)</a:t>
            </a:r>
          </a:p>
          <a:p>
            <a:r>
              <a:rPr lang="en-US" altLang="zh-CN" sz="2000" dirty="0">
                <a:solidFill>
                  <a:srgbClr val="000000"/>
                </a:solidFill>
                <a:highlight>
                  <a:srgbClr val="FFFFFF"/>
                </a:highlight>
                <a:latin typeface="Droid Sans Mono" panose="020B0609030804020204" pitchFamily="49" charset="0"/>
              </a:rPr>
              <a:t>		++m;</a:t>
            </a:r>
            <a:endParaRPr lang="zh-CN" altLang="en-US" sz="2000" dirty="0"/>
          </a:p>
        </p:txBody>
      </p:sp>
      <p:sp>
        <p:nvSpPr>
          <p:cNvPr id="10" name="矩形 9">
            <a:extLst>
              <a:ext uri="{FF2B5EF4-FFF2-40B4-BE49-F238E27FC236}">
                <a16:creationId xmlns:a16="http://schemas.microsoft.com/office/drawing/2014/main" id="{2314CE53-361F-47E4-B8D8-CF6C75DD97B8}"/>
              </a:ext>
            </a:extLst>
          </p:cNvPr>
          <p:cNvSpPr/>
          <p:nvPr/>
        </p:nvSpPr>
        <p:spPr>
          <a:xfrm>
            <a:off x="6120430" y="2596105"/>
            <a:ext cx="4693914" cy="523220"/>
          </a:xfrm>
          <a:prstGeom prst="rect">
            <a:avLst/>
          </a:prstGeom>
        </p:spPr>
        <p:txBody>
          <a:bodyPr wrap="none">
            <a:spAutoFit/>
          </a:bodyPr>
          <a:lstStyle/>
          <a:p>
            <a:r>
              <a:rPr kumimoji="1" lang="en-US" altLang="zh-CN" sz="2800" b="1" i="1" dirty="0">
                <a:latin typeface="Times New Roman" pitchFamily="18" charset="0"/>
                <a:ea typeface="华文中宋" pitchFamily="2" charset="-122"/>
              </a:rPr>
              <a:t>n</a:t>
            </a:r>
            <a:r>
              <a:rPr kumimoji="1" lang="en-US" altLang="zh-CN" sz="2800" b="1" dirty="0">
                <a:latin typeface="Times New Roman" pitchFamily="18" charset="0"/>
                <a:ea typeface="华文中宋" pitchFamily="2" charset="-122"/>
              </a:rPr>
              <a:t>log</a:t>
            </a:r>
            <a:r>
              <a:rPr kumimoji="1" lang="en-US" altLang="zh-CN" sz="2800" b="1" baseline="-25000" dirty="0">
                <a:latin typeface="Times New Roman" pitchFamily="18" charset="0"/>
                <a:ea typeface="华文中宋" pitchFamily="2" charset="-122"/>
              </a:rPr>
              <a:t>2</a:t>
            </a:r>
            <a:r>
              <a:rPr kumimoji="1" lang="en-US" altLang="zh-CN" sz="2800" b="1" dirty="0">
                <a:latin typeface="Times New Roman" pitchFamily="18" charset="0"/>
                <a:ea typeface="华文中宋" pitchFamily="2" charset="-122"/>
              </a:rPr>
              <a:t> </a:t>
            </a:r>
            <a:r>
              <a:rPr kumimoji="1" lang="en-US" altLang="zh-CN" sz="2800" b="1" i="1" dirty="0">
                <a:latin typeface="Times New Roman" pitchFamily="18" charset="0"/>
                <a:ea typeface="华文中宋" pitchFamily="2" charset="-122"/>
              </a:rPr>
              <a:t>n + </a:t>
            </a:r>
            <a:r>
              <a:rPr kumimoji="1" lang="en-US" altLang="zh-CN" sz="2800" b="1" i="1" dirty="0" err="1">
                <a:latin typeface="Times New Roman" pitchFamily="18" charset="0"/>
                <a:ea typeface="华文中宋" pitchFamily="2" charset="-122"/>
              </a:rPr>
              <a:t>nC</a:t>
            </a:r>
            <a:r>
              <a:rPr kumimoji="1" lang="en-US" altLang="zh-CN" sz="2800" b="1" i="1" dirty="0">
                <a:latin typeface="Times New Roman" pitchFamily="18" charset="0"/>
                <a:ea typeface="华文中宋" pitchFamily="2" charset="-122"/>
              </a:rPr>
              <a:t>            O</a:t>
            </a:r>
            <a:r>
              <a:rPr kumimoji="1" lang="en-US" altLang="zh-CN" sz="2800" b="1" dirty="0">
                <a:latin typeface="Times New Roman" pitchFamily="18" charset="0"/>
                <a:ea typeface="华文中宋" pitchFamily="2" charset="-122"/>
              </a:rPr>
              <a:t>(</a:t>
            </a:r>
            <a:r>
              <a:rPr kumimoji="1" lang="en-US" altLang="zh-CN" sz="2800" b="1" i="1" dirty="0">
                <a:latin typeface="Times New Roman" pitchFamily="18" charset="0"/>
                <a:ea typeface="华文中宋" pitchFamily="2" charset="-122"/>
              </a:rPr>
              <a:t>n</a:t>
            </a:r>
            <a:r>
              <a:rPr kumimoji="1" lang="en-US" altLang="zh-CN" sz="2800" b="1" dirty="0">
                <a:latin typeface="Times New Roman" pitchFamily="18" charset="0"/>
                <a:ea typeface="华文中宋" pitchFamily="2" charset="-122"/>
              </a:rPr>
              <a:t>log</a:t>
            </a:r>
            <a:r>
              <a:rPr kumimoji="1" lang="en-US" altLang="zh-CN" sz="2800" b="1" baseline="-25000" dirty="0">
                <a:latin typeface="Times New Roman" pitchFamily="18" charset="0"/>
                <a:ea typeface="华文中宋" pitchFamily="2" charset="-122"/>
              </a:rPr>
              <a:t>2 </a:t>
            </a:r>
            <a:r>
              <a:rPr kumimoji="1" lang="en-US" altLang="zh-CN" sz="2800" b="1" i="1" dirty="0">
                <a:latin typeface="Times New Roman" pitchFamily="18" charset="0"/>
                <a:ea typeface="华文中宋" pitchFamily="2" charset="-122"/>
              </a:rPr>
              <a:t>n</a:t>
            </a:r>
            <a:r>
              <a:rPr kumimoji="1" lang="en-US" altLang="zh-CN" sz="2800" b="1" dirty="0">
                <a:latin typeface="Times New Roman" pitchFamily="18" charset="0"/>
                <a:ea typeface="华文中宋" pitchFamily="2" charset="-122"/>
              </a:rPr>
              <a:t>)</a:t>
            </a:r>
            <a:endParaRPr lang="zh-CN" altLang="en-US" sz="2800" dirty="0"/>
          </a:p>
        </p:txBody>
      </p:sp>
      <p:sp>
        <p:nvSpPr>
          <p:cNvPr id="12" name="矩形 11">
            <a:extLst>
              <a:ext uri="{FF2B5EF4-FFF2-40B4-BE49-F238E27FC236}">
                <a16:creationId xmlns:a16="http://schemas.microsoft.com/office/drawing/2014/main" id="{E406B119-E989-4E88-8960-610F4BCAFAF3}"/>
              </a:ext>
            </a:extLst>
          </p:cNvPr>
          <p:cNvSpPr/>
          <p:nvPr/>
        </p:nvSpPr>
        <p:spPr>
          <a:xfrm>
            <a:off x="6120430" y="4246062"/>
            <a:ext cx="3916457" cy="523220"/>
          </a:xfrm>
          <a:prstGeom prst="rect">
            <a:avLst/>
          </a:prstGeom>
        </p:spPr>
        <p:txBody>
          <a:bodyPr wrap="none">
            <a:spAutoFit/>
          </a:bodyPr>
          <a:lstStyle/>
          <a:p>
            <a:r>
              <a:rPr kumimoji="1" lang="en-US" altLang="zh-CN" sz="2800" b="1" i="1" dirty="0">
                <a:latin typeface="Times New Roman" pitchFamily="18" charset="0"/>
                <a:ea typeface="华文中宋" pitchFamily="2" charset="-122"/>
              </a:rPr>
              <a:t>n(n+1)                     O</a:t>
            </a:r>
            <a:r>
              <a:rPr kumimoji="1" lang="en-US" altLang="zh-CN" sz="2800" b="1" dirty="0">
                <a:latin typeface="Times New Roman" pitchFamily="18" charset="0"/>
                <a:ea typeface="华文中宋" pitchFamily="2" charset="-122"/>
              </a:rPr>
              <a:t>(</a:t>
            </a:r>
            <a:r>
              <a:rPr kumimoji="1" lang="en-US" altLang="zh-CN" sz="2800" b="1" i="1" dirty="0">
                <a:latin typeface="Times New Roman" pitchFamily="18" charset="0"/>
                <a:ea typeface="华文中宋" pitchFamily="2" charset="-122"/>
              </a:rPr>
              <a:t>n</a:t>
            </a:r>
            <a:r>
              <a:rPr kumimoji="1" lang="en-US" altLang="zh-CN" sz="2800" b="1" i="1" baseline="30000" dirty="0">
                <a:latin typeface="Times New Roman" pitchFamily="18" charset="0"/>
                <a:ea typeface="华文中宋" pitchFamily="2" charset="-122"/>
              </a:rPr>
              <a:t>2</a:t>
            </a:r>
            <a:r>
              <a:rPr kumimoji="1" lang="en-US" altLang="zh-CN" sz="2800" b="1" dirty="0">
                <a:latin typeface="Times New Roman" pitchFamily="18" charset="0"/>
                <a:ea typeface="华文中宋" pitchFamily="2" charset="-122"/>
              </a:rPr>
              <a:t>)</a:t>
            </a:r>
            <a:endParaRPr lang="zh-CN" altLang="en-US" sz="2800" dirty="0"/>
          </a:p>
        </p:txBody>
      </p:sp>
      <p:sp>
        <p:nvSpPr>
          <p:cNvPr id="11" name="矩形 10">
            <a:extLst>
              <a:ext uri="{FF2B5EF4-FFF2-40B4-BE49-F238E27FC236}">
                <a16:creationId xmlns:a16="http://schemas.microsoft.com/office/drawing/2014/main" id="{039AAD67-C6C1-4B6F-8D5C-32400DE2AC7D}"/>
              </a:ext>
            </a:extLst>
          </p:cNvPr>
          <p:cNvSpPr/>
          <p:nvPr/>
        </p:nvSpPr>
        <p:spPr>
          <a:xfrm>
            <a:off x="695400" y="5166723"/>
            <a:ext cx="6096000" cy="1200329"/>
          </a:xfrm>
          <a:prstGeom prst="rect">
            <a:avLst/>
          </a:prstGeom>
        </p:spPr>
        <p:txBody>
          <a:bodyPr>
            <a:spAutoFit/>
          </a:bodyPr>
          <a:lstStyle/>
          <a:p>
            <a:r>
              <a:rPr lang="en-US" altLang="zh-CN" sz="2400" dirty="0" err="1">
                <a:solidFill>
                  <a:srgbClr val="000000"/>
                </a:solidFill>
                <a:highlight>
                  <a:srgbClr val="FFFFFF"/>
                </a:highlight>
                <a:latin typeface="Droid Sans Mono" panose="020B0609030804020204" pitchFamily="49" charset="0"/>
              </a:rPr>
              <a:t>i</a:t>
            </a:r>
            <a:r>
              <a:rPr lang="en-US" altLang="zh-CN" sz="2400" dirty="0">
                <a:solidFill>
                  <a:srgbClr val="000000"/>
                </a:solidFill>
                <a:highlight>
                  <a:srgbClr val="FFFFFF"/>
                </a:highlight>
                <a:latin typeface="Droid Sans Mono" panose="020B0609030804020204" pitchFamily="49" charset="0"/>
              </a:rPr>
              <a:t> = 1;</a:t>
            </a:r>
          </a:p>
          <a:p>
            <a:r>
              <a:rPr lang="en-US" altLang="zh-CN" sz="2400" dirty="0">
                <a:solidFill>
                  <a:srgbClr val="0000FF"/>
                </a:solidFill>
                <a:highlight>
                  <a:srgbClr val="FFFFFF"/>
                </a:highlight>
                <a:latin typeface="Droid Sans Mono" panose="020B0609030804020204" pitchFamily="49" charset="0"/>
              </a:rPr>
              <a:t>while</a:t>
            </a:r>
            <a:r>
              <a:rPr lang="en-US" altLang="zh-CN" sz="2400" dirty="0">
                <a:solidFill>
                  <a:srgbClr val="000000"/>
                </a:solidFill>
                <a:highlight>
                  <a:srgbClr val="FFFFFF"/>
                </a:highlight>
                <a:latin typeface="Droid Sans Mono" panose="020B0609030804020204" pitchFamily="49" charset="0"/>
              </a:rPr>
              <a:t>(</a:t>
            </a:r>
            <a:r>
              <a:rPr lang="en-US" altLang="zh-CN" sz="2400" dirty="0" err="1">
                <a:solidFill>
                  <a:srgbClr val="000000"/>
                </a:solidFill>
                <a:highlight>
                  <a:srgbClr val="FFFFFF"/>
                </a:highlight>
                <a:latin typeface="Droid Sans Mono" panose="020B0609030804020204" pitchFamily="49" charset="0"/>
              </a:rPr>
              <a:t>i</a:t>
            </a:r>
            <a:r>
              <a:rPr lang="en-US" altLang="zh-CN" sz="2400" dirty="0">
                <a:solidFill>
                  <a:srgbClr val="000000"/>
                </a:solidFill>
                <a:highlight>
                  <a:srgbClr val="FFFFFF"/>
                </a:highlight>
                <a:latin typeface="Droid Sans Mono" panose="020B0609030804020204" pitchFamily="49" charset="0"/>
              </a:rPr>
              <a:t> &lt;= n)</a:t>
            </a:r>
          </a:p>
          <a:p>
            <a:r>
              <a:rPr lang="en-US" altLang="zh-CN" sz="2400" dirty="0">
                <a:solidFill>
                  <a:srgbClr val="000000"/>
                </a:solidFill>
                <a:highlight>
                  <a:srgbClr val="FFFFFF"/>
                </a:highlight>
                <a:latin typeface="Droid Sans Mono" panose="020B0609030804020204" pitchFamily="49" charset="0"/>
              </a:rPr>
              <a:t>	</a:t>
            </a:r>
            <a:r>
              <a:rPr lang="en-US" altLang="zh-CN" sz="2400" dirty="0" err="1">
                <a:solidFill>
                  <a:srgbClr val="000000"/>
                </a:solidFill>
                <a:highlight>
                  <a:srgbClr val="FFFFFF"/>
                </a:highlight>
                <a:latin typeface="Droid Sans Mono" panose="020B0609030804020204" pitchFamily="49" charset="0"/>
              </a:rPr>
              <a:t>i</a:t>
            </a:r>
            <a:r>
              <a:rPr lang="en-US" altLang="zh-CN" sz="2400" dirty="0">
                <a:solidFill>
                  <a:srgbClr val="000000"/>
                </a:solidFill>
                <a:highlight>
                  <a:srgbClr val="FFFFFF"/>
                </a:highlight>
                <a:latin typeface="Droid Sans Mono" panose="020B0609030804020204" pitchFamily="49" charset="0"/>
              </a:rPr>
              <a:t> *= 3;</a:t>
            </a:r>
            <a:endParaRPr lang="zh-CN" altLang="en-US" sz="2400" dirty="0"/>
          </a:p>
        </p:txBody>
      </p:sp>
      <p:sp>
        <p:nvSpPr>
          <p:cNvPr id="15" name="矩形 14">
            <a:extLst>
              <a:ext uri="{FF2B5EF4-FFF2-40B4-BE49-F238E27FC236}">
                <a16:creationId xmlns:a16="http://schemas.microsoft.com/office/drawing/2014/main" id="{99248EAB-C4F6-4026-A3E9-C19C0DEB3FA7}"/>
              </a:ext>
            </a:extLst>
          </p:cNvPr>
          <p:cNvSpPr/>
          <p:nvPr/>
        </p:nvSpPr>
        <p:spPr>
          <a:xfrm>
            <a:off x="6096000" y="5614764"/>
            <a:ext cx="4362092" cy="523220"/>
          </a:xfrm>
          <a:prstGeom prst="rect">
            <a:avLst/>
          </a:prstGeom>
        </p:spPr>
        <p:txBody>
          <a:bodyPr wrap="none">
            <a:spAutoFit/>
          </a:bodyPr>
          <a:lstStyle/>
          <a:p>
            <a:r>
              <a:rPr kumimoji="1" lang="en-US" altLang="zh-CN" sz="2800" b="1" dirty="0">
                <a:latin typeface="Times New Roman" pitchFamily="18" charset="0"/>
                <a:ea typeface="华文中宋" pitchFamily="2" charset="-122"/>
              </a:rPr>
              <a:t>log</a:t>
            </a:r>
            <a:r>
              <a:rPr kumimoji="1" lang="en-US" altLang="zh-CN" sz="2800" b="1" baseline="-25000" dirty="0">
                <a:latin typeface="Times New Roman" pitchFamily="18" charset="0"/>
                <a:ea typeface="华文中宋" pitchFamily="2" charset="-122"/>
              </a:rPr>
              <a:t>3</a:t>
            </a:r>
            <a:r>
              <a:rPr kumimoji="1" lang="en-US" altLang="zh-CN" sz="2800" b="1" dirty="0">
                <a:latin typeface="Times New Roman" pitchFamily="18" charset="0"/>
                <a:ea typeface="华文中宋" pitchFamily="2" charset="-122"/>
              </a:rPr>
              <a:t> </a:t>
            </a:r>
            <a:r>
              <a:rPr kumimoji="1" lang="en-US" altLang="zh-CN" sz="2800" b="1" i="1" dirty="0">
                <a:latin typeface="Times New Roman" pitchFamily="18" charset="0"/>
                <a:ea typeface="华文中宋" pitchFamily="2" charset="-122"/>
              </a:rPr>
              <a:t>n + C               O</a:t>
            </a:r>
            <a:r>
              <a:rPr kumimoji="1" lang="en-US" altLang="zh-CN" sz="2800" b="1" dirty="0">
                <a:latin typeface="Times New Roman" pitchFamily="18" charset="0"/>
                <a:ea typeface="华文中宋" pitchFamily="2" charset="-122"/>
              </a:rPr>
              <a:t>(log</a:t>
            </a:r>
            <a:r>
              <a:rPr kumimoji="1" lang="en-US" altLang="zh-CN" sz="2800" b="1" baseline="-25000" dirty="0">
                <a:latin typeface="Times New Roman" pitchFamily="18" charset="0"/>
                <a:ea typeface="华文中宋" pitchFamily="2" charset="-122"/>
              </a:rPr>
              <a:t>3 </a:t>
            </a:r>
            <a:r>
              <a:rPr kumimoji="1" lang="en-US" altLang="zh-CN" sz="2800" b="1" i="1" dirty="0">
                <a:latin typeface="Times New Roman" pitchFamily="18" charset="0"/>
                <a:ea typeface="华文中宋" pitchFamily="2" charset="-122"/>
              </a:rPr>
              <a:t>n</a:t>
            </a:r>
            <a:r>
              <a:rPr kumimoji="1" lang="en-US" altLang="zh-CN" sz="2800" b="1" dirty="0">
                <a:latin typeface="Times New Roman" pitchFamily="18" charset="0"/>
                <a:ea typeface="华文中宋" pitchFamily="2" charset="-122"/>
              </a:rPr>
              <a:t>)</a:t>
            </a:r>
            <a:endParaRPr lang="zh-CN" altLang="en-US" sz="2800" dirty="0"/>
          </a:p>
        </p:txBody>
      </p:sp>
      <p:sp>
        <p:nvSpPr>
          <p:cNvPr id="16" name="矩形 15">
            <a:extLst>
              <a:ext uri="{FF2B5EF4-FFF2-40B4-BE49-F238E27FC236}">
                <a16:creationId xmlns:a16="http://schemas.microsoft.com/office/drawing/2014/main" id="{F9A19394-34FE-4493-8F96-4E7C763A60E5}"/>
              </a:ext>
            </a:extLst>
          </p:cNvPr>
          <p:cNvSpPr/>
          <p:nvPr/>
        </p:nvSpPr>
        <p:spPr>
          <a:xfrm>
            <a:off x="5784601" y="678706"/>
            <a:ext cx="5365571" cy="523220"/>
          </a:xfrm>
          <a:prstGeom prst="rect">
            <a:avLst/>
          </a:prstGeom>
        </p:spPr>
        <p:txBody>
          <a:bodyPr wrap="none">
            <a:spAutoFit/>
          </a:bodyPr>
          <a:lstStyle/>
          <a:p>
            <a:r>
              <a:rPr kumimoji="1" lang="zh-CN" altLang="en-US" sz="2800" b="1" i="1" dirty="0">
                <a:latin typeface="Times New Roman" pitchFamily="18" charset="0"/>
                <a:ea typeface="华文中宋" pitchFamily="2" charset="-122"/>
              </a:rPr>
              <a:t>频度 </a:t>
            </a:r>
            <a:r>
              <a:rPr kumimoji="1" lang="en-US" altLang="zh-CN" sz="2800" b="1" i="1" dirty="0">
                <a:latin typeface="Times New Roman" pitchFamily="18" charset="0"/>
                <a:ea typeface="华文中宋" pitchFamily="2" charset="-122"/>
              </a:rPr>
              <a:t>P(n)</a:t>
            </a:r>
            <a:r>
              <a:rPr kumimoji="1" lang="zh-CN" altLang="en-US" sz="2800" b="1" i="1" dirty="0">
                <a:latin typeface="Times New Roman" pitchFamily="18" charset="0"/>
                <a:ea typeface="华文中宋" pitchFamily="2" charset="-122"/>
              </a:rPr>
              <a:t>             时间复杂度 </a:t>
            </a:r>
            <a:r>
              <a:rPr kumimoji="1" lang="en-US" altLang="zh-CN" sz="2800" b="1" i="1" dirty="0">
                <a:latin typeface="Times New Roman" pitchFamily="18" charset="0"/>
                <a:ea typeface="华文中宋" pitchFamily="2" charset="-122"/>
              </a:rPr>
              <a:t>T(n)</a:t>
            </a:r>
            <a:endParaRPr lang="zh-CN" altLang="en-US" sz="2800" dirty="0"/>
          </a:p>
        </p:txBody>
      </p:sp>
    </p:spTree>
    <p:extLst>
      <p:ext uri="{BB962C8B-B14F-4D97-AF65-F5344CB8AC3E}">
        <p14:creationId xmlns:p14="http://schemas.microsoft.com/office/powerpoint/2010/main" val="74605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1" grpId="0"/>
      <p:bldP spid="15"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00201" y="549276"/>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1600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4953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4800601" y="3000376"/>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1600200" y="4419600"/>
            <a:ext cx="8879354" cy="1134734"/>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1600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10069514"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1622426" y="1031876"/>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1847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1846263" y="188914"/>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847850" y="404814"/>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727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2567609" y="549275"/>
            <a:ext cx="7705105" cy="46544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635125" y="522289"/>
            <a:ext cx="1306768" cy="470129"/>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631951" y="1098550"/>
            <a:ext cx="880369" cy="548548"/>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3457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2351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7824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8543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6815139"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6815138" y="2133601"/>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5375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3287713" y="2165351"/>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3071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631950" y="1746250"/>
            <a:ext cx="1499128" cy="1569660"/>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5126038" y="2682875"/>
            <a:ext cx="760412" cy="1295400"/>
            <a:chOff x="2269" y="1690"/>
            <a:chExt cx="479"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9" cy="409"/>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3186114"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631951" y="3367089"/>
            <a:ext cx="1565275" cy="1200329"/>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3071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5159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6350001" y="2682875"/>
            <a:ext cx="760413" cy="1295400"/>
            <a:chOff x="3040" y="1690"/>
            <a:chExt cx="479"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9" cy="583"/>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6383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6989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8399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8537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8543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631951"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2495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2495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2422526"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5238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8112125" y="5589589"/>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6888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8628064" y="5872163"/>
            <a:ext cx="1792287" cy="457200"/>
          </a:xfrm>
          <a:prstGeom prst="rect">
            <a:avLst/>
          </a:prstGeom>
          <a:noFill/>
          <a:ln w="9525">
            <a:noFill/>
            <a:miter lim="800000"/>
            <a:headEnd/>
            <a:tailEnd/>
          </a:ln>
          <a:effectLst/>
        </p:spPr>
        <p:txBody>
          <a:bodyPr wrap="none">
            <a:spAutoFit/>
          </a:bodyPr>
          <a:lstStyle/>
          <a:p>
            <a:r>
              <a:rPr kumimoji="1" lang="zh-CN" altLang="en-US" sz="2400" b="1" dirty="0">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9474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981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3738778" y="3421001"/>
          <a:ext cx="6779096" cy="3273227"/>
        </p:xfrm>
        <a:graphic>
          <a:graphicData uri="http://schemas.openxmlformats.org/drawingml/2006/chart">
            <c:chart xmlns:c="http://schemas.openxmlformats.org/drawingml/2006/chart" xmlns:r="http://schemas.openxmlformats.org/officeDocument/2006/relationships" r:id="rId4"/>
          </a:graphicData>
        </a:graphic>
      </p:graphicFrame>
      <p:sp>
        <p:nvSpPr>
          <p:cNvPr id="4" name="内容占位符 2"/>
          <p:cNvSpPr txBox="1">
            <a:spLocks/>
          </p:cNvSpPr>
          <p:nvPr/>
        </p:nvSpPr>
        <p:spPr>
          <a:xfrm>
            <a:off x="1991544" y="1493094"/>
            <a:ext cx="8229600" cy="5248275"/>
          </a:xfrm>
          <a:prstGeom prst="rect">
            <a:avLst/>
          </a:prstGeom>
        </p:spPr>
        <p:txBody>
          <a:bodyPr vert="horz" lIns="91440" tIns="45720" rIns="91440" bIns="45720" rtlCol="0">
            <a:normAutofit/>
          </a:bodyPr>
          <a:lstStyle/>
          <a:p>
            <a:pPr marL="342900" indent="-342900">
              <a:spcBef>
                <a:spcPct val="20000"/>
              </a:spcBef>
              <a:defRPr/>
            </a:pPr>
            <a:r>
              <a:rPr lang="zh-CN" altLang="en-US" sz="3200" dirty="0"/>
              <a:t>性质    </a:t>
            </a:r>
            <a:r>
              <a:rPr lang="zh-CN" altLang="en-US" sz="3200" dirty="0">
                <a:solidFill>
                  <a:srgbClr val="FF0000"/>
                </a:solidFill>
              </a:rPr>
              <a:t>专业必修</a:t>
            </a:r>
            <a:endParaRPr lang="en-US" altLang="zh-CN" sz="3200" dirty="0">
              <a:solidFill>
                <a:srgbClr val="FF0000"/>
              </a:solidFill>
            </a:endParaRPr>
          </a:p>
          <a:p>
            <a:pPr marL="342900" indent="-342900">
              <a:spcBef>
                <a:spcPct val="20000"/>
              </a:spcBef>
              <a:defRPr/>
            </a:pPr>
            <a:r>
              <a:rPr lang="zh-CN" altLang="en-US" sz="3200" dirty="0"/>
              <a:t>学分     </a:t>
            </a:r>
            <a:r>
              <a:rPr lang="en-US" altLang="zh-CN" sz="3200" dirty="0">
                <a:solidFill>
                  <a:srgbClr val="FF0000"/>
                </a:solidFill>
              </a:rPr>
              <a:t>4</a:t>
            </a:r>
            <a:r>
              <a:rPr lang="zh-CN" altLang="en-US" sz="3200" dirty="0">
                <a:solidFill>
                  <a:srgbClr val="FF0000"/>
                </a:solidFill>
              </a:rPr>
              <a:t>学分</a:t>
            </a:r>
            <a:endParaRPr lang="en-US" altLang="zh-CN" sz="3200" dirty="0">
              <a:solidFill>
                <a:srgbClr val="FF0000"/>
              </a:solidFill>
            </a:endParaRPr>
          </a:p>
          <a:p>
            <a:pPr marL="342900" indent="-342900">
              <a:spcBef>
                <a:spcPct val="20000"/>
              </a:spcBef>
              <a:defRPr/>
            </a:pPr>
            <a:r>
              <a:rPr lang="zh-CN" altLang="en-US" sz="3200" dirty="0"/>
              <a:t>学时     </a:t>
            </a:r>
            <a:r>
              <a:rPr lang="en-US" altLang="zh-CN" sz="3200" dirty="0"/>
              <a:t>80</a:t>
            </a:r>
            <a:r>
              <a:rPr lang="zh-CN" altLang="en-US" sz="32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3561869824"/>
              </p:ext>
            </p:extLst>
          </p:nvPr>
        </p:nvGraphicFramePr>
        <p:xfrm>
          <a:off x="4583832" y="2780928"/>
          <a:ext cx="6480720" cy="345638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68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3134816" y="2636912"/>
            <a:ext cx="6705600" cy="2233612"/>
          </a:xfrm>
          <a:prstGeom prst="rect">
            <a:avLst/>
          </a:prstGeom>
        </p:spPr>
        <p:txBody>
          <a:bodyPr vert="horz" lIns="91440" tIns="45720" rIns="91440" bIns="45720" rtlCol="0">
            <a:normAutofit lnSpcReduction="10000"/>
          </a:bodyPr>
          <a:lstStyle/>
          <a:p>
            <a:pPr marL="342900" indent="-342900">
              <a:lnSpc>
                <a:spcPct val="140000"/>
              </a:lnSpc>
              <a:spcBef>
                <a:spcPct val="20000"/>
              </a:spcBef>
              <a:defRPr/>
            </a:pPr>
            <a:r>
              <a:rPr lang="en-US" altLang="zh-CN"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hlinkClick r:id="rId4" action="ppaction://hlinksldjump"/>
              </a:rPr>
              <a:t>学习本课程的意义</a:t>
            </a:r>
            <a:endParaRPr lang="zh-CN" altLang="en-US" sz="3200" b="1" dirty="0">
              <a:latin typeface="楷体_GB2312" pitchFamily="49" charset="-122"/>
              <a:ea typeface="楷体_GB2312" pitchFamily="49" charset="-122"/>
            </a:endParaRP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学习本课程的条件 </a:t>
            </a: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学习本课程的要求</a:t>
            </a:r>
            <a:r>
              <a:rPr lang="zh-CN" altLang="en-US" sz="3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9984432" y="6453337"/>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1866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631505" y="1268761"/>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ea typeface="华文中宋" pitchFamily="2" charset="-122"/>
              </a:rPr>
              <a:t>程序设计与实现能力</a:t>
            </a:r>
          </a:p>
          <a:p>
            <a:pPr>
              <a:lnSpc>
                <a:spcPct val="185000"/>
              </a:lnSpc>
              <a:buClr>
                <a:srgbClr val="FF3300"/>
              </a:buClr>
              <a:buFont typeface="Wingdings" pitchFamily="2" charset="2"/>
              <a:buChar char="Ø"/>
            </a:pPr>
            <a:r>
              <a:rPr lang="zh-CN" altLang="en-US" sz="2800" dirty="0">
                <a:ea typeface="华文中宋" pitchFamily="2" charset="-122"/>
              </a:rPr>
              <a:t>计算机软、硬件系统的认知、分析、设计和应用能力</a:t>
            </a:r>
            <a:br>
              <a:rPr lang="en-US" altLang="zh-CN" sz="2800" dirty="0">
                <a:ea typeface="华文中宋" pitchFamily="2" charset="-122"/>
              </a:rPr>
            </a:br>
            <a:r>
              <a:rPr lang="zh-CN" altLang="en-US" sz="2800" dirty="0">
                <a:ea typeface="华文中宋" pitchFamily="2" charset="-122"/>
              </a:rPr>
              <a:t> </a:t>
            </a:r>
          </a:p>
        </p:txBody>
      </p:sp>
      <p:sp>
        <p:nvSpPr>
          <p:cNvPr id="8" name="AutoShape 83"/>
          <p:cNvSpPr>
            <a:spLocks/>
          </p:cNvSpPr>
          <p:nvPr/>
        </p:nvSpPr>
        <p:spPr bwMode="auto">
          <a:xfrm flipH="1">
            <a:off x="5936181"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6196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4471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8789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93107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5087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2032001" y="976313"/>
            <a:ext cx="4640263" cy="2128838"/>
            <a:chOff x="320" y="572"/>
            <a:chExt cx="2923" cy="1341"/>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97"/>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3416301" y="457201"/>
            <a:ext cx="6494085" cy="46166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3421064"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1600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3276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5249863" y="976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工业检测 </a:t>
            </a:r>
          </a:p>
        </p:txBody>
      </p:sp>
      <p:sp>
        <p:nvSpPr>
          <p:cNvPr id="50219" name="Rectangle 43"/>
          <p:cNvSpPr>
            <a:spLocks noChangeArrowheads="1"/>
          </p:cNvSpPr>
          <p:nvPr/>
        </p:nvSpPr>
        <p:spPr bwMode="auto">
          <a:xfrm>
            <a:off x="5257800" y="1357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过程控制 </a:t>
            </a:r>
          </a:p>
        </p:txBody>
      </p:sp>
      <p:sp>
        <p:nvSpPr>
          <p:cNvPr id="50220" name="Rectangle 44"/>
          <p:cNvSpPr>
            <a:spLocks noChangeArrowheads="1"/>
          </p:cNvSpPr>
          <p:nvPr/>
        </p:nvSpPr>
        <p:spPr bwMode="auto">
          <a:xfrm>
            <a:off x="5257800" y="1738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管理系统 </a:t>
            </a:r>
          </a:p>
        </p:txBody>
      </p:sp>
      <p:sp>
        <p:nvSpPr>
          <p:cNvPr id="50221" name="Rectangle 45"/>
          <p:cNvSpPr>
            <a:spLocks noChangeArrowheads="1"/>
          </p:cNvSpPr>
          <p:nvPr/>
        </p:nvSpPr>
        <p:spPr bwMode="auto">
          <a:xfrm>
            <a:off x="5257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5257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6629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6705601"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8991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9121776"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9906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10058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10287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7543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4114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5638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1857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4876800" y="4813301"/>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8382000" y="4768851"/>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4921251" y="3884614"/>
            <a:ext cx="1800493" cy="830997"/>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644651" y="3884614"/>
            <a:ext cx="2723823" cy="830997"/>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7464152" y="3897313"/>
            <a:ext cx="3024336" cy="793102"/>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5638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2438401" y="5622926"/>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5723</TotalTime>
  <Words>3625</Words>
  <Application>Microsoft Office PowerPoint</Application>
  <PresentationFormat>宽屏</PresentationFormat>
  <Paragraphs>534</Paragraphs>
  <Slides>49</Slides>
  <Notes>19</Notes>
  <HiddenSlides>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8" baseType="lpstr">
      <vt:lpstr>华文仿宋</vt:lpstr>
      <vt:lpstr>华文行楷</vt:lpstr>
      <vt:lpstr>华文新魏</vt:lpstr>
      <vt:lpstr>华文中宋</vt:lpstr>
      <vt:lpstr>楷体_GB2312</vt:lpstr>
      <vt:lpstr>隶书</vt:lpstr>
      <vt:lpstr>宋体</vt:lpstr>
      <vt:lpstr>Arial</vt:lpstr>
      <vt:lpstr>Calibri</vt:lpstr>
      <vt:lpstr>Cambria Math</vt:lpstr>
      <vt:lpstr>Droid Sans Mono</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练习题</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368</cp:revision>
  <dcterms:created xsi:type="dcterms:W3CDTF">2010-01-05T06:25:07Z</dcterms:created>
  <dcterms:modified xsi:type="dcterms:W3CDTF">2018-09-13T08:11:11Z</dcterms:modified>
</cp:coreProperties>
</file>