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9.bin" ContentType="application/vnd.openxmlformats-officedocument.oleObject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2558" autoAdjust="0"/>
  </p:normalViewPr>
  <p:slideViewPr>
    <p:cSldViewPr>
      <p:cViewPr>
        <p:scale>
          <a:sx n="100" d="100"/>
          <a:sy n="100" d="100"/>
        </p:scale>
        <p:origin x="972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对于获取元素和插入元素，对于不同的存储形式，时间复杂度不同；但是对于查找元素，时间复杂度都是和表长相关的。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8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6A58-6CB0-46DD-8213-F75D75170A7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itchFamily="2" charset="-122"/>
              </a:rPr>
              <a:t>重复上述三步直至 </a:t>
            </a:r>
            <a:r>
              <a:rPr lang="en-US" altLang="zh-CN" sz="2800" dirty="0">
                <a:ea typeface="华文中宋" pitchFamily="2" charset="-122"/>
              </a:rPr>
              <a:t>Lb </a:t>
            </a:r>
            <a:r>
              <a:rPr lang="zh-CN" altLang="en-US" sz="2800" dirty="0">
                <a:ea typeface="华文中宋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lang="en-US" altLang="zh-CN" sz="2800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2.2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插入一个新结点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插入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itchFamily="34" charset="0"/>
              </a:rPr>
              <a:t>L.listsize</a:t>
            </a:r>
            <a:r>
              <a:rPr lang="en-US" altLang="zh-CN" sz="2200" b="1" dirty="0">
                <a:latin typeface="Arial" pitchFamily="34" charset="0"/>
              </a:rPr>
              <a:t>+= LISTINCREMENT;</a:t>
            </a:r>
            <a:endParaRPr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itchFamily="34" charset="0"/>
              </a:rPr>
              <a:t>=&amp;(</a:t>
            </a:r>
            <a:r>
              <a:rPr lang="en-US" altLang="zh-CN" sz="2200" b="1" dirty="0" err="1">
                <a:latin typeface="Arial" pitchFamily="34" charset="0"/>
              </a:rPr>
              <a:t>L.elem</a:t>
            </a:r>
            <a:r>
              <a:rPr lang="en-US" altLang="zh-CN" sz="2200" b="1" dirty="0">
                <a:latin typeface="Arial" pitchFamily="34" charset="0"/>
              </a:rPr>
              <a:t>[L.length-1]) ;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2.4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lang="zh-CN" altLang="en-US" sz="2400" dirty="0">
                <a:ea typeface="华文中宋" pitchFamily="2" charset="-122"/>
              </a:rPr>
              <a:t>是表的长度，设它的值为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itchFamily="2" charset="-122"/>
              </a:rPr>
              <a:t>for </a:t>
            </a:r>
            <a:r>
              <a:rPr lang="zh-CN" altLang="en-US" sz="2400" dirty="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语句的循环次数为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–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+1)</a:t>
            </a:r>
            <a:r>
              <a:rPr lang="zh-CN" altLang="en-US" sz="2400" dirty="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当插入位置在表尾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=</a:t>
            </a:r>
            <a:r>
              <a:rPr lang="en-US" altLang="zh-CN" sz="2400" i="1" dirty="0">
                <a:ea typeface="华文中宋" pitchFamily="2" charset="-122"/>
              </a:rPr>
              <a:t>n </a:t>
            </a:r>
            <a:r>
              <a:rPr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(1)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当插入位置在表头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 1) </a:t>
            </a:r>
            <a:r>
              <a:rPr lang="zh-CN" altLang="en-US" sz="2400" dirty="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语句执行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个结点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2.5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for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–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= 1)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-1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-1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628800"/>
            <a:ext cx="11256932" cy="445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itchFamily="2" charset="-122"/>
              </a:rPr>
              <a:t>单链表在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 dirty="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 dirty="0">
                <a:ea typeface="华文新魏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 dirty="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 dirty="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1</a:t>
            </a:r>
            <a:r>
              <a:rPr lang="zh-CN" altLang="en-US" sz="2200" dirty="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 err="1">
                <a:ea typeface="华文中宋" pitchFamily="2" charset="-122"/>
              </a:rPr>
              <a:t>GetElem</a:t>
            </a:r>
            <a:r>
              <a:rPr lang="en-US" altLang="zh-CN" sz="2200" dirty="0">
                <a:ea typeface="华文中宋" pitchFamily="2" charset="-122"/>
              </a:rPr>
              <a:t>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</a:t>
              </a:r>
              <a:r>
                <a:rPr lang="en-US" altLang="zh-CN" sz="2200" dirty="0" err="1">
                  <a:ea typeface="华文中宋" pitchFamily="2" charset="-122"/>
                </a:rPr>
                <a:t>int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itchFamily="2" charset="-122"/>
                </a:rPr>
                <a:t>算法 </a:t>
              </a:r>
              <a:r>
                <a:rPr lang="en-US" altLang="zh-CN" sz="2200" dirty="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按值查找（</a:t>
            </a:r>
            <a:r>
              <a:rPr lang="en-US" altLang="zh-CN" sz="2200" dirty="0" err="1">
                <a:ea typeface="华文中宋" pitchFamily="2" charset="-122"/>
              </a:rPr>
              <a:t>LocateElem</a:t>
            </a:r>
            <a:r>
              <a:rPr lang="en-US" altLang="zh-CN" sz="2200" dirty="0">
                <a:ea typeface="华文中宋" pitchFamily="2" charset="-122"/>
              </a:rPr>
              <a:t>( L, e) 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算法 </a:t>
            </a:r>
            <a:r>
              <a:rPr lang="en-US" altLang="zh-CN" sz="2800">
                <a:ea typeface="华文中宋" pitchFamily="2" charset="-122"/>
              </a:rPr>
              <a:t>2.9 </a:t>
            </a:r>
            <a:r>
              <a:rPr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3</a:t>
            </a:r>
            <a:r>
              <a:rPr lang="zh-CN" altLang="en-US" sz="2400" dirty="0">
                <a:ea typeface="华文中宋" pitchFamily="2" charset="-122"/>
              </a:rPr>
              <a:t>、删除运算（</a:t>
            </a:r>
            <a:r>
              <a:rPr lang="en-US" altLang="zh-CN" sz="2400" dirty="0" err="1">
                <a:ea typeface="华文中宋" pitchFamily="2" charset="-122"/>
              </a:rPr>
              <a:t>ListDelete</a:t>
            </a:r>
            <a:r>
              <a:rPr lang="en-US" altLang="zh-CN" sz="2400" dirty="0">
                <a:ea typeface="华文中宋" pitchFamily="2" charset="-122"/>
              </a:rPr>
              <a:t>(&amp;L,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, &amp;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565526" y="5564189"/>
            <a:ext cx="37105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44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3595600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3320140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 dirty="0">
                <a:ea typeface="华文行楷" pitchFamily="2" charset="-122"/>
              </a:rPr>
              <a:t> </a:t>
            </a:r>
            <a:r>
              <a:rPr lang="zh-CN" altLang="en-US" sz="2400" dirty="0">
                <a:ea typeface="华文行楷" pitchFamily="2" charset="-122"/>
              </a:rPr>
              <a:t>由 </a:t>
            </a:r>
            <a:r>
              <a:rPr lang="en-US" altLang="zh-CN" sz="2400" dirty="0">
                <a:ea typeface="华文行楷" pitchFamily="2" charset="-122"/>
              </a:rPr>
              <a:t>5 </a:t>
            </a:r>
            <a:r>
              <a:rPr lang="zh-CN" altLang="en-US" sz="2400" dirty="0">
                <a:ea typeface="华文行楷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 dirty="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p = L;  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while (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 dirty="0">
                <a:ea typeface="华文中宋" pitchFamily="2" charset="-122"/>
              </a:rPr>
              <a:t>}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if (!(p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next)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dirty="0">
                <a:ea typeface="华文中宋" pitchFamily="2" charset="-122"/>
              </a:rPr>
              <a:t>q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  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data;    free(q);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算法 </a:t>
            </a:r>
            <a:r>
              <a:rPr lang="en-US" altLang="zh-CN" sz="2800">
                <a:ea typeface="华文中宋" pitchFamily="2" charset="-122"/>
              </a:rPr>
              <a:t>2.10 </a:t>
            </a:r>
            <a:r>
              <a:rPr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itchFamily="2" charset="-122"/>
              </a:rPr>
              <a:t>        </a:t>
            </a:r>
            <a:r>
              <a:rPr lang="zh-CN" altLang="en-US" sz="2800" dirty="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4</a:t>
            </a:r>
            <a:r>
              <a:rPr lang="zh-CN" altLang="en-US" sz="2200" dirty="0">
                <a:ea typeface="华文中宋" pitchFamily="2" charset="-122"/>
              </a:rPr>
              <a:t>、</a:t>
            </a:r>
            <a:r>
              <a:rPr lang="zh-CN" altLang="en-US" sz="2200" dirty="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lang="zh-CN" altLang="en-US" sz="2200" dirty="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 dirty="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void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L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for (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=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&gt; 0; --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) {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dirty="0">
                <a:ea typeface="华文中宋" pitchFamily="2" charset="-122"/>
              </a:rPr>
              <a:t>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 err="1">
                <a:ea typeface="华文中宋" pitchFamily="2" charset="-122"/>
              </a:rPr>
              <a:t>scanf</a:t>
            </a:r>
            <a:r>
              <a:rPr lang="en-US" altLang="zh-CN" sz="2200" dirty="0">
                <a:ea typeface="华文中宋" pitchFamily="2" charset="-122"/>
              </a:rPr>
              <a:t>(&amp;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}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146676" y="5876925"/>
            <a:ext cx="2956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算法 </a:t>
            </a:r>
            <a:r>
              <a:rPr lang="en-US" altLang="zh-CN">
                <a:ea typeface="华文中宋" pitchFamily="2" charset="-122"/>
              </a:rPr>
              <a:t>2.11 </a:t>
            </a:r>
            <a:r>
              <a:rPr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1</a:t>
            </a:r>
            <a:r>
              <a:rPr lang="zh-CN" altLang="en-US" sz="2200" dirty="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(A) </a:t>
            </a:r>
            <a:r>
              <a:rPr lang="zh-CN" altLang="en-US" sz="2200" dirty="0">
                <a:ea typeface="华文中宋" pitchFamily="2" charset="-122"/>
              </a:rPr>
              <a:t>必须是连续的              </a:t>
            </a:r>
            <a:r>
              <a:rPr lang="en-US" altLang="zh-CN" sz="2200" dirty="0">
                <a:ea typeface="华文中宋" pitchFamily="2" charset="-122"/>
              </a:rPr>
              <a:t>(B) </a:t>
            </a:r>
            <a:r>
              <a:rPr lang="zh-CN" altLang="en-US" sz="2200" dirty="0">
                <a:ea typeface="华文中宋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(C) </a:t>
            </a:r>
            <a:r>
              <a:rPr lang="zh-CN" altLang="en-US" sz="2200" dirty="0">
                <a:ea typeface="华文中宋" pitchFamily="2" charset="-122"/>
              </a:rPr>
              <a:t>一定是不连续的          </a:t>
            </a:r>
            <a:r>
              <a:rPr lang="en-US" altLang="zh-CN" sz="2200" dirty="0">
                <a:ea typeface="华文中宋" pitchFamily="2" charset="-122"/>
              </a:rPr>
              <a:t>(D) </a:t>
            </a:r>
            <a:r>
              <a:rPr lang="zh-CN" altLang="en-US" sz="2200" dirty="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2</a:t>
            </a:r>
            <a:r>
              <a:rPr lang="zh-CN" altLang="en-US" sz="2200" dirty="0">
                <a:ea typeface="华文中宋" pitchFamily="2" charset="-122"/>
              </a:rPr>
              <a:t>、在一个单链表中，在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之后插入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zh-CN" altLang="en-US" sz="2200" dirty="0">
                <a:ea typeface="华文中宋" pitchFamily="2" charset="-122"/>
              </a:rPr>
              <a:t>所指结点，则执行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   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</a:t>
            </a:r>
            <a:r>
              <a:rPr lang="en-US" altLang="zh-CN" sz="2200" dirty="0" err="1">
                <a:ea typeface="华文中宋" pitchFamily="2" charset="-122"/>
              </a:rPr>
              <a:t>p;p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 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</a:t>
            </a:r>
            <a:r>
              <a:rPr lang="en-US" altLang="zh-CN" sz="2200" dirty="0" err="1">
                <a:ea typeface="华文中宋" pitchFamily="2" charset="-122"/>
              </a:rPr>
              <a:t>s;s</a:t>
            </a:r>
            <a:r>
              <a:rPr lang="en-US" altLang="zh-CN" sz="2200" dirty="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3</a:t>
            </a:r>
            <a:r>
              <a:rPr lang="zh-CN" altLang="en-US" sz="2200" dirty="0">
                <a:ea typeface="华文中宋" pitchFamily="2" charset="-122"/>
              </a:rPr>
              <a:t>、在一个单链表中，若删除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所指结点的后续结点，则执行 </a:t>
            </a:r>
            <a:r>
              <a:rPr lang="en-US" altLang="zh-CN" sz="2200" dirty="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#define MAXSIZE 1000      / /</a:t>
            </a:r>
            <a:r>
              <a:rPr lang="zh-CN" altLang="en-US" dirty="0">
                <a:latin typeface="Times New Roman" pitchFamily="18" charset="0"/>
              </a:rPr>
              <a:t>链表的最大长度</a:t>
            </a:r>
            <a:endParaRPr lang="en-US" altLang="zh-CN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ElemType</a:t>
            </a:r>
            <a:r>
              <a:rPr lang="en-US" altLang="zh-CN" dirty="0">
                <a:latin typeface="Times New Roman" pitchFamily="18" charset="0"/>
              </a:rPr>
              <a:t> data</a:t>
            </a:r>
            <a:r>
              <a:rPr lang="zh-CN" altLang="en-US" dirty="0">
                <a:latin typeface="Times New Roman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cur</a:t>
            </a:r>
            <a:r>
              <a:rPr lang="zh-CN" altLang="en-US" dirty="0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}component,  </a:t>
            </a:r>
            <a:r>
              <a:rPr lang="en-US" altLang="zh-CN" dirty="0" err="1">
                <a:latin typeface="Times New Roman" pitchFamily="18" charset="0"/>
              </a:rPr>
              <a:t>SLinkList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958976" y="4622801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由于循环链表中没有 </a:t>
            </a:r>
            <a:r>
              <a:rPr lang="en-US" altLang="zh-CN" sz="2200" dirty="0">
                <a:ea typeface="华文中宋" pitchFamily="2" charset="-122"/>
              </a:rPr>
              <a:t>NULL </a:t>
            </a:r>
            <a:r>
              <a:rPr lang="zh-CN" altLang="en-US" sz="2200" dirty="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 dirty="0">
                <a:ea typeface="华文中宋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 dirty="0">
                <a:ea typeface="华文中宋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 dirty="0">
                <a:ea typeface="华文中宋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2855640" y="6093297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ea typeface="华文中宋" pitchFamily="2" charset="-122"/>
              </a:rPr>
              <a:t>O</a:t>
            </a:r>
            <a:r>
              <a:rPr lang="en-US" altLang="zh-CN" sz="2200" dirty="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40014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VISIO" r:id="rId3" imgW="3823560" imgH="787320" progId="Visio.Drawing.11">
                  <p:embed/>
                </p:oleObj>
              </mc:Choice>
              <mc:Fallback>
                <p:oleObj name="VISIO" r:id="rId3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636796"/>
              </p:ext>
            </p:extLst>
          </p:nvPr>
        </p:nvGraphicFramePr>
        <p:xfrm>
          <a:off x="2424112" y="1071563"/>
          <a:ext cx="8280399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VISIO" r:id="rId3" imgW="2777040" imgH="1145160" progId="Visio.Drawing.11">
                  <p:embed/>
                </p:oleObj>
              </mc:Choice>
              <mc:Fallback>
                <p:oleObj name="VISIO" r:id="rId3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800" dirty="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一个一元多项式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可以表示为 ：   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)=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0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1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2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baseline="30000" dirty="0">
                <a:ea typeface="华文中宋" pitchFamily="2" charset="-122"/>
              </a:rPr>
              <a:t>2</a:t>
            </a:r>
            <a:r>
              <a:rPr lang="en-US" altLang="zh-CN" sz="2200" dirty="0">
                <a:ea typeface="华文中宋" pitchFamily="2" charset="-122"/>
              </a:rPr>
              <a:t>+…+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i="1" dirty="0" err="1">
                <a:ea typeface="华文中宋" pitchFamily="2" charset="-122"/>
              </a:rPr>
              <a:t>x</a:t>
            </a:r>
            <a:r>
              <a:rPr lang="en-US" altLang="zh-CN" sz="2200" i="1" baseline="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    (</a:t>
            </a:r>
            <a:r>
              <a:rPr lang="zh-CN" altLang="en-US" sz="2200" dirty="0">
                <a:ea typeface="华文中宋" pitchFamily="2" charset="-122"/>
              </a:rPr>
              <a:t>最多有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+1 </a:t>
            </a:r>
            <a:r>
              <a:rPr lang="zh-CN" altLang="en-US" sz="2200" dirty="0">
                <a:ea typeface="华文中宋" pitchFamily="2" charset="-122"/>
              </a:rPr>
              <a:t>项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 dirty="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endParaRPr lang="zh-CN" altLang="en-US" baseline="-30000" dirty="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itchFamily="2" charset="-122"/>
              </a:rPr>
              <a:t>      </a:t>
            </a:r>
            <a:r>
              <a:rPr lang="zh-CN" altLang="en-US" sz="2300" dirty="0">
                <a:ea typeface="华文中宋" pitchFamily="2" charset="-122"/>
              </a:rPr>
              <a:t>若 </a:t>
            </a:r>
            <a:r>
              <a:rPr lang="en-US" altLang="zh-CN" sz="2300" i="1" dirty="0">
                <a:ea typeface="华文中宋" pitchFamily="2" charset="-122"/>
              </a:rPr>
              <a:t>m </a:t>
            </a:r>
            <a:r>
              <a:rPr lang="en-US" altLang="zh-CN" sz="2300" dirty="0">
                <a:ea typeface="华文中宋" pitchFamily="2" charset="-122"/>
              </a:rPr>
              <a:t>&lt; </a:t>
            </a:r>
            <a:r>
              <a:rPr lang="en-US" altLang="zh-CN" sz="2300" i="1" dirty="0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itchFamily="2" charset="-122"/>
              </a:rPr>
              <a:t>R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)=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可用线性表 </a:t>
            </a:r>
            <a:r>
              <a:rPr lang="en-US" altLang="zh-CN" sz="2300" i="1" dirty="0">
                <a:ea typeface="华文中宋" pitchFamily="2" charset="-122"/>
              </a:rPr>
              <a:t>R</a:t>
            </a:r>
            <a:r>
              <a:rPr lang="en-US" altLang="zh-CN" sz="2300" dirty="0">
                <a:ea typeface="华文中宋" pitchFamily="2" charset="-122"/>
              </a:rPr>
              <a:t> </a:t>
            </a:r>
            <a:r>
              <a:rPr lang="zh-CN" altLang="en-US" sz="2300" dirty="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                   </a:t>
            </a:r>
            <a:r>
              <a:rPr lang="en-US" altLang="zh-CN" sz="2300" i="1" dirty="0">
                <a:ea typeface="华文中宋" pitchFamily="2" charset="-122"/>
              </a:rPr>
              <a:t>R </a:t>
            </a:r>
            <a:r>
              <a:rPr lang="en-US" altLang="zh-CN" sz="2300" dirty="0">
                <a:ea typeface="华文中宋" pitchFamily="2" charset="-122"/>
              </a:rPr>
              <a:t>= (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+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baseline="-30000" dirty="0">
                <a:ea typeface="华文中宋" pitchFamily="2" charset="-122"/>
              </a:rPr>
              <a:t>+1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例如：        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dirty="0">
                <a:ea typeface="华文中宋" pitchFamily="2" charset="-122"/>
              </a:rPr>
              <a:t>) = 1 + 3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10000</a:t>
            </a:r>
            <a:r>
              <a:rPr lang="en-US" altLang="zh-CN" sz="2400" dirty="0">
                <a:ea typeface="华文中宋" pitchFamily="2" charset="-122"/>
              </a:rPr>
              <a:t> + 2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20000    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itchFamily="2" charset="-122"/>
              </a:rPr>
              <a:t>        </a:t>
            </a:r>
            <a:r>
              <a:rPr lang="zh-CN" altLang="en-US" sz="2500" dirty="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一般一元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次多项式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只表示非零系数项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可写成： </a:t>
            </a:r>
            <a:endParaRPr lang="zh-CN" altLang="en-US" sz="2400" i="1" baseline="30000" dirty="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</a:rPr>
              <a:t>其中</a:t>
            </a: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p</a:t>
            </a:r>
            <a:r>
              <a:rPr lang="en-US" altLang="zh-CN" sz="2400" i="1" baseline="-30000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≠0 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=1, 2, …,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= </a:t>
            </a:r>
            <a:r>
              <a:rPr lang="en-US" altLang="zh-CN" sz="2400" i="1" dirty="0" err="1">
                <a:ea typeface="华文中宋" pitchFamily="2" charset="-122"/>
              </a:rPr>
              <a:t>e</a:t>
            </a:r>
            <a:r>
              <a:rPr lang="en-US" altLang="zh-CN" sz="2400" i="1" baseline="-30000" dirty="0" err="1">
                <a:ea typeface="华文中宋" pitchFamily="2" charset="-122"/>
              </a:rPr>
              <a:t>m</a:t>
            </a:r>
            <a:r>
              <a:rPr lang="en-US" altLang="zh-CN" sz="2400" i="1" baseline="-300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i="1" baseline="-30000" dirty="0">
                <a:ea typeface="华文中宋" pitchFamily="2" charset="-122"/>
              </a:rPr>
              <a:t>m</a:t>
            </a:r>
            <a:r>
              <a:rPr lang="en-US" altLang="zh-CN" sz="2400" baseline="-30000" dirty="0">
                <a:ea typeface="华文中宋" pitchFamily="2" charset="-122"/>
              </a:rPr>
              <a:t>-1 </a:t>
            </a:r>
            <a:r>
              <a:rPr lang="en-US" altLang="zh-CN" sz="2400" dirty="0">
                <a:ea typeface="华文中宋" pitchFamily="2" charset="-122"/>
              </a:rPr>
              <a:t>&gt; … 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baseline="-30000" dirty="0">
                <a:ea typeface="华文中宋" pitchFamily="2" charset="-122"/>
              </a:rPr>
              <a:t>1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 dirty="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5632</Words>
  <Application>Microsoft Office PowerPoint</Application>
  <PresentationFormat>宽屏</PresentationFormat>
  <Paragraphs>921</Paragraphs>
  <Slides>77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420</cp:revision>
  <dcterms:created xsi:type="dcterms:W3CDTF">2010-01-05T06:25:07Z</dcterms:created>
  <dcterms:modified xsi:type="dcterms:W3CDTF">2018-09-15T10:13:13Z</dcterms:modified>
</cp:coreProperties>
</file>