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1"/>
  </p:notesMasterIdLst>
  <p:sldIdLst>
    <p:sldId id="305" r:id="rId3"/>
    <p:sldId id="269" r:id="rId4"/>
    <p:sldId id="306" r:id="rId5"/>
    <p:sldId id="307" r:id="rId6"/>
    <p:sldId id="322" r:id="rId7"/>
    <p:sldId id="321" r:id="rId8"/>
    <p:sldId id="320" r:id="rId9"/>
    <p:sldId id="308" r:id="rId10"/>
    <p:sldId id="369" r:id="rId11"/>
    <p:sldId id="370" r:id="rId12"/>
    <p:sldId id="371" r:id="rId13"/>
    <p:sldId id="372" r:id="rId14"/>
    <p:sldId id="374" r:id="rId15"/>
    <p:sldId id="375" r:id="rId16"/>
    <p:sldId id="311" r:id="rId17"/>
    <p:sldId id="376" r:id="rId18"/>
    <p:sldId id="312" r:id="rId19"/>
    <p:sldId id="313" r:id="rId20"/>
    <p:sldId id="323" r:id="rId21"/>
    <p:sldId id="325" r:id="rId22"/>
    <p:sldId id="326" r:id="rId23"/>
    <p:sldId id="314" r:id="rId24"/>
    <p:sldId id="278" r:id="rId25"/>
    <p:sldId id="315" r:id="rId26"/>
    <p:sldId id="377" r:id="rId27"/>
    <p:sldId id="328" r:id="rId28"/>
    <p:sldId id="329" r:id="rId29"/>
    <p:sldId id="318" r:id="rId30"/>
    <p:sldId id="327" r:id="rId31"/>
    <p:sldId id="319" r:id="rId32"/>
    <p:sldId id="331" r:id="rId33"/>
    <p:sldId id="332" r:id="rId34"/>
    <p:sldId id="333" r:id="rId35"/>
    <p:sldId id="334" r:id="rId36"/>
    <p:sldId id="335" r:id="rId37"/>
    <p:sldId id="336" r:id="rId38"/>
    <p:sldId id="280" r:id="rId39"/>
    <p:sldId id="330" r:id="rId40"/>
    <p:sldId id="289" r:id="rId41"/>
    <p:sldId id="337" r:id="rId42"/>
    <p:sldId id="281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9" r:id="rId54"/>
    <p:sldId id="348" r:id="rId55"/>
    <p:sldId id="284" r:id="rId56"/>
    <p:sldId id="380" r:id="rId57"/>
    <p:sldId id="351" r:id="rId58"/>
    <p:sldId id="352" r:id="rId59"/>
    <p:sldId id="353" r:id="rId60"/>
    <p:sldId id="354" r:id="rId61"/>
    <p:sldId id="355" r:id="rId62"/>
    <p:sldId id="379" r:id="rId63"/>
    <p:sldId id="378" r:id="rId64"/>
    <p:sldId id="357" r:id="rId65"/>
    <p:sldId id="358" r:id="rId66"/>
    <p:sldId id="350" r:id="rId67"/>
    <p:sldId id="359" r:id="rId68"/>
    <p:sldId id="360" r:id="rId69"/>
    <p:sldId id="361" r:id="rId70"/>
    <p:sldId id="362" r:id="rId71"/>
    <p:sldId id="291" r:id="rId72"/>
    <p:sldId id="363" r:id="rId73"/>
    <p:sldId id="364" r:id="rId74"/>
    <p:sldId id="365" r:id="rId75"/>
    <p:sldId id="366" r:id="rId76"/>
    <p:sldId id="367" r:id="rId77"/>
    <p:sldId id="368" r:id="rId78"/>
    <p:sldId id="303" r:id="rId79"/>
    <p:sldId id="304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1121" autoAdjust="0"/>
  </p:normalViewPr>
  <p:slideViewPr>
    <p:cSldViewPr>
      <p:cViewPr varScale="1">
        <p:scale>
          <a:sx n="115" d="100"/>
          <a:sy n="115" d="100"/>
        </p:scale>
        <p:origin x="40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对于获取元素，对于不同的存储形式，时间复杂度不同；对于插入操作，不同的存储形式，但是对于查找元素，时间复杂度都是和表长相关的。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BA38629-1AB0-4F38-BEA5-F12D7B5F643F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4D7900-1AB5-41B2-BAC4-0B985EAAEB92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AAFD5D9-7023-4437-B736-CC45586ADF3A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CA69F-4060-4671-AAD3-C7ECFC2BEAD0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0C5E9F4-30A4-4F21-ACCE-8EF26EBC812C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B8F6CE-EF13-4336-9CDB-F59C00D8F6B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ED3024-5647-4014-9526-7A6938F0E5E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B8740D-5A27-4178-9EF6-C8F091C63BE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0772E6-2188-4F6C-A765-0E5E27F1138D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9FBA3-961A-4C94-A472-3BE4BFEE985F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9EA2F87-C57D-4003-9A86-EC7C46ACB5F5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777C99-A033-4D3A-84B8-615F492314F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641881-170F-43FB-94ED-A583F1B35B6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600AD0-A8E3-4D64-A446-B09D3C0D53B7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1AAA59-FE98-4371-A5F2-0B3BFD5074B3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857D9F-EC6C-4388-A479-7488071BFF9C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1F5486A-B966-4DFB-9A5C-921A5D8D1290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160391-8C69-4CB1-AF6E-7C2F06E7A92C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3BC54B-1FE6-42FB-89CD-F1715CA8EFC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5E2000-44AF-45A2-AA78-0519BBDFE8E3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693E29-294A-48D4-8EF0-2FBAC1D1A31F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8966A2-6A1B-4E59-B850-2A34A35286AE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478350-2470-44DF-99DD-14A9CB28BB17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1A7DAA-6734-43D0-90C2-A8B6EA5BDFA1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尾指针表示 单循环链表 优势更加明显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F86A58-6CB0-46DD-8213-F75D75170A72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a typeface="华文中宋" panose="02010600040101010101" pitchFamily="2" charset="-122"/>
              </a:rPr>
              <a:t>上述例子实际上是 尾指针表示单循环链表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双向链表结构存在两个指针域，一个指向前驱，一个指向后继。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75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34233-D92D-4D2C-BF4B-216CFE1D96BD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让同学们自己写一下这个存储结构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[ˈ</a:t>
            </a:r>
            <a:r>
              <a:rPr lang="en-US" altLang="zh-CN" dirty="0" err="1"/>
              <a:t>praɪə</a:t>
            </a:r>
            <a:r>
              <a:rPr lang="en-US" altLang="zh-CN" dirty="0"/>
              <a:t>(r)]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t>62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[ˈ</a:t>
            </a:r>
            <a:r>
              <a:rPr lang="en-US" altLang="zh-CN" dirty="0" err="1"/>
              <a:t>praɪə</a:t>
            </a:r>
            <a:r>
              <a:rPr lang="en-US" altLang="zh-CN" dirty="0"/>
              <a:t>(r)]  </a:t>
            </a:r>
            <a:r>
              <a:rPr lang="zh-CN" altLang="en-US" dirty="0"/>
              <a:t>删除时，指针操作次序是等效的，修改两个域：</a:t>
            </a:r>
            <a:r>
              <a:rPr lang="en-US" altLang="zh-CN" dirty="0"/>
              <a:t>p</a:t>
            </a:r>
            <a:r>
              <a:rPr lang="zh-CN" altLang="en-US" dirty="0"/>
              <a:t>指向结点前驱的</a:t>
            </a:r>
            <a:r>
              <a:rPr lang="en-US" altLang="zh-CN" dirty="0"/>
              <a:t>next</a:t>
            </a:r>
            <a:r>
              <a:rPr lang="zh-CN" altLang="en-US" dirty="0"/>
              <a:t>域，</a:t>
            </a:r>
            <a:r>
              <a:rPr lang="en-US" altLang="zh-CN" dirty="0"/>
              <a:t>p</a:t>
            </a:r>
            <a:r>
              <a:rPr lang="zh-CN" altLang="en-US" dirty="0"/>
              <a:t>指向结点后继的</a:t>
            </a:r>
            <a:r>
              <a:rPr lang="en-US" altLang="zh-CN" dirty="0"/>
              <a:t>prior</a:t>
            </a:r>
            <a:r>
              <a:rPr lang="zh-CN" altLang="en-US" dirty="0"/>
              <a:t>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336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上述代码的语句顺序不是唯一的，但也不是任意的，①②步必须在④步之前，否则*</a:t>
            </a:r>
            <a:r>
              <a:rPr lang="en-US" altLang="zh-CN" dirty="0"/>
              <a:t>p </a:t>
            </a:r>
            <a:r>
              <a:rPr lang="zh-CN" altLang="en-US" dirty="0"/>
              <a:t>的前驱结点的指针就丢掉了，第③步可以放在最前面。</a:t>
            </a:r>
            <a:endParaRPr lang="en-US" altLang="zh-CN" dirty="0"/>
          </a:p>
          <a:p>
            <a:r>
              <a:rPr lang="zh-CN" altLang="en-US"/>
              <a:t>到此结束，讲一下实验。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74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存储密度：是指数据元素本身所占的存储量和整个结点结构所占的存储量之比，假设单链表数据元素本身所占的存储量是</a:t>
            </a:r>
            <a:r>
              <a:rPr lang="en-US" altLang="zh-CN" dirty="0"/>
              <a:t>D</a:t>
            </a:r>
            <a:r>
              <a:rPr lang="zh-CN" altLang="en-US" dirty="0"/>
              <a:t>，指针域所占的存储量是</a:t>
            </a:r>
            <a:r>
              <a:rPr lang="en-US" altLang="zh-CN" dirty="0"/>
              <a:t>N</a:t>
            </a:r>
            <a:r>
              <a:rPr lang="zh-CN" altLang="en-US" dirty="0"/>
              <a:t>，则存储密度为</a:t>
            </a:r>
            <a:r>
              <a:rPr lang="en-US" altLang="zh-CN" dirty="0"/>
              <a:t>D/(D+N)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768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anose="02010600030101010101" pitchFamily="2" charset="-122"/>
              </a:rPr>
              <a:t>67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anose="02010600030101010101" pitchFamily="2" charset="-122"/>
              </a:rPr>
              <a:t>68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71D0D85-7A80-4B91-850A-415E9D66A42A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7611444-28A7-459B-AD8C-EF5527B30025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349DA2B-1683-4BC3-BD60-D2102E8E676F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CDFFD1-33AC-48B2-9C34-80600900E33D}" type="slidenum">
              <a:rPr lang="en-US" altLang="zh-CN"/>
              <a:t>74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 dirty="0"/>
              <a:t>什么是数据、数据结构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本书主要研究哪几种数据结构？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什么是数据对象、数据元素、数据项，及其之间的关系</a:t>
            </a:r>
            <a:r>
              <a:rPr lang="en-US" altLang="zh-CN" kern="0" dirty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什么是数据类型、抽象数据类型</a:t>
            </a:r>
            <a:r>
              <a:rPr lang="en-US" altLang="zh-CN" kern="0" dirty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 dirty="0"/>
              <a:t>抽象数据类型的定义、表示、实现。</a:t>
            </a:r>
            <a:endParaRPr lang="en-US" altLang="zh-CN" kern="0" dirty="0"/>
          </a:p>
          <a:p>
            <a:pPr>
              <a:lnSpc>
                <a:spcPct val="120000"/>
              </a:lnSpc>
            </a:pPr>
            <a:r>
              <a:rPr lang="zh-CN" altLang="en-US" kern="0" dirty="0"/>
              <a:t>什么是算法</a:t>
            </a:r>
            <a:r>
              <a:rPr lang="en-US" altLang="zh-CN" dirty="0"/>
              <a:t>(</a:t>
            </a:r>
            <a:r>
              <a:rPr lang="zh-CN" altLang="en-US" dirty="0"/>
              <a:t>基本结构</a:t>
            </a:r>
            <a:r>
              <a:rPr lang="en-US" altLang="zh-CN" dirty="0"/>
              <a:t>)</a:t>
            </a:r>
            <a:r>
              <a:rPr lang="zh-CN" altLang="en-US" kern="0" dirty="0"/>
              <a:t>、算法有哪几个重要特性、 算法设计的要求是什么、算法的时间复杂度如何度量</a:t>
            </a:r>
            <a:r>
              <a:rPr lang="en-US" altLang="zh-CN" kern="0" dirty="0"/>
              <a:t>?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91544" y="548680"/>
            <a:ext cx="7638630" cy="48602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引用型操作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ListEmpty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537390" y="1556792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操作的结果不改变线性表中的数据元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43472" y="188640"/>
            <a:ext cx="5968301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1343472" y="4292727"/>
            <a:ext cx="9760172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306487" y="1952152"/>
            <a:ext cx="9862765" cy="244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PriorElem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87488" y="179142"/>
            <a:ext cx="8489568" cy="17254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GetElem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111216" y="1956010"/>
            <a:ext cx="10118729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11216" y="4293096"/>
            <a:ext cx="9721080" cy="22856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063552" y="552156"/>
            <a:ext cx="28809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   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</a:rPr>
              <a:t>加工型操作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5447928" y="583555"/>
            <a:ext cx="5016117" cy="117141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25555" y="2059521"/>
            <a:ext cx="5609228" cy="2080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2125555" y="4689057"/>
            <a:ext cx="8144217" cy="7082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思考：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ClearList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anose="02010800040101010101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82750" y="358776"/>
            <a:ext cx="8152296" cy="6249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0142538" y="6669088"/>
            <a:ext cx="489236" cy="25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ListEmpty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);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ListInsert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华文行楷" panose="02010800040101010101" pitchFamily="2" charset="-122"/>
                <a:cs typeface="Courier New" panose="02070309020205020404" pitchFamily="49" charset="0"/>
              </a:rPr>
              <a:t>(myList,3,12);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4295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6799833" y="3212977"/>
            <a:ext cx="251543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ListEmpty</a:t>
            </a:r>
            <a:r>
              <a:rPr lang="en-US" altLang="zh-CN" sz="3200" dirty="0">
                <a:solidFill>
                  <a:srgbClr val="FF0000"/>
                </a:solidFill>
              </a:rPr>
              <a:t>( L )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4727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799832" y="5867981"/>
            <a:ext cx="354464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FF0000"/>
                </a:solidFill>
              </a:rPr>
              <a:t>ListInsert</a:t>
            </a:r>
            <a:r>
              <a:rPr lang="en-US" altLang="zh-CN" sz="3200" dirty="0">
                <a:solidFill>
                  <a:srgbClr val="FF0000"/>
                </a:solidFill>
              </a:rPr>
              <a:t>( &amp;L, </a:t>
            </a:r>
            <a:r>
              <a:rPr lang="en-US" altLang="zh-CN" sz="3200" dirty="0" err="1">
                <a:solidFill>
                  <a:srgbClr val="FF0000"/>
                </a:solidFill>
              </a:rPr>
              <a:t>i</a:t>
            </a:r>
            <a:r>
              <a:rPr lang="en-US" altLang="zh-CN" sz="3200" dirty="0">
                <a:solidFill>
                  <a:srgbClr val="FF0000"/>
                </a:solidFill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063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2-1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33600" y="1946276"/>
            <a:ext cx="788389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218238" y="2578101"/>
            <a:ext cx="3116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2135189" y="3033714"/>
            <a:ext cx="7497565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101851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anose="02010600040101010101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9334501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981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800">
                <a:latin typeface="+mj-lt"/>
                <a:ea typeface="+mj-ea"/>
                <a:cs typeface="+mj-cs"/>
              </a:rPr>
              <a:t>线性表</a:t>
            </a:r>
            <a:r>
              <a:rPr lang="en-US" altLang="zh-CN" sz="2800">
                <a:latin typeface="+mj-lt"/>
                <a:ea typeface="+mj-ea"/>
                <a:cs typeface="+mj-cs"/>
              </a:rPr>
              <a:t>ADT</a:t>
            </a:r>
            <a:r>
              <a:rPr lang="zh-CN" altLang="en-US" sz="2800">
                <a:latin typeface="+mj-lt"/>
                <a:ea typeface="+mj-ea"/>
                <a:cs typeface="+mj-cs"/>
              </a:rPr>
              <a:t>基本操作的简单应用</a:t>
            </a:r>
            <a:endParaRPr lang="zh-CN" alt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1476350" y="692696"/>
            <a:ext cx="7592143" cy="39014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．从 </a:t>
            </a:r>
            <a:r>
              <a:rPr lang="en-US" altLang="zh-CN" sz="2800" dirty="0"/>
              <a:t>Lb </a:t>
            </a:r>
            <a:r>
              <a:rPr lang="zh-CN" altLang="en-US" sz="2800" dirty="0"/>
              <a:t>中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800" dirty="0"/>
              <a:t>一个数据元素；   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．依次在 </a:t>
            </a:r>
            <a:r>
              <a:rPr lang="en-US" altLang="zh-CN" sz="2800" dirty="0"/>
              <a:t>La </a:t>
            </a:r>
            <a:r>
              <a:rPr lang="zh-CN" altLang="en-US" sz="2800" dirty="0"/>
              <a:t>中进行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800" dirty="0"/>
              <a:t>； </a:t>
            </a:r>
            <a:br>
              <a:rPr lang="zh-CN" altLang="en-US" sz="2800" dirty="0"/>
            </a:br>
            <a:r>
              <a:rPr lang="en-US" altLang="zh-CN" sz="2800" dirty="0"/>
              <a:t>3.   </a:t>
            </a:r>
            <a:r>
              <a:rPr lang="zh-CN" altLang="en-US" sz="2800" dirty="0"/>
              <a:t>若不存在，则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800" dirty="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重复上述三步直至 </a:t>
            </a:r>
            <a:r>
              <a:rPr lang="en-US" altLang="zh-CN" sz="2800" dirty="0">
                <a:ea typeface="华文中宋" panose="02010600040101010101" pitchFamily="2" charset="-122"/>
              </a:rPr>
              <a:t>Lb </a:t>
            </a:r>
            <a:r>
              <a:rPr lang="zh-CN" altLang="en-US" sz="2800" dirty="0">
                <a:ea typeface="华文中宋" panose="02010600040101010101" pitchFamily="2" charset="-122"/>
              </a:rPr>
              <a:t>中的数据元素取完为止。</a:t>
            </a:r>
            <a:r>
              <a:rPr lang="zh-CN" altLang="en-US" sz="2800" dirty="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5957651" y="3146119"/>
            <a:ext cx="332148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 err="1"/>
              <a:t>ListInsert</a:t>
            </a:r>
            <a:r>
              <a:rPr lang="en-US" altLang="zh-CN" sz="2400" dirty="0"/>
              <a:t> ( &amp;La,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+ 1, 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6600056" y="848365"/>
            <a:ext cx="279589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GetElem</a:t>
            </a:r>
            <a:r>
              <a:rPr lang="en-US" altLang="zh-CN" sz="2400" dirty="0"/>
              <a:t> ( 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5957651" y="2159756"/>
            <a:ext cx="36816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LocateElem</a:t>
            </a:r>
            <a:r>
              <a:rPr lang="en-US" altLang="zh-CN" sz="2400" dirty="0"/>
              <a:t> ( La, </a:t>
            </a:r>
            <a:r>
              <a:rPr lang="en-US" altLang="zh-CN" sz="2400" i="1" dirty="0"/>
              <a:t>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00FF"/>
                </a:solidFill>
              </a:rPr>
              <a:t>equal()</a:t>
            </a:r>
            <a:r>
              <a:rPr lang="en-US" altLang="zh-CN" sz="2400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1127448" y="4977786"/>
            <a:ext cx="10475945" cy="9321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zh-CN" altLang="en-US" sz="2800" dirty="0"/>
              <a:t>其中的每一步能否利用线性表类型中定义的基本操作来 完成呢</a:t>
            </a:r>
            <a:r>
              <a:rPr lang="zh-CN" alt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 dirty="0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6600056" y="1365561"/>
            <a:ext cx="30375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ListDelete</a:t>
            </a:r>
            <a:r>
              <a:rPr lang="en-US" altLang="zh-CN" sz="2400" dirty="0"/>
              <a:t> (&amp;Lb,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289" y="908051"/>
            <a:ext cx="8569325" cy="5806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union(List &amp;La, List Lb)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++)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GetElem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(Lb,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equal())) </a:t>
            </a:r>
            <a:b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(&amp;La, ++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// La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(Lb);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Lb </a:t>
            </a:r>
            <a:b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4496963" y="4110710"/>
            <a:ext cx="3772751" cy="7575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50323" y="2421773"/>
            <a:ext cx="37240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66013" y="4386672"/>
            <a:ext cx="341632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39031" y="6252399"/>
            <a:ext cx="71433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时间复杂度：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(La) 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ListLength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(Lb))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557632" y="259376"/>
            <a:ext cx="165141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算法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2.1 </a:t>
            </a:r>
            <a:r>
              <a:rPr lang="en-US" altLang="zh-CN" sz="2800" b="1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 bwMode="auto">
          <a:xfrm>
            <a:off x="3648076" y="2689793"/>
            <a:ext cx="3527425" cy="1699435"/>
            <a:chOff x="1202" y="1693"/>
            <a:chExt cx="2222" cy="426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746" y="1693"/>
              <a:ext cx="1678" cy="4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02" y="1693"/>
              <a:ext cx="2222" cy="19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 </a:t>
            </a:r>
            <a:r>
              <a:rPr lang="zh-CN" altLang="en-US" dirty="0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166018"/>
            <a:ext cx="109728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/>
              <a:t>LB = (2,6,8,9,11,15,20)</a:t>
            </a:r>
          </a:p>
          <a:p>
            <a:pPr>
              <a:buNone/>
            </a:pPr>
            <a:r>
              <a:rPr lang="en-US" altLang="zh-CN" dirty="0"/>
              <a:t>LC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559497" y="3356993"/>
            <a:ext cx="9631163" cy="2668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思路：</a:t>
            </a:r>
            <a:br>
              <a:rPr lang="zh-CN" altLang="en-US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．分别从 </a:t>
            </a:r>
            <a:r>
              <a:rPr lang="en-US" altLang="zh-CN" sz="2800" dirty="0"/>
              <a:t>La </a:t>
            </a:r>
            <a:r>
              <a:rPr lang="zh-CN" altLang="en-US" sz="2800" dirty="0"/>
              <a:t>和 </a:t>
            </a:r>
            <a:r>
              <a:rPr lang="en-US" altLang="zh-CN" sz="2800" dirty="0"/>
              <a:t>Lb </a:t>
            </a:r>
            <a:r>
              <a:rPr lang="zh-CN" altLang="en-US" sz="2800" dirty="0"/>
              <a:t>中取得当前元素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；</a:t>
            </a:r>
            <a:br>
              <a:rPr lang="zh-CN" altLang="en-US" sz="2800" dirty="0"/>
            </a:br>
            <a:r>
              <a:rPr lang="en-US" altLang="zh-CN" sz="2800" dirty="0"/>
              <a:t>2</a:t>
            </a:r>
            <a:r>
              <a:rPr lang="zh-CN" altLang="en-US" sz="2800" dirty="0"/>
              <a:t>．若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，则将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中，否则将 </a:t>
            </a:r>
            <a:r>
              <a:rPr lang="en-US" altLang="zh-CN" sz="2800" i="1" dirty="0" err="1"/>
              <a:t>b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插入到 </a:t>
            </a:r>
            <a:r>
              <a:rPr lang="en-US" altLang="zh-CN" sz="2800" dirty="0" err="1"/>
              <a:t>Lc</a:t>
            </a:r>
            <a:r>
              <a:rPr lang="en-US" altLang="zh-CN" sz="2800" dirty="0"/>
              <a:t> </a:t>
            </a:r>
            <a:r>
              <a:rPr lang="zh-CN" altLang="en-US" sz="2800" dirty="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03388" y="1123950"/>
            <a:ext cx="8743950" cy="554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(List La, List Lb, List 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70C0"/>
                </a:solidFill>
              </a:rPr>
              <a:t>InitList</a:t>
            </a:r>
            <a:r>
              <a:rPr lang="en-US" altLang="zh-CN" sz="2400" dirty="0"/>
              <a:t>(&amp;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(La);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ListLength</a:t>
            </a:r>
            <a:r>
              <a:rPr lang="en-US" altLang="zh-CN" sz="2400" dirty="0"/>
              <a:t>(Lb);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// 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均未取完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if (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     else {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i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(La,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   while (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ea typeface="华文中宋" panose="020106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</a:t>
            </a:r>
            <a:r>
              <a:rPr lang="en-US" altLang="zh-CN" sz="2400" dirty="0" err="1">
                <a:solidFill>
                  <a:srgbClr val="0000FF"/>
                </a:solidFill>
              </a:rPr>
              <a:t>GetElem</a:t>
            </a:r>
            <a:r>
              <a:rPr lang="en-US" altLang="zh-CN" sz="2400" dirty="0"/>
              <a:t>(Lb, </a:t>
            </a:r>
            <a:r>
              <a:rPr lang="en-US" altLang="zh-CN" sz="2400" i="1" dirty="0"/>
              <a:t>j</a:t>
            </a:r>
            <a:r>
              <a:rPr lang="en-US" altLang="zh-CN" sz="2400" dirty="0"/>
              <a:t>++,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</a:t>
            </a:r>
            <a:r>
              <a:rPr lang="en-US" altLang="zh-CN" sz="2400" dirty="0" err="1">
                <a:solidFill>
                  <a:srgbClr val="0000FF"/>
                </a:solidFill>
              </a:rPr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96000" y="1484313"/>
            <a:ext cx="368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1979614" y="5949950"/>
            <a:ext cx="727500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800" i="1" dirty="0">
                <a:ea typeface="华文中宋" panose="02010600040101010101" pitchFamily="2" charset="-122"/>
              </a:rPr>
              <a:t>O</a:t>
            </a:r>
            <a:r>
              <a:rPr lang="en-US" altLang="zh-CN" sz="2800" dirty="0">
                <a:ea typeface="华文中宋" panose="02010600040101010101" pitchFamily="2" charset="-122"/>
              </a:rPr>
              <a:t>(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(La) </a:t>
            </a:r>
            <a:r>
              <a:rPr lang="en-US" altLang="zh-CN" sz="2800" dirty="0"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ea typeface="华文中宋" panose="02010600040101010101" pitchFamily="2" charset="-122"/>
              </a:rPr>
              <a:t> </a:t>
            </a:r>
            <a:r>
              <a:rPr lang="en-US" altLang="zh-CN" sz="2800" dirty="0" err="1">
                <a:ea typeface="华文中宋" panose="02010600040101010101" pitchFamily="2" charset="-122"/>
              </a:rPr>
              <a:t>ListLength</a:t>
            </a:r>
            <a:r>
              <a:rPr lang="en-US" altLang="zh-CN" sz="2800" dirty="0">
                <a:ea typeface="华文中宋" panose="02010600040101010101" pitchFamily="2" charset="-122"/>
              </a:rPr>
              <a:t>(Lb))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53663" y="221544"/>
            <a:ext cx="16433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2.2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774825" y="404813"/>
            <a:ext cx="8133958" cy="16128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 dirty="0"/>
              <a:t>    </a:t>
            </a:r>
            <a:r>
              <a:rPr lang="zh-CN" altLang="en-US" sz="2800" dirty="0"/>
              <a:t>在实际的程序设计中</a:t>
            </a:r>
            <a:r>
              <a:rPr lang="zh-CN" altLang="en-US" sz="2800" dirty="0">
                <a:solidFill>
                  <a:srgbClr val="0000FF"/>
                </a:solidFill>
                <a:ea typeface="华文中宋" panose="02010600040101010101" pitchFamily="2" charset="-122"/>
              </a:rPr>
              <a:t>要使用</a:t>
            </a:r>
            <a:r>
              <a:rPr lang="zh-CN" altLang="en-US" sz="2800" dirty="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 dirty="0"/>
              <a:t>                                必须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先实现</a:t>
            </a:r>
            <a:r>
              <a:rPr lang="zh-CN" altLang="en-US" sz="2800" dirty="0"/>
              <a:t>线性表类型。 </a:t>
            </a:r>
          </a:p>
        </p:txBody>
      </p:sp>
      <p:sp>
        <p:nvSpPr>
          <p:cNvPr id="107526" name="AutoShape 6"/>
          <p:cNvSpPr/>
          <p:nvPr/>
        </p:nvSpPr>
        <p:spPr bwMode="auto">
          <a:xfrm rot="5400000">
            <a:off x="5711033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890839" y="2852739"/>
            <a:ext cx="757237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8362950" y="2852739"/>
            <a:ext cx="871538" cy="3387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249309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620689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在计算机中用一组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 dirty="0"/>
              <a:t>的存储单元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 dirty="0"/>
              <a:t>线性表的各个数据元素，称作线性表的</a:t>
            </a:r>
            <a:r>
              <a:rPr lang="zh-CN" altLang="en-US" sz="2400" dirty="0">
                <a:solidFill>
                  <a:srgbClr val="0000FF"/>
                </a:solidFill>
              </a:rPr>
              <a:t>顺序存储结构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FF"/>
                </a:solidFill>
              </a:rPr>
              <a:t>顺序映象</a:t>
            </a:r>
            <a:r>
              <a:rPr lang="zh-CN" altLang="en-US" sz="2400" dirty="0"/>
              <a:t>。用这种方法存储的线性表称作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顺序表</a:t>
            </a:r>
            <a:r>
              <a:rPr lang="zh-CN" altLang="en-US" sz="2400" dirty="0">
                <a:solidFill>
                  <a:srgbClr val="000000"/>
                </a:solidFill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  </a:t>
            </a:r>
            <a:endParaRPr lang="zh-CN" alt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81189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个存储单元，则第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+ 1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元素的存储位置和第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19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 dirty="0"/>
              <a:t>线性表的顺序存储结构（续）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8314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LOC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+ 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38314" y="4492522"/>
            <a:ext cx="8876148" cy="1680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特点：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以物理位置相邻表示逻辑关系；任一元素均可随机存取。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：已知位置、获取该位置上的元素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931988" y="585788"/>
            <a:ext cx="8812028" cy="1012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rPr>
              <a:t>允许数组容量进行动态扩充。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889125" y="1628801"/>
            <a:ext cx="8599488" cy="3453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#define LIST_INIT_SIZE 100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线性表存储空间的初始分配量  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br>
              <a:rPr kumimoji="1" lang="zh-CN" altLang="en-US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{</a:t>
            </a:r>
            <a:b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 dirty="0">
                <a:solidFill>
                  <a:srgbClr val="0000FF"/>
                </a:solidFill>
                <a:ea typeface="华文新魏" panose="02010800040101010101" pitchFamily="2" charset="-122"/>
              </a:rPr>
            </a:b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 length;   //</a:t>
            </a:r>
            <a: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当前长度</a:t>
            </a:r>
            <a:br>
              <a:rPr kumimoji="1" lang="zh-CN" altLang="en-US" sz="2400" b="1" dirty="0">
                <a:solidFill>
                  <a:srgbClr val="000000"/>
                </a:solidFill>
                <a:ea typeface="华文新魏" panose="02010800040101010101" pitchFamily="2" charset="-122"/>
              </a:rPr>
            </a:br>
            <a:endParaRPr kumimoji="1" lang="zh-CN" altLang="en-US" sz="2400" b="1" dirty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}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华文新魏" panose="02010800040101010101" pitchFamily="2" charset="-122"/>
              </a:rPr>
              <a:t>SqList</a:t>
            </a:r>
            <a:r>
              <a:rPr kumimoji="1" lang="en-US" altLang="zh-CN" sz="2400" b="1" dirty="0">
                <a:solidFill>
                  <a:srgbClr val="000000"/>
                </a:solidFill>
                <a:ea typeface="华文新魏" panose="02010800040101010101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073401" y="5157789"/>
            <a:ext cx="7343775" cy="1150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889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1889125" y="2141539"/>
            <a:ext cx="8599488" cy="537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2279650" y="3078164"/>
            <a:ext cx="7951788" cy="537135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anose="02010800040101010101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279651" y="4014788"/>
            <a:ext cx="8023225" cy="53367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anose="02010800040101010101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线性表的操作举例</a:t>
            </a:r>
            <a:br>
              <a:rPr lang="zh-CN" altLang="en-US" dirty="0"/>
            </a:br>
            <a:r>
              <a:rPr lang="en-US" altLang="zh-CN" dirty="0"/>
              <a:t>--</a:t>
            </a:r>
            <a:r>
              <a:rPr lang="zh-CN" altLang="en-US" dirty="0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825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5680" y="35434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15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3503973" y="3104178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---</a:t>
            </a:r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  &amp;l)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</a:t>
            </a:r>
            <a:r>
              <a:rPr lang="en-US" altLang="zh-CN" sz="3200" dirty="0" err="1"/>
              <a:t>l.elem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  (OVERFLOW);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=0;</a:t>
            </a:r>
          </a:p>
          <a:p>
            <a:r>
              <a:rPr lang="en-US" altLang="zh-CN" sz="3200" dirty="0"/>
              <a:t>	</a:t>
            </a:r>
            <a:r>
              <a:rPr lang="en-US" altLang="zh-CN" sz="3200" dirty="0" err="1"/>
              <a:t>l.listsize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 dirty="0"/>
              <a:t>初始化</a:t>
            </a:r>
            <a:r>
              <a:rPr lang="en-US" altLang="zh-CN" sz="3600" dirty="0"/>
              <a:t>---</a:t>
            </a:r>
            <a:r>
              <a:rPr lang="zh-CN" altLang="en-US" sz="3600" dirty="0"/>
              <a:t>用</a:t>
            </a:r>
            <a:r>
              <a:rPr lang="en-US" altLang="zh-CN" sz="3600" dirty="0"/>
              <a:t>c</a:t>
            </a:r>
            <a:r>
              <a:rPr lang="zh-CN" altLang="en-US" sz="3600" dirty="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35561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dirty="0" err="1"/>
              <a:t>bool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return false;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true;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/>
          <p:nvPr/>
        </p:nvGrpSpPr>
        <p:grpSpPr bwMode="auto">
          <a:xfrm>
            <a:off x="6342064" y="5691192"/>
            <a:ext cx="301625" cy="628650"/>
            <a:chOff x="2998" y="3494"/>
            <a:chExt cx="190" cy="396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6269038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/>
          <p:nvPr/>
        </p:nvGrpSpPr>
        <p:grpSpPr bwMode="auto">
          <a:xfrm>
            <a:off x="7762876" y="5691192"/>
            <a:ext cx="301625" cy="628650"/>
            <a:chOff x="3965" y="3494"/>
            <a:chExt cx="190" cy="396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190" cy="23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/>
          <p:nvPr/>
        </p:nvGrpSpPr>
        <p:grpSpPr bwMode="auto">
          <a:xfrm>
            <a:off x="7751764" y="5157793"/>
            <a:ext cx="2206625" cy="369888"/>
            <a:chOff x="2064" y="2112"/>
            <a:chExt cx="1390" cy="233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7716838" y="5084764"/>
            <a:ext cx="2362200" cy="617537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7667625" y="5691189"/>
            <a:ext cx="533400" cy="8350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35151" y="906464"/>
            <a:ext cx="8491427" cy="12741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        </a:t>
            </a:r>
            <a:r>
              <a:rPr lang="zh-CN" altLang="en-US" sz="2400" dirty="0"/>
              <a:t>线性表的插入运算是指在表的第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+1) </a:t>
            </a:r>
            <a:r>
              <a:rPr lang="zh-CN" altLang="en-US" sz="2400" dirty="0"/>
              <a:t>个位置上，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插入一个新元素 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 </a:t>
            </a:r>
            <a:r>
              <a:rPr lang="zh-CN" altLang="en-US" sz="2400" dirty="0"/>
              <a:t>的线性表        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1955801" y="5157793"/>
            <a:ext cx="2206625" cy="369888"/>
            <a:chOff x="144" y="2112"/>
            <a:chExt cx="1390" cy="233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4241800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/>
          <p:nvPr/>
        </p:nvGrpSpPr>
        <p:grpSpPr bwMode="auto">
          <a:xfrm>
            <a:off x="4859339" y="5157793"/>
            <a:ext cx="2206625" cy="369888"/>
            <a:chOff x="2064" y="2112"/>
            <a:chExt cx="1390" cy="23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6764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6383338" y="5084764"/>
            <a:ext cx="381000" cy="606425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6764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7145338" y="51577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6383338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/>
          <p:nvPr/>
        </p:nvGrpSpPr>
        <p:grpSpPr bwMode="auto">
          <a:xfrm>
            <a:off x="8132764" y="5157793"/>
            <a:ext cx="2206625" cy="369888"/>
            <a:chOff x="2064" y="2112"/>
            <a:chExt cx="1390" cy="233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7751763" y="51577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1835150" y="2205039"/>
            <a:ext cx="8567738" cy="2720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</a:rPr>
            </a:br>
            <a:r>
              <a:rPr lang="en-US" altLang="zh-CN" sz="2400" dirty="0"/>
              <a:t>1</a:t>
            </a:r>
            <a:r>
              <a:rPr lang="zh-CN" altLang="en-US" sz="2400" dirty="0"/>
              <a:t>）检查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 </a:t>
            </a:r>
            <a:r>
              <a:rPr lang="en-US" altLang="zh-CN" sz="2400" dirty="0"/>
              <a:t>+ 1) </a:t>
            </a:r>
            <a:r>
              <a:rPr lang="zh-CN" altLang="en-US" sz="2400" dirty="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      则进行“超出范围”错误处理；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</a:t>
            </a:r>
            <a:r>
              <a:rPr lang="zh-CN" altLang="en-US" sz="2400" dirty="0"/>
              <a:t>）将线性表的第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个元素和它后面所有元素均后移一个位置； </a:t>
            </a:r>
            <a:br>
              <a:rPr lang="zh-CN" altLang="en-US" sz="2400" dirty="0"/>
            </a:br>
            <a:r>
              <a:rPr lang="en-US" altLang="zh-CN" sz="2400" dirty="0"/>
              <a:t>3</a:t>
            </a:r>
            <a:r>
              <a:rPr lang="zh-CN" altLang="en-US" sz="2400" dirty="0"/>
              <a:t>）将新元素写入到空出的第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个位置上；</a:t>
            </a:r>
            <a:br>
              <a:rPr lang="zh-CN" altLang="en-US" sz="2400" dirty="0"/>
            </a:br>
            <a:r>
              <a:rPr lang="en-US" altLang="zh-CN" sz="2400" dirty="0"/>
              <a:t>4</a:t>
            </a:r>
            <a:r>
              <a:rPr lang="zh-CN" altLang="en-US" sz="2400" dirty="0"/>
              <a:t>）使线性表的长度增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1820864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插入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5807970" y="404665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400" dirty="0">
                <a:latin typeface="+mj-lt"/>
                <a:ea typeface="+mj-ea"/>
                <a:cs typeface="+mj-cs"/>
              </a:rPr>
              <a:t>在第</a:t>
            </a:r>
            <a:r>
              <a:rPr lang="en-US" altLang="zh-CN" sz="2400" dirty="0" err="1">
                <a:latin typeface="+mj-lt"/>
                <a:ea typeface="+mj-ea"/>
                <a:cs typeface="+mj-cs"/>
              </a:rPr>
              <a:t>i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00462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If(!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lang="en-US" altLang="zh-CN" sz="2200" b="1" dirty="0" err="1">
                <a:latin typeface="Arial" panose="020B0604020202020204" pitchFamily="34" charset="0"/>
              </a:rPr>
              <a:t>L.listsize</a:t>
            </a:r>
            <a:r>
              <a:rPr lang="en-US" altLang="zh-CN" sz="2200" b="1" dirty="0">
                <a:latin typeface="Arial" panose="020B0604020202020204" pitchFamily="34" charset="0"/>
              </a:rPr>
              <a:t>+= LISTINCREMENT;</a:t>
            </a:r>
            <a:endParaRPr lang="en-US" altLang="zh-CN" sz="2200" b="1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lang="en-US" altLang="zh-CN" sz="2200" b="1" dirty="0">
                <a:latin typeface="Arial" panose="020B0604020202020204" pitchFamily="34" charset="0"/>
              </a:rPr>
              <a:t>=&amp;(</a:t>
            </a:r>
            <a:r>
              <a:rPr lang="en-US" altLang="zh-CN" sz="2200" b="1" dirty="0" err="1">
                <a:latin typeface="Arial" panose="020B0604020202020204" pitchFamily="34" charset="0"/>
              </a:rPr>
              <a:t>L.elem</a:t>
            </a:r>
            <a:r>
              <a:rPr lang="en-US" altLang="zh-CN" sz="2200" b="1" dirty="0">
                <a:latin typeface="Arial" panose="020B0604020202020204" pitchFamily="34" charset="0"/>
              </a:rPr>
              <a:t>[L.length-1]) ;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lang="zh-CN" altLang="en-US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lang="en-US" altLang="zh-CN" sz="2200" b="1" dirty="0" err="1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lang="en-US" altLang="zh-CN" sz="2200" b="1" dirty="0"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2.4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287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03401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问题规模</a:t>
            </a:r>
            <a:r>
              <a:rPr lang="zh-CN" altLang="en-US" sz="2400" dirty="0">
                <a:ea typeface="华文中宋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803400" y="1844676"/>
            <a:ext cx="8510588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算法的时间主要花费在向后移动元素的 </a:t>
            </a:r>
            <a:r>
              <a:rPr lang="en-US" altLang="zh-CN" sz="2400" dirty="0">
                <a:ea typeface="华文中宋" panose="02010600040101010101" pitchFamily="2" charset="-122"/>
              </a:rPr>
              <a:t>for </a:t>
            </a:r>
            <a:r>
              <a:rPr lang="zh-CN" altLang="en-US" sz="2400" dirty="0">
                <a:ea typeface="华文中宋" panose="02010600040101010101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语句的循环次数为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–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 +1)</a:t>
            </a:r>
            <a:r>
              <a:rPr lang="zh-CN" altLang="en-US" sz="2400" dirty="0">
                <a:ea typeface="华文中宋" panose="02010600040101010101" pitchFamily="2" charset="-122"/>
              </a:rPr>
              <a:t>。由此可看出，所需移动元素的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次数不仅依赖于表的长度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zh-CN" altLang="en-US" sz="2400" dirty="0">
                <a:ea typeface="华文中宋" panose="02010600040101010101" pitchFamily="2" charset="-122"/>
              </a:rPr>
              <a:t>，而且还与插入位置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87525" y="3676651"/>
            <a:ext cx="846321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当插入位置在表尾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=</a:t>
            </a:r>
            <a:r>
              <a:rPr lang="en-US" altLang="zh-CN" sz="2400" i="1" dirty="0">
                <a:ea typeface="华文中宋" panose="02010600040101010101" pitchFamily="2" charset="-122"/>
              </a:rPr>
              <a:t>n </a:t>
            </a:r>
            <a:r>
              <a:rPr lang="en-US" altLang="zh-CN" sz="2400" dirty="0">
                <a:ea typeface="华文中宋" panose="02010600040101010101" pitchFamily="2" charset="-122"/>
              </a:rPr>
              <a:t>+1) </a:t>
            </a:r>
            <a:r>
              <a:rPr lang="zh-CN" altLang="en-US" sz="2400" dirty="0">
                <a:ea typeface="华文中宋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(1)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787525" y="4976814"/>
            <a:ext cx="8527334" cy="12059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当插入位置在表头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 1) </a:t>
            </a:r>
            <a:r>
              <a:rPr lang="zh-CN" altLang="en-US" sz="2400" dirty="0">
                <a:ea typeface="华文中宋" panose="02010600040101010101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 语句执行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次，这是最坏情况，其时间复杂度 </a:t>
            </a:r>
            <a:r>
              <a:rPr lang="en-US" altLang="zh-CN" sz="2400" i="1" dirty="0"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2097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/>
              <a:t>p</a:t>
            </a:r>
            <a:r>
              <a:rPr lang="en-US" altLang="zh-CN" sz="2200" i="1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为在第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个元素之前插入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一个元素的概率，则在长度为</a:t>
            </a:r>
            <a:r>
              <a:rPr lang="zh-CN" altLang="en-US" sz="2200" baseline="300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 </a:t>
            </a:r>
            <a:r>
              <a:rPr lang="zh-CN" altLang="en-US" sz="2200" dirty="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4367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4" name="公式" r:id="rId5" imgW="31699200" imgH="10363200" progId="Equation.3">
                  <p:embed/>
                </p:oleObj>
              </mc:Choice>
              <mc:Fallback>
                <p:oleObj name="公式" r:id="rId5" imgW="316992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097088" y="3008314"/>
            <a:ext cx="7092006" cy="880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dirty="0"/>
              <a:t>    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假设</a:t>
            </a:r>
            <a:r>
              <a:rPr lang="zh-CN" altLang="en-US" sz="2200" dirty="0"/>
              <a:t>在表中任何位置 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+1) </a:t>
            </a:r>
            <a:r>
              <a:rPr lang="zh-CN" altLang="en-US" sz="2200" dirty="0"/>
              <a:t>上插入元素的机会是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均等的，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3359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5" name="公式" r:id="rId7" imgW="15849600" imgH="9753600" progId="Equation.3">
                  <p:embed/>
                </p:oleObj>
              </mc:Choice>
              <mc:Fallback>
                <p:oleObj name="公式" r:id="rId7" imgW="15849600" imgH="975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5351464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公式" r:id="rId9" imgW="42367200" imgH="10363200" progId="Equation.3">
                  <p:embed/>
                </p:oleObj>
              </mc:Choice>
              <mc:Fallback>
                <p:oleObj name="公式" r:id="rId9" imgW="423672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4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2097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</a:t>
            </a:r>
            <a:r>
              <a:rPr lang="zh-CN" altLang="en-US" sz="2400" dirty="0"/>
              <a:t>由此可见，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400" dirty="0"/>
              <a:t>当表长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平均时间复杂度为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1847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anose="02010600040101010101" pitchFamily="2" charset="-122"/>
              </a:rPr>
              <a:t>  </a:t>
            </a:r>
            <a:r>
              <a:rPr lang="zh-CN" altLang="en-US" sz="2400" dirty="0">
                <a:ea typeface="华文中宋" panose="02010600040101010101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1847851" y="1006476"/>
            <a:ext cx="8251825" cy="169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线性表的删除运算是指将线性表的第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个元素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删除，使长度为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的线性表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0000FF"/>
                </a:solidFill>
              </a:rPr>
              <a:t>a</a:t>
            </a:r>
            <a:r>
              <a:rPr lang="en-US" altLang="zh-CN" sz="24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dirty="0"/>
              <a:t>变成长度为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-1 </a:t>
            </a:r>
            <a:r>
              <a:rPr lang="zh-CN" altLang="en-US" sz="2400" dirty="0"/>
              <a:t>的线性表             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i="1" baseline="-25000" dirty="0"/>
              <a:t>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276851" y="5703893"/>
            <a:ext cx="2206625" cy="369888"/>
            <a:chOff x="2064" y="2112"/>
            <a:chExt cx="1390" cy="233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6435725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/>
          <p:nvPr/>
        </p:nvGrpSpPr>
        <p:grpSpPr bwMode="auto">
          <a:xfrm>
            <a:off x="8035926" y="5703893"/>
            <a:ext cx="2206625" cy="369888"/>
            <a:chOff x="2064" y="2112"/>
            <a:chExt cx="1390" cy="233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0200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1847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算法思想：</a:t>
            </a:r>
            <a:b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</a:br>
            <a:r>
              <a:rPr lang="en-US" altLang="zh-CN" sz="2400" dirty="0"/>
              <a:t>1)  </a:t>
            </a:r>
            <a:r>
              <a:rPr lang="zh-CN" altLang="en-US" sz="2400" dirty="0"/>
              <a:t>检查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值是否超出所允许的范围 </a:t>
            </a:r>
            <a:r>
              <a:rPr lang="en-US" altLang="zh-CN" sz="2400" dirty="0"/>
              <a:t>(1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 dirty="0"/>
              <a:t>     行“超出范围”错误处理；</a:t>
            </a:r>
            <a:br>
              <a:rPr lang="zh-CN" altLang="en-US" sz="2400" dirty="0"/>
            </a:br>
            <a:r>
              <a:rPr lang="en-US" altLang="zh-CN" sz="2400" dirty="0"/>
              <a:t>2)  </a:t>
            </a:r>
            <a:r>
              <a:rPr lang="zh-CN" altLang="en-US" sz="2400" dirty="0"/>
              <a:t>将线性表的第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个元素后面的所有元素均前移一个位置；</a:t>
            </a:r>
            <a:br>
              <a:rPr lang="zh-CN" altLang="en-US" sz="2400" dirty="0"/>
            </a:br>
            <a:r>
              <a:rPr lang="en-US" altLang="zh-CN" sz="2400" dirty="0"/>
              <a:t>3)  </a:t>
            </a:r>
            <a:r>
              <a:rPr lang="zh-CN" altLang="en-US" sz="2400" dirty="0"/>
              <a:t>使线性表的长度减 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286250" y="5703888"/>
            <a:ext cx="301686" cy="36933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2381251" y="5703894"/>
            <a:ext cx="1825625" cy="369888"/>
            <a:chOff x="144" y="3024"/>
            <a:chExt cx="1150" cy="233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4286250" y="5627688"/>
            <a:ext cx="457200" cy="609600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6459538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6775450" y="5627688"/>
            <a:ext cx="3810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419850" y="5700713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7181850" y="5627688"/>
            <a:ext cx="457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802438" y="5703888"/>
            <a:ext cx="301686" cy="369332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7927976" y="5627688"/>
            <a:ext cx="468313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8401050" y="5627688"/>
            <a:ext cx="1981200" cy="609600"/>
          </a:xfrm>
          <a:prstGeom prst="rect">
            <a:avLst/>
          </a:prstGeom>
          <a:ln w="2857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/>
          <p:nvPr/>
        </p:nvGrpSpPr>
        <p:grpSpPr bwMode="auto">
          <a:xfrm>
            <a:off x="8020051" y="5700721"/>
            <a:ext cx="1825625" cy="369888"/>
            <a:chOff x="4176" y="3582"/>
            <a:chExt cx="1150" cy="233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190" cy="233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95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108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anose="02010600040101010101" pitchFamily="2" charset="-122"/>
              </a:rPr>
              <a:t>算法 </a:t>
            </a:r>
            <a:r>
              <a:rPr lang="en-US" altLang="zh-CN" sz="2800" dirty="0">
                <a:ea typeface="华文中宋" panose="02010600040101010101" pitchFamily="2" charset="-122"/>
              </a:rPr>
              <a:t>2.5 </a:t>
            </a:r>
            <a:r>
              <a:rPr lang="en-US" altLang="zh-CN" sz="2800" baseline="-80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057704" y="591072"/>
            <a:ext cx="326243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978026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问题规模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是表的长度，设它的值为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978025" y="1773239"/>
            <a:ext cx="8439150" cy="184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算法的时间主要花费在向前移动元素的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该语句的循环次数为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。由此可看出，所需移动元素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的次数不仅依赖于表的长度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，而且还与删除位置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962150" y="3605214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当删除位置在表尾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最好情况，其时间复杂度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962150" y="4905376"/>
            <a:ext cx="8322150" cy="121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当删除位置在表头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时，有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循环语句执行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次，这是最坏情况其时间复杂度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992313" y="614364"/>
            <a:ext cx="7612982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lang="en-US" altLang="zh-CN" sz="2200" dirty="0"/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算法的平均时间复杂度：</a:t>
            </a:r>
            <a:r>
              <a:rPr lang="zh-CN" altLang="en-US" sz="2200" dirty="0"/>
              <a:t>设 </a:t>
            </a:r>
            <a:r>
              <a:rPr lang="en-US" altLang="zh-CN" sz="2200" i="1" dirty="0" err="1"/>
              <a:t>q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为删除第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个元素的概率，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则在长度为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03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公式" r:id="rId5" imgW="26212800" imgH="10363200" progId="Equation.3">
                  <p:embed/>
                </p:oleObj>
              </mc:Choice>
              <mc:Fallback>
                <p:oleObj name="公式" r:id="rId5" imgW="26212800" imgH="1036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992314" y="2760664"/>
            <a:ext cx="7582525" cy="1117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</a:t>
            </a:r>
            <a:r>
              <a:rPr lang="zh-CN" altLang="en-US" sz="2200" dirty="0"/>
              <a:t>假设在表中任何位置</a:t>
            </a:r>
            <a:r>
              <a:rPr lang="en-US" altLang="zh-CN" sz="2200" dirty="0"/>
              <a:t>(1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删除元素的机会是均等的，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200" dirty="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967164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9" name="公式" r:id="rId7" imgW="10363200" imgH="9448800" progId="Equation.3">
                  <p:embed/>
                </p:oleObj>
              </mc:Choice>
              <mc:Fallback>
                <p:oleObj name="公式" r:id="rId7" imgW="10363200" imgH="9448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5551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0" name="公式" r:id="rId9" imgW="37185600" imgH="10363200" progId="Equation.3">
                  <p:embed/>
                </p:oleObj>
              </mc:Choice>
              <mc:Fallback>
                <p:oleObj name="公式" r:id="rId9" imgW="37185600" imgH="10363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992314" y="4357689"/>
            <a:ext cx="7574509" cy="15579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由此可见，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在顺序表上做删除运算，平均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约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一半元素。</a:t>
            </a:r>
            <a:r>
              <a:rPr lang="zh-CN" altLang="en-US" sz="2200" dirty="0"/>
              <a:t>当表长 </a:t>
            </a:r>
            <a:r>
              <a:rPr lang="en-US" altLang="zh-CN" sz="2200" i="1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均时间复杂度为 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课堂练习</a:t>
            </a:r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75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、一个线性表第一个元素的存储地址是 </a:t>
            </a:r>
            <a:r>
              <a:rPr lang="en-US" altLang="zh-CN" sz="2200" dirty="0"/>
              <a:t>100</a:t>
            </a:r>
            <a:r>
              <a:rPr lang="zh-CN" altLang="en-US" sz="2200" dirty="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为 </a:t>
            </a:r>
            <a:r>
              <a:rPr lang="en-US" altLang="zh-CN" sz="2200" dirty="0"/>
              <a:t>2</a:t>
            </a:r>
            <a:r>
              <a:rPr lang="zh-CN" altLang="en-US" sz="2200" dirty="0"/>
              <a:t>， 则第 </a:t>
            </a:r>
            <a:r>
              <a:rPr lang="en-US" altLang="zh-CN" sz="2200" dirty="0"/>
              <a:t>5 </a:t>
            </a:r>
            <a:r>
              <a:rPr lang="zh-CN" altLang="en-US" sz="2200" dirty="0"/>
              <a:t>个元素的地址是 </a:t>
            </a:r>
            <a:r>
              <a:rPr lang="en-US" altLang="zh-CN" sz="2200" dirty="0"/>
              <a:t>(     )</a:t>
            </a:r>
            <a:r>
              <a:rPr lang="zh-CN" altLang="en-US" sz="2200" dirty="0"/>
              <a:t>。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110 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108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100 </a:t>
            </a:r>
            <a:r>
              <a:rPr lang="zh-CN" altLang="en-US" sz="2200" dirty="0"/>
              <a:t>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、向一个有 </a:t>
            </a:r>
            <a:r>
              <a:rPr lang="en-US" altLang="zh-CN" sz="2200" dirty="0"/>
              <a:t>127 </a:t>
            </a:r>
            <a:r>
              <a:rPr lang="zh-CN" altLang="en-US" sz="2200" dirty="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 dirty="0"/>
              <a:t>      顺序不变，平均要移动（ ）个元素。 </a:t>
            </a:r>
            <a:br>
              <a:rPr lang="zh-CN" altLang="en-US" sz="2200" dirty="0"/>
            </a:br>
            <a:r>
              <a:rPr lang="zh-CN" altLang="en-US" sz="2200" dirty="0"/>
              <a:t>      （</a:t>
            </a:r>
            <a:r>
              <a:rPr lang="en-US" altLang="zh-CN" sz="2200" dirty="0"/>
              <a:t>A</a:t>
            </a:r>
            <a:r>
              <a:rPr lang="zh-CN" altLang="en-US" sz="2200" dirty="0"/>
              <a:t>）</a:t>
            </a:r>
            <a:r>
              <a:rPr lang="en-US" altLang="zh-CN" sz="2200" dirty="0"/>
              <a:t>64</a:t>
            </a:r>
            <a:r>
              <a:rPr lang="zh-CN" altLang="en-US" sz="2200" dirty="0"/>
              <a:t>（</a:t>
            </a:r>
            <a:r>
              <a:rPr lang="en-US" altLang="zh-CN" sz="2200" dirty="0"/>
              <a:t>B</a:t>
            </a:r>
            <a:r>
              <a:rPr lang="zh-CN" altLang="en-US" sz="2200" dirty="0"/>
              <a:t>）</a:t>
            </a:r>
            <a:r>
              <a:rPr lang="en-US" altLang="zh-CN" sz="2200" dirty="0"/>
              <a:t>63 </a:t>
            </a:r>
            <a:r>
              <a:rPr lang="zh-CN" altLang="en-US" sz="2200" dirty="0"/>
              <a:t>（</a:t>
            </a:r>
            <a:r>
              <a:rPr lang="en-US" altLang="zh-CN" sz="2200" dirty="0"/>
              <a:t>C</a:t>
            </a:r>
            <a:r>
              <a:rPr lang="zh-CN" altLang="en-US" sz="2200" dirty="0"/>
              <a:t>）</a:t>
            </a:r>
            <a:r>
              <a:rPr lang="en-US" altLang="zh-CN" sz="2200" dirty="0"/>
              <a:t>63.5</a:t>
            </a:r>
            <a:r>
              <a:rPr lang="zh-CN" altLang="en-US" sz="2200" dirty="0"/>
              <a:t>　（</a:t>
            </a:r>
            <a:r>
              <a:rPr lang="en-US" altLang="zh-CN" sz="2200" dirty="0"/>
              <a:t>D</a:t>
            </a:r>
            <a:r>
              <a:rPr lang="zh-CN" altLang="en-US" sz="2200" dirty="0"/>
              <a:t>）</a:t>
            </a:r>
            <a:r>
              <a:rPr lang="en-US" altLang="zh-CN" sz="2200" dirty="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 dirty="0"/>
              <a:t>3</a:t>
            </a:r>
            <a:r>
              <a:rPr lang="zh-CN" altLang="en-US" sz="2200" dirty="0"/>
              <a:t>、顺序存储结构是通过 </a:t>
            </a:r>
            <a:r>
              <a:rPr lang="en-US" altLang="zh-CN" sz="2200" dirty="0"/>
              <a:t>________ </a:t>
            </a:r>
            <a:r>
              <a:rPr lang="zh-CN" altLang="en-US" sz="2200" dirty="0"/>
              <a:t>表示元素之间的关系的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b="1" dirty="0"/>
              <a:t>      </a:t>
            </a:r>
            <a:r>
              <a:rPr lang="en-US" altLang="zh-CN" sz="2200" dirty="0"/>
              <a:t> (</a:t>
            </a:r>
            <a:r>
              <a:rPr lang="en-US" sz="2200" dirty="0"/>
              <a:t>A)  </a:t>
            </a:r>
            <a:r>
              <a:rPr lang="zh-CN" altLang="en-US" sz="2200" dirty="0"/>
              <a:t>逻辑上相邻     </a:t>
            </a:r>
            <a:r>
              <a:rPr lang="en-US" altLang="zh-CN" sz="2200" dirty="0"/>
              <a:t>(B) </a:t>
            </a:r>
            <a:r>
              <a:rPr lang="zh-CN" altLang="en-US" sz="2200" dirty="0"/>
              <a:t>物理上地址相邻</a:t>
            </a:r>
            <a:r>
              <a:rPr lang="en-US" sz="2200" dirty="0"/>
              <a:t>     (C) </a:t>
            </a:r>
            <a:r>
              <a:rPr lang="zh-CN" altLang="en-US" sz="2200" dirty="0"/>
              <a:t>指针    </a:t>
            </a:r>
            <a:r>
              <a:rPr lang="en-US" sz="2200" dirty="0"/>
              <a:t>(D) </a:t>
            </a:r>
            <a:r>
              <a:rPr lang="zh-CN" altLang="en-US" sz="2200" dirty="0"/>
              <a:t>下标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4</a:t>
            </a:r>
            <a:r>
              <a:rPr lang="zh-CN" altLang="en-US" sz="2200" dirty="0"/>
              <a:t>、对于顺序存储的线性表，访问结点和删除结点的时间复杂度分别为（ ）。</a:t>
            </a:r>
            <a:endParaRPr lang="en-US" altLang="zh-CN" sz="2200" dirty="0"/>
          </a:p>
          <a:p>
            <a:pPr>
              <a:lnSpc>
                <a:spcPct val="160000"/>
              </a:lnSpc>
            </a:pPr>
            <a:r>
              <a:rPr lang="en-US" altLang="zh-CN" sz="2200" dirty="0"/>
              <a:t>       (A)</a:t>
            </a:r>
            <a:r>
              <a:rPr lang="en-US" sz="2400" dirty="0"/>
              <a:t>  O（1）、</a:t>
            </a:r>
            <a:r>
              <a:rPr lang="en-US" sz="2400" dirty="0" err="1"/>
              <a:t>O（n</a:t>
            </a:r>
            <a:r>
              <a:rPr lang="en-US" sz="2400" dirty="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       (C)  </a:t>
            </a:r>
            <a:r>
              <a:rPr lang="en-US" sz="2400" dirty="0" err="1"/>
              <a:t>O（n</a:t>
            </a:r>
            <a:r>
              <a:rPr lang="en-US" sz="2400" dirty="0"/>
              <a:t>）、O（1）          (D) </a:t>
            </a:r>
            <a:r>
              <a:rPr lang="en-US" sz="2400" dirty="0" err="1"/>
              <a:t>O（n</a:t>
            </a:r>
            <a:r>
              <a:rPr lang="en-US" sz="2400" dirty="0"/>
              <a:t>）、</a:t>
            </a:r>
            <a:r>
              <a:rPr lang="en-US" sz="2400" dirty="0" err="1"/>
              <a:t>O（n</a:t>
            </a:r>
            <a:r>
              <a:rPr lang="en-US" sz="2400" dirty="0"/>
              <a:t>） 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7752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8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80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72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85631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89949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9426718" y="339813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线性表的链式存储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34" y="1308905"/>
            <a:ext cx="11256932" cy="445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用一组物理位置任意的存储单元来存放线性表的数据元素。 这组存储单元既可以是连续的，也可以是不连续的，甚至是零散分布在内存中的任意位置上的。因此，链表中元素的逻辑次序和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2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2063552" y="3212977"/>
            <a:ext cx="7912744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这里的数据元素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US" altLang="zh-CN" sz="2400" i="1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2035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26 </a:t>
            </a:r>
            <a:r>
              <a:rPr lang="zh-CN" altLang="en-US" sz="2400" dirty="0"/>
              <a:t>个英文字母组成的字母表：（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…, </a:t>
            </a:r>
            <a:r>
              <a:rPr lang="en-US" altLang="zh-CN" sz="2400" i="1" dirty="0"/>
              <a:t>Z</a:t>
            </a:r>
            <a:r>
              <a:rPr lang="zh-CN" altLang="en-US" sz="2400" dirty="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2035176" y="5245101"/>
            <a:ext cx="6468437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ea typeface="华文中宋" panose="02010600040101010101" pitchFamily="2" charset="-122"/>
              </a:rPr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：学生成绩表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          </a:t>
            </a:r>
            <a:r>
              <a:rPr lang="zh-CN" altLang="en-US" sz="2400" dirty="0"/>
              <a:t>     （</a:t>
            </a:r>
            <a:r>
              <a:rPr lang="en-US" altLang="zh-CN" sz="2400" dirty="0"/>
              <a:t>90, 97, 60, 75,…,84</a:t>
            </a:r>
            <a:r>
              <a:rPr lang="zh-CN" altLang="en-US" sz="2400" dirty="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369175" y="6118225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7216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7663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7880101" y="4195936"/>
            <a:ext cx="185659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2135560" y="2420888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6744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8040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9336360" y="3140969"/>
            <a:ext cx="415498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1938338" y="1265238"/>
            <a:ext cx="2242922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6707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5567364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0001           </a:t>
            </a:r>
            <a:r>
              <a:rPr lang="zh-CN" altLang="en-US" dirty="0"/>
              <a:t>李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0007           </a:t>
            </a:r>
            <a:r>
              <a:rPr lang="zh-CN" altLang="en-US" dirty="0"/>
              <a:t>钱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0013           </a:t>
            </a:r>
            <a:r>
              <a:rPr lang="zh-CN" altLang="en-US" dirty="0"/>
              <a:t>孙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0019           </a:t>
            </a:r>
            <a:r>
              <a:rPr lang="zh-CN" altLang="en-US" dirty="0"/>
              <a:t>王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0025           </a:t>
            </a:r>
            <a:r>
              <a:rPr lang="zh-CN" altLang="en-US" dirty="0"/>
              <a:t>吴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0031           </a:t>
            </a:r>
            <a:r>
              <a:rPr lang="zh-CN" altLang="en-US" dirty="0"/>
              <a:t>赵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0037           </a:t>
            </a:r>
            <a:r>
              <a:rPr lang="zh-CN" altLang="en-US" dirty="0"/>
              <a:t>郑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0043           </a:t>
            </a:r>
            <a:r>
              <a:rPr lang="zh-CN" altLang="en-US" dirty="0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977189" y="1270000"/>
            <a:ext cx="8883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dirty="0"/>
              <a:t>   0043</a:t>
            </a:r>
          </a:p>
          <a:p>
            <a:r>
              <a:rPr lang="en-US" altLang="zh-CN" dirty="0"/>
              <a:t>   0013</a:t>
            </a:r>
          </a:p>
          <a:p>
            <a:r>
              <a:rPr lang="en-US" altLang="zh-CN" dirty="0"/>
              <a:t>   0001</a:t>
            </a:r>
          </a:p>
          <a:p>
            <a:r>
              <a:rPr lang="en-US" altLang="zh-CN" dirty="0"/>
              <a:t>   NULL </a:t>
            </a:r>
          </a:p>
          <a:p>
            <a:r>
              <a:rPr lang="en-US" altLang="zh-CN" dirty="0"/>
              <a:t>   0037</a:t>
            </a:r>
          </a:p>
          <a:p>
            <a:r>
              <a:rPr lang="en-US" altLang="zh-CN" dirty="0"/>
              <a:t>   0007</a:t>
            </a:r>
          </a:p>
          <a:p>
            <a:r>
              <a:rPr lang="en-US" altLang="zh-CN" dirty="0"/>
              <a:t>   0019</a:t>
            </a:r>
          </a:p>
          <a:p>
            <a:r>
              <a:rPr lang="en-US" altLang="zh-CN" dirty="0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4378325" y="3071813"/>
            <a:ext cx="11272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6744073" y="1386876"/>
            <a:ext cx="1260475" cy="313932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4606926" y="3519488"/>
            <a:ext cx="75854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7896201" y="1442276"/>
            <a:ext cx="1336675" cy="273408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/>
          <p:nvPr/>
        </p:nvSpPr>
        <p:spPr bwMode="auto">
          <a:xfrm rot="5400000">
            <a:off x="7773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7464153" y="836712"/>
            <a:ext cx="79380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9561375" y="3140968"/>
            <a:ext cx="415498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9177994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9282113" y="2189188"/>
            <a:ext cx="489236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9766300" y="2189189"/>
            <a:ext cx="4892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1951038" y="692150"/>
            <a:ext cx="7620000" cy="3416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8689181" y="1010078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1703388" y="5199064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anose="02010600030101010101" pitchFamily="2" charset="-122"/>
                  <a:cs typeface="Times New Roman" panose="02020603050405020304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6897689" y="5168900"/>
            <a:ext cx="27238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441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711451" y="1339850"/>
            <a:ext cx="69008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华文中宋" panose="02010600040101010101" pitchFamily="2" charset="-122"/>
              </a:rPr>
              <a:t>单链表在 </a:t>
            </a:r>
            <a:r>
              <a:rPr lang="en-US" altLang="zh-CN" dirty="0">
                <a:ea typeface="华文中宋" panose="02010600040101010101" pitchFamily="2" charset="-122"/>
              </a:rPr>
              <a:t>C </a:t>
            </a:r>
            <a:r>
              <a:rPr lang="zh-CN" altLang="en-US" dirty="0">
                <a:ea typeface="华文中宋" panose="02010600040101010101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2711451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typedef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        //</a:t>
            </a:r>
            <a:r>
              <a:rPr lang="zh-CN" altLang="en-US" sz="2400" dirty="0"/>
              <a:t>声明结点的类型和指向结点的指针类型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        data; 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数据元素的类型</a:t>
            </a:r>
            <a:r>
              <a:rPr lang="zh-CN" altLang="en-US" sz="2400" dirty="0"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struct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  *next;   </a:t>
            </a:r>
            <a:r>
              <a:rPr lang="en-US" altLang="zh-CN" sz="2400" dirty="0">
                <a:ea typeface="华文中宋" panose="02010600040101010101" pitchFamily="2" charset="-122"/>
              </a:rPr>
              <a:t>//</a:t>
            </a:r>
            <a:r>
              <a:rPr lang="zh-CN" altLang="en-US" sz="2400" dirty="0"/>
              <a:t>指示结点地址的指针</a:t>
            </a:r>
            <a:r>
              <a:rPr lang="zh-CN" altLang="en-US" sz="2400" dirty="0">
                <a:ea typeface="华文中宋" panose="02010600040101010101" pitchFamily="2" charset="-122"/>
              </a:rPr>
              <a:t>  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/>
              <a:t>}</a:t>
            </a:r>
            <a:r>
              <a:rPr lang="en-US" altLang="zh-CN" sz="2400" dirty="0" err="1"/>
              <a:t>Lnode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LinkList</a:t>
            </a:r>
            <a:r>
              <a:rPr lang="en-US" altLang="zh-CN" sz="2400" dirty="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3143673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 dirty="0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 dirty="0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4799857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 dirty="0"/>
              <a:t>指向  </a:t>
            </a:r>
            <a:r>
              <a:rPr lang="en-US" altLang="zh-CN" dirty="0" err="1"/>
              <a:t>LNode</a:t>
            </a:r>
            <a:r>
              <a:rPr lang="en-US" altLang="zh-CN" dirty="0"/>
              <a:t>   </a:t>
            </a:r>
            <a:r>
              <a:rPr lang="zh-CN" altLang="en-US" dirty="0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063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dirty="0" err="1"/>
              <a:t>struct</a:t>
            </a:r>
            <a:r>
              <a:rPr lang="en-US" altLang="zh-CN" sz="2200" dirty="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char num[8];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/>
              <a:t>char name[8];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score;          //</a:t>
            </a:r>
            <a:r>
              <a:rPr lang="zh-CN" altLang="en-US" sz="2200" dirty="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*next;  // next </a:t>
            </a:r>
            <a:r>
              <a:rPr lang="zh-CN" altLang="en-US" sz="2200" dirty="0"/>
              <a:t>既是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                                         // </a:t>
            </a:r>
            <a:r>
              <a:rPr lang="zh-CN" altLang="en-US" sz="2200" dirty="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 dirty="0"/>
              <a:t>                                         </a:t>
            </a:r>
            <a:r>
              <a:rPr lang="en-US" altLang="zh-CN" sz="2200" dirty="0"/>
              <a:t>// </a:t>
            </a:r>
            <a:r>
              <a:rPr lang="zh-CN" altLang="en-US" sz="2200" dirty="0"/>
              <a:t>向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Student </a:t>
            </a:r>
            <a:r>
              <a:rPr lang="zh-CN" altLang="en-US" sz="2200" dirty="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 dirty="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2063751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例子：</a:t>
            </a:r>
            <a:r>
              <a:rPr lang="zh-CN" altLang="en-US" dirty="0"/>
              <a:t>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5973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72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 dirty="0"/>
                <a:t>^</a:t>
              </a:r>
              <a:endParaRPr lang="zh-CN" altLang="en-US" dirty="0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6127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6203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740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6240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6243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3332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744664" y="763588"/>
            <a:ext cx="85994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头结点：</a:t>
            </a:r>
            <a:r>
              <a:rPr lang="zh-CN" altLang="en-US" dirty="0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017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数据域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2646363" y="4797425"/>
            <a:ext cx="5334000" cy="457200"/>
            <a:chOff x="707" y="3022"/>
            <a:chExt cx="3360" cy="288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/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250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/>
          <p:nvPr/>
        </p:nvGrpSpPr>
        <p:grpSpPr bwMode="auto">
          <a:xfrm>
            <a:off x="8513763" y="4873625"/>
            <a:ext cx="1371600" cy="381000"/>
            <a:chOff x="4176" y="2544"/>
            <a:chExt cx="864" cy="240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1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2646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2798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2247901" y="5635625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3713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3452814" y="5635625"/>
            <a:ext cx="8771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anose="02010600040101010101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1744664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anose="02010800040101010101" pitchFamily="2" charset="-122"/>
              </a:rPr>
              <a:t>头指针</a:t>
            </a:r>
            <a:r>
              <a:rPr lang="zh-CN" altLang="en-US" sz="2400" dirty="0">
                <a:ea typeface="华文新魏" panose="02010800040101010101" pitchFamily="2" charset="-122"/>
              </a:rPr>
              <a:t>存放</a:t>
            </a: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头结点</a:t>
            </a:r>
            <a:r>
              <a:rPr lang="zh-CN" altLang="en-US" sz="2400" dirty="0">
                <a:ea typeface="华文新魏" panose="02010800040101010101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1744663" y="2174875"/>
            <a:ext cx="1295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4244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4229101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新魏" panose="02010800040101010101" pitchFamily="2" charset="-122"/>
              </a:rPr>
              <a:t>存放附加信息</a:t>
            </a:r>
            <a:r>
              <a:rPr lang="zh-CN" altLang="en-US" sz="2400" dirty="0"/>
              <a:t>（链表的结点个数等）</a:t>
            </a:r>
            <a:r>
              <a:rPr lang="zh-CN" altLang="en-US" sz="2400" dirty="0"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3001964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新魏" panose="02010800040101010101" pitchFamily="2" charset="-122"/>
              </a:rPr>
              <a:t>指针域 </a:t>
            </a:r>
            <a:endParaRPr lang="zh-CN" altLang="en-US" sz="2400" dirty="0">
              <a:ea typeface="华文新魏" panose="02010800040101010101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4192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ea typeface="华文新魏" panose="02010800040101010101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4229101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（若线性表为空表，则“空”，用 </a:t>
            </a:r>
            <a:r>
              <a:rPr lang="en-US" altLang="zh-CN" sz="2400" dirty="0"/>
              <a:t>^ </a:t>
            </a:r>
            <a:r>
              <a:rPr lang="zh-CN" altLang="en-US" sz="2400" dirty="0"/>
              <a:t>表示。） </a:t>
            </a:r>
          </a:p>
        </p:txBody>
      </p:sp>
      <p:sp>
        <p:nvSpPr>
          <p:cNvPr id="24659" name="AutoShape 83"/>
          <p:cNvSpPr/>
          <p:nvPr/>
        </p:nvSpPr>
        <p:spPr bwMode="auto">
          <a:xfrm>
            <a:off x="2887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24660" name="AutoShape 84"/>
          <p:cNvSpPr/>
          <p:nvPr/>
        </p:nvSpPr>
        <p:spPr bwMode="auto">
          <a:xfrm>
            <a:off x="4111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grpSp>
        <p:nvGrpSpPr>
          <p:cNvPr id="5" name="Group 87"/>
          <p:cNvGrpSpPr/>
          <p:nvPr/>
        </p:nvGrpSpPr>
        <p:grpSpPr bwMode="auto">
          <a:xfrm>
            <a:off x="3408364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3865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3038476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547820" y="5842080"/>
            <a:ext cx="5724644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6312025" y="5373216"/>
            <a:ext cx="3877985" cy="610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89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anose="02010600040101010101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185989" y="1570039"/>
            <a:ext cx="193033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1</a:t>
            </a:r>
            <a:r>
              <a:rPr lang="zh-CN" altLang="en-US" sz="2200" dirty="0">
                <a:ea typeface="华文中宋" panose="02010600040101010101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279651" y="2362201"/>
            <a:ext cx="635314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ea typeface="华文中宋" panose="02010600040101010101" pitchFamily="2" charset="-122"/>
              </a:rPr>
              <a:t>按序号查找（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GetElem</a:t>
            </a:r>
            <a:r>
              <a:rPr lang="en-US" altLang="zh-CN" sz="2200" dirty="0">
                <a:ea typeface="华文中宋" panose="02010600040101010101" pitchFamily="2" charset="-122"/>
              </a:rPr>
              <a:t>(L,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185989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在单链表中，即使知道被访问结点的序号 </a:t>
            </a:r>
            <a:r>
              <a:rPr lang="en-US" altLang="zh-CN" sz="2200" i="1" dirty="0" err="1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象顺序表中那样直接按序号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出发，顺链域   </a:t>
            </a:r>
            <a:r>
              <a:rPr lang="en-US" altLang="zh-CN" sz="2200" dirty="0"/>
              <a:t>next  </a:t>
            </a:r>
            <a:r>
              <a:rPr lang="zh-CN" altLang="en-US" sz="2200" dirty="0"/>
              <a:t>逐个结点往下搜索，直到搜索到第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个结点为止。因此，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单链表是非随机存取的存储结构</a:t>
            </a:r>
            <a:r>
              <a:rPr lang="zh-CN" altLang="en-US" sz="2200" dirty="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/>
          <p:nvPr/>
        </p:nvGrpSpPr>
        <p:grpSpPr bwMode="auto">
          <a:xfrm>
            <a:off x="2300289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anose="02010600040101010101" pitchFamily="2" charset="-122"/>
                </a:rPr>
                <a:t>Status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(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LinkList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L,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int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,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ElemType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&amp;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p = L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</a:t>
              </a:r>
              <a:r>
                <a:rPr lang="en-US" altLang="zh-CN" sz="2200" dirty="0">
                  <a:ea typeface="华文中宋" panose="02010600040101010101" pitchFamily="2" charset="-122"/>
                </a:rPr>
                <a:t> next;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while ( p &amp;&amp;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&lt;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 </a:t>
              </a:r>
              <a:r>
                <a:rPr lang="en-US" altLang="zh-CN" sz="2200" dirty="0">
                  <a:ea typeface="华文中宋" panose="02010600040101010101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anose="02010600040101010101" pitchFamily="2" charset="-122"/>
                </a:rPr>
                <a:t>; </a:t>
              </a:r>
              <a:r>
                <a:rPr lang="en-US" altLang="zh-CN" sz="2200" dirty="0">
                  <a:ea typeface="华文中宋" panose="02010600040101010101" pitchFamily="2" charset="-122"/>
                </a:rPr>
                <a:t>}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   if ( !p ||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j </a:t>
              </a:r>
              <a:r>
                <a:rPr lang="en-US" altLang="zh-CN" sz="2200" dirty="0">
                  <a:ea typeface="华文中宋" panose="02010600040101010101" pitchFamily="2" charset="-122"/>
                </a:rPr>
                <a:t>&gt; </a:t>
              </a:r>
              <a:r>
                <a:rPr lang="en-US" altLang="zh-CN" sz="2200" i="1" dirty="0" err="1">
                  <a:ea typeface="华文中宋" panose="02010600040101010101" pitchFamily="2" charset="-122"/>
                </a:rPr>
                <a:t>i</a:t>
              </a:r>
              <a:r>
                <a:rPr lang="en-US" altLang="zh-CN" sz="2200" dirty="0">
                  <a:ea typeface="华文中宋" panose="02010600040101010101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i="1" dirty="0">
                  <a:ea typeface="华文中宋" panose="02010600040101010101" pitchFamily="2" charset="-122"/>
                </a:rPr>
                <a:t>e</a:t>
              </a:r>
              <a:r>
                <a:rPr lang="en-US" altLang="zh-CN" sz="2200" dirty="0">
                  <a:ea typeface="华文中宋" panose="02010600040101010101" pitchFamily="2" charset="-122"/>
                </a:rPr>
                <a:t> = p </a:t>
              </a:r>
              <a:r>
                <a:rPr lang="en-US" altLang="zh-CN" sz="2200" dirty="0">
                  <a:ea typeface="华文中宋" panose="02010600040101010101" pitchFamily="2" charset="-122"/>
                  <a:sym typeface="Symbol" panose="05050102010706020507" pitchFamily="18" charset="2"/>
                </a:rPr>
                <a:t> </a:t>
              </a:r>
              <a:r>
                <a:rPr lang="en-US" altLang="zh-CN" sz="2200" dirty="0">
                  <a:ea typeface="华文中宋" panose="02010600040101010101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anose="02010600040101010101" pitchFamily="2" charset="-122"/>
                </a:rPr>
              </a:br>
              <a:r>
                <a:rPr lang="zh-CN" altLang="en-US" sz="2200" dirty="0">
                  <a:ea typeface="华文中宋" panose="02010600040101010101" pitchFamily="2" charset="-122"/>
                </a:rPr>
                <a:t>   </a:t>
              </a:r>
              <a:r>
                <a:rPr lang="en-US" altLang="zh-CN" sz="2200" dirty="0">
                  <a:ea typeface="华文中宋" panose="02010600040101010101" pitchFamily="2" charset="-122"/>
                </a:rPr>
                <a:t>return OK; </a:t>
              </a:r>
              <a:br>
                <a:rPr lang="en-US" altLang="zh-CN" sz="2200" dirty="0">
                  <a:ea typeface="华文中宋" panose="02010600040101010101" pitchFamily="2" charset="-122"/>
                </a:rPr>
              </a:br>
              <a:r>
                <a:rPr lang="en-US" altLang="zh-CN" sz="2200" dirty="0">
                  <a:ea typeface="华文中宋" panose="02010600040101010101" pitchFamily="2" charset="-122"/>
                </a:rPr>
                <a:t>} // </a:t>
              </a:r>
              <a:r>
                <a:rPr lang="en-US" altLang="zh-CN" sz="2200" dirty="0" err="1">
                  <a:ea typeface="华文中宋" panose="02010600040101010101" pitchFamily="2" charset="-122"/>
                </a:rPr>
                <a:t>GetElem_L</a:t>
              </a:r>
              <a:r>
                <a:rPr lang="en-US" altLang="zh-CN" sz="2200" dirty="0">
                  <a:ea typeface="华文中宋" panose="02010600040101010101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ea typeface="华文中宋" panose="02010600040101010101" pitchFamily="2" charset="-122"/>
                </a:rPr>
                <a:t>算法 </a:t>
              </a:r>
              <a:r>
                <a:rPr lang="en-US" altLang="zh-CN" sz="2200" dirty="0">
                  <a:ea typeface="华文中宋" panose="02010600040101010101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5664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设单链表的长度为 </a:t>
            </a:r>
            <a:r>
              <a:rPr lang="en-US" altLang="zh-CN" sz="2200" i="1" dirty="0"/>
              <a:t>n</a:t>
            </a:r>
            <a:r>
              <a:rPr lang="zh-CN" altLang="en-US" sz="2200" dirty="0"/>
              <a:t>，要查找表中第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 dirty="0"/>
              <a:t>1 </a:t>
            </a:r>
            <a:r>
              <a:rPr lang="en-US" altLang="zh-CN" sz="2200" dirty="0">
                <a:sym typeface="Symbol" panose="05050102010706020507" pitchFamily="18" charset="2"/>
              </a:rPr>
              <a:t>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</a:t>
            </a:r>
            <a:r>
              <a:rPr lang="en-US" altLang="zh-CN" sz="2200" dirty="0"/>
              <a:t> </a:t>
            </a:r>
            <a:r>
              <a:rPr lang="en-US" altLang="zh-CN" sz="2200" i="1" dirty="0"/>
              <a:t>n </a:t>
            </a:r>
            <a:r>
              <a:rPr lang="zh-CN" altLang="en-US" sz="2200" dirty="0"/>
              <a:t>时，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5486400" y="5741989"/>
            <a:ext cx="3632726" cy="4914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 dirty="0">
                <a:solidFill>
                  <a:srgbClr val="0000FF"/>
                </a:solidFill>
              </a:rPr>
              <a:t>O</a:t>
            </a:r>
            <a:r>
              <a:rPr lang="en-US" altLang="zh-CN" sz="2200" dirty="0">
                <a:solidFill>
                  <a:srgbClr val="0000FF"/>
                </a:solidFill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) </a:t>
            </a:r>
            <a:r>
              <a:rPr lang="en-US" altLang="zh-CN" sz="2200" dirty="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260600" y="598489"/>
            <a:ext cx="625472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 dirty="0">
                <a:ea typeface="华文中宋" panose="02010600040101010101" pitchFamily="2" charset="-122"/>
              </a:rPr>
              <a:t>  </a:t>
            </a:r>
            <a:r>
              <a:rPr lang="zh-CN" altLang="en-US" sz="2200" dirty="0">
                <a:ea typeface="华文中宋" panose="02010600040101010101" pitchFamily="2" charset="-122"/>
              </a:rPr>
              <a:t>按值查找（</a:t>
            </a:r>
            <a:r>
              <a:rPr lang="en-US" altLang="zh-CN" sz="2200" dirty="0" err="1">
                <a:ea typeface="华文中宋" panose="02010600040101010101" pitchFamily="2" charset="-122"/>
              </a:rPr>
              <a:t>LocateElem</a:t>
            </a:r>
            <a:r>
              <a:rPr lang="en-US" altLang="zh-CN" sz="2200" dirty="0">
                <a:ea typeface="华文中宋" panose="02010600040101010101" pitchFamily="2" charset="-122"/>
              </a:rPr>
              <a:t>( L, e) </a:t>
            </a:r>
            <a:r>
              <a:rPr lang="zh-CN" altLang="en-US" sz="2200" dirty="0">
                <a:ea typeface="华文中宋" panose="02010600040101010101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260600" y="1185864"/>
            <a:ext cx="6970498" cy="132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 dirty="0"/>
              <a:t>        </a:t>
            </a:r>
            <a:r>
              <a:rPr lang="zh-CN" altLang="en-US" sz="2200" dirty="0"/>
              <a:t>按值查找是在单链表中查找结点值等于给定值 </a:t>
            </a:r>
            <a:r>
              <a:rPr lang="en-US" altLang="zh-CN" sz="2200" dirty="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的结点，若有的话，则返回首次找到的其值为 </a:t>
            </a:r>
            <a:r>
              <a:rPr lang="en-US" altLang="zh-CN" sz="2200" dirty="0"/>
              <a:t>key </a:t>
            </a:r>
            <a:r>
              <a:rPr lang="zh-CN" altLang="en-US" sz="2200" dirty="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/>
              <a:t>点的存储位置；否则返回 </a:t>
            </a:r>
            <a:r>
              <a:rPr lang="en-US" altLang="zh-CN" sz="2200" dirty="0"/>
              <a:t>NULL</a:t>
            </a:r>
            <a:r>
              <a:rPr lang="zh-CN" altLang="en-US" sz="2200" dirty="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073608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Status GetElem_L1(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L1,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key)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{ </a:t>
            </a:r>
          </a:p>
          <a:p>
            <a:r>
              <a:rPr lang="en-US" altLang="zh-CN" sz="2200" dirty="0">
                <a:ea typeface="华文中宋" panose="02010600040101010101" pitchFamily="2" charset="-122"/>
              </a:rPr>
              <a:t>   p = L1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while ( </a:t>
            </a:r>
            <a:r>
              <a:rPr lang="en-US" altLang="zh-CN" sz="2200" dirty="0">
                <a:ea typeface="宋体" panose="02010600030101010101" pitchFamily="2" charset="-122"/>
              </a:rPr>
              <a:t>p &amp;&amp;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宋体" panose="02010600030101010101" pitchFamily="2" charset="-122"/>
              </a:rPr>
              <a:t>data!=key</a:t>
            </a:r>
            <a:r>
              <a:rPr lang="en-US" altLang="zh-CN" sz="2200" dirty="0">
                <a:ea typeface="华文中宋" panose="02010600040101010101" pitchFamily="2" charset="-122"/>
              </a:rPr>
              <a:t>)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p;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10056813" y="6669089"/>
            <a:ext cx="415498" cy="2110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292351" y="5870576"/>
            <a:ext cx="668676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该算法的执行时间与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key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有关，时间复杂度为：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2855392" y="2780929"/>
            <a:ext cx="1080368" cy="430887"/>
          </a:xfrm>
          <a:prstGeom prst="rect">
            <a:avLst/>
          </a:prstGeom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 err="1">
                <a:solidFill>
                  <a:srgbClr val="0000FF"/>
                </a:solidFill>
              </a:rPr>
              <a:t>LinkList</a:t>
            </a:r>
            <a:endParaRPr lang="en-US" altLang="zh-CN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74825" y="655638"/>
            <a:ext cx="538416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anose="02010600040101010101" pitchFamily="2" charset="-122"/>
              </a:rPr>
              <a:t>  2</a:t>
            </a:r>
            <a:r>
              <a:rPr lang="zh-CN" altLang="en-US">
                <a:ea typeface="华文中宋" panose="02010600040101010101" pitchFamily="2" charset="-122"/>
              </a:rPr>
              <a:t>、插入运算（</a:t>
            </a:r>
            <a:r>
              <a:rPr lang="en-US" altLang="zh-CN">
                <a:ea typeface="华文中宋" panose="02010600040101010101" pitchFamily="2" charset="-122"/>
              </a:rPr>
              <a:t>ListInsert(&amp;L, </a:t>
            </a:r>
            <a:r>
              <a:rPr lang="en-US" altLang="zh-CN" i="1">
                <a:ea typeface="华文中宋" panose="02010600040101010101" pitchFamily="2" charset="-122"/>
              </a:rPr>
              <a:t>i</a:t>
            </a:r>
            <a:r>
              <a:rPr lang="en-US" altLang="zh-CN">
                <a:ea typeface="华文中宋" panose="02010600040101010101" pitchFamily="2" charset="-122"/>
              </a:rPr>
              <a:t>, </a:t>
            </a:r>
            <a:r>
              <a:rPr lang="en-US" altLang="zh-CN" i="1">
                <a:ea typeface="华文中宋" panose="02010600040101010101" pitchFamily="2" charset="-122"/>
              </a:rPr>
              <a:t>e</a:t>
            </a:r>
            <a:r>
              <a:rPr lang="en-US" altLang="zh-CN">
                <a:ea typeface="华文中宋" panose="02010600040101010101" pitchFamily="2" charset="-122"/>
              </a:rPr>
              <a:t>)</a:t>
            </a:r>
            <a:r>
              <a:rPr lang="zh-CN" altLang="en-US">
                <a:ea typeface="华文中宋" panose="02010600040101010101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484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/>
          <p:nvPr/>
        </p:nvGrpSpPr>
        <p:grpSpPr bwMode="auto">
          <a:xfrm>
            <a:off x="4902201" y="5235582"/>
            <a:ext cx="582613" cy="369888"/>
            <a:chOff x="2128" y="3433"/>
            <a:chExt cx="367" cy="233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862513" y="4759326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5942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3025775" y="5735639"/>
            <a:ext cx="273292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523038" y="5735639"/>
            <a:ext cx="1792222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s; </a:t>
            </a: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3503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4862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/>
          <p:nvPr/>
        </p:nvGrpSpPr>
        <p:grpSpPr bwMode="auto">
          <a:xfrm>
            <a:off x="3579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/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r>
                  <a:rPr lang="en-US" altLang="zh-CN" i="1" dirty="0"/>
                  <a:t> </a:t>
                </a:r>
                <a:r>
                  <a:rPr lang="en-US" altLang="zh-CN" i="1" dirty="0" err="1"/>
                  <a:t>a</a:t>
                </a:r>
                <a:r>
                  <a:rPr lang="en-US" altLang="zh-CN" i="1" baseline="-25000" dirty="0" err="1"/>
                  <a:t>i</a:t>
                </a:r>
                <a:r>
                  <a:rPr lang="en-US" altLang="zh-CN" baseline="-25000" dirty="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2762250" y="2060576"/>
            <a:ext cx="4705134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 dirty="0"/>
              <a:t>生成一个数据域为 </a:t>
            </a:r>
            <a:r>
              <a:rPr lang="en-US" altLang="zh-CN" dirty="0"/>
              <a:t>e </a:t>
            </a:r>
            <a:r>
              <a:rPr lang="zh-CN" altLang="en-US" dirty="0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762251" y="1341439"/>
            <a:ext cx="4291559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i="1" baseline="-25000" dirty="0"/>
              <a:t> </a:t>
            </a:r>
            <a:r>
              <a:rPr lang="en-US" altLang="zh-CN" sz="2200" baseline="-25000" dirty="0"/>
              <a:t>-1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2762250" y="2633664"/>
            <a:ext cx="6954148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 dirty="0"/>
              <a:t>插入新结点：①、新结点的指针域指向结点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zh-CN" altLang="en-US" dirty="0"/>
              <a:t>。 </a:t>
            </a:r>
          </a:p>
          <a:p>
            <a:pPr marL="0" indent="0">
              <a:buNone/>
            </a:pPr>
            <a:r>
              <a:rPr lang="zh-CN" altLang="en-US" dirty="0"/>
              <a:t>                                  </a:t>
            </a:r>
            <a:r>
              <a:rPr lang="zh-CN" altLang="zh-CN" dirty="0"/>
              <a:t>②、</a:t>
            </a:r>
            <a:r>
              <a:rPr lang="zh-CN" altLang="en-US" dirty="0"/>
              <a:t>结点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zh-CN" altLang="en-US" dirty="0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6816725" y="4943476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1747839" y="1458913"/>
            <a:ext cx="95090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5232401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044701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ListInsert_L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p = L;  </a:t>
            </a:r>
            <a:r>
              <a:rPr lang="en-US" altLang="zh-CN" sz="2200" i="1" dirty="0">
                <a:ea typeface="华文中宋" panose="02010600040101010101" pitchFamily="2" charset="-122"/>
              </a:rPr>
              <a:t>j </a:t>
            </a:r>
            <a:r>
              <a:rPr lang="en-US" altLang="zh-CN" sz="2200" dirty="0">
                <a:ea typeface="华文中宋" panose="02010600040101010101" pitchFamily="2" charset="-122"/>
              </a:rPr>
              <a:t>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while ( p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}</a:t>
            </a:r>
            <a:r>
              <a:rPr lang="en-US" altLang="zh-CN" sz="2200" dirty="0">
                <a:ea typeface="华文中宋" panose="02010600040101010101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if (!p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-1) return ERROR;     //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 dirty="0"/>
              <a:t>+1</a:t>
            </a:r>
            <a:r>
              <a:rPr lang="zh-CN" altLang="en-US" sz="2200" dirty="0"/>
              <a:t>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 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data =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s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LinstInsert_L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943475" y="476251"/>
            <a:ext cx="16398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2.9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6348413" y="5445225"/>
            <a:ext cx="27222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6456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600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3</a:t>
            </a:r>
            <a:r>
              <a:rPr lang="zh-CN" altLang="en-US" sz="2400" dirty="0">
                <a:ea typeface="华文中宋" panose="02010600040101010101" pitchFamily="2" charset="-122"/>
              </a:rPr>
              <a:t>、删除运算（</a:t>
            </a:r>
            <a:r>
              <a:rPr lang="en-US" altLang="zh-CN" sz="2400" dirty="0" err="1">
                <a:ea typeface="华文中宋" panose="02010600040101010101" pitchFamily="2" charset="-122"/>
              </a:rPr>
              <a:t>ListDelete</a:t>
            </a:r>
            <a:r>
              <a:rPr lang="en-US" altLang="zh-CN" sz="2400" dirty="0">
                <a:ea typeface="华文中宋" panose="02010600040101010101" pitchFamily="2" charset="-122"/>
              </a:rPr>
              <a:t>(&amp;L,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, &amp;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521075" y="1484314"/>
            <a:ext cx="4326826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 dirty="0"/>
              <a:t>首先找到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–1 </a:t>
            </a:r>
            <a:r>
              <a:rPr lang="zh-CN" altLang="en-US" sz="2200" dirty="0"/>
              <a:t>的存储位置 </a:t>
            </a:r>
            <a:r>
              <a:rPr lang="en-US" altLang="zh-CN" sz="2200" dirty="0"/>
              <a:t>p</a:t>
            </a:r>
            <a:r>
              <a:rPr lang="zh-CN" altLang="en-US" sz="2200" dirty="0"/>
              <a:t>。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48464" y="5440386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3544889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3621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4916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4916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6973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208213" y="1628801"/>
            <a:ext cx="112082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3500438" y="2319339"/>
            <a:ext cx="706005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 dirty="0"/>
              <a:t>令 </a:t>
            </a:r>
            <a:r>
              <a:rPr lang="en-US" altLang="zh-CN" sz="2200" dirty="0"/>
              <a:t>q</a:t>
            </a:r>
            <a:r>
              <a:rPr lang="zh-CN" altLang="en-US" sz="2200" dirty="0"/>
              <a:t>指向 </a:t>
            </a:r>
            <a:r>
              <a:rPr lang="en-US" altLang="zh-CN" sz="2200" dirty="0"/>
              <a:t>p 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 next</a:t>
            </a:r>
            <a:r>
              <a:rPr lang="zh-CN" altLang="en-US" sz="2200" dirty="0"/>
              <a:t>，</a:t>
            </a:r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3481388" y="3184526"/>
            <a:ext cx="4589718" cy="618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 dirty="0"/>
              <a:t>给</a:t>
            </a:r>
            <a:r>
              <a:rPr lang="en-US" altLang="zh-CN" sz="2200" dirty="0"/>
              <a:t>e</a:t>
            </a:r>
            <a:r>
              <a:rPr lang="zh-CN" altLang="en-US" sz="2200" dirty="0"/>
              <a:t>赋值，释放结点 </a:t>
            </a:r>
            <a:r>
              <a:rPr lang="en-US" altLang="zh-CN" sz="2200" i="1" dirty="0" err="1"/>
              <a:t>a</a:t>
            </a:r>
            <a:r>
              <a:rPr lang="en-US" altLang="zh-CN" sz="2200" i="1" baseline="-25000" dirty="0" err="1"/>
              <a:t>i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的空间。 </a:t>
            </a: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543699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3300"/>
                </a:solidFill>
              </a:rPr>
              <a:t>×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B68F73-F02F-42A4-AB5A-B7BA4AB07FD0}"/>
              </a:ext>
            </a:extLst>
          </p:cNvPr>
          <p:cNvGrpSpPr/>
          <p:nvPr/>
        </p:nvGrpSpPr>
        <p:grpSpPr>
          <a:xfrm>
            <a:off x="4933263" y="4213204"/>
            <a:ext cx="477036" cy="484187"/>
            <a:chOff x="5183188" y="4003332"/>
            <a:chExt cx="477036" cy="484187"/>
          </a:xfrm>
        </p:grpSpPr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C01349FF-486E-4148-8CCF-0DE3BA5E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003332"/>
              <a:ext cx="358775" cy="3698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q </a:t>
              </a: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BAEBC770-13AA-4906-A7B2-225A30876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5424" y="4335119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26">
            <a:extLst>
              <a:ext uri="{FF2B5EF4-FFF2-40B4-BE49-F238E27FC236}">
                <a16:creationId xmlns:a16="http://schemas.microsoft.com/office/drawing/2014/main" id="{22B17357-2735-49D2-BB66-9267CFC2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110" y="5849984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C605188D-5B04-4932-9C63-068AB8F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6259582"/>
            <a:ext cx="26595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66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2279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2105025" y="550864"/>
            <a:ext cx="4711700" cy="574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2209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2209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数据元素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结点、记录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ea typeface="华文行楷" panose="02010800040101010101" pitchFamily="2" charset="-122"/>
              </a:rPr>
              <a:t>由 </a:t>
            </a:r>
            <a:r>
              <a:rPr lang="en-US" altLang="zh-CN" sz="2400" dirty="0">
                <a:ea typeface="华文行楷" panose="02010800040101010101" pitchFamily="2" charset="-122"/>
              </a:rPr>
              <a:t>5 </a:t>
            </a:r>
            <a:r>
              <a:rPr lang="zh-CN" altLang="en-US" sz="2400" dirty="0">
                <a:ea typeface="华文行楷" panose="02010800040101010101" pitchFamily="2" charset="-122"/>
              </a:rPr>
              <a:t>个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数据项 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</a:rPr>
              <a:t>字段、域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</a:rPr>
              <a:t>) </a:t>
            </a:r>
            <a:r>
              <a:rPr lang="zh-CN" altLang="en-US" sz="2400" dirty="0">
                <a:ea typeface="华文行楷" panose="02010800040101010101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676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8256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8540751" y="476250"/>
            <a:ext cx="11801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anose="02010800040101010101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2063751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线性表中的数据元素可以是各种各样的，但</a:t>
            </a:r>
            <a:r>
              <a:rPr lang="zh-CN" altLang="en-US" sz="2400" dirty="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 dirty="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1910040" y="6025336"/>
            <a:ext cx="7930376" cy="5000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898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Status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, </a:t>
            </a:r>
            <a:r>
              <a:rPr lang="en-US" altLang="zh-CN" sz="2200" dirty="0" err="1">
                <a:ea typeface="华文中宋" panose="02010600040101010101" pitchFamily="2" charset="-122"/>
              </a:rPr>
              <a:t>ElemType</a:t>
            </a:r>
            <a:r>
              <a:rPr lang="en-US" altLang="zh-CN" sz="2200" dirty="0">
                <a:ea typeface="华文中宋" panose="02010600040101010101" pitchFamily="2" charset="-122"/>
              </a:rPr>
              <a:t> &amp;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) { 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p = L;  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= 0;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while (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next &amp;&amp;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&lt;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{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; </a:t>
            </a:r>
            <a:r>
              <a:rPr lang="en-US" altLang="zh-CN" sz="2200" dirty="0">
                <a:ea typeface="华文中宋" panose="02010600040101010101" pitchFamily="2" charset="-122"/>
              </a:rPr>
              <a:t>}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if (!(p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next) || </a:t>
            </a:r>
            <a:r>
              <a:rPr lang="en-US" altLang="zh-CN" sz="2200" i="1" dirty="0">
                <a:ea typeface="华文中宋" panose="02010600040101010101" pitchFamily="2" charset="-122"/>
              </a:rPr>
              <a:t>j</a:t>
            </a:r>
            <a:r>
              <a:rPr lang="en-US" altLang="zh-CN" sz="2200" dirty="0">
                <a:ea typeface="华文中宋" panose="02010600040101010101" pitchFamily="2" charset="-122"/>
              </a:rPr>
              <a:t> &gt;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i="1" dirty="0"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ea typeface="华文中宋" panose="02010600040101010101" pitchFamily="2" charset="-122"/>
              </a:rPr>
              <a:t>–1) return ERROR; // </a:t>
            </a:r>
            <a:r>
              <a:rPr lang="zh-CN" altLang="en-US" sz="2200" dirty="0"/>
              <a:t>删除位置不合理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dirty="0">
                <a:ea typeface="华文中宋" panose="02010600040101010101" pitchFamily="2" charset="-122"/>
              </a:rPr>
              <a:t>q =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 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  // </a:t>
            </a:r>
            <a:r>
              <a:rPr lang="zh-CN" altLang="en-US" sz="2200" dirty="0"/>
              <a:t>删除并释放结点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</a:t>
            </a:r>
            <a:r>
              <a:rPr lang="en-US" altLang="zh-CN" sz="2200" i="1" dirty="0">
                <a:ea typeface="华文中宋" panose="02010600040101010101" pitchFamily="2" charset="-122"/>
              </a:rPr>
              <a:t>e</a:t>
            </a:r>
            <a:r>
              <a:rPr lang="en-US" altLang="zh-CN" sz="2200" dirty="0">
                <a:ea typeface="华文中宋" panose="02010600040101010101" pitchFamily="2" charset="-122"/>
              </a:rPr>
              <a:t> = q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data;    free(q);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return OK;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ListDelete_L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656139" y="533401"/>
            <a:ext cx="18176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算法 </a:t>
            </a:r>
            <a:r>
              <a:rPr lang="en-US" altLang="zh-CN" sz="2800">
                <a:ea typeface="华文中宋" panose="02010600040101010101" pitchFamily="2" charset="-122"/>
              </a:rPr>
              <a:t>2.10 </a:t>
            </a:r>
            <a:r>
              <a:rPr lang="en-US" altLang="zh-CN" sz="2800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383338" y="4652964"/>
            <a:ext cx="278634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时间复杂度为：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) 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847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ea typeface="华文行楷" panose="02010800040101010101" pitchFamily="2" charset="-122"/>
              </a:rPr>
              <a:t>        </a:t>
            </a:r>
            <a:r>
              <a:rPr lang="zh-CN" altLang="en-US" sz="2800" dirty="0">
                <a:ea typeface="华文行楷" panose="02010800040101010101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华文行楷" panose="02010800040101010101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8184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如果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不是带头结点的链表情况如何呢？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991545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作用是对链表进行操作时，可以对</a:t>
            </a:r>
            <a:r>
              <a:rPr lang="zh-CN" altLang="en-US" sz="2400" dirty="0">
                <a:solidFill>
                  <a:srgbClr val="0000FF"/>
                </a:solidFill>
              </a:rPr>
              <a:t>空表、非空表</a:t>
            </a:r>
            <a:r>
              <a:rPr lang="zh-CN" altLang="en-US" sz="2400" dirty="0"/>
              <a:t>的情况以及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0000FF"/>
                </a:solidFill>
              </a:rPr>
              <a:t>首元结点</a:t>
            </a:r>
            <a:r>
              <a:rPr lang="zh-CN" altLang="en-US" sz="2400" dirty="0"/>
              <a:t>进行统一处理，编程更方便。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71465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en-US" altLang="zh-CN" sz="2200" dirty="0"/>
              <a:t>        </a:t>
            </a:r>
            <a:r>
              <a:rPr lang="zh-CN" altLang="en-US" sz="2200" dirty="0"/>
              <a:t>从一个空表开始，逐个将新结点插入到当前链表的表头上（头插法）。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600201" y="549276"/>
            <a:ext cx="566212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4</a:t>
            </a:r>
            <a:r>
              <a:rPr lang="zh-CN" altLang="en-US" sz="2200" dirty="0">
                <a:ea typeface="华文中宋" panose="02010600040101010101" pitchFamily="2" charset="-122"/>
              </a:rPr>
              <a:t>、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建立单链表（</a:t>
            </a:r>
            <a:r>
              <a:rPr lang="zh-CN" altLang="en-US" sz="2200" dirty="0">
                <a:latin typeface="楷体_GB2312" pitchFamily="49" charset="-122"/>
                <a:ea typeface="华文中宋" panose="02010600040101010101" pitchFamily="2" charset="-122"/>
              </a:rPr>
              <a:t>头插法建表  逆序建表</a:t>
            </a:r>
            <a:r>
              <a:rPr lang="zh-CN" altLang="en-US" sz="2200" dirty="0">
                <a:latin typeface="Tahoma" panose="020B0604030504040204" pitchFamily="34" charset="0"/>
                <a:ea typeface="华文中宋" panose="02010600040101010101" pitchFamily="2" charset="-122"/>
              </a:rPr>
              <a:t>）</a:t>
            </a:r>
            <a:r>
              <a:rPr lang="zh-CN" altLang="en-US" sz="2200" dirty="0">
                <a:ea typeface="华文中宋" panose="02010600040101010101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603376" y="2201863"/>
            <a:ext cx="7411003" cy="4127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void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 &amp;L, </a:t>
            </a:r>
            <a:r>
              <a:rPr lang="en-US" altLang="zh-CN" sz="2200" dirty="0" err="1"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ea typeface="华文中宋" panose="02010600040101010101" pitchFamily="2" charset="-122"/>
              </a:rPr>
              <a:t>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) { 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</a:rPr>
              <a:t>逆位序输入 </a:t>
            </a:r>
            <a:r>
              <a:rPr lang="en-US" altLang="zh-CN" sz="2200" i="1" dirty="0">
                <a:solidFill>
                  <a:srgbClr val="0000FF"/>
                </a:solidFill>
              </a:rPr>
              <a:t>n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ea typeface="华文中宋" panose="02010600040101010101" pitchFamily="2" charset="-122"/>
              </a:rPr>
              <a:t>L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。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L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NULL;    // </a:t>
            </a:r>
            <a:r>
              <a:rPr lang="zh-CN" altLang="en-US" sz="2200" dirty="0"/>
              <a:t>先建立一个带头结点的单链表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</a:t>
            </a:r>
            <a:r>
              <a:rPr lang="en-US" altLang="zh-CN" sz="2200" dirty="0">
                <a:ea typeface="华文中宋" panose="02010600040101010101" pitchFamily="2" charset="-122"/>
              </a:rPr>
              <a:t>for (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=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;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 &gt; 0; --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200" dirty="0">
                <a:ea typeface="华文中宋" panose="02010600040101010101" pitchFamily="2" charset="-122"/>
              </a:rPr>
              <a:t>) {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dirty="0">
                <a:ea typeface="华文中宋" panose="02010600040101010101" pitchFamily="2" charset="-122"/>
              </a:rPr>
              <a:t> = (</a:t>
            </a:r>
            <a:r>
              <a:rPr lang="en-US" altLang="zh-CN" sz="2200" dirty="0" err="1">
                <a:ea typeface="华文中宋" panose="02010600040101010101" pitchFamily="2" charset="-122"/>
              </a:rPr>
              <a:t>LinkList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en-US" altLang="zh-CN" sz="2200" dirty="0" err="1">
                <a:ea typeface="华文中宋" panose="02010600040101010101" pitchFamily="2" charset="-122"/>
              </a:rPr>
              <a:t>malloc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sizeof</a:t>
            </a:r>
            <a:r>
              <a:rPr lang="en-US" altLang="zh-CN" sz="2200" dirty="0">
                <a:ea typeface="华文中宋" panose="02010600040101010101" pitchFamily="2" charset="-122"/>
              </a:rPr>
              <a:t> (</a:t>
            </a:r>
            <a:r>
              <a:rPr lang="en-US" altLang="zh-CN" sz="2200" dirty="0" err="1">
                <a:ea typeface="华文中宋" panose="02010600040101010101" pitchFamily="2" charset="-122"/>
              </a:rPr>
              <a:t>LNode</a:t>
            </a:r>
            <a:r>
              <a:rPr lang="en-US" altLang="zh-CN" sz="2200" dirty="0">
                <a:ea typeface="华文中宋" panose="02010600040101010101" pitchFamily="2" charset="-122"/>
              </a:rPr>
              <a:t>));   // </a:t>
            </a:r>
            <a:r>
              <a:rPr lang="zh-CN" altLang="en-US" sz="2200" dirty="0"/>
              <a:t>生成新结点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 err="1">
                <a:ea typeface="华文中宋" panose="02010600040101010101" pitchFamily="2" charset="-122"/>
              </a:rPr>
              <a:t>scanf</a:t>
            </a:r>
            <a:r>
              <a:rPr lang="en-US" altLang="zh-CN" sz="2200" dirty="0">
                <a:ea typeface="华文中宋" panose="02010600040101010101" pitchFamily="2" charset="-122"/>
              </a:rPr>
              <a:t>(&amp;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data);    // </a:t>
            </a:r>
            <a:r>
              <a:rPr lang="zh-CN" altLang="en-US" sz="2200" dirty="0"/>
              <a:t>输入元素值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i="1" dirty="0">
                <a:ea typeface="华文中宋" panose="02010600040101010101" pitchFamily="2" charset="-122"/>
              </a:rPr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next; L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p;   // </a:t>
            </a:r>
            <a:r>
              <a:rPr lang="zh-CN" altLang="en-US" sz="2200" dirty="0"/>
              <a:t>插入到表头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  <a:endParaRPr lang="en-US" altLang="zh-CN" sz="2200" dirty="0"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}</a:t>
            </a:r>
            <a:br>
              <a:rPr lang="en-US" altLang="zh-CN" sz="2200" dirty="0">
                <a:ea typeface="华文中宋" panose="02010600040101010101" pitchFamily="2" charset="-122"/>
              </a:rPr>
            </a:br>
            <a:r>
              <a:rPr lang="en-US" altLang="zh-CN" sz="2200" dirty="0">
                <a:ea typeface="华文中宋" panose="02010600040101010101" pitchFamily="2" charset="-122"/>
              </a:rPr>
              <a:t>} // </a:t>
            </a:r>
            <a:r>
              <a:rPr lang="en-US" altLang="zh-CN" sz="2200" dirty="0" err="1">
                <a:ea typeface="华文中宋" panose="02010600040101010101" pitchFamily="2" charset="-122"/>
              </a:rPr>
              <a:t>CreateList_L</a:t>
            </a:r>
            <a:endParaRPr lang="en-US" altLang="zh-CN" sz="22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580379" y="6077891"/>
            <a:ext cx="387798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算法的时间复杂度为：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) </a:t>
            </a:r>
          </a:p>
        </p:txBody>
      </p:sp>
      <p:sp>
        <p:nvSpPr>
          <p:cNvPr id="37901" name="AutoShape 13"/>
          <p:cNvSpPr/>
          <p:nvPr/>
        </p:nvSpPr>
        <p:spPr bwMode="auto">
          <a:xfrm>
            <a:off x="8472265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8615140" y="3259832"/>
            <a:ext cx="9300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1775521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 dirty="0"/>
              <a:t>        </a:t>
            </a:r>
            <a:r>
              <a:rPr lang="zh-CN" altLang="en-US" sz="2200" dirty="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1775521" y="476673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    </a:t>
            </a:r>
            <a:r>
              <a:rPr lang="zh-CN" altLang="en-US" sz="2200" dirty="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4953001" y="1700213"/>
            <a:ext cx="123783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算法 </a:t>
            </a:r>
            <a:r>
              <a:rPr lang="en-US" altLang="zh-CN">
                <a:ea typeface="华文中宋" panose="02010600040101010101" pitchFamily="2" charset="-122"/>
              </a:rPr>
              <a:t>2.11 </a:t>
            </a:r>
            <a:r>
              <a:rPr lang="en-US" altLang="zh-CN" baseline="-8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37898" y="1340769"/>
            <a:ext cx="8077852" cy="45612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1</a:t>
            </a:r>
            <a:r>
              <a:rPr lang="zh-CN" altLang="en-US" sz="2200" dirty="0">
                <a:ea typeface="华文中宋" panose="02010600040101010101" pitchFamily="2" charset="-122"/>
              </a:rPr>
              <a:t>、线性表采用链式存储结构时，其地址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(A) </a:t>
            </a:r>
            <a:r>
              <a:rPr lang="zh-CN" altLang="en-US" sz="2200" dirty="0">
                <a:ea typeface="华文中宋" panose="02010600040101010101" pitchFamily="2" charset="-122"/>
              </a:rPr>
              <a:t>必须是连续的              </a:t>
            </a:r>
            <a:r>
              <a:rPr lang="en-US" altLang="zh-CN" sz="2200" dirty="0">
                <a:ea typeface="华文中宋" panose="02010600040101010101" pitchFamily="2" charset="-122"/>
              </a:rPr>
              <a:t>(B) </a:t>
            </a:r>
            <a:r>
              <a:rPr lang="zh-CN" altLang="en-US" sz="2200" dirty="0">
                <a:ea typeface="华文中宋" panose="02010600040101010101" pitchFamily="2" charset="-122"/>
              </a:rPr>
              <a:t>部分元素的地址必须是连续的  </a:t>
            </a:r>
            <a:br>
              <a:rPr lang="zh-CN" altLang="en-US" sz="2200" dirty="0">
                <a:ea typeface="华文中宋" panose="02010600040101010101" pitchFamily="2" charset="-122"/>
              </a:rPr>
            </a:br>
            <a:r>
              <a:rPr lang="zh-CN" altLang="en-US" sz="2200" dirty="0">
                <a:ea typeface="华文中宋" panose="02010600040101010101" pitchFamily="2" charset="-122"/>
              </a:rPr>
              <a:t>      </a:t>
            </a:r>
            <a:r>
              <a:rPr lang="en-US" altLang="zh-CN" sz="2200" dirty="0">
                <a:ea typeface="华文中宋" panose="02010600040101010101" pitchFamily="2" charset="-122"/>
              </a:rPr>
              <a:t>(C) </a:t>
            </a:r>
            <a:r>
              <a:rPr lang="zh-CN" altLang="en-US" sz="2200" dirty="0">
                <a:ea typeface="华文中宋" panose="02010600040101010101" pitchFamily="2" charset="-122"/>
              </a:rPr>
              <a:t>一定是不连续的          </a:t>
            </a:r>
            <a:r>
              <a:rPr lang="en-US" altLang="zh-CN" sz="2200" dirty="0">
                <a:ea typeface="华文中宋" panose="02010600040101010101" pitchFamily="2" charset="-122"/>
              </a:rPr>
              <a:t>(D) </a:t>
            </a:r>
            <a:r>
              <a:rPr lang="zh-CN" altLang="en-US" sz="2200" dirty="0">
                <a:ea typeface="华文中宋" panose="02010600040101010101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2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、在一个单链表中，在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之后插入 </a:t>
            </a:r>
            <a:r>
              <a:rPr lang="en-US" altLang="zh-CN" sz="2200" dirty="0">
                <a:ea typeface="华文中宋" panose="02010600040101010101" pitchFamily="2" charset="-122"/>
              </a:rPr>
              <a:t>s </a:t>
            </a:r>
            <a:r>
              <a:rPr lang="zh-CN" altLang="en-US" sz="2200" dirty="0">
                <a:ea typeface="华文中宋" panose="02010600040101010101" pitchFamily="2" charset="-122"/>
              </a:rPr>
              <a:t>所指结点，则执行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</a:t>
            </a:r>
            <a:r>
              <a:rPr lang="zh-CN" altLang="en-US" sz="2200" dirty="0">
                <a:ea typeface="华文中宋" panose="02010600040101010101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   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p;p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 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s-&gt;next=p-&gt;</a:t>
            </a:r>
            <a:r>
              <a:rPr lang="en-US" altLang="zh-CN" sz="2200" dirty="0" err="1">
                <a:ea typeface="华文中宋" panose="02010600040101010101" pitchFamily="2" charset="-122"/>
              </a:rPr>
              <a:t>next;p</a:t>
            </a:r>
            <a:r>
              <a:rPr lang="en-US" altLang="zh-CN" sz="2200" dirty="0">
                <a:ea typeface="华文中宋" panose="02010600040101010101" pitchFamily="2" charset="-122"/>
              </a:rPr>
              <a:t>=s;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</a:t>
            </a:r>
            <a:r>
              <a:rPr lang="en-US" altLang="zh-CN" sz="2200" dirty="0" err="1">
                <a:ea typeface="华文中宋" panose="02010600040101010101" pitchFamily="2" charset="-122"/>
              </a:rPr>
              <a:t>s;s</a:t>
            </a:r>
            <a:r>
              <a:rPr lang="en-US" altLang="zh-CN" sz="2200" dirty="0">
                <a:ea typeface="华文中宋" panose="02010600040101010101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3</a:t>
            </a:r>
            <a:r>
              <a:rPr lang="zh-CN" altLang="en-US" sz="2200" dirty="0">
                <a:ea typeface="华文中宋" panose="02010600040101010101" pitchFamily="2" charset="-122"/>
              </a:rPr>
              <a:t>、在一个单链表中，若删除 </a:t>
            </a:r>
            <a:r>
              <a:rPr lang="en-US" altLang="zh-CN" sz="2200" dirty="0">
                <a:ea typeface="华文中宋" panose="02010600040101010101" pitchFamily="2" charset="-122"/>
              </a:rPr>
              <a:t>p </a:t>
            </a:r>
            <a:r>
              <a:rPr lang="zh-CN" altLang="en-US" sz="2200" dirty="0">
                <a:ea typeface="华文中宋" panose="02010600040101010101" pitchFamily="2" charset="-122"/>
              </a:rPr>
              <a:t>所指结点的后继结点，则执行 </a:t>
            </a:r>
            <a:r>
              <a:rPr lang="en-US" altLang="zh-CN" sz="2200" dirty="0">
                <a:ea typeface="华文中宋" panose="02010600040101010101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A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B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C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</a:t>
            </a:r>
            <a:r>
              <a:rPr lang="zh-CN" altLang="en-US" sz="2200" dirty="0">
                <a:ea typeface="华文中宋" panose="02010600040101010101" pitchFamily="2" charset="-122"/>
              </a:rPr>
              <a:t>（</a:t>
            </a:r>
            <a:r>
              <a:rPr lang="en-US" altLang="zh-CN" sz="2200" dirty="0">
                <a:ea typeface="华文中宋" panose="02010600040101010101" pitchFamily="2" charset="-122"/>
              </a:rPr>
              <a:t>D</a:t>
            </a:r>
            <a:r>
              <a:rPr lang="zh-CN" altLang="en-US" sz="2200" dirty="0">
                <a:ea typeface="华文中宋" panose="02010600040101010101" pitchFamily="2" charset="-122"/>
              </a:rPr>
              <a:t>）</a:t>
            </a:r>
            <a:r>
              <a:rPr lang="en-US" altLang="zh-CN" sz="2200" dirty="0">
                <a:ea typeface="华文中宋" panose="02010600040101010101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8040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408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80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1376" y="1700808"/>
            <a:ext cx="8909248" cy="386189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#define MAXSIZE 1000      / /</a:t>
            </a:r>
            <a:r>
              <a:rPr lang="zh-CN" altLang="en-US" dirty="0">
                <a:latin typeface="Times New Roman" panose="02020603050405020304" pitchFamily="18" charset="0"/>
              </a:rPr>
              <a:t>链表的最大长度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ElemType</a:t>
            </a:r>
            <a:r>
              <a:rPr lang="en-US" altLang="zh-CN" dirty="0">
                <a:latin typeface="Times New Roman" panose="02020603050405020304" pitchFamily="18" charset="0"/>
              </a:rPr>
              <a:t> data</a:t>
            </a:r>
            <a:r>
              <a:rPr lang="zh-CN" altLang="en-US" dirty="0">
                <a:latin typeface="Times New Roman" panose="02020603050405020304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cur</a:t>
            </a:r>
            <a:r>
              <a:rPr lang="zh-CN" altLang="en-US" dirty="0">
                <a:latin typeface="Times New Roman" panose="02020603050405020304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}component,  </a:t>
            </a:r>
            <a:r>
              <a:rPr lang="en-US" altLang="zh-CN" dirty="0" err="1">
                <a:latin typeface="Times New Roman" panose="02020603050405020304" pitchFamily="18" charset="0"/>
              </a:rPr>
              <a:t>SLinkList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/>
              <a:t>MAXSIZE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7768"/>
            <a:ext cx="8229600" cy="1143000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静态链表</a:t>
            </a:r>
            <a:endParaRPr lang="zh-CN" altLang="en-US" dirty="0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11364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1415480" y="1556792"/>
            <a:ext cx="8808640" cy="4130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rabicPeriod"/>
            </a:pPr>
            <a:r>
              <a:rPr lang="zh-CN" altLang="en-US" sz="2800" kern="100" dirty="0">
                <a:latin typeface="宋体" panose="02010600030101010101" pitchFamily="2" charset="-122"/>
              </a:rPr>
              <a:t>设指针变量</a:t>
            </a:r>
            <a:r>
              <a:rPr lang="en-US" altLang="zh-CN" sz="2800" kern="100" dirty="0">
                <a:latin typeface="宋体" panose="02010600030101010101" pitchFamily="2" charset="-122"/>
              </a:rPr>
              <a:t>p</a:t>
            </a:r>
            <a:r>
              <a:rPr lang="zh-CN" altLang="en-US" sz="2800" kern="100" dirty="0">
                <a:latin typeface="宋体" panose="02010600030101010101" pitchFamily="2" charset="-122"/>
              </a:rPr>
              <a:t>指向单链表中结点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宋体" panose="02010600030101010101" pitchFamily="2" charset="-122"/>
              </a:rPr>
              <a:t>，若删除单链表中结点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A</a:t>
            </a:r>
            <a:r>
              <a:rPr lang="zh-CN" altLang="en-US" sz="2800" kern="100" dirty="0">
                <a:latin typeface="宋体" panose="02010600030101010101" pitchFamily="2" charset="-122"/>
              </a:rPr>
              <a:t>，则需要修改指针的操作序列为（ ）。 </a:t>
            </a:r>
            <a:endParaRPr lang="zh-CN" altLang="en-US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p-&gt;data=q-&gt;data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p-&gt;next=q-&gt;next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 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q-&gt;data=p-&gt;data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p-&gt;next=q-&gt;next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 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宋体" panose="02010600030101010101" pitchFamily="2" charset="-122"/>
              </a:rPr>
              <a:t>p-&gt;next=q-&gt;next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 </a:t>
            </a:r>
            <a:endParaRPr lang="en-US" altLang="zh-CN" sz="2800" kern="100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AutoNum type="alphaUcPeriod"/>
            </a:pPr>
            <a:r>
              <a:rPr lang="en-US" altLang="zh-CN" sz="2800" kern="100" dirty="0">
                <a:latin typeface="宋体" panose="02010600030101010101" pitchFamily="2" charset="-122"/>
              </a:rPr>
              <a:t>q=p-&gt;next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p-&gt;data=q-&gt;data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free(q)</a:t>
            </a:r>
            <a:r>
              <a:rPr lang="zh-CN" altLang="en-US" sz="2800" kern="100" dirty="0">
                <a:latin typeface="宋体" panose="02010600030101010101" pitchFamily="2" charset="-122"/>
              </a:rPr>
              <a:t>；</a:t>
            </a:r>
            <a:endParaRPr lang="en-US" altLang="zh-CN" sz="28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23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74302" y="260649"/>
            <a:ext cx="1593706" cy="4924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 dirty="0">
                <a:ea typeface="华文中宋" panose="02010600040101010101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958976" y="1000126"/>
            <a:ext cx="7532831" cy="990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循环链表：</a:t>
            </a:r>
            <a:r>
              <a:rPr lang="zh-CN" altLang="en-US" sz="2200" dirty="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1955801" y="4124326"/>
            <a:ext cx="7250703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优点：</a:t>
            </a:r>
            <a:r>
              <a:rPr lang="zh-CN" altLang="en-US" sz="2200" dirty="0"/>
              <a:t>从表中任一结点出发均可找到表中其他结点。</a:t>
            </a:r>
            <a:r>
              <a:rPr lang="zh-CN" altLang="en-US" sz="2200" dirty="0"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1137310" y="4614959"/>
            <a:ext cx="10061396" cy="15937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由于循环链表中没有 </a:t>
            </a:r>
            <a:r>
              <a:rPr lang="en-US" altLang="zh-CN" sz="2400" dirty="0">
                <a:ea typeface="华文中宋" panose="02010600040101010101" pitchFamily="2" charset="-122"/>
              </a:rPr>
              <a:t>NULL </a:t>
            </a:r>
            <a:r>
              <a:rPr lang="zh-CN" altLang="en-US" sz="2400" dirty="0">
                <a:ea typeface="华文中宋" panose="02010600040101010101" pitchFamily="2" charset="-122"/>
              </a:rPr>
              <a:t>指针，故涉及遍历操作时，其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终止条件</a:t>
            </a:r>
            <a:r>
              <a:rPr lang="zh-CN" altLang="en-US" sz="2400" dirty="0">
                <a:ea typeface="华文中宋" panose="02010600040101010101" pitchFamily="2" charset="-122"/>
              </a:rPr>
              <a:t>就不再像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非循环链表</a:t>
            </a:r>
            <a:r>
              <a:rPr lang="zh-CN" altLang="en-US" sz="2400" dirty="0">
                <a:ea typeface="华文中宋" panose="02010600040101010101" pitchFamily="2" charset="-122"/>
              </a:rPr>
              <a:t>那样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判断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或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p 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400" dirty="0">
                <a:solidFill>
                  <a:srgbClr val="0000FF"/>
                </a:solidFill>
                <a:ea typeface="华文中宋" panose="02010600040101010101" pitchFamily="2" charset="-122"/>
              </a:rPr>
              <a:t>next </a:t>
            </a:r>
            <a:r>
              <a:rPr lang="zh-CN" altLang="en-US" sz="2400" dirty="0">
                <a:solidFill>
                  <a:srgbClr val="0000FF"/>
                </a:solidFill>
                <a:ea typeface="华文中宋" panose="02010600040101010101" pitchFamily="2" charset="-122"/>
              </a:rPr>
              <a:t>是否为空</a:t>
            </a:r>
            <a:r>
              <a:rPr lang="zh-CN" altLang="en-US" sz="2400" dirty="0">
                <a:ea typeface="华文中宋" panose="02010600040101010101" pitchFamily="2" charset="-122"/>
              </a:rPr>
              <a:t>，而是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判断它们是否等于头指针</a:t>
            </a:r>
            <a:r>
              <a:rPr lang="zh-CN" altLang="en-US" sz="2400" dirty="0"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2187575" y="2349501"/>
            <a:ext cx="7723188" cy="1449388"/>
            <a:chOff x="192" y="1480"/>
            <a:chExt cx="4865" cy="913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anose="02010600040101010101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ea typeface="华文中宋" panose="02010600040101010101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3475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4541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084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227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675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2713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3094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218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5745164" y="719138"/>
            <a:ext cx="62547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233203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41838" y="1316038"/>
            <a:ext cx="1371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8764588" y="1316038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>
                <a:ea typeface="华文中宋" panose="02010600040101010101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3932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075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7208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361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8993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9450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8459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8078788" y="871538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9602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8612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2495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508251" y="2995614"/>
            <a:ext cx="6237605" cy="4699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注意：</a:t>
            </a:r>
            <a:r>
              <a:rPr lang="zh-CN" altLang="en-US" sz="2200" dirty="0">
                <a:solidFill>
                  <a:srgbClr val="0000FF"/>
                </a:solidFill>
                <a:ea typeface="华文中宋" panose="02010600040101010101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7742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3094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3094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9983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8612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612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/>
          <p:nvPr/>
        </p:nvGrpSpPr>
        <p:grpSpPr bwMode="auto">
          <a:xfrm>
            <a:off x="3473451" y="5589592"/>
            <a:ext cx="5527675" cy="674688"/>
            <a:chOff x="911" y="3521"/>
            <a:chExt cx="3482" cy="425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4440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baseline="-25000" dirty="0"/>
              <a:t>1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4440239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/>
              <a:t>找 </a:t>
            </a:r>
            <a:r>
              <a:rPr lang="en-US" altLang="zh-CN" sz="2200" i="1" dirty="0"/>
              <a:t>a</a:t>
            </a:r>
            <a:r>
              <a:rPr lang="en-US" altLang="zh-CN" sz="2200" i="1" baseline="-16000" dirty="0"/>
              <a:t>n </a:t>
            </a:r>
            <a:r>
              <a:rPr lang="zh-CN" altLang="en-US" sz="2200" dirty="0"/>
              <a:t>的时间复杂度：</a:t>
            </a:r>
            <a:r>
              <a:rPr lang="en-US" altLang="zh-CN" sz="2200" i="1" dirty="0"/>
              <a:t>O</a:t>
            </a:r>
            <a:r>
              <a:rPr lang="en-US" altLang="zh-CN" sz="2200" dirty="0"/>
              <a:t>(</a:t>
            </a:r>
            <a:r>
              <a:rPr lang="en-US" altLang="zh-CN" sz="2200" i="1" dirty="0"/>
              <a:t>n</a:t>
            </a:r>
            <a:r>
              <a:rPr lang="en-US" altLang="zh-CN" sz="2200" dirty="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2495551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尾指针表示 </a:t>
            </a:r>
          </a:p>
          <a:p>
            <a:r>
              <a:rPr lang="zh-CN" altLang="en-US" sz="2200" dirty="0">
                <a:ea typeface="华文中宋" panose="02010600040101010101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68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4511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baseline="-16000" dirty="0"/>
              <a:t>1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</a:t>
            </a:r>
            <a:r>
              <a:rPr lang="en-US" altLang="zh-CN" sz="2200" dirty="0">
                <a:sym typeface="Symbol" panose="05050102010706020507" pitchFamily="18" charset="2"/>
              </a:rPr>
              <a:t></a:t>
            </a:r>
            <a:r>
              <a:rPr lang="en-US" altLang="zh-CN" sz="2200" dirty="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4511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 dirty="0"/>
              <a:t>a</a:t>
            </a:r>
            <a:r>
              <a:rPr lang="en-US" altLang="zh-CN" sz="2200" i="1" baseline="-18000" dirty="0"/>
              <a:t>n</a:t>
            </a:r>
            <a:r>
              <a:rPr lang="en-US" altLang="zh-CN" sz="2200" baseline="-18000" dirty="0"/>
              <a:t> </a:t>
            </a:r>
            <a:r>
              <a:rPr lang="zh-CN" altLang="en-US" sz="2200" dirty="0"/>
              <a:t>的存储位置是：</a:t>
            </a:r>
            <a:r>
              <a:rPr lang="en-US" altLang="zh-CN" sz="2200" dirty="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6599239" y="4953001"/>
            <a:ext cx="2808287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 dirty="0">
                <a:ea typeface="华文中宋" panose="02010600040101010101" pitchFamily="2" charset="-122"/>
              </a:rPr>
              <a:t>时间复杂度：</a:t>
            </a:r>
            <a:r>
              <a:rPr lang="en-US" altLang="zh-CN" sz="2200" i="1" dirty="0">
                <a:ea typeface="华文中宋" panose="02010600040101010101" pitchFamily="2" charset="-122"/>
              </a:rPr>
              <a:t>O</a:t>
            </a:r>
            <a:r>
              <a:rPr lang="en-US" altLang="zh-CN" sz="2200" dirty="0">
                <a:ea typeface="华文中宋" panose="02010600040101010101" pitchFamily="2" charset="-122"/>
              </a:rPr>
              <a:t>(1) </a:t>
            </a:r>
          </a:p>
        </p:txBody>
      </p:sp>
      <p:sp>
        <p:nvSpPr>
          <p:cNvPr id="44098" name="AutoShape 66"/>
          <p:cNvSpPr/>
          <p:nvPr/>
        </p:nvSpPr>
        <p:spPr bwMode="auto">
          <a:xfrm>
            <a:off x="4295776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099" name="AutoShape 67"/>
          <p:cNvSpPr/>
          <p:nvPr/>
        </p:nvSpPr>
        <p:spPr bwMode="auto">
          <a:xfrm>
            <a:off x="4295776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0" name="AutoShape 68"/>
          <p:cNvSpPr/>
          <p:nvPr/>
        </p:nvSpPr>
        <p:spPr bwMode="auto">
          <a:xfrm flipH="1">
            <a:off x="9120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200" dirty="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9264353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2139951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 dirty="0"/>
              <a:t>需改变两个指针即可。</a:t>
            </a:r>
            <a:r>
              <a:rPr lang="zh-CN" altLang="en-US" sz="2200" dirty="0">
                <a:ea typeface="华文中宋" panose="02010600040101010101" pitchFamily="2" charset="-122"/>
              </a:rPr>
              <a:t>时间复杂度是</a:t>
            </a:r>
            <a:r>
              <a:rPr lang="zh-CN" altLang="en-US" sz="2200" dirty="0"/>
              <a:t> </a:t>
            </a:r>
            <a:r>
              <a:rPr lang="en-US" altLang="zh-CN" sz="2200" i="1" dirty="0"/>
              <a:t>O</a:t>
            </a:r>
            <a:r>
              <a:rPr lang="en-US" altLang="zh-CN" sz="2200" dirty="0"/>
              <a:t>(1)</a:t>
            </a:r>
            <a:r>
              <a:rPr lang="zh-CN" altLang="en-US" sz="2200" dirty="0"/>
              <a:t>。 </a:t>
            </a: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3667126" y="2398713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7947025" y="25844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4686300" y="3568700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7950201" y="3495675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7"/>
          <p:cNvGrpSpPr/>
          <p:nvPr/>
        </p:nvGrpSpPr>
        <p:grpSpPr bwMode="auto">
          <a:xfrm>
            <a:off x="8137526" y="2992438"/>
            <a:ext cx="1160463" cy="609600"/>
            <a:chOff x="3803" y="2275"/>
            <a:chExt cx="731" cy="384"/>
          </a:xfrm>
        </p:grpSpPr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Text Box 59"/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8328025" y="2584451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1" name="Line 77"/>
          <p:cNvSpPr>
            <a:spLocks noChangeShapeType="1"/>
          </p:cNvSpPr>
          <p:nvPr/>
        </p:nvSpPr>
        <p:spPr bwMode="auto">
          <a:xfrm flipH="1">
            <a:off x="4670425" y="3065463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>
            <a:off x="4670425" y="3065464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09" name="Line 85"/>
          <p:cNvSpPr>
            <a:spLocks noChangeShapeType="1"/>
          </p:cNvSpPr>
          <p:nvPr/>
        </p:nvSpPr>
        <p:spPr bwMode="auto">
          <a:xfrm flipV="1">
            <a:off x="8543925" y="2128839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0" name="Line 86"/>
          <p:cNvSpPr>
            <a:spLocks noChangeShapeType="1"/>
          </p:cNvSpPr>
          <p:nvPr/>
        </p:nvSpPr>
        <p:spPr bwMode="auto">
          <a:xfrm flipH="1">
            <a:off x="3667125" y="21288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1" name="Line 87"/>
          <p:cNvSpPr>
            <a:spLocks noChangeShapeType="1"/>
          </p:cNvSpPr>
          <p:nvPr/>
        </p:nvSpPr>
        <p:spPr bwMode="auto">
          <a:xfrm>
            <a:off x="3667125" y="2128839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2312" name="Text Box 88"/>
          <p:cNvSpPr txBox="1">
            <a:spLocks noChangeArrowheads="1"/>
          </p:cNvSpPr>
          <p:nvPr/>
        </p:nvSpPr>
        <p:spPr bwMode="auto">
          <a:xfrm>
            <a:off x="2820988" y="4649789"/>
            <a:ext cx="1699248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52313" name="Text Box 89"/>
          <p:cNvSpPr txBox="1">
            <a:spLocks noChangeArrowheads="1"/>
          </p:cNvSpPr>
          <p:nvPr/>
        </p:nvSpPr>
        <p:spPr bwMode="auto">
          <a:xfrm>
            <a:off x="5027613" y="4144964"/>
            <a:ext cx="346524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2816225" y="4144964"/>
            <a:ext cx="1708866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2927587" y="476673"/>
            <a:ext cx="6027612" cy="545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>
                <a:ea typeface="华文中宋" panose="02010600040101010101" pitchFamily="2" charset="-122"/>
              </a:rPr>
              <a:t>例子：</a:t>
            </a:r>
            <a:r>
              <a:rPr lang="zh-CN" altLang="en-US" sz="2500" dirty="0"/>
              <a:t>将两个线性表合并成一个线性表。 </a:t>
            </a:r>
            <a:endParaRPr lang="zh-CN" altLang="en-US" sz="2500" dirty="0"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2730500" y="1336676"/>
            <a:ext cx="6534150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200" dirty="0"/>
              <a:t>仅需将一个表的表尾和另一个表的表头相接。   </a:t>
            </a:r>
          </a:p>
        </p:txBody>
      </p:sp>
      <p:grpSp>
        <p:nvGrpSpPr>
          <p:cNvPr id="3" name="Group 155"/>
          <p:cNvGrpSpPr/>
          <p:nvPr/>
        </p:nvGrpSpPr>
        <p:grpSpPr bwMode="auto">
          <a:xfrm>
            <a:off x="2919414" y="2344740"/>
            <a:ext cx="1176337" cy="1450975"/>
            <a:chOff x="879" y="1434"/>
            <a:chExt cx="741" cy="914"/>
          </a:xfrm>
        </p:grpSpPr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2" name="Text Box 128"/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4090988" y="3433764"/>
            <a:ext cx="1066800" cy="350837"/>
            <a:chOff x="1617" y="1686"/>
            <a:chExt cx="672" cy="221"/>
          </a:xfrm>
        </p:grpSpPr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5" name="Group 154"/>
          <p:cNvGrpSpPr/>
          <p:nvPr/>
        </p:nvGrpSpPr>
        <p:grpSpPr bwMode="auto">
          <a:xfrm>
            <a:off x="4098925" y="2257425"/>
            <a:ext cx="4038600" cy="457200"/>
            <a:chOff x="1622" y="1379"/>
            <a:chExt cx="2544" cy="288"/>
          </a:xfrm>
        </p:grpSpPr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6" name="Group 153"/>
          <p:cNvGrpSpPr/>
          <p:nvPr/>
        </p:nvGrpSpPr>
        <p:grpSpPr bwMode="auto">
          <a:xfrm>
            <a:off x="5157788" y="3327400"/>
            <a:ext cx="2971800" cy="457200"/>
            <a:chOff x="2289" y="2099"/>
            <a:chExt cx="1872" cy="288"/>
          </a:xfrm>
        </p:grpSpPr>
        <p:sp>
          <p:nvSpPr>
            <p:cNvPr id="52340" name="Rectangle 116"/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b</a:t>
              </a:r>
              <a:r>
                <a:rPr lang="en-US" altLang="zh-CN" i="1" baseline="-14000"/>
                <a:t>m</a:t>
              </a:r>
              <a:endParaRPr lang="en-US" altLang="zh-CN" i="1"/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52350" name="Rectangle 126"/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7" name="Group 148"/>
          <p:cNvGrpSpPr/>
          <p:nvPr/>
        </p:nvGrpSpPr>
        <p:grpSpPr bwMode="auto">
          <a:xfrm>
            <a:off x="3717925" y="2176464"/>
            <a:ext cx="4648200" cy="312737"/>
            <a:chOff x="1382" y="1117"/>
            <a:chExt cx="2928" cy="197"/>
          </a:xfrm>
        </p:grpSpPr>
        <p:sp>
          <p:nvSpPr>
            <p:cNvPr id="52331" name="Line 107"/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5" name="Line 131"/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9"/>
          <p:cNvGrpSpPr/>
          <p:nvPr/>
        </p:nvGrpSpPr>
        <p:grpSpPr bwMode="auto">
          <a:xfrm>
            <a:off x="3717925" y="3281363"/>
            <a:ext cx="4648200" cy="292100"/>
            <a:chOff x="1382" y="1597"/>
            <a:chExt cx="2928" cy="184"/>
          </a:xfrm>
        </p:grpSpPr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51"/>
          <p:cNvGrpSpPr/>
          <p:nvPr/>
        </p:nvGrpSpPr>
        <p:grpSpPr bwMode="auto">
          <a:xfrm>
            <a:off x="8147051" y="2362203"/>
            <a:ext cx="1116013" cy="369888"/>
            <a:chOff x="4172" y="1445"/>
            <a:chExt cx="703" cy="233"/>
          </a:xfrm>
        </p:grpSpPr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10" name="Group 150"/>
          <p:cNvGrpSpPr/>
          <p:nvPr/>
        </p:nvGrpSpPr>
        <p:grpSpPr bwMode="auto">
          <a:xfrm>
            <a:off x="8139114" y="3425830"/>
            <a:ext cx="1108075" cy="369888"/>
            <a:chOff x="4167" y="2160"/>
            <a:chExt cx="698" cy="233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4"/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52365" name="Text Box 141"/>
          <p:cNvSpPr txBox="1">
            <a:spLocks noChangeArrowheads="1"/>
          </p:cNvSpPr>
          <p:nvPr/>
        </p:nvSpPr>
        <p:spPr bwMode="auto">
          <a:xfrm>
            <a:off x="5033963" y="4668839"/>
            <a:ext cx="8242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 = B</a:t>
            </a:r>
            <a:r>
              <a:rPr lang="en-US" altLang="zh-CN" dirty="0"/>
              <a:t> </a:t>
            </a: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129DF2EA-8F64-4B6B-8560-DE4771733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255" y="2075539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Text Box 114">
            <a:extLst>
              <a:ext uri="{FF2B5EF4-FFF2-40B4-BE49-F238E27FC236}">
                <a16:creationId xmlns:a16="http://schemas.microsoft.com/office/drawing/2014/main" id="{E2792C7B-463F-4381-8D5C-1B5F3B33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855" y="1799315"/>
            <a:ext cx="369887" cy="369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2" grpId="0"/>
      <p:bldP spid="52275" grpId="0" animBg="1"/>
      <p:bldP spid="52281" grpId="0" animBg="1"/>
      <p:bldP spid="52286" grpId="0" animBg="1"/>
      <p:bldP spid="52296" grpId="0" animBg="1"/>
      <p:bldP spid="52300" grpId="0" animBg="1"/>
      <p:bldP spid="52301" grpId="0" animBg="1"/>
      <p:bldP spid="52302" grpId="0" animBg="1"/>
      <p:bldP spid="52309" grpId="0" animBg="1"/>
      <p:bldP spid="52310" grpId="0" animBg="1"/>
      <p:bldP spid="52311" grpId="0" animBg="1"/>
      <p:bldP spid="52312" grpId="0"/>
      <p:bldP spid="52313" grpId="0"/>
      <p:bldP spid="52314" grpId="0"/>
      <p:bldP spid="52316" grpId="0"/>
      <p:bldP spid="52317" grpId="0"/>
      <p:bldP spid="52365" grpId="0"/>
      <p:bldP spid="69" grpId="0" animBg="1"/>
      <p:bldP spid="7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t>59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749675" y="152401"/>
            <a:ext cx="265970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5001" y="1323976"/>
            <a:ext cx="1209675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3124201"/>
            <a:ext cx="17224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72911" y="4453241"/>
            <a:ext cx="6719887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438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38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38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886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886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953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86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648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276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876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486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486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629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324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6477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86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686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8686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686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982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952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8305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05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2743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99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5791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419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8839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8305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5638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4419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4419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4038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2971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2971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4267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4800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9624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2743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3352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3352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”。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2420889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75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线性表的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概念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续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2392364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sz="2400" dirty="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后一个结点的后继指针指向头结点。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511675" y="5223472"/>
            <a:ext cx="2209800" cy="998538"/>
            <a:chOff x="3888" y="2340"/>
            <a:chExt cx="1392" cy="629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2541588" y="3273154"/>
            <a:ext cx="7010400" cy="1436688"/>
            <a:chOff x="720" y="3120"/>
            <a:chExt cx="4416" cy="905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anose="02010600040101010101" pitchFamily="2" charset="-122"/>
                </a:rPr>
                <a:t> </a:t>
              </a:r>
              <a:r>
                <a:rPr lang="zh-CN" altLang="en-US">
                  <a:ea typeface="华文中宋" panose="02010600040101010101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3749676" y="152401"/>
            <a:ext cx="389722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536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/>
          <p:nvPr/>
        </p:nvGrpSpPr>
        <p:grpSpPr bwMode="auto">
          <a:xfrm>
            <a:off x="3984625" y="4797426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anose="02010600040101010101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ea typeface="华文中宋" panose="02010600040101010101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831976" y="1341439"/>
            <a:ext cx="8194675" cy="1666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anose="02010600040101010101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anose="02010600040101010101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anose="02010600040101010101" pitchFamily="2" charset="-122"/>
              </a:rPr>
              <a:t>prior </a:t>
            </a:r>
          </a:p>
        </p:txBody>
      </p:sp>
      <p:grpSp>
        <p:nvGrpSpPr>
          <p:cNvPr id="2" name="Group 110"/>
          <p:cNvGrpSpPr/>
          <p:nvPr/>
        </p:nvGrpSpPr>
        <p:grpSpPr bwMode="auto">
          <a:xfrm>
            <a:off x="3768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/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anose="02010600030101010101" pitchFamily="2" charset="-122"/>
              </a:rPr>
              <a:t>63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089917"/>
              </p:ext>
            </p:extLst>
          </p:nvPr>
        </p:nvGraphicFramePr>
        <p:xfrm>
          <a:off x="1991544" y="1928813"/>
          <a:ext cx="8136707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VISIO" r:id="rId4" imgW="4781550" imgH="981075" progId="Visio.Drawing.11">
                  <p:embed/>
                </p:oleObj>
              </mc:Choice>
              <mc:Fallback>
                <p:oleObj name="VISIO" r:id="rId4" imgW="4781550" imgH="98107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928813"/>
                        <a:ext cx="8136707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310063" y="3857626"/>
            <a:ext cx="4572000" cy="1405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 dirty="0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2095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446859"/>
              </p:ext>
            </p:extLst>
          </p:nvPr>
        </p:nvGraphicFramePr>
        <p:xfrm>
          <a:off x="2424112" y="1071563"/>
          <a:ext cx="8280399" cy="31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VISIO" r:id="rId4" imgW="3467100" imgH="1428750" progId="Visio.Drawing.11">
                  <p:embed/>
                </p:oleObj>
              </mc:Choice>
              <mc:Fallback>
                <p:oleObj name="VISIO" r:id="rId4" imgW="3467100" imgH="1428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1071563"/>
                        <a:ext cx="8280399" cy="31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t>64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4684714" y="4077073"/>
            <a:ext cx="3328155" cy="26108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 prior-&gt;next = s;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s-&gt;next = p;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990000"/>
                </a:solidFill>
              </a:rPr>
              <a:t>p-&gt;prior = s;</a:t>
            </a:r>
            <a:endParaRPr lang="en-US" altLang="zh-CN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86162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90480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9479880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199481" y="0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119336" y="644525"/>
            <a:ext cx="11953328" cy="610078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{</a:t>
            </a:r>
            <a:r>
              <a:rPr lang="zh-CN" altLang="en-US" sz="2800" dirty="0"/>
              <a:t>顺序、链式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zh-CN" altLang="en-US" sz="2800" dirty="0"/>
              <a:t>静态、动态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、顺序存储的固有特点：</a:t>
            </a:r>
            <a:endParaRPr lang="en-US" altLang="zh-CN" sz="2400" dirty="0"/>
          </a:p>
          <a:p>
            <a:pPr marL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逻辑顺序与物理顺序一致，本质上是用数组存储线性表的各个元素（即随机存取）；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、链式存储的固有特点：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元素之间的关系采用这些元素所在的结点的</a:t>
            </a:r>
            <a:r>
              <a:rPr lang="en-US" altLang="zh-CN" sz="2400" dirty="0"/>
              <a:t>”</a:t>
            </a:r>
            <a:r>
              <a:rPr lang="zh-CN" altLang="en-US" sz="2400" dirty="0"/>
              <a:t>指针</a:t>
            </a:r>
            <a:r>
              <a:rPr lang="en-US" altLang="zh-CN" sz="2400" dirty="0"/>
              <a:t>”</a:t>
            </a:r>
            <a:r>
              <a:rPr lang="zh-CN" altLang="en-US" sz="2400" dirty="0"/>
              <a:t>信息表示</a:t>
            </a:r>
            <a:r>
              <a:rPr lang="en-US" altLang="zh-CN" sz="2400" dirty="0"/>
              <a:t>(</a:t>
            </a:r>
            <a:r>
              <a:rPr lang="zh-CN" altLang="en-US" sz="2400" dirty="0"/>
              <a:t>插、删不需要移动结点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、静态存储的固有特点：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在程序运行的过程中不用考虑追加内存的分配问题。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、动态存储的固有特点：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t>66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59496" y="793152"/>
            <a:ext cx="10632504" cy="46520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  <a:endParaRPr lang="en-US" altLang="zh-CN" sz="28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8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动态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链式存储：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800" dirty="0">
                <a:latin typeface="楷体_GB2312" pitchFamily="49" charset="-122"/>
              </a:rPr>
              <a:t>元素时很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8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      </a:t>
            </a:r>
            <a:r>
              <a:rPr lang="zh-CN" altLang="en-US" sz="2800" dirty="0">
                <a:solidFill>
                  <a:srgbClr val="0000FF"/>
                </a:solidFill>
              </a:rPr>
              <a:t>结点空间</a:t>
            </a:r>
            <a:r>
              <a:rPr lang="zh-CN" altLang="en-US" sz="2800" dirty="0"/>
              <a:t>可以</a:t>
            </a:r>
            <a:r>
              <a:rPr lang="zh-CN" altLang="en-US" sz="28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800" dirty="0"/>
              <a:t>；</a:t>
            </a:r>
            <a:r>
              <a:rPr lang="zh-CN" altLang="en-US" sz="28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latin typeface="楷体_GB2312" pitchFamily="49" charset="-122"/>
              </a:rPr>
              <a:t>   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r>
              <a:rPr lang="zh-CN" altLang="en-US" sz="28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800" dirty="0">
                <a:latin typeface="楷体_GB2312" pitchFamily="49" charset="-122"/>
              </a:rPr>
              <a:t>。 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1559496" y="220066"/>
            <a:ext cx="8208936" cy="573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问：</a:t>
            </a:r>
            <a:r>
              <a:rPr lang="zh-CN" altLang="en-US" sz="2800" dirty="0">
                <a:ea typeface="华文新魏" panose="02010800040101010101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3071664" y="5661248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415480" y="575561"/>
            <a:ext cx="7706692" cy="573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r>
              <a:rPr lang="zh-CN" altLang="en-US" sz="3600" dirty="0">
                <a:solidFill>
                  <a:schemeClr val="tx2"/>
                </a:solidFill>
                <a:ea typeface="华文中宋" panose="02010600040101010101" pitchFamily="2" charset="-122"/>
              </a:rPr>
              <a:t>问：</a:t>
            </a:r>
            <a:r>
              <a:rPr lang="zh-CN" altLang="en-US" sz="3600" dirty="0">
                <a:solidFill>
                  <a:schemeClr val="tx2"/>
                </a:solidFill>
                <a:ea typeface="华文新魏" panose="02010800040101010101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415480" y="1700808"/>
            <a:ext cx="9621316" cy="4295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>
                <a:ea typeface="华文中宋" panose="02010600040101010101" pitchFamily="2" charset="-122"/>
              </a:rPr>
              <a:t>答：</a:t>
            </a:r>
            <a:r>
              <a:rPr lang="zh-CN" altLang="en-US" sz="2800" dirty="0"/>
              <a:t>顺序表适宜于做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800" dirty="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链表宜于做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800" dirty="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若线性表的长度变化不大，且其主要操作是查找，则采用顺序表；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dirty="0"/>
              <a:t>        若线性表的长度变化较大，且其主要操作是插入、删除操作，则采用链表。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线性表的应用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各种存储类型之比较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线性表的链式表示和实现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线性表的顺序表示和实现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线性表的概念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71800" y="1733731"/>
            <a:ext cx="381000" cy="519245"/>
            <a:chOff x="2078" y="1387"/>
            <a:chExt cx="1615" cy="2201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/>
          <p:nvPr/>
        </p:nvGrpSpPr>
        <p:grpSpPr bwMode="auto">
          <a:xfrm>
            <a:off x="3505200" y="2521131"/>
            <a:ext cx="381000" cy="519245"/>
            <a:chOff x="2078" y="1387"/>
            <a:chExt cx="1615" cy="2201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/>
          <p:nvPr/>
        </p:nvGrpSpPr>
        <p:grpSpPr bwMode="auto">
          <a:xfrm>
            <a:off x="3657600" y="3359331"/>
            <a:ext cx="381000" cy="519245"/>
            <a:chOff x="2078" y="1387"/>
            <a:chExt cx="1615" cy="2201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/>
          <p:nvPr/>
        </p:nvGrpSpPr>
        <p:grpSpPr bwMode="auto">
          <a:xfrm>
            <a:off x="3505200" y="4197531"/>
            <a:ext cx="381000" cy="519245"/>
            <a:chOff x="2078" y="1387"/>
            <a:chExt cx="1615" cy="2201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/>
          <p:nvPr/>
        </p:nvGrpSpPr>
        <p:grpSpPr bwMode="auto">
          <a:xfrm>
            <a:off x="3048000" y="4972231"/>
            <a:ext cx="355600" cy="519245"/>
            <a:chOff x="2078" y="1387"/>
            <a:chExt cx="1615" cy="2201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9682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84000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8831808" y="501317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anose="02010600040101010101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886200" y="1981200"/>
            <a:ext cx="456086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anose="02010600040101010101" pitchFamily="2" charset="-122"/>
              </a:rPr>
              <a:t>除第一个之外的数据元素均只有一个前驱</a:t>
            </a:r>
            <a:r>
              <a:rPr lang="en-US" altLang="zh-CN" dirty="0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886201" y="914401"/>
            <a:ext cx="6346825" cy="3804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anose="02010600040101010101" pitchFamily="2" charset="-122"/>
              </a:rPr>
              <a:t>存在唯一的一个被称作“第一个”的数据元素</a:t>
            </a:r>
            <a:r>
              <a:rPr lang="en-US" altLang="zh-CN">
                <a:ea typeface="华文中宋" panose="02010600040101010101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886201" y="2514600"/>
            <a:ext cx="49071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905000" y="1539876"/>
            <a:ext cx="1394934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非空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886201" y="1447800"/>
            <a:ext cx="520046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anose="02010600040101010101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anose="02010600040101010101" pitchFamily="2" charset="-122"/>
              </a:rPr>
              <a:t>;  </a:t>
            </a:r>
          </a:p>
        </p:txBody>
      </p:sp>
      <p:sp>
        <p:nvSpPr>
          <p:cNvPr id="95240" name="AutoShape 8"/>
          <p:cNvSpPr/>
          <p:nvPr/>
        </p:nvSpPr>
        <p:spPr bwMode="auto">
          <a:xfrm>
            <a:off x="3711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/>
          <p:nvPr/>
        </p:nvGrpSpPr>
        <p:grpSpPr bwMode="auto">
          <a:xfrm>
            <a:off x="3784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 dirty="0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国贸系        </a:t>
              </a:r>
              <a:r>
                <a:rPr lang="en-US" altLang="zh-CN" dirty="0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工商系        </a:t>
              </a:r>
              <a:r>
                <a:rPr lang="en-US" altLang="zh-CN" dirty="0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计算机系    </a:t>
              </a:r>
              <a:r>
                <a:rPr lang="en-US" altLang="zh-CN" dirty="0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会计系        </a:t>
              </a:r>
              <a:r>
                <a:rPr lang="en-US" altLang="zh-CN" dirty="0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统计系        </a:t>
              </a:r>
              <a:r>
                <a:rPr lang="en-US" altLang="zh-CN" dirty="0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外语系        </a:t>
              </a:r>
              <a:r>
                <a:rPr lang="en-US" altLang="zh-CN" dirty="0">
                  <a:solidFill>
                    <a:srgbClr val="0000FF"/>
                  </a:solidFill>
                </a:rPr>
                <a:t>8523026</a:t>
              </a:r>
              <a:r>
                <a:rPr lang="en-US" altLang="zh-CN" dirty="0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1965326" y="3089275"/>
            <a:ext cx="720069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705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7337426" y="3124200"/>
            <a:ext cx="218040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6705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7337425" y="6019800"/>
            <a:ext cx="2411238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6629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6629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6934200" y="4038600"/>
            <a:ext cx="1213794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6934201" y="4572000"/>
            <a:ext cx="126669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华文中宋" panose="02010600040101010101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3751" y="1268761"/>
            <a:ext cx="739016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sz="2200" dirty="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91545" y="1664852"/>
            <a:ext cx="8270875" cy="9720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anose="02010600040101010101" pitchFamily="2" charset="-122"/>
              </a:rPr>
              <a:t>        </a:t>
            </a:r>
            <a:r>
              <a:rPr lang="zh-CN" altLang="en-US" sz="2200" dirty="0">
                <a:ea typeface="华文中宋" panose="02010600040101010101" pitchFamily="2" charset="-122"/>
              </a:rPr>
              <a:t>一个一元多项式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 </a:t>
            </a:r>
            <a:r>
              <a:rPr lang="zh-CN" altLang="en-US" sz="2200" dirty="0">
                <a:ea typeface="华文中宋" panose="02010600040101010101" pitchFamily="2" charset="-122"/>
              </a:rPr>
              <a:t>可以表示为 ：    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(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)=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dirty="0">
                <a:ea typeface="华文中宋" panose="02010600040101010101" pitchFamily="2" charset="-122"/>
              </a:rPr>
              <a:t>+</a:t>
            </a:r>
            <a:r>
              <a:rPr lang="en-US" altLang="zh-CN" sz="2200" i="1" dirty="0">
                <a:ea typeface="华文中宋" panose="02010600040101010101" pitchFamily="2" charset="-122"/>
              </a:rPr>
              <a:t>p</a:t>
            </a:r>
            <a:r>
              <a:rPr lang="en-US" altLang="zh-CN" sz="22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200" i="1" dirty="0">
                <a:ea typeface="华文中宋" panose="02010600040101010101" pitchFamily="2" charset="-122"/>
              </a:rPr>
              <a:t>x</a:t>
            </a:r>
            <a:r>
              <a:rPr lang="en-US" altLang="zh-CN" sz="2200" baseline="30000" dirty="0">
                <a:ea typeface="华文中宋" panose="02010600040101010101" pitchFamily="2" charset="-122"/>
              </a:rPr>
              <a:t>2</a:t>
            </a:r>
            <a:r>
              <a:rPr lang="en-US" altLang="zh-CN" sz="2200" dirty="0">
                <a:ea typeface="华文中宋" panose="02010600040101010101" pitchFamily="2" charset="-122"/>
              </a:rPr>
              <a:t>+…+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2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i="1" dirty="0" err="1">
                <a:ea typeface="华文中宋" panose="02010600040101010101" pitchFamily="2" charset="-122"/>
              </a:rPr>
              <a:t>x</a:t>
            </a:r>
            <a:r>
              <a:rPr lang="en-US" altLang="zh-CN" sz="2200" i="1" baseline="30000" dirty="0" err="1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    (</a:t>
            </a:r>
            <a:r>
              <a:rPr lang="zh-CN" altLang="en-US" sz="2200" dirty="0">
                <a:ea typeface="华文中宋" panose="02010600040101010101" pitchFamily="2" charset="-122"/>
              </a:rPr>
              <a:t>最多有 </a:t>
            </a:r>
            <a:r>
              <a:rPr lang="en-US" altLang="zh-CN" sz="2200" i="1" dirty="0">
                <a:ea typeface="华文中宋" panose="02010600040101010101" pitchFamily="2" charset="-122"/>
              </a:rPr>
              <a:t>n</a:t>
            </a:r>
            <a:r>
              <a:rPr lang="en-US" altLang="zh-CN" sz="2200" dirty="0">
                <a:ea typeface="华文中宋" panose="02010600040101010101" pitchFamily="2" charset="-122"/>
              </a:rPr>
              <a:t>+1 </a:t>
            </a:r>
            <a:r>
              <a:rPr lang="zh-CN" altLang="en-US" sz="2200" dirty="0">
                <a:ea typeface="华文中宋" panose="02010600040101010101" pitchFamily="2" charset="-122"/>
              </a:rPr>
              <a:t>项</a:t>
            </a:r>
            <a:r>
              <a:rPr lang="en-US" altLang="zh-CN" sz="22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它由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+1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个系数唯一确定。</a:t>
            </a:r>
            <a:r>
              <a:rPr lang="en-US" altLang="zh-CN" sz="2200" dirty="0">
                <a:ea typeface="华文中宋" panose="02010600040101010101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5176" y="3846414"/>
            <a:ext cx="607859" cy="423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dirty="0">
                <a:ea typeface="华文中宋" panose="02010600040101010101" pitchFamily="2" charset="-122"/>
              </a:rPr>
              <a:t>        </a:t>
            </a:r>
            <a:endParaRPr lang="zh-CN" altLang="en-US" baseline="-30000" dirty="0">
              <a:ea typeface="华文中宋" panose="0201060004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69853" y="2741538"/>
            <a:ext cx="7151317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</a:t>
            </a:r>
            <a:r>
              <a:rPr lang="zh-CN" altLang="en-US" sz="2200" dirty="0"/>
              <a:t>因此可用一个线性表 </a:t>
            </a:r>
            <a:r>
              <a:rPr lang="en-US" altLang="zh-CN" sz="2200" i="1" dirty="0"/>
              <a:t>P</a:t>
            </a:r>
            <a:r>
              <a:rPr lang="en-US" altLang="zh-CN" sz="2200" dirty="0"/>
              <a:t> </a:t>
            </a:r>
            <a:r>
              <a:rPr lang="zh-CN" altLang="en-US" sz="2200" dirty="0"/>
              <a:t>来表示：</a:t>
            </a:r>
            <a:r>
              <a:rPr lang="en-US" altLang="zh-CN" sz="2200" i="1" dirty="0"/>
              <a:t>P</a:t>
            </a:r>
            <a:r>
              <a:rPr lang="en-US" altLang="zh-CN" sz="2200" dirty="0"/>
              <a:t> = (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p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p</a:t>
            </a:r>
            <a:r>
              <a:rPr lang="en-US" altLang="zh-CN" sz="2200" i="1" baseline="-30000" dirty="0" err="1"/>
              <a:t>n</a:t>
            </a:r>
            <a:r>
              <a:rPr lang="en-US" altLang="zh-CN" sz="2200" i="1" baseline="-30000" dirty="0"/>
              <a:t> </a:t>
            </a:r>
            <a:r>
              <a:rPr lang="en-US" altLang="zh-CN" sz="2200" dirty="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每一项的指数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隐含在其系数 </a:t>
            </a:r>
            <a:r>
              <a:rPr lang="en-US" altLang="zh-CN" sz="2200" i="1" dirty="0"/>
              <a:t>p</a:t>
            </a:r>
            <a:r>
              <a:rPr lang="en-US" altLang="zh-CN" sz="2200" i="1" baseline="-30000" dirty="0"/>
              <a:t>i</a:t>
            </a:r>
            <a:r>
              <a:rPr lang="en-US" altLang="zh-CN" sz="2200" i="1" dirty="0"/>
              <a:t> </a:t>
            </a:r>
            <a:r>
              <a:rPr lang="zh-CN" altLang="en-US" sz="2200" dirty="0"/>
              <a:t>的序号里。</a:t>
            </a:r>
            <a:endParaRPr lang="zh-CN" altLang="en-US" sz="2200" baseline="-300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1544" y="3789040"/>
            <a:ext cx="7763664" cy="9316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 dirty="0"/>
              <a:t>       </a:t>
            </a:r>
            <a:r>
              <a:rPr lang="zh-CN" altLang="en-US" sz="2200" dirty="0"/>
              <a:t>假设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是一元 </a:t>
            </a:r>
            <a:r>
              <a:rPr lang="en-US" altLang="zh-CN" sz="2200" i="1" dirty="0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次多项式，同样可用线性表 </a:t>
            </a:r>
            <a:r>
              <a:rPr lang="en-US" altLang="zh-CN" sz="2200" i="1" dirty="0"/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 dirty="0"/>
              <a:t>                                          </a:t>
            </a:r>
            <a:r>
              <a:rPr lang="en-US" altLang="zh-CN" sz="2200" i="1" dirty="0"/>
              <a:t>Q </a:t>
            </a:r>
            <a:r>
              <a:rPr lang="en-US" altLang="zh-CN" sz="2200" dirty="0"/>
              <a:t>= (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0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i="1" dirty="0"/>
              <a:t>q</a:t>
            </a:r>
            <a:r>
              <a:rPr lang="en-US" altLang="zh-CN" sz="2200" baseline="-30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i="1" dirty="0" err="1"/>
              <a:t>q</a:t>
            </a:r>
            <a:r>
              <a:rPr lang="en-US" altLang="zh-CN" sz="2200" i="1" baseline="-30000" dirty="0" err="1"/>
              <a:t>m</a:t>
            </a:r>
            <a:r>
              <a:rPr lang="zh-CN" altLang="en-US" sz="2200" dirty="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087819" y="5013177"/>
            <a:ext cx="7579319" cy="14727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 dirty="0">
                <a:ea typeface="华文中宋" panose="02010600040101010101" pitchFamily="2" charset="-122"/>
              </a:rPr>
              <a:t>      </a:t>
            </a:r>
            <a:r>
              <a:rPr lang="zh-CN" altLang="en-US" sz="2300" dirty="0">
                <a:ea typeface="华文中宋" panose="02010600040101010101" pitchFamily="2" charset="-122"/>
              </a:rPr>
              <a:t>若 </a:t>
            </a:r>
            <a:r>
              <a:rPr lang="en-US" altLang="zh-CN" sz="2300" i="1" dirty="0">
                <a:ea typeface="华文中宋" panose="02010600040101010101" pitchFamily="2" charset="-122"/>
              </a:rPr>
              <a:t>m </a:t>
            </a:r>
            <a:r>
              <a:rPr lang="en-US" altLang="zh-CN" sz="2300" dirty="0">
                <a:ea typeface="华文中宋" panose="02010600040101010101" pitchFamily="2" charset="-122"/>
              </a:rPr>
              <a:t>&lt; </a:t>
            </a:r>
            <a:r>
              <a:rPr lang="en-US" altLang="zh-CN" sz="2300" i="1" dirty="0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，则两个多项式相加的结果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R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)=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(</a:t>
            </a:r>
            <a:r>
              <a:rPr lang="en-US" altLang="zh-CN" sz="2300" i="1" dirty="0">
                <a:ea typeface="华文中宋" panose="02010600040101010101" pitchFamily="2" charset="-122"/>
              </a:rPr>
              <a:t>x</a:t>
            </a:r>
            <a:r>
              <a:rPr lang="en-US" altLang="zh-CN" sz="2300" dirty="0">
                <a:ea typeface="华文中宋" panose="02010600040101010101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可用线性表 </a:t>
            </a:r>
            <a:r>
              <a:rPr lang="en-US" altLang="zh-CN" sz="2300" i="1" dirty="0">
                <a:ea typeface="华文中宋" panose="02010600040101010101" pitchFamily="2" charset="-122"/>
              </a:rPr>
              <a:t>R</a:t>
            </a:r>
            <a:r>
              <a:rPr lang="en-US" altLang="zh-CN" sz="2300" dirty="0">
                <a:ea typeface="华文中宋" panose="02010600040101010101" pitchFamily="2" charset="-122"/>
              </a:rPr>
              <a:t> </a:t>
            </a:r>
            <a:r>
              <a:rPr lang="zh-CN" altLang="en-US" sz="2300" dirty="0">
                <a:ea typeface="华文中宋" panose="02010600040101010101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 dirty="0">
                <a:ea typeface="华文中宋" panose="02010600040101010101" pitchFamily="2" charset="-122"/>
              </a:rPr>
              <a:t>                   </a:t>
            </a:r>
            <a:r>
              <a:rPr lang="en-US" altLang="zh-CN" sz="2300" i="1" dirty="0">
                <a:ea typeface="华文中宋" panose="02010600040101010101" pitchFamily="2" charset="-122"/>
              </a:rPr>
              <a:t>R </a:t>
            </a:r>
            <a:r>
              <a:rPr lang="en-US" altLang="zh-CN" sz="2300" dirty="0">
                <a:ea typeface="华文中宋" panose="02010600040101010101" pitchFamily="2" charset="-122"/>
              </a:rPr>
              <a:t>= (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0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1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+</a:t>
            </a:r>
            <a:r>
              <a:rPr lang="en-US" altLang="zh-CN" sz="2300" i="1" dirty="0">
                <a:ea typeface="华文中宋" panose="02010600040101010101" pitchFamily="2" charset="-122"/>
              </a:rPr>
              <a:t>q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2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+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q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300" dirty="0">
                <a:ea typeface="华文中宋" panose="02010600040101010101" pitchFamily="2" charset="-122"/>
              </a:rPr>
              <a:t>, </a:t>
            </a:r>
            <a:r>
              <a:rPr lang="en-US" altLang="zh-CN" sz="2300" i="1" dirty="0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300" baseline="-30000" dirty="0">
                <a:ea typeface="华文中宋" panose="02010600040101010101" pitchFamily="2" charset="-122"/>
              </a:rPr>
              <a:t>+1</a:t>
            </a:r>
            <a:r>
              <a:rPr lang="en-US" altLang="zh-CN" sz="2300" dirty="0">
                <a:ea typeface="华文中宋" panose="02010600040101010101" pitchFamily="2" charset="-122"/>
              </a:rPr>
              <a:t>, …, </a:t>
            </a:r>
            <a:r>
              <a:rPr lang="en-US" altLang="zh-CN" sz="2300" i="1" dirty="0" err="1">
                <a:ea typeface="华文中宋" panose="02010600040101010101" pitchFamily="2" charset="-122"/>
              </a:rPr>
              <a:t>p</a:t>
            </a:r>
            <a:r>
              <a:rPr lang="en-US" altLang="zh-CN" sz="2300" i="1" baseline="-30000" dirty="0" err="1">
                <a:ea typeface="华文中宋" panose="02010600040101010101" pitchFamily="2" charset="-122"/>
              </a:rPr>
              <a:t>n</a:t>
            </a:r>
            <a:r>
              <a:rPr lang="zh-CN" altLang="en-US" sz="2300" dirty="0">
                <a:ea typeface="华文中宋" panose="02010600040101010101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09739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317751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要用一个长度为 </a:t>
            </a:r>
            <a:r>
              <a:rPr lang="en-US" altLang="zh-CN" sz="2400" dirty="0"/>
              <a:t>20001 </a:t>
            </a:r>
            <a:r>
              <a:rPr lang="zh-CN" altLang="en-US" sz="2400" dirty="0"/>
              <a:t>的线性表来表示，表中仅有 </a:t>
            </a:r>
            <a:r>
              <a:rPr lang="en-US" altLang="zh-CN" sz="2400" dirty="0"/>
              <a:t>3 </a:t>
            </a:r>
            <a:r>
              <a:rPr lang="zh-CN" altLang="en-US" sz="2400" dirty="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 dirty="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09739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例如：        </a:t>
            </a:r>
            <a:r>
              <a:rPr lang="en-US" altLang="zh-CN" sz="2400" i="1" dirty="0">
                <a:ea typeface="华文中宋" panose="02010600040101010101" pitchFamily="2" charset="-122"/>
              </a:rPr>
              <a:t>S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dirty="0">
                <a:ea typeface="华文中宋" panose="02010600040101010101" pitchFamily="2" charset="-122"/>
              </a:rPr>
              <a:t>) = 1 + 3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10000</a:t>
            </a:r>
            <a:r>
              <a:rPr lang="en-US" altLang="zh-CN" sz="2400" dirty="0">
                <a:ea typeface="华文中宋" panose="02010600040101010101" pitchFamily="2" charset="-122"/>
              </a:rPr>
              <a:t> + 2</a:t>
            </a:r>
            <a:r>
              <a:rPr lang="en-US" altLang="zh-CN" sz="2400" i="1" dirty="0">
                <a:ea typeface="华文中宋" panose="02010600040101010101" pitchFamily="2" charset="-122"/>
              </a:rPr>
              <a:t>x</a:t>
            </a:r>
            <a:r>
              <a:rPr lang="en-US" altLang="zh-CN" sz="2400" baseline="30000" dirty="0">
                <a:ea typeface="华文中宋" panose="02010600040101010101" pitchFamily="2" charset="-122"/>
              </a:rPr>
              <a:t>20000    </a:t>
            </a:r>
            <a:endParaRPr lang="en-US" altLang="zh-CN" sz="2400" dirty="0">
              <a:ea typeface="华文中宋" panose="02010600040101010101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17675" y="5094289"/>
            <a:ext cx="8207696" cy="550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 dirty="0">
                <a:ea typeface="华文中宋" panose="02010600040101010101" pitchFamily="2" charset="-122"/>
              </a:rPr>
              <a:t>        </a:t>
            </a:r>
            <a:r>
              <a:rPr lang="zh-CN" altLang="en-US" sz="2500" dirty="0">
                <a:ea typeface="华文中宋" panose="02010600040101010101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ea typeface="华文中宋" panose="02010600040101010101" pitchFamily="2" charset="-122"/>
              </a:rPr>
              <a:t>一般一元 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ea typeface="华文中宋" panose="02010600040101010101" pitchFamily="2" charset="-122"/>
              </a:rPr>
              <a:t>次多项式 </a:t>
            </a:r>
            <a:r>
              <a:rPr lang="en-US" altLang="zh-CN" sz="2400" dirty="0"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ea typeface="华文中宋" panose="02010600040101010101" pitchFamily="2" charset="-122"/>
              </a:rPr>
              <a:t>只表示非零系数项</a:t>
            </a:r>
            <a:r>
              <a:rPr lang="en-US" altLang="zh-CN" sz="2400" dirty="0">
                <a:ea typeface="华文中宋" panose="02010600040101010101" pitchFamily="2" charset="-122"/>
              </a:rPr>
              <a:t>) </a:t>
            </a:r>
            <a:r>
              <a:rPr lang="zh-CN" altLang="en-US" sz="2400" dirty="0">
                <a:ea typeface="华文中宋" panose="02010600040101010101" pitchFamily="2" charset="-122"/>
              </a:rPr>
              <a:t>可写成： </a:t>
            </a:r>
            <a:endParaRPr lang="zh-CN" altLang="en-US" sz="2400" i="1" baseline="30000" dirty="0">
              <a:ea typeface="华文中宋" panose="02010600040101010101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431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公式" r:id="rId4" imgW="52425600" imgH="6096000" progId="Equation.3">
                  <p:embed/>
                </p:oleObj>
              </mc:Choice>
              <mc:Fallback>
                <p:oleObj name="公式" r:id="rId4" imgW="52425600" imgH="6096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670176" y="2565401"/>
            <a:ext cx="648446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ea typeface="华文中宋" panose="02010600040101010101" pitchFamily="2" charset="-122"/>
              </a:rPr>
              <a:t>其中</a:t>
            </a:r>
            <a:r>
              <a:rPr lang="zh-CN" altLang="en-US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i="1" dirty="0">
                <a:ea typeface="华文中宋" panose="02010600040101010101" pitchFamily="2" charset="-122"/>
              </a:rPr>
              <a:t>p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ea typeface="华文中宋" panose="02010600040101010101" pitchFamily="2" charset="-122"/>
              </a:rPr>
              <a:t>≠0 (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i</a:t>
            </a:r>
            <a:r>
              <a:rPr lang="en-US" altLang="zh-CN" sz="2400" i="1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=1, 2, …, </a:t>
            </a:r>
            <a:r>
              <a:rPr lang="en-US" altLang="zh-CN" sz="2400" i="1" dirty="0">
                <a:ea typeface="华文中宋" panose="02010600040101010101" pitchFamily="2" charset="-122"/>
              </a:rPr>
              <a:t>m</a:t>
            </a:r>
            <a:r>
              <a:rPr lang="en-US" altLang="zh-CN" sz="2400" dirty="0"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ea typeface="华文中宋" panose="02010600040101010101" pitchFamily="2" charset="-122"/>
              </a:rPr>
              <a:t>，</a:t>
            </a:r>
            <a:r>
              <a:rPr lang="en-US" altLang="zh-CN" sz="2400" i="1" dirty="0"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ea typeface="华文中宋" panose="02010600040101010101" pitchFamily="2" charset="-122"/>
              </a:rPr>
              <a:t> = </a:t>
            </a:r>
            <a:r>
              <a:rPr lang="en-US" altLang="zh-CN" sz="2400" i="1" dirty="0" err="1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 err="1">
                <a:ea typeface="华文中宋" panose="02010600040101010101" pitchFamily="2" charset="-122"/>
              </a:rPr>
              <a:t>m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ea typeface="华文中宋" panose="02010600040101010101" pitchFamily="2" charset="-122"/>
              </a:rPr>
              <a:t>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i="1" baseline="-30000" dirty="0">
                <a:ea typeface="华文中宋" panose="02010600040101010101" pitchFamily="2" charset="-122"/>
              </a:rPr>
              <a:t>m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-1 </a:t>
            </a:r>
            <a:r>
              <a:rPr lang="en-US" altLang="zh-CN" sz="2400" dirty="0">
                <a:ea typeface="华文中宋" panose="02010600040101010101" pitchFamily="2" charset="-122"/>
              </a:rPr>
              <a:t>&gt; … &gt; </a:t>
            </a:r>
            <a:r>
              <a:rPr lang="en-US" altLang="zh-CN" sz="2400" i="1" dirty="0">
                <a:ea typeface="华文中宋" panose="02010600040101010101" pitchFamily="2" charset="-122"/>
              </a:rPr>
              <a:t>e</a:t>
            </a:r>
            <a:r>
              <a:rPr lang="en-US" altLang="zh-CN" sz="2400" baseline="-30000" dirty="0">
                <a:ea typeface="华文中宋" panose="02010600040101010101" pitchFamily="2" charset="-122"/>
              </a:rPr>
              <a:t>1 </a:t>
            </a:r>
            <a:r>
              <a:rPr lang="en-US" altLang="zh-CN" sz="2400" dirty="0">
                <a:ea typeface="华文中宋" panose="020106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ea typeface="华文中宋" panose="02010600040101010101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135189" y="3346451"/>
            <a:ext cx="7781925" cy="2538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/>
              <a:t>        </a:t>
            </a:r>
            <a:r>
              <a:rPr lang="zh-CN" altLang="en-US" sz="2400" dirty="0"/>
              <a:t>用一个长度为 </a:t>
            </a:r>
            <a:r>
              <a:rPr lang="en-US" altLang="zh-CN" sz="2400" i="1" dirty="0"/>
              <a:t>m</a:t>
            </a:r>
            <a:r>
              <a:rPr lang="en-US" altLang="zh-CN" sz="2400" dirty="0"/>
              <a:t> </a:t>
            </a:r>
            <a:r>
              <a:rPr lang="zh-CN" altLang="en-US" sz="2400" dirty="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数项和指数项）的线性表  </a:t>
            </a:r>
            <a:r>
              <a:rPr lang="en-US" altLang="zh-CN" sz="2400" dirty="0"/>
              <a:t>((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), (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), …, (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m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e</a:t>
            </a:r>
            <a:r>
              <a:rPr lang="en-US" altLang="zh-CN" sz="2400" i="1" baseline="-25000" dirty="0" err="1"/>
              <a:t>m</a:t>
            </a:r>
            <a:r>
              <a:rPr lang="en-US" altLang="zh-CN" sz="2400" dirty="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便可唯一确定多项式  </a:t>
            </a:r>
            <a:r>
              <a:rPr lang="en-US" altLang="zh-CN" sz="2400" i="1" dirty="0" err="1"/>
              <a:t>P</a:t>
            </a:r>
            <a:r>
              <a:rPr lang="en-US" altLang="zh-CN" sz="2400" i="1" baseline="-25000" dirty="0" err="1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r>
              <a:rPr lang="zh-CN" altLang="en-US" sz="2400" dirty="0"/>
              <a:t>。 对于 </a:t>
            </a:r>
            <a:r>
              <a:rPr lang="en-US" altLang="zh-CN" sz="2400" i="1" dirty="0"/>
              <a:t>S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/>
              <a:t>大节省空间。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55914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2855914" y="2365376"/>
            <a:ext cx="2797561" cy="9750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究竟采用拿一种 </a:t>
            </a:r>
            <a:r>
              <a:rPr lang="en-US" altLang="zh-CN" sz="4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?</a:t>
            </a:r>
            <a:r>
              <a:rPr lang="en-US" altLang="zh-CN" sz="36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5867954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5866367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链式存储结构 </a:t>
            </a:r>
          </a:p>
        </p:txBody>
      </p:sp>
      <p:sp>
        <p:nvSpPr>
          <p:cNvPr id="60573" name="AutoShape 157"/>
          <p:cNvSpPr/>
          <p:nvPr/>
        </p:nvSpPr>
        <p:spPr bwMode="auto">
          <a:xfrm>
            <a:off x="5652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2855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5130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5159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anose="02010600040101010101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/>
          <p:nvPr/>
        </p:nvSpPr>
        <p:spPr bwMode="auto">
          <a:xfrm>
            <a:off x="4943476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400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2508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 dirty="0">
                <a:ea typeface="华文中宋" panose="02010600040101010101" pitchFamily="2" charset="-122"/>
              </a:rPr>
              <a:t>例：</a:t>
            </a:r>
            <a:r>
              <a:rPr lang="zh-CN" altLang="en-US" sz="2200" dirty="0"/>
              <a:t>假设多项式   </a:t>
            </a:r>
            <a:r>
              <a:rPr lang="en-US" altLang="zh-CN" sz="2200" i="1" dirty="0"/>
              <a:t>A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)=7+3</a:t>
            </a:r>
            <a:r>
              <a:rPr lang="en-US" altLang="zh-CN" sz="2200" i="1" dirty="0"/>
              <a:t>x</a:t>
            </a:r>
            <a:r>
              <a:rPr lang="en-US" altLang="zh-CN" sz="2200" dirty="0"/>
              <a:t>+9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                        </a:t>
            </a:r>
            <a:r>
              <a:rPr lang="zh-CN" altLang="en-US" sz="2200" dirty="0"/>
              <a:t>与   </a:t>
            </a:r>
            <a:r>
              <a:rPr lang="en-US" altLang="zh-CN" sz="2200" i="1" dirty="0"/>
              <a:t>B</a:t>
            </a:r>
            <a:r>
              <a:rPr lang="en-US" altLang="zh-CN" sz="2200" baseline="-30000" dirty="0"/>
              <a:t>8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)=8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-9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 dirty="0"/>
              <a:t>            </a:t>
            </a:r>
            <a:r>
              <a:rPr lang="zh-CN" altLang="en-US" sz="2200" dirty="0"/>
              <a:t>已经用单链表表示，其头指针分别为 </a:t>
            </a:r>
            <a:r>
              <a:rPr lang="en-US" altLang="zh-CN" sz="2200" i="1" dirty="0"/>
              <a:t>A</a:t>
            </a:r>
            <a:r>
              <a:rPr lang="en-US" altLang="zh-CN" sz="2200" dirty="0"/>
              <a:t> </a:t>
            </a:r>
            <a:r>
              <a:rPr lang="zh-CN" altLang="en-US" sz="2200" dirty="0"/>
              <a:t>与 </a:t>
            </a:r>
            <a:r>
              <a:rPr lang="en-US" altLang="zh-CN" sz="2200" i="1" dirty="0"/>
              <a:t>B</a:t>
            </a:r>
            <a:r>
              <a:rPr lang="zh-CN" altLang="en-US" sz="2200" dirty="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 dirty="0"/>
              <a:t>        如下图所示。 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11450" y="2852937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 dirty="0">
                  <a:ea typeface="宋体" panose="02010600030101010101" pitchFamily="2" charset="-122"/>
                </a:rPr>
                <a:t> -9    8    ^ 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4" name="Group 11"/>
            <p:cNvGrpSpPr/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5" name="Group 23"/>
            <p:cNvGrpSpPr/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6" name="Group 28"/>
            <p:cNvGrpSpPr/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3  1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7" name="Group 33"/>
            <p:cNvGrpSpPr/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9  8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pSp>
          <p:nvGrpSpPr>
            <p:cNvPr id="8" name="Group 38"/>
            <p:cNvGrpSpPr/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2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anose="02010600030101010101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anose="02010600030101010101" pitchFamily="2" charset="-122"/>
              </a:endParaRPr>
            </a:p>
          </p:txBody>
        </p:sp>
        <p:grpSp>
          <p:nvGrpSpPr>
            <p:cNvPr id="9" name="Group 56"/>
            <p:cNvGrpSpPr/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dirty="0">
                  <a:ea typeface="宋体" panose="02010600030101010101" pitchFamily="2" charset="-122"/>
                </a:rPr>
                <a:t>8  1</a:t>
              </a:r>
            </a:p>
            <a:p>
              <a:pPr eaLnBrk="0" hangingPunct="0"/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anose="02010600030101010101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2649539" y="4267201"/>
            <a:ext cx="563647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 dirty="0"/>
              <a:t>将两个多项式相加为  </a:t>
            </a:r>
            <a:r>
              <a:rPr lang="en-US" altLang="zh-CN" sz="2200" i="1" dirty="0"/>
              <a:t>C</a:t>
            </a:r>
            <a:r>
              <a:rPr lang="en-US" altLang="zh-CN" sz="2200" baseline="-30000" dirty="0"/>
              <a:t>17</a:t>
            </a:r>
            <a:r>
              <a:rPr lang="en-US" altLang="zh-CN" sz="2200" dirty="0"/>
              <a:t>(</a:t>
            </a:r>
            <a:r>
              <a:rPr lang="en-US" altLang="zh-CN" sz="2200" i="1" dirty="0"/>
              <a:t>x</a:t>
            </a:r>
            <a:r>
              <a:rPr lang="en-US" altLang="zh-CN" sz="2200" dirty="0"/>
              <a:t>)=7+11</a:t>
            </a:r>
            <a:r>
              <a:rPr lang="en-US" altLang="zh-CN" sz="2200" i="1" dirty="0"/>
              <a:t>x</a:t>
            </a:r>
            <a:r>
              <a:rPr lang="en-US" altLang="zh-CN" sz="2200" dirty="0"/>
              <a:t>+22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7</a:t>
            </a:r>
            <a:r>
              <a:rPr lang="en-US" altLang="zh-CN" sz="2200" dirty="0"/>
              <a:t>+5</a:t>
            </a:r>
            <a:r>
              <a:rPr lang="en-US" altLang="zh-CN" sz="2200" i="1" dirty="0"/>
              <a:t>x</a:t>
            </a:r>
            <a:r>
              <a:rPr lang="en-US" altLang="zh-CN" sz="2200" baseline="30000" dirty="0"/>
              <a:t>17  </a:t>
            </a:r>
          </a:p>
        </p:txBody>
      </p:sp>
      <p:grpSp>
        <p:nvGrpSpPr>
          <p:cNvPr id="10" name="Group 113"/>
          <p:cNvGrpSpPr/>
          <p:nvPr/>
        </p:nvGrpSpPr>
        <p:grpSpPr bwMode="auto">
          <a:xfrm>
            <a:off x="2711450" y="4868864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/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/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dirty="0">
                  <a:ea typeface="宋体" panose="02010600030101010101" pitchFamily="2" charset="-122"/>
                </a:rPr>
                <a:t>7  0</a:t>
              </a:r>
            </a:p>
            <a:p>
              <a:pPr eaLnBrk="0" hangingPunct="0"/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en-US" altLang="zh-CN" sz="2400">
                  <a:ea typeface="宋体" panose="02010600030101010101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 i="1">
                  <a:ea typeface="宋体" panose="02010600030101010101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anose="02010600030101010101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anose="02010600030101010101" pitchFamily="2" charset="-122"/>
              </a:rPr>
              <a:t>75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struct</a:t>
            </a:r>
            <a:r>
              <a:rPr lang="en-US" altLang="zh-CN" sz="28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int exp;       //</a:t>
            </a:r>
            <a:r>
              <a:rPr lang="zh-CN" altLang="en-US" sz="2800" dirty="0"/>
              <a:t>指数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typedef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711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/>
              <a:t>Polynomal</a:t>
            </a:r>
            <a:r>
              <a:rPr lang="en-US" altLang="zh-CN" sz="2800" dirty="0"/>
              <a:t>  pl;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void  </a:t>
            </a:r>
            <a:r>
              <a:rPr lang="en-US" altLang="zh-CN" sz="2200" dirty="0" err="1"/>
              <a:t>CreatePolyn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Polynomal</a:t>
            </a:r>
            <a:r>
              <a:rPr lang="en-US" altLang="zh-CN" sz="2200" dirty="0"/>
              <a:t> &amp;</a:t>
            </a:r>
            <a:r>
              <a:rPr lang="en-US" altLang="zh-CN" sz="2200" dirty="0" err="1"/>
              <a:t>p,int</a:t>
            </a:r>
            <a:r>
              <a:rPr lang="en-US" altLang="zh-CN" sz="2200" dirty="0"/>
              <a:t> m){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//</a:t>
            </a:r>
            <a:r>
              <a:rPr lang="zh-CN" altLang="en-US" sz="2200" dirty="0"/>
              <a:t>构建一个有序链表</a:t>
            </a:r>
            <a:r>
              <a:rPr lang="en-US" altLang="zh-CN" sz="2200" dirty="0"/>
              <a:t>p</a:t>
            </a:r>
            <a:r>
              <a:rPr lang="zh-CN" altLang="en-US" sz="2200" dirty="0"/>
              <a:t>，其中元素为结构体，有</a:t>
            </a:r>
            <a:r>
              <a:rPr lang="en-US" altLang="zh-CN" sz="2200" dirty="0"/>
              <a:t>m</a:t>
            </a:r>
            <a:r>
              <a:rPr lang="zh-CN" altLang="en-US" sz="2200" dirty="0"/>
              <a:t>个元素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</a:t>
            </a:r>
            <a:r>
              <a:rPr lang="en-US" altLang="zh-CN" sz="2200" dirty="0" err="1"/>
              <a:t>InitList</a:t>
            </a:r>
            <a:r>
              <a:rPr lang="en-US" altLang="zh-CN" sz="2200" dirty="0"/>
              <a:t>(p);  h=p;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e.coef</a:t>
            </a:r>
            <a:r>
              <a:rPr lang="en-US" altLang="zh-CN" sz="2200" dirty="0"/>
              <a:t>=0.0;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e.expn</a:t>
            </a:r>
            <a:r>
              <a:rPr lang="en-US" altLang="zh-CN" sz="2200" dirty="0"/>
              <a:t>=-1;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 err="1"/>
              <a:t>SetCurElem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h,e</a:t>
            </a:r>
            <a:r>
              <a:rPr lang="en-US" altLang="zh-CN" sz="2200" dirty="0"/>
              <a:t>);//</a:t>
            </a:r>
            <a:r>
              <a:rPr lang="zh-CN" altLang="en-US" sz="2200" dirty="0"/>
              <a:t>设置头结点的数据元素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for(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=1;i&lt;m+1;i++){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	</a:t>
            </a:r>
            <a:r>
              <a:rPr lang="zh-CN" altLang="en-US" sz="2200" dirty="0"/>
              <a:t>向结构体变量</a:t>
            </a:r>
            <a:r>
              <a:rPr lang="en-US" altLang="zh-CN" sz="2200" dirty="0"/>
              <a:t>e</a:t>
            </a:r>
            <a:r>
              <a:rPr lang="zh-CN" altLang="en-US" sz="2200" dirty="0"/>
              <a:t>中输入系数和指数；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if(!</a:t>
            </a:r>
            <a:r>
              <a:rPr lang="en-US" altLang="zh-CN" sz="2200" dirty="0" err="1"/>
              <a:t>LocateElem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p,e,q</a:t>
            </a:r>
            <a:r>
              <a:rPr lang="en-US" altLang="zh-CN" sz="2200" dirty="0"/>
              <a:t>,(*</a:t>
            </a:r>
            <a:r>
              <a:rPr lang="en-US" altLang="zh-CN" sz="2200" dirty="0" err="1"/>
              <a:t>cmp</a:t>
            </a:r>
            <a:r>
              <a:rPr lang="en-US" altLang="zh-CN" sz="2200" dirty="0"/>
              <a:t>)())){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if(</a:t>
            </a:r>
            <a:r>
              <a:rPr lang="en-US" altLang="zh-CN" sz="2200" dirty="0" err="1"/>
              <a:t>MakeNode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s,e</a:t>
            </a:r>
            <a:r>
              <a:rPr lang="en-US" altLang="zh-CN" sz="2200" dirty="0"/>
              <a:t>))//</a:t>
            </a:r>
            <a:r>
              <a:rPr lang="zh-CN" altLang="en-US" sz="2200" dirty="0"/>
              <a:t>生成结点</a:t>
            </a:r>
            <a:r>
              <a:rPr lang="en-US" altLang="zh-CN" sz="2200" dirty="0" err="1"/>
              <a:t>s;s</a:t>
            </a:r>
            <a:r>
              <a:rPr lang="zh-CN" altLang="en-US" sz="2200" dirty="0"/>
              <a:t>是指针变量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</a:t>
            </a:r>
            <a:r>
              <a:rPr lang="en-US" altLang="zh-CN" sz="2200" dirty="0" err="1"/>
              <a:t>InsFirst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q,s</a:t>
            </a:r>
            <a:r>
              <a:rPr lang="en-US" altLang="zh-CN" sz="2200" dirty="0"/>
              <a:t>);//</a:t>
            </a:r>
            <a:r>
              <a:rPr lang="zh-CN" altLang="en-US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结点插在</a:t>
            </a:r>
            <a:r>
              <a:rPr lang="en-US" altLang="zh-CN" sz="2200" dirty="0"/>
              <a:t>q</a:t>
            </a:r>
            <a:r>
              <a:rPr lang="zh-CN" altLang="en-US" sz="2200" dirty="0"/>
              <a:t>结点之前</a:t>
            </a:r>
            <a:br>
              <a:rPr lang="en-US" altLang="zh-CN" sz="2200" dirty="0"/>
            </a:b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t>76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5913" y="1628801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线性表的概念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</a:t>
            </a:r>
            <a:r>
              <a:rPr lang="en-US" altLang="zh-CN" sz="4000" dirty="0"/>
              <a:t>ADT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线性表的顺序表示和实现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线性表的链式表示和实现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各种存储类型之比较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4000" dirty="0"/>
              <a:t>线性表的应用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线性表的</a:t>
            </a:r>
            <a:r>
              <a:rPr lang="en-US" altLang="zh-CN" dirty="0">
                <a:solidFill>
                  <a:srgbClr val="0000CC"/>
                </a:solidFill>
              </a:rPr>
              <a:t>ADT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35561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b="1" dirty="0"/>
              <a:t>ADT 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chemeClr val="hlink"/>
                </a:solidFill>
              </a:rPr>
              <a:t>数据对象</a:t>
            </a:r>
            <a:r>
              <a:rPr lang="zh-CN" altLang="en-US" sz="3200" dirty="0">
                <a:solidFill>
                  <a:schemeClr val="hlink"/>
                </a:solidFill>
              </a:rPr>
              <a:t>：</a:t>
            </a:r>
            <a:r>
              <a:rPr lang="en-US" altLang="zh-CN" sz="3200" dirty="0"/>
              <a:t>D</a:t>
            </a:r>
            <a:r>
              <a:rPr lang="zh-CN" altLang="en-US" sz="3200" dirty="0"/>
              <a:t>＝</a:t>
            </a:r>
            <a:r>
              <a:rPr lang="en-US" altLang="zh-CN" sz="3200" dirty="0"/>
              <a:t>{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| 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∈</a:t>
            </a:r>
            <a:r>
              <a:rPr lang="en-US" altLang="zh-CN" sz="3200" dirty="0" err="1"/>
              <a:t>ElemSet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=1,2,...,n,  n≥0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</a:rPr>
              <a:t>数据关系</a:t>
            </a:r>
            <a:r>
              <a:rPr lang="zh-CN" altLang="en-US" sz="3200" dirty="0">
                <a:solidFill>
                  <a:srgbClr val="FF0000"/>
                </a:solidFill>
              </a:rPr>
              <a:t>：</a:t>
            </a:r>
            <a:r>
              <a:rPr lang="en-US" altLang="zh-CN" sz="3200" dirty="0"/>
              <a:t>R1</a:t>
            </a:r>
            <a:r>
              <a:rPr lang="zh-CN" altLang="en-US" sz="3200" dirty="0"/>
              <a:t>＝</a:t>
            </a:r>
            <a:r>
              <a:rPr lang="en-US" altLang="zh-CN" sz="3200" dirty="0"/>
              <a:t>{ 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 &gt;|a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 ,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∈D</a:t>
            </a:r>
            <a:r>
              <a:rPr lang="en-US" altLang="zh-CN" sz="3200" dirty="0"/>
              <a:t>, 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=2,...,n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基本操作：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CC0000"/>
                </a:solidFill>
              </a:rPr>
              <a:t>                      </a:t>
            </a:r>
            <a:r>
              <a:rPr lang="zh-CN" altLang="en-US" sz="3200" b="1" dirty="0"/>
              <a:t>结构初始化操作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结构销毁操作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引用型操作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1" dirty="0"/>
              <a:t>                      加工型操作</a:t>
            </a:r>
            <a:r>
              <a:rPr lang="zh-CN" altLang="en-US" sz="32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1" dirty="0"/>
              <a:t>}</a:t>
            </a:r>
            <a:r>
              <a:rPr lang="en-US" altLang="zh-CN" sz="4000" b="1" dirty="0"/>
              <a:t> ADT</a:t>
            </a:r>
            <a:r>
              <a:rPr lang="en-US" altLang="zh-CN" sz="4000" dirty="0"/>
              <a:t>  </a:t>
            </a:r>
            <a:r>
              <a:rPr lang="en-US" altLang="zh-CN" sz="4000" b="1" dirty="0"/>
              <a:t>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919537" y="620689"/>
            <a:ext cx="7290778" cy="18439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结构初始化</a:t>
            </a:r>
            <a:r>
              <a:rPr kumimoji="1" lang="zh-CN" altLang="en-US" sz="2800" b="1" dirty="0">
                <a:solidFill>
                  <a:srgbClr val="000000"/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InitList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构造一个空的线性表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9537" y="3429001"/>
            <a:ext cx="6050054" cy="22856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 </a:t>
            </a:r>
            <a:r>
              <a:rPr kumimoji="1" lang="zh-CN" altLang="en-US" sz="2800" b="1" dirty="0">
                <a:solidFill>
                  <a:srgbClr val="0000FF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销毁结构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( &amp;L )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已存在。 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　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anose="02010600040101010101" pitchFamily="2" charset="-122"/>
                <a:sym typeface="Wingdings" panose="05000000000000000000" pitchFamily="2" charset="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销毁线性表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5986</Words>
  <Application>Microsoft Office PowerPoint</Application>
  <PresentationFormat>宽屏</PresentationFormat>
  <Paragraphs>941</Paragraphs>
  <Slides>78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9" baseType="lpstr">
      <vt:lpstr>Arial Unicode MS</vt:lpstr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</vt:lpstr>
      <vt:lpstr>1_Office 主题</vt:lpstr>
      <vt:lpstr>VISIO</vt:lpstr>
      <vt:lpstr>公式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452</cp:revision>
  <dcterms:created xsi:type="dcterms:W3CDTF">2010-01-05T06:25:00Z</dcterms:created>
  <dcterms:modified xsi:type="dcterms:W3CDTF">2018-09-29T09:50:13Z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