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68" r:id="rId2"/>
    <p:sldId id="269" r:id="rId3"/>
    <p:sldId id="274" r:id="rId4"/>
    <p:sldId id="273" r:id="rId5"/>
    <p:sldId id="275" r:id="rId6"/>
    <p:sldId id="306" r:id="rId7"/>
    <p:sldId id="276" r:id="rId8"/>
    <p:sldId id="307" r:id="rId9"/>
    <p:sldId id="308" r:id="rId10"/>
    <p:sldId id="277" r:id="rId11"/>
    <p:sldId id="279" r:id="rId12"/>
    <p:sldId id="280" r:id="rId13"/>
    <p:sldId id="289" r:id="rId14"/>
    <p:sldId id="281" r:id="rId15"/>
    <p:sldId id="282" r:id="rId16"/>
    <p:sldId id="284" r:id="rId17"/>
    <p:sldId id="309" r:id="rId18"/>
    <p:sldId id="286" r:id="rId19"/>
    <p:sldId id="290" r:id="rId20"/>
    <p:sldId id="315" r:id="rId21"/>
    <p:sldId id="291" r:id="rId22"/>
    <p:sldId id="292" r:id="rId23"/>
    <p:sldId id="293" r:id="rId24"/>
    <p:sldId id="285" r:id="rId25"/>
    <p:sldId id="294" r:id="rId26"/>
    <p:sldId id="311" r:id="rId27"/>
    <p:sldId id="316" r:id="rId28"/>
    <p:sldId id="317" r:id="rId29"/>
    <p:sldId id="318" r:id="rId30"/>
    <p:sldId id="298" r:id="rId31"/>
    <p:sldId id="295" r:id="rId32"/>
    <p:sldId id="296" r:id="rId33"/>
    <p:sldId id="319" r:id="rId34"/>
    <p:sldId id="305" r:id="rId35"/>
    <p:sldId id="297" r:id="rId36"/>
    <p:sldId id="320" r:id="rId37"/>
    <p:sldId id="321" r:id="rId38"/>
    <p:sldId id="300" r:id="rId39"/>
    <p:sldId id="322" r:id="rId40"/>
    <p:sldId id="301" r:id="rId41"/>
    <p:sldId id="302" r:id="rId42"/>
    <p:sldId id="312" r:id="rId43"/>
    <p:sldId id="313" r:id="rId44"/>
    <p:sldId id="314" r:id="rId45"/>
    <p:sldId id="310" r:id="rId46"/>
    <p:sldId id="303" r:id="rId47"/>
    <p:sldId id="30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99" autoAdjust="0"/>
  </p:normalViewPr>
  <p:slideViewPr>
    <p:cSldViewPr>
      <p:cViewPr varScale="1">
        <p:scale>
          <a:sx n="68" d="100"/>
          <a:sy n="68" d="100"/>
        </p:scale>
        <p:origin x="792"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cat>
            <c:strRef>
              <c:f>Sheet1!$A$2:$A$5</c:f>
              <c:strCache>
                <c:ptCount val="3"/>
                <c:pt idx="0">
                  <c:v>第一季度</c:v>
                </c:pt>
                <c:pt idx="1">
                  <c:v>第二季度</c:v>
                </c:pt>
                <c:pt idx="2">
                  <c:v>第三季度</c:v>
                </c:pt>
              </c:strCache>
            </c:strRef>
          </c:cat>
          <c:val>
            <c:numRef>
              <c:f>Sheet1!$B$2:$B$5</c:f>
              <c:numCache>
                <c:formatCode>0%</c:formatCode>
                <c:ptCount val="4"/>
                <c:pt idx="0">
                  <c:v>0.2</c:v>
                </c:pt>
                <c:pt idx="1">
                  <c:v>0.2</c:v>
                </c:pt>
                <c:pt idx="2">
                  <c:v>0.6</c:v>
                </c:pt>
              </c:numCache>
            </c:numRef>
          </c:val>
          <c:extLst>
            <c:ext xmlns:c16="http://schemas.microsoft.com/office/drawing/2014/chart" uri="{C3380CC4-5D6E-409C-BE32-E72D297353CC}">
              <c16:uniqueId val="{00000000-8DF7-41B8-BE24-99B754378889}"/>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20</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33</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36</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37</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39</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42</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43</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44</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45</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8</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r>
              <a:rPr lang="zh-CN" altLang="en-US" dirty="0"/>
              <a:t>数值计算的程序设计问题：利用计算机来进行全球天气预报</a:t>
            </a:r>
            <a:r>
              <a:rPr lang="en-US" altLang="zh-CN" dirty="0"/>
              <a:t>-----</a:t>
            </a:r>
            <a:r>
              <a:rPr lang="zh-CN" altLang="en-US" dirty="0"/>
              <a:t>环流模式方程</a:t>
            </a:r>
            <a:r>
              <a:rPr lang="en-US" altLang="zh-CN" dirty="0"/>
              <a:t>-----</a:t>
            </a:r>
            <a:r>
              <a:rPr lang="zh-CN" altLang="en-US" dirty="0"/>
              <a:t>数学模型</a:t>
            </a:r>
            <a:endParaRPr lang="en-US" altLang="zh-CN" dirty="0"/>
          </a:p>
          <a:p>
            <a:r>
              <a:rPr lang="zh-CN" altLang="en-US" dirty="0"/>
              <a:t>非数值计算的问题：求一组整数中 的最大值（算法：基本操作是两两比较；题目中没有说明整数的最大值，但是计算机所能表示的整数是有限的，整数怎么表示呢？）</a:t>
            </a:r>
            <a:endParaRPr lang="en-US" altLang="zh-CN" dirty="0"/>
          </a:p>
          <a:p>
            <a:r>
              <a:rPr lang="en-US" altLang="zh-CN" dirty="0"/>
              <a:t>                               </a:t>
            </a:r>
            <a:r>
              <a:rPr lang="zh-CN" altLang="en-US" dirty="0"/>
              <a:t>计算机对弈（算法：下棋的规则和策略；模型：棋盘旗子怎么表示？）</a:t>
            </a:r>
            <a:endParaRPr lang="en-US" altLang="zh-CN" dirty="0"/>
          </a:p>
          <a:p>
            <a:r>
              <a:rPr lang="zh-CN" altLang="en-US" dirty="0"/>
              <a:t>数据结构描述现实世界实体的数学模型（非数值计算）及其上的操作在计算机中的表示和实现。</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9</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数据：是计算机处理的信息的某种特定的符号的表示形式。</a:t>
            </a:r>
            <a:endParaRPr lang="en-US" altLang="zh-CN" dirty="0"/>
          </a:p>
          <a:p>
            <a:r>
              <a:rPr lang="zh-CN" altLang="en-US" dirty="0"/>
              <a:t>数据元素：是基本元素，但不是最小单位，因为最小单位是数据项，一个数据元素可以由多个数据项组成。</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12</a:t>
            </a:fld>
            <a:endParaRPr lang="zh-CN" altLang="en-US"/>
          </a:p>
        </p:txBody>
      </p:sp>
    </p:spTree>
    <p:extLst>
      <p:ext uri="{BB962C8B-B14F-4D97-AF65-F5344CB8AC3E}">
        <p14:creationId xmlns:p14="http://schemas.microsoft.com/office/powerpoint/2010/main" val="3811188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比方说，一个含</a:t>
            </a:r>
            <a:r>
              <a:rPr lang="en-US" altLang="zh-CN" dirty="0"/>
              <a:t>12</a:t>
            </a:r>
            <a:r>
              <a:rPr lang="zh-CN" altLang="en-US" dirty="0"/>
              <a:t>位数的十进制数可以用三个四位的十进制数表示：</a:t>
            </a:r>
            <a:r>
              <a:rPr lang="en-US" altLang="zh-CN" dirty="0"/>
              <a:t>3214,6578,9345-------a1(3214),a2(6578),a3(9345)</a:t>
            </a:r>
            <a:r>
              <a:rPr lang="zh-CN" altLang="en-US" dirty="0"/>
              <a:t>这三个数的位置不能颠倒，否则表时的就不是同一个十进制数，因为</a:t>
            </a:r>
            <a:r>
              <a:rPr lang="en-US" altLang="zh-CN" dirty="0"/>
              <a:t>a1</a:t>
            </a:r>
            <a:r>
              <a:rPr lang="zh-CN" altLang="en-US" dirty="0"/>
              <a:t>，</a:t>
            </a:r>
            <a:r>
              <a:rPr lang="en-US" altLang="zh-CN" dirty="0"/>
              <a:t>a2</a:t>
            </a:r>
            <a:r>
              <a:rPr lang="zh-CN" altLang="en-US" dirty="0"/>
              <a:t>，</a:t>
            </a:r>
            <a:r>
              <a:rPr lang="en-US" altLang="zh-CN" dirty="0"/>
              <a:t>a3</a:t>
            </a:r>
            <a:r>
              <a:rPr lang="zh-CN" altLang="en-US" dirty="0"/>
              <a:t>之间存在一个次序关系，这个关系不能改变，他们之间的这个关系我们称之为结构。</a:t>
            </a:r>
            <a:endParaRPr lang="en-US" altLang="zh-CN" dirty="0"/>
          </a:p>
          <a:p>
            <a:r>
              <a:rPr lang="zh-CN" altLang="en-US" dirty="0"/>
              <a:t>再比如说，</a:t>
            </a:r>
            <a:r>
              <a:rPr lang="en-US" altLang="zh-CN" dirty="0"/>
              <a:t>2</a:t>
            </a:r>
            <a:r>
              <a:rPr lang="zh-CN" altLang="en-US" dirty="0"/>
              <a:t>行</a:t>
            </a:r>
            <a:r>
              <a:rPr lang="en-US" altLang="zh-CN" dirty="0"/>
              <a:t>3</a:t>
            </a:r>
            <a:r>
              <a:rPr lang="zh-CN" altLang="en-US" dirty="0"/>
              <a:t>列的二维数组</a:t>
            </a:r>
            <a:r>
              <a:rPr lang="en-US" altLang="zh-CN" dirty="0"/>
              <a:t>{a1,a2,a3,a4,a5,a6}</a:t>
            </a:r>
          </a:p>
          <a:p>
            <a:r>
              <a:rPr lang="en-US" altLang="zh-CN" dirty="0"/>
              <a:t>                 </a:t>
            </a:r>
            <a:r>
              <a:rPr lang="zh-CN" altLang="en-US" dirty="0"/>
              <a:t>行的次序关系：</a:t>
            </a:r>
            <a:r>
              <a:rPr lang="en-US" altLang="zh-CN" dirty="0"/>
              <a:t>row={&lt;a1,a2&gt;,&lt;a2,a3&gt;,&lt;a4,a5&gt;,&lt;a5,a6&gt;}</a:t>
            </a:r>
          </a:p>
          <a:p>
            <a:r>
              <a:rPr lang="en-US" altLang="zh-CN" dirty="0"/>
              <a:t>                 </a:t>
            </a:r>
            <a:r>
              <a:rPr lang="zh-CN" altLang="en-US" dirty="0"/>
              <a:t>列的次序关系：</a:t>
            </a:r>
            <a:r>
              <a:rPr lang="en-US" altLang="zh-CN" dirty="0"/>
              <a:t>col={&lt;a1,a4&gt;,&lt;a2,a5&gt;,&lt;a3,a6&gt;}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一维数组：同样的六个元素</a:t>
            </a:r>
            <a:r>
              <a:rPr lang="en-US" altLang="zh-CN" dirty="0"/>
              <a:t>{a1,a2,a3,a4,a5,a6}</a:t>
            </a:r>
          </a:p>
          <a:p>
            <a:r>
              <a:rPr lang="en-US" altLang="zh-CN" dirty="0"/>
              <a:t>                 </a:t>
            </a:r>
            <a:r>
              <a:rPr lang="zh-CN" altLang="en-US" dirty="0"/>
              <a:t>关系：</a:t>
            </a:r>
            <a:r>
              <a:rPr lang="en-US" altLang="zh-CN" dirty="0"/>
              <a:t>{&lt;ai,ai+1&gt;|</a:t>
            </a:r>
            <a:r>
              <a:rPr lang="en-US" altLang="zh-CN" dirty="0" err="1"/>
              <a:t>i</a:t>
            </a:r>
            <a:r>
              <a:rPr lang="en-US" altLang="zh-CN" dirty="0"/>
              <a:t>=1,2,3,4,5}</a:t>
            </a:r>
            <a:r>
              <a:rPr lang="zh-CN" altLang="en-US" dirty="0"/>
              <a:t>这种线性关系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4091914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集合中元素之间不存在任何关系，但是从某种意义上来说，属于同一个集合的元素也存在关系，这个关系就是集合本身。</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272157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a:t>
            </a:r>
            <a:r>
              <a:rPr lang="zh-CN" altLang="en-US" dirty="0"/>
              <a:t>：数据元素的有限集</a:t>
            </a:r>
            <a:endParaRPr lang="en-US" altLang="zh-CN" dirty="0"/>
          </a:p>
          <a:p>
            <a:r>
              <a:rPr lang="en-US" altLang="zh-CN" dirty="0"/>
              <a:t>S</a:t>
            </a:r>
            <a:r>
              <a:rPr lang="zh-CN" altLang="en-US" dirty="0"/>
              <a:t>：关系的有限集</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137995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数据的存储结构：逻辑结构在存储器中的映像。或者说逻辑结构在计算机中的表示。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非顺序存储映像，也叫作链式映像。</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55644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数学模型：数据结构中讨论的就是数据结构</a:t>
            </a:r>
            <a:endParaRPr lang="en-US" altLang="zh-CN" dirty="0"/>
          </a:p>
          <a:p>
            <a:r>
              <a:rPr lang="zh-CN" altLang="en-US" dirty="0"/>
              <a:t>因此，在数据结构中讨论的抽象数据类型就是：一个数据结构和定义在这个数据结构上的一组操作，以后都会用抽象数据类型来讨论数据结构，有什么好处呢？</a:t>
            </a:r>
            <a:endParaRPr lang="en-US" altLang="zh-CN" dirty="0"/>
          </a:p>
          <a:p>
            <a:r>
              <a:rPr lang="en-US" altLang="zh-CN" dirty="0"/>
              <a:t>   1</a:t>
            </a:r>
            <a:r>
              <a:rPr lang="zh-CN" altLang="en-US" dirty="0"/>
              <a:t>、抽象数据类型有两个重要的特征，一个是数据抽象：强调的是本质特征、所能完成的功能以及他和外部用户的接口，会忽略一部分特征。</a:t>
            </a:r>
            <a:endParaRPr lang="en-US" altLang="zh-CN" dirty="0"/>
          </a:p>
          <a:p>
            <a:r>
              <a:rPr lang="en-US" altLang="zh-CN" dirty="0"/>
              <a:t>                                                           </a:t>
            </a:r>
            <a:r>
              <a:rPr lang="zh-CN" altLang="en-US" dirty="0"/>
              <a:t>一个是：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extLst>
      <p:ext uri="{BB962C8B-B14F-4D97-AF65-F5344CB8AC3E}">
        <p14:creationId xmlns:p14="http://schemas.microsoft.com/office/powerpoint/2010/main" val="283606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927648" y="2059782"/>
            <a:ext cx="6172200" cy="1433512"/>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2855913" y="1124745"/>
            <a:ext cx="6172200" cy="1433513"/>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zh-CN" altLang="en-US" sz="4000" dirty="0">
                <a:latin typeface="华文行楷" pitchFamily="2" charset="-122"/>
                <a:ea typeface="华文行楷" pitchFamily="2" charset="-122"/>
              </a:rPr>
              <a:t>数据结构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71813" y="1541464"/>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3719514" y="2133601"/>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6" name="Text Box 5"/>
          <p:cNvSpPr txBox="1">
            <a:spLocks noChangeArrowheads="1"/>
          </p:cNvSpPr>
          <p:nvPr/>
        </p:nvSpPr>
        <p:spPr bwMode="auto">
          <a:xfrm>
            <a:off x="4295775" y="1444378"/>
            <a:ext cx="452438" cy="1200329"/>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4295775" y="4508501"/>
            <a:ext cx="452438" cy="646331"/>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4956176" y="1196753"/>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9" name="AutoShape 9"/>
          <p:cNvSpPr>
            <a:spLocks/>
          </p:cNvSpPr>
          <p:nvPr/>
        </p:nvSpPr>
        <p:spPr bwMode="auto">
          <a:xfrm>
            <a:off x="4872039" y="4221089"/>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0" name="Text Box 10"/>
          <p:cNvSpPr txBox="1">
            <a:spLocks noChangeArrowheads="1"/>
          </p:cNvSpPr>
          <p:nvPr/>
        </p:nvSpPr>
        <p:spPr bwMode="auto">
          <a:xfrm>
            <a:off x="5447928" y="1048969"/>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5375276"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6584065" y="610809"/>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3" name="Text Box 13"/>
          <p:cNvSpPr txBox="1">
            <a:spLocks noChangeArrowheads="1"/>
          </p:cNvSpPr>
          <p:nvPr/>
        </p:nvSpPr>
        <p:spPr bwMode="auto">
          <a:xfrm>
            <a:off x="7074473"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86487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90805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95123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77500" lnSpcReduction="20000"/>
          </a:bodyPr>
          <a:lstStyle/>
          <a:p>
            <a:pPr>
              <a:lnSpc>
                <a:spcPct val="150000"/>
              </a:lnSpc>
            </a:pPr>
            <a:r>
              <a:rPr lang="zh-CN" altLang="en-US" b="1" dirty="0"/>
              <a:t>数据（</a:t>
            </a:r>
            <a:r>
              <a:rPr lang="en-US" altLang="zh-CN" b="1" dirty="0"/>
              <a:t>Data</a:t>
            </a:r>
            <a:r>
              <a:rPr lang="zh-CN" altLang="en-US" b="1" dirty="0"/>
              <a:t>）</a:t>
            </a:r>
            <a:endParaRPr lang="en-US" altLang="zh-CN"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5519936" y="527198"/>
          <a:ext cx="3683000" cy="5926138"/>
        </p:xfrm>
        <a:graphic>
          <a:graphicData uri="http://schemas.openxmlformats.org/presentationml/2006/ole">
            <mc:AlternateContent xmlns:mc="http://schemas.openxmlformats.org/markup-compatibility/2006">
              <mc:Choice xmlns:v="urn:schemas-microsoft-com:vml" Requires="v">
                <p:oleObj spid="_x0000_s1050"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27630"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2042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1919289" y="1916832"/>
            <a:ext cx="8385629" cy="984500"/>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1992314" y="4796558"/>
            <a:ext cx="8388835" cy="919867"/>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i="1" dirty="0">
                <a:latin typeface="+mn-ea"/>
              </a:rPr>
              <a:t>C</a:t>
            </a:r>
            <a:r>
              <a:rPr kumimoji="1" lang="en-US" altLang="zh-CN" sz="2400" b="1" dirty="0">
                <a:latin typeface="+mn-ea"/>
              </a:rPr>
              <a:t> </a:t>
            </a:r>
            <a:r>
              <a:rPr kumimoji="1" lang="zh-CN" altLang="en-US" sz="2400" b="1" dirty="0">
                <a:latin typeface="+mn-ea"/>
              </a:rPr>
              <a:t>语言中的 </a:t>
            </a:r>
            <a:r>
              <a:rPr kumimoji="1" lang="en-US" altLang="zh-CN" sz="2400" b="1" dirty="0" err="1">
                <a:latin typeface="+mn-ea"/>
              </a:rPr>
              <a:t>int</a:t>
            </a:r>
            <a:r>
              <a:rPr kumimoji="1" lang="en-US" altLang="zh-CN" sz="2400" b="1" dirty="0">
                <a:latin typeface="+mn-ea"/>
              </a:rPr>
              <a:t> </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4511675" y="2924896"/>
            <a:ext cx="4167188" cy="1769331"/>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2001838" y="3717058"/>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4327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8" name="自选图形 45"/>
          <p:cNvSpPr>
            <a:spLocks noChangeArrowheads="1"/>
          </p:cNvSpPr>
          <p:nvPr/>
        </p:nvSpPr>
        <p:spPr bwMode="gray">
          <a:xfrm>
            <a:off x="86351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90669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94987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981200" y="476251"/>
            <a:ext cx="8091488" cy="3554413"/>
          </a:xfrm>
        </p:spPr>
        <p:txBody>
          <a:bodyPr/>
          <a:lstStyle/>
          <a:p>
            <a:pPr marL="457200" indent="-457200" algn="just">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2351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6311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2351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7248526"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2098676" y="1310532"/>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1981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2208214" y="1412777"/>
            <a:ext cx="8270875" cy="4719737"/>
          </a:xfrm>
          <a:prstGeom prst="rect">
            <a:avLst/>
          </a:prstGeom>
        </p:spPr>
        <p:txBody>
          <a:bodyPr vert="horz" lIns="91440" tIns="45720" rIns="91440" bIns="45720" rtlCol="0">
            <a:normAutofit lnSpcReduction="10000"/>
          </a:bodyPr>
          <a:lstStyle/>
          <a:p>
            <a:pPr marL="342900" indent="-342900">
              <a:lnSpc>
                <a:spcPct val="90000"/>
              </a:lnSpc>
              <a:spcBef>
                <a:spcPct val="20000"/>
              </a:spcBef>
              <a:defRPr/>
            </a:pPr>
            <a:r>
              <a:rPr lang="en-US" altLang="zh-CN" sz="3200" dirty="0"/>
              <a:t>ADT Compare{</a:t>
            </a:r>
          </a:p>
          <a:p>
            <a:pPr marL="342900" indent="-342900">
              <a:lnSpc>
                <a:spcPct val="90000"/>
              </a:lnSpc>
              <a:spcBef>
                <a:spcPct val="20000"/>
              </a:spcBef>
              <a:defRPr/>
            </a:pPr>
            <a:r>
              <a:rPr lang="en-US" altLang="zh-CN" sz="2400" dirty="0"/>
              <a:t>     </a:t>
            </a:r>
            <a:r>
              <a:rPr lang="zh-CN" altLang="en-US" sz="2400" dirty="0"/>
              <a:t>数据对象：</a:t>
            </a:r>
            <a:r>
              <a:rPr lang="en-US" altLang="zh-CN" sz="2400" dirty="0"/>
              <a:t>D={e1,e2| e1,e2</a:t>
            </a:r>
            <a:r>
              <a:rPr lang="zh-CN" altLang="en-US" sz="2400" dirty="0"/>
              <a:t>为可比较的同类型的元素</a:t>
            </a:r>
            <a:r>
              <a:rPr lang="en-US" altLang="zh-CN" sz="2400" dirty="0"/>
              <a:t>}</a:t>
            </a:r>
          </a:p>
          <a:p>
            <a:pPr marL="342900" indent="-342900">
              <a:lnSpc>
                <a:spcPct val="90000"/>
              </a:lnSpc>
              <a:spcBef>
                <a:spcPct val="20000"/>
              </a:spcBef>
              <a:defRPr/>
            </a:pPr>
            <a:r>
              <a:rPr lang="en-US" altLang="zh-CN" sz="2400" dirty="0"/>
              <a:t>     </a:t>
            </a:r>
            <a:r>
              <a:rPr lang="zh-CN" altLang="en-US" sz="2400" dirty="0"/>
              <a:t>数据关系：</a:t>
            </a:r>
            <a:r>
              <a:rPr lang="en-US" altLang="zh-CN" sz="2400" dirty="0"/>
              <a:t>R={&lt; e1,e2 &gt;}</a:t>
            </a:r>
          </a:p>
          <a:p>
            <a:pPr marL="342900" indent="-342900">
              <a:lnSpc>
                <a:spcPct val="90000"/>
              </a:lnSpc>
              <a:spcBef>
                <a:spcPct val="20000"/>
              </a:spcBef>
              <a:defRPr/>
            </a:pPr>
            <a:r>
              <a:rPr lang="en-US" altLang="zh-CN" sz="2400" dirty="0"/>
              <a:t>     </a:t>
            </a:r>
            <a:r>
              <a:rPr lang="zh-CN" altLang="en-US" sz="2400" dirty="0"/>
              <a:t>基本操作：</a:t>
            </a:r>
          </a:p>
          <a:p>
            <a:pPr marL="342900" indent="-342900">
              <a:lnSpc>
                <a:spcPct val="90000"/>
              </a:lnSpc>
              <a:spcBef>
                <a:spcPct val="20000"/>
              </a:spcBef>
              <a:defRPr/>
            </a:pPr>
            <a:r>
              <a:rPr lang="zh-CN" altLang="en-US" sz="2400" dirty="0"/>
              <a:t>     </a:t>
            </a:r>
            <a:r>
              <a:rPr lang="en-US" altLang="zh-CN" sz="2400" dirty="0" err="1"/>
              <a:t>InitCom</a:t>
            </a:r>
            <a:r>
              <a:rPr lang="en-US" altLang="zh-CN" sz="2400" dirty="0"/>
              <a:t>(&amp;C,ee1,ee2)</a:t>
            </a:r>
          </a:p>
          <a:p>
            <a:pPr marL="342900" indent="-342900">
              <a:lnSpc>
                <a:spcPct val="90000"/>
              </a:lnSpc>
              <a:spcBef>
                <a:spcPct val="20000"/>
              </a:spcBef>
              <a:defRPr/>
            </a:pPr>
            <a:r>
              <a:rPr lang="en-US" altLang="zh-CN" sz="2400" dirty="0"/>
              <a:t>     </a:t>
            </a:r>
            <a:r>
              <a:rPr lang="zh-CN" altLang="en-US" sz="2400" dirty="0"/>
              <a:t>操作结果：构造一个二元组</a:t>
            </a:r>
            <a:r>
              <a:rPr lang="en-US" altLang="zh-CN" sz="2400" dirty="0"/>
              <a:t>c</a:t>
            </a:r>
            <a:r>
              <a:rPr lang="zh-CN" altLang="en-US" sz="2400" dirty="0"/>
              <a:t>，元素</a:t>
            </a:r>
            <a:r>
              <a:rPr lang="en-US" altLang="zh-CN" sz="2400" dirty="0"/>
              <a:t>e1,e2</a:t>
            </a:r>
            <a:r>
              <a:rPr lang="zh-CN" altLang="en-US" sz="2400" dirty="0"/>
              <a:t>分别被赋成</a:t>
            </a:r>
            <a:r>
              <a:rPr lang="en-US" altLang="zh-CN" sz="2400" dirty="0"/>
              <a:t>ee1,ee2</a:t>
            </a:r>
            <a:r>
              <a:rPr lang="zh-CN" altLang="en-US" sz="2400" dirty="0"/>
              <a:t>。</a:t>
            </a:r>
          </a:p>
          <a:p>
            <a:pPr marL="342900" indent="-342900">
              <a:lnSpc>
                <a:spcPct val="90000"/>
              </a:lnSpc>
              <a:spcBef>
                <a:spcPct val="20000"/>
              </a:spcBef>
              <a:defRPr/>
            </a:pPr>
            <a:r>
              <a:rPr lang="zh-CN" altLang="en-US" sz="2400" dirty="0"/>
              <a:t>     </a:t>
            </a:r>
            <a:r>
              <a:rPr lang="en-US" altLang="zh-CN" sz="2400" dirty="0" err="1"/>
              <a:t>FirElemBig</a:t>
            </a:r>
            <a:r>
              <a:rPr lang="en-US" altLang="zh-CN" sz="2400" dirty="0"/>
              <a:t>(C)</a:t>
            </a:r>
          </a:p>
          <a:p>
            <a:pPr marL="342900" indent="-342900">
              <a:lnSpc>
                <a:spcPct val="90000"/>
              </a:lnSpc>
              <a:spcBef>
                <a:spcPct val="20000"/>
              </a:spcBef>
              <a:defRPr/>
            </a:pPr>
            <a:r>
              <a:rPr lang="en-US" altLang="zh-CN" sz="2400" dirty="0"/>
              <a:t>     </a:t>
            </a:r>
            <a:r>
              <a:rPr lang="zh-CN" altLang="en-US" sz="2400" dirty="0"/>
              <a:t>初始条件：二元组已经存在。</a:t>
            </a:r>
          </a:p>
          <a:p>
            <a:pPr marL="342900" indent="-342900">
              <a:lnSpc>
                <a:spcPct val="90000"/>
              </a:lnSpc>
              <a:spcBef>
                <a:spcPct val="20000"/>
              </a:spcBef>
              <a:defRPr/>
            </a:pPr>
            <a:r>
              <a:rPr lang="zh-CN" altLang="en-US" sz="2400" dirty="0"/>
              <a:t>     操作结果：如果首元素大，则返回</a:t>
            </a:r>
            <a:r>
              <a:rPr lang="en-US" altLang="zh-CN" sz="2400" dirty="0"/>
              <a:t>1</a:t>
            </a:r>
            <a:r>
              <a:rPr lang="zh-CN" altLang="en-US" sz="2400" dirty="0"/>
              <a:t>，否则返回</a:t>
            </a:r>
            <a:r>
              <a:rPr lang="en-US" altLang="zh-CN" sz="2400" dirty="0"/>
              <a:t>0</a:t>
            </a:r>
            <a:r>
              <a:rPr lang="zh-CN" altLang="en-US" sz="2400" dirty="0"/>
              <a:t>。</a:t>
            </a:r>
          </a:p>
          <a:p>
            <a:pPr marL="342900" indent="-342900">
              <a:lnSpc>
                <a:spcPct val="90000"/>
              </a:lnSpc>
              <a:spcBef>
                <a:spcPct val="20000"/>
              </a:spcBef>
              <a:defRPr/>
            </a:pPr>
            <a:r>
              <a:rPr lang="zh-CN" altLang="en-US" sz="2400" dirty="0"/>
              <a:t>     </a:t>
            </a:r>
            <a:r>
              <a:rPr lang="en-US" altLang="zh-CN" sz="2400" dirty="0"/>
              <a:t>...</a:t>
            </a:r>
          </a:p>
          <a:p>
            <a:pPr marL="342900" indent="-342900">
              <a:lnSpc>
                <a:spcPct val="90000"/>
              </a:lnSpc>
              <a:spcBef>
                <a:spcPct val="20000"/>
              </a:spcBef>
              <a:defRPr/>
            </a:pPr>
            <a:r>
              <a:rPr lang="en-US" altLang="zh-CN" sz="3200" dirty="0"/>
              <a:t>   } ADT Compare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int</a:t>
            </a:r>
            <a:r>
              <a:rPr lang="en-US" altLang="zh-CN" sz="2400" dirty="0"/>
              <a:t>   </a:t>
            </a:r>
            <a:r>
              <a:rPr lang="en-US" altLang="zh-CN" sz="2400" dirty="0" err="1"/>
              <a:t>ElemType</a:t>
            </a:r>
            <a:r>
              <a:rPr lang="en-US" altLang="zh-CN" sz="2400" dirty="0"/>
              <a:t>; //</a:t>
            </a:r>
            <a:r>
              <a:rPr lang="zh-CN" altLang="en-US" sz="2400" dirty="0"/>
              <a:t>整形元组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1775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1981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2208214" y="1844676"/>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1919289" y="115889"/>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1991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1981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1981200" y="1052513"/>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79992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84310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88628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1991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6096000" y="2968352"/>
            <a:ext cx="3754760" cy="2952328"/>
          </a:xfrm>
          <a:prstGeom prst="rect">
            <a:avLst/>
          </a:prstGeom>
        </p:spPr>
        <p:txBody>
          <a:bodyPr vert="horz" lIns="91440" tIns="45720" rIns="91440" bIns="45720" rtlCol="0">
            <a:normAutofit/>
          </a:bodyPr>
          <a:lstStyle/>
          <a:p>
            <a:pPr marL="342900" indent="-342900">
              <a:spcBef>
                <a:spcPts val="600"/>
              </a:spcBef>
              <a:buFont typeface="Arial" pitchFamily="34" charset="0"/>
              <a:buChar char="•"/>
              <a:defRPr/>
            </a:pPr>
            <a:r>
              <a:rPr lang="zh-CN" altLang="en-US" sz="3200" dirty="0"/>
              <a:t>算法的设计要求</a:t>
            </a:r>
            <a:endParaRPr lang="en-US" altLang="zh-CN" sz="3200" dirty="0"/>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indent="-342900">
              <a:spcBef>
                <a:spcPct val="20000"/>
              </a:spcBef>
              <a:defRPr/>
            </a:pPr>
            <a:endParaRPr lang="zh-CN" altLang="en-US" sz="3200" dirty="0"/>
          </a:p>
        </p:txBody>
      </p:sp>
      <p:sp>
        <p:nvSpPr>
          <p:cNvPr id="6" name="标题 1"/>
          <p:cNvSpPr txBox="1">
            <a:spLocks/>
          </p:cNvSpPr>
          <p:nvPr/>
        </p:nvSpPr>
        <p:spPr>
          <a:xfrm>
            <a:off x="1919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2974976" y="871539"/>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1831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1876426" y="1395413"/>
            <a:ext cx="8765541" cy="1831976"/>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1876425" y="3317875"/>
            <a:ext cx="8767144" cy="1204112"/>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1846263" y="4646614"/>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1981200" y="1379910"/>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1981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631951" y="1268414"/>
            <a:ext cx="8762335" cy="1934247"/>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1600200" y="3544889"/>
            <a:ext cx="8933856" cy="259904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03388" y="493713"/>
            <a:ext cx="9036448" cy="2562112"/>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03389"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25"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775520" y="3284985"/>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p:sp>
        <p:nvSpPr>
          <p:cNvPr id="3" name="内容占位符 2"/>
          <p:cNvSpPr>
            <a:spLocks noGrp="1"/>
          </p:cNvSpPr>
          <p:nvPr>
            <p:ph idx="1"/>
          </p:nvPr>
        </p:nvSpPr>
        <p:spPr>
          <a:xfrm>
            <a:off x="1981200" y="1268761"/>
            <a:ext cx="8229600" cy="4525963"/>
          </a:xfrm>
        </p:spPr>
        <p:txBody>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600" baseline="30000" dirty="0"/>
              <a:t>                         </a:t>
            </a:r>
            <a:r>
              <a:rPr lang="en-US" altLang="zh-CN" baseline="30000" dirty="0"/>
              <a:t> </a:t>
            </a:r>
            <a:r>
              <a:rPr lang="zh-CN" altLang="en-US" baseline="30000" dirty="0"/>
              <a:t>则：</a:t>
            </a:r>
            <a:r>
              <a:rPr lang="en-US" altLang="zh-CN" sz="3600" baseline="30000" dirty="0"/>
              <a:t>T(n)=O(</a:t>
            </a:r>
            <a:r>
              <a:rPr lang="en-US" altLang="zh-CN" sz="3600" dirty="0"/>
              <a:t>2</a:t>
            </a:r>
            <a:r>
              <a:rPr lang="en-US" altLang="zh-CN" sz="3600" baseline="30000" dirty="0"/>
              <a:t>n)</a:t>
            </a:r>
            <a:endParaRPr lang="zh-CN" altLang="en-US" sz="3600" dirty="0"/>
          </a:p>
          <a:p>
            <a:pPr>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627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1611314"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1600201" y="4572001"/>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3738778" y="3421001"/>
          <a:ext cx="6779096" cy="3273227"/>
        </p:xfrm>
        <a:graphic>
          <a:graphicData uri="http://schemas.openxmlformats.org/drawingml/2006/chart">
            <c:chart xmlns:c="http://schemas.openxmlformats.org/drawingml/2006/chart" xmlns:r="http://schemas.openxmlformats.org/officeDocument/2006/relationships" r:id="rId3"/>
          </a:graphicData>
        </a:graphic>
      </p:graphicFrame>
      <p:sp>
        <p:nvSpPr>
          <p:cNvPr id="4" name="内容占位符 2"/>
          <p:cNvSpPr txBox="1">
            <a:spLocks/>
          </p:cNvSpPr>
          <p:nvPr/>
        </p:nvSpPr>
        <p:spPr>
          <a:xfrm>
            <a:off x="1991544" y="1493094"/>
            <a:ext cx="8229600" cy="5248275"/>
          </a:xfrm>
          <a:prstGeom prst="rect">
            <a:avLst/>
          </a:prstGeom>
        </p:spPr>
        <p:txBody>
          <a:bodyPr vert="horz" lIns="91440" tIns="45720" rIns="91440" bIns="45720" rtlCol="0">
            <a:normAutofit/>
          </a:bodyPr>
          <a:lstStyle/>
          <a:p>
            <a:pPr marL="342900" indent="-342900">
              <a:spcBef>
                <a:spcPct val="20000"/>
              </a:spcBef>
              <a:defRPr/>
            </a:pPr>
            <a:r>
              <a:rPr lang="zh-CN" altLang="en-US" sz="3200" dirty="0"/>
              <a:t>性质    </a:t>
            </a:r>
            <a:r>
              <a:rPr lang="zh-CN" altLang="en-US" sz="3200" dirty="0">
                <a:solidFill>
                  <a:srgbClr val="FF0000"/>
                </a:solidFill>
              </a:rPr>
              <a:t>专业必修</a:t>
            </a:r>
            <a:endParaRPr lang="en-US" altLang="zh-CN" sz="3200" dirty="0">
              <a:solidFill>
                <a:srgbClr val="FF0000"/>
              </a:solidFill>
            </a:endParaRPr>
          </a:p>
          <a:p>
            <a:pPr marL="342900" indent="-342900">
              <a:spcBef>
                <a:spcPct val="20000"/>
              </a:spcBef>
              <a:defRPr/>
            </a:pPr>
            <a:r>
              <a:rPr lang="zh-CN" altLang="en-US" sz="3200" dirty="0"/>
              <a:t>学分     </a:t>
            </a:r>
            <a:r>
              <a:rPr lang="en-US" altLang="zh-CN" sz="3200" dirty="0">
                <a:solidFill>
                  <a:srgbClr val="FF0000"/>
                </a:solidFill>
              </a:rPr>
              <a:t>4</a:t>
            </a:r>
            <a:r>
              <a:rPr lang="zh-CN" altLang="en-US" sz="3200" dirty="0">
                <a:solidFill>
                  <a:srgbClr val="FF0000"/>
                </a:solidFill>
              </a:rPr>
              <a:t>学分</a:t>
            </a:r>
            <a:endParaRPr lang="en-US" altLang="zh-CN" sz="3200" dirty="0">
              <a:solidFill>
                <a:srgbClr val="FF0000"/>
              </a:solidFill>
            </a:endParaRPr>
          </a:p>
          <a:p>
            <a:pPr marL="342900" indent="-342900">
              <a:spcBef>
                <a:spcPct val="20000"/>
              </a:spcBef>
              <a:defRPr/>
            </a:pPr>
            <a:r>
              <a:rPr lang="zh-CN" altLang="en-US" sz="3200" dirty="0"/>
              <a:t>学时     </a:t>
            </a:r>
            <a:r>
              <a:rPr lang="en-US" altLang="zh-CN" sz="3200" dirty="0"/>
              <a:t>90</a:t>
            </a:r>
            <a:r>
              <a:rPr lang="zh-CN" altLang="en-US" sz="3200" dirty="0"/>
              <a:t>学时</a:t>
            </a:r>
          </a:p>
        </p:txBody>
      </p:sp>
      <p:sp>
        <p:nvSpPr>
          <p:cNvPr id="22" name="TextBox 21"/>
          <p:cNvSpPr txBox="1"/>
          <p:nvPr/>
        </p:nvSpPr>
        <p:spPr>
          <a:xfrm>
            <a:off x="7320137" y="3861048"/>
            <a:ext cx="1276311" cy="369332"/>
          </a:xfrm>
          <a:prstGeom prst="rect">
            <a:avLst/>
          </a:prstGeom>
          <a:noFill/>
        </p:spPr>
        <p:txBody>
          <a:bodyPr wrap="none" rtlCol="0">
            <a:spAutoFit/>
          </a:bodyPr>
          <a:lstStyle/>
          <a:p>
            <a:r>
              <a:rPr lang="zh-CN" altLang="en-US" dirty="0"/>
              <a:t>平时：</a:t>
            </a:r>
            <a:r>
              <a:rPr lang="en-US" altLang="zh-CN" dirty="0"/>
              <a:t>20%</a:t>
            </a:r>
            <a:endParaRPr lang="zh-CN" altLang="en-US" dirty="0"/>
          </a:p>
        </p:txBody>
      </p:sp>
      <p:sp>
        <p:nvSpPr>
          <p:cNvPr id="40" name="TextBox 39"/>
          <p:cNvSpPr txBox="1"/>
          <p:nvPr/>
        </p:nvSpPr>
        <p:spPr>
          <a:xfrm>
            <a:off x="7916034" y="4653136"/>
            <a:ext cx="1276311" cy="369332"/>
          </a:xfrm>
          <a:prstGeom prst="rect">
            <a:avLst/>
          </a:prstGeom>
          <a:noFill/>
        </p:spPr>
        <p:txBody>
          <a:bodyPr wrap="none" rtlCol="0">
            <a:spAutoFit/>
          </a:bodyPr>
          <a:lstStyle/>
          <a:p>
            <a:r>
              <a:rPr lang="zh-CN" altLang="en-US" dirty="0"/>
              <a:t>期中：</a:t>
            </a:r>
            <a:r>
              <a:rPr lang="en-US" altLang="zh-CN" dirty="0"/>
              <a:t>20%</a:t>
            </a:r>
            <a:endParaRPr lang="zh-CN" altLang="en-US" dirty="0"/>
          </a:p>
        </p:txBody>
      </p:sp>
      <p:sp>
        <p:nvSpPr>
          <p:cNvPr id="41" name="TextBox 40"/>
          <p:cNvSpPr txBox="1"/>
          <p:nvPr/>
        </p:nvSpPr>
        <p:spPr>
          <a:xfrm>
            <a:off x="5375921" y="4499828"/>
            <a:ext cx="1276311" cy="369332"/>
          </a:xfrm>
          <a:prstGeom prst="rect">
            <a:avLst/>
          </a:prstGeom>
          <a:noFill/>
        </p:spPr>
        <p:txBody>
          <a:bodyPr wrap="none" rtlCol="0">
            <a:spAutoFit/>
          </a:bodyPr>
          <a:lstStyle/>
          <a:p>
            <a:r>
              <a:rPr lang="zh-CN" altLang="en-US" dirty="0"/>
              <a:t>期末：</a:t>
            </a:r>
            <a:r>
              <a:rPr lang="en-US" altLang="zh-CN" dirty="0"/>
              <a:t>60%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22" grpId="0"/>
      <p:bldP spid="40"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2639616" y="1412776"/>
          <a:ext cx="6768752" cy="4904630"/>
        </p:xfrm>
        <a:graphic>
          <a:graphicData uri="http://schemas.openxmlformats.org/presentationml/2006/ole">
            <mc:AlternateContent xmlns:mc="http://schemas.openxmlformats.org/markup-compatibility/2006">
              <mc:Choice xmlns:v="urn:schemas-microsoft-com:vml" Requires="v">
                <p:oleObj spid="_x0000_s26649"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2207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2423592" y="1628801"/>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&gt; 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3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00201" y="549276"/>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1600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4953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4800601" y="3000376"/>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1600200" y="4419600"/>
            <a:ext cx="8879354" cy="1134734"/>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1600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10069514"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1622426" y="1031876"/>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1847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1846263" y="188914"/>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847850" y="404814"/>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727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2567609" y="549275"/>
            <a:ext cx="7705105" cy="46544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635125" y="522289"/>
            <a:ext cx="1306768" cy="470129"/>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631951" y="1098550"/>
            <a:ext cx="880369" cy="548548"/>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3457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2351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7824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8543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6815139"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6815138" y="2133601"/>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5375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3287713" y="2165351"/>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3071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631950" y="1746250"/>
            <a:ext cx="1499128" cy="1569660"/>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5126038" y="2682875"/>
            <a:ext cx="760412" cy="1295400"/>
            <a:chOff x="2269" y="1690"/>
            <a:chExt cx="479"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9" cy="409"/>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3186114"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631951" y="3367089"/>
            <a:ext cx="1565275" cy="1200329"/>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3071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5159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6350001" y="2682875"/>
            <a:ext cx="760413" cy="1295400"/>
            <a:chOff x="3040" y="1690"/>
            <a:chExt cx="479"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9" cy="583"/>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6383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6989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8399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8537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8543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631951"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2495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2495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2422526"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5238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8112125" y="5589589"/>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6888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8628064"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9474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981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68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3134816" y="2636912"/>
            <a:ext cx="6705600" cy="2233612"/>
          </a:xfrm>
          <a:prstGeom prst="rect">
            <a:avLst/>
          </a:prstGeom>
        </p:spPr>
        <p:txBody>
          <a:bodyPr vert="horz" lIns="91440" tIns="45720" rIns="91440" bIns="45720" rtlCol="0">
            <a:normAutofit lnSpcReduction="10000"/>
          </a:bodyPr>
          <a:lstStyle/>
          <a:p>
            <a:pPr marL="342900" indent="-342900">
              <a:lnSpc>
                <a:spcPct val="140000"/>
              </a:lnSpc>
              <a:spcBef>
                <a:spcPct val="20000"/>
              </a:spcBef>
              <a:defRPr/>
            </a:pPr>
            <a:r>
              <a:rPr lang="en-US" altLang="zh-CN"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hlinkClick r:id="rId4" action="ppaction://hlinksldjump"/>
              </a:rPr>
              <a:t>学习本课程的意义</a:t>
            </a:r>
            <a:endParaRPr lang="zh-CN" altLang="en-US" sz="3200" b="1" dirty="0">
              <a:latin typeface="楷体_GB2312" pitchFamily="49" charset="-122"/>
              <a:ea typeface="楷体_GB2312" pitchFamily="49" charset="-122"/>
            </a:endParaRP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学习本课程的条件 </a:t>
            </a: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学习本课程的要求</a:t>
            </a:r>
            <a:r>
              <a:rPr lang="zh-CN" altLang="en-US" sz="3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9984432" y="6453337"/>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1866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631505" y="1268761"/>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ea typeface="华文中宋" pitchFamily="2" charset="-122"/>
              </a:rPr>
              <a:t>程序设计与实现能力</a:t>
            </a:r>
          </a:p>
          <a:p>
            <a:pPr>
              <a:lnSpc>
                <a:spcPct val="185000"/>
              </a:lnSpc>
              <a:buClr>
                <a:srgbClr val="FF3300"/>
              </a:buClr>
              <a:buFont typeface="Wingdings" pitchFamily="2" charset="2"/>
              <a:buChar char="Ø"/>
            </a:pPr>
            <a:r>
              <a:rPr lang="zh-CN" altLang="en-US" sz="2800" dirty="0">
                <a:ea typeface="华文中宋" pitchFamily="2" charset="-122"/>
              </a:rPr>
              <a:t>计算机软、硬件系统的认知、分析、设计和应用能力</a:t>
            </a:r>
            <a:br>
              <a:rPr lang="en-US" altLang="zh-CN" sz="2800" dirty="0">
                <a:ea typeface="华文中宋" pitchFamily="2" charset="-122"/>
              </a:rPr>
            </a:br>
            <a:r>
              <a:rPr lang="zh-CN" altLang="en-US" sz="2800" dirty="0">
                <a:ea typeface="华文中宋" pitchFamily="2" charset="-122"/>
              </a:rPr>
              <a:t> </a:t>
            </a:r>
          </a:p>
        </p:txBody>
      </p:sp>
      <p:sp>
        <p:nvSpPr>
          <p:cNvPr id="8" name="AutoShape 83"/>
          <p:cNvSpPr>
            <a:spLocks/>
          </p:cNvSpPr>
          <p:nvPr/>
        </p:nvSpPr>
        <p:spPr bwMode="auto">
          <a:xfrm flipH="1">
            <a:off x="5936181"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6196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4471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8789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93107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5087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2032001" y="976313"/>
            <a:ext cx="4640263" cy="2128838"/>
            <a:chOff x="320" y="572"/>
            <a:chExt cx="2923" cy="1341"/>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97"/>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3416301" y="457201"/>
            <a:ext cx="6494085" cy="46166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3421064"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1600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3276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5249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5257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5257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5257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5257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6629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6705601"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8991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9121776"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9906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10058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10287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7543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4114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5638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1857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4876800" y="4813301"/>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8382000" y="4768851"/>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4921251" y="3884614"/>
            <a:ext cx="1800493" cy="830997"/>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644651" y="3884614"/>
            <a:ext cx="2723823" cy="830997"/>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7464152" y="3897313"/>
            <a:ext cx="3024336" cy="793102"/>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5638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2438401" y="5622926"/>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3978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152400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3806826"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3984625" y="2875137"/>
            <a:ext cx="1515158" cy="461665"/>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4008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6019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6191251"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6196013" y="1027287"/>
            <a:ext cx="2130711" cy="461665"/>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6172201" y="1795637"/>
            <a:ext cx="3633787" cy="470129"/>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6172201"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8458201" y="2610025"/>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2006601" y="5085185"/>
            <a:ext cx="8263801"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dirty="0">
                <a:solidFill>
                  <a:srgbClr val="000000"/>
                </a:solidFill>
                <a:latin typeface="Times New Roman" pitchFamily="18" charset="0"/>
                <a:ea typeface="华文中宋" pitchFamily="2" charset="-122"/>
              </a:rPr>
              <a:t>的一门学科。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3370</TotalTime>
  <Words>3477</Words>
  <Application>Microsoft Office PowerPoint</Application>
  <PresentationFormat>宽屏</PresentationFormat>
  <Paragraphs>503</Paragraphs>
  <Slides>47</Slides>
  <Notes>18</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64" baseType="lpstr">
      <vt:lpstr>华文仿宋</vt:lpstr>
      <vt:lpstr>华文行楷</vt:lpstr>
      <vt:lpstr>华文新魏</vt:lpstr>
      <vt:lpstr>华文中宋</vt:lpstr>
      <vt:lpstr>楷体_GB2312</vt:lpstr>
      <vt:lpstr>隶书</vt:lpstr>
      <vt:lpstr>宋体</vt:lpstr>
      <vt:lpstr>Arial</vt:lpstr>
      <vt:lpstr>Calibri</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333</cp:revision>
  <dcterms:created xsi:type="dcterms:W3CDTF">2010-01-05T06:25:07Z</dcterms:created>
  <dcterms:modified xsi:type="dcterms:W3CDTF">2018-09-05T02:44:26Z</dcterms:modified>
</cp:coreProperties>
</file>