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80"/>
  </p:notesMasterIdLst>
  <p:sldIdLst>
    <p:sldId id="305" r:id="rId3"/>
    <p:sldId id="269" r:id="rId4"/>
    <p:sldId id="306" r:id="rId5"/>
    <p:sldId id="307" r:id="rId6"/>
    <p:sldId id="322" r:id="rId7"/>
    <p:sldId id="321" r:id="rId8"/>
    <p:sldId id="320" r:id="rId9"/>
    <p:sldId id="308" r:id="rId10"/>
    <p:sldId id="369" r:id="rId11"/>
    <p:sldId id="370" r:id="rId12"/>
    <p:sldId id="371" r:id="rId13"/>
    <p:sldId id="372" r:id="rId14"/>
    <p:sldId id="374" r:id="rId15"/>
    <p:sldId id="375" r:id="rId16"/>
    <p:sldId id="311" r:id="rId17"/>
    <p:sldId id="376" r:id="rId18"/>
    <p:sldId id="312" r:id="rId19"/>
    <p:sldId id="313" r:id="rId20"/>
    <p:sldId id="323" r:id="rId21"/>
    <p:sldId id="325" r:id="rId22"/>
    <p:sldId id="326" r:id="rId23"/>
    <p:sldId id="314" r:id="rId24"/>
    <p:sldId id="278" r:id="rId25"/>
    <p:sldId id="315" r:id="rId26"/>
    <p:sldId id="377" r:id="rId27"/>
    <p:sldId id="328" r:id="rId28"/>
    <p:sldId id="329" r:id="rId29"/>
    <p:sldId id="318" r:id="rId30"/>
    <p:sldId id="327" r:id="rId31"/>
    <p:sldId id="319" r:id="rId32"/>
    <p:sldId id="331" r:id="rId33"/>
    <p:sldId id="332" r:id="rId34"/>
    <p:sldId id="333" r:id="rId35"/>
    <p:sldId id="334" r:id="rId36"/>
    <p:sldId id="335" r:id="rId37"/>
    <p:sldId id="336" r:id="rId38"/>
    <p:sldId id="280" r:id="rId39"/>
    <p:sldId id="330" r:id="rId40"/>
    <p:sldId id="289" r:id="rId41"/>
    <p:sldId id="337" r:id="rId42"/>
    <p:sldId id="281" r:id="rId43"/>
    <p:sldId id="338" r:id="rId44"/>
    <p:sldId id="339" r:id="rId45"/>
    <p:sldId id="340" r:id="rId46"/>
    <p:sldId id="341" r:id="rId47"/>
    <p:sldId id="342" r:id="rId48"/>
    <p:sldId id="343" r:id="rId49"/>
    <p:sldId id="344" r:id="rId50"/>
    <p:sldId id="345" r:id="rId51"/>
    <p:sldId id="346" r:id="rId52"/>
    <p:sldId id="347" r:id="rId53"/>
    <p:sldId id="349" r:id="rId54"/>
    <p:sldId id="348" r:id="rId55"/>
    <p:sldId id="284" r:id="rId56"/>
    <p:sldId id="351" r:id="rId57"/>
    <p:sldId id="352" r:id="rId58"/>
    <p:sldId id="353" r:id="rId59"/>
    <p:sldId id="354" r:id="rId60"/>
    <p:sldId id="355" r:id="rId61"/>
    <p:sldId id="379" r:id="rId62"/>
    <p:sldId id="378" r:id="rId63"/>
    <p:sldId id="357" r:id="rId64"/>
    <p:sldId id="358" r:id="rId65"/>
    <p:sldId id="350" r:id="rId66"/>
    <p:sldId id="359" r:id="rId67"/>
    <p:sldId id="360" r:id="rId68"/>
    <p:sldId id="361" r:id="rId69"/>
    <p:sldId id="362" r:id="rId70"/>
    <p:sldId id="291" r:id="rId71"/>
    <p:sldId id="363" r:id="rId72"/>
    <p:sldId id="364" r:id="rId73"/>
    <p:sldId id="365" r:id="rId74"/>
    <p:sldId id="366" r:id="rId75"/>
    <p:sldId id="367" r:id="rId76"/>
    <p:sldId id="368" r:id="rId77"/>
    <p:sldId id="303" r:id="rId78"/>
    <p:sldId id="304" r:id="rId7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9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3129" autoAdjust="0"/>
  </p:normalViewPr>
  <p:slideViewPr>
    <p:cSldViewPr>
      <p:cViewPr varScale="1">
        <p:scale>
          <a:sx n="118" d="100"/>
          <a:sy n="118" d="100"/>
        </p:scale>
        <p:origin x="288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tableStyles" Target="tableStyle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472F5-E874-45EB-9D70-82D26FE8604A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09046-10C3-4233-A7CC-3200DAB24B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9CD7C95-0C52-4600-AA03-22C14678B0C7}" type="slidenum">
              <a:rPr lang="en-US" altLang="zh-CN">
                <a:solidFill>
                  <a:prstClr val="black"/>
                </a:solidFill>
              </a:rPr>
              <a:t>16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对于获取元素和插入元素，对于不同的存储形式，时间复杂度不同；但是对于查找元素，时间复杂度都是和表长相关的。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BA38629-1AB0-4F38-BEA5-F12D7B5F643F}" type="slidenum">
              <a:rPr lang="en-US" altLang="zh-CN"/>
              <a:t>20</a:t>
            </a:fld>
            <a:endParaRPr lang="en-US" altLang="zh-CN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54D7900-1AB5-41B2-BAC4-0B985EAAEB92}" type="slidenum">
              <a:rPr lang="en-US" altLang="zh-CN"/>
              <a:t>21</a:t>
            </a:fld>
            <a:endParaRPr lang="en-US" altLang="zh-CN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28EF1DB-DB87-49B0-ABE3-A5D7F138E4AC}" type="slidenum">
              <a:rPr lang="en-US" altLang="zh-CN">
                <a:solidFill>
                  <a:prstClr val="black"/>
                </a:solidFill>
              </a:rPr>
              <a:t>25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AAFD5D9-7023-4437-B736-CC45586ADF3A}" type="slidenum">
              <a:rPr lang="en-US" altLang="zh-CN"/>
              <a:t>29</a:t>
            </a:fld>
            <a:endParaRPr lang="en-US" altLang="zh-CN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72CA69F-4060-4671-AAD3-C7ECFC2BEAD0}" type="slidenum">
              <a:rPr lang="en-US" altLang="zh-CN"/>
              <a:t>31</a:t>
            </a:fld>
            <a:endParaRPr lang="en-US" altLang="zh-CN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0C5E9F4-30A4-4F21-ACCE-8EF26EBC812C}" type="slidenum">
              <a:rPr lang="en-US" altLang="zh-CN"/>
              <a:t>32</a:t>
            </a:fld>
            <a:endParaRPr lang="en-US" altLang="zh-CN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CB8F6CE-EF13-4336-9CDB-F59C00D8F6BF}" type="slidenum">
              <a:rPr lang="en-US" altLang="zh-CN"/>
              <a:t>33</a:t>
            </a:fld>
            <a:endParaRPr lang="en-US" altLang="zh-CN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6ED3024-5647-4014-9526-7A6938F0E5E4}" type="slidenum">
              <a:rPr lang="en-US" altLang="zh-CN"/>
              <a:t>34</a:t>
            </a:fld>
            <a:endParaRPr lang="en-US" altLang="zh-CN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6B8740D-5A27-4178-9EF6-C8F091C63BEE}" type="slidenum">
              <a:rPr lang="en-US" altLang="zh-CN"/>
              <a:t>5</a:t>
            </a:fld>
            <a:endParaRPr lang="en-US" altLang="zh-CN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50772E6-2188-4F6C-A765-0E5E27F1138D}" type="slidenum">
              <a:rPr lang="en-US" altLang="zh-CN"/>
              <a:t>35</a:t>
            </a:fld>
            <a:endParaRPr lang="en-US" altLang="zh-CN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F69FBA3-961A-4C94-A472-3BE4BFEE985F}" type="slidenum">
              <a:rPr lang="en-US" altLang="zh-CN"/>
              <a:t>36</a:t>
            </a:fld>
            <a:endParaRPr lang="en-US" altLang="zh-CN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9EA2F87-C57D-4003-9A86-EC7C46ACB5F5}" type="slidenum">
              <a:rPr lang="en-US" altLang="zh-CN"/>
              <a:t>40</a:t>
            </a:fld>
            <a:endParaRPr lang="en-US" altLang="zh-CN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4777C99-A033-4D3A-84B8-615F492314FB}" type="slidenum">
              <a:rPr lang="en-US" altLang="zh-CN"/>
              <a:t>42</a:t>
            </a:fld>
            <a:endParaRPr lang="en-US" altLang="zh-CN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F641881-170F-43FB-94ED-A583F1B35B65}" type="slidenum">
              <a:rPr lang="en-US" altLang="zh-CN"/>
              <a:t>43</a:t>
            </a:fld>
            <a:endParaRPr lang="en-US" altLang="zh-CN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D600AD0-A8E3-4D64-A446-B09D3C0D53B7}" type="slidenum">
              <a:rPr lang="en-US" altLang="zh-CN"/>
              <a:t>44</a:t>
            </a:fld>
            <a:endParaRPr lang="en-US" altLang="zh-CN"/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61AAA59-FE98-4371-A5F2-0B3BFD5074B3}" type="slidenum">
              <a:rPr lang="en-US" altLang="zh-CN"/>
              <a:t>45</a:t>
            </a:fld>
            <a:endParaRPr lang="en-US" altLang="zh-CN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8857D9F-EC6C-4388-A479-7488071BFF9C}" type="slidenum">
              <a:rPr lang="en-US" altLang="zh-CN"/>
              <a:t>46</a:t>
            </a:fld>
            <a:endParaRPr lang="en-US" altLang="zh-CN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1F5486A-B966-4DFB-9A5C-921A5D8D1290}" type="slidenum">
              <a:rPr lang="en-US" altLang="zh-CN"/>
              <a:t>47</a:t>
            </a:fld>
            <a:endParaRPr lang="en-US" altLang="zh-CN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8160391-8C69-4CB1-AF6E-7C2F06E7A92C}" type="slidenum">
              <a:rPr lang="en-US" altLang="zh-CN"/>
              <a:t>48</a:t>
            </a:fld>
            <a:endParaRPr lang="en-US" altLang="zh-CN"/>
          </a:p>
        </p:txBody>
      </p:sp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33BC54B-1FE6-42FB-89CD-F1715CA8EFC4}" type="slidenum">
              <a:rPr lang="en-US" altLang="zh-CN"/>
              <a:t>7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D5E2000-44AF-45A2-AA78-0519BBDFE8E3}" type="slidenum">
              <a:rPr lang="en-US" altLang="zh-CN"/>
              <a:t>49</a:t>
            </a:fld>
            <a:endParaRPr lang="en-US" altLang="zh-CN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4693E29-294A-48D4-8EF0-2FBAC1D1A31F}" type="slidenum">
              <a:rPr lang="en-US" altLang="zh-CN"/>
              <a:t>50</a:t>
            </a:fld>
            <a:endParaRPr lang="en-US" altLang="zh-CN"/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78966A2-6A1B-4E59-B850-2A34A35286AE}" type="slidenum">
              <a:rPr lang="en-US" altLang="zh-CN"/>
              <a:t>51</a:t>
            </a:fld>
            <a:endParaRPr lang="en-US" altLang="zh-CN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B478350-2470-44DF-99DD-14A9CB28BB17}" type="slidenum">
              <a:rPr lang="en-US" altLang="zh-CN"/>
              <a:t>55</a:t>
            </a:fld>
            <a:endParaRPr lang="en-US" altLang="zh-CN"/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01A7DAA-6734-43D0-90C2-A8B6EA5BDFA1}" type="slidenum">
              <a:rPr lang="en-US" altLang="zh-CN"/>
              <a:t>56</a:t>
            </a:fld>
            <a:endParaRPr lang="en-US" altLang="zh-CN"/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ea typeface="华文中宋" panose="02010600040101010101" pitchFamily="2" charset="-122"/>
              </a:rPr>
              <a:t>尾指针</a:t>
            </a:r>
            <a:r>
              <a:rPr lang="zh-CN" altLang="en-US" sz="1200">
                <a:ea typeface="华文中宋" panose="02010600040101010101" pitchFamily="2" charset="-122"/>
              </a:rPr>
              <a:t>表示 单</a:t>
            </a:r>
            <a:r>
              <a:rPr lang="zh-CN" altLang="en-US" sz="1200" dirty="0">
                <a:ea typeface="华文中宋" panose="02010600040101010101" pitchFamily="2" charset="-122"/>
              </a:rPr>
              <a:t>循环</a:t>
            </a:r>
            <a:r>
              <a:rPr lang="zh-CN" altLang="en-US" sz="1200">
                <a:ea typeface="华文中宋" panose="02010600040101010101" pitchFamily="2" charset="-122"/>
              </a:rPr>
              <a:t>链表 优势更加明显</a:t>
            </a:r>
            <a:endParaRPr lang="zh-CN" altLang="en-US" sz="1200" dirty="0">
              <a:ea typeface="华文中宋" panose="02010600040101010101" pitchFamily="2" charset="-122"/>
            </a:endParaRPr>
          </a:p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4F86A58-6CB0-46DD-8213-F75D75170A72}" type="slidenum">
              <a:rPr lang="en-US" altLang="zh-CN"/>
              <a:t>57</a:t>
            </a:fld>
            <a:endParaRPr lang="en-US" altLang="zh-CN"/>
          </a:p>
        </p:txBody>
      </p:sp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ea typeface="华文中宋" panose="02010600040101010101" pitchFamily="2" charset="-122"/>
              </a:rPr>
              <a:t>上述例子实际上是 尾指针表示单循环链表 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BC34233-D92D-4D2C-BF4B-216CFE1D96BD}" type="slidenum">
              <a:rPr lang="en-US" altLang="zh-CN"/>
              <a:t>59</a:t>
            </a:fld>
            <a:endParaRPr lang="en-US" altLang="zh-CN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C1D1E0F-DD7D-41E4-A39A-F0B652520BA6}" type="slidenum">
              <a:rPr lang="en-US" altLang="zh-CN">
                <a:solidFill>
                  <a:prstClr val="black"/>
                </a:solidFill>
              </a:rPr>
              <a:t>60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DFF84AE-B6C7-42E9-A561-D70763310E33}" type="slidenum">
              <a:rPr lang="en-US" altLang="zh-CN">
                <a:solidFill>
                  <a:prstClr val="black"/>
                </a:solidFill>
              </a:rPr>
              <a:t>61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888F55-486D-44D2-A7C9-FA99673C7CA6}" type="slidenum">
              <a:rPr lang="en-US" altLang="zh-CN" smtClean="0">
                <a:ea typeface="宋体" panose="02010600030101010101" pitchFamily="2" charset="-122"/>
              </a:rPr>
              <a:t>66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967AD88-63F2-49E1-987B-81B69E26FF73}" type="slidenum">
              <a:rPr lang="en-US" altLang="zh-CN">
                <a:solidFill>
                  <a:prstClr val="black"/>
                </a:solidFill>
              </a:rPr>
              <a:t>9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6EB7CC-26DF-4D54-B36C-A260AD7B4EA2}" type="slidenum">
              <a:rPr lang="en-US" altLang="zh-CN" smtClean="0">
                <a:ea typeface="宋体" panose="02010600030101010101" pitchFamily="2" charset="-122"/>
              </a:rPr>
              <a:t>67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71D0D85-7A80-4B91-850A-415E9D66A42A}" type="slidenum">
              <a:rPr lang="en-US" altLang="zh-CN"/>
              <a:t>70</a:t>
            </a:fld>
            <a:endParaRPr lang="en-US" altLang="zh-CN"/>
          </a:p>
        </p:txBody>
      </p:sp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7611444-28A7-459B-AD8C-EF5527B30025}" type="slidenum">
              <a:rPr lang="en-US" altLang="zh-CN"/>
              <a:t>71</a:t>
            </a:fld>
            <a:endParaRPr lang="en-US" altLang="zh-CN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349DA2B-1683-4BC3-BD60-D2102E8E676F}" type="slidenum">
              <a:rPr lang="en-US" altLang="zh-CN"/>
              <a:t>72</a:t>
            </a:fld>
            <a:endParaRPr lang="en-US" altLang="zh-CN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BCDFFD1-33AC-48B2-9C34-80600900E33D}" type="slidenum">
              <a:rPr lang="en-US" altLang="zh-CN"/>
              <a:t>73</a:t>
            </a:fld>
            <a:endParaRPr lang="en-US" altLang="zh-CN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703509C-F2A8-4155-A7DC-6CA0718795CB}" type="slidenum">
              <a:rPr lang="en-US" altLang="zh-CN">
                <a:solidFill>
                  <a:prstClr val="black"/>
                </a:solidFill>
              </a:rPr>
              <a:t>10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4F8F8E0-E66D-43C7-864A-03DC39C631F8}" type="slidenum">
              <a:rPr lang="en-US" altLang="zh-CN">
                <a:solidFill>
                  <a:prstClr val="black"/>
                </a:solidFill>
              </a:rPr>
              <a:t>11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FDF6482-C9C4-46F8-A544-AD5E55F85B42}" type="slidenum">
              <a:rPr lang="en-US" altLang="zh-CN">
                <a:solidFill>
                  <a:prstClr val="black"/>
                </a:solidFill>
              </a:rPr>
              <a:t>12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33B2D98-E047-40B6-94B7-D7205B4B2FD6}" type="slidenum">
              <a:rPr lang="en-US" altLang="zh-CN">
                <a:solidFill>
                  <a:prstClr val="black"/>
                </a:solidFill>
              </a:rPr>
              <a:t>13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0136FCB-264D-45E5-8602-9AAB1BD30132}" type="slidenum">
              <a:rPr lang="en-US" altLang="zh-CN">
                <a:solidFill>
                  <a:prstClr val="black"/>
                </a:solidFill>
              </a:rPr>
              <a:t>14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405B-49E5-45A4-9C14-FD9DF38AD015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405B-49E5-45A4-9C14-FD9DF38AD015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9.wmf"/><Relationship Id="rId4" Type="http://schemas.openxmlformats.org/officeDocument/2006/relationships/image" Target="../media/image6.png"/><Relationship Id="rId9" Type="http://schemas.openxmlformats.org/officeDocument/2006/relationships/oleObject" Target="../embeddings/oleObject3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2.wmf"/><Relationship Id="rId4" Type="http://schemas.openxmlformats.org/officeDocument/2006/relationships/image" Target="../media/image6.png"/><Relationship Id="rId9" Type="http://schemas.openxmlformats.org/officeDocument/2006/relationships/oleObject" Target="../embeddings/oleObject6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8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5.w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6.wmf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9.bin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第一章回顾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981200" y="1412776"/>
            <a:ext cx="8229600" cy="506916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kern="0" dirty="0"/>
              <a:t>什么是数据、数据结构</a:t>
            </a:r>
            <a:r>
              <a:rPr lang="en-US" altLang="zh-CN" kern="0" dirty="0"/>
              <a:t>?</a:t>
            </a:r>
          </a:p>
          <a:p>
            <a:pPr>
              <a:lnSpc>
                <a:spcPct val="120000"/>
              </a:lnSpc>
            </a:pPr>
            <a:r>
              <a:rPr lang="zh-CN" altLang="en-US" kern="0" dirty="0"/>
              <a:t>本书主要研究哪几种数据结构？</a:t>
            </a:r>
            <a:endParaRPr lang="en-US" altLang="zh-CN" kern="0" dirty="0"/>
          </a:p>
          <a:p>
            <a:pPr>
              <a:lnSpc>
                <a:spcPct val="120000"/>
              </a:lnSpc>
            </a:pPr>
            <a:r>
              <a:rPr lang="zh-CN" altLang="en-US" kern="0" dirty="0"/>
              <a:t>什么是数据结构、逻辑结构、物理结构？</a:t>
            </a:r>
          </a:p>
          <a:p>
            <a:pPr>
              <a:lnSpc>
                <a:spcPct val="120000"/>
              </a:lnSpc>
            </a:pPr>
            <a:r>
              <a:rPr lang="zh-CN" altLang="en-US" kern="0" dirty="0"/>
              <a:t>什么是数据对象、数据元素、数据项，及其之间的关系</a:t>
            </a:r>
            <a:r>
              <a:rPr lang="en-US" altLang="zh-CN" kern="0" dirty="0"/>
              <a:t>?</a:t>
            </a:r>
          </a:p>
          <a:p>
            <a:pPr>
              <a:lnSpc>
                <a:spcPct val="120000"/>
              </a:lnSpc>
            </a:pPr>
            <a:r>
              <a:rPr lang="zh-CN" altLang="en-US" kern="0" dirty="0"/>
              <a:t>什么是数据类型、抽象数据类型</a:t>
            </a:r>
            <a:r>
              <a:rPr lang="en-US" altLang="zh-CN" kern="0" dirty="0"/>
              <a:t>? </a:t>
            </a:r>
          </a:p>
          <a:p>
            <a:pPr>
              <a:lnSpc>
                <a:spcPct val="120000"/>
              </a:lnSpc>
            </a:pPr>
            <a:r>
              <a:rPr lang="zh-CN" altLang="en-US" kern="0" dirty="0"/>
              <a:t>抽象数据类型的定义、表示、实现。</a:t>
            </a:r>
            <a:endParaRPr lang="en-US" altLang="zh-CN" kern="0" dirty="0"/>
          </a:p>
          <a:p>
            <a:pPr>
              <a:lnSpc>
                <a:spcPct val="120000"/>
              </a:lnSpc>
            </a:pPr>
            <a:r>
              <a:rPr lang="zh-CN" altLang="en-US" kern="0" dirty="0"/>
              <a:t>什么是算法</a:t>
            </a:r>
            <a:r>
              <a:rPr lang="en-US" altLang="zh-CN" dirty="0"/>
              <a:t>(</a:t>
            </a:r>
            <a:r>
              <a:rPr lang="zh-CN" altLang="en-US" dirty="0"/>
              <a:t>基本结构</a:t>
            </a:r>
            <a:r>
              <a:rPr lang="en-US" altLang="zh-CN" dirty="0"/>
              <a:t>)</a:t>
            </a:r>
            <a:r>
              <a:rPr lang="zh-CN" altLang="en-US" kern="0" dirty="0"/>
              <a:t>、算法有哪几个重要特性、 算法设计的要求是什么、算法的时间复杂度如何度量</a:t>
            </a:r>
            <a:r>
              <a:rPr lang="en-US" altLang="zh-CN" kern="0" dirty="0"/>
              <a:t>?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1991544" y="548680"/>
            <a:ext cx="7638630" cy="486024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       { </a:t>
            </a:r>
            <a:r>
              <a:rPr kumimoji="1" lang="zh-CN" altLang="en-US" sz="2800" b="1" dirty="0">
                <a:solidFill>
                  <a:srgbClr val="0000FF"/>
                </a:solidFill>
                <a:ea typeface="华文中宋" panose="02010600040101010101" pitchFamily="2" charset="-122"/>
              </a:rPr>
              <a:t>引用型操作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}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endParaRPr kumimoji="1" lang="en-US" altLang="zh-CN" sz="2800" b="1" dirty="0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zh-CN" sz="2800" b="1" dirty="0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zh-CN" sz="2800" b="1" dirty="0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ListEmpty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( L )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初始条件：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已存在。</a:t>
            </a:r>
            <a:b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操作结果：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若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为空表，则返回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TRUE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， 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                                否则返回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FALSE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。 </a:t>
            </a:r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2537390" y="1556792"/>
            <a:ext cx="6952544" cy="107721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操作的结果不改变线性表中的数据元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素，也不改变数据元素之间的关系。  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10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9" grpId="0"/>
      <p:bldP spid="6247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1343472" y="188640"/>
            <a:ext cx="5968301" cy="184396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ListLength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( L )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初始条件：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已存在。</a:t>
            </a:r>
            <a:b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操作结果：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返回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中元素个数。 </a:t>
            </a:r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1343472" y="4292727"/>
            <a:ext cx="9760172" cy="244727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NextElem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( L,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cur_e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, &amp;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next_e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)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初始条件：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已存在。</a:t>
            </a:r>
            <a:b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操作结果：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若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cur_e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是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中的数据元素，则用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next_e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返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                            回它的后继，否则操作失败，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next_e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无定义。 </a:t>
            </a:r>
          </a:p>
        </p:txBody>
      </p:sp>
      <p:sp>
        <p:nvSpPr>
          <p:cNvPr id="63498" name="Text Box 10"/>
          <p:cNvSpPr txBox="1">
            <a:spLocks noChangeArrowheads="1"/>
          </p:cNvSpPr>
          <p:nvPr/>
        </p:nvSpPr>
        <p:spPr bwMode="auto">
          <a:xfrm>
            <a:off x="1306487" y="1952152"/>
            <a:ext cx="9862765" cy="244727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PriorElem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( L,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cur_e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, &amp;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pre_e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)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初始条件：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已存在。</a:t>
            </a:r>
            <a:b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操作结果：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若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cur_e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是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中的数据元素，则用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pre_e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返回 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                            它的前驱，否则操作失败，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pre_e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无定义。 </a:t>
            </a: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6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10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2" grpId="0"/>
      <p:bldP spid="63495" grpId="0"/>
      <p:bldP spid="6349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1487488" y="179142"/>
            <a:ext cx="8489568" cy="172547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GetElem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( L,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, &amp;e )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初始条件：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已存在，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1≤i≤LengthList(L)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。 </a:t>
            </a:r>
            <a:b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操作结果：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e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返回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中第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个元素的值。 </a:t>
            </a:r>
          </a:p>
        </p:txBody>
      </p:sp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1111216" y="1956010"/>
            <a:ext cx="10118729" cy="22856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LocateElem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( L, e, compare( ) )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初始条件：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已存在，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compare( )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是判定函数。 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操作结果：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返回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中第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1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个与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e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满足关系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compare( )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的 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                            元素的位序。若这种元素不存在，则返回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0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。 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111216" y="4293096"/>
            <a:ext cx="9721080" cy="22856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   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ListTraverse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(L, visit( ))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初始条件：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  <a:t>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  <a:t>已存在，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/>
              </a:rPr>
              <a:t>visit( )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  <a:t>为访问函数。 </a:t>
            </a:r>
            <a:b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操作结果：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  <a:t>依次对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  <a:t>的每个元素调用函数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/>
              </a:rPr>
              <a:t>visit( )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  <a:t>。</a:t>
            </a:r>
            <a:b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  <a:t>　　　　　　　一旦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/>
              </a:rPr>
              <a:t>visit( )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  <a:t>失败，则操作失败。 </a:t>
            </a:r>
          </a:p>
        </p:txBody>
      </p:sp>
    </p:spTree>
  </p:cSld>
  <p:clrMapOvr>
    <a:masterClrMapping/>
  </p:clrMapOvr>
  <p:transition spd="slow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6" grpId="0"/>
      <p:bldP spid="64518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90" name="Text Box 6"/>
          <p:cNvSpPr txBox="1">
            <a:spLocks noChangeArrowheads="1"/>
          </p:cNvSpPr>
          <p:nvPr/>
        </p:nvSpPr>
        <p:spPr bwMode="auto">
          <a:xfrm>
            <a:off x="2063552" y="552156"/>
            <a:ext cx="2880917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    { </a:t>
            </a:r>
            <a:r>
              <a:rPr kumimoji="1" lang="zh-CN" altLang="en-US" sz="2800" b="1" dirty="0">
                <a:solidFill>
                  <a:srgbClr val="0000FF"/>
                </a:solidFill>
                <a:ea typeface="华文中宋" panose="02010600040101010101" pitchFamily="2" charset="-122"/>
              </a:rPr>
              <a:t>加工型操作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 </a:t>
            </a:r>
            <a:r>
              <a:rPr kumimoji="1" lang="en-US" altLang="zh-CN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}  </a:t>
            </a:r>
          </a:p>
        </p:txBody>
      </p:sp>
      <p:sp>
        <p:nvSpPr>
          <p:cNvPr id="195591" name="Text Box 7"/>
          <p:cNvSpPr txBox="1">
            <a:spLocks noChangeArrowheads="1"/>
          </p:cNvSpPr>
          <p:nvPr/>
        </p:nvSpPr>
        <p:spPr bwMode="auto">
          <a:xfrm>
            <a:off x="5447928" y="583555"/>
            <a:ext cx="5016117" cy="117141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华文新魏" panose="02010800040101010101" pitchFamily="2" charset="-122"/>
              </a:rPr>
              <a:t>操作的结果或修改表中的数据 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华文新魏" panose="02010800040101010101" pitchFamily="2" charset="-122"/>
              </a:rPr>
              <a:t>元素，或修改元素之间的关系  </a:t>
            </a:r>
          </a:p>
        </p:txBody>
      </p:sp>
      <p:sp>
        <p:nvSpPr>
          <p:cNvPr id="195592" name="Text Box 8"/>
          <p:cNvSpPr txBox="1">
            <a:spLocks noChangeArrowheads="1"/>
          </p:cNvSpPr>
          <p:nvPr/>
        </p:nvSpPr>
        <p:spPr bwMode="auto">
          <a:xfrm>
            <a:off x="2125555" y="2059521"/>
            <a:ext cx="5609228" cy="20809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ClearList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( &amp;L )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初始条件：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已存在。 </a:t>
            </a:r>
            <a:b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操作结果：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将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重置为空表。 </a:t>
            </a:r>
          </a:p>
        </p:txBody>
      </p:sp>
      <p:sp>
        <p:nvSpPr>
          <p:cNvPr id="195593" name="Text Box 9"/>
          <p:cNvSpPr txBox="1">
            <a:spLocks noChangeArrowheads="1"/>
          </p:cNvSpPr>
          <p:nvPr/>
        </p:nvSpPr>
        <p:spPr bwMode="auto">
          <a:xfrm>
            <a:off x="2125555" y="4689057"/>
            <a:ext cx="8144217" cy="70820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华文新魏" panose="02010800040101010101" pitchFamily="2" charset="-122"/>
              </a:rPr>
              <a:t>思考：</a:t>
            </a:r>
            <a:r>
              <a:rPr kumimoji="1" lang="en-US" altLang="zh-CN" sz="2800" b="1" dirty="0" err="1">
                <a:solidFill>
                  <a:srgbClr val="000000"/>
                </a:solidFill>
                <a:ea typeface="华文新魏" panose="02010800040101010101" pitchFamily="2" charset="-122"/>
              </a:rPr>
              <a:t>ClearList</a:t>
            </a:r>
            <a:r>
              <a:rPr kumimoji="1" lang="en-US" altLang="zh-CN" sz="2800" b="1" dirty="0">
                <a:solidFill>
                  <a:srgbClr val="000000"/>
                </a:solidFill>
                <a:ea typeface="华文新魏" panose="02010800040101010101" pitchFamily="2" charset="-122"/>
              </a:rPr>
              <a:t>(L) </a:t>
            </a:r>
            <a:r>
              <a:rPr kumimoji="1" lang="zh-CN" altLang="en-US" sz="2800" b="1" dirty="0">
                <a:solidFill>
                  <a:srgbClr val="000000"/>
                </a:solidFill>
                <a:ea typeface="华文新魏" panose="02010800040101010101" pitchFamily="2" charset="-122"/>
              </a:rPr>
              <a:t>操作与</a:t>
            </a:r>
            <a:r>
              <a:rPr kumimoji="1" lang="en-US" altLang="zh-CN" sz="2800" b="1" dirty="0" err="1">
                <a:solidFill>
                  <a:srgbClr val="000000"/>
                </a:solidFill>
                <a:ea typeface="华文新魏" panose="02010800040101010101" pitchFamily="2" charset="-122"/>
              </a:rPr>
              <a:t>DestroyList</a:t>
            </a:r>
            <a:r>
              <a:rPr kumimoji="1" lang="en-US" altLang="zh-CN" sz="2800" b="1" dirty="0">
                <a:solidFill>
                  <a:srgbClr val="000000"/>
                </a:solidFill>
                <a:ea typeface="华文新魏" panose="02010800040101010101" pitchFamily="2" charset="-122"/>
              </a:rPr>
              <a:t>(L)  </a:t>
            </a:r>
            <a:r>
              <a:rPr kumimoji="1" lang="zh-CN" altLang="en-US" sz="2800" b="1" dirty="0">
                <a:solidFill>
                  <a:srgbClr val="000000"/>
                </a:solidFill>
                <a:ea typeface="华文新魏" panose="02010800040101010101" pitchFamily="2" charset="-122"/>
              </a:rPr>
              <a:t>操作 的区别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1000"/>
                                        <p:tgtEl>
                                          <p:spTgt spid="195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1000"/>
                                        <p:tgtEl>
                                          <p:spTgt spid="195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1000"/>
                                        <p:tgtEl>
                                          <p:spTgt spid="195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90" grpId="0"/>
      <p:bldP spid="195591" grpId="0" animBg="1"/>
      <p:bldP spid="195592" grpId="0"/>
      <p:bldP spid="19559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1682750" y="358776"/>
            <a:ext cx="8152296" cy="624908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en-US" altLang="zh-CN" sz="2400" b="1" dirty="0" err="1">
                <a:solidFill>
                  <a:srgbClr val="0000FF"/>
                </a:solidFill>
                <a:ea typeface="楷体_GB2312" pitchFamily="49" charset="-122"/>
              </a:rPr>
              <a:t>PutElem</a:t>
            </a:r>
            <a:r>
              <a:rPr kumimoji="1"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( &amp;L, </a:t>
            </a:r>
            <a:r>
              <a:rPr kumimoji="1" lang="en-US" altLang="zh-CN" sz="2400" b="1" dirty="0" err="1">
                <a:solidFill>
                  <a:srgbClr val="0000FF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, e )</a:t>
            </a:r>
            <a:b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anose="02010600040101010101" pitchFamily="2" charset="-122"/>
              </a:rPr>
              <a:t>初始条件：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已存在，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1≤i≤LengthList(L)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。 </a:t>
            </a:r>
            <a:b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anose="02010600040101010101" pitchFamily="2" charset="-122"/>
              </a:rPr>
              <a:t>操作结果：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中第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个元素赋值为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e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的值。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ListInsert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( &amp;L,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, e )</a:t>
            </a:r>
            <a:b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anose="02010600040101010101" pitchFamily="2" charset="-122"/>
              </a:rPr>
              <a:t>初始条件：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已存在，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1≤i≤LengthList(L)+1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。</a:t>
            </a:r>
            <a:b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anose="02010600040101010101" pitchFamily="2" charset="-122"/>
              </a:rPr>
              <a:t>操作结果：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的第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个元素之前插入新的元素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e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，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                            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的长度增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。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ListDelete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( &amp;L,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, &amp;e )</a:t>
            </a:r>
            <a:b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anose="02010600040101010101" pitchFamily="2" charset="-122"/>
              </a:rPr>
              <a:t>初始条件：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已存在且非空，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1≤i≤LengthList(L)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。</a:t>
            </a:r>
            <a:b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anose="02010600040101010101" pitchFamily="2" charset="-122"/>
              </a:rPr>
              <a:t>操作结果：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删除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的第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个元素，并用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e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返回其值，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                            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的长度减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。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} ADT List  </a:t>
            </a:r>
          </a:p>
        </p:txBody>
      </p:sp>
      <p:sp>
        <p:nvSpPr>
          <p:cNvPr id="66567" name="Rectangle 7"/>
          <p:cNvSpPr>
            <a:spLocks noChangeArrowheads="1"/>
          </p:cNvSpPr>
          <p:nvPr/>
        </p:nvSpPr>
        <p:spPr bwMode="auto">
          <a:xfrm>
            <a:off x="10142538" y="6669088"/>
            <a:ext cx="489236" cy="25494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▲</a:t>
            </a:r>
          </a:p>
        </p:txBody>
      </p:sp>
    </p:spTree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基本操作的应用举例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908721"/>
            <a:ext cx="8229600" cy="521744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引用型操作、加工型操作的特征（相对谁来说的）。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例如，主程序中有如下代码：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  List  </a:t>
            </a:r>
            <a:r>
              <a:rPr lang="en-US" altLang="zh-CN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myList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//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其他代码（省略）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ListEmpty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myList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);   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//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引用型操作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ListInsert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(myList,3,12);  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//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加工型操作 （在第三个位置之前插入元素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12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）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Line 24"/>
          <p:cNvSpPr>
            <a:spLocks noChangeShapeType="1"/>
          </p:cNvSpPr>
          <p:nvPr/>
        </p:nvSpPr>
        <p:spPr bwMode="auto">
          <a:xfrm flipV="1">
            <a:off x="4295800" y="3560440"/>
            <a:ext cx="2481808" cy="372616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" name="Rectangle 25"/>
          <p:cNvSpPr>
            <a:spLocks noChangeArrowheads="1"/>
          </p:cNvSpPr>
          <p:nvPr/>
        </p:nvSpPr>
        <p:spPr bwMode="auto">
          <a:xfrm>
            <a:off x="6799833" y="3212977"/>
            <a:ext cx="2515432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dirty="0" err="1">
                <a:solidFill>
                  <a:srgbClr val="FF0000"/>
                </a:solidFill>
              </a:rPr>
              <a:t>ListEmpty</a:t>
            </a:r>
            <a:r>
              <a:rPr lang="en-US" altLang="zh-CN" sz="3200" dirty="0">
                <a:solidFill>
                  <a:srgbClr val="FF0000"/>
                </a:solidFill>
              </a:rPr>
              <a:t>( L )</a:t>
            </a: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6" name="Line 24"/>
          <p:cNvSpPr>
            <a:spLocks noChangeShapeType="1"/>
          </p:cNvSpPr>
          <p:nvPr/>
        </p:nvSpPr>
        <p:spPr bwMode="auto">
          <a:xfrm>
            <a:off x="4727848" y="4869160"/>
            <a:ext cx="2049760" cy="1139552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6799832" y="5867981"/>
            <a:ext cx="3544640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3200" dirty="0" err="1">
                <a:solidFill>
                  <a:srgbClr val="FF0000"/>
                </a:solidFill>
              </a:rPr>
              <a:t>ListInsert</a:t>
            </a:r>
            <a:r>
              <a:rPr lang="en-US" altLang="zh-CN" sz="3200" dirty="0">
                <a:solidFill>
                  <a:srgbClr val="FF0000"/>
                </a:solidFill>
              </a:rPr>
              <a:t>( &amp;L, </a:t>
            </a:r>
            <a:r>
              <a:rPr lang="en-US" altLang="zh-CN" sz="3200" dirty="0" err="1">
                <a:solidFill>
                  <a:srgbClr val="FF0000"/>
                </a:solidFill>
              </a:rPr>
              <a:t>i</a:t>
            </a:r>
            <a:r>
              <a:rPr lang="en-US" altLang="zh-CN" sz="3200" dirty="0">
                <a:solidFill>
                  <a:srgbClr val="FF0000"/>
                </a:solidFill>
              </a:rPr>
              <a:t>, e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utoUpdateAnimBg="0"/>
      <p:bldP spid="6" grpId="0" animBg="1"/>
      <p:bldP spid="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2063750" y="649288"/>
            <a:ext cx="8496746" cy="1141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华文中宋" panose="02010600040101010101" pitchFamily="2" charset="-122"/>
              </a:rPr>
              <a:t>例</a:t>
            </a:r>
            <a:r>
              <a:rPr kumimoji="1" lang="en-US" altLang="zh-CN" sz="2400" b="1" dirty="0">
                <a:solidFill>
                  <a:srgbClr val="000000"/>
                </a:solidFill>
                <a:ea typeface="华文中宋" panose="02010600040101010101" pitchFamily="2" charset="-122"/>
              </a:rPr>
              <a:t>2-1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anose="02010600040101010101" pitchFamily="2" charset="-122"/>
              </a:rPr>
              <a:t>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已知集合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A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和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B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，求这两个集合的并集， 使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A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＝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A∪B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，</a:t>
            </a:r>
            <a:r>
              <a:rPr kumimoji="1"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且 </a:t>
            </a:r>
            <a:r>
              <a:rPr kumimoji="1"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B </a:t>
            </a:r>
            <a:r>
              <a:rPr kumimoji="1"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不再单独存在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。 </a:t>
            </a:r>
          </a:p>
        </p:txBody>
      </p:sp>
      <p:sp>
        <p:nvSpPr>
          <p:cNvPr id="106503" name="Text Box 7"/>
          <p:cNvSpPr txBox="1">
            <a:spLocks noChangeArrowheads="1"/>
          </p:cNvSpPr>
          <p:nvPr/>
        </p:nvSpPr>
        <p:spPr bwMode="auto">
          <a:xfrm>
            <a:off x="2133600" y="1946276"/>
            <a:ext cx="7883890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要在计算机中求解，首先要确定“</a:t>
            </a:r>
            <a:r>
              <a:rPr kumimoji="1"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如何表示集合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”。 </a:t>
            </a:r>
          </a:p>
        </p:txBody>
      </p:sp>
      <p:sp>
        <p:nvSpPr>
          <p:cNvPr id="106504" name="Text Box 8"/>
          <p:cNvSpPr txBox="1">
            <a:spLocks noChangeArrowheads="1"/>
          </p:cNvSpPr>
          <p:nvPr/>
        </p:nvSpPr>
        <p:spPr bwMode="auto">
          <a:xfrm>
            <a:off x="6218238" y="2578101"/>
            <a:ext cx="3116262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用线性表表示集合 </a:t>
            </a:r>
          </a:p>
        </p:txBody>
      </p:sp>
      <p:sp>
        <p:nvSpPr>
          <p:cNvPr id="106505" name="Text Box 9"/>
          <p:cNvSpPr txBox="1">
            <a:spLocks noChangeArrowheads="1"/>
          </p:cNvSpPr>
          <p:nvPr/>
        </p:nvSpPr>
        <p:spPr bwMode="auto">
          <a:xfrm>
            <a:off x="2135189" y="3033714"/>
            <a:ext cx="7497565" cy="120597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以线性表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LA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和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LB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分别表示集合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A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和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B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，两个线性 </a:t>
            </a:r>
          </a:p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表的数据元素分别为集合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A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和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B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中的成员。 </a:t>
            </a:r>
          </a:p>
        </p:txBody>
      </p:sp>
      <p:sp>
        <p:nvSpPr>
          <p:cNvPr id="106506" name="Text Box 10"/>
          <p:cNvSpPr txBox="1">
            <a:spLocks noChangeArrowheads="1"/>
          </p:cNvSpPr>
          <p:nvPr/>
        </p:nvSpPr>
        <p:spPr bwMode="auto">
          <a:xfrm>
            <a:off x="2101851" y="4321175"/>
            <a:ext cx="7902575" cy="17716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anose="02010600040101010101" pitchFamily="2" charset="-122"/>
              </a:rPr>
              <a:t>由此，上述集合求并的问题便可演绎为：  </a:t>
            </a:r>
          </a:p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        扩大线性表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LA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， 将存在于线性表 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LB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中而不存在于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LA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中的数据元素插入到线性表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LA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中去。  </a:t>
            </a:r>
          </a:p>
        </p:txBody>
      </p:sp>
      <p:sp>
        <p:nvSpPr>
          <p:cNvPr id="106507" name="AutoShape 11"/>
          <p:cNvSpPr>
            <a:spLocks noChangeArrowheads="1"/>
          </p:cNvSpPr>
          <p:nvPr/>
        </p:nvSpPr>
        <p:spPr bwMode="auto">
          <a:xfrm>
            <a:off x="9334501" y="2090738"/>
            <a:ext cx="504825" cy="862012"/>
          </a:xfrm>
          <a:prstGeom prst="curvedLeftArrow">
            <a:avLst>
              <a:gd name="adj1" fmla="val 34151"/>
              <a:gd name="adj2" fmla="val 68302"/>
              <a:gd name="adj3" fmla="val 33333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1981200" y="274638"/>
            <a:ext cx="8229600" cy="56207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zh-CN" altLang="en-US" sz="2800">
                <a:latin typeface="+mj-lt"/>
                <a:ea typeface="+mj-ea"/>
                <a:cs typeface="+mj-cs"/>
              </a:rPr>
              <a:t>线性表</a:t>
            </a:r>
            <a:r>
              <a:rPr lang="en-US" altLang="zh-CN" sz="2800">
                <a:latin typeface="+mj-lt"/>
                <a:ea typeface="+mj-ea"/>
                <a:cs typeface="+mj-cs"/>
              </a:rPr>
              <a:t>ADT</a:t>
            </a:r>
            <a:r>
              <a:rPr lang="zh-CN" altLang="en-US" sz="2800">
                <a:latin typeface="+mj-lt"/>
                <a:ea typeface="+mj-ea"/>
                <a:cs typeface="+mj-cs"/>
              </a:rPr>
              <a:t>基本操作的简单应用</a:t>
            </a:r>
            <a:endParaRPr lang="zh-CN" altLang="en-US" sz="28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06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2" grpId="0"/>
      <p:bldP spid="106503" grpId="0"/>
      <p:bldP spid="106504" grpId="0"/>
      <p:bldP spid="106505" grpId="0"/>
      <p:bldP spid="106506" grpId="0"/>
      <p:bldP spid="10650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94"/>
          <p:cNvSpPr txBox="1">
            <a:spLocks noChangeArrowheads="1"/>
          </p:cNvSpPr>
          <p:nvPr/>
        </p:nvSpPr>
        <p:spPr bwMode="auto">
          <a:xfrm>
            <a:off x="1476350" y="692696"/>
            <a:ext cx="7592143" cy="390145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30000"/>
              </a:lnSpc>
              <a:defRPr/>
            </a:pPr>
            <a:r>
              <a:rPr lang="en-US" altLang="zh-CN" sz="2800" dirty="0"/>
              <a:t>1</a:t>
            </a:r>
            <a:r>
              <a:rPr lang="zh-CN" altLang="en-US" sz="2800" dirty="0"/>
              <a:t>．从 </a:t>
            </a:r>
            <a:r>
              <a:rPr lang="en-US" altLang="zh-CN" sz="2800" dirty="0"/>
              <a:t>Lb </a:t>
            </a:r>
            <a:r>
              <a:rPr lang="zh-CN" altLang="en-US" sz="2800" dirty="0"/>
              <a:t>中</a:t>
            </a: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取出</a:t>
            </a:r>
            <a:r>
              <a:rPr lang="zh-CN" altLang="en-US" sz="2800" dirty="0"/>
              <a:t>一个数据元素；   </a:t>
            </a:r>
            <a:br>
              <a:rPr lang="zh-CN" altLang="en-US" sz="2800" dirty="0"/>
            </a:br>
            <a:r>
              <a:rPr lang="en-US" altLang="zh-CN" sz="2800" dirty="0"/>
              <a:t>2</a:t>
            </a:r>
            <a:r>
              <a:rPr lang="zh-CN" altLang="en-US" sz="2800" dirty="0"/>
              <a:t>．依次在 </a:t>
            </a:r>
            <a:r>
              <a:rPr lang="en-US" altLang="zh-CN" sz="2800" dirty="0"/>
              <a:t>La </a:t>
            </a:r>
            <a:r>
              <a:rPr lang="zh-CN" altLang="en-US" sz="2800" dirty="0"/>
              <a:t>中进行</a:t>
            </a: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查询</a:t>
            </a:r>
            <a:r>
              <a:rPr lang="zh-CN" altLang="en-US" sz="2800" dirty="0"/>
              <a:t>； </a:t>
            </a:r>
            <a:br>
              <a:rPr lang="zh-CN" altLang="en-US" sz="2800" dirty="0"/>
            </a:br>
            <a:r>
              <a:rPr lang="en-US" altLang="zh-CN" sz="2800" dirty="0"/>
              <a:t>3.   </a:t>
            </a:r>
            <a:r>
              <a:rPr lang="zh-CN" altLang="en-US" sz="2800" dirty="0"/>
              <a:t>若不存在，则</a:t>
            </a: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插入</a:t>
            </a:r>
            <a:r>
              <a:rPr lang="zh-CN" altLang="en-US" sz="2800" dirty="0"/>
              <a:t>之。 </a:t>
            </a:r>
          </a:p>
          <a:p>
            <a:pPr>
              <a:lnSpc>
                <a:spcPct val="230000"/>
              </a:lnSpc>
              <a:defRPr/>
            </a:pPr>
            <a:r>
              <a:rPr lang="zh-CN" altLang="en-US" sz="2800" dirty="0">
                <a:ea typeface="华文中宋" panose="02010600040101010101" pitchFamily="2" charset="-122"/>
              </a:rPr>
              <a:t>重复上述三步直至 </a:t>
            </a:r>
            <a:r>
              <a:rPr lang="en-US" altLang="zh-CN" sz="2800" dirty="0">
                <a:ea typeface="华文中宋" panose="02010600040101010101" pitchFamily="2" charset="-122"/>
              </a:rPr>
              <a:t>Lb </a:t>
            </a:r>
            <a:r>
              <a:rPr lang="zh-CN" altLang="en-US" sz="2800" dirty="0">
                <a:ea typeface="华文中宋" panose="02010600040101010101" pitchFamily="2" charset="-122"/>
              </a:rPr>
              <a:t>中的数据元素取完为止。</a:t>
            </a:r>
            <a:r>
              <a:rPr lang="zh-CN" altLang="en-US" sz="2800" dirty="0"/>
              <a:t> </a:t>
            </a:r>
          </a:p>
        </p:txBody>
      </p:sp>
      <p:sp>
        <p:nvSpPr>
          <p:cNvPr id="5" name="Rectangle 95"/>
          <p:cNvSpPr>
            <a:spLocks noChangeArrowheads="1"/>
          </p:cNvSpPr>
          <p:nvPr/>
        </p:nvSpPr>
        <p:spPr bwMode="auto">
          <a:xfrm>
            <a:off x="5957651" y="3146119"/>
            <a:ext cx="3321487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r>
              <a:rPr lang="en-US" altLang="zh-CN" sz="2400" dirty="0" err="1"/>
              <a:t>ListInsert</a:t>
            </a:r>
            <a:r>
              <a:rPr lang="en-US" altLang="zh-CN" sz="2400" dirty="0"/>
              <a:t> ( &amp;La, </a:t>
            </a:r>
            <a:r>
              <a:rPr lang="en-US" altLang="zh-CN" sz="2400" i="1" dirty="0"/>
              <a:t>n </a:t>
            </a:r>
            <a:r>
              <a:rPr lang="en-US" altLang="zh-CN" sz="2400" dirty="0"/>
              <a:t>+ 1, </a:t>
            </a:r>
            <a:r>
              <a:rPr lang="en-US" altLang="zh-CN" sz="2400" i="1" dirty="0"/>
              <a:t>e</a:t>
            </a:r>
            <a:r>
              <a:rPr lang="en-US" altLang="zh-CN" sz="2400" dirty="0"/>
              <a:t> ) </a:t>
            </a:r>
          </a:p>
        </p:txBody>
      </p:sp>
      <p:sp>
        <p:nvSpPr>
          <p:cNvPr id="6" name="Rectangle 96"/>
          <p:cNvSpPr>
            <a:spLocks noChangeArrowheads="1"/>
          </p:cNvSpPr>
          <p:nvPr/>
        </p:nvSpPr>
        <p:spPr bwMode="auto">
          <a:xfrm>
            <a:off x="6600056" y="848365"/>
            <a:ext cx="2795894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 dirty="0" err="1"/>
              <a:t>GetElem</a:t>
            </a:r>
            <a:r>
              <a:rPr lang="en-US" altLang="zh-CN" sz="2400" dirty="0"/>
              <a:t> ( Lb,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, &amp;</a:t>
            </a:r>
            <a:r>
              <a:rPr lang="en-US" altLang="zh-CN" sz="2400" i="1" dirty="0"/>
              <a:t>e</a:t>
            </a:r>
            <a:r>
              <a:rPr lang="en-US" altLang="zh-CN" sz="2400" dirty="0"/>
              <a:t> )  </a:t>
            </a:r>
          </a:p>
        </p:txBody>
      </p:sp>
      <p:sp>
        <p:nvSpPr>
          <p:cNvPr id="7" name="Rectangle 97"/>
          <p:cNvSpPr>
            <a:spLocks noChangeArrowheads="1"/>
          </p:cNvSpPr>
          <p:nvPr/>
        </p:nvSpPr>
        <p:spPr bwMode="auto">
          <a:xfrm>
            <a:off x="5957651" y="2159756"/>
            <a:ext cx="3681649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 dirty="0" err="1"/>
              <a:t>LocateElem</a:t>
            </a:r>
            <a:r>
              <a:rPr lang="en-US" altLang="zh-CN" sz="2400" dirty="0"/>
              <a:t> ( La, </a:t>
            </a:r>
            <a:r>
              <a:rPr lang="en-US" altLang="zh-CN" sz="2400" i="1" dirty="0"/>
              <a:t>e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rgbClr val="0000FF"/>
                </a:solidFill>
              </a:rPr>
              <a:t>equal()</a:t>
            </a:r>
            <a:r>
              <a:rPr lang="en-US" altLang="zh-CN" sz="2400" dirty="0"/>
              <a:t>)  </a:t>
            </a:r>
          </a:p>
        </p:txBody>
      </p:sp>
      <p:sp>
        <p:nvSpPr>
          <p:cNvPr id="8" name="Text Box 98"/>
          <p:cNvSpPr txBox="1">
            <a:spLocks noChangeArrowheads="1"/>
          </p:cNvSpPr>
          <p:nvPr/>
        </p:nvSpPr>
        <p:spPr bwMode="auto">
          <a:xfrm>
            <a:off x="1127448" y="4977786"/>
            <a:ext cx="10475945" cy="93217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  <a:defRPr/>
            </a:pPr>
            <a:r>
              <a:rPr lang="zh-CN" altLang="en-US" sz="2800" dirty="0"/>
              <a:t>其中的每一步能否利用线性表类型中定义的基本操作来 完成呢</a:t>
            </a:r>
            <a:r>
              <a:rPr lang="zh-CN" altLang="en-US" sz="36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？</a:t>
            </a:r>
            <a:r>
              <a:rPr lang="zh-CN" altLang="en-US" dirty="0"/>
              <a:t> </a:t>
            </a:r>
          </a:p>
        </p:txBody>
      </p:sp>
      <p:sp>
        <p:nvSpPr>
          <p:cNvPr id="9" name="Text Box 99"/>
          <p:cNvSpPr txBox="1">
            <a:spLocks noChangeArrowheads="1"/>
          </p:cNvSpPr>
          <p:nvPr/>
        </p:nvSpPr>
        <p:spPr bwMode="auto">
          <a:xfrm>
            <a:off x="6600056" y="1365561"/>
            <a:ext cx="3037563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 dirty="0" err="1"/>
              <a:t>ListDelete</a:t>
            </a:r>
            <a:r>
              <a:rPr lang="en-US" altLang="zh-CN" sz="2400" dirty="0"/>
              <a:t> (&amp;Lb,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, &amp;</a:t>
            </a:r>
            <a:r>
              <a:rPr lang="en-US" altLang="zh-CN" sz="2400" i="1" dirty="0"/>
              <a:t>e</a:t>
            </a:r>
            <a:r>
              <a:rPr lang="en-US" altLang="zh-CN" sz="2400" dirty="0"/>
              <a:t> 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/>
      <p:bldP spid="6" grpId="0"/>
      <p:bldP spid="7" grpId="0"/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19289" y="908051"/>
            <a:ext cx="8569325" cy="58060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void union(List &amp;La, List Lb)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{  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</a:rPr>
              <a:t>La_len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= 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</a:rPr>
              <a:t>ListLength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(La);        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</a:rPr>
              <a:t>Lb_len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= 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</a:rPr>
              <a:t>ListLength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(Lb); 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 for (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= 1; 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&lt;= 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</a:rPr>
              <a:t>Lb_len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; 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++) 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 {   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</a:t>
            </a:r>
            <a:r>
              <a:rPr lang="en-US" altLang="zh-CN" sz="2400" b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GetElem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(Lb, 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, &amp;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);        //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取</a:t>
            </a:r>
            <a:r>
              <a:rPr lang="zh-CN" altLang="en-US" sz="2400" b="1" baseline="-250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Lb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中第</a:t>
            </a:r>
            <a:r>
              <a:rPr lang="zh-CN" altLang="en-US" sz="2400" b="1" baseline="-250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个数据元素赋给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e  </a:t>
            </a:r>
            <a:b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      if(!</a:t>
            </a:r>
            <a:r>
              <a:rPr lang="en-US" altLang="zh-CN" sz="24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LocateElem</a:t>
            </a:r>
            <a:r>
              <a:rPr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(La,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, equal())) </a:t>
            </a:r>
            <a:b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                </a:t>
            </a:r>
            <a:r>
              <a:rPr lang="en-US" altLang="zh-CN" sz="2400" b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ListInsert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(&amp;La, ++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</a:rPr>
              <a:t>La_len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);   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                // La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中不存在和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相同的数据元素，则插入之 </a:t>
            </a:r>
            <a:endParaRPr lang="en-US" altLang="zh-CN" sz="24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} </a:t>
            </a:r>
          </a:p>
          <a:p>
            <a:pPr>
              <a:lnSpc>
                <a:spcPct val="130000"/>
              </a:lnSpc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kumimoji="1" lang="en-US" altLang="zh-CN" sz="2400" b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DestroyList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(Lb);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　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// 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销毁线性表 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Lb </a:t>
            </a:r>
            <a:b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} // union 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rot="21359853">
            <a:off x="4496963" y="4110710"/>
            <a:ext cx="3772751" cy="757511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050323" y="2421773"/>
            <a:ext cx="3724096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假设执行时间与表长无关  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8166013" y="4386672"/>
            <a:ext cx="3416320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执行时间与表长成正比  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439031" y="6252399"/>
            <a:ext cx="7143302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时间复杂度：</a:t>
            </a:r>
            <a:r>
              <a:rPr lang="en-US" altLang="zh-CN" sz="24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O</a:t>
            </a:r>
            <a:r>
              <a:rPr lang="en-US" altLang="zh-CN" sz="24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lang="en-US" altLang="zh-CN" sz="2400" b="1" dirty="0" err="1">
                <a:latin typeface="Times New Roman" panose="02020603050405020304" pitchFamily="18" charset="0"/>
                <a:ea typeface="华文中宋" panose="02010600040101010101" pitchFamily="2" charset="-122"/>
              </a:rPr>
              <a:t>ListLength</a:t>
            </a:r>
            <a:r>
              <a:rPr lang="en-US" altLang="zh-CN" sz="24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(La) </a:t>
            </a:r>
            <a:r>
              <a:rPr lang="en-US" altLang="zh-CN" sz="2400" b="1" dirty="0"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4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en-US" altLang="zh-CN" sz="2400" b="1" dirty="0" err="1">
                <a:latin typeface="Times New Roman" panose="02020603050405020304" pitchFamily="18" charset="0"/>
                <a:ea typeface="华文中宋" panose="02010600040101010101" pitchFamily="2" charset="-122"/>
              </a:rPr>
              <a:t>ListLength</a:t>
            </a:r>
            <a:r>
              <a:rPr lang="en-US" altLang="zh-CN" sz="24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(Lb))  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5557632" y="259376"/>
            <a:ext cx="1651414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算法 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2.1 </a:t>
            </a:r>
            <a:r>
              <a:rPr lang="en-US" altLang="zh-CN" sz="2800" b="1" baseline="-8000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</a:p>
        </p:txBody>
      </p:sp>
      <p:grpSp>
        <p:nvGrpSpPr>
          <p:cNvPr id="11" name="Group 11"/>
          <p:cNvGrpSpPr/>
          <p:nvPr/>
        </p:nvGrpSpPr>
        <p:grpSpPr bwMode="auto">
          <a:xfrm>
            <a:off x="3648076" y="2689793"/>
            <a:ext cx="3527425" cy="1699435"/>
            <a:chOff x="1202" y="1693"/>
            <a:chExt cx="2222" cy="426"/>
          </a:xfrm>
        </p:grpSpPr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1746" y="1693"/>
              <a:ext cx="1678" cy="42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V="1">
              <a:off x="1202" y="1693"/>
              <a:ext cx="2222" cy="19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nimBg="1"/>
      <p:bldP spid="7" grpId="0" autoUpdateAnimBg="0"/>
      <p:bldP spid="8" grpId="0" autoUpdateAnimBg="0"/>
      <p:bldP spid="9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2.2  </a:t>
            </a:r>
            <a:r>
              <a:rPr lang="zh-CN" altLang="en-US" dirty="0"/>
              <a:t>合并两个有序表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3472" y="1166018"/>
            <a:ext cx="10972800" cy="4525963"/>
          </a:xfrm>
        </p:spPr>
        <p:txBody>
          <a:bodyPr/>
          <a:lstStyle/>
          <a:p>
            <a:pPr>
              <a:buNone/>
            </a:pPr>
            <a:r>
              <a:rPr lang="en-US" altLang="zh-CN" dirty="0"/>
              <a:t>LA = (3,5,8,11)</a:t>
            </a:r>
          </a:p>
          <a:p>
            <a:pPr>
              <a:buNone/>
            </a:pPr>
            <a:r>
              <a:rPr lang="en-US" altLang="zh-CN" dirty="0"/>
              <a:t>LB = (2,6,8,9,11,15,20)</a:t>
            </a:r>
          </a:p>
          <a:p>
            <a:pPr>
              <a:buNone/>
            </a:pPr>
            <a:r>
              <a:rPr lang="en-US" altLang="zh-CN" dirty="0"/>
              <a:t>LC = (2,3,5,6,8,8,9,11,11,15,20)</a:t>
            </a:r>
            <a:endParaRPr lang="zh-CN" altLang="en-US" dirty="0"/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1559497" y="3356993"/>
            <a:ext cx="9631163" cy="26684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10000"/>
              </a:lnSpc>
            </a:pPr>
            <a:r>
              <a:rPr lang="zh-CN" altLang="en-US" sz="2800" dirty="0">
                <a:solidFill>
                  <a:srgbClr val="0000FF"/>
                </a:solidFill>
                <a:ea typeface="华文中宋" panose="02010600040101010101" pitchFamily="2" charset="-122"/>
              </a:rPr>
              <a:t>思路：</a:t>
            </a:r>
            <a:br>
              <a:rPr lang="zh-CN" altLang="en-US" sz="2800" dirty="0"/>
            </a:br>
            <a:r>
              <a:rPr lang="en-US" altLang="zh-CN" sz="2800" dirty="0"/>
              <a:t>1</a:t>
            </a:r>
            <a:r>
              <a:rPr lang="zh-CN" altLang="en-US" sz="2800" dirty="0"/>
              <a:t>．分别从 </a:t>
            </a:r>
            <a:r>
              <a:rPr lang="en-US" altLang="zh-CN" sz="2800" dirty="0"/>
              <a:t>La </a:t>
            </a:r>
            <a:r>
              <a:rPr lang="zh-CN" altLang="en-US" sz="2800" dirty="0"/>
              <a:t>和 </a:t>
            </a:r>
            <a:r>
              <a:rPr lang="en-US" altLang="zh-CN" sz="2800" dirty="0"/>
              <a:t>Lb </a:t>
            </a:r>
            <a:r>
              <a:rPr lang="zh-CN" altLang="en-US" sz="2800" dirty="0"/>
              <a:t>中取得当前元素 </a:t>
            </a:r>
            <a:r>
              <a:rPr lang="en-US" altLang="zh-CN" sz="2800" i="1" dirty="0" err="1"/>
              <a:t>a</a:t>
            </a:r>
            <a:r>
              <a:rPr lang="en-US" altLang="zh-CN" sz="2800" i="1" baseline="-25000" dirty="0" err="1"/>
              <a:t>i</a:t>
            </a:r>
            <a:r>
              <a:rPr lang="en-US" altLang="zh-CN" sz="2800" dirty="0"/>
              <a:t> </a:t>
            </a:r>
            <a:r>
              <a:rPr lang="zh-CN" altLang="en-US" sz="2800" dirty="0"/>
              <a:t>和 </a:t>
            </a:r>
            <a:r>
              <a:rPr lang="en-US" altLang="zh-CN" sz="2800" i="1" dirty="0" err="1"/>
              <a:t>b</a:t>
            </a:r>
            <a:r>
              <a:rPr lang="en-US" altLang="zh-CN" sz="2800" i="1" baseline="-25000" dirty="0" err="1"/>
              <a:t>j</a:t>
            </a:r>
            <a:r>
              <a:rPr lang="en-US" altLang="zh-CN" sz="2800" i="1" baseline="-25000" dirty="0"/>
              <a:t> </a:t>
            </a:r>
            <a:r>
              <a:rPr lang="zh-CN" altLang="en-US" sz="2800" dirty="0"/>
              <a:t>；</a:t>
            </a:r>
            <a:br>
              <a:rPr lang="zh-CN" altLang="en-US" sz="2800" dirty="0"/>
            </a:br>
            <a:r>
              <a:rPr lang="en-US" altLang="zh-CN" sz="2800" dirty="0"/>
              <a:t>2</a:t>
            </a:r>
            <a:r>
              <a:rPr lang="zh-CN" altLang="en-US" sz="2800" dirty="0"/>
              <a:t>．若 </a:t>
            </a:r>
            <a:r>
              <a:rPr lang="en-US" altLang="zh-CN" sz="2800" i="1" dirty="0" err="1"/>
              <a:t>a</a:t>
            </a:r>
            <a:r>
              <a:rPr lang="en-US" altLang="zh-CN" sz="2800" i="1" baseline="-25000" dirty="0" err="1"/>
              <a:t>i</a:t>
            </a:r>
            <a:r>
              <a:rPr lang="en-US" altLang="zh-CN" sz="2800" i="1" baseline="-25000" dirty="0"/>
              <a:t> </a:t>
            </a:r>
            <a:r>
              <a:rPr lang="en-US" altLang="zh-CN" sz="2800" dirty="0">
                <a:ea typeface="华文中宋" panose="0201060004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2800" dirty="0"/>
              <a:t> </a:t>
            </a:r>
            <a:r>
              <a:rPr lang="en-US" altLang="zh-CN" sz="2800" i="1" dirty="0" err="1"/>
              <a:t>b</a:t>
            </a:r>
            <a:r>
              <a:rPr lang="en-US" altLang="zh-CN" sz="2800" i="1" baseline="-25000" dirty="0" err="1"/>
              <a:t>j</a:t>
            </a:r>
            <a:r>
              <a:rPr lang="zh-CN" altLang="en-US" sz="2800" dirty="0"/>
              <a:t>，则将 </a:t>
            </a:r>
            <a:r>
              <a:rPr lang="en-US" altLang="zh-CN" sz="2800" i="1" dirty="0" err="1"/>
              <a:t>a</a:t>
            </a:r>
            <a:r>
              <a:rPr lang="en-US" altLang="zh-CN" sz="2800" i="1" baseline="-25000" dirty="0" err="1"/>
              <a:t>i</a:t>
            </a:r>
            <a:r>
              <a:rPr lang="en-US" altLang="zh-CN" sz="2800" dirty="0"/>
              <a:t> </a:t>
            </a:r>
            <a:r>
              <a:rPr lang="zh-CN" altLang="en-US" sz="2800" dirty="0"/>
              <a:t>插入到 </a:t>
            </a:r>
            <a:r>
              <a:rPr lang="en-US" altLang="zh-CN" sz="2800" dirty="0" err="1"/>
              <a:t>Lc</a:t>
            </a:r>
            <a:r>
              <a:rPr lang="en-US" altLang="zh-CN" sz="2800" dirty="0"/>
              <a:t> </a:t>
            </a:r>
            <a:r>
              <a:rPr lang="zh-CN" altLang="en-US" sz="2800" dirty="0"/>
              <a:t>中，否则将 </a:t>
            </a:r>
            <a:r>
              <a:rPr lang="en-US" altLang="zh-CN" sz="2800" i="1" dirty="0" err="1"/>
              <a:t>b</a:t>
            </a:r>
            <a:r>
              <a:rPr lang="en-US" altLang="zh-CN" sz="2800" i="1" baseline="-25000" dirty="0" err="1"/>
              <a:t>j</a:t>
            </a:r>
            <a:r>
              <a:rPr lang="en-US" altLang="zh-CN" sz="2800" dirty="0"/>
              <a:t> </a:t>
            </a:r>
            <a:r>
              <a:rPr lang="zh-CN" altLang="en-US" sz="2800" dirty="0"/>
              <a:t>插入到 </a:t>
            </a:r>
            <a:r>
              <a:rPr lang="en-US" altLang="zh-CN" sz="2800" dirty="0" err="1"/>
              <a:t>Lc</a:t>
            </a:r>
            <a:r>
              <a:rPr lang="en-US" altLang="zh-CN" sz="2800" dirty="0"/>
              <a:t> </a:t>
            </a:r>
            <a:r>
              <a:rPr lang="zh-CN" altLang="en-US" sz="2800" dirty="0"/>
              <a:t>中。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线性表的应用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各种存储类型之比较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线性表的链式表示和实现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线性表的顺序表示和实现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线性表的概念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 bwMode="auto">
          <a:xfrm>
            <a:off x="2971800" y="1733731"/>
            <a:ext cx="381000" cy="519245"/>
            <a:chOff x="2078" y="1387"/>
            <a:chExt cx="1615" cy="2201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 bwMode="auto">
          <a:xfrm>
            <a:off x="3505200" y="2521131"/>
            <a:ext cx="381000" cy="519245"/>
            <a:chOff x="2078" y="1387"/>
            <a:chExt cx="1615" cy="2201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 bwMode="auto">
          <a:xfrm>
            <a:off x="3657600" y="3359331"/>
            <a:ext cx="381000" cy="519245"/>
            <a:chOff x="2078" y="1387"/>
            <a:chExt cx="1615" cy="2201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 bwMode="auto">
          <a:xfrm>
            <a:off x="3505200" y="4197531"/>
            <a:ext cx="381000" cy="519245"/>
            <a:chOff x="2078" y="1387"/>
            <a:chExt cx="1615" cy="2201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 bwMode="auto">
          <a:xfrm>
            <a:off x="3048000" y="4972231"/>
            <a:ext cx="355600" cy="519245"/>
            <a:chOff x="2078" y="1387"/>
            <a:chExt cx="1615" cy="2201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1984" y="116633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7" name="Rectangle 15"/>
          <p:cNvSpPr>
            <a:spLocks noChangeArrowheads="1"/>
          </p:cNvSpPr>
          <p:nvPr/>
        </p:nvSpPr>
        <p:spPr bwMode="auto">
          <a:xfrm>
            <a:off x="1703388" y="1123950"/>
            <a:ext cx="8743950" cy="554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void </a:t>
            </a:r>
            <a:r>
              <a:rPr lang="en-US" altLang="zh-CN" sz="2400" dirty="0" err="1"/>
              <a:t>MergeList</a:t>
            </a:r>
            <a:r>
              <a:rPr lang="en-US" altLang="zh-CN" sz="2400" dirty="0"/>
              <a:t>(List La, List Lb, List &amp;</a:t>
            </a:r>
            <a:r>
              <a:rPr lang="en-US" altLang="zh-CN" sz="2400" dirty="0" err="1"/>
              <a:t>Lc</a:t>
            </a:r>
            <a:r>
              <a:rPr lang="en-US" altLang="zh-CN" sz="2400" dirty="0"/>
              <a:t>) {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</a:t>
            </a:r>
            <a:r>
              <a:rPr lang="en-US" altLang="zh-CN" sz="2400" dirty="0" err="1">
                <a:solidFill>
                  <a:srgbClr val="0070C0"/>
                </a:solidFill>
              </a:rPr>
              <a:t>InitList</a:t>
            </a:r>
            <a:r>
              <a:rPr lang="en-US" altLang="zh-CN" sz="2400" dirty="0"/>
              <a:t>(&amp;</a:t>
            </a:r>
            <a:r>
              <a:rPr lang="en-US" altLang="zh-CN" sz="2400" dirty="0" err="1"/>
              <a:t>Lc</a:t>
            </a:r>
            <a:r>
              <a:rPr lang="en-US" altLang="zh-CN" sz="2400" dirty="0"/>
              <a:t>);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i="1" dirty="0"/>
              <a:t>  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= </a:t>
            </a:r>
            <a:r>
              <a:rPr lang="en-US" altLang="zh-CN" sz="2400" i="1" dirty="0"/>
              <a:t>j</a:t>
            </a:r>
            <a:r>
              <a:rPr lang="en-US" altLang="zh-CN" sz="2400" dirty="0"/>
              <a:t> = 1; </a:t>
            </a:r>
            <a:r>
              <a:rPr lang="en-US" altLang="zh-CN" sz="2400" i="1" dirty="0"/>
              <a:t>k</a:t>
            </a:r>
            <a:r>
              <a:rPr lang="en-US" altLang="zh-CN" sz="2400" dirty="0"/>
              <a:t> = 0;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</a:t>
            </a:r>
            <a:r>
              <a:rPr lang="en-US" altLang="zh-CN" sz="2400" dirty="0" err="1"/>
              <a:t>La_len</a:t>
            </a:r>
            <a:r>
              <a:rPr lang="en-US" altLang="zh-CN" sz="2400" dirty="0"/>
              <a:t> = </a:t>
            </a:r>
            <a:r>
              <a:rPr lang="en-US" altLang="zh-CN" sz="2400" dirty="0" err="1">
                <a:solidFill>
                  <a:schemeClr val="accent1">
                    <a:lumMod val="75000"/>
                  </a:schemeClr>
                </a:solidFill>
              </a:rPr>
              <a:t>ListLength</a:t>
            </a:r>
            <a:r>
              <a:rPr lang="en-US" altLang="zh-CN" sz="2400" dirty="0"/>
              <a:t>(La);     </a:t>
            </a:r>
            <a:r>
              <a:rPr lang="en-US" altLang="zh-CN" sz="2400" dirty="0" err="1"/>
              <a:t>Lb_len</a:t>
            </a:r>
            <a:r>
              <a:rPr lang="en-US" altLang="zh-CN" sz="2400" dirty="0"/>
              <a:t> = </a:t>
            </a:r>
            <a:r>
              <a:rPr lang="en-US" altLang="zh-CN" sz="2400" dirty="0" err="1">
                <a:solidFill>
                  <a:schemeClr val="accent1">
                    <a:lumMod val="75000"/>
                  </a:schemeClr>
                </a:solidFill>
              </a:rPr>
              <a:t>ListLength</a:t>
            </a:r>
            <a:r>
              <a:rPr lang="en-US" altLang="zh-CN" sz="2400" dirty="0"/>
              <a:t>(Lb);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while ((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en-US" altLang="zh-CN" sz="2400" dirty="0">
                <a:ea typeface="华文中宋" panose="0201060004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2400" dirty="0"/>
              <a:t> </a:t>
            </a:r>
            <a:r>
              <a:rPr lang="en-US" altLang="zh-CN" sz="2400" dirty="0" err="1"/>
              <a:t>La_len</a:t>
            </a:r>
            <a:r>
              <a:rPr lang="en-US" altLang="zh-CN" sz="2400" dirty="0"/>
              <a:t>) &amp;&amp; ( </a:t>
            </a:r>
            <a:r>
              <a:rPr lang="en-US" altLang="zh-CN" sz="2400" i="1" dirty="0"/>
              <a:t>j</a:t>
            </a:r>
            <a:r>
              <a:rPr lang="en-US" altLang="zh-CN" sz="2400" dirty="0"/>
              <a:t> </a:t>
            </a:r>
            <a:r>
              <a:rPr lang="en-US" altLang="zh-CN" sz="2400" dirty="0">
                <a:ea typeface="华文中宋" panose="0201060004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2400" dirty="0"/>
              <a:t> </a:t>
            </a:r>
            <a:r>
              <a:rPr lang="en-US" altLang="zh-CN" sz="2400" dirty="0" err="1"/>
              <a:t>Lb_len</a:t>
            </a:r>
            <a:r>
              <a:rPr lang="en-US" altLang="zh-CN" sz="2400" dirty="0"/>
              <a:t>)) {   // La </a:t>
            </a:r>
            <a:r>
              <a:rPr lang="zh-CN" altLang="en-US" sz="2400" dirty="0"/>
              <a:t>和 </a:t>
            </a:r>
            <a:r>
              <a:rPr lang="en-US" altLang="zh-CN" sz="2400" dirty="0"/>
              <a:t>Lb </a:t>
            </a:r>
            <a:r>
              <a:rPr lang="zh-CN" altLang="en-US" sz="2400" dirty="0"/>
              <a:t>均未取完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rgbClr val="0000FF"/>
                </a:solidFill>
              </a:rPr>
              <a:t>        </a:t>
            </a:r>
            <a:r>
              <a:rPr lang="en-US" altLang="zh-CN" sz="2400" dirty="0" err="1">
                <a:solidFill>
                  <a:srgbClr val="0000FF"/>
                </a:solidFill>
              </a:rPr>
              <a:t>GetElem</a:t>
            </a:r>
            <a:r>
              <a:rPr lang="en-US" altLang="zh-CN" sz="2400" dirty="0"/>
              <a:t>(La,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baseline="-25000" dirty="0"/>
              <a:t> </a:t>
            </a:r>
            <a:r>
              <a:rPr lang="en-US" altLang="zh-CN" sz="2400" dirty="0"/>
              <a:t>); </a:t>
            </a:r>
            <a:r>
              <a:rPr lang="en-US" altLang="zh-CN" sz="2400" dirty="0" err="1">
                <a:solidFill>
                  <a:srgbClr val="0000FF"/>
                </a:solidFill>
              </a:rPr>
              <a:t>GetElem</a:t>
            </a:r>
            <a:r>
              <a:rPr lang="en-US" altLang="zh-CN" sz="2400" dirty="0"/>
              <a:t>(Lb, </a:t>
            </a:r>
            <a:r>
              <a:rPr lang="en-US" altLang="zh-CN" sz="2400" i="1" dirty="0"/>
              <a:t>j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b</a:t>
            </a:r>
            <a:r>
              <a:rPr lang="en-US" altLang="zh-CN" sz="2400" i="1" baseline="-25000" dirty="0" err="1"/>
              <a:t>j</a:t>
            </a:r>
            <a:r>
              <a:rPr lang="en-US" altLang="zh-CN" sz="2400" baseline="-25000" dirty="0"/>
              <a:t> </a:t>
            </a:r>
            <a:r>
              <a:rPr lang="en-US" altLang="zh-CN" sz="2400" dirty="0"/>
              <a:t>);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     if (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dirty="0"/>
              <a:t> </a:t>
            </a:r>
            <a:r>
              <a:rPr lang="en-US" altLang="zh-CN" sz="2400" dirty="0">
                <a:ea typeface="华文中宋" panose="0201060004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2400" dirty="0"/>
              <a:t> </a:t>
            </a:r>
            <a:r>
              <a:rPr lang="en-US" altLang="zh-CN" sz="2400" i="1" dirty="0" err="1"/>
              <a:t>b</a:t>
            </a:r>
            <a:r>
              <a:rPr lang="en-US" altLang="zh-CN" sz="2400" i="1" baseline="-25000" dirty="0" err="1"/>
              <a:t>j</a:t>
            </a:r>
            <a:r>
              <a:rPr lang="en-US" altLang="zh-CN" sz="2400" baseline="-25000" dirty="0"/>
              <a:t> </a:t>
            </a:r>
            <a:r>
              <a:rPr lang="en-US" altLang="zh-CN" sz="2400" dirty="0"/>
              <a:t>) {</a:t>
            </a:r>
            <a:r>
              <a:rPr lang="en-US" altLang="zh-CN" sz="2400" dirty="0" err="1">
                <a:solidFill>
                  <a:srgbClr val="0000FF"/>
                </a:solidFill>
              </a:rPr>
              <a:t>ListInsert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Lc</a:t>
            </a:r>
            <a:r>
              <a:rPr lang="en-US" altLang="zh-CN" sz="2400" dirty="0"/>
              <a:t>, ++</a:t>
            </a:r>
            <a:r>
              <a:rPr lang="en-US" altLang="zh-CN" sz="2400" i="1" dirty="0"/>
              <a:t>k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baseline="-25000" dirty="0"/>
              <a:t> </a:t>
            </a:r>
            <a:r>
              <a:rPr lang="en-US" altLang="zh-CN" sz="2400" dirty="0"/>
              <a:t>); ++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; }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     else { </a:t>
            </a:r>
            <a:r>
              <a:rPr lang="en-US" altLang="zh-CN" sz="2400" dirty="0" err="1">
                <a:solidFill>
                  <a:srgbClr val="0000FF"/>
                </a:solidFill>
              </a:rPr>
              <a:t>ListInsert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Lc</a:t>
            </a:r>
            <a:r>
              <a:rPr lang="en-US" altLang="zh-CN" sz="2400" dirty="0"/>
              <a:t>, ++</a:t>
            </a:r>
            <a:r>
              <a:rPr lang="en-US" altLang="zh-CN" sz="2400" i="1" dirty="0"/>
              <a:t>k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b</a:t>
            </a:r>
            <a:r>
              <a:rPr lang="en-US" altLang="zh-CN" sz="2400" i="1" baseline="-25000" dirty="0" err="1"/>
              <a:t>j</a:t>
            </a:r>
            <a:r>
              <a:rPr lang="en-US" altLang="zh-CN" sz="2400" baseline="-25000" dirty="0"/>
              <a:t>  </a:t>
            </a:r>
            <a:r>
              <a:rPr lang="en-US" altLang="zh-CN" sz="2400" dirty="0"/>
              <a:t>); ++</a:t>
            </a:r>
            <a:r>
              <a:rPr lang="en-US" altLang="zh-CN" sz="2400" i="1" dirty="0"/>
              <a:t>j</a:t>
            </a:r>
            <a:r>
              <a:rPr lang="en-US" altLang="zh-CN" sz="2400" dirty="0"/>
              <a:t>; }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}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while (</a:t>
            </a:r>
            <a:r>
              <a:rPr lang="en-US" altLang="zh-CN" sz="2400" i="1" dirty="0" err="1"/>
              <a:t>i</a:t>
            </a:r>
            <a:r>
              <a:rPr lang="en-US" altLang="zh-CN" sz="2400" dirty="0" err="1">
                <a:ea typeface="华文中宋" panose="0201060004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2400" dirty="0" err="1"/>
              <a:t>La_len</a:t>
            </a:r>
            <a:r>
              <a:rPr lang="en-US" altLang="zh-CN" sz="2400" dirty="0"/>
              <a:t>) {</a:t>
            </a:r>
            <a:r>
              <a:rPr lang="en-US" altLang="zh-CN" sz="2400" dirty="0" err="1">
                <a:solidFill>
                  <a:srgbClr val="0000FF"/>
                </a:solidFill>
              </a:rPr>
              <a:t>GetElem</a:t>
            </a:r>
            <a:r>
              <a:rPr lang="en-US" altLang="zh-CN" sz="2400" dirty="0"/>
              <a:t>(La,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++,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dirty="0"/>
              <a:t>);  </a:t>
            </a:r>
            <a:r>
              <a:rPr lang="en-US" altLang="zh-CN" sz="2400" dirty="0" err="1">
                <a:solidFill>
                  <a:srgbClr val="0000FF"/>
                </a:solidFill>
              </a:rPr>
              <a:t>ListInsert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Lc</a:t>
            </a:r>
            <a:r>
              <a:rPr lang="en-US" altLang="zh-CN" sz="2400" dirty="0"/>
              <a:t>, ++</a:t>
            </a:r>
            <a:r>
              <a:rPr lang="en-US" altLang="zh-CN" sz="2400" i="1" dirty="0"/>
              <a:t>k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dirty="0"/>
              <a:t>);}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while (</a:t>
            </a:r>
            <a:r>
              <a:rPr lang="en-US" altLang="zh-CN" sz="2400" i="1" dirty="0" err="1"/>
              <a:t>j</a:t>
            </a:r>
            <a:r>
              <a:rPr lang="en-US" altLang="zh-CN" sz="2400" dirty="0" err="1">
                <a:ea typeface="华文中宋" panose="0201060004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2400" dirty="0" err="1"/>
              <a:t>Lb_len</a:t>
            </a:r>
            <a:r>
              <a:rPr lang="en-US" altLang="zh-CN" sz="2400" dirty="0"/>
              <a:t>) {</a:t>
            </a:r>
            <a:r>
              <a:rPr lang="en-US" altLang="zh-CN" sz="2400" dirty="0" err="1">
                <a:solidFill>
                  <a:srgbClr val="0000FF"/>
                </a:solidFill>
              </a:rPr>
              <a:t>GetElem</a:t>
            </a:r>
            <a:r>
              <a:rPr lang="en-US" altLang="zh-CN" sz="2400" dirty="0"/>
              <a:t>(Lb, </a:t>
            </a:r>
            <a:r>
              <a:rPr lang="en-US" altLang="zh-CN" sz="2400" i="1" dirty="0"/>
              <a:t>j</a:t>
            </a:r>
            <a:r>
              <a:rPr lang="en-US" altLang="zh-CN" sz="2400" dirty="0"/>
              <a:t>++, </a:t>
            </a:r>
            <a:r>
              <a:rPr lang="en-US" altLang="zh-CN" sz="2400" i="1" dirty="0" err="1"/>
              <a:t>b</a:t>
            </a:r>
            <a:r>
              <a:rPr lang="en-US" altLang="zh-CN" sz="2400" i="1" baseline="-25000" dirty="0" err="1"/>
              <a:t>j</a:t>
            </a:r>
            <a:r>
              <a:rPr lang="en-US" altLang="zh-CN" sz="2400" dirty="0"/>
              <a:t>);  </a:t>
            </a:r>
            <a:r>
              <a:rPr lang="en-US" altLang="zh-CN" sz="2400" dirty="0" err="1">
                <a:solidFill>
                  <a:srgbClr val="0000FF"/>
                </a:solidFill>
              </a:rPr>
              <a:t>ListInsert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Lc</a:t>
            </a:r>
            <a:r>
              <a:rPr lang="en-US" altLang="zh-CN" sz="2400" dirty="0"/>
              <a:t>, ++</a:t>
            </a:r>
            <a:r>
              <a:rPr lang="en-US" altLang="zh-CN" sz="2400" i="1" dirty="0"/>
              <a:t>k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b</a:t>
            </a:r>
            <a:r>
              <a:rPr lang="en-US" altLang="zh-CN" sz="2400" i="1" baseline="-25000" dirty="0" err="1"/>
              <a:t>j</a:t>
            </a:r>
            <a:r>
              <a:rPr lang="en-US" altLang="zh-CN" sz="2400" dirty="0"/>
              <a:t>);}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}  </a:t>
            </a:r>
          </a:p>
        </p:txBody>
      </p:sp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6096000" y="1484313"/>
            <a:ext cx="36893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ea typeface="华文新魏" panose="02010800040101010101" pitchFamily="2" charset="-122"/>
              </a:rPr>
              <a:t>假设执行时间与表长无关  </a:t>
            </a:r>
          </a:p>
        </p:txBody>
      </p:sp>
      <p:sp>
        <p:nvSpPr>
          <p:cNvPr id="8210" name="Text Box 18"/>
          <p:cNvSpPr txBox="1">
            <a:spLocks noChangeArrowheads="1"/>
          </p:cNvSpPr>
          <p:nvPr/>
        </p:nvSpPr>
        <p:spPr bwMode="auto">
          <a:xfrm>
            <a:off x="1979614" y="5949950"/>
            <a:ext cx="7275005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ea typeface="华文中宋" panose="02010600040101010101" pitchFamily="2" charset="-122"/>
              </a:rPr>
              <a:t>时间复杂度：</a:t>
            </a:r>
            <a:r>
              <a:rPr lang="en-US" altLang="zh-CN" sz="2800" i="1" dirty="0">
                <a:ea typeface="华文中宋" panose="02010600040101010101" pitchFamily="2" charset="-122"/>
              </a:rPr>
              <a:t>O</a:t>
            </a:r>
            <a:r>
              <a:rPr lang="en-US" altLang="zh-CN" sz="2800" dirty="0">
                <a:ea typeface="华文中宋" panose="02010600040101010101" pitchFamily="2" charset="-122"/>
              </a:rPr>
              <a:t>(</a:t>
            </a:r>
            <a:r>
              <a:rPr lang="en-US" altLang="zh-CN" sz="2800" dirty="0" err="1">
                <a:ea typeface="华文中宋" panose="02010600040101010101" pitchFamily="2" charset="-122"/>
              </a:rPr>
              <a:t>ListLength</a:t>
            </a:r>
            <a:r>
              <a:rPr lang="en-US" altLang="zh-CN" sz="2800" dirty="0">
                <a:ea typeface="华文中宋" panose="02010600040101010101" pitchFamily="2" charset="-122"/>
              </a:rPr>
              <a:t>(La) </a:t>
            </a:r>
            <a:r>
              <a:rPr lang="en-US" altLang="zh-CN" sz="2800" dirty="0">
                <a:ea typeface="华文中宋" panose="02010600040101010101" pitchFamily="2" charset="-122"/>
                <a:sym typeface="Symbol" panose="05050102010706020507" pitchFamily="18" charset="2"/>
              </a:rPr>
              <a:t>+</a:t>
            </a:r>
            <a:r>
              <a:rPr lang="en-US" altLang="zh-CN" sz="2800" dirty="0">
                <a:ea typeface="华文中宋" panose="02010600040101010101" pitchFamily="2" charset="-122"/>
              </a:rPr>
              <a:t> </a:t>
            </a:r>
            <a:r>
              <a:rPr lang="en-US" altLang="zh-CN" sz="2800" dirty="0" err="1">
                <a:ea typeface="华文中宋" panose="02010600040101010101" pitchFamily="2" charset="-122"/>
              </a:rPr>
              <a:t>ListLength</a:t>
            </a:r>
            <a:r>
              <a:rPr lang="en-US" altLang="zh-CN" sz="2800" dirty="0">
                <a:ea typeface="华文中宋" panose="02010600040101010101" pitchFamily="2" charset="-122"/>
              </a:rPr>
              <a:t>(Lb)) </a:t>
            </a:r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5253663" y="221544"/>
            <a:ext cx="1643399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ea typeface="华文中宋" panose="02010600040101010101" pitchFamily="2" charset="-122"/>
              </a:rPr>
              <a:t>算法 </a:t>
            </a:r>
            <a:r>
              <a:rPr lang="en-US" altLang="zh-CN" sz="2800" dirty="0">
                <a:ea typeface="华文中宋" panose="02010600040101010101" pitchFamily="2" charset="-122"/>
              </a:rPr>
              <a:t>2.2 </a:t>
            </a:r>
            <a:r>
              <a:rPr lang="en-US" altLang="zh-CN" sz="2800" baseline="-8000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</a:p>
        </p:txBody>
      </p:sp>
    </p:spTree>
  </p:cSld>
  <p:clrMapOvr>
    <a:masterClrMapping/>
  </p:clrMapOvr>
  <p:transition spd="slow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7" grpId="0" autoUpdateAnimBg="0"/>
      <p:bldP spid="8208" grpId="0" autoUpdateAnimBg="0"/>
      <p:bldP spid="8210" grpId="0" autoUpdateAnimBg="0"/>
      <p:bldP spid="8211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1774825" y="404813"/>
            <a:ext cx="8133958" cy="161281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</a:pPr>
            <a:r>
              <a:rPr lang="en-US" altLang="zh-CN" sz="2800" dirty="0"/>
              <a:t>    </a:t>
            </a:r>
            <a:r>
              <a:rPr lang="zh-CN" altLang="en-US" sz="2800" dirty="0"/>
              <a:t>在实际的程序设计中</a:t>
            </a:r>
            <a:r>
              <a:rPr lang="zh-CN" altLang="en-US" sz="2800" dirty="0">
                <a:solidFill>
                  <a:srgbClr val="0000FF"/>
                </a:solidFill>
                <a:ea typeface="华文中宋" panose="02010600040101010101" pitchFamily="2" charset="-122"/>
              </a:rPr>
              <a:t>要使用</a:t>
            </a:r>
            <a:r>
              <a:rPr lang="zh-CN" altLang="en-US" sz="2800" dirty="0"/>
              <a:t>线性表的基本操作， </a:t>
            </a:r>
          </a:p>
          <a:p>
            <a:pPr>
              <a:lnSpc>
                <a:spcPct val="190000"/>
              </a:lnSpc>
            </a:pPr>
            <a:r>
              <a:rPr lang="zh-CN" altLang="en-US" sz="2800" dirty="0"/>
              <a:t>                                必须</a:t>
            </a: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先实现</a:t>
            </a:r>
            <a:r>
              <a:rPr lang="zh-CN" altLang="en-US" sz="2800" dirty="0"/>
              <a:t>线性表类型。 </a:t>
            </a:r>
          </a:p>
        </p:txBody>
      </p:sp>
      <p:sp>
        <p:nvSpPr>
          <p:cNvPr id="107526" name="AutoShape 6"/>
          <p:cNvSpPr/>
          <p:nvPr/>
        </p:nvSpPr>
        <p:spPr bwMode="auto">
          <a:xfrm rot="5400000">
            <a:off x="5711033" y="-269081"/>
            <a:ext cx="503237" cy="5451475"/>
          </a:xfrm>
          <a:prstGeom prst="leftBrace">
            <a:avLst>
              <a:gd name="adj1" fmla="val 90273"/>
              <a:gd name="adj2" fmla="val 50000"/>
            </a:avLst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27" name="Rectangle 7"/>
          <p:cNvSpPr>
            <a:spLocks noChangeArrowheads="1"/>
          </p:cNvSpPr>
          <p:nvPr/>
        </p:nvSpPr>
        <p:spPr bwMode="auto">
          <a:xfrm>
            <a:off x="2890839" y="2852739"/>
            <a:ext cx="757237" cy="3387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确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定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存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储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结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构 </a:t>
            </a:r>
          </a:p>
        </p:txBody>
      </p:sp>
      <p:sp>
        <p:nvSpPr>
          <p:cNvPr id="107528" name="Rectangle 8"/>
          <p:cNvSpPr>
            <a:spLocks noChangeArrowheads="1"/>
          </p:cNvSpPr>
          <p:nvPr/>
        </p:nvSpPr>
        <p:spPr bwMode="auto">
          <a:xfrm>
            <a:off x="8362950" y="2852739"/>
            <a:ext cx="871538" cy="3387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实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现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基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本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操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作  </a:t>
            </a:r>
          </a:p>
        </p:txBody>
      </p:sp>
    </p:spTree>
  </p:cSld>
  <p:clrMapOvr>
    <a:masterClrMapping/>
  </p:clrMapOvr>
  <p:transition spd="slow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1000"/>
                                        <p:tgtEl>
                                          <p:spTgt spid="10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07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107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4" grpId="0" autoUpdateAnimBg="0"/>
      <p:bldP spid="107526" grpId="0" animBg="1"/>
      <p:bldP spid="107527" grpId="0"/>
      <p:bldP spid="10752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线性表的应用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各种存储类型之比较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线性表的链式表示和实现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线性表的顺序表示和实现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线性表的概念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" name="组合 10"/>
          <p:cNvGrpSpPr/>
          <p:nvPr/>
        </p:nvGrpSpPr>
        <p:grpSpPr bwMode="auto">
          <a:xfrm>
            <a:off x="2971800" y="1733731"/>
            <a:ext cx="381000" cy="519245"/>
            <a:chOff x="2078" y="1387"/>
            <a:chExt cx="1615" cy="2201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/>
          <p:nvPr/>
        </p:nvGrpSpPr>
        <p:grpSpPr bwMode="auto">
          <a:xfrm>
            <a:off x="3505200" y="2521131"/>
            <a:ext cx="381000" cy="519245"/>
            <a:chOff x="2078" y="1387"/>
            <a:chExt cx="1615" cy="2201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/>
          <p:nvPr/>
        </p:nvGrpSpPr>
        <p:grpSpPr bwMode="auto">
          <a:xfrm>
            <a:off x="3657600" y="3359331"/>
            <a:ext cx="381000" cy="519245"/>
            <a:chOff x="2078" y="1387"/>
            <a:chExt cx="1615" cy="2201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/>
          <p:nvPr/>
        </p:nvGrpSpPr>
        <p:grpSpPr bwMode="auto">
          <a:xfrm>
            <a:off x="3505200" y="4197531"/>
            <a:ext cx="381000" cy="519245"/>
            <a:chOff x="2078" y="1387"/>
            <a:chExt cx="1615" cy="2201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/>
          <p:nvPr/>
        </p:nvGrpSpPr>
        <p:grpSpPr bwMode="auto">
          <a:xfrm>
            <a:off x="3048000" y="4972231"/>
            <a:ext cx="355600" cy="519245"/>
            <a:chOff x="2078" y="1387"/>
            <a:chExt cx="1615" cy="2201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1984" y="116633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自选图形 45"/>
          <p:cNvSpPr>
            <a:spLocks noChangeArrowheads="1"/>
          </p:cNvSpPr>
          <p:nvPr/>
        </p:nvSpPr>
        <p:spPr bwMode="gray">
          <a:xfrm>
            <a:off x="8563118" y="249309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自选图形 46"/>
          <p:cNvSpPr>
            <a:spLocks noChangeArrowheads="1"/>
          </p:cNvSpPr>
          <p:nvPr/>
        </p:nvSpPr>
        <p:spPr bwMode="gray">
          <a:xfrm>
            <a:off x="8994918" y="249309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自选图形 47"/>
          <p:cNvSpPr>
            <a:spLocks noChangeArrowheads="1"/>
          </p:cNvSpPr>
          <p:nvPr/>
        </p:nvSpPr>
        <p:spPr bwMode="gray">
          <a:xfrm>
            <a:off x="9426718" y="249309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9536" y="44624"/>
            <a:ext cx="8229600" cy="634082"/>
          </a:xfrm>
        </p:spPr>
        <p:txBody>
          <a:bodyPr>
            <a:normAutofit/>
          </a:bodyPr>
          <a:lstStyle/>
          <a:p>
            <a:pPr eaLnBrk="0" hangingPunct="0"/>
            <a:r>
              <a:rPr lang="zh-CN" altLang="en-US" sz="2800" b="1" dirty="0"/>
              <a:t>线性表的顺序存储结构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981200" y="620689"/>
            <a:ext cx="8229600" cy="51454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在计算机中用一组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地址连续</a:t>
            </a:r>
            <a:r>
              <a:rPr lang="zh-CN" altLang="en-US" sz="2400" dirty="0"/>
              <a:t>的存储单元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依次存储</a:t>
            </a:r>
            <a:r>
              <a:rPr lang="zh-CN" altLang="en-US" sz="2400" dirty="0"/>
              <a:t>线性表的各个数据元素，称作线性表的</a:t>
            </a:r>
            <a:r>
              <a:rPr lang="zh-CN" altLang="en-US" sz="2400" dirty="0">
                <a:solidFill>
                  <a:srgbClr val="0000FF"/>
                </a:solidFill>
              </a:rPr>
              <a:t>顺序存储结构</a:t>
            </a:r>
            <a:r>
              <a:rPr lang="zh-CN" altLang="en-US" sz="2400" dirty="0"/>
              <a:t>或</a:t>
            </a:r>
            <a:r>
              <a:rPr lang="zh-CN" altLang="en-US" sz="2400" dirty="0">
                <a:solidFill>
                  <a:srgbClr val="0000FF"/>
                </a:solidFill>
              </a:rPr>
              <a:t>顺序映象</a:t>
            </a:r>
            <a:r>
              <a:rPr lang="zh-CN" altLang="en-US" sz="2400" dirty="0"/>
              <a:t>。用这种方法存储的线性表称作</a:t>
            </a:r>
            <a:r>
              <a:rPr lang="zh-CN" altLang="en-US" sz="2400" dirty="0">
                <a:solidFill>
                  <a:srgbClr val="0000FF"/>
                </a:solidFill>
                <a:ea typeface="华文中宋" panose="02010600040101010101" pitchFamily="2" charset="-122"/>
              </a:rPr>
              <a:t>顺序表</a:t>
            </a:r>
            <a:r>
              <a:rPr lang="zh-CN" altLang="en-US" sz="2400" dirty="0">
                <a:solidFill>
                  <a:srgbClr val="000000"/>
                </a:solidFill>
              </a:rPr>
              <a:t>。</a:t>
            </a:r>
            <a:r>
              <a:rPr lang="zh-CN" altLang="en-US" sz="2400" dirty="0">
                <a:solidFill>
                  <a:srgbClr val="0000FF"/>
                </a:solidFill>
              </a:rPr>
              <a:t>  </a:t>
            </a:r>
            <a:endParaRPr lang="zh-CN" altLang="en-US" sz="2400" dirty="0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672" y="2348880"/>
            <a:ext cx="6398070" cy="4504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881189" y="1281906"/>
            <a:ext cx="8353569" cy="158639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          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假设线性表的每个元素需占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个存储单元，则第 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+ 1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个 </a:t>
            </a:r>
          </a:p>
          <a:p>
            <a:pPr>
              <a:lnSpc>
                <a:spcPct val="14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元素的存储位置和第 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个元素的存储位置之间满足关系：   </a:t>
            </a:r>
          </a:p>
          <a:p>
            <a:pPr>
              <a:lnSpc>
                <a:spcPct val="14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                               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LOC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400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400" b="1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+1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) =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LOC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400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400" b="1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) +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lang="en-US" altLang="zh-CN" sz="2400" b="1" i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919536" y="503808"/>
            <a:ext cx="8229600" cy="634082"/>
          </a:xfrm>
        </p:spPr>
        <p:txBody>
          <a:bodyPr>
            <a:normAutofit/>
          </a:bodyPr>
          <a:lstStyle/>
          <a:p>
            <a:pPr eaLnBrk="0" hangingPunct="0"/>
            <a:r>
              <a:rPr lang="zh-CN" altLang="en-US" sz="2800" b="1" dirty="0"/>
              <a:t>线性表的顺序存储结构（续）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738314" y="3154114"/>
            <a:ext cx="8379217" cy="105259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           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由此，所有数据元素的存储位置均可通过基地址得到：</a:t>
            </a:r>
            <a:r>
              <a:rPr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                               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LOC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lang="en-US" altLang="zh-CN" sz="2400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en-US" altLang="zh-CN" sz="2400" b="1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i</a:t>
            </a:r>
            <a:r>
              <a:rPr lang="en-US" altLang="zh-CN" sz="2400" b="1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= LOC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en-US" altLang="zh-CN" sz="2400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 + (</a:t>
            </a:r>
            <a:r>
              <a:rPr lang="en-US" altLang="zh-CN" sz="2400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i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-</a:t>
            </a:r>
            <a:r>
              <a:rPr lang="en-US" altLang="zh-CN" sz="2400" b="1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1)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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l</a:t>
            </a:r>
            <a:r>
              <a:rPr lang="en-US" altLang="zh-CN" sz="2400" b="1" i="1" dirty="0">
                <a:solidFill>
                  <a:srgbClr val="0066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738314" y="4492522"/>
            <a:ext cx="8876148" cy="16804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特点：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以物理位置相邻表示逻辑关系；任一元素均可随机存取。</a:t>
            </a:r>
            <a:endParaRPr lang="en-US" altLang="zh-CN" sz="24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结论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：已知位置、获取该位置上的元素</a:t>
            </a:r>
            <a:r>
              <a:rPr lang="zh-CN" altLang="en-US" sz="2400" b="1" dirty="0">
                <a:latin typeface="仿宋_GB2312" pitchFamily="49" charset="-122"/>
                <a:ea typeface="仿宋_GB2312" pitchFamily="49" charset="-122"/>
              </a:rPr>
              <a:t>非常方便，与该线性</a:t>
            </a:r>
            <a:endParaRPr lang="en-US" altLang="zh-CN" sz="2400" b="1" dirty="0">
              <a:latin typeface="仿宋_GB2312" pitchFamily="49" charset="-122"/>
              <a:ea typeface="仿宋_GB2312" pitchFamily="49" charset="-122"/>
            </a:endParaRP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400" b="1" dirty="0">
                <a:latin typeface="仿宋_GB2312" pitchFamily="49" charset="-122"/>
                <a:ea typeface="仿宋_GB2312" pitchFamily="49" charset="-122"/>
              </a:rPr>
              <a:t>表的长度无关</a:t>
            </a:r>
            <a:r>
              <a:rPr lang="en-US" altLang="zh-CN" sz="2400" b="1" i="1" dirty="0">
                <a:solidFill>
                  <a:srgbClr val="0066FF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sz="2400" b="1" i="1" dirty="0">
                <a:latin typeface="仿宋_GB2312" pitchFamily="49" charset="-122"/>
                <a:ea typeface="仿宋_GB2312" pitchFamily="49" charset="-122"/>
              </a:rPr>
              <a:t>。</a:t>
            </a:r>
            <a:endParaRPr lang="en-US" altLang="zh-CN" sz="2400" b="1" i="1" dirty="0"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8" grpId="0" autoUpdateAnimBg="0"/>
      <p:bldP spid="9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6" name="Text Box 10"/>
          <p:cNvSpPr txBox="1">
            <a:spLocks noChangeArrowheads="1"/>
          </p:cNvSpPr>
          <p:nvPr/>
        </p:nvSpPr>
        <p:spPr bwMode="auto">
          <a:xfrm>
            <a:off x="1931988" y="585788"/>
            <a:ext cx="8812028" cy="101207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考虑到线性表因插入元素而使存储空间不足的问题，应 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  <a:ea typeface="华文中宋" panose="02010600040101010101" pitchFamily="2" charset="-122"/>
              </a:rPr>
              <a:t>允许数组容量进行动态扩充。</a:t>
            </a:r>
            <a:r>
              <a:rPr kumimoji="1"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 （静态顺序存储</a:t>
            </a:r>
            <a:r>
              <a:rPr kumimoji="1"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-&gt;</a:t>
            </a:r>
            <a:r>
              <a:rPr kumimoji="1"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动态顺序存储）</a:t>
            </a:r>
          </a:p>
        </p:txBody>
      </p:sp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1889125" y="1628801"/>
            <a:ext cx="8599488" cy="345325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华文新魏" panose="02010800040101010101" pitchFamily="2" charset="-122"/>
              </a:rPr>
              <a:t>#define LIST_INIT_SIZE 100  //</a:t>
            </a:r>
            <a:r>
              <a:rPr kumimoji="1" lang="zh-CN" altLang="en-US" sz="2400" b="1" dirty="0">
                <a:solidFill>
                  <a:srgbClr val="000000"/>
                </a:solidFill>
                <a:ea typeface="华文新魏" panose="02010800040101010101" pitchFamily="2" charset="-122"/>
              </a:rPr>
              <a:t>线性表存储空间的初始分配量  </a:t>
            </a:r>
            <a:br>
              <a:rPr kumimoji="1" lang="zh-CN" altLang="en-US" sz="2400" b="1" dirty="0">
                <a:solidFill>
                  <a:srgbClr val="000000"/>
                </a:solidFill>
                <a:ea typeface="华文新魏" panose="02010800040101010101" pitchFamily="2" charset="-122"/>
              </a:rPr>
            </a:br>
            <a:br>
              <a:rPr kumimoji="1" lang="zh-CN" altLang="en-US" sz="2400" b="1" dirty="0">
                <a:solidFill>
                  <a:srgbClr val="0000FF"/>
                </a:solidFill>
                <a:ea typeface="华文新魏" panose="02010800040101010101" pitchFamily="2" charset="-122"/>
              </a:rPr>
            </a:br>
            <a:r>
              <a:rPr kumimoji="1" lang="en-US" altLang="zh-CN" sz="2400" b="1" dirty="0" err="1">
                <a:solidFill>
                  <a:srgbClr val="000000"/>
                </a:solidFill>
                <a:ea typeface="华文新魏" panose="02010800040101010101" pitchFamily="2" charset="-122"/>
              </a:rPr>
              <a:t>typedef</a:t>
            </a:r>
            <a:r>
              <a:rPr kumimoji="1" lang="en-US" altLang="zh-CN" sz="2400" b="1" dirty="0">
                <a:solidFill>
                  <a:srgbClr val="000000"/>
                </a:solidFill>
                <a:ea typeface="华文新魏" panose="02010800040101010101" pitchFamily="2" charset="-122"/>
              </a:rPr>
              <a:t>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华文新魏" panose="02010800040101010101" pitchFamily="2" charset="-122"/>
              </a:rPr>
              <a:t>struct</a:t>
            </a:r>
            <a:r>
              <a:rPr kumimoji="1" lang="en-US" altLang="zh-CN" sz="2400" b="1" dirty="0">
                <a:solidFill>
                  <a:srgbClr val="000000"/>
                </a:solidFill>
                <a:ea typeface="华文新魏" panose="02010800040101010101" pitchFamily="2" charset="-122"/>
              </a:rPr>
              <a:t> {</a:t>
            </a:r>
            <a:br>
              <a:rPr kumimoji="1" lang="en-US" altLang="zh-CN" sz="2400" b="1" dirty="0">
                <a:solidFill>
                  <a:srgbClr val="000000"/>
                </a:solidFill>
                <a:ea typeface="华文新魏" panose="02010800040101010101" pitchFamily="2" charset="-122"/>
              </a:rPr>
            </a:br>
            <a:r>
              <a:rPr kumimoji="1" lang="en-US" altLang="zh-CN" sz="2400" b="1" dirty="0">
                <a:solidFill>
                  <a:srgbClr val="000000"/>
                </a:solidFill>
                <a:ea typeface="华文新魏" panose="02010800040101010101" pitchFamily="2" charset="-122"/>
              </a:rPr>
              <a:t>    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ElemType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elem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[LIST_INIT_SIZE];  </a:t>
            </a:r>
            <a:br>
              <a:rPr kumimoji="1" lang="en-US" altLang="zh-CN" sz="2400" b="1" dirty="0">
                <a:solidFill>
                  <a:srgbClr val="0000FF"/>
                </a:solidFill>
                <a:ea typeface="华文新魏" panose="02010800040101010101" pitchFamily="2" charset="-122"/>
              </a:rPr>
            </a:br>
            <a:r>
              <a:rPr kumimoji="1" lang="en-US" altLang="zh-CN" sz="2400" b="1" dirty="0">
                <a:solidFill>
                  <a:srgbClr val="000000"/>
                </a:solidFill>
                <a:ea typeface="华文新魏" panose="02010800040101010101" pitchFamily="2" charset="-122"/>
              </a:rPr>
              <a:t>    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华文新魏" panose="02010800040101010101" pitchFamily="2" charset="-122"/>
              </a:rPr>
              <a:t>int</a:t>
            </a:r>
            <a:r>
              <a:rPr kumimoji="1" lang="en-US" altLang="zh-CN" sz="2400" b="1" dirty="0">
                <a:solidFill>
                  <a:srgbClr val="000000"/>
                </a:solidFill>
                <a:ea typeface="华文新魏" panose="02010800040101010101" pitchFamily="2" charset="-122"/>
              </a:rPr>
              <a:t> length;   //</a:t>
            </a:r>
            <a:r>
              <a:rPr kumimoji="1" lang="zh-CN" altLang="en-US" sz="2400" b="1" dirty="0">
                <a:solidFill>
                  <a:srgbClr val="000000"/>
                </a:solidFill>
                <a:ea typeface="华文新魏" panose="02010800040101010101" pitchFamily="2" charset="-122"/>
              </a:rPr>
              <a:t>当前长度</a:t>
            </a:r>
            <a:br>
              <a:rPr kumimoji="1" lang="zh-CN" altLang="en-US" sz="2400" b="1" dirty="0">
                <a:solidFill>
                  <a:srgbClr val="000000"/>
                </a:solidFill>
                <a:ea typeface="华文新魏" panose="02010800040101010101" pitchFamily="2" charset="-122"/>
              </a:rPr>
            </a:br>
            <a:endParaRPr kumimoji="1" lang="zh-CN" altLang="en-US" sz="2400" b="1" dirty="0">
              <a:solidFill>
                <a:srgbClr val="000000"/>
              </a:solidFill>
              <a:ea typeface="华文新魏" panose="02010800040101010101" pitchFamily="2" charset="-122"/>
            </a:endParaRP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华文新魏" panose="02010800040101010101" pitchFamily="2" charset="-122"/>
              </a:rPr>
              <a:t>}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华文新魏" panose="02010800040101010101" pitchFamily="2" charset="-122"/>
              </a:rPr>
              <a:t>SqList</a:t>
            </a:r>
            <a:r>
              <a:rPr kumimoji="1" lang="en-US" altLang="zh-CN" sz="2400" b="1" dirty="0">
                <a:solidFill>
                  <a:srgbClr val="000000"/>
                </a:solidFill>
                <a:ea typeface="华文新魏" panose="02010800040101010101" pitchFamily="2" charset="-122"/>
              </a:rPr>
              <a:t>;  </a:t>
            </a:r>
          </a:p>
        </p:txBody>
      </p:sp>
      <p:sp>
        <p:nvSpPr>
          <p:cNvPr id="96262" name="Rectangle 6"/>
          <p:cNvSpPr>
            <a:spLocks noChangeArrowheads="1"/>
          </p:cNvSpPr>
          <p:nvPr/>
        </p:nvSpPr>
        <p:spPr bwMode="auto">
          <a:xfrm>
            <a:off x="3073401" y="5157789"/>
            <a:ext cx="7343775" cy="11509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C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语言中的数组下标从 “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0”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开始，因此若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是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Sqlist  </a:t>
            </a:r>
          </a:p>
          <a:p>
            <a:pPr marL="342900" indent="-3429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类型的顺序表，则表中第 </a:t>
            </a:r>
            <a:r>
              <a:rPr kumimoji="1" lang="en-US" altLang="zh-CN" sz="2400" b="1" i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个元素是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L.elem[</a:t>
            </a:r>
            <a:r>
              <a:rPr kumimoji="1" lang="en-US" altLang="zh-CN" sz="2400" b="1" i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-1]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。 </a:t>
            </a:r>
          </a:p>
        </p:txBody>
      </p:sp>
      <p:sp>
        <p:nvSpPr>
          <p:cNvPr id="96264" name="AutoShape 8"/>
          <p:cNvSpPr>
            <a:spLocks noChangeArrowheads="1"/>
          </p:cNvSpPr>
          <p:nvPr/>
        </p:nvSpPr>
        <p:spPr bwMode="auto">
          <a:xfrm>
            <a:off x="1889125" y="5300663"/>
            <a:ext cx="1182688" cy="863600"/>
          </a:xfrm>
          <a:prstGeom prst="homePlate">
            <a:avLst>
              <a:gd name="adj" fmla="val 3423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kumimoji="1" lang="zh-CN" altLang="en-US" sz="36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注意 </a:t>
            </a:r>
          </a:p>
        </p:txBody>
      </p:sp>
      <p:sp>
        <p:nvSpPr>
          <p:cNvPr id="96267" name="Text Box 11"/>
          <p:cNvSpPr txBox="1">
            <a:spLocks noChangeArrowheads="1"/>
          </p:cNvSpPr>
          <p:nvPr/>
        </p:nvSpPr>
        <p:spPr bwMode="auto">
          <a:xfrm>
            <a:off x="1889125" y="2141539"/>
            <a:ext cx="8599488" cy="53713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FF"/>
                </a:solidFill>
                <a:ea typeface="华文新魏" panose="02010800040101010101" pitchFamily="2" charset="-122"/>
              </a:rPr>
              <a:t>#define LISTINCREMENT 10 //</a:t>
            </a:r>
            <a:r>
              <a:rPr kumimoji="1" lang="zh-CN" altLang="en-US" sz="2400" b="1">
                <a:solidFill>
                  <a:srgbClr val="0000FF"/>
                </a:solidFill>
                <a:ea typeface="华文新魏" panose="02010800040101010101" pitchFamily="2" charset="-122"/>
              </a:rPr>
              <a:t>线性表存储空间的分配增量 </a:t>
            </a:r>
            <a:endParaRPr kumimoji="1" lang="zh-CN" altLang="en-US" sz="2400" b="1">
              <a:solidFill>
                <a:srgbClr val="000000"/>
              </a:solidFill>
              <a:ea typeface="华文新魏" panose="02010800040101010101" pitchFamily="2" charset="-122"/>
            </a:endParaRPr>
          </a:p>
        </p:txBody>
      </p:sp>
      <p:sp useBgFill="1">
        <p:nvSpPr>
          <p:cNvPr id="96268" name="Text Box 12"/>
          <p:cNvSpPr txBox="1">
            <a:spLocks noChangeArrowheads="1"/>
          </p:cNvSpPr>
          <p:nvPr/>
        </p:nvSpPr>
        <p:spPr bwMode="auto">
          <a:xfrm>
            <a:off x="2279650" y="3078164"/>
            <a:ext cx="7951788" cy="537135"/>
          </a:xfrm>
          <a:prstGeom prst="rect">
            <a:avLst/>
          </a:prstGeom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FF"/>
                </a:solidFill>
                <a:ea typeface="华文新魏" panose="02010800040101010101" pitchFamily="2" charset="-122"/>
              </a:rPr>
              <a:t>ElemType  *elem;   //</a:t>
            </a:r>
            <a:r>
              <a:rPr kumimoji="1" lang="zh-CN" altLang="en-US" sz="2400" b="1">
                <a:solidFill>
                  <a:srgbClr val="0000FF"/>
                </a:solidFill>
                <a:ea typeface="华文新魏" panose="02010800040101010101" pitchFamily="2" charset="-122"/>
              </a:rPr>
              <a:t>数组指针，指示线性表的基地址 </a:t>
            </a:r>
            <a:endParaRPr kumimoji="1" lang="zh-CN" altLang="en-US" sz="2400" b="1">
              <a:solidFill>
                <a:srgbClr val="000000"/>
              </a:solidFill>
              <a:ea typeface="华文新魏" panose="02010800040101010101" pitchFamily="2" charset="-122"/>
            </a:endParaRPr>
          </a:p>
        </p:txBody>
      </p:sp>
      <p:sp useBgFill="1">
        <p:nvSpPr>
          <p:cNvPr id="96269" name="Text Box 13"/>
          <p:cNvSpPr txBox="1">
            <a:spLocks noChangeArrowheads="1"/>
          </p:cNvSpPr>
          <p:nvPr/>
        </p:nvSpPr>
        <p:spPr bwMode="auto">
          <a:xfrm>
            <a:off x="2279651" y="4014788"/>
            <a:ext cx="8023225" cy="533672"/>
          </a:xfrm>
          <a:prstGeom prst="rect">
            <a:avLst/>
          </a:prstGeom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FF"/>
                </a:solidFill>
                <a:ea typeface="华文新魏" panose="02010800040101010101" pitchFamily="2" charset="-122"/>
              </a:rPr>
              <a:t>int listsize;  //</a:t>
            </a:r>
            <a:r>
              <a:rPr kumimoji="1" lang="zh-CN" altLang="en-US" sz="2000" b="1">
                <a:solidFill>
                  <a:srgbClr val="0000FF"/>
                </a:solidFill>
                <a:ea typeface="华文新魏" panose="02010800040101010101" pitchFamily="2" charset="-122"/>
              </a:rPr>
              <a:t>当前分配的存储容量</a:t>
            </a:r>
            <a:r>
              <a:rPr kumimoji="1" lang="en-US" altLang="zh-CN" sz="2000" b="1">
                <a:solidFill>
                  <a:srgbClr val="0000FF"/>
                </a:solidFill>
                <a:ea typeface="华文新魏" panose="02010800040101010101" pitchFamily="2" charset="-122"/>
              </a:rPr>
              <a:t>(</a:t>
            </a:r>
            <a:r>
              <a:rPr kumimoji="1" lang="zh-CN" altLang="en-US" sz="2000" b="1">
                <a:solidFill>
                  <a:srgbClr val="0000FF"/>
                </a:solidFill>
                <a:ea typeface="华文新魏" panose="02010800040101010101" pitchFamily="2" charset="-122"/>
              </a:rPr>
              <a:t>以</a:t>
            </a:r>
            <a:r>
              <a:rPr kumimoji="1" lang="en-US" altLang="zh-CN" sz="2000" b="1">
                <a:solidFill>
                  <a:srgbClr val="0000FF"/>
                </a:solidFill>
                <a:ea typeface="华文新魏" panose="02010800040101010101" pitchFamily="2" charset="-122"/>
              </a:rPr>
              <a:t>sizeof(ElemType)</a:t>
            </a:r>
            <a:r>
              <a:rPr kumimoji="1" lang="zh-CN" altLang="en-US" sz="2000" b="1">
                <a:solidFill>
                  <a:srgbClr val="0000FF"/>
                </a:solidFill>
                <a:ea typeface="华文新魏" panose="02010800040101010101" pitchFamily="2" charset="-122"/>
              </a:rPr>
              <a:t>为单位</a:t>
            </a:r>
            <a:r>
              <a:rPr kumimoji="1" lang="en-US" altLang="zh-CN" sz="2000" b="1">
                <a:solidFill>
                  <a:srgbClr val="0000FF"/>
                </a:solidFill>
                <a:ea typeface="华文新魏" panose="02010800040101010101" pitchFamily="2" charset="-122"/>
              </a:rPr>
              <a:t>)  </a:t>
            </a:r>
            <a:endParaRPr kumimoji="1" lang="en-US" altLang="zh-CN" sz="2400" b="1">
              <a:solidFill>
                <a:srgbClr val="000000"/>
              </a:solidFill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96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6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4" dur="1000"/>
                                        <p:tgtEl>
                                          <p:spTgt spid="96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6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6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6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6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6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6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6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6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6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6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6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6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62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9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6" grpId="0" autoUpdateAnimBg="0"/>
      <p:bldP spid="96261" grpId="0" autoUpdateAnimBg="0"/>
      <p:bldP spid="96262" grpId="0"/>
      <p:bldP spid="96264" grpId="0" animBg="1"/>
      <p:bldP spid="96267" grpId="0" autoUpdateAnimBg="0"/>
      <p:bldP spid="96268" grpId="0" animBg="1" autoUpdateAnimBg="0"/>
      <p:bldP spid="96269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线性表的操作举例</a:t>
            </a:r>
            <a:br>
              <a:rPr lang="zh-CN" altLang="en-US" dirty="0"/>
            </a:br>
            <a:r>
              <a:rPr lang="en-US" altLang="zh-CN" dirty="0"/>
              <a:t>--</a:t>
            </a:r>
            <a:r>
              <a:rPr lang="zh-CN" altLang="en-US" dirty="0"/>
              <a:t>初始化操作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构造一个空的线性表（顺序表）</a:t>
            </a: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3513" y="2348880"/>
            <a:ext cx="2298071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11825" y="2780928"/>
            <a:ext cx="6037643" cy="565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215680" y="3543400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0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215680" y="4149080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9</a:t>
            </a:r>
            <a:endParaRPr lang="zh-CN" altLang="en-US" sz="2800" dirty="0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rot="21359853" flipV="1">
            <a:off x="3503973" y="3104178"/>
            <a:ext cx="1010679" cy="45719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初始化</a:t>
            </a:r>
            <a:r>
              <a:rPr lang="en-US" altLang="zh-CN" dirty="0"/>
              <a:t>---</a:t>
            </a:r>
            <a:r>
              <a:rPr lang="zh-CN" altLang="en-US" dirty="0"/>
              <a:t>类</a:t>
            </a:r>
            <a:r>
              <a:rPr lang="en-US" altLang="zh-CN" dirty="0"/>
              <a:t>c</a:t>
            </a:r>
            <a:r>
              <a:rPr lang="zh-CN" altLang="en-US" dirty="0"/>
              <a:t>语法描述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2135561" y="1508586"/>
            <a:ext cx="8072437" cy="501675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dirty="0" err="1"/>
              <a:t>bool</a:t>
            </a:r>
            <a:r>
              <a:rPr lang="en-US" altLang="zh-CN" sz="3200" dirty="0"/>
              <a:t> </a:t>
            </a:r>
            <a:r>
              <a:rPr lang="en-US" altLang="zh-CN" sz="3200" dirty="0" err="1"/>
              <a:t>InitList</a:t>
            </a:r>
            <a:r>
              <a:rPr lang="en-US" altLang="zh-CN" sz="3200" dirty="0"/>
              <a:t>(</a:t>
            </a:r>
            <a:r>
              <a:rPr lang="en-US" altLang="zh-CN" sz="3200" dirty="0" err="1"/>
              <a:t>SqList</a:t>
            </a:r>
            <a:r>
              <a:rPr lang="en-US" altLang="zh-CN" sz="3200" dirty="0"/>
              <a:t>   &amp;l)</a:t>
            </a:r>
          </a:p>
          <a:p>
            <a:r>
              <a:rPr lang="en-US" altLang="zh-CN" sz="3200" dirty="0"/>
              <a:t>{</a:t>
            </a:r>
          </a:p>
          <a:p>
            <a:r>
              <a:rPr lang="en-US" altLang="zh-CN" sz="3200" dirty="0"/>
              <a:t>         </a:t>
            </a:r>
            <a:r>
              <a:rPr lang="en-US" altLang="zh-CN" sz="3200" dirty="0" err="1"/>
              <a:t>l.elem</a:t>
            </a:r>
            <a:r>
              <a:rPr lang="en-US" altLang="zh-CN" sz="3200" dirty="0"/>
              <a:t>=(</a:t>
            </a:r>
            <a:r>
              <a:rPr lang="en-US" altLang="zh-CN" sz="3200" dirty="0" err="1"/>
              <a:t>ElemType</a:t>
            </a:r>
            <a:r>
              <a:rPr lang="en-US" altLang="zh-CN" sz="3200" dirty="0"/>
              <a:t> *)</a:t>
            </a:r>
          </a:p>
          <a:p>
            <a:r>
              <a:rPr lang="en-US" altLang="zh-CN" sz="3200" dirty="0"/>
              <a:t>            </a:t>
            </a:r>
            <a:r>
              <a:rPr lang="en-US" altLang="zh-CN" sz="3200" dirty="0" err="1"/>
              <a:t>malloc</a:t>
            </a:r>
            <a:r>
              <a:rPr lang="en-US" altLang="zh-CN" sz="3200" dirty="0"/>
              <a:t>(LIST_INIT_SIZE*</a:t>
            </a:r>
            <a:r>
              <a:rPr lang="en-US" altLang="zh-CN" sz="3200" dirty="0" err="1"/>
              <a:t>sizeof</a:t>
            </a:r>
            <a:r>
              <a:rPr lang="en-US" altLang="zh-CN" sz="3200" dirty="0"/>
              <a:t>(</a:t>
            </a:r>
            <a:r>
              <a:rPr lang="en-US" altLang="zh-CN" sz="3200" dirty="0" err="1"/>
              <a:t>ElemType</a:t>
            </a:r>
            <a:r>
              <a:rPr lang="en-US" altLang="zh-CN" sz="3200" dirty="0"/>
              <a:t>));</a:t>
            </a:r>
          </a:p>
          <a:p>
            <a:r>
              <a:rPr lang="en-US" altLang="zh-CN" sz="3200" dirty="0"/>
              <a:t>	if(!</a:t>
            </a:r>
            <a:r>
              <a:rPr lang="en-US" altLang="zh-CN" sz="3200" dirty="0" err="1"/>
              <a:t>l.elem</a:t>
            </a:r>
            <a:r>
              <a:rPr lang="en-US" altLang="zh-CN" sz="3200" dirty="0"/>
              <a:t>)</a:t>
            </a:r>
          </a:p>
          <a:p>
            <a:r>
              <a:rPr lang="en-US" altLang="zh-CN" sz="3200" dirty="0"/>
              <a:t>		exit  (OVERFLOW);</a:t>
            </a:r>
          </a:p>
          <a:p>
            <a:r>
              <a:rPr lang="en-US" altLang="zh-CN" sz="3200" dirty="0"/>
              <a:t>	</a:t>
            </a:r>
            <a:r>
              <a:rPr lang="en-US" altLang="zh-CN" sz="3200" dirty="0" err="1"/>
              <a:t>l.length</a:t>
            </a:r>
            <a:r>
              <a:rPr lang="en-US" altLang="zh-CN" sz="3200" dirty="0"/>
              <a:t>=0;</a:t>
            </a:r>
          </a:p>
          <a:p>
            <a:r>
              <a:rPr lang="en-US" altLang="zh-CN" sz="3200" dirty="0"/>
              <a:t>	</a:t>
            </a:r>
            <a:r>
              <a:rPr lang="en-US" altLang="zh-CN" sz="3200" dirty="0" err="1"/>
              <a:t>l.listsize</a:t>
            </a:r>
            <a:r>
              <a:rPr lang="en-US" altLang="zh-CN" sz="3200" dirty="0"/>
              <a:t>=LIST_INIT_SIZE;</a:t>
            </a:r>
          </a:p>
          <a:p>
            <a:r>
              <a:rPr lang="en-US" altLang="zh-CN" sz="3200" dirty="0"/>
              <a:t>	return  OK;</a:t>
            </a:r>
          </a:p>
          <a:p>
            <a:r>
              <a:rPr lang="en-US" altLang="zh-CN" sz="3200" dirty="0"/>
              <a:t>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zh-CN" altLang="en-US" sz="3600" dirty="0"/>
              <a:t>初始化</a:t>
            </a:r>
            <a:r>
              <a:rPr lang="en-US" altLang="zh-CN" sz="3600" dirty="0"/>
              <a:t>---</a:t>
            </a:r>
            <a:r>
              <a:rPr lang="zh-CN" altLang="en-US" sz="3600" dirty="0"/>
              <a:t>用</a:t>
            </a:r>
            <a:r>
              <a:rPr lang="en-US" altLang="zh-CN" sz="3600" dirty="0"/>
              <a:t>c</a:t>
            </a:r>
            <a:r>
              <a:rPr lang="zh-CN" altLang="en-US" sz="3600" dirty="0"/>
              <a:t>语言描述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135561" y="1508586"/>
            <a:ext cx="8072437" cy="501675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dirty="0" err="1"/>
              <a:t>bool</a:t>
            </a:r>
            <a:r>
              <a:rPr lang="en-US" altLang="zh-CN" sz="3200" dirty="0"/>
              <a:t> </a:t>
            </a:r>
            <a:r>
              <a:rPr lang="en-US" altLang="zh-CN" sz="3200" dirty="0" err="1"/>
              <a:t>InitList</a:t>
            </a:r>
            <a:r>
              <a:rPr lang="en-US" altLang="zh-CN" sz="3200" dirty="0"/>
              <a:t>(</a:t>
            </a:r>
            <a:r>
              <a:rPr lang="en-US" altLang="zh-CN" sz="3200" dirty="0" err="1"/>
              <a:t>SqList</a:t>
            </a:r>
            <a:r>
              <a:rPr lang="en-US" altLang="zh-CN" sz="3200" dirty="0"/>
              <a:t> *l)</a:t>
            </a:r>
          </a:p>
          <a:p>
            <a:r>
              <a:rPr lang="en-US" altLang="zh-CN" sz="3200" dirty="0"/>
              <a:t>{</a:t>
            </a:r>
          </a:p>
          <a:p>
            <a:r>
              <a:rPr lang="en-US" altLang="zh-CN" sz="3200" dirty="0"/>
              <a:t>         l-&gt;</a:t>
            </a:r>
            <a:r>
              <a:rPr lang="en-US" altLang="zh-CN" sz="3200" dirty="0" err="1"/>
              <a:t>elem</a:t>
            </a:r>
            <a:r>
              <a:rPr lang="en-US" altLang="zh-CN" sz="3200" dirty="0"/>
              <a:t>=(</a:t>
            </a:r>
            <a:r>
              <a:rPr lang="en-US" altLang="zh-CN" sz="3200" dirty="0" err="1"/>
              <a:t>ElemType</a:t>
            </a:r>
            <a:r>
              <a:rPr lang="en-US" altLang="zh-CN" sz="3200" dirty="0"/>
              <a:t> *)</a:t>
            </a:r>
          </a:p>
          <a:p>
            <a:r>
              <a:rPr lang="en-US" altLang="zh-CN" sz="3200" dirty="0"/>
              <a:t>            </a:t>
            </a:r>
            <a:r>
              <a:rPr lang="en-US" altLang="zh-CN" sz="3200" dirty="0" err="1"/>
              <a:t>malloc</a:t>
            </a:r>
            <a:r>
              <a:rPr lang="en-US" altLang="zh-CN" sz="3200" dirty="0"/>
              <a:t>(LIST_INIT_SIZE*</a:t>
            </a:r>
            <a:r>
              <a:rPr lang="en-US" altLang="zh-CN" sz="3200" dirty="0" err="1"/>
              <a:t>sizeof</a:t>
            </a:r>
            <a:r>
              <a:rPr lang="en-US" altLang="zh-CN" sz="3200" dirty="0"/>
              <a:t>(</a:t>
            </a:r>
            <a:r>
              <a:rPr lang="en-US" altLang="zh-CN" sz="3200" dirty="0" err="1"/>
              <a:t>ElemType</a:t>
            </a:r>
            <a:r>
              <a:rPr lang="en-US" altLang="zh-CN" sz="3200" dirty="0"/>
              <a:t>));</a:t>
            </a:r>
          </a:p>
          <a:p>
            <a:r>
              <a:rPr lang="en-US" altLang="zh-CN" sz="3200" dirty="0"/>
              <a:t>	if(!l-&gt;</a:t>
            </a:r>
            <a:r>
              <a:rPr lang="en-US" altLang="zh-CN" sz="3200" dirty="0" err="1"/>
              <a:t>elem</a:t>
            </a:r>
            <a:r>
              <a:rPr lang="en-US" altLang="zh-CN" sz="3200" dirty="0"/>
              <a:t>)</a:t>
            </a:r>
          </a:p>
          <a:p>
            <a:r>
              <a:rPr lang="en-US" altLang="zh-CN" sz="3200" dirty="0"/>
              <a:t>		return false;</a:t>
            </a:r>
          </a:p>
          <a:p>
            <a:r>
              <a:rPr lang="en-US" altLang="zh-CN" sz="3200" dirty="0"/>
              <a:t>	l-&gt;length=0;</a:t>
            </a:r>
          </a:p>
          <a:p>
            <a:r>
              <a:rPr lang="en-US" altLang="zh-CN" sz="3200" dirty="0"/>
              <a:t>	l-&gt;</a:t>
            </a:r>
            <a:r>
              <a:rPr lang="en-US" altLang="zh-CN" sz="3200" dirty="0" err="1"/>
              <a:t>listsize</a:t>
            </a:r>
            <a:r>
              <a:rPr lang="en-US" altLang="zh-CN" sz="3200" dirty="0"/>
              <a:t>=LIST_INIT_SIZE;</a:t>
            </a:r>
          </a:p>
          <a:p>
            <a:r>
              <a:rPr lang="en-US" altLang="zh-CN" sz="3200" dirty="0"/>
              <a:t>	return true;</a:t>
            </a:r>
          </a:p>
          <a:p>
            <a:r>
              <a:rPr lang="en-US" altLang="zh-CN" sz="3200" dirty="0"/>
              <a:t>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5"/>
          <p:cNvGrpSpPr/>
          <p:nvPr/>
        </p:nvGrpSpPr>
        <p:grpSpPr bwMode="auto">
          <a:xfrm>
            <a:off x="6342064" y="5691192"/>
            <a:ext cx="301625" cy="628650"/>
            <a:chOff x="2998" y="3494"/>
            <a:chExt cx="190" cy="396"/>
          </a:xfrm>
        </p:grpSpPr>
        <p:sp>
          <p:nvSpPr>
            <p:cNvPr id="15429" name="Text Box 69"/>
            <p:cNvSpPr txBox="1">
              <a:spLocks noChangeArrowheads="1"/>
            </p:cNvSpPr>
            <p:nvPr/>
          </p:nvSpPr>
          <p:spPr bwMode="auto">
            <a:xfrm>
              <a:off x="2998" y="3657"/>
              <a:ext cx="190" cy="233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rgbClr val="0000FF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7</a:t>
              </a:r>
            </a:p>
          </p:txBody>
        </p:sp>
        <p:sp>
          <p:nvSpPr>
            <p:cNvPr id="15430" name="Line 70"/>
            <p:cNvSpPr>
              <a:spLocks noChangeShapeType="1"/>
            </p:cNvSpPr>
            <p:nvPr/>
          </p:nvSpPr>
          <p:spPr bwMode="auto">
            <a:xfrm flipV="1">
              <a:off x="3120" y="3494"/>
              <a:ext cx="0" cy="16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15431" name="Rectangle 71"/>
          <p:cNvSpPr>
            <a:spLocks noChangeArrowheads="1"/>
          </p:cNvSpPr>
          <p:nvPr/>
        </p:nvSpPr>
        <p:spPr bwMode="auto">
          <a:xfrm>
            <a:off x="6269038" y="5691189"/>
            <a:ext cx="533400" cy="835025"/>
          </a:xfrm>
          <a:prstGeom prst="rect">
            <a:avLst/>
          </a:prstGeom>
          <a:ln w="2857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74"/>
          <p:cNvGrpSpPr/>
          <p:nvPr/>
        </p:nvGrpSpPr>
        <p:grpSpPr bwMode="auto">
          <a:xfrm>
            <a:off x="7762876" y="5691192"/>
            <a:ext cx="301625" cy="628650"/>
            <a:chOff x="3965" y="3494"/>
            <a:chExt cx="190" cy="396"/>
          </a:xfrm>
        </p:grpSpPr>
        <p:sp>
          <p:nvSpPr>
            <p:cNvPr id="15401" name="Text Box 41"/>
            <p:cNvSpPr txBox="1">
              <a:spLocks noChangeArrowheads="1"/>
            </p:cNvSpPr>
            <p:nvPr/>
          </p:nvSpPr>
          <p:spPr bwMode="auto">
            <a:xfrm>
              <a:off x="3965" y="3657"/>
              <a:ext cx="190" cy="233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rgbClr val="0000FF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7</a:t>
              </a:r>
            </a:p>
          </p:txBody>
        </p:sp>
        <p:sp>
          <p:nvSpPr>
            <p:cNvPr id="15402" name="Line 42"/>
            <p:cNvSpPr>
              <a:spLocks noChangeShapeType="1"/>
            </p:cNvSpPr>
            <p:nvPr/>
          </p:nvSpPr>
          <p:spPr bwMode="auto">
            <a:xfrm flipV="1">
              <a:off x="4087" y="3494"/>
              <a:ext cx="0" cy="16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52"/>
          <p:cNvGrpSpPr/>
          <p:nvPr/>
        </p:nvGrpSpPr>
        <p:grpSpPr bwMode="auto">
          <a:xfrm>
            <a:off x="7751764" y="5157793"/>
            <a:ext cx="2206625" cy="369888"/>
            <a:chOff x="2064" y="2112"/>
            <a:chExt cx="1390" cy="233"/>
          </a:xfrm>
        </p:grpSpPr>
        <p:sp>
          <p:nvSpPr>
            <p:cNvPr id="15413" name="Text Box 53"/>
            <p:cNvSpPr txBox="1">
              <a:spLocks noChangeArrowheads="1"/>
            </p:cNvSpPr>
            <p:nvPr/>
          </p:nvSpPr>
          <p:spPr bwMode="auto">
            <a:xfrm>
              <a:off x="20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5414" name="Text Box 54"/>
            <p:cNvSpPr txBox="1">
              <a:spLocks noChangeArrowheads="1"/>
            </p:cNvSpPr>
            <p:nvPr/>
          </p:nvSpPr>
          <p:spPr bwMode="auto">
            <a:xfrm>
              <a:off x="230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5415" name="Text Box 55"/>
            <p:cNvSpPr txBox="1">
              <a:spLocks noChangeArrowheads="1"/>
            </p:cNvSpPr>
            <p:nvPr/>
          </p:nvSpPr>
          <p:spPr bwMode="auto">
            <a:xfrm>
              <a:off x="254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5416" name="Text Box 56"/>
            <p:cNvSpPr txBox="1">
              <a:spLocks noChangeArrowheads="1"/>
            </p:cNvSpPr>
            <p:nvPr/>
          </p:nvSpPr>
          <p:spPr bwMode="auto">
            <a:xfrm>
              <a:off x="278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5417" name="Text Box 57"/>
            <p:cNvSpPr txBox="1">
              <a:spLocks noChangeArrowheads="1"/>
            </p:cNvSpPr>
            <p:nvPr/>
          </p:nvSpPr>
          <p:spPr bwMode="auto">
            <a:xfrm>
              <a:off x="302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5418" name="Text Box 58"/>
            <p:cNvSpPr txBox="1">
              <a:spLocks noChangeArrowheads="1"/>
            </p:cNvSpPr>
            <p:nvPr/>
          </p:nvSpPr>
          <p:spPr bwMode="auto">
            <a:xfrm>
              <a:off x="32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  <p:sp useBgFill="1">
        <p:nvSpPr>
          <p:cNvPr id="15419" name="Rectangle 59"/>
          <p:cNvSpPr>
            <a:spLocks noChangeArrowheads="1"/>
          </p:cNvSpPr>
          <p:nvPr/>
        </p:nvSpPr>
        <p:spPr bwMode="auto">
          <a:xfrm>
            <a:off x="7716838" y="5084764"/>
            <a:ext cx="2362200" cy="617537"/>
          </a:xfrm>
          <a:prstGeom prst="rect">
            <a:avLst/>
          </a:prstGeom>
          <a:ln w="2857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5411" name="Rectangle 51"/>
          <p:cNvSpPr>
            <a:spLocks noChangeArrowheads="1"/>
          </p:cNvSpPr>
          <p:nvPr/>
        </p:nvSpPr>
        <p:spPr bwMode="auto">
          <a:xfrm>
            <a:off x="7667625" y="5691189"/>
            <a:ext cx="533400" cy="835025"/>
          </a:xfrm>
          <a:prstGeom prst="rect">
            <a:avLst/>
          </a:prstGeom>
          <a:ln w="2857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86" name="Text Box 26"/>
          <p:cNvSpPr txBox="1">
            <a:spLocks noChangeArrowheads="1"/>
          </p:cNvSpPr>
          <p:nvPr/>
        </p:nvSpPr>
        <p:spPr bwMode="auto">
          <a:xfrm>
            <a:off x="1835151" y="906464"/>
            <a:ext cx="8491427" cy="127419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/>
              <a:t>        </a:t>
            </a:r>
            <a:r>
              <a:rPr lang="zh-CN" altLang="en-US" sz="2400" dirty="0"/>
              <a:t>线性表的插入运算是指在表的第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(1 </a:t>
            </a:r>
            <a:r>
              <a:rPr lang="en-US" altLang="zh-CN" sz="2400" dirty="0">
                <a:sym typeface="Symbol" panose="05050102010706020507" pitchFamily="18" charset="2"/>
              </a:rPr>
              <a:t>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</a:t>
            </a:r>
            <a:r>
              <a:rPr lang="en-US" altLang="zh-CN" sz="2400" dirty="0"/>
              <a:t> </a:t>
            </a:r>
            <a:r>
              <a:rPr lang="en-US" altLang="zh-CN" sz="2400" i="1" dirty="0"/>
              <a:t>n </a:t>
            </a:r>
            <a:r>
              <a:rPr lang="en-US" altLang="zh-CN" sz="2400" dirty="0"/>
              <a:t>+1) </a:t>
            </a:r>
            <a:r>
              <a:rPr lang="zh-CN" altLang="en-US" sz="2400" dirty="0"/>
              <a:t>个位置上， </a:t>
            </a:r>
          </a:p>
          <a:p>
            <a:pPr>
              <a:lnSpc>
                <a:spcPct val="110000"/>
              </a:lnSpc>
            </a:pPr>
            <a:r>
              <a:rPr lang="zh-CN" altLang="en-US" sz="2400" dirty="0"/>
              <a:t>插入一个新元素 </a:t>
            </a:r>
            <a:r>
              <a:rPr lang="en-US" altLang="zh-CN" sz="2400" i="1" dirty="0"/>
              <a:t>b</a:t>
            </a:r>
            <a:r>
              <a:rPr lang="zh-CN" altLang="en-US" sz="2400" dirty="0"/>
              <a:t>，使长度为 </a:t>
            </a:r>
            <a:r>
              <a:rPr lang="en-US" altLang="zh-CN" sz="2400" i="1" dirty="0"/>
              <a:t>n</a:t>
            </a:r>
            <a:r>
              <a:rPr lang="en-US" altLang="zh-CN" sz="2400" dirty="0"/>
              <a:t> </a:t>
            </a:r>
            <a:r>
              <a:rPr lang="zh-CN" altLang="en-US" sz="2400" dirty="0"/>
              <a:t>的线性表 </a:t>
            </a:r>
            <a:r>
              <a:rPr lang="en-US" altLang="zh-CN" sz="2400" dirty="0"/>
              <a:t>(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…,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i="1" baseline="-25000" dirty="0"/>
              <a:t> </a:t>
            </a:r>
            <a:r>
              <a:rPr lang="en-US" altLang="zh-CN" sz="2400" baseline="-25000" dirty="0"/>
              <a:t>–1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dirty="0"/>
              <a:t>, …, 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n</a:t>
            </a:r>
            <a:r>
              <a:rPr lang="en-US" altLang="zh-CN" sz="2400" dirty="0"/>
              <a:t>) 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400" dirty="0"/>
              <a:t>变成长度为 </a:t>
            </a:r>
            <a:r>
              <a:rPr lang="en-US" altLang="zh-CN" sz="2400" i="1" dirty="0"/>
              <a:t>n </a:t>
            </a:r>
            <a:r>
              <a:rPr lang="en-US" altLang="zh-CN" sz="2400" dirty="0"/>
              <a:t>+ 1 </a:t>
            </a:r>
            <a:r>
              <a:rPr lang="zh-CN" altLang="en-US" sz="2400" dirty="0"/>
              <a:t>的线性表                      </a:t>
            </a:r>
            <a:r>
              <a:rPr lang="en-US" altLang="zh-CN" sz="2400" dirty="0"/>
              <a:t>(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…,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i="1" baseline="-25000" dirty="0"/>
              <a:t> </a:t>
            </a:r>
            <a:r>
              <a:rPr lang="en-US" altLang="zh-CN" sz="2400" baseline="-25000" dirty="0"/>
              <a:t>–1</a:t>
            </a:r>
            <a:r>
              <a:rPr lang="en-US" altLang="zh-CN" sz="2400" dirty="0"/>
              <a:t>, </a:t>
            </a:r>
            <a:r>
              <a:rPr lang="en-US" altLang="zh-CN" sz="2400" i="1" dirty="0"/>
              <a:t>b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dirty="0"/>
              <a:t>, …, 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n</a:t>
            </a:r>
            <a:r>
              <a:rPr lang="en-US" altLang="zh-CN" sz="2400" dirty="0"/>
              <a:t>)  </a:t>
            </a:r>
          </a:p>
        </p:txBody>
      </p:sp>
      <p:grpSp>
        <p:nvGrpSpPr>
          <p:cNvPr id="5" name="Group 46"/>
          <p:cNvGrpSpPr/>
          <p:nvPr/>
        </p:nvGrpSpPr>
        <p:grpSpPr bwMode="auto">
          <a:xfrm>
            <a:off x="1955801" y="5157793"/>
            <a:ext cx="2206625" cy="369888"/>
            <a:chOff x="144" y="2112"/>
            <a:chExt cx="1390" cy="233"/>
          </a:xfrm>
        </p:grpSpPr>
        <p:sp>
          <p:nvSpPr>
            <p:cNvPr id="15388" name="Text Box 28"/>
            <p:cNvSpPr txBox="1">
              <a:spLocks noChangeArrowheads="1"/>
            </p:cNvSpPr>
            <p:nvPr/>
          </p:nvSpPr>
          <p:spPr bwMode="auto">
            <a:xfrm>
              <a:off x="14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5389" name="Text Box 29"/>
            <p:cNvSpPr txBox="1">
              <a:spLocks noChangeArrowheads="1"/>
            </p:cNvSpPr>
            <p:nvPr/>
          </p:nvSpPr>
          <p:spPr bwMode="auto">
            <a:xfrm>
              <a:off x="38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5390" name="Text Box 30"/>
            <p:cNvSpPr txBox="1">
              <a:spLocks noChangeArrowheads="1"/>
            </p:cNvSpPr>
            <p:nvPr/>
          </p:nvSpPr>
          <p:spPr bwMode="auto">
            <a:xfrm>
              <a:off x="62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5391" name="Text Box 31"/>
            <p:cNvSpPr txBox="1">
              <a:spLocks noChangeArrowheads="1"/>
            </p:cNvSpPr>
            <p:nvPr/>
          </p:nvSpPr>
          <p:spPr bwMode="auto">
            <a:xfrm>
              <a:off x="8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5392" name="Text Box 32"/>
            <p:cNvSpPr txBox="1">
              <a:spLocks noChangeArrowheads="1"/>
            </p:cNvSpPr>
            <p:nvPr/>
          </p:nvSpPr>
          <p:spPr bwMode="auto">
            <a:xfrm>
              <a:off x="110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5393" name="Text Box 33"/>
            <p:cNvSpPr txBox="1">
              <a:spLocks noChangeArrowheads="1"/>
            </p:cNvSpPr>
            <p:nvPr/>
          </p:nvSpPr>
          <p:spPr bwMode="auto">
            <a:xfrm>
              <a:off x="134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  <p:sp>
        <p:nvSpPr>
          <p:cNvPr id="15394" name="Text Box 34"/>
          <p:cNvSpPr txBox="1">
            <a:spLocks noChangeArrowheads="1"/>
          </p:cNvSpPr>
          <p:nvPr/>
        </p:nvSpPr>
        <p:spPr bwMode="auto">
          <a:xfrm>
            <a:off x="4241800" y="5157788"/>
            <a:ext cx="301686" cy="369332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7</a:t>
            </a:r>
          </a:p>
        </p:txBody>
      </p:sp>
      <p:grpSp>
        <p:nvGrpSpPr>
          <p:cNvPr id="6" name="Group 47"/>
          <p:cNvGrpSpPr/>
          <p:nvPr/>
        </p:nvGrpSpPr>
        <p:grpSpPr bwMode="auto">
          <a:xfrm>
            <a:off x="4859339" y="5157793"/>
            <a:ext cx="2206625" cy="369888"/>
            <a:chOff x="2064" y="2112"/>
            <a:chExt cx="1390" cy="233"/>
          </a:xfrm>
        </p:grpSpPr>
        <p:sp>
          <p:nvSpPr>
            <p:cNvPr id="15395" name="Text Box 35"/>
            <p:cNvSpPr txBox="1">
              <a:spLocks noChangeArrowheads="1"/>
            </p:cNvSpPr>
            <p:nvPr/>
          </p:nvSpPr>
          <p:spPr bwMode="auto">
            <a:xfrm>
              <a:off x="20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5396" name="Text Box 36"/>
            <p:cNvSpPr txBox="1">
              <a:spLocks noChangeArrowheads="1"/>
            </p:cNvSpPr>
            <p:nvPr/>
          </p:nvSpPr>
          <p:spPr bwMode="auto">
            <a:xfrm>
              <a:off x="230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5397" name="Text Box 37"/>
            <p:cNvSpPr txBox="1">
              <a:spLocks noChangeArrowheads="1"/>
            </p:cNvSpPr>
            <p:nvPr/>
          </p:nvSpPr>
          <p:spPr bwMode="auto">
            <a:xfrm>
              <a:off x="254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5398" name="Text Box 38"/>
            <p:cNvSpPr txBox="1">
              <a:spLocks noChangeArrowheads="1"/>
            </p:cNvSpPr>
            <p:nvPr/>
          </p:nvSpPr>
          <p:spPr bwMode="auto">
            <a:xfrm>
              <a:off x="278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5399" name="Text Box 39"/>
            <p:cNvSpPr txBox="1">
              <a:spLocks noChangeArrowheads="1"/>
            </p:cNvSpPr>
            <p:nvPr/>
          </p:nvSpPr>
          <p:spPr bwMode="auto">
            <a:xfrm>
              <a:off x="302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5400" name="Text Box 40"/>
            <p:cNvSpPr txBox="1">
              <a:spLocks noChangeArrowheads="1"/>
            </p:cNvSpPr>
            <p:nvPr/>
          </p:nvSpPr>
          <p:spPr bwMode="auto">
            <a:xfrm>
              <a:off x="32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  <p:sp useBgFill="1">
        <p:nvSpPr>
          <p:cNvPr id="15409" name="Rectangle 49"/>
          <p:cNvSpPr>
            <a:spLocks noChangeArrowheads="1"/>
          </p:cNvSpPr>
          <p:nvPr/>
        </p:nvSpPr>
        <p:spPr bwMode="auto">
          <a:xfrm>
            <a:off x="6764338" y="5084764"/>
            <a:ext cx="381000" cy="606425"/>
          </a:xfrm>
          <a:prstGeom prst="rect">
            <a:avLst/>
          </a:prstGeom>
          <a:ln w="2857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5410" name="Rectangle 50"/>
          <p:cNvSpPr>
            <a:spLocks noChangeArrowheads="1"/>
          </p:cNvSpPr>
          <p:nvPr/>
        </p:nvSpPr>
        <p:spPr bwMode="auto">
          <a:xfrm>
            <a:off x="6383338" y="5084764"/>
            <a:ext cx="381000" cy="606425"/>
          </a:xfrm>
          <a:prstGeom prst="rect">
            <a:avLst/>
          </a:prstGeom>
          <a:ln w="2857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04" name="Text Box 44"/>
          <p:cNvSpPr txBox="1">
            <a:spLocks noChangeArrowheads="1"/>
          </p:cNvSpPr>
          <p:nvPr/>
        </p:nvSpPr>
        <p:spPr bwMode="auto">
          <a:xfrm>
            <a:off x="6764338" y="5157788"/>
            <a:ext cx="301686" cy="369332"/>
          </a:xfrm>
          <a:prstGeom prst="rect">
            <a:avLst/>
          </a:prstGeom>
          <a:solidFill>
            <a:srgbClr val="00FF00"/>
          </a:solidFill>
          <a:ln w="28575">
            <a:solidFill>
              <a:srgbClr val="FF3300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5</a:t>
            </a:r>
          </a:p>
        </p:txBody>
      </p:sp>
      <p:sp>
        <p:nvSpPr>
          <p:cNvPr id="15403" name="Text Box 43"/>
          <p:cNvSpPr txBox="1">
            <a:spLocks noChangeArrowheads="1"/>
          </p:cNvSpPr>
          <p:nvPr/>
        </p:nvSpPr>
        <p:spPr bwMode="auto">
          <a:xfrm>
            <a:off x="7145338" y="5157788"/>
            <a:ext cx="301686" cy="369332"/>
          </a:xfrm>
          <a:prstGeom prst="rect">
            <a:avLst/>
          </a:prstGeom>
          <a:solidFill>
            <a:srgbClr val="00FF00"/>
          </a:solidFill>
          <a:ln w="28575">
            <a:solidFill>
              <a:srgbClr val="FF3300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6</a:t>
            </a:r>
          </a:p>
        </p:txBody>
      </p:sp>
      <p:sp>
        <p:nvSpPr>
          <p:cNvPr id="15405" name="Text Box 45"/>
          <p:cNvSpPr txBox="1">
            <a:spLocks noChangeArrowheads="1"/>
          </p:cNvSpPr>
          <p:nvPr/>
        </p:nvSpPr>
        <p:spPr bwMode="auto">
          <a:xfrm>
            <a:off x="6383338" y="5157788"/>
            <a:ext cx="301686" cy="369332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7</a:t>
            </a:r>
          </a:p>
        </p:txBody>
      </p:sp>
      <p:grpSp>
        <p:nvGrpSpPr>
          <p:cNvPr id="7" name="Group 60"/>
          <p:cNvGrpSpPr/>
          <p:nvPr/>
        </p:nvGrpSpPr>
        <p:grpSpPr bwMode="auto">
          <a:xfrm>
            <a:off x="8132764" y="5157793"/>
            <a:ext cx="2206625" cy="369888"/>
            <a:chOff x="2064" y="2112"/>
            <a:chExt cx="1390" cy="233"/>
          </a:xfrm>
        </p:grpSpPr>
        <p:sp>
          <p:nvSpPr>
            <p:cNvPr id="15421" name="Text Box 61"/>
            <p:cNvSpPr txBox="1">
              <a:spLocks noChangeArrowheads="1"/>
            </p:cNvSpPr>
            <p:nvPr/>
          </p:nvSpPr>
          <p:spPr bwMode="auto">
            <a:xfrm>
              <a:off x="20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5422" name="Text Box 62"/>
            <p:cNvSpPr txBox="1">
              <a:spLocks noChangeArrowheads="1"/>
            </p:cNvSpPr>
            <p:nvPr/>
          </p:nvSpPr>
          <p:spPr bwMode="auto">
            <a:xfrm>
              <a:off x="230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5423" name="Text Box 63"/>
            <p:cNvSpPr txBox="1">
              <a:spLocks noChangeArrowheads="1"/>
            </p:cNvSpPr>
            <p:nvPr/>
          </p:nvSpPr>
          <p:spPr bwMode="auto">
            <a:xfrm>
              <a:off x="254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5424" name="Text Box 64"/>
            <p:cNvSpPr txBox="1">
              <a:spLocks noChangeArrowheads="1"/>
            </p:cNvSpPr>
            <p:nvPr/>
          </p:nvSpPr>
          <p:spPr bwMode="auto">
            <a:xfrm>
              <a:off x="278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5425" name="Text Box 65"/>
            <p:cNvSpPr txBox="1">
              <a:spLocks noChangeArrowheads="1"/>
            </p:cNvSpPr>
            <p:nvPr/>
          </p:nvSpPr>
          <p:spPr bwMode="auto">
            <a:xfrm>
              <a:off x="302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5426" name="Text Box 66"/>
            <p:cNvSpPr txBox="1">
              <a:spLocks noChangeArrowheads="1"/>
            </p:cNvSpPr>
            <p:nvPr/>
          </p:nvSpPr>
          <p:spPr bwMode="auto">
            <a:xfrm>
              <a:off x="32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  <p:sp>
        <p:nvSpPr>
          <p:cNvPr id="15427" name="Text Box 67"/>
          <p:cNvSpPr txBox="1">
            <a:spLocks noChangeArrowheads="1"/>
          </p:cNvSpPr>
          <p:nvPr/>
        </p:nvSpPr>
        <p:spPr bwMode="auto">
          <a:xfrm>
            <a:off x="7751763" y="5157788"/>
            <a:ext cx="301686" cy="369332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7</a:t>
            </a:r>
          </a:p>
        </p:txBody>
      </p:sp>
      <p:sp>
        <p:nvSpPr>
          <p:cNvPr id="15432" name="Text Box 72"/>
          <p:cNvSpPr txBox="1">
            <a:spLocks noChangeArrowheads="1"/>
          </p:cNvSpPr>
          <p:nvPr/>
        </p:nvSpPr>
        <p:spPr bwMode="auto">
          <a:xfrm>
            <a:off x="1835150" y="2205039"/>
            <a:ext cx="8567738" cy="27209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0000FF"/>
                </a:solidFill>
                <a:ea typeface="华文中宋" panose="02010600040101010101" pitchFamily="2" charset="-122"/>
              </a:rPr>
              <a:t>算法思想：</a:t>
            </a:r>
            <a:br>
              <a:rPr lang="zh-CN" altLang="en-US" sz="2400" dirty="0">
                <a:solidFill>
                  <a:srgbClr val="0000FF"/>
                </a:solidFill>
              </a:rPr>
            </a:br>
            <a:r>
              <a:rPr lang="en-US" altLang="zh-CN" sz="2400" dirty="0"/>
              <a:t>1</a:t>
            </a:r>
            <a:r>
              <a:rPr lang="zh-CN" altLang="en-US" sz="2400" dirty="0"/>
              <a:t>）检查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值是否超出所允许的范围 </a:t>
            </a:r>
            <a:r>
              <a:rPr lang="en-US" altLang="zh-CN" sz="2400" dirty="0"/>
              <a:t>(1 </a:t>
            </a:r>
            <a:r>
              <a:rPr lang="en-US" altLang="zh-CN" sz="2400" dirty="0">
                <a:sym typeface="Symbol" panose="05050102010706020507" pitchFamily="18" charset="2"/>
              </a:rPr>
              <a:t>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</a:t>
            </a:r>
            <a:r>
              <a:rPr lang="en-US" altLang="zh-CN" sz="2400" dirty="0"/>
              <a:t> </a:t>
            </a:r>
            <a:r>
              <a:rPr lang="en-US" altLang="zh-CN" sz="2400" i="1" dirty="0"/>
              <a:t>n </a:t>
            </a:r>
            <a:r>
              <a:rPr lang="en-US" altLang="zh-CN" sz="2400" dirty="0"/>
              <a:t>+ 1) </a:t>
            </a:r>
            <a:r>
              <a:rPr lang="zh-CN" altLang="en-US" sz="2400" dirty="0"/>
              <a:t>，若超出， </a:t>
            </a:r>
          </a:p>
          <a:p>
            <a:pPr>
              <a:lnSpc>
                <a:spcPct val="120000"/>
              </a:lnSpc>
            </a:pPr>
            <a:r>
              <a:rPr lang="zh-CN" altLang="en-US" sz="2400" dirty="0"/>
              <a:t>      则进行“超出范围”错误处理；</a:t>
            </a:r>
            <a:br>
              <a:rPr lang="zh-CN" altLang="en-US" sz="2400" dirty="0"/>
            </a:br>
            <a:r>
              <a:rPr lang="en-US" altLang="zh-CN" sz="2400" dirty="0"/>
              <a:t>2</a:t>
            </a:r>
            <a:r>
              <a:rPr lang="zh-CN" altLang="en-US" sz="2400" dirty="0"/>
              <a:t>）将线性表的第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个元素和它后面所有元素均后移一个位置； </a:t>
            </a:r>
            <a:br>
              <a:rPr lang="zh-CN" altLang="en-US" sz="2400" dirty="0"/>
            </a:br>
            <a:r>
              <a:rPr lang="en-US" altLang="zh-CN" sz="2400" dirty="0"/>
              <a:t>3</a:t>
            </a:r>
            <a:r>
              <a:rPr lang="zh-CN" altLang="en-US" sz="2400" dirty="0"/>
              <a:t>）将新元素写入到空出的第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个位置上；</a:t>
            </a:r>
            <a:br>
              <a:rPr lang="zh-CN" altLang="en-US" sz="2400" dirty="0"/>
            </a:br>
            <a:r>
              <a:rPr lang="en-US" altLang="zh-CN" sz="2400" dirty="0"/>
              <a:t>4</a:t>
            </a:r>
            <a:r>
              <a:rPr lang="zh-CN" altLang="en-US" sz="2400" dirty="0"/>
              <a:t>）使线性表的长度增 </a:t>
            </a:r>
            <a:r>
              <a:rPr lang="en-US" altLang="zh-CN" sz="2400" dirty="0"/>
              <a:t>1</a:t>
            </a:r>
            <a:r>
              <a:rPr lang="zh-CN" altLang="en-US" sz="2400" dirty="0"/>
              <a:t>。</a:t>
            </a:r>
          </a:p>
        </p:txBody>
      </p:sp>
      <p:sp>
        <p:nvSpPr>
          <p:cNvPr id="15433" name="Text Box 73"/>
          <p:cNvSpPr txBox="1">
            <a:spLocks noChangeArrowheads="1"/>
          </p:cNvSpPr>
          <p:nvPr/>
        </p:nvSpPr>
        <p:spPr bwMode="auto">
          <a:xfrm>
            <a:off x="1820864" y="332656"/>
            <a:ext cx="21748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400" dirty="0">
                <a:ea typeface="华文中宋" panose="02010600040101010101" pitchFamily="2" charset="-122"/>
              </a:rPr>
              <a:t>  </a:t>
            </a:r>
            <a:r>
              <a:rPr lang="zh-CN" altLang="en-US" sz="2400" dirty="0">
                <a:ea typeface="华文中宋" panose="02010600040101010101" pitchFamily="2" charset="-122"/>
              </a:rPr>
              <a:t>插入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操作： </a:t>
            </a:r>
          </a:p>
        </p:txBody>
      </p:sp>
      <p:sp>
        <p:nvSpPr>
          <p:cNvPr id="49" name="Rectangle 2"/>
          <p:cNvSpPr txBox="1">
            <a:spLocks noChangeArrowheads="1"/>
          </p:cNvSpPr>
          <p:nvPr/>
        </p:nvSpPr>
        <p:spPr>
          <a:xfrm>
            <a:off x="5807970" y="404665"/>
            <a:ext cx="4032447" cy="432047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zh-CN" altLang="en-US" sz="2400" dirty="0">
                <a:latin typeface="+mj-lt"/>
                <a:ea typeface="+mj-ea"/>
                <a:cs typeface="+mj-cs"/>
              </a:rPr>
              <a:t>在第</a:t>
            </a:r>
            <a:r>
              <a:rPr lang="en-US" altLang="zh-CN" sz="2400" dirty="0" err="1">
                <a:latin typeface="+mj-lt"/>
                <a:ea typeface="+mj-ea"/>
                <a:cs typeface="+mj-cs"/>
              </a:rPr>
              <a:t>i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个位置之前插入新元素</a:t>
            </a:r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15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15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5" dur="500"/>
                                        <p:tgtEl>
                                          <p:spTgt spid="15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5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15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0" dur="500"/>
                                        <p:tgtEl>
                                          <p:spTgt spid="15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31" grpId="0" animBg="1"/>
      <p:bldP spid="15419" grpId="0" animBg="1"/>
      <p:bldP spid="15411" grpId="0" animBg="1"/>
      <p:bldP spid="15386" grpId="0" autoUpdateAnimBg="0"/>
      <p:bldP spid="15394" grpId="0" animBg="1" autoUpdateAnimBg="0"/>
      <p:bldP spid="15409" grpId="0" animBg="1"/>
      <p:bldP spid="15410" grpId="0" animBg="1"/>
      <p:bldP spid="15404" grpId="0" animBg="1" autoUpdateAnimBg="0"/>
      <p:bldP spid="15403" grpId="0" animBg="1" autoUpdateAnimBg="0"/>
      <p:bldP spid="15405" grpId="0" animBg="1" autoUpdateAnimBg="0"/>
      <p:bldP spid="15427" grpId="0" animBg="1" autoUpdateAnimBg="0"/>
      <p:bldP spid="15432" grpId="0" autoUpdateAnimBg="0"/>
      <p:bldP spid="4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线性表的应用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各种存储类型之比较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线性表的链式表示和实现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线性表的顺序表示和实现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线性表的概念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" name="组合 10"/>
          <p:cNvGrpSpPr/>
          <p:nvPr/>
        </p:nvGrpSpPr>
        <p:grpSpPr bwMode="auto">
          <a:xfrm>
            <a:off x="2971800" y="1733731"/>
            <a:ext cx="381000" cy="519245"/>
            <a:chOff x="2078" y="1387"/>
            <a:chExt cx="1615" cy="2201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/>
          <p:nvPr/>
        </p:nvGrpSpPr>
        <p:grpSpPr bwMode="auto">
          <a:xfrm>
            <a:off x="3505200" y="2521131"/>
            <a:ext cx="381000" cy="519245"/>
            <a:chOff x="2078" y="1387"/>
            <a:chExt cx="1615" cy="2201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/>
          <p:nvPr/>
        </p:nvGrpSpPr>
        <p:grpSpPr bwMode="auto">
          <a:xfrm>
            <a:off x="3657600" y="3359331"/>
            <a:ext cx="381000" cy="519245"/>
            <a:chOff x="2078" y="1387"/>
            <a:chExt cx="1615" cy="2201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/>
          <p:nvPr/>
        </p:nvGrpSpPr>
        <p:grpSpPr bwMode="auto">
          <a:xfrm>
            <a:off x="3505200" y="4197531"/>
            <a:ext cx="381000" cy="519245"/>
            <a:chOff x="2078" y="1387"/>
            <a:chExt cx="1615" cy="2201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/>
          <p:nvPr/>
        </p:nvGrpSpPr>
        <p:grpSpPr bwMode="auto">
          <a:xfrm>
            <a:off x="3048000" y="4972231"/>
            <a:ext cx="355600" cy="519245"/>
            <a:chOff x="2078" y="1387"/>
            <a:chExt cx="1615" cy="2201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1984" y="116633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8040216" y="175560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8472016" y="175560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8903816" y="175560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100462" y="1052736"/>
            <a:ext cx="8027987" cy="5509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Status 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ListInsert_Sq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Sqlist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 &amp;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L,int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i,ElemType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 e){</a:t>
            </a:r>
          </a:p>
          <a:p>
            <a:pPr lvl="1"/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if(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&lt;1||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&gt;L.length+1) return ERROR;</a:t>
            </a:r>
          </a:p>
          <a:p>
            <a:pPr lvl="1"/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if(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L.length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&gt;=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L.listsize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){   //</a:t>
            </a:r>
            <a:r>
              <a:rPr lang="zh-CN" altLang="en-US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当前存储已满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,</a:t>
            </a:r>
            <a:r>
              <a:rPr lang="zh-CN" altLang="en-US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增加分配</a:t>
            </a:r>
          </a:p>
          <a:p>
            <a:pPr lvl="1"/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newbase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=(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*)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realloc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L.elem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,</a:t>
            </a:r>
          </a:p>
          <a:p>
            <a:pPr lvl="1"/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       (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L.listsize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+ LISTINCREMENT)*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sizeof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));</a:t>
            </a:r>
          </a:p>
          <a:p>
            <a:pPr lvl="1"/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If(!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newbase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) exit(OVERFLOW);</a:t>
            </a:r>
          </a:p>
          <a:p>
            <a:pPr lvl="1"/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L.elem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=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newbase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;</a:t>
            </a:r>
          </a:p>
          <a:p>
            <a:pPr lvl="1"/>
            <a:r>
              <a:rPr lang="en-US" altLang="zh-CN" sz="2200" b="1" dirty="0" err="1">
                <a:latin typeface="Arial" panose="020B0604020202020204" pitchFamily="34" charset="0"/>
              </a:rPr>
              <a:t>L.listsize</a:t>
            </a:r>
            <a:r>
              <a:rPr lang="en-US" altLang="zh-CN" sz="2200" b="1" dirty="0">
                <a:latin typeface="Arial" panose="020B0604020202020204" pitchFamily="34" charset="0"/>
              </a:rPr>
              <a:t>+= LISTINCREMENT;</a:t>
            </a:r>
            <a:endParaRPr lang="en-US" altLang="zh-CN" sz="2200" b="1" dirty="0"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} </a:t>
            </a:r>
          </a:p>
          <a:p>
            <a:pPr lvl="1"/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q=&amp;(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L.elem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[i-1]);</a:t>
            </a:r>
          </a:p>
          <a:p>
            <a:pPr lvl="1"/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for(p </a:t>
            </a:r>
            <a:r>
              <a:rPr lang="en-US" altLang="zh-CN" sz="2200" b="1" dirty="0">
                <a:latin typeface="Arial" panose="020B0604020202020204" pitchFamily="34" charset="0"/>
              </a:rPr>
              <a:t>=&amp;(</a:t>
            </a:r>
            <a:r>
              <a:rPr lang="en-US" altLang="zh-CN" sz="2200" b="1" dirty="0" err="1">
                <a:latin typeface="Arial" panose="020B0604020202020204" pitchFamily="34" charset="0"/>
              </a:rPr>
              <a:t>L.elem</a:t>
            </a:r>
            <a:r>
              <a:rPr lang="en-US" altLang="zh-CN" sz="2200" b="1" dirty="0">
                <a:latin typeface="Arial" panose="020B0604020202020204" pitchFamily="34" charset="0"/>
              </a:rPr>
              <a:t>[L.length-1]) ;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p&gt;=q</a:t>
            </a:r>
            <a:r>
              <a:rPr lang="zh-CN" altLang="en-US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；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- -p) *(p+1)=*p;</a:t>
            </a:r>
          </a:p>
          <a:p>
            <a:pPr lvl="1"/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//</a:t>
            </a:r>
            <a:r>
              <a:rPr lang="zh-CN" altLang="en-US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插入位置之后元素后移</a:t>
            </a:r>
          </a:p>
          <a:p>
            <a:pPr lvl="1"/>
            <a:r>
              <a:rPr lang="zh-CN" altLang="en-US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  *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q=e;</a:t>
            </a:r>
          </a:p>
          <a:p>
            <a:pPr lvl="1"/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 ++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L.length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; </a:t>
            </a:r>
          </a:p>
          <a:p>
            <a:pPr lvl="1"/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 return  OK;</a:t>
            </a:r>
          </a:p>
          <a:p>
            <a:pPr lvl="1"/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}</a:t>
            </a:r>
            <a:endParaRPr lang="en-US" altLang="zh-CN" sz="2200" dirty="0"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108575" y="404813"/>
            <a:ext cx="16383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ea typeface="华文中宋" panose="02010600040101010101" pitchFamily="2" charset="-122"/>
              </a:rPr>
              <a:t>算法 </a:t>
            </a:r>
            <a:r>
              <a:rPr lang="en-US" altLang="zh-CN" sz="2800" dirty="0">
                <a:ea typeface="华文中宋" panose="02010600040101010101" pitchFamily="2" charset="-122"/>
              </a:rPr>
              <a:t>2.4 </a:t>
            </a:r>
            <a:r>
              <a:rPr lang="en-US" altLang="zh-CN" sz="2800" baseline="-8000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2" name="Text Box 20"/>
          <p:cNvSpPr txBox="1">
            <a:spLocks noChangeArrowheads="1"/>
          </p:cNvSpPr>
          <p:nvPr/>
        </p:nvSpPr>
        <p:spPr bwMode="auto">
          <a:xfrm>
            <a:off x="3287688" y="332656"/>
            <a:ext cx="4493538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插入算法的时间复杂度分析</a:t>
            </a:r>
          </a:p>
        </p:txBody>
      </p:sp>
      <p:sp>
        <p:nvSpPr>
          <p:cNvPr id="18453" name="Text Box 21"/>
          <p:cNvSpPr txBox="1">
            <a:spLocks noChangeArrowheads="1"/>
          </p:cNvSpPr>
          <p:nvPr/>
        </p:nvSpPr>
        <p:spPr bwMode="auto">
          <a:xfrm>
            <a:off x="1803401" y="1316038"/>
            <a:ext cx="575151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zh-CN" sz="2400" dirty="0">
                <a:solidFill>
                  <a:srgbClr val="FF3300"/>
                </a:solidFill>
                <a:ea typeface="华文中宋" panose="02010600040101010101" pitchFamily="2" charset="-122"/>
              </a:rPr>
              <a:t>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问题规模</a:t>
            </a:r>
            <a:r>
              <a:rPr lang="zh-CN" altLang="en-US" sz="2400" dirty="0">
                <a:ea typeface="华文中宋" panose="02010600040101010101" pitchFamily="2" charset="-122"/>
              </a:rPr>
              <a:t>是表的长度，设它的值为 </a:t>
            </a:r>
            <a:r>
              <a:rPr lang="en-US" altLang="zh-CN" sz="2400" i="1" dirty="0">
                <a:ea typeface="华文中宋" panose="02010600040101010101" pitchFamily="2" charset="-122"/>
              </a:rPr>
              <a:t>n</a:t>
            </a:r>
            <a:r>
              <a:rPr lang="zh-CN" altLang="en-US" sz="2400" dirty="0">
                <a:ea typeface="华文中宋" panose="02010600040101010101" pitchFamily="2" charset="-122"/>
              </a:rPr>
              <a:t>。 </a:t>
            </a:r>
          </a:p>
        </p:txBody>
      </p:sp>
      <p:sp>
        <p:nvSpPr>
          <p:cNvPr id="18454" name="Text Box 22"/>
          <p:cNvSpPr txBox="1">
            <a:spLocks noChangeArrowheads="1"/>
          </p:cNvSpPr>
          <p:nvPr/>
        </p:nvSpPr>
        <p:spPr bwMode="auto">
          <a:xfrm>
            <a:off x="1803400" y="1844676"/>
            <a:ext cx="8510588" cy="1844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3"/>
              </a:buBlip>
            </a:pPr>
            <a:r>
              <a:rPr lang="en-US" altLang="zh-CN" sz="2400" dirty="0">
                <a:ea typeface="华文中宋" panose="02010600040101010101" pitchFamily="2" charset="-122"/>
              </a:rPr>
              <a:t>  </a:t>
            </a:r>
            <a:r>
              <a:rPr lang="zh-CN" altLang="en-US" sz="2400" dirty="0">
                <a:ea typeface="华文中宋" panose="02010600040101010101" pitchFamily="2" charset="-122"/>
              </a:rPr>
              <a:t>算法的时间主要花费在向后移动元素的 </a:t>
            </a:r>
            <a:r>
              <a:rPr lang="en-US" altLang="zh-CN" sz="2400" dirty="0">
                <a:ea typeface="华文中宋" panose="02010600040101010101" pitchFamily="2" charset="-122"/>
              </a:rPr>
              <a:t>for </a:t>
            </a:r>
            <a:r>
              <a:rPr lang="zh-CN" altLang="en-US" sz="2400" dirty="0">
                <a:ea typeface="华文中宋" panose="02010600040101010101" pitchFamily="2" charset="-122"/>
              </a:rPr>
              <a:t>循环语句上。该 </a:t>
            </a:r>
          </a:p>
          <a:p>
            <a:pPr>
              <a:lnSpc>
                <a:spcPct val="16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     语句的循环次数为 </a:t>
            </a:r>
            <a:r>
              <a:rPr lang="en-US" altLang="zh-CN" sz="2400" dirty="0">
                <a:ea typeface="华文中宋" panose="02010600040101010101" pitchFamily="2" charset="-122"/>
              </a:rPr>
              <a:t>(</a:t>
            </a:r>
            <a:r>
              <a:rPr lang="en-US" altLang="zh-CN" sz="2400" i="1" dirty="0">
                <a:ea typeface="华文中宋" panose="02010600040101010101" pitchFamily="2" charset="-122"/>
              </a:rPr>
              <a:t>n</a:t>
            </a:r>
            <a:r>
              <a:rPr lang="en-US" altLang="zh-CN" sz="2400" dirty="0">
                <a:ea typeface="华文中宋" panose="02010600040101010101" pitchFamily="2" charset="-122"/>
              </a:rPr>
              <a:t>– </a:t>
            </a:r>
            <a:r>
              <a:rPr lang="en-US" altLang="zh-CN" sz="24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400" dirty="0">
                <a:ea typeface="华文中宋" panose="02010600040101010101" pitchFamily="2" charset="-122"/>
              </a:rPr>
              <a:t> +1)</a:t>
            </a:r>
            <a:r>
              <a:rPr lang="zh-CN" altLang="en-US" sz="2400" dirty="0">
                <a:ea typeface="华文中宋" panose="02010600040101010101" pitchFamily="2" charset="-122"/>
              </a:rPr>
              <a:t>。由此可看出，所需移动元素的 </a:t>
            </a:r>
          </a:p>
          <a:p>
            <a:pPr>
              <a:lnSpc>
                <a:spcPct val="16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     次数不仅依赖于表的长度 </a:t>
            </a:r>
            <a:r>
              <a:rPr lang="en-US" altLang="zh-CN" sz="2400" i="1" dirty="0">
                <a:ea typeface="华文中宋" panose="02010600040101010101" pitchFamily="2" charset="-122"/>
              </a:rPr>
              <a:t>n</a:t>
            </a:r>
            <a:r>
              <a:rPr lang="zh-CN" altLang="en-US" sz="2400" dirty="0">
                <a:ea typeface="华文中宋" panose="02010600040101010101" pitchFamily="2" charset="-122"/>
              </a:rPr>
              <a:t>，而且还与插入位置 </a:t>
            </a:r>
            <a:r>
              <a:rPr lang="en-US" altLang="zh-CN" sz="24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400" i="1" dirty="0">
                <a:ea typeface="华文中宋" panose="02010600040101010101" pitchFamily="2" charset="-122"/>
              </a:rPr>
              <a:t> </a:t>
            </a:r>
            <a:r>
              <a:rPr lang="zh-CN" altLang="en-US" sz="2400" dirty="0">
                <a:ea typeface="华文中宋" panose="02010600040101010101" pitchFamily="2" charset="-122"/>
              </a:rPr>
              <a:t>有关。</a:t>
            </a:r>
          </a:p>
        </p:txBody>
      </p: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1787525" y="3676651"/>
            <a:ext cx="8463214" cy="120597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3"/>
              </a:buBlip>
            </a:pPr>
            <a:r>
              <a:rPr lang="en-US" altLang="zh-CN" sz="2400" dirty="0">
                <a:ea typeface="华文中宋" panose="02010600040101010101" pitchFamily="2" charset="-122"/>
              </a:rPr>
              <a:t>  </a:t>
            </a:r>
            <a:r>
              <a:rPr lang="zh-CN" altLang="en-US" sz="2400" dirty="0">
                <a:ea typeface="华文中宋" panose="02010600040101010101" pitchFamily="2" charset="-122"/>
              </a:rPr>
              <a:t>当插入位置在表尾 </a:t>
            </a:r>
            <a:r>
              <a:rPr lang="en-US" altLang="zh-CN" sz="2400" dirty="0">
                <a:ea typeface="华文中宋" panose="02010600040101010101" pitchFamily="2" charset="-122"/>
              </a:rPr>
              <a:t>(</a:t>
            </a:r>
            <a:r>
              <a:rPr lang="en-US" altLang="zh-CN" sz="24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400" dirty="0">
                <a:ea typeface="华文中宋" panose="02010600040101010101" pitchFamily="2" charset="-122"/>
              </a:rPr>
              <a:t>=</a:t>
            </a:r>
            <a:r>
              <a:rPr lang="en-US" altLang="zh-CN" sz="2400" i="1" dirty="0">
                <a:ea typeface="华文中宋" panose="02010600040101010101" pitchFamily="2" charset="-122"/>
              </a:rPr>
              <a:t>n </a:t>
            </a:r>
            <a:r>
              <a:rPr lang="en-US" altLang="zh-CN" sz="2400" dirty="0">
                <a:ea typeface="华文中宋" panose="02010600040101010101" pitchFamily="2" charset="-122"/>
              </a:rPr>
              <a:t>+1) </a:t>
            </a:r>
            <a:r>
              <a:rPr lang="zh-CN" altLang="en-US" sz="2400" dirty="0">
                <a:ea typeface="华文中宋" panose="02010600040101010101" pitchFamily="2" charset="-122"/>
              </a:rPr>
              <a:t>时，不需要移动任何元素；这是 </a:t>
            </a:r>
          </a:p>
          <a:p>
            <a:pPr>
              <a:lnSpc>
                <a:spcPct val="16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     最好情况，其时间复杂度 </a:t>
            </a:r>
            <a:r>
              <a:rPr lang="en-US" altLang="zh-CN" sz="2400" i="1" dirty="0">
                <a:ea typeface="华文中宋" panose="02010600040101010101" pitchFamily="2" charset="-122"/>
              </a:rPr>
              <a:t>O</a:t>
            </a:r>
            <a:r>
              <a:rPr lang="en-US" altLang="zh-CN" sz="2400" dirty="0">
                <a:ea typeface="华文中宋" panose="02010600040101010101" pitchFamily="2" charset="-122"/>
              </a:rPr>
              <a:t>(1)</a:t>
            </a:r>
            <a:r>
              <a:rPr lang="zh-CN" altLang="en-US" sz="2400" dirty="0">
                <a:ea typeface="华文中宋" panose="02010600040101010101" pitchFamily="2" charset="-122"/>
              </a:rPr>
              <a:t>。</a:t>
            </a:r>
          </a:p>
        </p:txBody>
      </p:sp>
      <p:sp>
        <p:nvSpPr>
          <p:cNvPr id="18456" name="Text Box 24"/>
          <p:cNvSpPr txBox="1">
            <a:spLocks noChangeArrowheads="1"/>
          </p:cNvSpPr>
          <p:nvPr/>
        </p:nvSpPr>
        <p:spPr bwMode="auto">
          <a:xfrm>
            <a:off x="1787525" y="4976814"/>
            <a:ext cx="8527334" cy="120597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3"/>
              </a:buBlip>
            </a:pPr>
            <a:r>
              <a:rPr lang="en-US" altLang="zh-CN" sz="2400" dirty="0">
                <a:ea typeface="华文中宋" panose="02010600040101010101" pitchFamily="2" charset="-122"/>
              </a:rPr>
              <a:t>  </a:t>
            </a:r>
            <a:r>
              <a:rPr lang="zh-CN" altLang="en-US" sz="2400" dirty="0">
                <a:ea typeface="华文中宋" panose="02010600040101010101" pitchFamily="2" charset="-122"/>
              </a:rPr>
              <a:t>当插入位置在表头 </a:t>
            </a:r>
            <a:r>
              <a:rPr lang="en-US" altLang="zh-CN" sz="2400" dirty="0">
                <a:ea typeface="华文中宋" panose="02010600040101010101" pitchFamily="2" charset="-122"/>
              </a:rPr>
              <a:t>(</a:t>
            </a:r>
            <a:r>
              <a:rPr lang="en-US" altLang="zh-CN" sz="24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400" i="1" dirty="0">
                <a:ea typeface="华文中宋" panose="02010600040101010101" pitchFamily="2" charset="-122"/>
              </a:rPr>
              <a:t> </a:t>
            </a:r>
            <a:r>
              <a:rPr lang="en-US" altLang="zh-CN" sz="2400" dirty="0">
                <a:ea typeface="华文中宋" panose="02010600040101010101" pitchFamily="2" charset="-122"/>
              </a:rPr>
              <a:t>= 1) </a:t>
            </a:r>
            <a:r>
              <a:rPr lang="zh-CN" altLang="en-US" sz="2400" dirty="0">
                <a:ea typeface="华文中宋" panose="02010600040101010101" pitchFamily="2" charset="-122"/>
              </a:rPr>
              <a:t>时，所有元素都要向后移动，循环 </a:t>
            </a:r>
          </a:p>
          <a:p>
            <a:pPr>
              <a:lnSpc>
                <a:spcPct val="16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     语句执行 </a:t>
            </a:r>
            <a:r>
              <a:rPr lang="en-US" altLang="zh-CN" sz="2400" i="1" dirty="0">
                <a:ea typeface="华文中宋" panose="02010600040101010101" pitchFamily="2" charset="-122"/>
              </a:rPr>
              <a:t>n</a:t>
            </a:r>
            <a:r>
              <a:rPr lang="en-US" altLang="zh-CN" sz="2400" dirty="0">
                <a:ea typeface="华文中宋" panose="02010600040101010101" pitchFamily="2" charset="-122"/>
              </a:rPr>
              <a:t> </a:t>
            </a:r>
            <a:r>
              <a:rPr lang="zh-CN" altLang="en-US" sz="2400" dirty="0">
                <a:ea typeface="华文中宋" panose="02010600040101010101" pitchFamily="2" charset="-122"/>
              </a:rPr>
              <a:t>次，这是最坏情况，其时间复杂度 </a:t>
            </a:r>
            <a:r>
              <a:rPr lang="en-US" altLang="zh-CN" sz="2400" i="1" dirty="0">
                <a:ea typeface="华文中宋" panose="02010600040101010101" pitchFamily="2" charset="-122"/>
              </a:rPr>
              <a:t>O</a:t>
            </a:r>
            <a:r>
              <a:rPr lang="en-US" altLang="zh-CN" sz="2400" dirty="0">
                <a:ea typeface="华文中宋" panose="02010600040101010101" pitchFamily="2" charset="-122"/>
              </a:rPr>
              <a:t>(</a:t>
            </a:r>
            <a:r>
              <a:rPr lang="en-US" altLang="zh-CN" sz="2400" i="1" dirty="0">
                <a:ea typeface="华文中宋" panose="02010600040101010101" pitchFamily="2" charset="-122"/>
              </a:rPr>
              <a:t>n</a:t>
            </a:r>
            <a:r>
              <a:rPr lang="en-US" altLang="zh-CN" sz="2400" dirty="0">
                <a:ea typeface="华文中宋" panose="02010600040101010101" pitchFamily="2" charset="-122"/>
              </a:rPr>
              <a:t>)</a:t>
            </a:r>
            <a:r>
              <a:rPr lang="zh-CN" altLang="en-US" sz="2400" dirty="0">
                <a:ea typeface="华文中宋" panose="02010600040101010101" pitchFamily="2" charset="-122"/>
              </a:rPr>
              <a:t>。</a:t>
            </a: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53" grpId="0" autoUpdateAnimBg="0"/>
      <p:bldP spid="18454" grpId="0" autoUpdateAnimBg="0"/>
      <p:bldP spid="18455" grpId="0" autoUpdateAnimBg="0"/>
      <p:bldP spid="18456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9" name="Text Box 19"/>
          <p:cNvSpPr txBox="1">
            <a:spLocks noChangeArrowheads="1"/>
          </p:cNvSpPr>
          <p:nvPr/>
        </p:nvSpPr>
        <p:spPr bwMode="auto">
          <a:xfrm>
            <a:off x="2097088" y="609600"/>
            <a:ext cx="7289496" cy="12786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FontTx/>
              <a:buBlip>
                <a:blip r:embed="rId4"/>
              </a:buBlip>
            </a:pPr>
            <a:r>
              <a:rPr lang="en-US" altLang="zh-CN" sz="2200" dirty="0">
                <a:ea typeface="华文中宋" panose="02010600040101010101" pitchFamily="2" charset="-122"/>
              </a:rPr>
              <a:t>  </a:t>
            </a:r>
            <a:r>
              <a:rPr lang="zh-CN" altLang="en-US" sz="2200" dirty="0">
                <a:ea typeface="华文中宋" panose="02010600040101010101" pitchFamily="2" charset="-122"/>
              </a:rPr>
              <a:t>算法的平均时间复杂度：</a:t>
            </a:r>
            <a:r>
              <a:rPr lang="zh-CN" altLang="en-US" sz="2200" dirty="0"/>
              <a:t>设 </a:t>
            </a:r>
            <a:r>
              <a:rPr lang="en-US" altLang="zh-CN" sz="2200" i="1" dirty="0"/>
              <a:t>p</a:t>
            </a:r>
            <a:r>
              <a:rPr lang="en-US" altLang="zh-CN" sz="2200" i="1" baseline="-25000" dirty="0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为在第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个元素之前插入 </a:t>
            </a:r>
          </a:p>
          <a:p>
            <a:pPr>
              <a:lnSpc>
                <a:spcPct val="120000"/>
              </a:lnSpc>
            </a:pPr>
            <a:r>
              <a:rPr lang="zh-CN" altLang="en-US" sz="2200" dirty="0"/>
              <a:t>     一个元素的概率，则在长度为</a:t>
            </a:r>
            <a:r>
              <a:rPr lang="zh-CN" altLang="en-US" sz="2200" baseline="30000" dirty="0"/>
              <a:t> </a:t>
            </a:r>
            <a:r>
              <a:rPr lang="en-US" altLang="zh-CN" sz="2200" i="1" dirty="0"/>
              <a:t>n</a:t>
            </a:r>
            <a:r>
              <a:rPr lang="en-US" altLang="zh-CN" sz="2200" baseline="30000" dirty="0"/>
              <a:t> </a:t>
            </a:r>
            <a:r>
              <a:rPr lang="zh-CN" altLang="en-US" sz="2200" dirty="0"/>
              <a:t>的线性表中插入一个元 </a:t>
            </a:r>
          </a:p>
          <a:p>
            <a:pPr>
              <a:lnSpc>
                <a:spcPct val="120000"/>
              </a:lnSpc>
            </a:pPr>
            <a:r>
              <a:rPr lang="zh-CN" altLang="en-US" sz="2200" dirty="0"/>
              <a:t>     素时所需移动元素次数的期望值为 </a:t>
            </a:r>
          </a:p>
        </p:txBody>
      </p:sp>
      <p:graphicFrame>
        <p:nvGraphicFramePr>
          <p:cNvPr id="51220" name="Object 20"/>
          <p:cNvGraphicFramePr>
            <a:graphicFrameLocks noChangeAspect="1"/>
          </p:cNvGraphicFramePr>
          <p:nvPr/>
        </p:nvGraphicFramePr>
        <p:xfrm>
          <a:off x="4367213" y="2060575"/>
          <a:ext cx="28194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16" name="公式" r:id="rId5" imgW="31699200" imgH="10363200" progId="Equation.3">
                  <p:embed/>
                </p:oleObj>
              </mc:Choice>
              <mc:Fallback>
                <p:oleObj name="公式" r:id="rId5" imgW="31699200" imgH="10363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7213" y="2060575"/>
                        <a:ext cx="2819400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1" name="Text Box 21"/>
          <p:cNvSpPr txBox="1">
            <a:spLocks noChangeArrowheads="1"/>
          </p:cNvSpPr>
          <p:nvPr/>
        </p:nvSpPr>
        <p:spPr bwMode="auto">
          <a:xfrm>
            <a:off x="2097088" y="3008314"/>
            <a:ext cx="7092006" cy="8808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en-US" altLang="zh-CN" dirty="0"/>
              <a:t>     </a:t>
            </a:r>
            <a:r>
              <a:rPr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假设</a:t>
            </a:r>
            <a:r>
              <a:rPr lang="zh-CN" altLang="en-US" sz="2200" dirty="0"/>
              <a:t>在表中任何位置 </a:t>
            </a:r>
            <a:r>
              <a:rPr lang="en-US" altLang="zh-CN" sz="2200" dirty="0"/>
              <a:t>(1 </a:t>
            </a:r>
            <a:r>
              <a:rPr lang="en-US" altLang="zh-CN" sz="2200" dirty="0">
                <a:sym typeface="Symbol" panose="05050102010706020507" pitchFamily="18" charset="2"/>
              </a:rPr>
              <a:t></a:t>
            </a:r>
            <a:r>
              <a:rPr lang="en-US" altLang="zh-CN" sz="2200" dirty="0"/>
              <a:t>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en-US" altLang="zh-CN" sz="2200" dirty="0">
                <a:sym typeface="Symbol" panose="05050102010706020507" pitchFamily="18" charset="2"/>
              </a:rPr>
              <a:t></a:t>
            </a:r>
            <a:r>
              <a:rPr lang="en-US" altLang="zh-CN" sz="2200" dirty="0"/>
              <a:t> </a:t>
            </a:r>
            <a:r>
              <a:rPr lang="en-US" altLang="zh-CN" sz="2200" i="1" dirty="0"/>
              <a:t>n</a:t>
            </a:r>
            <a:r>
              <a:rPr lang="en-US" altLang="zh-CN" sz="2200" dirty="0"/>
              <a:t>+1) </a:t>
            </a:r>
            <a:r>
              <a:rPr lang="zh-CN" altLang="en-US" sz="2200" dirty="0"/>
              <a:t>上插入元素的机会是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200" dirty="0"/>
              <a:t>均等的，</a:t>
            </a:r>
            <a:r>
              <a:rPr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则</a:t>
            </a:r>
          </a:p>
        </p:txBody>
      </p:sp>
      <p:graphicFrame>
        <p:nvGraphicFramePr>
          <p:cNvPr id="51222" name="Object 22"/>
          <p:cNvGraphicFramePr>
            <a:graphicFrameLocks noChangeAspect="1"/>
          </p:cNvGraphicFramePr>
          <p:nvPr/>
        </p:nvGraphicFramePr>
        <p:xfrm>
          <a:off x="3359150" y="3933825"/>
          <a:ext cx="1409700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17" name="公式" r:id="rId7" imgW="15849600" imgH="9753600" progId="Equation.3">
                  <p:embed/>
                </p:oleObj>
              </mc:Choice>
              <mc:Fallback>
                <p:oleObj name="公式" r:id="rId7" imgW="15849600" imgH="9753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0" y="3933825"/>
                        <a:ext cx="1409700" cy="865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3" name="Object 23"/>
          <p:cNvGraphicFramePr>
            <a:graphicFrameLocks noChangeAspect="1"/>
          </p:cNvGraphicFramePr>
          <p:nvPr/>
        </p:nvGraphicFramePr>
        <p:xfrm>
          <a:off x="5351464" y="4021138"/>
          <a:ext cx="3768725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18" name="公式" r:id="rId9" imgW="42367200" imgH="10363200" progId="Equation.3">
                  <p:embed/>
                </p:oleObj>
              </mc:Choice>
              <mc:Fallback>
                <p:oleObj name="公式" r:id="rId9" imgW="42367200" imgH="10363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1464" y="4021138"/>
                        <a:ext cx="3768725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4" name="Text Box 24"/>
          <p:cNvSpPr txBox="1">
            <a:spLocks noChangeArrowheads="1"/>
          </p:cNvSpPr>
          <p:nvPr/>
        </p:nvSpPr>
        <p:spPr bwMode="auto">
          <a:xfrm>
            <a:off x="2097088" y="5118819"/>
            <a:ext cx="7936788" cy="14219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ea typeface="华文中宋" panose="02010600040101010101" pitchFamily="2" charset="-122"/>
              </a:rPr>
              <a:t>       </a:t>
            </a:r>
            <a:r>
              <a:rPr lang="zh-CN" altLang="en-US" sz="2400" dirty="0"/>
              <a:t>由此可见，</a:t>
            </a:r>
            <a:r>
              <a:rPr lang="zh-CN" altLang="en-US" sz="2400" dirty="0">
                <a:solidFill>
                  <a:srgbClr val="0000FF"/>
                </a:solidFill>
                <a:ea typeface="华文中宋" panose="02010600040101010101" pitchFamily="2" charset="-122"/>
              </a:rPr>
              <a:t>在顺序表上做插入运算，平均要移动表上 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0000FF"/>
                </a:solidFill>
                <a:ea typeface="华文中宋" panose="02010600040101010101" pitchFamily="2" charset="-122"/>
              </a:rPr>
              <a:t>一半元素。</a:t>
            </a:r>
            <a:r>
              <a:rPr lang="zh-CN" altLang="en-US" sz="2400" dirty="0"/>
              <a:t>当表长 </a:t>
            </a:r>
            <a:r>
              <a:rPr lang="en-US" altLang="zh-CN" sz="2400" i="1" dirty="0"/>
              <a:t>n</a:t>
            </a:r>
            <a:r>
              <a:rPr lang="en-US" altLang="zh-CN" sz="2400" dirty="0"/>
              <a:t> </a:t>
            </a:r>
            <a:r>
              <a:rPr lang="zh-CN" altLang="en-US" sz="2400" dirty="0"/>
              <a:t>较大时，算法的效率相当低。算法的 </a:t>
            </a:r>
          </a:p>
          <a:p>
            <a:pPr>
              <a:lnSpc>
                <a:spcPct val="120000"/>
              </a:lnSpc>
            </a:pPr>
            <a:r>
              <a:rPr lang="zh-CN" altLang="en-US" sz="2400" dirty="0"/>
              <a:t>平均时间复杂度为 </a:t>
            </a:r>
            <a:r>
              <a:rPr lang="en-US" altLang="zh-CN" sz="2400" i="1" dirty="0"/>
              <a:t>O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1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1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1" grpId="0" autoUpdateAnimBg="0"/>
      <p:bldP spid="51224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4" name="Text Box 28"/>
          <p:cNvSpPr txBox="1">
            <a:spLocks noChangeArrowheads="1"/>
          </p:cNvSpPr>
          <p:nvPr/>
        </p:nvSpPr>
        <p:spPr bwMode="auto">
          <a:xfrm>
            <a:off x="1847850" y="533400"/>
            <a:ext cx="19240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400" dirty="0">
                <a:ea typeface="华文中宋" panose="02010600040101010101" pitchFamily="2" charset="-122"/>
              </a:rPr>
              <a:t>  </a:t>
            </a:r>
            <a:r>
              <a:rPr lang="zh-CN" altLang="en-US" sz="2400" dirty="0">
                <a:ea typeface="华文中宋" panose="02010600040101010101" pitchFamily="2" charset="-122"/>
              </a:rPr>
              <a:t>删除操作  </a:t>
            </a:r>
          </a:p>
        </p:txBody>
      </p:sp>
      <p:sp>
        <p:nvSpPr>
          <p:cNvPr id="19485" name="Text Box 29"/>
          <p:cNvSpPr txBox="1">
            <a:spLocks noChangeArrowheads="1"/>
          </p:cNvSpPr>
          <p:nvPr/>
        </p:nvSpPr>
        <p:spPr bwMode="auto">
          <a:xfrm>
            <a:off x="1847851" y="1006476"/>
            <a:ext cx="8251825" cy="16986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 dirty="0"/>
              <a:t>        </a:t>
            </a:r>
            <a:r>
              <a:rPr lang="zh-CN" altLang="en-US" sz="2400" dirty="0"/>
              <a:t>线性表的删除运算是指将线性表的第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(1 </a:t>
            </a:r>
            <a:r>
              <a:rPr lang="en-US" altLang="zh-CN" sz="2400" dirty="0">
                <a:sym typeface="Symbol" panose="05050102010706020507" pitchFamily="18" charset="2"/>
              </a:rPr>
              <a:t>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</a:t>
            </a:r>
            <a:r>
              <a:rPr lang="en-US" altLang="zh-CN" sz="2400" dirty="0"/>
              <a:t> </a:t>
            </a:r>
            <a:r>
              <a:rPr lang="en-US" altLang="zh-CN" sz="2400" i="1" dirty="0"/>
              <a:t>n</a:t>
            </a:r>
            <a:r>
              <a:rPr lang="en-US" altLang="zh-CN" sz="2400" dirty="0"/>
              <a:t>) </a:t>
            </a:r>
            <a:r>
              <a:rPr lang="zh-CN" altLang="en-US" sz="2400" dirty="0"/>
              <a:t>个元素 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删除，使长度为 </a:t>
            </a:r>
            <a:r>
              <a:rPr lang="en-US" altLang="zh-CN" sz="2400" i="1" dirty="0"/>
              <a:t>n</a:t>
            </a:r>
            <a:r>
              <a:rPr lang="en-US" altLang="zh-CN" sz="2400" dirty="0"/>
              <a:t> </a:t>
            </a:r>
            <a:r>
              <a:rPr lang="zh-CN" altLang="en-US" sz="2400" dirty="0"/>
              <a:t>的线性表          </a:t>
            </a:r>
            <a:r>
              <a:rPr lang="en-US" altLang="zh-CN" sz="2400" dirty="0"/>
              <a:t>(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…,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i="1" baseline="-25000" dirty="0"/>
              <a:t> </a:t>
            </a:r>
            <a:r>
              <a:rPr lang="en-US" altLang="zh-CN" sz="2400" baseline="-25000" dirty="0"/>
              <a:t>–1</a:t>
            </a:r>
            <a:r>
              <a:rPr lang="en-US" altLang="zh-CN" sz="2400" dirty="0"/>
              <a:t>, </a:t>
            </a:r>
            <a:r>
              <a:rPr lang="en-US" altLang="zh-CN" sz="2400" i="1" dirty="0" err="1">
                <a:solidFill>
                  <a:srgbClr val="0000FF"/>
                </a:solidFill>
              </a:rPr>
              <a:t>a</a:t>
            </a:r>
            <a:r>
              <a:rPr lang="en-US" altLang="zh-CN" sz="2400" i="1" baseline="-25000" dirty="0" err="1">
                <a:solidFill>
                  <a:srgbClr val="0000FF"/>
                </a:solidFill>
              </a:rPr>
              <a:t>i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i="1" baseline="-25000" dirty="0"/>
              <a:t> </a:t>
            </a:r>
            <a:r>
              <a:rPr lang="en-US" altLang="zh-CN" sz="2400" baseline="-25000" dirty="0"/>
              <a:t>+1</a:t>
            </a:r>
            <a:r>
              <a:rPr lang="en-US" altLang="zh-CN" sz="2400" dirty="0"/>
              <a:t>, …, 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n</a:t>
            </a:r>
            <a:r>
              <a:rPr lang="en-US" altLang="zh-CN" sz="2400" dirty="0"/>
              <a:t>)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400" dirty="0"/>
              <a:t>变成长度为 </a:t>
            </a:r>
            <a:r>
              <a:rPr lang="en-US" altLang="zh-CN" sz="2400" i="1" dirty="0"/>
              <a:t>n </a:t>
            </a:r>
            <a:r>
              <a:rPr lang="en-US" altLang="zh-CN" sz="2400" dirty="0"/>
              <a:t>-1 </a:t>
            </a:r>
            <a:r>
              <a:rPr lang="zh-CN" altLang="en-US" sz="2400" dirty="0"/>
              <a:t>的线性表              </a:t>
            </a:r>
            <a:r>
              <a:rPr lang="en-US" altLang="zh-CN" sz="2400" dirty="0"/>
              <a:t>(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…,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i="1" baseline="-25000" dirty="0"/>
              <a:t> </a:t>
            </a:r>
            <a:r>
              <a:rPr lang="en-US" altLang="zh-CN" sz="2400" baseline="-25000" dirty="0"/>
              <a:t>–1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i="1" baseline="-25000" dirty="0"/>
              <a:t> </a:t>
            </a:r>
            <a:r>
              <a:rPr lang="en-US" altLang="zh-CN" sz="2400" baseline="-25000" dirty="0"/>
              <a:t>+1</a:t>
            </a:r>
            <a:r>
              <a:rPr lang="en-US" altLang="zh-CN" sz="2400" dirty="0"/>
              <a:t>, …, 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n</a:t>
            </a:r>
            <a:r>
              <a:rPr lang="en-US" altLang="zh-CN" sz="2400" dirty="0"/>
              <a:t>)  </a:t>
            </a:r>
          </a:p>
        </p:txBody>
      </p:sp>
      <p:sp>
        <p:nvSpPr>
          <p:cNvPr id="19492" name="Text Box 36"/>
          <p:cNvSpPr txBox="1">
            <a:spLocks noChangeArrowheads="1"/>
          </p:cNvSpPr>
          <p:nvPr/>
        </p:nvSpPr>
        <p:spPr bwMode="auto">
          <a:xfrm>
            <a:off x="4286250" y="5703888"/>
            <a:ext cx="301686" cy="369332"/>
          </a:xfrm>
          <a:prstGeom prst="rect">
            <a:avLst/>
          </a:prstGeom>
          <a:solidFill>
            <a:srgbClr val="00FF00"/>
          </a:solidFill>
          <a:ln w="28575">
            <a:solidFill>
              <a:srgbClr val="FF3300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6</a:t>
            </a:r>
          </a:p>
        </p:txBody>
      </p:sp>
      <p:grpSp>
        <p:nvGrpSpPr>
          <p:cNvPr id="2" name="Group 38"/>
          <p:cNvGrpSpPr/>
          <p:nvPr/>
        </p:nvGrpSpPr>
        <p:grpSpPr bwMode="auto">
          <a:xfrm>
            <a:off x="5276851" y="5703893"/>
            <a:ext cx="2206625" cy="369888"/>
            <a:chOff x="2064" y="2112"/>
            <a:chExt cx="1390" cy="233"/>
          </a:xfrm>
        </p:grpSpPr>
        <p:sp>
          <p:nvSpPr>
            <p:cNvPr id="19495" name="Text Box 39"/>
            <p:cNvSpPr txBox="1">
              <a:spLocks noChangeArrowheads="1"/>
            </p:cNvSpPr>
            <p:nvPr/>
          </p:nvSpPr>
          <p:spPr bwMode="auto">
            <a:xfrm>
              <a:off x="20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9496" name="Text Box 40"/>
            <p:cNvSpPr txBox="1">
              <a:spLocks noChangeArrowheads="1"/>
            </p:cNvSpPr>
            <p:nvPr/>
          </p:nvSpPr>
          <p:spPr bwMode="auto">
            <a:xfrm>
              <a:off x="230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9497" name="Text Box 41"/>
            <p:cNvSpPr txBox="1">
              <a:spLocks noChangeArrowheads="1"/>
            </p:cNvSpPr>
            <p:nvPr/>
          </p:nvSpPr>
          <p:spPr bwMode="auto">
            <a:xfrm>
              <a:off x="254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9498" name="Text Box 42"/>
            <p:cNvSpPr txBox="1">
              <a:spLocks noChangeArrowheads="1"/>
            </p:cNvSpPr>
            <p:nvPr/>
          </p:nvSpPr>
          <p:spPr bwMode="auto">
            <a:xfrm>
              <a:off x="278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9499" name="Text Box 43"/>
            <p:cNvSpPr txBox="1">
              <a:spLocks noChangeArrowheads="1"/>
            </p:cNvSpPr>
            <p:nvPr/>
          </p:nvSpPr>
          <p:spPr bwMode="auto">
            <a:xfrm>
              <a:off x="302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9500" name="Text Box 44"/>
            <p:cNvSpPr txBox="1">
              <a:spLocks noChangeArrowheads="1"/>
            </p:cNvSpPr>
            <p:nvPr/>
          </p:nvSpPr>
          <p:spPr bwMode="auto">
            <a:xfrm>
              <a:off x="32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  <p:sp>
        <p:nvSpPr>
          <p:cNvPr id="19505" name="Text Box 49"/>
          <p:cNvSpPr txBox="1">
            <a:spLocks noChangeArrowheads="1"/>
          </p:cNvSpPr>
          <p:nvPr/>
        </p:nvSpPr>
        <p:spPr bwMode="auto">
          <a:xfrm>
            <a:off x="6435725" y="5703888"/>
            <a:ext cx="301686" cy="369332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4</a:t>
            </a:r>
          </a:p>
        </p:txBody>
      </p:sp>
      <p:grpSp>
        <p:nvGrpSpPr>
          <p:cNvPr id="3" name="Group 50"/>
          <p:cNvGrpSpPr/>
          <p:nvPr/>
        </p:nvGrpSpPr>
        <p:grpSpPr bwMode="auto">
          <a:xfrm>
            <a:off x="8035926" y="5703893"/>
            <a:ext cx="2206625" cy="369888"/>
            <a:chOff x="2064" y="2112"/>
            <a:chExt cx="1390" cy="233"/>
          </a:xfrm>
        </p:grpSpPr>
        <p:sp>
          <p:nvSpPr>
            <p:cNvPr id="19507" name="Text Box 51"/>
            <p:cNvSpPr txBox="1">
              <a:spLocks noChangeArrowheads="1"/>
            </p:cNvSpPr>
            <p:nvPr/>
          </p:nvSpPr>
          <p:spPr bwMode="auto">
            <a:xfrm>
              <a:off x="20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9508" name="Text Box 52"/>
            <p:cNvSpPr txBox="1">
              <a:spLocks noChangeArrowheads="1"/>
            </p:cNvSpPr>
            <p:nvPr/>
          </p:nvSpPr>
          <p:spPr bwMode="auto">
            <a:xfrm>
              <a:off x="230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9509" name="Text Box 53"/>
            <p:cNvSpPr txBox="1">
              <a:spLocks noChangeArrowheads="1"/>
            </p:cNvSpPr>
            <p:nvPr/>
          </p:nvSpPr>
          <p:spPr bwMode="auto">
            <a:xfrm>
              <a:off x="254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9510" name="Text Box 54"/>
            <p:cNvSpPr txBox="1">
              <a:spLocks noChangeArrowheads="1"/>
            </p:cNvSpPr>
            <p:nvPr/>
          </p:nvSpPr>
          <p:spPr bwMode="auto">
            <a:xfrm>
              <a:off x="278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9511" name="Text Box 55"/>
            <p:cNvSpPr txBox="1">
              <a:spLocks noChangeArrowheads="1"/>
            </p:cNvSpPr>
            <p:nvPr/>
          </p:nvSpPr>
          <p:spPr bwMode="auto">
            <a:xfrm>
              <a:off x="302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9512" name="Text Box 56"/>
            <p:cNvSpPr txBox="1">
              <a:spLocks noChangeArrowheads="1"/>
            </p:cNvSpPr>
            <p:nvPr/>
          </p:nvSpPr>
          <p:spPr bwMode="auto">
            <a:xfrm>
              <a:off x="32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  <p:sp>
        <p:nvSpPr>
          <p:cNvPr id="19513" name="Text Box 57"/>
          <p:cNvSpPr txBox="1">
            <a:spLocks noChangeArrowheads="1"/>
          </p:cNvSpPr>
          <p:nvPr/>
        </p:nvSpPr>
        <p:spPr bwMode="auto">
          <a:xfrm>
            <a:off x="8020050" y="5703888"/>
            <a:ext cx="301686" cy="369332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</a:t>
            </a:r>
          </a:p>
        </p:txBody>
      </p:sp>
      <p:sp>
        <p:nvSpPr>
          <p:cNvPr id="19514" name="Text Box 58"/>
          <p:cNvSpPr txBox="1">
            <a:spLocks noChangeArrowheads="1"/>
          </p:cNvSpPr>
          <p:nvPr/>
        </p:nvSpPr>
        <p:spPr bwMode="auto">
          <a:xfrm>
            <a:off x="1847850" y="2725738"/>
            <a:ext cx="8599488" cy="2647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0000FF"/>
                </a:solidFill>
                <a:ea typeface="华文中宋" panose="02010600040101010101" pitchFamily="2" charset="-122"/>
              </a:rPr>
              <a:t>算法思想：</a:t>
            </a:r>
            <a:br>
              <a:rPr lang="zh-CN" altLang="en-US" sz="2400" dirty="0">
                <a:solidFill>
                  <a:srgbClr val="0000FF"/>
                </a:solidFill>
                <a:ea typeface="华文中宋" panose="02010600040101010101" pitchFamily="2" charset="-122"/>
              </a:rPr>
            </a:br>
            <a:r>
              <a:rPr lang="en-US" altLang="zh-CN" sz="2400" dirty="0"/>
              <a:t>1)  </a:t>
            </a:r>
            <a:r>
              <a:rPr lang="zh-CN" altLang="en-US" sz="2400" dirty="0"/>
              <a:t>检查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值是否超出所允许的范围 </a:t>
            </a:r>
            <a:r>
              <a:rPr lang="en-US" altLang="zh-CN" sz="2400" dirty="0"/>
              <a:t>(1 </a:t>
            </a:r>
            <a:r>
              <a:rPr lang="en-US" altLang="zh-CN" sz="2400" dirty="0">
                <a:sym typeface="Symbol" panose="05050102010706020507" pitchFamily="18" charset="2"/>
              </a:rPr>
              <a:t>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</a:t>
            </a:r>
            <a:r>
              <a:rPr lang="en-US" altLang="zh-CN" sz="2400" dirty="0"/>
              <a:t> </a:t>
            </a:r>
            <a:r>
              <a:rPr lang="en-US" altLang="zh-CN" sz="2400" i="1" dirty="0"/>
              <a:t>n</a:t>
            </a:r>
            <a:r>
              <a:rPr lang="en-US" altLang="zh-CN" sz="2400" dirty="0"/>
              <a:t>)</a:t>
            </a:r>
            <a:r>
              <a:rPr lang="zh-CN" altLang="en-US" sz="2400" dirty="0"/>
              <a:t>，若超出，则进 </a:t>
            </a:r>
          </a:p>
          <a:p>
            <a:pPr>
              <a:lnSpc>
                <a:spcPct val="140000"/>
              </a:lnSpc>
            </a:pPr>
            <a:r>
              <a:rPr lang="zh-CN" altLang="en-US" sz="2400" dirty="0"/>
              <a:t>     行“超出范围”错误处理；</a:t>
            </a:r>
            <a:br>
              <a:rPr lang="zh-CN" altLang="en-US" sz="2400" dirty="0"/>
            </a:br>
            <a:r>
              <a:rPr lang="en-US" altLang="zh-CN" sz="2400" dirty="0"/>
              <a:t>2)  </a:t>
            </a:r>
            <a:r>
              <a:rPr lang="zh-CN" altLang="en-US" sz="2400" dirty="0"/>
              <a:t>将线性表的第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个元素后面的所有元素均前移一个位置；</a:t>
            </a:r>
            <a:br>
              <a:rPr lang="zh-CN" altLang="en-US" sz="2400" dirty="0"/>
            </a:br>
            <a:r>
              <a:rPr lang="en-US" altLang="zh-CN" sz="2400" dirty="0"/>
              <a:t>3)  </a:t>
            </a:r>
            <a:r>
              <a:rPr lang="zh-CN" altLang="en-US" sz="2400" dirty="0"/>
              <a:t>使线性表的长度减 </a:t>
            </a:r>
            <a:r>
              <a:rPr lang="en-US" altLang="zh-CN" sz="2400" dirty="0"/>
              <a:t>1</a:t>
            </a:r>
            <a:r>
              <a:rPr lang="zh-CN" altLang="en-US" sz="2400" dirty="0"/>
              <a:t>。</a:t>
            </a:r>
          </a:p>
        </p:txBody>
      </p:sp>
      <p:sp>
        <p:nvSpPr>
          <p:cNvPr id="19515" name="Text Box 59"/>
          <p:cNvSpPr txBox="1">
            <a:spLocks noChangeArrowheads="1"/>
          </p:cNvSpPr>
          <p:nvPr/>
        </p:nvSpPr>
        <p:spPr bwMode="auto">
          <a:xfrm>
            <a:off x="4286250" y="5703888"/>
            <a:ext cx="301686" cy="369332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6</a:t>
            </a:r>
          </a:p>
        </p:txBody>
      </p:sp>
      <p:grpSp>
        <p:nvGrpSpPr>
          <p:cNvPr id="4" name="Group 60"/>
          <p:cNvGrpSpPr/>
          <p:nvPr/>
        </p:nvGrpSpPr>
        <p:grpSpPr bwMode="auto">
          <a:xfrm>
            <a:off x="2381251" y="5703894"/>
            <a:ext cx="1825625" cy="369888"/>
            <a:chOff x="144" y="3024"/>
            <a:chExt cx="1150" cy="233"/>
          </a:xfrm>
        </p:grpSpPr>
        <p:sp>
          <p:nvSpPr>
            <p:cNvPr id="19487" name="Text Box 31"/>
            <p:cNvSpPr txBox="1">
              <a:spLocks noChangeArrowheads="1"/>
            </p:cNvSpPr>
            <p:nvPr/>
          </p:nvSpPr>
          <p:spPr bwMode="auto">
            <a:xfrm>
              <a:off x="144" y="3024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9488" name="Text Box 32"/>
            <p:cNvSpPr txBox="1">
              <a:spLocks noChangeArrowheads="1"/>
            </p:cNvSpPr>
            <p:nvPr/>
          </p:nvSpPr>
          <p:spPr bwMode="auto">
            <a:xfrm>
              <a:off x="384" y="3024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9489" name="Text Box 33"/>
            <p:cNvSpPr txBox="1">
              <a:spLocks noChangeArrowheads="1"/>
            </p:cNvSpPr>
            <p:nvPr/>
          </p:nvSpPr>
          <p:spPr bwMode="auto">
            <a:xfrm>
              <a:off x="624" y="3024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9490" name="Text Box 34"/>
            <p:cNvSpPr txBox="1">
              <a:spLocks noChangeArrowheads="1"/>
            </p:cNvSpPr>
            <p:nvPr/>
          </p:nvSpPr>
          <p:spPr bwMode="auto">
            <a:xfrm>
              <a:off x="864" y="3024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9491" name="Text Box 35"/>
            <p:cNvSpPr txBox="1">
              <a:spLocks noChangeArrowheads="1"/>
            </p:cNvSpPr>
            <p:nvPr/>
          </p:nvSpPr>
          <p:spPr bwMode="auto">
            <a:xfrm>
              <a:off x="1104" y="3024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</p:grpSp>
      <p:sp useBgFill="1">
        <p:nvSpPr>
          <p:cNvPr id="19517" name="Rectangle 61"/>
          <p:cNvSpPr>
            <a:spLocks noChangeArrowheads="1"/>
          </p:cNvSpPr>
          <p:nvPr/>
        </p:nvSpPr>
        <p:spPr bwMode="auto">
          <a:xfrm>
            <a:off x="4286250" y="5627688"/>
            <a:ext cx="457200" cy="609600"/>
          </a:xfrm>
          <a:prstGeom prst="rect">
            <a:avLst/>
          </a:prstGeom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9502" name="Rectangle 46"/>
          <p:cNvSpPr>
            <a:spLocks noChangeArrowheads="1"/>
          </p:cNvSpPr>
          <p:nvPr/>
        </p:nvSpPr>
        <p:spPr bwMode="auto">
          <a:xfrm>
            <a:off x="6459538" y="5627688"/>
            <a:ext cx="381000" cy="609600"/>
          </a:xfrm>
          <a:prstGeom prst="rect">
            <a:avLst/>
          </a:prstGeom>
          <a:ln w="2857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9518" name="Rectangle 62"/>
          <p:cNvSpPr>
            <a:spLocks noChangeArrowheads="1"/>
          </p:cNvSpPr>
          <p:nvPr/>
        </p:nvSpPr>
        <p:spPr bwMode="auto">
          <a:xfrm>
            <a:off x="6775450" y="5627688"/>
            <a:ext cx="381000" cy="609600"/>
          </a:xfrm>
          <a:prstGeom prst="rect">
            <a:avLst/>
          </a:prstGeom>
          <a:ln w="2857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19" name="Text Box 63"/>
          <p:cNvSpPr txBox="1">
            <a:spLocks noChangeArrowheads="1"/>
          </p:cNvSpPr>
          <p:nvPr/>
        </p:nvSpPr>
        <p:spPr bwMode="auto">
          <a:xfrm>
            <a:off x="6419850" y="5700713"/>
            <a:ext cx="301686" cy="369332"/>
          </a:xfrm>
          <a:prstGeom prst="rect">
            <a:avLst/>
          </a:prstGeom>
          <a:solidFill>
            <a:srgbClr val="00FF00"/>
          </a:solidFill>
          <a:ln w="28575">
            <a:solidFill>
              <a:srgbClr val="FF3300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5</a:t>
            </a:r>
          </a:p>
        </p:txBody>
      </p:sp>
      <p:sp useBgFill="1">
        <p:nvSpPr>
          <p:cNvPr id="19520" name="Rectangle 64"/>
          <p:cNvSpPr>
            <a:spLocks noChangeArrowheads="1"/>
          </p:cNvSpPr>
          <p:nvPr/>
        </p:nvSpPr>
        <p:spPr bwMode="auto">
          <a:xfrm>
            <a:off x="7181850" y="5627688"/>
            <a:ext cx="457200" cy="609600"/>
          </a:xfrm>
          <a:prstGeom prst="rect">
            <a:avLst/>
          </a:prstGeom>
          <a:ln w="2857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21" name="Text Box 65"/>
          <p:cNvSpPr txBox="1">
            <a:spLocks noChangeArrowheads="1"/>
          </p:cNvSpPr>
          <p:nvPr/>
        </p:nvSpPr>
        <p:spPr bwMode="auto">
          <a:xfrm>
            <a:off x="6802438" y="5703888"/>
            <a:ext cx="301686" cy="369332"/>
          </a:xfrm>
          <a:prstGeom prst="rect">
            <a:avLst/>
          </a:prstGeom>
          <a:solidFill>
            <a:srgbClr val="00FF00"/>
          </a:solidFill>
          <a:ln w="28575">
            <a:solidFill>
              <a:srgbClr val="FF3300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6</a:t>
            </a:r>
          </a:p>
        </p:txBody>
      </p:sp>
      <p:sp useBgFill="1">
        <p:nvSpPr>
          <p:cNvPr id="19522" name="Rectangle 66"/>
          <p:cNvSpPr>
            <a:spLocks noChangeArrowheads="1"/>
          </p:cNvSpPr>
          <p:nvPr/>
        </p:nvSpPr>
        <p:spPr bwMode="auto">
          <a:xfrm>
            <a:off x="7927976" y="5627688"/>
            <a:ext cx="468313" cy="609600"/>
          </a:xfrm>
          <a:prstGeom prst="rect">
            <a:avLst/>
          </a:prstGeom>
          <a:ln w="2857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9531" name="Rectangle 75"/>
          <p:cNvSpPr>
            <a:spLocks noChangeArrowheads="1"/>
          </p:cNvSpPr>
          <p:nvPr/>
        </p:nvSpPr>
        <p:spPr bwMode="auto">
          <a:xfrm>
            <a:off x="8401050" y="5627688"/>
            <a:ext cx="1981200" cy="609600"/>
          </a:xfrm>
          <a:prstGeom prst="rect">
            <a:avLst/>
          </a:prstGeom>
          <a:ln w="2857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74"/>
          <p:cNvGrpSpPr/>
          <p:nvPr/>
        </p:nvGrpSpPr>
        <p:grpSpPr bwMode="auto">
          <a:xfrm>
            <a:off x="8020051" y="5700721"/>
            <a:ext cx="1825625" cy="369888"/>
            <a:chOff x="4176" y="3582"/>
            <a:chExt cx="1150" cy="233"/>
          </a:xfrm>
        </p:grpSpPr>
        <p:sp>
          <p:nvSpPr>
            <p:cNvPr id="19525" name="Text Box 69"/>
            <p:cNvSpPr txBox="1">
              <a:spLocks noChangeArrowheads="1"/>
            </p:cNvSpPr>
            <p:nvPr/>
          </p:nvSpPr>
          <p:spPr bwMode="auto">
            <a:xfrm>
              <a:off x="4176" y="358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9526" name="Text Box 70"/>
            <p:cNvSpPr txBox="1">
              <a:spLocks noChangeArrowheads="1"/>
            </p:cNvSpPr>
            <p:nvPr/>
          </p:nvSpPr>
          <p:spPr bwMode="auto">
            <a:xfrm>
              <a:off x="4416" y="358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9527" name="Text Box 71"/>
            <p:cNvSpPr txBox="1">
              <a:spLocks noChangeArrowheads="1"/>
            </p:cNvSpPr>
            <p:nvPr/>
          </p:nvSpPr>
          <p:spPr bwMode="auto">
            <a:xfrm>
              <a:off x="4656" y="358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9528" name="Text Box 72"/>
            <p:cNvSpPr txBox="1">
              <a:spLocks noChangeArrowheads="1"/>
            </p:cNvSpPr>
            <p:nvPr/>
          </p:nvSpPr>
          <p:spPr bwMode="auto">
            <a:xfrm>
              <a:off x="4896" y="358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9529" name="Text Box 73"/>
            <p:cNvSpPr txBox="1">
              <a:spLocks noChangeArrowheads="1"/>
            </p:cNvSpPr>
            <p:nvPr/>
          </p:nvSpPr>
          <p:spPr bwMode="auto">
            <a:xfrm>
              <a:off x="5136" y="358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9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19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9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19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9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9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4" dur="500"/>
                                        <p:tgtEl>
                                          <p:spTgt spid="19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9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2" dur="500"/>
                                        <p:tgtEl>
                                          <p:spTgt spid="19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2" dur="500"/>
                                        <p:tgtEl>
                                          <p:spTgt spid="19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19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19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85" grpId="0" autoUpdateAnimBg="0"/>
      <p:bldP spid="19492" grpId="0" animBg="1" autoUpdateAnimBg="0"/>
      <p:bldP spid="19505" grpId="0" animBg="1" autoUpdateAnimBg="0"/>
      <p:bldP spid="19513" grpId="0" animBg="1" autoUpdateAnimBg="0"/>
      <p:bldP spid="19514" grpId="0" autoUpdateAnimBg="0"/>
      <p:bldP spid="19515" grpId="0" animBg="1" autoUpdateAnimBg="0"/>
      <p:bldP spid="19517" grpId="0" animBg="1"/>
      <p:bldP spid="19502" grpId="0" animBg="1"/>
      <p:bldP spid="19518" grpId="0" animBg="1"/>
      <p:bldP spid="19519" grpId="0" animBg="1" autoUpdateAnimBg="0"/>
      <p:bldP spid="19520" grpId="0" animBg="1"/>
      <p:bldP spid="19521" grpId="0" animBg="1" autoUpdateAnimBg="0"/>
      <p:bldP spid="19522" grpId="0" animBg="1"/>
      <p:bldP spid="1953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1895475" y="877888"/>
            <a:ext cx="7939418" cy="557505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Status </a:t>
            </a:r>
            <a:r>
              <a:rPr lang="en-US" altLang="zh-CN" sz="2400" dirty="0" err="1"/>
              <a:t>ListDelete_Sq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SqList</a:t>
            </a:r>
            <a:r>
              <a:rPr lang="en-US" altLang="zh-CN" sz="2400" dirty="0"/>
              <a:t> &amp;L,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ElemType</a:t>
            </a:r>
            <a:r>
              <a:rPr lang="en-US" altLang="zh-CN" sz="2400" dirty="0"/>
              <a:t> &amp;</a:t>
            </a:r>
            <a:r>
              <a:rPr lang="en-US" altLang="zh-CN" sz="2400" i="1" dirty="0"/>
              <a:t>e</a:t>
            </a:r>
            <a:r>
              <a:rPr lang="en-US" altLang="zh-CN" sz="2400" dirty="0"/>
              <a:t>) {</a:t>
            </a:r>
            <a:br>
              <a:rPr lang="en-US" altLang="zh-CN" sz="2400" dirty="0"/>
            </a:br>
            <a:r>
              <a:rPr lang="en-US" altLang="zh-CN" sz="2400" dirty="0"/>
              <a:t>   if ((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&lt;1) || (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&gt; </a:t>
            </a:r>
            <a:r>
              <a:rPr lang="en-US" altLang="zh-CN" sz="2400" dirty="0" err="1"/>
              <a:t>L.length</a:t>
            </a:r>
            <a:r>
              <a:rPr lang="en-US" altLang="zh-CN" sz="2400" dirty="0"/>
              <a:t>)) return ERROR;   // </a:t>
            </a:r>
            <a:r>
              <a:rPr lang="zh-CN" altLang="en-US" sz="2400" dirty="0"/>
              <a:t>删除位置不合法</a:t>
            </a:r>
            <a:br>
              <a:rPr lang="zh-CN" altLang="en-US" sz="2400" dirty="0"/>
            </a:br>
            <a:r>
              <a:rPr lang="zh-CN" altLang="en-US" sz="2400" dirty="0"/>
              <a:t>      </a:t>
            </a:r>
            <a:r>
              <a:rPr lang="en-US" altLang="zh-CN" sz="2400" i="1" dirty="0"/>
              <a:t>p</a:t>
            </a:r>
            <a:r>
              <a:rPr lang="en-US" altLang="zh-CN" sz="2400" dirty="0"/>
              <a:t> = &amp;(</a:t>
            </a:r>
            <a:r>
              <a:rPr lang="en-US" altLang="zh-CN" sz="2400" dirty="0" err="1"/>
              <a:t>L.elem</a:t>
            </a:r>
            <a:r>
              <a:rPr lang="en-US" altLang="zh-CN" sz="2400" dirty="0"/>
              <a:t>[</a:t>
            </a:r>
            <a:r>
              <a:rPr lang="en-US" altLang="zh-CN" sz="2400" i="1" dirty="0" err="1"/>
              <a:t>i</a:t>
            </a:r>
            <a:r>
              <a:rPr lang="en-US" altLang="zh-CN" sz="2400" i="1" dirty="0"/>
              <a:t> </a:t>
            </a:r>
            <a:r>
              <a:rPr lang="en-US" altLang="zh-CN" sz="2400" dirty="0"/>
              <a:t>-1]);   // </a:t>
            </a:r>
            <a:r>
              <a:rPr lang="en-US" altLang="zh-CN" sz="2400" i="1" dirty="0"/>
              <a:t>p</a:t>
            </a:r>
            <a:r>
              <a:rPr lang="zh-CN" altLang="en-US" sz="2400" dirty="0"/>
              <a:t>为被删除元素的位置</a:t>
            </a:r>
            <a:br>
              <a:rPr lang="zh-CN" altLang="en-US" sz="2400" dirty="0"/>
            </a:br>
            <a:r>
              <a:rPr lang="zh-CN" altLang="en-US" sz="2400" dirty="0"/>
              <a:t>      </a:t>
            </a:r>
            <a:r>
              <a:rPr lang="en-US" altLang="zh-CN" sz="2400" i="1" dirty="0"/>
              <a:t>e</a:t>
            </a:r>
            <a:r>
              <a:rPr lang="en-US" altLang="zh-CN" sz="2400" dirty="0"/>
              <a:t> = *</a:t>
            </a:r>
            <a:r>
              <a:rPr lang="en-US" altLang="zh-CN" sz="2400" i="1" dirty="0"/>
              <a:t>p</a:t>
            </a:r>
            <a:r>
              <a:rPr lang="en-US" altLang="zh-CN" sz="2400" dirty="0"/>
              <a:t>;   // </a:t>
            </a:r>
            <a:r>
              <a:rPr lang="zh-CN" altLang="en-US" sz="2400" dirty="0"/>
              <a:t>被删除元素的值赋给 </a:t>
            </a:r>
            <a:r>
              <a:rPr lang="en-US" altLang="zh-CN" sz="2400" i="1" dirty="0"/>
              <a:t>e</a:t>
            </a:r>
            <a:br>
              <a:rPr lang="en-US" altLang="zh-CN" sz="2400" dirty="0"/>
            </a:br>
            <a:r>
              <a:rPr lang="en-US" altLang="zh-CN" sz="2400" dirty="0"/>
              <a:t>      </a:t>
            </a:r>
            <a:r>
              <a:rPr lang="en-US" altLang="zh-CN" sz="2400" i="1" dirty="0"/>
              <a:t>q</a:t>
            </a:r>
            <a:r>
              <a:rPr lang="en-US" altLang="zh-CN" sz="2400" dirty="0"/>
              <a:t> = L.elem+L.length-1;   // </a:t>
            </a:r>
            <a:r>
              <a:rPr lang="zh-CN" altLang="en-US" sz="2400" dirty="0"/>
              <a:t>表尾元素的位置</a:t>
            </a:r>
            <a:br>
              <a:rPr lang="zh-CN" altLang="en-US" sz="2400" dirty="0"/>
            </a:br>
            <a:r>
              <a:rPr lang="zh-CN" altLang="en-US" sz="2400" dirty="0"/>
              <a:t>     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for (++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&lt;= 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++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 *(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-1) = *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//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被删除元素之后的元素左移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3300"/>
                </a:solidFill>
              </a:rPr>
              <a:t>      </a:t>
            </a:r>
            <a:r>
              <a:rPr lang="en-US" altLang="zh-CN" sz="2400" dirty="0"/>
              <a:t>--</a:t>
            </a:r>
            <a:r>
              <a:rPr lang="en-US" altLang="zh-CN" sz="2400" dirty="0" err="1"/>
              <a:t>L.length</a:t>
            </a:r>
            <a:r>
              <a:rPr lang="en-US" altLang="zh-CN" sz="2400" dirty="0"/>
              <a:t>;   //</a:t>
            </a:r>
            <a:r>
              <a:rPr lang="zh-CN" altLang="en-US" sz="2400" dirty="0"/>
              <a:t>表长减 </a:t>
            </a:r>
            <a:r>
              <a:rPr lang="en-US" altLang="zh-CN" sz="2400" dirty="0"/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      return OK;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}//</a:t>
            </a:r>
            <a:r>
              <a:rPr lang="en-US" altLang="zh-CN" sz="2400" dirty="0" err="1"/>
              <a:t>ListInsert_sq</a:t>
            </a:r>
            <a:r>
              <a:rPr lang="en-US" altLang="zh-CN" sz="2400" dirty="0"/>
              <a:t> </a:t>
            </a:r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5108575" y="404813"/>
            <a:ext cx="16383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ea typeface="华文中宋" panose="02010600040101010101" pitchFamily="2" charset="-122"/>
              </a:rPr>
              <a:t>算法 </a:t>
            </a:r>
            <a:r>
              <a:rPr lang="en-US" altLang="zh-CN" sz="2800" dirty="0">
                <a:ea typeface="华文中宋" panose="02010600040101010101" pitchFamily="2" charset="-122"/>
              </a:rPr>
              <a:t>2.5 </a:t>
            </a:r>
            <a:r>
              <a:rPr lang="en-US" altLang="zh-CN" sz="2800" baseline="-8000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</a:p>
        </p:txBody>
      </p:sp>
    </p:spTree>
  </p:cSld>
  <p:clrMapOvr>
    <a:masterClrMapping/>
  </p:clrMapOvr>
  <p:transition spd="slow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4057704" y="591072"/>
            <a:ext cx="3262432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删除算法的复杂度分析</a:t>
            </a:r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1978026" y="1243013"/>
            <a:ext cx="575151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zh-CN" sz="2400" dirty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问题规模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是表的长度，设它的值为 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 </a:t>
            </a:r>
          </a:p>
        </p:txBody>
      </p:sp>
      <p:sp>
        <p:nvSpPr>
          <p:cNvPr id="97286" name="Text Box 6"/>
          <p:cNvSpPr txBox="1">
            <a:spLocks noChangeArrowheads="1"/>
          </p:cNvSpPr>
          <p:nvPr/>
        </p:nvSpPr>
        <p:spPr bwMode="auto">
          <a:xfrm>
            <a:off x="1978025" y="1773239"/>
            <a:ext cx="8439150" cy="1844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3"/>
              </a:buBlip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算法的时间主要花费在向前移动元素的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for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循环语句上。 </a:t>
            </a:r>
          </a:p>
          <a:p>
            <a:pPr>
              <a:lnSpc>
                <a:spcPct val="16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该语句的循环次数为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– </a:t>
            </a:r>
            <a:r>
              <a:rPr lang="en-US" altLang="zh-CN" sz="2400" i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。由此可看出，所需移动元素 </a:t>
            </a:r>
          </a:p>
          <a:p>
            <a:pPr>
              <a:lnSpc>
                <a:spcPct val="16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的次数不仅依赖于表的长度 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，而且还与删除位置 </a:t>
            </a:r>
            <a:r>
              <a:rPr lang="en-US" altLang="zh-CN" sz="2400" i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有关。 </a:t>
            </a:r>
          </a:p>
        </p:txBody>
      </p:sp>
      <p:sp>
        <p:nvSpPr>
          <p:cNvPr id="97287" name="Text Box 7"/>
          <p:cNvSpPr txBox="1">
            <a:spLocks noChangeArrowheads="1"/>
          </p:cNvSpPr>
          <p:nvPr/>
        </p:nvSpPr>
        <p:spPr bwMode="auto">
          <a:xfrm>
            <a:off x="1962150" y="3605214"/>
            <a:ext cx="8322150" cy="121219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3"/>
              </a:buBlip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当删除位置在表尾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400" i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= 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)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时，不需要移动任何元素；这是 </a:t>
            </a:r>
          </a:p>
          <a:p>
            <a:pPr>
              <a:lnSpc>
                <a:spcPct val="16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最好情况，其时间复杂度 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O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(1)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</p:txBody>
      </p:sp>
      <p:sp>
        <p:nvSpPr>
          <p:cNvPr id="97288" name="Text Box 8"/>
          <p:cNvSpPr txBox="1">
            <a:spLocks noChangeArrowheads="1"/>
          </p:cNvSpPr>
          <p:nvPr/>
        </p:nvSpPr>
        <p:spPr bwMode="auto">
          <a:xfrm>
            <a:off x="1962150" y="4905376"/>
            <a:ext cx="8322150" cy="121219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3"/>
              </a:buBlip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当删除位置在表头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400" i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= 1)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时，有 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-1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个元素要向前移动， </a:t>
            </a:r>
          </a:p>
          <a:p>
            <a:pPr>
              <a:lnSpc>
                <a:spcPct val="16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循环语句执行 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n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-1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次，这是最坏情况其时间复杂度 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O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9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7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7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4" grpId="0" autoUpdateAnimBg="0"/>
      <p:bldP spid="97285" grpId="0" autoUpdateAnimBg="0"/>
      <p:bldP spid="97286" grpId="0" autoUpdateAnimBg="0"/>
      <p:bldP spid="97287" grpId="0" autoUpdateAnimBg="0"/>
      <p:bldP spid="97288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1992313" y="614364"/>
            <a:ext cx="7612982" cy="155792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FontTx/>
              <a:buBlip>
                <a:blip r:embed="rId4"/>
              </a:buBlip>
            </a:pPr>
            <a:r>
              <a:rPr lang="en-US" altLang="zh-CN" sz="2200" dirty="0"/>
              <a:t>  </a:t>
            </a:r>
            <a:r>
              <a:rPr lang="zh-CN" altLang="en-US" sz="2200" dirty="0">
                <a:ea typeface="华文中宋" panose="02010600040101010101" pitchFamily="2" charset="-122"/>
              </a:rPr>
              <a:t>算法的平均时间复杂度：</a:t>
            </a:r>
            <a:r>
              <a:rPr lang="zh-CN" altLang="en-US" sz="2200" dirty="0"/>
              <a:t>设 </a:t>
            </a:r>
            <a:r>
              <a:rPr lang="en-US" altLang="zh-CN" sz="2200" i="1" dirty="0" err="1"/>
              <a:t>q</a:t>
            </a:r>
            <a:r>
              <a:rPr lang="en-US" altLang="zh-CN" sz="2200" i="1" baseline="-25000" dirty="0" err="1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为删除第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个元素的概率， </a:t>
            </a:r>
          </a:p>
          <a:p>
            <a:pPr>
              <a:lnSpc>
                <a:spcPct val="150000"/>
              </a:lnSpc>
            </a:pPr>
            <a:r>
              <a:rPr lang="zh-CN" altLang="en-US" sz="2200" dirty="0"/>
              <a:t>     则在长度为 </a:t>
            </a:r>
            <a:r>
              <a:rPr lang="en-US" altLang="zh-CN" sz="2200" i="1" dirty="0"/>
              <a:t>n</a:t>
            </a:r>
            <a:r>
              <a:rPr lang="en-US" altLang="zh-CN" sz="2200" dirty="0"/>
              <a:t> </a:t>
            </a:r>
            <a:r>
              <a:rPr lang="zh-CN" altLang="en-US" sz="2200" dirty="0"/>
              <a:t>的线性表中删除一个元素时所需移动元素次 </a:t>
            </a:r>
          </a:p>
          <a:p>
            <a:pPr>
              <a:lnSpc>
                <a:spcPct val="150000"/>
              </a:lnSpc>
            </a:pPr>
            <a:r>
              <a:rPr lang="zh-CN" altLang="en-US" sz="2200" dirty="0"/>
              <a:t>     数的期望值为 </a:t>
            </a:r>
          </a:p>
        </p:txBody>
      </p:sp>
      <p:graphicFrame>
        <p:nvGraphicFramePr>
          <p:cNvPr id="98309" name="Object 5"/>
          <p:cNvGraphicFramePr>
            <a:graphicFrameLocks noChangeAspect="1"/>
          </p:cNvGraphicFramePr>
          <p:nvPr/>
        </p:nvGraphicFramePr>
        <p:xfrm>
          <a:off x="4903788" y="1795463"/>
          <a:ext cx="2520950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0" name="公式" r:id="rId5" imgW="26212800" imgH="10363200" progId="Equation.3">
                  <p:embed/>
                </p:oleObj>
              </mc:Choice>
              <mc:Fallback>
                <p:oleObj name="公式" r:id="rId5" imgW="26212800" imgH="10363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3788" y="1795463"/>
                        <a:ext cx="2520950" cy="995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0" name="Text Box 6"/>
          <p:cNvSpPr txBox="1">
            <a:spLocks noChangeArrowheads="1"/>
          </p:cNvSpPr>
          <p:nvPr/>
        </p:nvSpPr>
        <p:spPr bwMode="auto">
          <a:xfrm>
            <a:off x="1992314" y="2760664"/>
            <a:ext cx="7582525" cy="111780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en-US" altLang="zh-CN" sz="2200" dirty="0"/>
              <a:t>     </a:t>
            </a:r>
            <a:r>
              <a:rPr lang="zh-CN" altLang="en-US" sz="2200" dirty="0"/>
              <a:t>假设在表中任何位置</a:t>
            </a:r>
            <a:r>
              <a:rPr lang="en-US" altLang="zh-CN" sz="2200" dirty="0"/>
              <a:t>(1 </a:t>
            </a:r>
            <a:r>
              <a:rPr lang="en-US" altLang="zh-CN" sz="2200" dirty="0">
                <a:sym typeface="Symbol" panose="05050102010706020507" pitchFamily="18" charset="2"/>
              </a:rPr>
              <a:t></a:t>
            </a:r>
            <a:r>
              <a:rPr lang="en-US" altLang="zh-CN" sz="2200" dirty="0"/>
              <a:t>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en-US" altLang="zh-CN" sz="2200" dirty="0">
                <a:sym typeface="Symbol" panose="05050102010706020507" pitchFamily="18" charset="2"/>
              </a:rPr>
              <a:t></a:t>
            </a:r>
            <a:r>
              <a:rPr lang="en-US" altLang="zh-CN" sz="2200" dirty="0"/>
              <a:t> </a:t>
            </a:r>
            <a:r>
              <a:rPr lang="en-US" altLang="zh-CN" sz="2200" i="1" dirty="0"/>
              <a:t>n</a:t>
            </a:r>
            <a:r>
              <a:rPr lang="en-US" altLang="zh-CN" sz="2200" dirty="0"/>
              <a:t>)</a:t>
            </a:r>
            <a:r>
              <a:rPr lang="zh-CN" altLang="en-US" sz="2200" dirty="0"/>
              <a:t>删除元素的机会是均等的，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200" dirty="0"/>
              <a:t>则：  </a:t>
            </a:r>
          </a:p>
        </p:txBody>
      </p:sp>
      <p:graphicFrame>
        <p:nvGraphicFramePr>
          <p:cNvPr id="98311" name="Object 7"/>
          <p:cNvGraphicFramePr>
            <a:graphicFrameLocks noChangeAspect="1"/>
          </p:cNvGraphicFramePr>
          <p:nvPr/>
        </p:nvGraphicFramePr>
        <p:xfrm>
          <a:off x="3967164" y="3424238"/>
          <a:ext cx="92233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1" name="公式" r:id="rId7" imgW="10363200" imgH="9448800" progId="Equation.3">
                  <p:embed/>
                </p:oleObj>
              </mc:Choice>
              <mc:Fallback>
                <p:oleObj name="公式" r:id="rId7" imgW="10363200" imgH="9448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7164" y="3424238"/>
                        <a:ext cx="922337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2" name="Object 8"/>
          <p:cNvGraphicFramePr>
            <a:graphicFrameLocks noChangeAspect="1"/>
          </p:cNvGraphicFramePr>
          <p:nvPr/>
        </p:nvGraphicFramePr>
        <p:xfrm>
          <a:off x="5551488" y="3424238"/>
          <a:ext cx="3306762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2" name="公式" r:id="rId9" imgW="37185600" imgH="10363200" progId="Equation.3">
                  <p:embed/>
                </p:oleObj>
              </mc:Choice>
              <mc:Fallback>
                <p:oleObj name="公式" r:id="rId9" imgW="37185600" imgH="10363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1488" y="3424238"/>
                        <a:ext cx="3306762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3" name="Text Box 9"/>
          <p:cNvSpPr txBox="1">
            <a:spLocks noChangeArrowheads="1"/>
          </p:cNvSpPr>
          <p:nvPr/>
        </p:nvSpPr>
        <p:spPr bwMode="auto">
          <a:xfrm>
            <a:off x="1992314" y="4357689"/>
            <a:ext cx="7574509" cy="155792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        </a:t>
            </a:r>
            <a:r>
              <a:rPr lang="zh-CN" altLang="en-US" sz="2200" dirty="0"/>
              <a:t>由此可见，</a:t>
            </a:r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在顺序表上做删除运算，平均</a:t>
            </a:r>
            <a:r>
              <a:rPr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约</a:t>
            </a:r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要移动表上 </a:t>
            </a:r>
          </a:p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一半元素。</a:t>
            </a:r>
            <a:r>
              <a:rPr lang="zh-CN" altLang="en-US" sz="2200" dirty="0"/>
              <a:t>当表长 </a:t>
            </a:r>
            <a:r>
              <a:rPr lang="en-US" altLang="zh-CN" sz="2200" i="1" dirty="0"/>
              <a:t>n</a:t>
            </a:r>
            <a:r>
              <a:rPr lang="en-US" altLang="zh-CN" sz="2200" dirty="0"/>
              <a:t> </a:t>
            </a:r>
            <a:r>
              <a:rPr lang="zh-CN" altLang="en-US" sz="2200" dirty="0"/>
              <a:t>较大时，算法的效率相当低。算法的平 </a:t>
            </a:r>
          </a:p>
          <a:p>
            <a:pPr>
              <a:lnSpc>
                <a:spcPct val="150000"/>
              </a:lnSpc>
            </a:pPr>
            <a:r>
              <a:rPr lang="zh-CN" altLang="en-US" sz="2200" dirty="0"/>
              <a:t>均时间复杂度为 </a:t>
            </a:r>
            <a:r>
              <a:rPr lang="en-US" altLang="zh-CN" sz="2200" i="1" dirty="0"/>
              <a:t>O</a:t>
            </a:r>
            <a:r>
              <a:rPr lang="en-US" altLang="zh-CN" sz="2200" dirty="0"/>
              <a:t>(</a:t>
            </a:r>
            <a:r>
              <a:rPr lang="en-US" altLang="zh-CN" sz="2200" i="1" dirty="0"/>
              <a:t>n</a:t>
            </a:r>
            <a:r>
              <a:rPr lang="en-US" altLang="zh-CN" sz="2200" dirty="0"/>
              <a:t>)</a:t>
            </a:r>
            <a:r>
              <a:rPr lang="zh-CN" altLang="en-US" sz="2200" dirty="0"/>
              <a:t>。 </a:t>
            </a: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8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8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8" grpId="0" autoUpdateAnimBg="0"/>
      <p:bldP spid="98310" grpId="0" autoUpdateAnimBg="0"/>
      <p:bldP spid="98313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-17140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课堂练习</a:t>
            </a:r>
            <a:endParaRPr lang="zh-CN" altLang="en-US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775520" y="692696"/>
            <a:ext cx="9649072" cy="614937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2200" dirty="0"/>
              <a:t>1</a:t>
            </a:r>
            <a:r>
              <a:rPr lang="zh-CN" altLang="en-US" sz="2200" dirty="0"/>
              <a:t>、一个线性表第一个元素的存储地址是 </a:t>
            </a:r>
            <a:r>
              <a:rPr lang="en-US" altLang="zh-CN" sz="2200" dirty="0"/>
              <a:t>100</a:t>
            </a:r>
            <a:r>
              <a:rPr lang="zh-CN" altLang="en-US" sz="2200" dirty="0"/>
              <a:t>，每个元素的长度 </a:t>
            </a:r>
          </a:p>
          <a:p>
            <a:pPr>
              <a:lnSpc>
                <a:spcPct val="160000"/>
              </a:lnSpc>
            </a:pPr>
            <a:r>
              <a:rPr lang="zh-CN" altLang="en-US" sz="2200" dirty="0"/>
              <a:t>      为 </a:t>
            </a:r>
            <a:r>
              <a:rPr lang="en-US" altLang="zh-CN" sz="2200" dirty="0"/>
              <a:t>2</a:t>
            </a:r>
            <a:r>
              <a:rPr lang="zh-CN" altLang="en-US" sz="2200" dirty="0"/>
              <a:t>， 则第 </a:t>
            </a:r>
            <a:r>
              <a:rPr lang="en-US" altLang="zh-CN" sz="2200" dirty="0"/>
              <a:t>5 </a:t>
            </a:r>
            <a:r>
              <a:rPr lang="zh-CN" altLang="en-US" sz="2200" dirty="0"/>
              <a:t>个元素的地址是 </a:t>
            </a:r>
            <a:r>
              <a:rPr lang="en-US" altLang="zh-CN" sz="2200" dirty="0"/>
              <a:t>(     )</a:t>
            </a:r>
            <a:r>
              <a:rPr lang="zh-CN" altLang="en-US" sz="2200" dirty="0"/>
              <a:t>。</a:t>
            </a:r>
            <a:br>
              <a:rPr lang="zh-CN" altLang="en-US" sz="2200" dirty="0"/>
            </a:br>
            <a:r>
              <a:rPr lang="zh-CN" altLang="en-US" sz="2200" dirty="0"/>
              <a:t>      （</a:t>
            </a:r>
            <a:r>
              <a:rPr lang="en-US" altLang="zh-CN" sz="2200" dirty="0"/>
              <a:t>A</a:t>
            </a:r>
            <a:r>
              <a:rPr lang="zh-CN" altLang="en-US" sz="2200" dirty="0"/>
              <a:t>）</a:t>
            </a:r>
            <a:r>
              <a:rPr lang="en-US" altLang="zh-CN" sz="2200" dirty="0"/>
              <a:t>110 </a:t>
            </a:r>
            <a:r>
              <a:rPr lang="zh-CN" altLang="en-US" sz="2200" dirty="0"/>
              <a:t>（</a:t>
            </a:r>
            <a:r>
              <a:rPr lang="en-US" altLang="zh-CN" sz="2200" dirty="0"/>
              <a:t>B</a:t>
            </a:r>
            <a:r>
              <a:rPr lang="zh-CN" altLang="en-US" sz="2200" dirty="0"/>
              <a:t>）</a:t>
            </a:r>
            <a:r>
              <a:rPr lang="en-US" altLang="zh-CN" sz="2200" dirty="0"/>
              <a:t>108</a:t>
            </a:r>
            <a:r>
              <a:rPr lang="zh-CN" altLang="en-US" sz="2200" dirty="0"/>
              <a:t>（</a:t>
            </a:r>
            <a:r>
              <a:rPr lang="en-US" altLang="zh-CN" sz="2200" dirty="0"/>
              <a:t>C</a:t>
            </a:r>
            <a:r>
              <a:rPr lang="zh-CN" altLang="en-US" sz="2200" dirty="0"/>
              <a:t>）</a:t>
            </a:r>
            <a:r>
              <a:rPr lang="en-US" altLang="zh-CN" sz="2200" dirty="0"/>
              <a:t>100 </a:t>
            </a:r>
            <a:r>
              <a:rPr lang="zh-CN" altLang="en-US" sz="2200" dirty="0"/>
              <a:t>（</a:t>
            </a:r>
            <a:r>
              <a:rPr lang="en-US" altLang="zh-CN" sz="2200" dirty="0"/>
              <a:t>D</a:t>
            </a:r>
            <a:r>
              <a:rPr lang="zh-CN" altLang="en-US" sz="2200" dirty="0"/>
              <a:t>）</a:t>
            </a:r>
            <a:r>
              <a:rPr lang="en-US" altLang="zh-CN" sz="2200" dirty="0"/>
              <a:t>120 </a:t>
            </a:r>
          </a:p>
          <a:p>
            <a:pPr>
              <a:lnSpc>
                <a:spcPct val="160000"/>
              </a:lnSpc>
            </a:pPr>
            <a:r>
              <a:rPr lang="en-US" altLang="zh-CN" sz="2200" dirty="0"/>
              <a:t>2</a:t>
            </a:r>
            <a:r>
              <a:rPr lang="zh-CN" altLang="en-US" sz="2200" dirty="0"/>
              <a:t>、向一个有 </a:t>
            </a:r>
            <a:r>
              <a:rPr lang="en-US" altLang="zh-CN" sz="2200" dirty="0"/>
              <a:t>127 </a:t>
            </a:r>
            <a:r>
              <a:rPr lang="zh-CN" altLang="en-US" sz="2200" dirty="0"/>
              <a:t>个元素的顺序表中插入一个新元素并保持原来 </a:t>
            </a:r>
          </a:p>
          <a:p>
            <a:pPr>
              <a:lnSpc>
                <a:spcPct val="160000"/>
              </a:lnSpc>
            </a:pPr>
            <a:r>
              <a:rPr lang="zh-CN" altLang="en-US" sz="2200" dirty="0"/>
              <a:t>      顺序不变，平均要移动（ ）个元素。 </a:t>
            </a:r>
            <a:br>
              <a:rPr lang="zh-CN" altLang="en-US" sz="2200" dirty="0"/>
            </a:br>
            <a:r>
              <a:rPr lang="zh-CN" altLang="en-US" sz="2200" dirty="0"/>
              <a:t>      （</a:t>
            </a:r>
            <a:r>
              <a:rPr lang="en-US" altLang="zh-CN" sz="2200" dirty="0"/>
              <a:t>A</a:t>
            </a:r>
            <a:r>
              <a:rPr lang="zh-CN" altLang="en-US" sz="2200" dirty="0"/>
              <a:t>）</a:t>
            </a:r>
            <a:r>
              <a:rPr lang="en-US" altLang="zh-CN" sz="2200" dirty="0"/>
              <a:t>64</a:t>
            </a:r>
            <a:r>
              <a:rPr lang="zh-CN" altLang="en-US" sz="2200" dirty="0"/>
              <a:t>（</a:t>
            </a:r>
            <a:r>
              <a:rPr lang="en-US" altLang="zh-CN" sz="2200" dirty="0"/>
              <a:t>B</a:t>
            </a:r>
            <a:r>
              <a:rPr lang="zh-CN" altLang="en-US" sz="2200" dirty="0"/>
              <a:t>）</a:t>
            </a:r>
            <a:r>
              <a:rPr lang="en-US" altLang="zh-CN" sz="2200" dirty="0"/>
              <a:t>63 </a:t>
            </a:r>
            <a:r>
              <a:rPr lang="zh-CN" altLang="en-US" sz="2200" dirty="0"/>
              <a:t>（</a:t>
            </a:r>
            <a:r>
              <a:rPr lang="en-US" altLang="zh-CN" sz="2200" dirty="0"/>
              <a:t>C</a:t>
            </a:r>
            <a:r>
              <a:rPr lang="zh-CN" altLang="en-US" sz="2200" dirty="0"/>
              <a:t>）</a:t>
            </a:r>
            <a:r>
              <a:rPr lang="en-US" altLang="zh-CN" sz="2200" dirty="0"/>
              <a:t>63.5</a:t>
            </a:r>
            <a:r>
              <a:rPr lang="zh-CN" altLang="en-US" sz="2200" dirty="0"/>
              <a:t>　（</a:t>
            </a:r>
            <a:r>
              <a:rPr lang="en-US" altLang="zh-CN" sz="2200" dirty="0"/>
              <a:t>D</a:t>
            </a:r>
            <a:r>
              <a:rPr lang="zh-CN" altLang="en-US" sz="2200" dirty="0"/>
              <a:t>）</a:t>
            </a:r>
            <a:r>
              <a:rPr lang="en-US" altLang="zh-CN" sz="2200" dirty="0"/>
              <a:t>7 </a:t>
            </a:r>
          </a:p>
          <a:p>
            <a:pPr>
              <a:lnSpc>
                <a:spcPct val="160000"/>
              </a:lnSpc>
            </a:pPr>
            <a:r>
              <a:rPr lang="en-US" altLang="zh-CN" sz="2200" dirty="0"/>
              <a:t>3</a:t>
            </a:r>
            <a:r>
              <a:rPr lang="zh-CN" altLang="en-US" sz="2200" dirty="0"/>
              <a:t>、顺序存储结构是通过 </a:t>
            </a:r>
            <a:r>
              <a:rPr lang="en-US" altLang="zh-CN" sz="2200" dirty="0"/>
              <a:t>________ </a:t>
            </a:r>
            <a:r>
              <a:rPr lang="zh-CN" altLang="en-US" sz="2200" dirty="0"/>
              <a:t>表示元素之间的关系的</a:t>
            </a:r>
            <a:endParaRPr lang="en-US" altLang="zh-CN" sz="2200" dirty="0"/>
          </a:p>
          <a:p>
            <a:pPr>
              <a:lnSpc>
                <a:spcPct val="160000"/>
              </a:lnSpc>
            </a:pPr>
            <a:r>
              <a:rPr lang="en-US" altLang="zh-CN" sz="2200" b="1" dirty="0"/>
              <a:t>      </a:t>
            </a:r>
            <a:r>
              <a:rPr lang="en-US" altLang="zh-CN" sz="2200" dirty="0"/>
              <a:t> (</a:t>
            </a:r>
            <a:r>
              <a:rPr lang="en-US" sz="2200" dirty="0"/>
              <a:t>A)  </a:t>
            </a:r>
            <a:r>
              <a:rPr lang="zh-CN" altLang="en-US" sz="2200" dirty="0"/>
              <a:t>逻辑上相邻     </a:t>
            </a:r>
            <a:r>
              <a:rPr lang="en-US" altLang="zh-CN" sz="2200" dirty="0"/>
              <a:t>(B) </a:t>
            </a:r>
            <a:r>
              <a:rPr lang="zh-CN" altLang="en-US" sz="2200" dirty="0"/>
              <a:t>物理上地址相邻</a:t>
            </a:r>
            <a:r>
              <a:rPr lang="en-US" sz="2200" dirty="0"/>
              <a:t>     (C) </a:t>
            </a:r>
            <a:r>
              <a:rPr lang="zh-CN" altLang="en-US" sz="2200" dirty="0"/>
              <a:t>指针    </a:t>
            </a:r>
            <a:r>
              <a:rPr lang="en-US" sz="2200" dirty="0"/>
              <a:t>(D) </a:t>
            </a:r>
            <a:r>
              <a:rPr lang="zh-CN" altLang="en-US" sz="2200" dirty="0"/>
              <a:t>下标</a:t>
            </a:r>
            <a:endParaRPr lang="en-US" altLang="zh-CN" sz="2200" dirty="0"/>
          </a:p>
          <a:p>
            <a:pPr>
              <a:lnSpc>
                <a:spcPct val="160000"/>
              </a:lnSpc>
            </a:pPr>
            <a:r>
              <a:rPr lang="en-US" altLang="zh-CN" sz="2200" dirty="0"/>
              <a:t>4</a:t>
            </a:r>
            <a:r>
              <a:rPr lang="zh-CN" altLang="en-US" sz="2200" dirty="0"/>
              <a:t>、对于顺序存储的线性表，访问结点和删除结点的时间复杂度分别为（ ）。</a:t>
            </a:r>
            <a:endParaRPr lang="en-US" altLang="zh-CN" sz="2200" dirty="0"/>
          </a:p>
          <a:p>
            <a:pPr>
              <a:lnSpc>
                <a:spcPct val="160000"/>
              </a:lnSpc>
            </a:pPr>
            <a:r>
              <a:rPr lang="en-US" altLang="zh-CN" sz="2200" dirty="0"/>
              <a:t>       (A)</a:t>
            </a:r>
            <a:r>
              <a:rPr lang="en-US" sz="2400" dirty="0"/>
              <a:t>  O（1）、</a:t>
            </a:r>
            <a:r>
              <a:rPr lang="en-US" sz="2400" dirty="0" err="1"/>
              <a:t>O（n</a:t>
            </a:r>
            <a:r>
              <a:rPr lang="en-US" sz="2400" dirty="0"/>
              <a:t>）          (B) O（1）、O（1）</a:t>
            </a:r>
          </a:p>
          <a:p>
            <a:pPr>
              <a:lnSpc>
                <a:spcPct val="160000"/>
              </a:lnSpc>
            </a:pPr>
            <a:r>
              <a:rPr lang="en-US" sz="2400" dirty="0"/>
              <a:t>       (C)  </a:t>
            </a:r>
            <a:r>
              <a:rPr lang="en-US" sz="2400" dirty="0" err="1"/>
              <a:t>O（n</a:t>
            </a:r>
            <a:r>
              <a:rPr lang="en-US" sz="2400" dirty="0"/>
              <a:t>）、O（1）          (D) </a:t>
            </a:r>
            <a:r>
              <a:rPr lang="en-US" sz="2400" dirty="0" err="1"/>
              <a:t>O（n</a:t>
            </a:r>
            <a:r>
              <a:rPr lang="en-US" sz="2400" dirty="0"/>
              <a:t>）、</a:t>
            </a:r>
            <a:r>
              <a:rPr lang="en-US" sz="2400" dirty="0" err="1"/>
              <a:t>O（n</a:t>
            </a:r>
            <a:r>
              <a:rPr lang="en-US" sz="2400" dirty="0"/>
              <a:t>） </a:t>
            </a:r>
            <a:endParaRPr lang="en-US" altLang="zh-CN" sz="2200" dirty="0"/>
          </a:p>
        </p:txBody>
      </p:sp>
      <p:sp>
        <p:nvSpPr>
          <p:cNvPr id="4" name="矩形 3"/>
          <p:cNvSpPr/>
          <p:nvPr/>
        </p:nvSpPr>
        <p:spPr>
          <a:xfrm>
            <a:off x="7752184" y="1484784"/>
            <a:ext cx="6480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08168" y="3356992"/>
            <a:ext cx="6480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</a:rPr>
              <a:t>c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480376" y="4221088"/>
            <a:ext cx="6480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472264" y="5877272"/>
            <a:ext cx="6480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线性表的应用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各种存储类型之比较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线性表的链式表示和实现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线性表的顺序表示和实现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线性表的概念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" name="组合 10"/>
          <p:cNvGrpSpPr/>
          <p:nvPr/>
        </p:nvGrpSpPr>
        <p:grpSpPr bwMode="auto">
          <a:xfrm>
            <a:off x="2971800" y="1733731"/>
            <a:ext cx="381000" cy="519245"/>
            <a:chOff x="2078" y="1387"/>
            <a:chExt cx="1615" cy="2201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/>
          <p:nvPr/>
        </p:nvGrpSpPr>
        <p:grpSpPr bwMode="auto">
          <a:xfrm>
            <a:off x="3505200" y="2521131"/>
            <a:ext cx="381000" cy="519245"/>
            <a:chOff x="2078" y="1387"/>
            <a:chExt cx="1615" cy="2201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/>
          <p:nvPr/>
        </p:nvGrpSpPr>
        <p:grpSpPr bwMode="auto">
          <a:xfrm>
            <a:off x="3657600" y="3359331"/>
            <a:ext cx="381000" cy="519245"/>
            <a:chOff x="2078" y="1387"/>
            <a:chExt cx="1615" cy="2201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/>
          <p:nvPr/>
        </p:nvGrpSpPr>
        <p:grpSpPr bwMode="auto">
          <a:xfrm>
            <a:off x="3505200" y="4197531"/>
            <a:ext cx="381000" cy="519245"/>
            <a:chOff x="2078" y="1387"/>
            <a:chExt cx="1615" cy="2201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/>
          <p:nvPr/>
        </p:nvGrpSpPr>
        <p:grpSpPr bwMode="auto">
          <a:xfrm>
            <a:off x="3048000" y="4972231"/>
            <a:ext cx="355600" cy="519245"/>
            <a:chOff x="2078" y="1387"/>
            <a:chExt cx="1615" cy="2201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1984" y="116633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自选图形 45"/>
          <p:cNvSpPr>
            <a:spLocks noChangeArrowheads="1"/>
          </p:cNvSpPr>
          <p:nvPr/>
        </p:nvSpPr>
        <p:spPr bwMode="gray">
          <a:xfrm>
            <a:off x="8563118" y="339813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自选图形 46"/>
          <p:cNvSpPr>
            <a:spLocks noChangeArrowheads="1"/>
          </p:cNvSpPr>
          <p:nvPr/>
        </p:nvSpPr>
        <p:spPr bwMode="gray">
          <a:xfrm>
            <a:off x="8994918" y="339813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自选图形 47"/>
          <p:cNvSpPr>
            <a:spLocks noChangeArrowheads="1"/>
          </p:cNvSpPr>
          <p:nvPr/>
        </p:nvSpPr>
        <p:spPr bwMode="gray">
          <a:xfrm>
            <a:off x="9426718" y="339813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19776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线性表的链式存储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链表</a:t>
            </a:r>
            <a:endParaRPr lang="zh-CN" alt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67534" y="1308905"/>
            <a:ext cx="11256932" cy="445397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230000"/>
              </a:lnSpc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用一组物理位置任意的存储单元来存放线性表的数据元素。 这组存储单元既可以是连续的，也可以是不连续的，甚至是零散分布在内存中的任意位置上的。因此，链表中元素的逻辑次序和 物理次序不一定相同。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线性表的</a:t>
            </a:r>
            <a:r>
              <a:rPr lang="zh-CN" altLang="en-US" dirty="0">
                <a:solidFill>
                  <a:srgbClr val="0000CC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概念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600202"/>
            <a:ext cx="8435280" cy="161277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文字定义：一个线性表是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个数据元素的有限序列。</a:t>
            </a: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形式定义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: (a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……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i-1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i+1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……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Text Box 52"/>
          <p:cNvSpPr txBox="1">
            <a:spLocks noChangeArrowheads="1"/>
          </p:cNvSpPr>
          <p:nvPr/>
        </p:nvSpPr>
        <p:spPr bwMode="auto">
          <a:xfrm>
            <a:off x="2063552" y="3212977"/>
            <a:ext cx="7912744" cy="9048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这里的数据元素 </a:t>
            </a:r>
            <a:r>
              <a:rPr lang="en-US" altLang="zh-CN" sz="2400" i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en-US" altLang="zh-CN" sz="2400" i="1" baseline="-25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400" i="1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(1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 </a:t>
            </a:r>
            <a:r>
              <a:rPr lang="en-US" altLang="zh-CN" sz="2400" i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 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只是一个抽象的符号，其 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具体含义在不同的情况下可以不同。</a:t>
            </a:r>
          </a:p>
        </p:txBody>
      </p:sp>
      <p:sp>
        <p:nvSpPr>
          <p:cNvPr id="7" name="Text Box 44"/>
          <p:cNvSpPr txBox="1">
            <a:spLocks noChangeArrowheads="1"/>
          </p:cNvSpPr>
          <p:nvPr/>
        </p:nvSpPr>
        <p:spPr bwMode="auto">
          <a:xfrm>
            <a:off x="2035175" y="4581128"/>
            <a:ext cx="74041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 dirty="0">
                <a:ea typeface="华文中宋" panose="02010600040101010101" pitchFamily="2" charset="-122"/>
              </a:rPr>
              <a:t>例</a:t>
            </a:r>
            <a:r>
              <a:rPr lang="en-US" altLang="zh-CN" sz="2400" dirty="0"/>
              <a:t>1</a:t>
            </a:r>
            <a:r>
              <a:rPr lang="zh-CN" altLang="en-US" sz="2400" dirty="0"/>
              <a:t>：</a:t>
            </a:r>
            <a:r>
              <a:rPr lang="en-US" altLang="zh-CN" sz="2400" dirty="0"/>
              <a:t>26 </a:t>
            </a:r>
            <a:r>
              <a:rPr lang="zh-CN" altLang="en-US" sz="2400" dirty="0"/>
              <a:t>个英文字母组成的字母表：（</a:t>
            </a:r>
            <a:r>
              <a:rPr lang="en-US" altLang="zh-CN" sz="2400" i="1" dirty="0"/>
              <a:t>A</a:t>
            </a:r>
            <a:r>
              <a:rPr lang="en-US" altLang="zh-CN" sz="2400" dirty="0"/>
              <a:t>, </a:t>
            </a:r>
            <a:r>
              <a:rPr lang="en-US" altLang="zh-CN" sz="2400" i="1" dirty="0"/>
              <a:t>B</a:t>
            </a:r>
            <a:r>
              <a:rPr lang="en-US" altLang="zh-CN" sz="2400" dirty="0"/>
              <a:t>, </a:t>
            </a:r>
            <a:r>
              <a:rPr lang="en-US" altLang="zh-CN" sz="2400" i="1" dirty="0"/>
              <a:t>C</a:t>
            </a:r>
            <a:r>
              <a:rPr lang="en-US" altLang="zh-CN" sz="2400" dirty="0"/>
              <a:t>, …, </a:t>
            </a:r>
            <a:r>
              <a:rPr lang="en-US" altLang="zh-CN" sz="2400" i="1" dirty="0"/>
              <a:t>Z</a:t>
            </a:r>
            <a:r>
              <a:rPr lang="zh-CN" altLang="en-US" sz="2400" dirty="0"/>
              <a:t>） </a:t>
            </a:r>
          </a:p>
        </p:txBody>
      </p:sp>
      <p:sp>
        <p:nvSpPr>
          <p:cNvPr id="13" name="Text Box 47"/>
          <p:cNvSpPr txBox="1">
            <a:spLocks noChangeArrowheads="1"/>
          </p:cNvSpPr>
          <p:nvPr/>
        </p:nvSpPr>
        <p:spPr bwMode="auto">
          <a:xfrm>
            <a:off x="2035176" y="5245101"/>
            <a:ext cx="6468437" cy="9048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 dirty="0">
                <a:ea typeface="华文中宋" panose="02010600040101010101" pitchFamily="2" charset="-122"/>
              </a:rPr>
              <a:t>例</a:t>
            </a:r>
            <a:r>
              <a:rPr lang="en-US" altLang="zh-CN" sz="2400" dirty="0"/>
              <a:t>2</a:t>
            </a:r>
            <a:r>
              <a:rPr lang="zh-CN" altLang="en-US" sz="2400" dirty="0"/>
              <a:t>：学生成绩表</a:t>
            </a:r>
            <a:endParaRPr lang="en-US" altLang="zh-CN" sz="2400" dirty="0"/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dirty="0"/>
              <a:t>                                           </a:t>
            </a:r>
            <a:r>
              <a:rPr lang="zh-CN" altLang="en-US" sz="2400" dirty="0"/>
              <a:t>     （</a:t>
            </a:r>
            <a:r>
              <a:rPr lang="en-US" altLang="zh-CN" sz="2400" dirty="0"/>
              <a:t>90, 97, 60, 75,…,84</a:t>
            </a:r>
            <a:r>
              <a:rPr lang="zh-CN" altLang="en-US" sz="2400" dirty="0"/>
              <a:t>）</a:t>
            </a:r>
          </a:p>
        </p:txBody>
      </p:sp>
      <p:sp>
        <p:nvSpPr>
          <p:cNvPr id="14" name="Text Box 48"/>
          <p:cNvSpPr txBox="1">
            <a:spLocks noChangeArrowheads="1"/>
          </p:cNvSpPr>
          <p:nvPr/>
        </p:nvSpPr>
        <p:spPr bwMode="auto">
          <a:xfrm>
            <a:off x="7369175" y="6118225"/>
            <a:ext cx="1856598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数据元素为整数 </a:t>
            </a:r>
          </a:p>
        </p:txBody>
      </p:sp>
      <p:sp>
        <p:nvSpPr>
          <p:cNvPr id="15" name="Line 49"/>
          <p:cNvSpPr>
            <a:spLocks noChangeShapeType="1"/>
          </p:cNvSpPr>
          <p:nvPr/>
        </p:nvSpPr>
        <p:spPr bwMode="auto">
          <a:xfrm>
            <a:off x="7216775" y="6042025"/>
            <a:ext cx="304800" cy="228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" name="Line 45"/>
          <p:cNvSpPr>
            <a:spLocks noChangeShapeType="1"/>
          </p:cNvSpPr>
          <p:nvPr/>
        </p:nvSpPr>
        <p:spPr bwMode="auto">
          <a:xfrm flipV="1">
            <a:off x="7663408" y="4437112"/>
            <a:ext cx="304800" cy="228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" name="Text Box 46"/>
          <p:cNvSpPr txBox="1">
            <a:spLocks noChangeArrowheads="1"/>
          </p:cNvSpPr>
          <p:nvPr/>
        </p:nvSpPr>
        <p:spPr bwMode="auto">
          <a:xfrm>
            <a:off x="7880101" y="4195936"/>
            <a:ext cx="1856598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数据元素为字符 </a:t>
            </a:r>
          </a:p>
        </p:txBody>
      </p:sp>
      <p:sp>
        <p:nvSpPr>
          <p:cNvPr id="18" name="矩形 17"/>
          <p:cNvSpPr/>
          <p:nvPr/>
        </p:nvSpPr>
        <p:spPr>
          <a:xfrm>
            <a:off x="2135560" y="2420888"/>
            <a:ext cx="7488832" cy="1728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一个数据元素可以由若干个数据项组成，这时，也可以称数据元素为记录。含有大量记录的线性表又称“文件”。</a:t>
            </a:r>
            <a:endParaRPr lang="en-US" altLang="zh-CN" sz="3200" b="1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13" grpId="0" autoUpdateAnimBg="0"/>
      <p:bldP spid="14" grpId="0" autoUpdateAnimBg="0"/>
      <p:bldP spid="15" grpId="0" animBg="1"/>
      <p:bldP spid="16" grpId="0" animBg="1"/>
      <p:bldP spid="17" grpId="0" autoUpdateAnimBg="0"/>
      <p:bldP spid="1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00" name="AutoShape 72"/>
          <p:cNvSpPr>
            <a:spLocks noChangeArrowheads="1"/>
          </p:cNvSpPr>
          <p:nvPr/>
        </p:nvSpPr>
        <p:spPr bwMode="auto">
          <a:xfrm>
            <a:off x="6744072" y="1844824"/>
            <a:ext cx="1960240" cy="3048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01" name="AutoShape 73"/>
          <p:cNvSpPr>
            <a:spLocks noChangeArrowheads="1"/>
          </p:cNvSpPr>
          <p:nvPr/>
        </p:nvSpPr>
        <p:spPr bwMode="auto">
          <a:xfrm>
            <a:off x="8040216" y="3717032"/>
            <a:ext cx="76835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51" name="Rectangle 123"/>
          <p:cNvSpPr>
            <a:spLocks noChangeArrowheads="1"/>
          </p:cNvSpPr>
          <p:nvPr/>
        </p:nvSpPr>
        <p:spPr bwMode="auto">
          <a:xfrm>
            <a:off x="9336360" y="3140969"/>
            <a:ext cx="415498" cy="6463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链</a:t>
            </a:r>
          </a:p>
          <a:p>
            <a:endParaRPr lang="en-US" altLang="zh-CN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2591" name="Text Box 63"/>
          <p:cNvSpPr txBox="1">
            <a:spLocks noChangeArrowheads="1"/>
          </p:cNvSpPr>
          <p:nvPr/>
        </p:nvSpPr>
        <p:spPr bwMode="auto">
          <a:xfrm>
            <a:off x="1938338" y="1265238"/>
            <a:ext cx="2242922" cy="28623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</a:rPr>
              <a:t>顺序表</a:t>
            </a:r>
          </a:p>
          <a:p>
            <a:r>
              <a:rPr lang="zh-CN" altLang="en-US">
                <a:solidFill>
                  <a:srgbClr val="0000FF"/>
                </a:solidFill>
              </a:rPr>
              <a:t>存储地址  存储状态  </a:t>
            </a:r>
          </a:p>
          <a:p>
            <a:r>
              <a:rPr lang="zh-CN" altLang="en-US"/>
              <a:t>    </a:t>
            </a:r>
            <a:r>
              <a:rPr lang="en-US" altLang="zh-CN"/>
              <a:t>0031            </a:t>
            </a:r>
            <a:r>
              <a:rPr lang="zh-CN" altLang="en-US"/>
              <a:t>赵</a:t>
            </a:r>
          </a:p>
          <a:p>
            <a:r>
              <a:rPr lang="zh-CN" altLang="en-US"/>
              <a:t>    </a:t>
            </a:r>
            <a:r>
              <a:rPr lang="en-US" altLang="zh-CN"/>
              <a:t>0033            </a:t>
            </a:r>
            <a:r>
              <a:rPr lang="zh-CN" altLang="en-US"/>
              <a:t>钱</a:t>
            </a:r>
          </a:p>
          <a:p>
            <a:r>
              <a:rPr lang="zh-CN" altLang="en-US"/>
              <a:t>    </a:t>
            </a:r>
            <a:r>
              <a:rPr lang="en-US" altLang="zh-CN"/>
              <a:t>0035            </a:t>
            </a:r>
            <a:r>
              <a:rPr lang="zh-CN" altLang="en-US"/>
              <a:t>孙</a:t>
            </a:r>
          </a:p>
          <a:p>
            <a:r>
              <a:rPr lang="zh-CN" altLang="en-US"/>
              <a:t>    </a:t>
            </a:r>
            <a:r>
              <a:rPr lang="en-US" altLang="zh-CN"/>
              <a:t>0037            </a:t>
            </a:r>
            <a:r>
              <a:rPr lang="zh-CN" altLang="en-US"/>
              <a:t>李</a:t>
            </a:r>
          </a:p>
          <a:p>
            <a:r>
              <a:rPr lang="zh-CN" altLang="en-US"/>
              <a:t>    </a:t>
            </a:r>
            <a:r>
              <a:rPr lang="en-US" altLang="zh-CN"/>
              <a:t>0039            </a:t>
            </a:r>
            <a:r>
              <a:rPr lang="zh-CN" altLang="en-US"/>
              <a:t>周</a:t>
            </a:r>
          </a:p>
          <a:p>
            <a:r>
              <a:rPr lang="zh-CN" altLang="en-US"/>
              <a:t>    </a:t>
            </a:r>
            <a:r>
              <a:rPr lang="en-US" altLang="zh-CN"/>
              <a:t>0041            </a:t>
            </a:r>
            <a:r>
              <a:rPr lang="zh-CN" altLang="en-US"/>
              <a:t>吴</a:t>
            </a:r>
          </a:p>
          <a:p>
            <a:r>
              <a:rPr lang="zh-CN" altLang="en-US"/>
              <a:t>    </a:t>
            </a:r>
            <a:r>
              <a:rPr lang="en-US" altLang="zh-CN"/>
              <a:t>0043            </a:t>
            </a:r>
            <a:r>
              <a:rPr lang="zh-CN" altLang="en-US"/>
              <a:t>郑</a:t>
            </a:r>
          </a:p>
          <a:p>
            <a:r>
              <a:rPr lang="zh-CN" altLang="en-US"/>
              <a:t>    </a:t>
            </a:r>
            <a:r>
              <a:rPr lang="en-US" altLang="zh-CN"/>
              <a:t>0045            </a:t>
            </a:r>
            <a:r>
              <a:rPr lang="zh-CN" altLang="en-US"/>
              <a:t>王 </a:t>
            </a:r>
          </a:p>
        </p:txBody>
      </p:sp>
      <p:sp>
        <p:nvSpPr>
          <p:cNvPr id="22604" name="AutoShape 76"/>
          <p:cNvSpPr>
            <a:spLocks noChangeArrowheads="1"/>
          </p:cNvSpPr>
          <p:nvPr/>
        </p:nvSpPr>
        <p:spPr bwMode="auto">
          <a:xfrm>
            <a:off x="6707088" y="1628800"/>
            <a:ext cx="2125216" cy="2592288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8575">
            <a:noFill/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92" name="Text Box 64"/>
          <p:cNvSpPr txBox="1">
            <a:spLocks noChangeArrowheads="1"/>
          </p:cNvSpPr>
          <p:nvPr/>
        </p:nvSpPr>
        <p:spPr bwMode="auto">
          <a:xfrm>
            <a:off x="5567364" y="1270000"/>
            <a:ext cx="1729961" cy="28623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链表 </a:t>
            </a:r>
          </a:p>
          <a:p>
            <a:r>
              <a:rPr lang="zh-CN" altLang="en-US" dirty="0">
                <a:solidFill>
                  <a:srgbClr val="0000FF"/>
                </a:solidFill>
              </a:rPr>
              <a:t>存储地址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0001           </a:t>
            </a:r>
            <a:r>
              <a:rPr lang="zh-CN" altLang="en-US" dirty="0"/>
              <a:t>李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0007           </a:t>
            </a:r>
            <a:r>
              <a:rPr lang="zh-CN" altLang="en-US" dirty="0"/>
              <a:t>钱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0013           </a:t>
            </a:r>
            <a:r>
              <a:rPr lang="zh-CN" altLang="en-US" dirty="0"/>
              <a:t>孙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0019           </a:t>
            </a:r>
            <a:r>
              <a:rPr lang="zh-CN" altLang="en-US" dirty="0"/>
              <a:t>王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0025           </a:t>
            </a:r>
            <a:r>
              <a:rPr lang="zh-CN" altLang="en-US" dirty="0"/>
              <a:t>吴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0031           </a:t>
            </a:r>
            <a:r>
              <a:rPr lang="zh-CN" altLang="en-US" dirty="0"/>
              <a:t>赵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0037           </a:t>
            </a:r>
            <a:r>
              <a:rPr lang="zh-CN" altLang="en-US" dirty="0"/>
              <a:t>郑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0043           </a:t>
            </a:r>
            <a:r>
              <a:rPr lang="zh-CN" altLang="en-US" dirty="0"/>
              <a:t>周 </a:t>
            </a:r>
          </a:p>
        </p:txBody>
      </p:sp>
      <p:sp>
        <p:nvSpPr>
          <p:cNvPr id="22593" name="Text Box 65"/>
          <p:cNvSpPr txBox="1">
            <a:spLocks noChangeArrowheads="1"/>
          </p:cNvSpPr>
          <p:nvPr/>
        </p:nvSpPr>
        <p:spPr bwMode="auto">
          <a:xfrm>
            <a:off x="7977189" y="1270000"/>
            <a:ext cx="888385" cy="28623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 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 </a:t>
            </a:r>
          </a:p>
          <a:p>
            <a:r>
              <a:rPr lang="en-US" altLang="zh-CN" dirty="0"/>
              <a:t>   0043</a:t>
            </a:r>
          </a:p>
          <a:p>
            <a:r>
              <a:rPr lang="en-US" altLang="zh-CN" dirty="0"/>
              <a:t>   0013</a:t>
            </a:r>
          </a:p>
          <a:p>
            <a:r>
              <a:rPr lang="en-US" altLang="zh-CN" dirty="0"/>
              <a:t>   0001</a:t>
            </a:r>
          </a:p>
          <a:p>
            <a:r>
              <a:rPr lang="en-US" altLang="zh-CN" dirty="0"/>
              <a:t>   NULL </a:t>
            </a:r>
          </a:p>
          <a:p>
            <a:r>
              <a:rPr lang="en-US" altLang="zh-CN" dirty="0"/>
              <a:t>   0037</a:t>
            </a:r>
          </a:p>
          <a:p>
            <a:r>
              <a:rPr lang="en-US" altLang="zh-CN" dirty="0"/>
              <a:t>   0007</a:t>
            </a:r>
          </a:p>
          <a:p>
            <a:r>
              <a:rPr lang="en-US" altLang="zh-CN" dirty="0"/>
              <a:t>   0019</a:t>
            </a:r>
          </a:p>
          <a:p>
            <a:r>
              <a:rPr lang="en-US" altLang="zh-CN" dirty="0"/>
              <a:t>   0025</a:t>
            </a:r>
          </a:p>
        </p:txBody>
      </p:sp>
      <p:sp>
        <p:nvSpPr>
          <p:cNvPr id="22594" name="Text Box 66"/>
          <p:cNvSpPr txBox="1">
            <a:spLocks noChangeArrowheads="1"/>
          </p:cNvSpPr>
          <p:nvPr/>
        </p:nvSpPr>
        <p:spPr bwMode="auto">
          <a:xfrm>
            <a:off x="4378325" y="3071813"/>
            <a:ext cx="1127232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头指针 </a:t>
            </a:r>
            <a:r>
              <a:rPr lang="en-US" altLang="zh-CN"/>
              <a:t>H </a:t>
            </a:r>
          </a:p>
        </p:txBody>
      </p:sp>
      <p:sp useBgFill="1">
        <p:nvSpPr>
          <p:cNvPr id="22597" name="Rectangle 69"/>
          <p:cNvSpPr>
            <a:spLocks noChangeArrowheads="1"/>
          </p:cNvSpPr>
          <p:nvPr/>
        </p:nvSpPr>
        <p:spPr bwMode="auto">
          <a:xfrm>
            <a:off x="6744073" y="1386876"/>
            <a:ext cx="1260475" cy="313932"/>
          </a:xfrm>
          <a:prstGeom prst="rect">
            <a:avLst/>
          </a:prstGeom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数据域  </a:t>
            </a:r>
          </a:p>
        </p:txBody>
      </p:sp>
      <p:sp>
        <p:nvSpPr>
          <p:cNvPr id="22595" name="Text Box 67"/>
          <p:cNvSpPr txBox="1">
            <a:spLocks noChangeArrowheads="1"/>
          </p:cNvSpPr>
          <p:nvPr/>
        </p:nvSpPr>
        <p:spPr bwMode="auto">
          <a:xfrm>
            <a:off x="4606926" y="3519488"/>
            <a:ext cx="758541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0031 </a:t>
            </a:r>
          </a:p>
        </p:txBody>
      </p:sp>
      <p:sp useBgFill="1">
        <p:nvSpPr>
          <p:cNvPr id="22596" name="Rectangle 68"/>
          <p:cNvSpPr>
            <a:spLocks noChangeArrowheads="1"/>
          </p:cNvSpPr>
          <p:nvPr/>
        </p:nvSpPr>
        <p:spPr bwMode="auto">
          <a:xfrm>
            <a:off x="7896201" y="1442276"/>
            <a:ext cx="1336675" cy="273408"/>
          </a:xfrm>
          <a:prstGeom prst="rect">
            <a:avLst/>
          </a:prstGeom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zh-CN" altLang="en-US" dirty="0">
                <a:solidFill>
                  <a:srgbClr val="0000FF"/>
                </a:solidFill>
              </a:rPr>
              <a:t>指针域  </a:t>
            </a:r>
          </a:p>
        </p:txBody>
      </p:sp>
      <p:sp>
        <p:nvSpPr>
          <p:cNvPr id="22598" name="AutoShape 70"/>
          <p:cNvSpPr/>
          <p:nvPr/>
        </p:nvSpPr>
        <p:spPr bwMode="auto">
          <a:xfrm rot="5400000">
            <a:off x="7773144" y="815752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99" name="Text Box 71"/>
          <p:cNvSpPr txBox="1">
            <a:spLocks noChangeArrowheads="1"/>
          </p:cNvSpPr>
          <p:nvPr/>
        </p:nvSpPr>
        <p:spPr bwMode="auto">
          <a:xfrm>
            <a:off x="7464153" y="836712"/>
            <a:ext cx="793807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结点  </a:t>
            </a:r>
          </a:p>
        </p:txBody>
      </p:sp>
      <p:sp>
        <p:nvSpPr>
          <p:cNvPr id="22602" name="Text Box 74"/>
          <p:cNvSpPr txBox="1">
            <a:spLocks noChangeArrowheads="1"/>
          </p:cNvSpPr>
          <p:nvPr/>
        </p:nvSpPr>
        <p:spPr bwMode="auto">
          <a:xfrm>
            <a:off x="9561375" y="3140968"/>
            <a:ext cx="415498" cy="9233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指</a:t>
            </a:r>
          </a:p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针</a:t>
            </a:r>
          </a:p>
          <a:p>
            <a:endParaRPr lang="en-US" altLang="zh-CN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2603" name="Line 75"/>
          <p:cNvSpPr>
            <a:spLocks noChangeShapeType="1"/>
          </p:cNvSpPr>
          <p:nvPr/>
        </p:nvSpPr>
        <p:spPr bwMode="auto">
          <a:xfrm rot="4310727" flipH="1" flipV="1">
            <a:off x="9177994" y="3544987"/>
            <a:ext cx="22225" cy="592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2605" name="Text Box 77"/>
          <p:cNvSpPr txBox="1">
            <a:spLocks noChangeArrowheads="1"/>
          </p:cNvSpPr>
          <p:nvPr/>
        </p:nvSpPr>
        <p:spPr bwMode="auto">
          <a:xfrm>
            <a:off x="9282113" y="2189188"/>
            <a:ext cx="489236" cy="9233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链</a:t>
            </a:r>
          </a:p>
          <a:p>
            <a:r>
              <a:rPr lang="zh-CN" altLang="en-US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表 </a:t>
            </a:r>
          </a:p>
          <a:p>
            <a:r>
              <a:rPr lang="zh-CN" altLang="en-US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</a:p>
        </p:txBody>
      </p:sp>
      <p:sp>
        <p:nvSpPr>
          <p:cNvPr id="22606" name="Text Box 78"/>
          <p:cNvSpPr txBox="1">
            <a:spLocks noChangeArrowheads="1"/>
          </p:cNvSpPr>
          <p:nvPr/>
        </p:nvSpPr>
        <p:spPr bwMode="auto">
          <a:xfrm>
            <a:off x="9766300" y="2189189"/>
            <a:ext cx="489236" cy="120032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单</a:t>
            </a:r>
          </a:p>
          <a:p>
            <a:r>
              <a:rPr lang="zh-CN" altLang="en-US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链</a:t>
            </a:r>
          </a:p>
          <a:p>
            <a:r>
              <a:rPr lang="zh-CN" altLang="en-US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表 </a:t>
            </a:r>
          </a:p>
          <a:p>
            <a:r>
              <a:rPr lang="zh-CN" altLang="en-US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</a:p>
        </p:txBody>
      </p:sp>
      <p:sp>
        <p:nvSpPr>
          <p:cNvPr id="22607" name="Rectangle 79"/>
          <p:cNvSpPr>
            <a:spLocks noChangeArrowheads="1"/>
          </p:cNvSpPr>
          <p:nvPr/>
        </p:nvSpPr>
        <p:spPr bwMode="auto">
          <a:xfrm>
            <a:off x="1951038" y="692150"/>
            <a:ext cx="7620000" cy="3416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>
                <a:ea typeface="华文中宋" panose="02010600040101010101" pitchFamily="2" charset="-122"/>
              </a:rPr>
              <a:t>例：</a:t>
            </a:r>
            <a:r>
              <a:rPr lang="zh-CN" altLang="en-US"/>
              <a:t>线性表： </a:t>
            </a:r>
            <a:r>
              <a:rPr lang="en-US" altLang="zh-CN"/>
              <a:t>(</a:t>
            </a:r>
            <a:r>
              <a:rPr lang="zh-CN" altLang="en-US"/>
              <a:t>赵，钱，孙，李，周，吴，郑，王）    </a:t>
            </a:r>
          </a:p>
        </p:txBody>
      </p:sp>
      <p:sp>
        <p:nvSpPr>
          <p:cNvPr id="22608" name="AutoShape 80"/>
          <p:cNvSpPr>
            <a:spLocks noChangeArrowheads="1"/>
          </p:cNvSpPr>
          <p:nvPr/>
        </p:nvSpPr>
        <p:spPr bwMode="auto">
          <a:xfrm rot="20679581" flipV="1">
            <a:off x="8689181" y="1010078"/>
            <a:ext cx="376238" cy="1146175"/>
          </a:xfrm>
          <a:prstGeom prst="curvedLeftArrow">
            <a:avLst>
              <a:gd name="adj1" fmla="val 60928"/>
              <a:gd name="adj2" fmla="val 121856"/>
              <a:gd name="adj3" fmla="val 33333"/>
            </a:avLst>
          </a:prstGeom>
          <a:solidFill>
            <a:srgbClr val="FF3300"/>
          </a:solidFill>
          <a:ln w="9525">
            <a:solidFill>
              <a:srgbClr val="FF33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126"/>
          <p:cNvGrpSpPr/>
          <p:nvPr/>
        </p:nvGrpSpPr>
        <p:grpSpPr bwMode="auto">
          <a:xfrm>
            <a:off x="1703388" y="5199064"/>
            <a:ext cx="4699000" cy="1081087"/>
            <a:chOff x="192" y="3366"/>
            <a:chExt cx="2960" cy="681"/>
          </a:xfrm>
        </p:grpSpPr>
        <p:sp>
          <p:nvSpPr>
            <p:cNvPr id="22609" name="Rectangle 81"/>
            <p:cNvSpPr>
              <a:spLocks noChangeArrowheads="1"/>
            </p:cNvSpPr>
            <p:nvPr/>
          </p:nvSpPr>
          <p:spPr bwMode="auto">
            <a:xfrm>
              <a:off x="477" y="3420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0" name="Text Box 82"/>
            <p:cNvSpPr txBox="1">
              <a:spLocks noChangeArrowheads="1"/>
            </p:cNvSpPr>
            <p:nvPr/>
          </p:nvSpPr>
          <p:spPr bwMode="auto">
            <a:xfrm>
              <a:off x="192" y="3366"/>
              <a:ext cx="241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H </a:t>
              </a:r>
            </a:p>
          </p:txBody>
        </p:sp>
        <p:sp>
          <p:nvSpPr>
            <p:cNvPr id="22611" name="Oval 83"/>
            <p:cNvSpPr>
              <a:spLocks noChangeArrowheads="1"/>
            </p:cNvSpPr>
            <p:nvPr/>
          </p:nvSpPr>
          <p:spPr bwMode="auto">
            <a:xfrm>
              <a:off x="550" y="3497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3" name="Line 85"/>
            <p:cNvSpPr>
              <a:spLocks noChangeShapeType="1"/>
            </p:cNvSpPr>
            <p:nvPr/>
          </p:nvSpPr>
          <p:spPr bwMode="auto">
            <a:xfrm>
              <a:off x="608" y="3519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14" name="Rectangle 86"/>
            <p:cNvSpPr>
              <a:spLocks noChangeArrowheads="1"/>
            </p:cNvSpPr>
            <p:nvPr/>
          </p:nvSpPr>
          <p:spPr bwMode="auto">
            <a:xfrm>
              <a:off x="800" y="3423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赵</a:t>
              </a:r>
            </a:p>
          </p:txBody>
        </p:sp>
        <p:sp>
          <p:nvSpPr>
            <p:cNvPr id="22617" name="Rectangle 89"/>
            <p:cNvSpPr>
              <a:spLocks noChangeArrowheads="1"/>
            </p:cNvSpPr>
            <p:nvPr/>
          </p:nvSpPr>
          <p:spPr bwMode="auto">
            <a:xfrm>
              <a:off x="1088" y="3423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8" name="Oval 90"/>
            <p:cNvSpPr>
              <a:spLocks noChangeArrowheads="1"/>
            </p:cNvSpPr>
            <p:nvPr/>
          </p:nvSpPr>
          <p:spPr bwMode="auto">
            <a:xfrm>
              <a:off x="1161" y="3495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9" name="Line 91"/>
            <p:cNvSpPr>
              <a:spLocks noChangeShapeType="1"/>
            </p:cNvSpPr>
            <p:nvPr/>
          </p:nvSpPr>
          <p:spPr bwMode="auto">
            <a:xfrm>
              <a:off x="1184" y="351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20" name="Rectangle 92"/>
            <p:cNvSpPr>
              <a:spLocks noChangeArrowheads="1"/>
            </p:cNvSpPr>
            <p:nvPr/>
          </p:nvSpPr>
          <p:spPr bwMode="auto">
            <a:xfrm>
              <a:off x="1424" y="3423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钱</a:t>
              </a:r>
            </a:p>
          </p:txBody>
        </p:sp>
        <p:sp>
          <p:nvSpPr>
            <p:cNvPr id="22621" name="Rectangle 93"/>
            <p:cNvSpPr>
              <a:spLocks noChangeArrowheads="1"/>
            </p:cNvSpPr>
            <p:nvPr/>
          </p:nvSpPr>
          <p:spPr bwMode="auto">
            <a:xfrm>
              <a:off x="1712" y="3423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2" name="Oval 94"/>
            <p:cNvSpPr>
              <a:spLocks noChangeArrowheads="1"/>
            </p:cNvSpPr>
            <p:nvPr/>
          </p:nvSpPr>
          <p:spPr bwMode="auto">
            <a:xfrm>
              <a:off x="1785" y="3495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3" name="Line 95"/>
            <p:cNvSpPr>
              <a:spLocks noChangeShapeType="1"/>
            </p:cNvSpPr>
            <p:nvPr/>
          </p:nvSpPr>
          <p:spPr bwMode="auto">
            <a:xfrm>
              <a:off x="1808" y="351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24" name="Rectangle 96"/>
            <p:cNvSpPr>
              <a:spLocks noChangeArrowheads="1"/>
            </p:cNvSpPr>
            <p:nvPr/>
          </p:nvSpPr>
          <p:spPr bwMode="auto">
            <a:xfrm>
              <a:off x="2048" y="3423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孙</a:t>
              </a:r>
            </a:p>
          </p:txBody>
        </p:sp>
        <p:sp>
          <p:nvSpPr>
            <p:cNvPr id="22625" name="Rectangle 97"/>
            <p:cNvSpPr>
              <a:spLocks noChangeArrowheads="1"/>
            </p:cNvSpPr>
            <p:nvPr/>
          </p:nvSpPr>
          <p:spPr bwMode="auto">
            <a:xfrm>
              <a:off x="2336" y="3423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6" name="Oval 98"/>
            <p:cNvSpPr>
              <a:spLocks noChangeArrowheads="1"/>
            </p:cNvSpPr>
            <p:nvPr/>
          </p:nvSpPr>
          <p:spPr bwMode="auto">
            <a:xfrm>
              <a:off x="2409" y="3495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7" name="Line 99"/>
            <p:cNvSpPr>
              <a:spLocks noChangeShapeType="1"/>
            </p:cNvSpPr>
            <p:nvPr/>
          </p:nvSpPr>
          <p:spPr bwMode="auto">
            <a:xfrm>
              <a:off x="2432" y="351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28" name="Rectangle 100"/>
            <p:cNvSpPr>
              <a:spLocks noChangeArrowheads="1"/>
            </p:cNvSpPr>
            <p:nvPr/>
          </p:nvSpPr>
          <p:spPr bwMode="auto">
            <a:xfrm>
              <a:off x="2672" y="3423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李</a:t>
              </a:r>
            </a:p>
          </p:txBody>
        </p:sp>
        <p:sp>
          <p:nvSpPr>
            <p:cNvPr id="22629" name="Rectangle 101"/>
            <p:cNvSpPr>
              <a:spLocks noChangeArrowheads="1"/>
            </p:cNvSpPr>
            <p:nvPr/>
          </p:nvSpPr>
          <p:spPr bwMode="auto">
            <a:xfrm>
              <a:off x="2960" y="3423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0" name="Oval 102"/>
            <p:cNvSpPr>
              <a:spLocks noChangeArrowheads="1"/>
            </p:cNvSpPr>
            <p:nvPr/>
          </p:nvSpPr>
          <p:spPr bwMode="auto">
            <a:xfrm>
              <a:off x="3033" y="3495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1" name="Line 103"/>
            <p:cNvSpPr>
              <a:spLocks noChangeShapeType="1"/>
            </p:cNvSpPr>
            <p:nvPr/>
          </p:nvSpPr>
          <p:spPr bwMode="auto">
            <a:xfrm>
              <a:off x="608" y="3951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32" name="Rectangle 104"/>
            <p:cNvSpPr>
              <a:spLocks noChangeArrowheads="1"/>
            </p:cNvSpPr>
            <p:nvPr/>
          </p:nvSpPr>
          <p:spPr bwMode="auto">
            <a:xfrm>
              <a:off x="800" y="3855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周</a:t>
              </a:r>
            </a:p>
          </p:txBody>
        </p:sp>
        <p:sp>
          <p:nvSpPr>
            <p:cNvPr id="22633" name="Rectangle 105"/>
            <p:cNvSpPr>
              <a:spLocks noChangeArrowheads="1"/>
            </p:cNvSpPr>
            <p:nvPr/>
          </p:nvSpPr>
          <p:spPr bwMode="auto">
            <a:xfrm>
              <a:off x="1088" y="3855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4" name="Oval 106"/>
            <p:cNvSpPr>
              <a:spLocks noChangeArrowheads="1"/>
            </p:cNvSpPr>
            <p:nvPr/>
          </p:nvSpPr>
          <p:spPr bwMode="auto">
            <a:xfrm>
              <a:off x="1161" y="3927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5" name="Line 107"/>
            <p:cNvSpPr>
              <a:spLocks noChangeShapeType="1"/>
            </p:cNvSpPr>
            <p:nvPr/>
          </p:nvSpPr>
          <p:spPr bwMode="auto">
            <a:xfrm>
              <a:off x="1184" y="395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36" name="Rectangle 108"/>
            <p:cNvSpPr>
              <a:spLocks noChangeArrowheads="1"/>
            </p:cNvSpPr>
            <p:nvPr/>
          </p:nvSpPr>
          <p:spPr bwMode="auto">
            <a:xfrm>
              <a:off x="1424" y="3855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吴</a:t>
              </a:r>
            </a:p>
          </p:txBody>
        </p:sp>
        <p:sp>
          <p:nvSpPr>
            <p:cNvPr id="22637" name="Rectangle 109"/>
            <p:cNvSpPr>
              <a:spLocks noChangeArrowheads="1"/>
            </p:cNvSpPr>
            <p:nvPr/>
          </p:nvSpPr>
          <p:spPr bwMode="auto">
            <a:xfrm>
              <a:off x="1712" y="3855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8" name="Oval 110"/>
            <p:cNvSpPr>
              <a:spLocks noChangeArrowheads="1"/>
            </p:cNvSpPr>
            <p:nvPr/>
          </p:nvSpPr>
          <p:spPr bwMode="auto">
            <a:xfrm>
              <a:off x="1785" y="3927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9" name="Line 111"/>
            <p:cNvSpPr>
              <a:spLocks noChangeShapeType="1"/>
            </p:cNvSpPr>
            <p:nvPr/>
          </p:nvSpPr>
          <p:spPr bwMode="auto">
            <a:xfrm>
              <a:off x="1808" y="395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0" name="Rectangle 112"/>
            <p:cNvSpPr>
              <a:spLocks noChangeArrowheads="1"/>
            </p:cNvSpPr>
            <p:nvPr/>
          </p:nvSpPr>
          <p:spPr bwMode="auto">
            <a:xfrm>
              <a:off x="2048" y="3855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郑</a:t>
              </a:r>
            </a:p>
          </p:txBody>
        </p:sp>
        <p:sp>
          <p:nvSpPr>
            <p:cNvPr id="22641" name="Rectangle 113"/>
            <p:cNvSpPr>
              <a:spLocks noChangeArrowheads="1"/>
            </p:cNvSpPr>
            <p:nvPr/>
          </p:nvSpPr>
          <p:spPr bwMode="auto">
            <a:xfrm>
              <a:off x="2336" y="3855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42" name="Oval 114"/>
            <p:cNvSpPr>
              <a:spLocks noChangeArrowheads="1"/>
            </p:cNvSpPr>
            <p:nvPr/>
          </p:nvSpPr>
          <p:spPr bwMode="auto">
            <a:xfrm>
              <a:off x="2409" y="3927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43" name="Line 115"/>
            <p:cNvSpPr>
              <a:spLocks noChangeShapeType="1"/>
            </p:cNvSpPr>
            <p:nvPr/>
          </p:nvSpPr>
          <p:spPr bwMode="auto">
            <a:xfrm>
              <a:off x="2432" y="395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4" name="Rectangle 116"/>
            <p:cNvSpPr>
              <a:spLocks noChangeArrowheads="1"/>
            </p:cNvSpPr>
            <p:nvPr/>
          </p:nvSpPr>
          <p:spPr bwMode="auto">
            <a:xfrm>
              <a:off x="2672" y="3855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王</a:t>
              </a:r>
            </a:p>
          </p:txBody>
        </p:sp>
        <p:sp>
          <p:nvSpPr>
            <p:cNvPr id="22645" name="Rectangle 117"/>
            <p:cNvSpPr>
              <a:spLocks noChangeArrowheads="1"/>
            </p:cNvSpPr>
            <p:nvPr/>
          </p:nvSpPr>
          <p:spPr bwMode="auto">
            <a:xfrm>
              <a:off x="2960" y="3855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lnSpc>
                  <a:spcPct val="130000"/>
                </a:lnSpc>
              </a:pPr>
              <a:r>
                <a:rPr lang="en-US" altLang="zh-CN" sz="2800">
                  <a:ea typeface="宋体" panose="02010600030101010101" pitchFamily="2" charset="-122"/>
                  <a:cs typeface="Times New Roman" panose="02020603050405020304" pitchFamily="18" charset="0"/>
                </a:rPr>
                <a:t>^</a:t>
              </a:r>
              <a:endParaRPr lang="en-US" altLang="zh-CN" sz="2800"/>
            </a:p>
          </p:txBody>
        </p:sp>
        <p:sp>
          <p:nvSpPr>
            <p:cNvPr id="22647" name="Line 119"/>
            <p:cNvSpPr>
              <a:spLocks noChangeShapeType="1"/>
            </p:cNvSpPr>
            <p:nvPr/>
          </p:nvSpPr>
          <p:spPr bwMode="auto">
            <a:xfrm>
              <a:off x="3056" y="3519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8" name="Line 120"/>
            <p:cNvSpPr>
              <a:spLocks noChangeShapeType="1"/>
            </p:cNvSpPr>
            <p:nvPr/>
          </p:nvSpPr>
          <p:spPr bwMode="auto">
            <a:xfrm flipH="1">
              <a:off x="608" y="3711"/>
              <a:ext cx="2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9" name="Line 121"/>
            <p:cNvSpPr>
              <a:spLocks noChangeShapeType="1"/>
            </p:cNvSpPr>
            <p:nvPr/>
          </p:nvSpPr>
          <p:spPr bwMode="auto">
            <a:xfrm>
              <a:off x="608" y="3711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650" name="Text Box 122"/>
          <p:cNvSpPr txBox="1">
            <a:spLocks noChangeArrowheads="1"/>
          </p:cNvSpPr>
          <p:nvPr/>
        </p:nvSpPr>
        <p:spPr bwMode="auto">
          <a:xfrm>
            <a:off x="6897689" y="5168900"/>
            <a:ext cx="2723823" cy="9233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单链表是由头指针唯一 </a:t>
            </a:r>
          </a:p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确定，因此单链表可以 </a:t>
            </a:r>
          </a:p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用头指针的名字来命名。</a:t>
            </a:r>
          </a:p>
        </p:txBody>
      </p:sp>
    </p:spTree>
  </p:cSld>
  <p:clrMapOvr>
    <a:masterClrMapping/>
  </p:clrMapOvr>
  <p:transition spd="slow"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5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5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5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5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3" dur="500"/>
                                        <p:tgtEl>
                                          <p:spTgt spid="22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5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5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5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5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22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1000"/>
                                        <p:tgtEl>
                                          <p:spTgt spid="22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500"/>
                                        <p:tgtEl>
                                          <p:spTgt spid="22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2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22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2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2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5" dur="500"/>
                                        <p:tgtEl>
                                          <p:spTgt spid="22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2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2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2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2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2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2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00" grpId="0" animBg="1"/>
      <p:bldP spid="22601" grpId="0" animBg="1"/>
      <p:bldP spid="22651" grpId="0" autoUpdateAnimBg="0"/>
      <p:bldP spid="22591" grpId="0" autoUpdateAnimBg="0"/>
      <p:bldP spid="22604" grpId="0" animBg="1"/>
      <p:bldP spid="22592" grpId="0" autoUpdateAnimBg="0"/>
      <p:bldP spid="22593" grpId="0" autoUpdateAnimBg="0"/>
      <p:bldP spid="22594" grpId="0" autoUpdateAnimBg="0"/>
      <p:bldP spid="22597" grpId="0" animBg="1" autoUpdateAnimBg="0"/>
      <p:bldP spid="22595" grpId="0" animBg="1" autoUpdateAnimBg="0"/>
      <p:bldP spid="22596" grpId="0" animBg="1" autoUpdateAnimBg="0"/>
      <p:bldP spid="22598" grpId="0" animBg="1"/>
      <p:bldP spid="22599" grpId="0" autoUpdateAnimBg="0"/>
      <p:bldP spid="22602" grpId="0" autoUpdateAnimBg="0"/>
      <p:bldP spid="22603" grpId="0" animBg="1"/>
      <p:bldP spid="22605" grpId="0" autoUpdateAnimBg="0"/>
      <p:bldP spid="22606" grpId="0" autoUpdateAnimBg="0"/>
      <p:bldP spid="22608" grpId="0" animBg="1"/>
      <p:bldP spid="22650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7"/>
          <p:cNvSpPr txBox="1">
            <a:spLocks noChangeArrowheads="1"/>
          </p:cNvSpPr>
          <p:nvPr/>
        </p:nvSpPr>
        <p:spPr bwMode="auto">
          <a:xfrm>
            <a:off x="4441304" y="476672"/>
            <a:ext cx="259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单链表的表示 </a:t>
            </a:r>
          </a:p>
        </p:txBody>
      </p:sp>
      <p:sp>
        <p:nvSpPr>
          <p:cNvPr id="6" name="Text Box 18"/>
          <p:cNvSpPr txBox="1">
            <a:spLocks noChangeArrowheads="1"/>
          </p:cNvSpPr>
          <p:nvPr/>
        </p:nvSpPr>
        <p:spPr bwMode="auto">
          <a:xfrm>
            <a:off x="2711451" y="1339850"/>
            <a:ext cx="6900863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ea typeface="华文中宋" panose="02010600040101010101" pitchFamily="2" charset="-122"/>
              </a:rPr>
              <a:t>单链表在 </a:t>
            </a:r>
            <a:r>
              <a:rPr lang="en-US" altLang="zh-CN" dirty="0">
                <a:ea typeface="华文中宋" panose="02010600040101010101" pitchFamily="2" charset="-122"/>
              </a:rPr>
              <a:t>C </a:t>
            </a:r>
            <a:r>
              <a:rPr lang="zh-CN" altLang="en-US" dirty="0">
                <a:ea typeface="华文中宋" panose="02010600040101010101" pitchFamily="2" charset="-122"/>
              </a:rPr>
              <a:t>语言中可用“结构指针”来描述： </a:t>
            </a:r>
          </a:p>
        </p:txBody>
      </p:sp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2711451" y="2003425"/>
            <a:ext cx="6706451" cy="267765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 err="1"/>
              <a:t>typedef</a:t>
            </a:r>
            <a:r>
              <a:rPr lang="en-US" altLang="zh-CN" sz="2400" dirty="0"/>
              <a:t>  </a:t>
            </a:r>
            <a:r>
              <a:rPr lang="en-US" altLang="zh-CN" sz="2400" dirty="0" err="1"/>
              <a:t>struct</a:t>
            </a:r>
            <a:r>
              <a:rPr lang="en-US" altLang="zh-CN" sz="2400" dirty="0"/>
              <a:t>  </a:t>
            </a:r>
            <a:r>
              <a:rPr lang="en-US" altLang="zh-CN" sz="2400" dirty="0" err="1"/>
              <a:t>Lnode</a:t>
            </a:r>
            <a:r>
              <a:rPr lang="en-US" altLang="zh-CN" sz="2400" dirty="0"/>
              <a:t>{  </a:t>
            </a:r>
          </a:p>
          <a:p>
            <a:pPr>
              <a:spcBef>
                <a:spcPct val="50000"/>
              </a:spcBef>
            </a:pPr>
            <a:r>
              <a:rPr lang="en-US" altLang="zh-CN" sz="2400" dirty="0"/>
              <a:t>        //</a:t>
            </a:r>
            <a:r>
              <a:rPr lang="zh-CN" altLang="en-US" sz="2400" dirty="0"/>
              <a:t>声明结点的类型和指向结点的指针类型</a:t>
            </a:r>
            <a:r>
              <a:rPr lang="zh-CN" altLang="en-US" sz="2400" dirty="0">
                <a:ea typeface="华文中宋" panose="02010600040101010101" pitchFamily="2" charset="-122"/>
              </a:rPr>
              <a:t>  </a:t>
            </a:r>
          </a:p>
          <a:p>
            <a:pPr>
              <a:spcBef>
                <a:spcPct val="50000"/>
              </a:spcBef>
            </a:pPr>
            <a:r>
              <a:rPr lang="zh-CN" altLang="en-US" sz="2400" dirty="0"/>
              <a:t>        </a:t>
            </a:r>
            <a:r>
              <a:rPr lang="en-US" altLang="zh-CN" sz="2400" dirty="0" err="1"/>
              <a:t>ElemType</a:t>
            </a:r>
            <a:r>
              <a:rPr lang="en-US" altLang="zh-CN" sz="2400" dirty="0"/>
              <a:t>         data;    </a:t>
            </a:r>
            <a:r>
              <a:rPr lang="en-US" altLang="zh-CN" sz="2400" dirty="0">
                <a:ea typeface="华文中宋" panose="02010600040101010101" pitchFamily="2" charset="-122"/>
              </a:rPr>
              <a:t>//</a:t>
            </a:r>
            <a:r>
              <a:rPr lang="zh-CN" altLang="en-US" sz="2400" dirty="0"/>
              <a:t>数据元素的类型</a:t>
            </a:r>
            <a:r>
              <a:rPr lang="zh-CN" altLang="en-US" sz="2400" dirty="0">
                <a:ea typeface="华文中宋" panose="02010600040101010101" pitchFamily="2" charset="-122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zh-CN" altLang="en-US" sz="2400" dirty="0"/>
              <a:t>        </a:t>
            </a:r>
            <a:r>
              <a:rPr lang="en-US" altLang="zh-CN" sz="2400" dirty="0" err="1"/>
              <a:t>struct</a:t>
            </a:r>
            <a:r>
              <a:rPr lang="en-US" altLang="zh-CN" sz="2400" dirty="0"/>
              <a:t>   </a:t>
            </a:r>
            <a:r>
              <a:rPr lang="en-US" altLang="zh-CN" sz="2400" dirty="0" err="1"/>
              <a:t>Lnode</a:t>
            </a:r>
            <a:r>
              <a:rPr lang="en-US" altLang="zh-CN" sz="2400" dirty="0"/>
              <a:t>  *next;   </a:t>
            </a:r>
            <a:r>
              <a:rPr lang="en-US" altLang="zh-CN" sz="2400" dirty="0">
                <a:ea typeface="华文中宋" panose="02010600040101010101" pitchFamily="2" charset="-122"/>
              </a:rPr>
              <a:t>//</a:t>
            </a:r>
            <a:r>
              <a:rPr lang="zh-CN" altLang="en-US" sz="2400" dirty="0"/>
              <a:t>指示结点地址的指针</a:t>
            </a:r>
            <a:r>
              <a:rPr lang="zh-CN" altLang="en-US" sz="2400" dirty="0">
                <a:ea typeface="华文中宋" panose="02010600040101010101" pitchFamily="2" charset="-122"/>
              </a:rPr>
              <a:t>  </a:t>
            </a:r>
            <a:endParaRPr lang="zh-CN" altLang="en-US" sz="2400" dirty="0"/>
          </a:p>
          <a:p>
            <a:pPr>
              <a:spcBef>
                <a:spcPct val="50000"/>
              </a:spcBef>
            </a:pPr>
            <a:r>
              <a:rPr lang="en-US" altLang="zh-CN" sz="2400" dirty="0"/>
              <a:t>}</a:t>
            </a:r>
            <a:r>
              <a:rPr lang="en-US" altLang="zh-CN" sz="2400" dirty="0" err="1"/>
              <a:t>Lnode</a:t>
            </a:r>
            <a:r>
              <a:rPr lang="en-US" altLang="zh-CN" sz="2400" dirty="0"/>
              <a:t>, *</a:t>
            </a:r>
            <a:r>
              <a:rPr lang="en-US" altLang="zh-CN" sz="2400" dirty="0" err="1"/>
              <a:t>LinkList</a:t>
            </a:r>
            <a:r>
              <a:rPr lang="en-US" altLang="zh-CN" sz="2400" dirty="0"/>
              <a:t>;               </a:t>
            </a:r>
          </a:p>
        </p:txBody>
      </p:sp>
      <p:sp>
        <p:nvSpPr>
          <p:cNvPr id="8" name="AutoShape 56"/>
          <p:cNvSpPr>
            <a:spLocks noChangeArrowheads="1"/>
          </p:cNvSpPr>
          <p:nvPr/>
        </p:nvSpPr>
        <p:spPr bwMode="auto">
          <a:xfrm flipV="1">
            <a:off x="3143673" y="4941168"/>
            <a:ext cx="1368425" cy="1225550"/>
          </a:xfrm>
          <a:prstGeom prst="wedgeRoundRectCallout">
            <a:avLst>
              <a:gd name="adj1" fmla="val -50699"/>
              <a:gd name="adj2" fmla="val 87306"/>
              <a:gd name="adj3" fmla="val 16667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solidFill>
              <a:schemeClr val="bg2"/>
            </a:solidFill>
            <a:miter lim="800000"/>
          </a:ln>
          <a:effectLst/>
        </p:spPr>
        <p:txBody>
          <a:bodyPr rot="10800000"/>
          <a:lstStyle/>
          <a:p>
            <a:pPr algn="ctr">
              <a:lnSpc>
                <a:spcPct val="140000"/>
              </a:lnSpc>
            </a:pPr>
            <a:r>
              <a:rPr lang="zh-CN" altLang="en-US" dirty="0"/>
              <a:t>结构体 </a:t>
            </a:r>
          </a:p>
          <a:p>
            <a:pPr algn="ctr">
              <a:lnSpc>
                <a:spcPct val="140000"/>
              </a:lnSpc>
            </a:pPr>
            <a:r>
              <a:rPr lang="zh-CN" altLang="en-US" dirty="0"/>
              <a:t>类    型 </a:t>
            </a:r>
          </a:p>
        </p:txBody>
      </p:sp>
      <p:sp>
        <p:nvSpPr>
          <p:cNvPr id="9" name="AutoShape 59"/>
          <p:cNvSpPr>
            <a:spLocks noChangeArrowheads="1"/>
          </p:cNvSpPr>
          <p:nvPr/>
        </p:nvSpPr>
        <p:spPr bwMode="auto">
          <a:xfrm flipV="1">
            <a:off x="4799857" y="4941168"/>
            <a:ext cx="2663825" cy="1225550"/>
          </a:xfrm>
          <a:prstGeom prst="wedgeRoundRectCallout">
            <a:avLst>
              <a:gd name="adj1" fmla="val -50597"/>
              <a:gd name="adj2" fmla="val 86917"/>
              <a:gd name="adj3" fmla="val 16667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solidFill>
              <a:schemeClr val="bg2"/>
            </a:solidFill>
            <a:miter lim="800000"/>
          </a:ln>
          <a:effectLst/>
        </p:spPr>
        <p:txBody>
          <a:bodyPr rot="10800000"/>
          <a:lstStyle/>
          <a:p>
            <a:pPr>
              <a:lnSpc>
                <a:spcPct val="140000"/>
              </a:lnSpc>
            </a:pPr>
            <a:r>
              <a:rPr lang="zh-CN" altLang="en-US" dirty="0"/>
              <a:t>指向  </a:t>
            </a:r>
            <a:r>
              <a:rPr lang="en-US" altLang="zh-CN" dirty="0" err="1"/>
              <a:t>LNode</a:t>
            </a:r>
            <a:r>
              <a:rPr lang="en-US" altLang="zh-CN" dirty="0"/>
              <a:t>   </a:t>
            </a:r>
            <a:r>
              <a:rPr lang="zh-CN" altLang="en-US" dirty="0"/>
              <a:t>结 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构体类型的指针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5" name="Text Box 7"/>
          <p:cNvSpPr txBox="1">
            <a:spLocks noChangeArrowheads="1"/>
          </p:cNvSpPr>
          <p:nvPr/>
        </p:nvSpPr>
        <p:spPr bwMode="auto">
          <a:xfrm>
            <a:off x="2063750" y="1403350"/>
            <a:ext cx="6887463" cy="4493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200" dirty="0" err="1"/>
              <a:t>struct</a:t>
            </a:r>
            <a:r>
              <a:rPr lang="en-US" altLang="zh-CN" sz="2200" dirty="0"/>
              <a:t> Student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200" dirty="0"/>
              <a:t>{ 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200" dirty="0"/>
              <a:t>  char num[8];   //</a:t>
            </a:r>
            <a:r>
              <a:rPr lang="zh-CN" altLang="en-US" sz="2200" dirty="0"/>
              <a:t>数据域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200" dirty="0"/>
              <a:t>  </a:t>
            </a:r>
            <a:r>
              <a:rPr lang="en-US" altLang="zh-CN" sz="2200" dirty="0"/>
              <a:t>char name[8];  //</a:t>
            </a:r>
            <a:r>
              <a:rPr lang="zh-CN" altLang="en-US" sz="2200" dirty="0"/>
              <a:t>数据域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200" dirty="0"/>
              <a:t>  </a:t>
            </a:r>
            <a:r>
              <a:rPr lang="en-US" altLang="zh-CN" sz="2200" dirty="0" err="1"/>
              <a:t>int</a:t>
            </a:r>
            <a:r>
              <a:rPr lang="en-US" altLang="zh-CN" sz="2200" dirty="0"/>
              <a:t> score;          //</a:t>
            </a:r>
            <a:r>
              <a:rPr lang="zh-CN" altLang="en-US" sz="2200" dirty="0"/>
              <a:t>数据域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200" dirty="0"/>
              <a:t>  </a:t>
            </a:r>
            <a:r>
              <a:rPr lang="en-US" altLang="zh-CN" sz="2200" dirty="0" err="1"/>
              <a:t>struct</a:t>
            </a:r>
            <a:r>
              <a:rPr lang="en-US" altLang="zh-CN" sz="2200" dirty="0"/>
              <a:t> Student *next;  // next </a:t>
            </a:r>
            <a:r>
              <a:rPr lang="zh-CN" altLang="en-US" sz="2200" dirty="0"/>
              <a:t>既是 </a:t>
            </a:r>
            <a:r>
              <a:rPr lang="en-US" altLang="zh-CN" sz="2200" dirty="0" err="1"/>
              <a:t>struct</a:t>
            </a:r>
            <a:r>
              <a:rPr lang="en-US" altLang="zh-CN" sz="2200" dirty="0"/>
              <a:t> Student 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200" dirty="0"/>
              <a:t>                                         // </a:t>
            </a:r>
            <a:r>
              <a:rPr lang="zh-CN" altLang="en-US" sz="2200" dirty="0"/>
              <a:t>类型中的一个成员，又指 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200" dirty="0"/>
              <a:t>                                         </a:t>
            </a:r>
            <a:r>
              <a:rPr lang="en-US" altLang="zh-CN" sz="2200" dirty="0"/>
              <a:t>// </a:t>
            </a:r>
            <a:r>
              <a:rPr lang="zh-CN" altLang="en-US" sz="2200" dirty="0"/>
              <a:t>向 </a:t>
            </a:r>
            <a:r>
              <a:rPr lang="en-US" altLang="zh-CN" sz="2200" dirty="0" err="1"/>
              <a:t>struct</a:t>
            </a:r>
            <a:r>
              <a:rPr lang="en-US" altLang="zh-CN" sz="2200" dirty="0"/>
              <a:t> Student </a:t>
            </a:r>
            <a:r>
              <a:rPr lang="zh-CN" altLang="en-US" sz="2200" dirty="0"/>
              <a:t>类型的数据。 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200" dirty="0"/>
              <a:t>}Stu_1, Stu_2, Stu_3, *LL;  </a:t>
            </a:r>
          </a:p>
        </p:txBody>
      </p:sp>
      <p:sp>
        <p:nvSpPr>
          <p:cNvPr id="99336" name="Text Box 8"/>
          <p:cNvSpPr txBox="1">
            <a:spLocks noChangeArrowheads="1"/>
          </p:cNvSpPr>
          <p:nvPr/>
        </p:nvSpPr>
        <p:spPr bwMode="auto">
          <a:xfrm>
            <a:off x="2063751" y="620713"/>
            <a:ext cx="930063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ea typeface="华文中宋" panose="02010600040101010101" pitchFamily="2" charset="-122"/>
              </a:rPr>
              <a:t>例子：</a:t>
            </a:r>
            <a:r>
              <a:rPr lang="zh-CN" altLang="en-US" dirty="0"/>
              <a:t> </a:t>
            </a:r>
          </a:p>
        </p:txBody>
      </p:sp>
      <p:grpSp>
        <p:nvGrpSpPr>
          <p:cNvPr id="2" name="Group 9"/>
          <p:cNvGrpSpPr/>
          <p:nvPr/>
        </p:nvGrpSpPr>
        <p:grpSpPr bwMode="auto">
          <a:xfrm>
            <a:off x="5973763" y="1476377"/>
            <a:ext cx="4268788" cy="1524000"/>
            <a:chOff x="2783" y="2160"/>
            <a:chExt cx="2689" cy="960"/>
          </a:xfrm>
        </p:grpSpPr>
        <p:sp>
          <p:nvSpPr>
            <p:cNvPr id="99338" name="Rectangle 10"/>
            <p:cNvSpPr>
              <a:spLocks noChangeArrowheads="1"/>
            </p:cNvSpPr>
            <p:nvPr/>
          </p:nvSpPr>
          <p:spPr bwMode="auto">
            <a:xfrm>
              <a:off x="3312" y="216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 0201 </a:t>
              </a:r>
            </a:p>
          </p:txBody>
        </p:sp>
        <p:sp>
          <p:nvSpPr>
            <p:cNvPr id="99339" name="Rectangle 11"/>
            <p:cNvSpPr>
              <a:spLocks noChangeArrowheads="1"/>
            </p:cNvSpPr>
            <p:nvPr/>
          </p:nvSpPr>
          <p:spPr bwMode="auto">
            <a:xfrm>
              <a:off x="3312" y="240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zh-CN" altLang="en-US" sz="2000"/>
                <a:t>丁一  </a:t>
              </a:r>
            </a:p>
          </p:txBody>
        </p:sp>
        <p:sp>
          <p:nvSpPr>
            <p:cNvPr id="99340" name="Rectangle 12"/>
            <p:cNvSpPr>
              <a:spLocks noChangeArrowheads="1"/>
            </p:cNvSpPr>
            <p:nvPr/>
          </p:nvSpPr>
          <p:spPr bwMode="auto">
            <a:xfrm>
              <a:off x="3312" y="264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88</a:t>
              </a:r>
            </a:p>
          </p:txBody>
        </p:sp>
        <p:sp>
          <p:nvSpPr>
            <p:cNvPr id="99341" name="Rectangle 13"/>
            <p:cNvSpPr>
              <a:spLocks noChangeArrowheads="1"/>
            </p:cNvSpPr>
            <p:nvPr/>
          </p:nvSpPr>
          <p:spPr bwMode="auto">
            <a:xfrm>
              <a:off x="3312" y="288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42" name="Text Box 14"/>
            <p:cNvSpPr txBox="1">
              <a:spLocks noChangeArrowheads="1"/>
            </p:cNvSpPr>
            <p:nvPr/>
          </p:nvSpPr>
          <p:spPr bwMode="auto">
            <a:xfrm>
              <a:off x="2783" y="2165"/>
              <a:ext cx="485" cy="94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dirty="0"/>
                <a:t>num</a:t>
              </a:r>
            </a:p>
            <a:p>
              <a:pPr>
                <a:lnSpc>
                  <a:spcPct val="130000"/>
                </a:lnSpc>
              </a:pPr>
              <a:r>
                <a:rPr lang="en-US" altLang="zh-CN" dirty="0"/>
                <a:t>name </a:t>
              </a:r>
            </a:p>
            <a:p>
              <a:pPr>
                <a:lnSpc>
                  <a:spcPct val="130000"/>
                </a:lnSpc>
              </a:pPr>
              <a:r>
                <a:rPr lang="en-US" altLang="zh-CN" dirty="0"/>
                <a:t>score</a:t>
              </a:r>
            </a:p>
            <a:p>
              <a:pPr>
                <a:lnSpc>
                  <a:spcPct val="130000"/>
                </a:lnSpc>
              </a:pPr>
              <a:r>
                <a:rPr lang="en-US" altLang="zh-CN" dirty="0"/>
                <a:t>next</a:t>
              </a:r>
            </a:p>
          </p:txBody>
        </p:sp>
        <p:sp>
          <p:nvSpPr>
            <p:cNvPr id="99343" name="Rectangle 15"/>
            <p:cNvSpPr>
              <a:spLocks noChangeArrowheads="1"/>
            </p:cNvSpPr>
            <p:nvPr/>
          </p:nvSpPr>
          <p:spPr bwMode="auto">
            <a:xfrm>
              <a:off x="4176" y="216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 0202 </a:t>
              </a:r>
            </a:p>
          </p:txBody>
        </p:sp>
        <p:sp>
          <p:nvSpPr>
            <p:cNvPr id="99344" name="Rectangle 16"/>
            <p:cNvSpPr>
              <a:spLocks noChangeArrowheads="1"/>
            </p:cNvSpPr>
            <p:nvPr/>
          </p:nvSpPr>
          <p:spPr bwMode="auto">
            <a:xfrm>
              <a:off x="4176" y="240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zh-CN" altLang="en-US" sz="2000"/>
                <a:t>丁二 </a:t>
              </a:r>
            </a:p>
          </p:txBody>
        </p:sp>
        <p:sp>
          <p:nvSpPr>
            <p:cNvPr id="99345" name="Rectangle 17"/>
            <p:cNvSpPr>
              <a:spLocks noChangeArrowheads="1"/>
            </p:cNvSpPr>
            <p:nvPr/>
          </p:nvSpPr>
          <p:spPr bwMode="auto">
            <a:xfrm>
              <a:off x="4176" y="264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93</a:t>
              </a:r>
            </a:p>
          </p:txBody>
        </p:sp>
        <p:sp>
          <p:nvSpPr>
            <p:cNvPr id="99346" name="Rectangle 18"/>
            <p:cNvSpPr>
              <a:spLocks noChangeArrowheads="1"/>
            </p:cNvSpPr>
            <p:nvPr/>
          </p:nvSpPr>
          <p:spPr bwMode="auto">
            <a:xfrm>
              <a:off x="4176" y="288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47" name="Rectangle 19"/>
            <p:cNvSpPr>
              <a:spLocks noChangeArrowheads="1"/>
            </p:cNvSpPr>
            <p:nvPr/>
          </p:nvSpPr>
          <p:spPr bwMode="auto">
            <a:xfrm>
              <a:off x="5040" y="216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 0205 </a:t>
              </a:r>
            </a:p>
          </p:txBody>
        </p:sp>
        <p:sp>
          <p:nvSpPr>
            <p:cNvPr id="99348" name="Rectangle 20"/>
            <p:cNvSpPr>
              <a:spLocks noChangeArrowheads="1"/>
            </p:cNvSpPr>
            <p:nvPr/>
          </p:nvSpPr>
          <p:spPr bwMode="auto">
            <a:xfrm>
              <a:off x="5040" y="240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zh-CN" altLang="en-US" sz="2000"/>
                <a:t>丁三  </a:t>
              </a:r>
            </a:p>
          </p:txBody>
        </p:sp>
        <p:sp>
          <p:nvSpPr>
            <p:cNvPr id="99349" name="Rectangle 21"/>
            <p:cNvSpPr>
              <a:spLocks noChangeArrowheads="1"/>
            </p:cNvSpPr>
            <p:nvPr/>
          </p:nvSpPr>
          <p:spPr bwMode="auto">
            <a:xfrm>
              <a:off x="5040" y="264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66</a:t>
              </a:r>
            </a:p>
          </p:txBody>
        </p:sp>
        <p:sp>
          <p:nvSpPr>
            <p:cNvPr id="99350" name="Rectangle 22"/>
            <p:cNvSpPr>
              <a:spLocks noChangeArrowheads="1"/>
            </p:cNvSpPr>
            <p:nvPr/>
          </p:nvSpPr>
          <p:spPr bwMode="auto">
            <a:xfrm>
              <a:off x="5040" y="2872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800" dirty="0"/>
                <a:t>^</a:t>
              </a:r>
              <a:endParaRPr lang="zh-CN" altLang="en-US" dirty="0"/>
            </a:p>
          </p:txBody>
        </p:sp>
        <p:sp>
          <p:nvSpPr>
            <p:cNvPr id="99351" name="Oval 23"/>
            <p:cNvSpPr>
              <a:spLocks noChangeArrowheads="1"/>
            </p:cNvSpPr>
            <p:nvPr/>
          </p:nvSpPr>
          <p:spPr bwMode="auto">
            <a:xfrm>
              <a:off x="3504" y="295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52" name="Line 24"/>
            <p:cNvSpPr>
              <a:spLocks noChangeShapeType="1"/>
            </p:cNvSpPr>
            <p:nvPr/>
          </p:nvSpPr>
          <p:spPr bwMode="auto">
            <a:xfrm>
              <a:off x="3552" y="29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3" name="Line 25"/>
            <p:cNvSpPr>
              <a:spLocks noChangeShapeType="1"/>
            </p:cNvSpPr>
            <p:nvPr/>
          </p:nvSpPr>
          <p:spPr bwMode="auto">
            <a:xfrm flipV="1">
              <a:off x="3936" y="2304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4" name="Line 26"/>
            <p:cNvSpPr>
              <a:spLocks noChangeShapeType="1"/>
            </p:cNvSpPr>
            <p:nvPr/>
          </p:nvSpPr>
          <p:spPr bwMode="auto">
            <a:xfrm>
              <a:off x="3936" y="230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5" name="Oval 27"/>
            <p:cNvSpPr>
              <a:spLocks noChangeArrowheads="1"/>
            </p:cNvSpPr>
            <p:nvPr/>
          </p:nvSpPr>
          <p:spPr bwMode="auto">
            <a:xfrm>
              <a:off x="4368" y="295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56" name="Line 28"/>
            <p:cNvSpPr>
              <a:spLocks noChangeShapeType="1"/>
            </p:cNvSpPr>
            <p:nvPr/>
          </p:nvSpPr>
          <p:spPr bwMode="auto">
            <a:xfrm>
              <a:off x="4416" y="29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7" name="Line 29"/>
            <p:cNvSpPr>
              <a:spLocks noChangeShapeType="1"/>
            </p:cNvSpPr>
            <p:nvPr/>
          </p:nvSpPr>
          <p:spPr bwMode="auto">
            <a:xfrm flipV="1">
              <a:off x="4800" y="2304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8" name="Line 30"/>
            <p:cNvSpPr>
              <a:spLocks noChangeShapeType="1"/>
            </p:cNvSpPr>
            <p:nvPr/>
          </p:nvSpPr>
          <p:spPr bwMode="auto">
            <a:xfrm>
              <a:off x="4800" y="230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9360" name="Rectangle 32"/>
          <p:cNvSpPr>
            <a:spLocks noChangeArrowheads="1"/>
          </p:cNvSpPr>
          <p:nvPr/>
        </p:nvSpPr>
        <p:spPr bwMode="auto">
          <a:xfrm>
            <a:off x="6127750" y="1019175"/>
            <a:ext cx="228600" cy="228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61" name="Oval 33"/>
          <p:cNvSpPr>
            <a:spLocks noChangeArrowheads="1"/>
          </p:cNvSpPr>
          <p:nvPr/>
        </p:nvSpPr>
        <p:spPr bwMode="auto">
          <a:xfrm>
            <a:off x="6203950" y="109537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62" name="Text Box 34"/>
          <p:cNvSpPr txBox="1">
            <a:spLocks noChangeArrowheads="1"/>
          </p:cNvSpPr>
          <p:nvPr/>
        </p:nvSpPr>
        <p:spPr bwMode="auto">
          <a:xfrm>
            <a:off x="5740400" y="908050"/>
            <a:ext cx="433132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/>
              <a:t>LL </a:t>
            </a:r>
          </a:p>
        </p:txBody>
      </p:sp>
      <p:sp>
        <p:nvSpPr>
          <p:cNvPr id="99363" name="Line 35"/>
          <p:cNvSpPr>
            <a:spLocks noChangeShapeType="1"/>
          </p:cNvSpPr>
          <p:nvPr/>
        </p:nvSpPr>
        <p:spPr bwMode="auto">
          <a:xfrm>
            <a:off x="6240463" y="11715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9364" name="Line 36"/>
          <p:cNvSpPr>
            <a:spLocks noChangeShapeType="1"/>
          </p:cNvSpPr>
          <p:nvPr/>
        </p:nvSpPr>
        <p:spPr bwMode="auto">
          <a:xfrm>
            <a:off x="6243638" y="15525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9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9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99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9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9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9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5" grpId="0" autoUpdateAnimBg="0"/>
      <p:bldP spid="99360" grpId="0" animBg="1"/>
      <p:bldP spid="99361" grpId="0" animBg="1"/>
      <p:bldP spid="99362" grpId="0" autoUpdateAnimBg="0"/>
      <p:bldP spid="99363" grpId="0" animBg="1"/>
      <p:bldP spid="9936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1" name="Rectangle 65"/>
          <p:cNvSpPr>
            <a:spLocks noChangeArrowheads="1"/>
          </p:cNvSpPr>
          <p:nvPr/>
        </p:nvSpPr>
        <p:spPr bwMode="auto">
          <a:xfrm>
            <a:off x="3332163" y="4797425"/>
            <a:ext cx="762000" cy="5334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1744664" y="763588"/>
            <a:ext cx="8599487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头结点：</a:t>
            </a:r>
            <a:r>
              <a:rPr lang="zh-CN" altLang="en-US" dirty="0"/>
              <a:t>在单链表的第一个结点之前人为地附设的一个结点。 </a:t>
            </a:r>
          </a:p>
        </p:txBody>
      </p:sp>
      <p:sp>
        <p:nvSpPr>
          <p:cNvPr id="24620" name="Text Box 44"/>
          <p:cNvSpPr txBox="1">
            <a:spLocks noChangeArrowheads="1"/>
          </p:cNvSpPr>
          <p:nvPr/>
        </p:nvSpPr>
        <p:spPr bwMode="auto">
          <a:xfrm>
            <a:off x="3017838" y="1712913"/>
            <a:ext cx="1174750" cy="493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dirty="0">
                <a:solidFill>
                  <a:srgbClr val="0000FF"/>
                </a:solidFill>
                <a:ea typeface="华文新魏" panose="02010800040101010101" pitchFamily="2" charset="-122"/>
              </a:rPr>
              <a:t>数据域 </a:t>
            </a:r>
            <a:endParaRPr lang="zh-CN" altLang="en-US" sz="2400" dirty="0">
              <a:ea typeface="华文新魏" panose="02010800040101010101" pitchFamily="2" charset="-122"/>
            </a:endParaRPr>
          </a:p>
        </p:txBody>
      </p:sp>
      <p:grpSp>
        <p:nvGrpSpPr>
          <p:cNvPr id="2" name="Group 88"/>
          <p:cNvGrpSpPr/>
          <p:nvPr/>
        </p:nvGrpSpPr>
        <p:grpSpPr bwMode="auto">
          <a:xfrm>
            <a:off x="2646363" y="4797425"/>
            <a:ext cx="5334000" cy="457200"/>
            <a:chOff x="707" y="3022"/>
            <a:chExt cx="3360" cy="288"/>
          </a:xfrm>
        </p:grpSpPr>
        <p:sp>
          <p:nvSpPr>
            <p:cNvPr id="24629" name="Line 53"/>
            <p:cNvSpPr>
              <a:spLocks noChangeShapeType="1"/>
            </p:cNvSpPr>
            <p:nvPr/>
          </p:nvSpPr>
          <p:spPr bwMode="auto">
            <a:xfrm>
              <a:off x="947" y="3214"/>
              <a:ext cx="8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0" name="Text Box 54"/>
            <p:cNvSpPr txBox="1">
              <a:spLocks noChangeArrowheads="1"/>
            </p:cNvSpPr>
            <p:nvPr/>
          </p:nvSpPr>
          <p:spPr bwMode="auto">
            <a:xfrm>
              <a:off x="707" y="3048"/>
              <a:ext cx="211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L </a:t>
              </a:r>
            </a:p>
          </p:txBody>
        </p:sp>
        <p:grpSp>
          <p:nvGrpSpPr>
            <p:cNvPr id="3" name="Group 72"/>
            <p:cNvGrpSpPr/>
            <p:nvPr/>
          </p:nvGrpSpPr>
          <p:grpSpPr bwMode="auto">
            <a:xfrm>
              <a:off x="1811" y="3022"/>
              <a:ext cx="2256" cy="288"/>
              <a:chOff x="1584" y="2496"/>
              <a:chExt cx="2256" cy="288"/>
            </a:xfrm>
          </p:grpSpPr>
          <p:sp>
            <p:nvSpPr>
              <p:cNvPr id="24623" name="Rectangle 47"/>
              <p:cNvSpPr>
                <a:spLocks noChangeArrowheads="1"/>
              </p:cNvSpPr>
              <p:nvPr/>
            </p:nvSpPr>
            <p:spPr bwMode="auto">
              <a:xfrm>
                <a:off x="1584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1"/>
                  <a:t>a</a:t>
                </a:r>
                <a:r>
                  <a:rPr lang="en-US" altLang="zh-CN" baseline="-25000"/>
                  <a:t>1</a:t>
                </a:r>
              </a:p>
            </p:txBody>
          </p:sp>
          <p:sp>
            <p:nvSpPr>
              <p:cNvPr id="24624" name="Rectangle 48"/>
              <p:cNvSpPr>
                <a:spLocks noChangeArrowheads="1"/>
              </p:cNvSpPr>
              <p:nvPr/>
            </p:nvSpPr>
            <p:spPr bwMode="auto">
              <a:xfrm>
                <a:off x="1776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25" name="Rectangle 49"/>
              <p:cNvSpPr>
                <a:spLocks noChangeArrowheads="1"/>
              </p:cNvSpPr>
              <p:nvPr/>
            </p:nvSpPr>
            <p:spPr bwMode="auto">
              <a:xfrm>
                <a:off x="2208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1"/>
                  <a:t>a</a:t>
                </a:r>
                <a:r>
                  <a:rPr lang="en-US" altLang="zh-CN" baseline="-25000"/>
                  <a:t>2</a:t>
                </a:r>
              </a:p>
            </p:txBody>
          </p:sp>
          <p:sp>
            <p:nvSpPr>
              <p:cNvPr id="24626" name="Rectangle 50"/>
              <p:cNvSpPr>
                <a:spLocks noChangeArrowheads="1"/>
              </p:cNvSpPr>
              <p:nvPr/>
            </p:nvSpPr>
            <p:spPr bwMode="auto">
              <a:xfrm>
                <a:off x="2400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27" name="Rectangle 51"/>
              <p:cNvSpPr>
                <a:spLocks noChangeArrowheads="1"/>
              </p:cNvSpPr>
              <p:nvPr/>
            </p:nvSpPr>
            <p:spPr bwMode="auto">
              <a:xfrm>
                <a:off x="3456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1"/>
                  <a:t>a</a:t>
                </a:r>
                <a:r>
                  <a:rPr lang="en-US" altLang="zh-CN" i="1" baseline="-25000"/>
                  <a:t>n</a:t>
                </a:r>
              </a:p>
            </p:txBody>
          </p:sp>
          <p:sp>
            <p:nvSpPr>
              <p:cNvPr id="24628" name="Rectangle 52"/>
              <p:cNvSpPr>
                <a:spLocks noChangeArrowheads="1"/>
              </p:cNvSpPr>
              <p:nvPr/>
            </p:nvSpPr>
            <p:spPr bwMode="auto">
              <a:xfrm>
                <a:off x="3648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40000"/>
                  </a:lnSpc>
                </a:pPr>
                <a:r>
                  <a:rPr lang="en-US" altLang="zh-CN"/>
                  <a:t>^</a:t>
                </a:r>
              </a:p>
            </p:txBody>
          </p:sp>
          <p:sp>
            <p:nvSpPr>
              <p:cNvPr id="24632" name="Line 56"/>
              <p:cNvSpPr>
                <a:spLocks noChangeShapeType="1"/>
              </p:cNvSpPr>
              <p:nvPr/>
            </p:nvSpPr>
            <p:spPr bwMode="auto">
              <a:xfrm>
                <a:off x="1872" y="268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33" name="Line 57"/>
              <p:cNvSpPr>
                <a:spLocks noChangeShapeType="1"/>
              </p:cNvSpPr>
              <p:nvPr/>
            </p:nvSpPr>
            <p:spPr bwMode="auto">
              <a:xfrm>
                <a:off x="2496" y="268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34" name="Text Box 58"/>
              <p:cNvSpPr txBox="1">
                <a:spLocks noChangeArrowheads="1"/>
              </p:cNvSpPr>
              <p:nvPr/>
            </p:nvSpPr>
            <p:spPr bwMode="auto">
              <a:xfrm>
                <a:off x="2822" y="2496"/>
                <a:ext cx="250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… </a:t>
                </a:r>
              </a:p>
            </p:txBody>
          </p:sp>
          <p:sp>
            <p:nvSpPr>
              <p:cNvPr id="24635" name="Line 59"/>
              <p:cNvSpPr>
                <a:spLocks noChangeShapeType="1"/>
              </p:cNvSpPr>
              <p:nvPr/>
            </p:nvSpPr>
            <p:spPr bwMode="auto">
              <a:xfrm>
                <a:off x="3120" y="268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Group 74"/>
          <p:cNvGrpSpPr/>
          <p:nvPr/>
        </p:nvGrpSpPr>
        <p:grpSpPr bwMode="auto">
          <a:xfrm>
            <a:off x="8513763" y="4873625"/>
            <a:ext cx="1371600" cy="381000"/>
            <a:chOff x="4176" y="2544"/>
            <a:chExt cx="864" cy="240"/>
          </a:xfrm>
        </p:grpSpPr>
        <p:sp>
          <p:nvSpPr>
            <p:cNvPr id="24636" name="Rectangle 60"/>
            <p:cNvSpPr>
              <a:spLocks noChangeArrowheads="1"/>
            </p:cNvSpPr>
            <p:nvPr/>
          </p:nvSpPr>
          <p:spPr bwMode="auto">
            <a:xfrm>
              <a:off x="4656" y="2544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38" name="Line 62"/>
            <p:cNvSpPr>
              <a:spLocks noChangeShapeType="1"/>
            </p:cNvSpPr>
            <p:nvPr/>
          </p:nvSpPr>
          <p:spPr bwMode="auto">
            <a:xfrm>
              <a:off x="4416" y="268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9" name="Text Box 63"/>
            <p:cNvSpPr txBox="1">
              <a:spLocks noChangeArrowheads="1"/>
            </p:cNvSpPr>
            <p:nvPr/>
          </p:nvSpPr>
          <p:spPr bwMode="auto">
            <a:xfrm>
              <a:off x="4176" y="2544"/>
              <a:ext cx="211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L </a:t>
              </a:r>
            </a:p>
          </p:txBody>
        </p:sp>
        <p:sp>
          <p:nvSpPr>
            <p:cNvPr id="24640" name="Rectangle 64"/>
            <p:cNvSpPr>
              <a:spLocks noChangeArrowheads="1"/>
            </p:cNvSpPr>
            <p:nvPr/>
          </p:nvSpPr>
          <p:spPr bwMode="auto">
            <a:xfrm>
              <a:off x="4848" y="2544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lnSpc>
                  <a:spcPct val="140000"/>
                </a:lnSpc>
              </a:pPr>
              <a:r>
                <a:rPr lang="en-US" altLang="zh-CN"/>
                <a:t>^</a:t>
              </a:r>
            </a:p>
          </p:txBody>
        </p:sp>
      </p:grpSp>
      <p:sp>
        <p:nvSpPr>
          <p:cNvPr id="24642" name="Rectangle 66"/>
          <p:cNvSpPr>
            <a:spLocks noChangeArrowheads="1"/>
          </p:cNvSpPr>
          <p:nvPr/>
        </p:nvSpPr>
        <p:spPr bwMode="auto">
          <a:xfrm>
            <a:off x="2646363" y="4873625"/>
            <a:ext cx="381000" cy="381000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43" name="Line 67"/>
          <p:cNvSpPr>
            <a:spLocks noChangeShapeType="1"/>
          </p:cNvSpPr>
          <p:nvPr/>
        </p:nvSpPr>
        <p:spPr bwMode="auto">
          <a:xfrm>
            <a:off x="2798763" y="53308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4644" name="Text Box 68"/>
          <p:cNvSpPr txBox="1">
            <a:spLocks noChangeArrowheads="1"/>
          </p:cNvSpPr>
          <p:nvPr/>
        </p:nvSpPr>
        <p:spPr bwMode="auto">
          <a:xfrm>
            <a:off x="2247901" y="5635625"/>
            <a:ext cx="950901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头指针</a:t>
            </a:r>
            <a:r>
              <a:rPr lang="zh-CN" altLang="en-US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</a:p>
        </p:txBody>
      </p:sp>
      <p:sp>
        <p:nvSpPr>
          <p:cNvPr id="24645" name="Line 69"/>
          <p:cNvSpPr>
            <a:spLocks noChangeShapeType="1"/>
          </p:cNvSpPr>
          <p:nvPr/>
        </p:nvSpPr>
        <p:spPr bwMode="auto">
          <a:xfrm>
            <a:off x="3713163" y="53308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4646" name="Text Box 70"/>
          <p:cNvSpPr txBox="1">
            <a:spLocks noChangeArrowheads="1"/>
          </p:cNvSpPr>
          <p:nvPr/>
        </p:nvSpPr>
        <p:spPr bwMode="auto">
          <a:xfrm>
            <a:off x="3452814" y="5635625"/>
            <a:ext cx="877163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ea typeface="华文中宋" panose="02010600040101010101" pitchFamily="2" charset="-122"/>
              </a:rPr>
              <a:t>头结点</a:t>
            </a:r>
          </a:p>
        </p:txBody>
      </p:sp>
      <p:sp>
        <p:nvSpPr>
          <p:cNvPr id="24652" name="Text Box 76"/>
          <p:cNvSpPr txBox="1">
            <a:spLocks noChangeArrowheads="1"/>
          </p:cNvSpPr>
          <p:nvPr/>
        </p:nvSpPr>
        <p:spPr bwMode="auto">
          <a:xfrm>
            <a:off x="1744664" y="3689350"/>
            <a:ext cx="4015843" cy="62023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anose="02010800040101010101" pitchFamily="2" charset="-122"/>
              </a:rPr>
              <a:t>头指针</a:t>
            </a:r>
            <a:r>
              <a:rPr lang="zh-CN" altLang="en-US" sz="2400" dirty="0">
                <a:ea typeface="华文新魏" panose="02010800040101010101" pitchFamily="2" charset="-122"/>
              </a:rPr>
              <a:t>存放</a:t>
            </a:r>
            <a:r>
              <a:rPr lang="zh-CN" altLang="en-US" sz="2400" dirty="0">
                <a:solidFill>
                  <a:srgbClr val="0000FF"/>
                </a:solidFill>
                <a:ea typeface="华文新魏" panose="02010800040101010101" pitchFamily="2" charset="-122"/>
              </a:rPr>
              <a:t>头结点</a:t>
            </a:r>
            <a:r>
              <a:rPr lang="zh-CN" altLang="en-US" sz="2400" dirty="0">
                <a:ea typeface="华文新魏" panose="02010800040101010101" pitchFamily="2" charset="-122"/>
              </a:rPr>
              <a:t>的地址。  </a:t>
            </a:r>
          </a:p>
        </p:txBody>
      </p:sp>
      <p:sp>
        <p:nvSpPr>
          <p:cNvPr id="24653" name="Text Box 77"/>
          <p:cNvSpPr txBox="1">
            <a:spLocks noChangeArrowheads="1"/>
          </p:cNvSpPr>
          <p:nvPr/>
        </p:nvSpPr>
        <p:spPr bwMode="auto">
          <a:xfrm>
            <a:off x="1744663" y="2174875"/>
            <a:ext cx="1295400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头结点 </a:t>
            </a:r>
          </a:p>
        </p:txBody>
      </p:sp>
      <p:sp>
        <p:nvSpPr>
          <p:cNvPr id="24654" name="Text Box 78"/>
          <p:cNvSpPr txBox="1">
            <a:spLocks noChangeArrowheads="1"/>
          </p:cNvSpPr>
          <p:nvPr/>
        </p:nvSpPr>
        <p:spPr bwMode="auto">
          <a:xfrm>
            <a:off x="4244975" y="1428750"/>
            <a:ext cx="23939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新魏" panose="02010800040101010101" pitchFamily="2" charset="-122"/>
              </a:rPr>
              <a:t>不存放任何数据 </a:t>
            </a:r>
          </a:p>
        </p:txBody>
      </p:sp>
      <p:sp>
        <p:nvSpPr>
          <p:cNvPr id="24655" name="Text Box 79"/>
          <p:cNvSpPr txBox="1">
            <a:spLocks noChangeArrowheads="1"/>
          </p:cNvSpPr>
          <p:nvPr/>
        </p:nvSpPr>
        <p:spPr bwMode="auto">
          <a:xfrm>
            <a:off x="4229101" y="2028825"/>
            <a:ext cx="54578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新魏" panose="02010800040101010101" pitchFamily="2" charset="-122"/>
              </a:rPr>
              <a:t>存放附加信息</a:t>
            </a:r>
            <a:r>
              <a:rPr lang="zh-CN" altLang="en-US" sz="2400" dirty="0"/>
              <a:t>（链表的结点个数等）</a:t>
            </a:r>
            <a:r>
              <a:rPr lang="zh-CN" altLang="en-US" sz="2400" dirty="0">
                <a:ea typeface="华文新魏" panose="02010800040101010101" pitchFamily="2" charset="-122"/>
              </a:rPr>
              <a:t>。 </a:t>
            </a:r>
          </a:p>
        </p:txBody>
      </p:sp>
      <p:sp>
        <p:nvSpPr>
          <p:cNvPr id="24656" name="Text Box 80"/>
          <p:cNvSpPr txBox="1">
            <a:spLocks noChangeArrowheads="1"/>
          </p:cNvSpPr>
          <p:nvPr/>
        </p:nvSpPr>
        <p:spPr bwMode="auto">
          <a:xfrm>
            <a:off x="3001964" y="2433638"/>
            <a:ext cx="1176925" cy="62023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dirty="0">
                <a:solidFill>
                  <a:srgbClr val="0000FF"/>
                </a:solidFill>
                <a:ea typeface="华文新魏" panose="02010800040101010101" pitchFamily="2" charset="-122"/>
              </a:rPr>
              <a:t>指针域 </a:t>
            </a:r>
            <a:endParaRPr lang="zh-CN" altLang="en-US" sz="2400" dirty="0">
              <a:ea typeface="华文新魏" panose="02010800040101010101" pitchFamily="2" charset="-122"/>
            </a:endParaRPr>
          </a:p>
        </p:txBody>
      </p:sp>
      <p:sp>
        <p:nvSpPr>
          <p:cNvPr id="24657" name="Text Box 81"/>
          <p:cNvSpPr txBox="1">
            <a:spLocks noChangeArrowheads="1"/>
          </p:cNvSpPr>
          <p:nvPr/>
        </p:nvSpPr>
        <p:spPr bwMode="auto">
          <a:xfrm>
            <a:off x="4192588" y="2462213"/>
            <a:ext cx="3400290" cy="62023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dirty="0">
                <a:ea typeface="华文新魏" panose="02010800040101010101" pitchFamily="2" charset="-122"/>
              </a:rPr>
              <a:t>存放第一个结点的地址  </a:t>
            </a:r>
          </a:p>
        </p:txBody>
      </p:sp>
      <p:sp>
        <p:nvSpPr>
          <p:cNvPr id="24658" name="Text Box 82"/>
          <p:cNvSpPr txBox="1">
            <a:spLocks noChangeArrowheads="1"/>
          </p:cNvSpPr>
          <p:nvPr/>
        </p:nvSpPr>
        <p:spPr bwMode="auto">
          <a:xfrm>
            <a:off x="4229101" y="3040063"/>
            <a:ext cx="6393097" cy="61080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dirty="0"/>
              <a:t>（若线性表为空表，则“空”，用 </a:t>
            </a:r>
            <a:r>
              <a:rPr lang="en-US" altLang="zh-CN" sz="2400" dirty="0"/>
              <a:t>^ </a:t>
            </a:r>
            <a:r>
              <a:rPr lang="zh-CN" altLang="en-US" sz="2400" dirty="0"/>
              <a:t>表示。） </a:t>
            </a:r>
          </a:p>
        </p:txBody>
      </p:sp>
      <p:sp>
        <p:nvSpPr>
          <p:cNvPr id="24659" name="AutoShape 83"/>
          <p:cNvSpPr/>
          <p:nvPr/>
        </p:nvSpPr>
        <p:spPr bwMode="auto">
          <a:xfrm>
            <a:off x="2887663" y="1958975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 sz="2400" dirty="0"/>
          </a:p>
        </p:txBody>
      </p:sp>
      <p:sp>
        <p:nvSpPr>
          <p:cNvPr id="24660" name="AutoShape 84"/>
          <p:cNvSpPr/>
          <p:nvPr/>
        </p:nvSpPr>
        <p:spPr bwMode="auto">
          <a:xfrm>
            <a:off x="4111625" y="1619250"/>
            <a:ext cx="152400" cy="698500"/>
          </a:xfrm>
          <a:prstGeom prst="leftBrace">
            <a:avLst>
              <a:gd name="adj1" fmla="val 38194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 sz="2400" dirty="0"/>
          </a:p>
        </p:txBody>
      </p:sp>
      <p:grpSp>
        <p:nvGrpSpPr>
          <p:cNvPr id="5" name="Group 87"/>
          <p:cNvGrpSpPr/>
          <p:nvPr/>
        </p:nvGrpSpPr>
        <p:grpSpPr bwMode="auto">
          <a:xfrm>
            <a:off x="3408364" y="4868863"/>
            <a:ext cx="612775" cy="385762"/>
            <a:chOff x="1116" y="3113"/>
            <a:chExt cx="386" cy="243"/>
          </a:xfrm>
        </p:grpSpPr>
        <p:sp>
          <p:nvSpPr>
            <p:cNvPr id="24621" name="Rectangle 45"/>
            <p:cNvSpPr>
              <a:spLocks noChangeArrowheads="1"/>
            </p:cNvSpPr>
            <p:nvPr/>
          </p:nvSpPr>
          <p:spPr bwMode="auto">
            <a:xfrm>
              <a:off x="1116" y="3116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2" name="Rectangle 46"/>
            <p:cNvSpPr>
              <a:spLocks noChangeArrowheads="1"/>
            </p:cNvSpPr>
            <p:nvPr/>
          </p:nvSpPr>
          <p:spPr bwMode="auto">
            <a:xfrm>
              <a:off x="1308" y="3116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24662" name="Rectangle 86"/>
            <p:cNvSpPr>
              <a:spLocks noChangeArrowheads="1"/>
            </p:cNvSpPr>
            <p:nvPr/>
          </p:nvSpPr>
          <p:spPr bwMode="auto">
            <a:xfrm>
              <a:off x="1310" y="3113"/>
              <a:ext cx="192" cy="24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631" name="Line 55"/>
          <p:cNvSpPr>
            <a:spLocks noChangeShapeType="1"/>
          </p:cNvSpPr>
          <p:nvPr/>
        </p:nvSpPr>
        <p:spPr bwMode="auto">
          <a:xfrm>
            <a:off x="3865563" y="5102225"/>
            <a:ext cx="5334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4666" name="Line 90"/>
          <p:cNvSpPr>
            <a:spLocks noChangeShapeType="1"/>
          </p:cNvSpPr>
          <p:nvPr/>
        </p:nvSpPr>
        <p:spPr bwMode="auto">
          <a:xfrm>
            <a:off x="3038476" y="5105400"/>
            <a:ext cx="35877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" name="Text Box 82"/>
          <p:cNvSpPr txBox="1">
            <a:spLocks noChangeArrowheads="1"/>
          </p:cNvSpPr>
          <p:nvPr/>
        </p:nvSpPr>
        <p:spPr bwMode="auto">
          <a:xfrm>
            <a:off x="4547820" y="5842080"/>
            <a:ext cx="5724644" cy="61080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dirty="0"/>
              <a:t>以后没特别说明，都是带头结点的单链表</a:t>
            </a:r>
          </a:p>
        </p:txBody>
      </p:sp>
      <p:sp>
        <p:nvSpPr>
          <p:cNvPr id="45" name="Text Box 82"/>
          <p:cNvSpPr txBox="1">
            <a:spLocks noChangeArrowheads="1"/>
          </p:cNvSpPr>
          <p:nvPr/>
        </p:nvSpPr>
        <p:spPr bwMode="auto">
          <a:xfrm>
            <a:off x="6312025" y="5373216"/>
            <a:ext cx="3877985" cy="61080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dirty="0"/>
              <a:t>头结点的意义等一下再体会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24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500"/>
                                        <p:tgtEl>
                                          <p:spTgt spid="24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6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6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6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6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4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4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46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46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4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24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9" dur="500"/>
                                        <p:tgtEl>
                                          <p:spTgt spid="24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4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4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3" dur="500"/>
                                        <p:tgtEl>
                                          <p:spTgt spid="24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4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24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4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46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41" grpId="0" animBg="1"/>
      <p:bldP spid="24620" grpId="0" autoUpdateAnimBg="0"/>
      <p:bldP spid="24642" grpId="0" animBg="1"/>
      <p:bldP spid="24643" grpId="0" animBg="1"/>
      <p:bldP spid="24644" grpId="0" autoUpdateAnimBg="0"/>
      <p:bldP spid="24645" grpId="0" animBg="1"/>
      <p:bldP spid="24646" grpId="0" autoUpdateAnimBg="0"/>
      <p:bldP spid="24652" grpId="0" autoUpdateAnimBg="0"/>
      <p:bldP spid="24653" grpId="0" autoUpdateAnimBg="0"/>
      <p:bldP spid="24654" grpId="0" autoUpdateAnimBg="0"/>
      <p:bldP spid="24655" grpId="0" autoUpdateAnimBg="0"/>
      <p:bldP spid="24656" grpId="0" autoUpdateAnimBg="0"/>
      <p:bldP spid="24657" grpId="0" autoUpdateAnimBg="0"/>
      <p:bldP spid="24658" grpId="0" autoUpdateAnimBg="0"/>
      <p:bldP spid="24659" grpId="0" animBg="1"/>
      <p:bldP spid="24660" grpId="0" animBg="1"/>
      <p:bldP spid="24631" grpId="0" animBg="1"/>
      <p:bldP spid="24666" grpId="0" animBg="1"/>
      <p:bldP spid="44" grpId="0" autoUpdateAnimBg="0"/>
      <p:bldP spid="45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4189338" y="765175"/>
            <a:ext cx="26987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anose="02010600040101010101" pitchFamily="2" charset="-122"/>
              </a:rPr>
              <a:t>单链表的基本操作 </a:t>
            </a:r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2185989" y="1570039"/>
            <a:ext cx="1930337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ea typeface="华文中宋" panose="02010600040101010101" pitchFamily="2" charset="-122"/>
              </a:rPr>
              <a:t>  1</a:t>
            </a:r>
            <a:r>
              <a:rPr lang="zh-CN" altLang="en-US" sz="2200" dirty="0">
                <a:ea typeface="华文中宋" panose="02010600040101010101" pitchFamily="2" charset="-122"/>
              </a:rPr>
              <a:t>、查找运算 </a:t>
            </a:r>
          </a:p>
        </p:txBody>
      </p:sp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2279651" y="2362201"/>
            <a:ext cx="6353149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zh-CN" sz="2200" dirty="0">
                <a:ea typeface="华文中宋" panose="02010600040101010101" pitchFamily="2" charset="-122"/>
              </a:rPr>
              <a:t> </a:t>
            </a:r>
            <a:r>
              <a:rPr lang="zh-CN" altLang="en-US" sz="2200" dirty="0">
                <a:ea typeface="华文中宋" panose="02010600040101010101" pitchFamily="2" charset="-122"/>
              </a:rPr>
              <a:t>按序号查找（</a:t>
            </a:r>
            <a:r>
              <a:rPr lang="en-US" altLang="zh-CN" sz="2200" dirty="0" err="1">
                <a:ea typeface="华文中宋" panose="02010600040101010101" pitchFamily="2" charset="-122"/>
              </a:rPr>
              <a:t>GetElem</a:t>
            </a:r>
            <a:r>
              <a:rPr lang="en-US" altLang="zh-CN" sz="2200" dirty="0">
                <a:ea typeface="华文中宋" panose="02010600040101010101" pitchFamily="2" charset="-122"/>
              </a:rPr>
              <a:t>(L, 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200" dirty="0">
                <a:ea typeface="华文中宋" panose="02010600040101010101" pitchFamily="2" charset="-122"/>
              </a:rPr>
              <a:t>, &amp;</a:t>
            </a:r>
            <a:r>
              <a:rPr lang="en-US" altLang="zh-CN" sz="2200" i="1" dirty="0">
                <a:ea typeface="华文中宋" panose="02010600040101010101" pitchFamily="2" charset="-122"/>
              </a:rPr>
              <a:t>e</a:t>
            </a:r>
            <a:r>
              <a:rPr lang="en-US" altLang="zh-CN" sz="2200" dirty="0">
                <a:ea typeface="华文中宋" panose="02010600040101010101" pitchFamily="2" charset="-122"/>
              </a:rPr>
              <a:t>)</a:t>
            </a:r>
            <a:r>
              <a:rPr lang="zh-CN" altLang="en-US" sz="2200" dirty="0">
                <a:ea typeface="华文中宋" panose="02010600040101010101" pitchFamily="2" charset="-122"/>
              </a:rPr>
              <a:t>在链表中的实现） </a:t>
            </a:r>
          </a:p>
        </p:txBody>
      </p:sp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2185989" y="2962275"/>
            <a:ext cx="7212231" cy="27767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200" dirty="0"/>
              <a:t>        </a:t>
            </a:r>
            <a:r>
              <a:rPr lang="zh-CN" altLang="en-US" sz="2200" dirty="0"/>
              <a:t>在单链表中，即使知道被访问结点的序号 </a:t>
            </a:r>
            <a:r>
              <a:rPr lang="en-US" altLang="zh-CN" sz="2200" i="1" dirty="0" err="1"/>
              <a:t>i</a:t>
            </a:r>
            <a:r>
              <a:rPr lang="en-US" altLang="zh-CN" sz="2200" i="1" dirty="0"/>
              <a:t> </a:t>
            </a:r>
            <a:r>
              <a:rPr lang="zh-CN" altLang="en-US" sz="2200" dirty="0"/>
              <a:t>，也不能 </a:t>
            </a:r>
          </a:p>
          <a:p>
            <a:pPr>
              <a:lnSpc>
                <a:spcPct val="1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200" dirty="0"/>
              <a:t>象顺序表中那样直接按序号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访问结点，而只能从头指针 </a:t>
            </a:r>
          </a:p>
          <a:p>
            <a:pPr>
              <a:lnSpc>
                <a:spcPct val="1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200" dirty="0"/>
              <a:t>出发，顺链域   </a:t>
            </a:r>
            <a:r>
              <a:rPr lang="en-US" altLang="zh-CN" sz="2200" dirty="0"/>
              <a:t>next  </a:t>
            </a:r>
            <a:r>
              <a:rPr lang="zh-CN" altLang="en-US" sz="2200" dirty="0"/>
              <a:t>逐个结点往下搜索，直到搜索到第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 </a:t>
            </a:r>
          </a:p>
          <a:p>
            <a:pPr>
              <a:lnSpc>
                <a:spcPct val="1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200" dirty="0"/>
              <a:t>个结点为止。因此，</a:t>
            </a:r>
            <a:r>
              <a:rPr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单链表是非随机存取的存储结构</a:t>
            </a:r>
            <a:r>
              <a:rPr lang="zh-CN" altLang="en-US" sz="2200" dirty="0"/>
              <a:t>。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9" grpId="0" autoUpdateAnimBg="0"/>
      <p:bldP spid="31760" grpId="0" autoUpdateAnimBg="0"/>
      <p:bldP spid="31761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/>
          <p:nvPr/>
        </p:nvGrpSpPr>
        <p:grpSpPr bwMode="auto">
          <a:xfrm>
            <a:off x="2300289" y="1698625"/>
            <a:ext cx="6554787" cy="4254500"/>
            <a:chOff x="158" y="1116"/>
            <a:chExt cx="4129" cy="2680"/>
          </a:xfrm>
        </p:grpSpPr>
        <p:sp>
          <p:nvSpPr>
            <p:cNvPr id="32780" name="Text Box 12"/>
            <p:cNvSpPr txBox="1">
              <a:spLocks noChangeArrowheads="1"/>
            </p:cNvSpPr>
            <p:nvPr/>
          </p:nvSpPr>
          <p:spPr bwMode="auto">
            <a:xfrm>
              <a:off x="158" y="1377"/>
              <a:ext cx="4129" cy="2419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zh-CN" sz="2200" dirty="0">
                  <a:ea typeface="华文中宋" panose="02010600040101010101" pitchFamily="2" charset="-122"/>
                </a:rPr>
                <a:t>Status </a:t>
              </a:r>
              <a:r>
                <a:rPr lang="en-US" altLang="zh-CN" sz="2200" dirty="0" err="1">
                  <a:ea typeface="华文中宋" panose="02010600040101010101" pitchFamily="2" charset="-122"/>
                </a:rPr>
                <a:t>GetElem_L</a:t>
              </a:r>
              <a:r>
                <a:rPr lang="en-US" altLang="zh-CN" sz="2200" dirty="0">
                  <a:ea typeface="华文中宋" panose="02010600040101010101" pitchFamily="2" charset="-122"/>
                </a:rPr>
                <a:t>(</a:t>
              </a:r>
              <a:r>
                <a:rPr lang="en-US" altLang="zh-CN" sz="2200" dirty="0" err="1">
                  <a:ea typeface="华文中宋" panose="02010600040101010101" pitchFamily="2" charset="-122"/>
                </a:rPr>
                <a:t>LinkList</a:t>
              </a:r>
              <a:r>
                <a:rPr lang="en-US" altLang="zh-CN" sz="2200" dirty="0">
                  <a:ea typeface="华文中宋" panose="02010600040101010101" pitchFamily="2" charset="-122"/>
                </a:rPr>
                <a:t> L, </a:t>
              </a:r>
              <a:r>
                <a:rPr lang="en-US" altLang="zh-CN" sz="2200" dirty="0" err="1">
                  <a:ea typeface="华文中宋" panose="02010600040101010101" pitchFamily="2" charset="-122"/>
                </a:rPr>
                <a:t>int</a:t>
              </a:r>
              <a:r>
                <a:rPr lang="en-US" altLang="zh-CN" sz="2200" dirty="0">
                  <a:ea typeface="华文中宋" panose="02010600040101010101" pitchFamily="2" charset="-122"/>
                </a:rPr>
                <a:t> </a:t>
              </a:r>
              <a:r>
                <a:rPr lang="en-US" altLang="zh-CN" sz="2200" i="1" dirty="0" err="1">
                  <a:ea typeface="华文中宋" panose="02010600040101010101" pitchFamily="2" charset="-122"/>
                </a:rPr>
                <a:t>i</a:t>
              </a:r>
              <a:r>
                <a:rPr lang="en-US" altLang="zh-CN" sz="2200" dirty="0">
                  <a:ea typeface="华文中宋" panose="02010600040101010101" pitchFamily="2" charset="-122"/>
                </a:rPr>
                <a:t>, </a:t>
              </a:r>
              <a:r>
                <a:rPr lang="en-US" altLang="zh-CN" sz="2200" dirty="0" err="1">
                  <a:ea typeface="华文中宋" panose="02010600040101010101" pitchFamily="2" charset="-122"/>
                </a:rPr>
                <a:t>ElemType</a:t>
              </a:r>
              <a:r>
                <a:rPr lang="en-US" altLang="zh-CN" sz="2200" dirty="0">
                  <a:ea typeface="华文中宋" panose="02010600040101010101" pitchFamily="2" charset="-122"/>
                </a:rPr>
                <a:t> &amp;</a:t>
              </a:r>
              <a:r>
                <a:rPr lang="en-US" altLang="zh-CN" sz="2200" i="1" dirty="0">
                  <a:ea typeface="华文中宋" panose="02010600040101010101" pitchFamily="2" charset="-122"/>
                </a:rPr>
                <a:t>e</a:t>
              </a:r>
              <a:r>
                <a:rPr lang="en-US" altLang="zh-CN" sz="2200" dirty="0">
                  <a:ea typeface="华文中宋" panose="02010600040101010101" pitchFamily="2" charset="-122"/>
                </a:rPr>
                <a:t>) { </a:t>
              </a:r>
              <a:br>
                <a:rPr lang="en-US" altLang="zh-CN" sz="2200" dirty="0">
                  <a:ea typeface="华文中宋" panose="02010600040101010101" pitchFamily="2" charset="-122"/>
                </a:rPr>
              </a:br>
              <a:r>
                <a:rPr lang="en-US" altLang="zh-CN" sz="2200" dirty="0">
                  <a:ea typeface="华文中宋" panose="02010600040101010101" pitchFamily="2" charset="-122"/>
                </a:rPr>
                <a:t>   p = L </a:t>
              </a:r>
              <a:r>
                <a:rPr lang="en-US" altLang="zh-CN" sz="2200" dirty="0">
                  <a:ea typeface="华文中宋" panose="02010600040101010101" pitchFamily="2" charset="-122"/>
                  <a:sym typeface="Symbol" panose="05050102010706020507" pitchFamily="18" charset="2"/>
                </a:rPr>
                <a:t></a:t>
              </a:r>
              <a:r>
                <a:rPr lang="en-US" altLang="zh-CN" sz="2200" dirty="0">
                  <a:ea typeface="华文中宋" panose="02010600040101010101" pitchFamily="2" charset="-122"/>
                </a:rPr>
                <a:t> next; </a:t>
              </a:r>
              <a:r>
                <a:rPr lang="en-US" altLang="zh-CN" sz="2200" i="1" dirty="0">
                  <a:ea typeface="华文中宋" panose="02010600040101010101" pitchFamily="2" charset="-122"/>
                </a:rPr>
                <a:t>j</a:t>
              </a:r>
              <a:r>
                <a:rPr lang="en-US" altLang="zh-CN" sz="2200" dirty="0">
                  <a:ea typeface="华文中宋" panose="02010600040101010101" pitchFamily="2" charset="-122"/>
                </a:rPr>
                <a:t> = 1; // </a:t>
              </a:r>
              <a:r>
                <a:rPr lang="zh-CN" altLang="en-US" sz="2200" dirty="0"/>
                <a:t>初始化，</a:t>
              </a:r>
              <a:r>
                <a:rPr lang="en-US" altLang="zh-CN" sz="2200" dirty="0"/>
                <a:t>p </a:t>
              </a:r>
              <a:r>
                <a:rPr lang="zh-CN" altLang="en-US" sz="2200" dirty="0"/>
                <a:t>指向第一个结点， </a:t>
              </a:r>
            </a:p>
            <a:p>
              <a:pPr>
                <a:lnSpc>
                  <a:spcPct val="140000"/>
                </a:lnSpc>
              </a:pPr>
              <a:r>
                <a:rPr lang="zh-CN" altLang="en-US" sz="2200" dirty="0"/>
                <a:t>                                      </a:t>
              </a:r>
              <a:r>
                <a:rPr lang="en-US" altLang="zh-CN" sz="2200" dirty="0"/>
                <a:t>//  </a:t>
              </a:r>
              <a:r>
                <a:rPr lang="en-US" altLang="zh-CN" sz="2200" i="1" dirty="0"/>
                <a:t>j</a:t>
              </a:r>
              <a:r>
                <a:rPr lang="en-US" altLang="zh-CN" sz="2200" dirty="0"/>
                <a:t> </a:t>
              </a:r>
              <a:r>
                <a:rPr lang="zh-CN" altLang="en-US" sz="2200" dirty="0"/>
                <a:t>为计数器 </a:t>
              </a:r>
              <a:br>
                <a:rPr lang="zh-CN" altLang="en-US" sz="2200" dirty="0">
                  <a:ea typeface="华文中宋" panose="02010600040101010101" pitchFamily="2" charset="-122"/>
                </a:rPr>
              </a:br>
              <a:r>
                <a:rPr lang="zh-CN" altLang="en-US" sz="2200" dirty="0">
                  <a:ea typeface="华文中宋" panose="02010600040101010101" pitchFamily="2" charset="-122"/>
                </a:rPr>
                <a:t>   </a:t>
              </a:r>
              <a:r>
                <a:rPr lang="en-US" altLang="zh-CN" sz="2200" dirty="0">
                  <a:ea typeface="华文中宋" panose="02010600040101010101" pitchFamily="2" charset="-122"/>
                </a:rPr>
                <a:t>while ( p &amp;&amp; </a:t>
              </a:r>
              <a:r>
                <a:rPr lang="en-US" altLang="zh-CN" sz="2200" i="1" dirty="0">
                  <a:ea typeface="华文中宋" panose="02010600040101010101" pitchFamily="2" charset="-122"/>
                </a:rPr>
                <a:t>j </a:t>
              </a:r>
              <a:r>
                <a:rPr lang="en-US" altLang="zh-CN" sz="2200" dirty="0">
                  <a:ea typeface="华文中宋" panose="02010600040101010101" pitchFamily="2" charset="-122"/>
                </a:rPr>
                <a:t>&lt; </a:t>
              </a:r>
              <a:r>
                <a:rPr lang="en-US" altLang="zh-CN" sz="2200" i="1" dirty="0" err="1">
                  <a:ea typeface="华文中宋" panose="02010600040101010101" pitchFamily="2" charset="-122"/>
                </a:rPr>
                <a:t>i</a:t>
              </a:r>
              <a:r>
                <a:rPr lang="en-US" altLang="zh-CN" sz="2200" i="1" dirty="0">
                  <a:ea typeface="华文中宋" panose="02010600040101010101" pitchFamily="2" charset="-122"/>
                </a:rPr>
                <a:t> </a:t>
              </a:r>
              <a:r>
                <a:rPr lang="en-US" altLang="zh-CN" sz="2200" dirty="0">
                  <a:ea typeface="华文中宋" panose="02010600040101010101" pitchFamily="2" charset="-122"/>
                </a:rPr>
                <a:t>) {  </a:t>
              </a:r>
              <a:r>
                <a:rPr lang="en-US" altLang="zh-CN" sz="220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anose="02010600040101010101" pitchFamily="2" charset="-122"/>
                </a:rPr>
                <a:t>p = p </a:t>
              </a:r>
              <a:r>
                <a:rPr lang="en-US" altLang="zh-CN" sz="220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anose="02010600040101010101" pitchFamily="2" charset="-122"/>
                  <a:sym typeface="Symbol" panose="05050102010706020507" pitchFamily="18" charset="2"/>
                </a:rPr>
                <a:t> </a:t>
              </a:r>
              <a:r>
                <a:rPr lang="en-US" altLang="zh-CN" sz="220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anose="02010600040101010101" pitchFamily="2" charset="-122"/>
                </a:rPr>
                <a:t>next; ++</a:t>
              </a:r>
              <a:r>
                <a:rPr lang="en-US" altLang="zh-CN" sz="2200" i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anose="02010600040101010101" pitchFamily="2" charset="-122"/>
                </a:rPr>
                <a:t>j</a:t>
              </a:r>
              <a:r>
                <a:rPr lang="en-US" altLang="zh-CN" sz="220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anose="02010600040101010101" pitchFamily="2" charset="-122"/>
                </a:rPr>
                <a:t>; </a:t>
              </a:r>
              <a:r>
                <a:rPr lang="en-US" altLang="zh-CN" sz="2200" dirty="0">
                  <a:ea typeface="华文中宋" panose="02010600040101010101" pitchFamily="2" charset="-122"/>
                </a:rPr>
                <a:t>} </a:t>
              </a:r>
              <a:br>
                <a:rPr lang="en-US" altLang="zh-CN" sz="2200" dirty="0">
                  <a:ea typeface="华文中宋" panose="02010600040101010101" pitchFamily="2" charset="-122"/>
                </a:rPr>
              </a:br>
              <a:r>
                <a:rPr lang="en-US" altLang="zh-CN" sz="2200" dirty="0">
                  <a:ea typeface="华文中宋" panose="02010600040101010101" pitchFamily="2" charset="-122"/>
                </a:rPr>
                <a:t>   if ( !p || </a:t>
              </a:r>
              <a:r>
                <a:rPr lang="en-US" altLang="zh-CN" sz="2200" i="1" dirty="0">
                  <a:ea typeface="华文中宋" panose="02010600040101010101" pitchFamily="2" charset="-122"/>
                </a:rPr>
                <a:t>j </a:t>
              </a:r>
              <a:r>
                <a:rPr lang="en-US" altLang="zh-CN" sz="2200" dirty="0">
                  <a:ea typeface="华文中宋" panose="02010600040101010101" pitchFamily="2" charset="-122"/>
                </a:rPr>
                <a:t>&gt; </a:t>
              </a:r>
              <a:r>
                <a:rPr lang="en-US" altLang="zh-CN" sz="2200" i="1" dirty="0" err="1">
                  <a:ea typeface="华文中宋" panose="02010600040101010101" pitchFamily="2" charset="-122"/>
                </a:rPr>
                <a:t>i</a:t>
              </a:r>
              <a:r>
                <a:rPr lang="en-US" altLang="zh-CN" sz="2200" dirty="0">
                  <a:ea typeface="华文中宋" panose="02010600040101010101" pitchFamily="2" charset="-122"/>
                </a:rPr>
                <a:t> ) return ERROR;    // </a:t>
              </a:r>
              <a:r>
                <a:rPr lang="zh-CN" altLang="en-US" sz="2200" dirty="0"/>
                <a:t>第 </a:t>
              </a:r>
              <a:r>
                <a:rPr lang="en-US" altLang="zh-CN" sz="2200" i="1" dirty="0" err="1"/>
                <a:t>i</a:t>
              </a:r>
              <a:r>
                <a:rPr lang="en-US" altLang="zh-CN" sz="2200" dirty="0"/>
                <a:t> </a:t>
              </a:r>
              <a:r>
                <a:rPr lang="zh-CN" altLang="en-US" sz="2200" dirty="0"/>
                <a:t>个元素不存在 </a:t>
              </a:r>
              <a:br>
                <a:rPr lang="zh-CN" altLang="en-US" sz="2200" dirty="0">
                  <a:ea typeface="华文中宋" panose="02010600040101010101" pitchFamily="2" charset="-122"/>
                </a:rPr>
              </a:br>
              <a:r>
                <a:rPr lang="zh-CN" altLang="en-US" sz="2200" dirty="0">
                  <a:ea typeface="华文中宋" panose="02010600040101010101" pitchFamily="2" charset="-122"/>
                </a:rPr>
                <a:t>   </a:t>
              </a:r>
              <a:r>
                <a:rPr lang="en-US" altLang="zh-CN" sz="2200" i="1" dirty="0">
                  <a:ea typeface="华文中宋" panose="02010600040101010101" pitchFamily="2" charset="-122"/>
                </a:rPr>
                <a:t>e</a:t>
              </a:r>
              <a:r>
                <a:rPr lang="en-US" altLang="zh-CN" sz="2200" dirty="0">
                  <a:ea typeface="华文中宋" panose="02010600040101010101" pitchFamily="2" charset="-122"/>
                </a:rPr>
                <a:t> = p </a:t>
              </a:r>
              <a:r>
                <a:rPr lang="en-US" altLang="zh-CN" sz="2200" dirty="0">
                  <a:ea typeface="华文中宋" panose="02010600040101010101" pitchFamily="2" charset="-122"/>
                  <a:sym typeface="Symbol" panose="05050102010706020507" pitchFamily="18" charset="2"/>
                </a:rPr>
                <a:t> </a:t>
              </a:r>
              <a:r>
                <a:rPr lang="en-US" altLang="zh-CN" sz="2200" dirty="0">
                  <a:ea typeface="华文中宋" panose="02010600040101010101" pitchFamily="2" charset="-122"/>
                </a:rPr>
                <a:t>data; // </a:t>
              </a:r>
              <a:r>
                <a:rPr lang="zh-CN" altLang="en-US" sz="2200" dirty="0"/>
                <a:t>取第 </a:t>
              </a:r>
              <a:r>
                <a:rPr lang="en-US" altLang="zh-CN" sz="2200" i="1" dirty="0" err="1"/>
                <a:t>i</a:t>
              </a:r>
              <a:r>
                <a:rPr lang="en-US" altLang="zh-CN" sz="2200" dirty="0"/>
                <a:t> </a:t>
              </a:r>
              <a:r>
                <a:rPr lang="zh-CN" altLang="en-US" sz="2200" dirty="0"/>
                <a:t>个元素 </a:t>
              </a:r>
              <a:br>
                <a:rPr lang="zh-CN" altLang="en-US" sz="2200" dirty="0">
                  <a:ea typeface="华文中宋" panose="02010600040101010101" pitchFamily="2" charset="-122"/>
                </a:rPr>
              </a:br>
              <a:r>
                <a:rPr lang="zh-CN" altLang="en-US" sz="2200" dirty="0">
                  <a:ea typeface="华文中宋" panose="02010600040101010101" pitchFamily="2" charset="-122"/>
                </a:rPr>
                <a:t>   </a:t>
              </a:r>
              <a:r>
                <a:rPr lang="en-US" altLang="zh-CN" sz="2200" dirty="0">
                  <a:ea typeface="华文中宋" panose="02010600040101010101" pitchFamily="2" charset="-122"/>
                </a:rPr>
                <a:t>return OK; </a:t>
              </a:r>
              <a:br>
                <a:rPr lang="en-US" altLang="zh-CN" sz="2200" dirty="0">
                  <a:ea typeface="华文中宋" panose="02010600040101010101" pitchFamily="2" charset="-122"/>
                </a:rPr>
              </a:br>
              <a:r>
                <a:rPr lang="en-US" altLang="zh-CN" sz="2200" dirty="0">
                  <a:ea typeface="华文中宋" panose="02010600040101010101" pitchFamily="2" charset="-122"/>
                </a:rPr>
                <a:t>} // </a:t>
              </a:r>
              <a:r>
                <a:rPr lang="en-US" altLang="zh-CN" sz="2200" dirty="0" err="1">
                  <a:ea typeface="华文中宋" panose="02010600040101010101" pitchFamily="2" charset="-122"/>
                </a:rPr>
                <a:t>GetElem_L</a:t>
              </a:r>
              <a:r>
                <a:rPr lang="en-US" altLang="zh-CN" sz="2200" dirty="0">
                  <a:ea typeface="华文中宋" panose="02010600040101010101" pitchFamily="2" charset="-122"/>
                </a:rPr>
                <a:t> </a:t>
              </a:r>
              <a:endParaRPr lang="en-US" altLang="zh-CN" sz="2200" dirty="0">
                <a:solidFill>
                  <a:srgbClr val="0000FF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32787" name="Rectangle 19"/>
            <p:cNvSpPr>
              <a:spLocks noChangeArrowheads="1"/>
            </p:cNvSpPr>
            <p:nvPr/>
          </p:nvSpPr>
          <p:spPr bwMode="auto">
            <a:xfrm>
              <a:off x="2090" y="1116"/>
              <a:ext cx="777" cy="27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200" dirty="0">
                  <a:ea typeface="华文中宋" panose="02010600040101010101" pitchFamily="2" charset="-122"/>
                </a:rPr>
                <a:t>算法 </a:t>
              </a:r>
              <a:r>
                <a:rPr lang="en-US" altLang="zh-CN" sz="2200" dirty="0">
                  <a:ea typeface="华文中宋" panose="02010600040101010101" pitchFamily="2" charset="-122"/>
                </a:rPr>
                <a:t>2.8 </a:t>
              </a:r>
            </a:p>
          </p:txBody>
        </p:sp>
      </p:grpSp>
      <p:sp>
        <p:nvSpPr>
          <p:cNvPr id="32786" name="Text Box 18"/>
          <p:cNvSpPr txBox="1">
            <a:spLocks noChangeArrowheads="1"/>
          </p:cNvSpPr>
          <p:nvPr/>
        </p:nvSpPr>
        <p:spPr bwMode="auto">
          <a:xfrm>
            <a:off x="2125664" y="587375"/>
            <a:ext cx="7087197" cy="93160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00" dirty="0"/>
              <a:t>        </a:t>
            </a:r>
            <a:r>
              <a:rPr lang="zh-CN" altLang="en-US" sz="2200" dirty="0"/>
              <a:t>设单链表的长度为 </a:t>
            </a:r>
            <a:r>
              <a:rPr lang="en-US" altLang="zh-CN" sz="2200" i="1" dirty="0"/>
              <a:t>n</a:t>
            </a:r>
            <a:r>
              <a:rPr lang="zh-CN" altLang="en-US" sz="2200" dirty="0"/>
              <a:t>，要查找表中第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个结点，仅当 </a:t>
            </a:r>
          </a:p>
          <a:p>
            <a:pPr>
              <a:lnSpc>
                <a:spcPct val="130000"/>
              </a:lnSpc>
            </a:pPr>
            <a:r>
              <a:rPr lang="en-US" altLang="zh-CN" sz="2200" dirty="0"/>
              <a:t>1 </a:t>
            </a:r>
            <a:r>
              <a:rPr lang="en-US" altLang="zh-CN" sz="2200" dirty="0">
                <a:sym typeface="Symbol" panose="05050102010706020507" pitchFamily="18" charset="2"/>
              </a:rPr>
              <a:t>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en-US" altLang="zh-CN" sz="2200" dirty="0">
                <a:sym typeface="Symbol" panose="05050102010706020507" pitchFamily="18" charset="2"/>
              </a:rPr>
              <a:t></a:t>
            </a:r>
            <a:r>
              <a:rPr lang="en-US" altLang="zh-CN" sz="2200" dirty="0"/>
              <a:t> </a:t>
            </a:r>
            <a:r>
              <a:rPr lang="en-US" altLang="zh-CN" sz="2200" i="1" dirty="0"/>
              <a:t>n </a:t>
            </a:r>
            <a:r>
              <a:rPr lang="zh-CN" altLang="en-US" sz="2200" dirty="0"/>
              <a:t>时，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的值是合法的。其算法如下：</a:t>
            </a:r>
          </a:p>
        </p:txBody>
      </p:sp>
      <p:sp>
        <p:nvSpPr>
          <p:cNvPr id="32785" name="Rectangle 17"/>
          <p:cNvSpPr>
            <a:spLocks noChangeArrowheads="1"/>
          </p:cNvSpPr>
          <p:nvPr/>
        </p:nvSpPr>
        <p:spPr bwMode="auto">
          <a:xfrm>
            <a:off x="5486400" y="5741989"/>
            <a:ext cx="3632726" cy="49148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200" dirty="0">
                <a:solidFill>
                  <a:srgbClr val="0000FF"/>
                </a:solidFill>
              </a:rPr>
              <a:t>算法的时间复杂度为：</a:t>
            </a:r>
            <a:r>
              <a:rPr lang="en-US" altLang="zh-CN" sz="2200" i="1" dirty="0">
                <a:solidFill>
                  <a:srgbClr val="0000FF"/>
                </a:solidFill>
              </a:rPr>
              <a:t>O</a:t>
            </a:r>
            <a:r>
              <a:rPr lang="en-US" altLang="zh-CN" sz="2200" dirty="0">
                <a:solidFill>
                  <a:srgbClr val="0000FF"/>
                </a:solidFill>
              </a:rPr>
              <a:t>(</a:t>
            </a:r>
            <a:r>
              <a:rPr lang="en-US" altLang="zh-CN" sz="2200" i="1" dirty="0">
                <a:solidFill>
                  <a:srgbClr val="0000FF"/>
                </a:solidFill>
              </a:rPr>
              <a:t>n</a:t>
            </a:r>
            <a:r>
              <a:rPr lang="en-US" altLang="zh-CN" sz="2200" dirty="0">
                <a:solidFill>
                  <a:srgbClr val="0000FF"/>
                </a:solidFill>
              </a:rPr>
              <a:t>) </a:t>
            </a:r>
            <a:r>
              <a:rPr lang="en-US" altLang="zh-CN" sz="2200" dirty="0"/>
              <a:t>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86" grpId="0" autoUpdateAnimBg="0"/>
      <p:bldP spid="3278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2260600" y="598489"/>
            <a:ext cx="6254726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200" dirty="0">
                <a:ea typeface="华文中宋" panose="02010600040101010101" pitchFamily="2" charset="-122"/>
              </a:rPr>
              <a:t>  </a:t>
            </a:r>
            <a:r>
              <a:rPr lang="zh-CN" altLang="en-US" sz="2200" dirty="0">
                <a:ea typeface="华文中宋" panose="02010600040101010101" pitchFamily="2" charset="-122"/>
              </a:rPr>
              <a:t>按值查找（</a:t>
            </a:r>
            <a:r>
              <a:rPr lang="en-US" altLang="zh-CN" sz="2200" dirty="0" err="1">
                <a:ea typeface="华文中宋" panose="02010600040101010101" pitchFamily="2" charset="-122"/>
              </a:rPr>
              <a:t>LocateElem</a:t>
            </a:r>
            <a:r>
              <a:rPr lang="en-US" altLang="zh-CN" sz="2200" dirty="0">
                <a:ea typeface="华文中宋" panose="02010600040101010101" pitchFamily="2" charset="-122"/>
              </a:rPr>
              <a:t>( L, e) </a:t>
            </a:r>
            <a:r>
              <a:rPr lang="zh-CN" altLang="en-US" sz="2200" dirty="0">
                <a:ea typeface="华文中宋" panose="02010600040101010101" pitchFamily="2" charset="-122"/>
              </a:rPr>
              <a:t>在链表中的实现） </a:t>
            </a:r>
          </a:p>
        </p:txBody>
      </p:sp>
      <p:sp>
        <p:nvSpPr>
          <p:cNvPr id="33809" name="Text Box 17"/>
          <p:cNvSpPr txBox="1">
            <a:spLocks noChangeArrowheads="1"/>
          </p:cNvSpPr>
          <p:nvPr/>
        </p:nvSpPr>
        <p:spPr bwMode="auto">
          <a:xfrm>
            <a:off x="2260600" y="1185864"/>
            <a:ext cx="6970498" cy="132093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200" dirty="0"/>
              <a:t>        </a:t>
            </a:r>
            <a:r>
              <a:rPr lang="zh-CN" altLang="en-US" sz="2200" dirty="0"/>
              <a:t>按值查找是在单链表中查找结点值等于给定值 </a:t>
            </a:r>
            <a:r>
              <a:rPr lang="en-US" altLang="zh-CN" sz="2200" dirty="0"/>
              <a:t>key 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200" dirty="0"/>
              <a:t>的结点，若有的话，则返回首次找到的其值为 </a:t>
            </a:r>
            <a:r>
              <a:rPr lang="en-US" altLang="zh-CN" sz="2200" dirty="0"/>
              <a:t>key </a:t>
            </a:r>
            <a:r>
              <a:rPr lang="zh-CN" altLang="en-US" sz="2200" dirty="0"/>
              <a:t>的结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200" dirty="0"/>
              <a:t>点的存储位置；否则返回 </a:t>
            </a:r>
            <a:r>
              <a:rPr lang="en-US" altLang="zh-CN" sz="2200" dirty="0"/>
              <a:t>NULL</a:t>
            </a:r>
            <a:r>
              <a:rPr lang="zh-CN" altLang="en-US" sz="2200" dirty="0"/>
              <a:t>。其算法如下： </a:t>
            </a:r>
          </a:p>
        </p:txBody>
      </p:sp>
      <p:sp>
        <p:nvSpPr>
          <p:cNvPr id="33810" name="Text Box 18"/>
          <p:cNvSpPr txBox="1">
            <a:spLocks noChangeArrowheads="1"/>
          </p:cNvSpPr>
          <p:nvPr/>
        </p:nvSpPr>
        <p:spPr bwMode="auto">
          <a:xfrm>
            <a:off x="3073608" y="2786063"/>
            <a:ext cx="5398657" cy="27567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ea typeface="华文中宋" panose="02010600040101010101" pitchFamily="2" charset="-122"/>
              </a:rPr>
              <a:t>Status GetElem_L1(</a:t>
            </a:r>
            <a:r>
              <a:rPr lang="en-US" altLang="zh-CN" sz="2200" dirty="0" err="1">
                <a:ea typeface="华文中宋" panose="02010600040101010101" pitchFamily="2" charset="-122"/>
              </a:rPr>
              <a:t>LinkList</a:t>
            </a:r>
            <a:r>
              <a:rPr lang="en-US" altLang="zh-CN" sz="2200" dirty="0">
                <a:ea typeface="华文中宋" panose="02010600040101010101" pitchFamily="2" charset="-122"/>
              </a:rPr>
              <a:t> L1, </a:t>
            </a:r>
            <a:r>
              <a:rPr lang="en-US" altLang="zh-CN" sz="2200" dirty="0" err="1">
                <a:ea typeface="华文中宋" panose="02010600040101010101" pitchFamily="2" charset="-122"/>
              </a:rPr>
              <a:t>ElemType</a:t>
            </a:r>
            <a:r>
              <a:rPr lang="en-US" altLang="zh-CN" sz="2200" dirty="0">
                <a:ea typeface="华文中宋" panose="02010600040101010101" pitchFamily="2" charset="-122"/>
              </a:rPr>
              <a:t> key) </a:t>
            </a:r>
          </a:p>
          <a:p>
            <a:r>
              <a:rPr lang="en-US" altLang="zh-CN" sz="2200" dirty="0">
                <a:ea typeface="华文中宋" panose="02010600040101010101" pitchFamily="2" charset="-122"/>
              </a:rPr>
              <a:t>{ </a:t>
            </a:r>
          </a:p>
          <a:p>
            <a:r>
              <a:rPr lang="en-US" altLang="zh-CN" sz="2200" dirty="0">
                <a:ea typeface="华文中宋" panose="02010600040101010101" pitchFamily="2" charset="-122"/>
              </a:rPr>
              <a:t>   p = L1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next; </a:t>
            </a:r>
          </a:p>
          <a:p>
            <a:pPr>
              <a:lnSpc>
                <a:spcPct val="11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   while ( </a:t>
            </a:r>
            <a:r>
              <a:rPr lang="en-US" altLang="zh-CN" sz="2200" dirty="0">
                <a:ea typeface="宋体" panose="02010600030101010101" pitchFamily="2" charset="-122"/>
              </a:rPr>
              <a:t>p &amp;&amp; p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</a:t>
            </a:r>
            <a:r>
              <a:rPr lang="en-US" altLang="zh-CN" sz="2200" dirty="0">
                <a:ea typeface="宋体" panose="02010600030101010101" pitchFamily="2" charset="-122"/>
              </a:rPr>
              <a:t>data!=key</a:t>
            </a:r>
            <a:r>
              <a:rPr lang="en-US" altLang="zh-CN" sz="2200" dirty="0">
                <a:ea typeface="华文中宋" panose="02010600040101010101" pitchFamily="2" charset="-122"/>
              </a:rPr>
              <a:t>)  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      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p = p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  <a:sym typeface="Symbol" panose="05050102010706020507" pitchFamily="18" charset="2"/>
              </a:rPr>
              <a:t>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next;</a:t>
            </a:r>
            <a:r>
              <a:rPr lang="en-US" altLang="zh-CN" sz="2200" dirty="0">
                <a:ea typeface="华文中宋" panose="02010600040101010101" pitchFamily="2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   return p; 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} // GetElem_L1 </a:t>
            </a:r>
            <a:endParaRPr lang="en-US" altLang="zh-CN" sz="2200" dirty="0">
              <a:solidFill>
                <a:srgbClr val="0000FF"/>
              </a:solidFill>
              <a:ea typeface="华文中宋" panose="02010600040101010101" pitchFamily="2" charset="-122"/>
            </a:endParaRPr>
          </a:p>
        </p:txBody>
      </p:sp>
      <p:sp>
        <p:nvSpPr>
          <p:cNvPr id="33812" name="Rectangle 20"/>
          <p:cNvSpPr>
            <a:spLocks noChangeArrowheads="1"/>
          </p:cNvSpPr>
          <p:nvPr/>
        </p:nvSpPr>
        <p:spPr bwMode="auto">
          <a:xfrm>
            <a:off x="10056813" y="6669089"/>
            <a:ext cx="415498" cy="21108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  <p:sp>
        <p:nvSpPr>
          <p:cNvPr id="33813" name="Text Box 21"/>
          <p:cNvSpPr txBox="1">
            <a:spLocks noChangeArrowheads="1"/>
          </p:cNvSpPr>
          <p:nvPr/>
        </p:nvSpPr>
        <p:spPr bwMode="auto">
          <a:xfrm>
            <a:off x="2292351" y="5870576"/>
            <a:ext cx="6686767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该算法的执行时间与 </a:t>
            </a:r>
            <a:r>
              <a:rPr lang="en-US" altLang="zh-CN" sz="2200" dirty="0">
                <a:solidFill>
                  <a:srgbClr val="0000FF"/>
                </a:solidFill>
                <a:ea typeface="华文中宋" panose="02010600040101010101" pitchFamily="2" charset="-122"/>
              </a:rPr>
              <a:t>key </a:t>
            </a:r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有关，时间复杂度为：</a:t>
            </a:r>
            <a:r>
              <a:rPr lang="en-US" altLang="zh-CN" sz="2200" i="1" dirty="0">
                <a:solidFill>
                  <a:srgbClr val="0000FF"/>
                </a:solidFill>
                <a:ea typeface="华文中宋" panose="02010600040101010101" pitchFamily="2" charset="-122"/>
              </a:rPr>
              <a:t>O</a:t>
            </a:r>
            <a:r>
              <a:rPr lang="en-US" altLang="zh-CN" sz="2200" dirty="0">
                <a:solidFill>
                  <a:srgbClr val="0000FF"/>
                </a:solidFill>
                <a:ea typeface="华文中宋" panose="02010600040101010101" pitchFamily="2" charset="-122"/>
              </a:rPr>
              <a:t>(</a:t>
            </a:r>
            <a:r>
              <a:rPr lang="en-US" altLang="zh-CN" sz="2200" i="1" dirty="0">
                <a:solidFill>
                  <a:srgbClr val="0000FF"/>
                </a:solidFill>
                <a:ea typeface="华文中宋" panose="02010600040101010101" pitchFamily="2" charset="-122"/>
              </a:rPr>
              <a:t>n</a:t>
            </a:r>
            <a:r>
              <a:rPr lang="en-US" altLang="zh-CN" sz="2200" dirty="0">
                <a:solidFill>
                  <a:srgbClr val="0000FF"/>
                </a:solidFill>
                <a:ea typeface="华文中宋" panose="02010600040101010101" pitchFamily="2" charset="-122"/>
              </a:rPr>
              <a:t>)  </a:t>
            </a:r>
          </a:p>
        </p:txBody>
      </p:sp>
      <p:sp useBgFill="1">
        <p:nvSpPr>
          <p:cNvPr id="33814" name="Rectangle 22"/>
          <p:cNvSpPr>
            <a:spLocks noChangeArrowheads="1"/>
          </p:cNvSpPr>
          <p:nvPr/>
        </p:nvSpPr>
        <p:spPr bwMode="auto">
          <a:xfrm>
            <a:off x="2855392" y="2780929"/>
            <a:ext cx="1080368" cy="430887"/>
          </a:xfrm>
          <a:prstGeom prst="rect">
            <a:avLst/>
          </a:prstGeom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200" dirty="0" err="1">
                <a:solidFill>
                  <a:srgbClr val="0000FF"/>
                </a:solidFill>
              </a:rPr>
              <a:t>LinkList</a:t>
            </a:r>
            <a:endParaRPr lang="en-US" altLang="zh-CN" sz="22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3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7" grpId="0" autoUpdateAnimBg="0"/>
      <p:bldP spid="33809" grpId="0" autoUpdateAnimBg="0"/>
      <p:bldP spid="33810" grpId="0" autoUpdateAnimBg="0"/>
      <p:bldP spid="33813" grpId="0" autoUpdateAnimBg="0"/>
      <p:bldP spid="3381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1774825" y="655638"/>
            <a:ext cx="5384166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anose="02010600040101010101" pitchFamily="2" charset="-122"/>
              </a:rPr>
              <a:t>  2</a:t>
            </a:r>
            <a:r>
              <a:rPr lang="zh-CN" altLang="en-US">
                <a:ea typeface="华文中宋" panose="02010600040101010101" pitchFamily="2" charset="-122"/>
              </a:rPr>
              <a:t>、插入运算（</a:t>
            </a:r>
            <a:r>
              <a:rPr lang="en-US" altLang="zh-CN">
                <a:ea typeface="华文中宋" panose="02010600040101010101" pitchFamily="2" charset="-122"/>
              </a:rPr>
              <a:t>ListInsert(&amp;L, </a:t>
            </a:r>
            <a:r>
              <a:rPr lang="en-US" altLang="zh-CN" i="1">
                <a:ea typeface="华文中宋" panose="02010600040101010101" pitchFamily="2" charset="-122"/>
              </a:rPr>
              <a:t>i</a:t>
            </a:r>
            <a:r>
              <a:rPr lang="en-US" altLang="zh-CN">
                <a:ea typeface="华文中宋" panose="02010600040101010101" pitchFamily="2" charset="-122"/>
              </a:rPr>
              <a:t>, </a:t>
            </a:r>
            <a:r>
              <a:rPr lang="en-US" altLang="zh-CN" i="1">
                <a:ea typeface="华文中宋" panose="02010600040101010101" pitchFamily="2" charset="-122"/>
              </a:rPr>
              <a:t>e</a:t>
            </a:r>
            <a:r>
              <a:rPr lang="en-US" altLang="zh-CN">
                <a:ea typeface="华文中宋" panose="02010600040101010101" pitchFamily="2" charset="-122"/>
              </a:rPr>
              <a:t>)</a:t>
            </a:r>
            <a:r>
              <a:rPr lang="zh-CN" altLang="en-US">
                <a:ea typeface="华文中宋" panose="02010600040101010101" pitchFamily="2" charset="-122"/>
              </a:rPr>
              <a:t>在链表中的实现）  </a:t>
            </a:r>
          </a:p>
        </p:txBody>
      </p:sp>
      <p:grpSp>
        <p:nvGrpSpPr>
          <p:cNvPr id="2" name="Group 57"/>
          <p:cNvGrpSpPr/>
          <p:nvPr/>
        </p:nvGrpSpPr>
        <p:grpSpPr bwMode="auto">
          <a:xfrm>
            <a:off x="5484813" y="5159375"/>
            <a:ext cx="609600" cy="381000"/>
            <a:chOff x="3888" y="3024"/>
            <a:chExt cx="384" cy="240"/>
          </a:xfrm>
        </p:grpSpPr>
        <p:sp>
          <p:nvSpPr>
            <p:cNvPr id="30753" name="Rectangle 33"/>
            <p:cNvSpPr>
              <a:spLocks noChangeArrowheads="1"/>
            </p:cNvSpPr>
            <p:nvPr/>
          </p:nvSpPr>
          <p:spPr bwMode="auto">
            <a:xfrm>
              <a:off x="3888" y="3024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i="1"/>
                <a:t>e</a:t>
              </a:r>
            </a:p>
          </p:txBody>
        </p:sp>
        <p:sp>
          <p:nvSpPr>
            <p:cNvPr id="30754" name="Rectangle 34"/>
            <p:cNvSpPr>
              <a:spLocks noChangeArrowheads="1"/>
            </p:cNvSpPr>
            <p:nvPr/>
          </p:nvSpPr>
          <p:spPr bwMode="auto">
            <a:xfrm>
              <a:off x="4080" y="3024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70"/>
          <p:cNvGrpSpPr/>
          <p:nvPr/>
        </p:nvGrpSpPr>
        <p:grpSpPr bwMode="auto">
          <a:xfrm>
            <a:off x="4902201" y="5235582"/>
            <a:ext cx="582613" cy="369888"/>
            <a:chOff x="2128" y="3433"/>
            <a:chExt cx="367" cy="233"/>
          </a:xfrm>
        </p:grpSpPr>
        <p:sp>
          <p:nvSpPr>
            <p:cNvPr id="30755" name="Text Box 35"/>
            <p:cNvSpPr txBox="1">
              <a:spLocks noChangeArrowheads="1"/>
            </p:cNvSpPr>
            <p:nvPr/>
          </p:nvSpPr>
          <p:spPr bwMode="auto">
            <a:xfrm>
              <a:off x="2128" y="3433"/>
              <a:ext cx="206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s </a:t>
              </a:r>
            </a:p>
          </p:txBody>
        </p:sp>
        <p:sp>
          <p:nvSpPr>
            <p:cNvPr id="30756" name="Line 36"/>
            <p:cNvSpPr>
              <a:spLocks noChangeShapeType="1"/>
            </p:cNvSpPr>
            <p:nvPr/>
          </p:nvSpPr>
          <p:spPr bwMode="auto">
            <a:xfrm flipV="1">
              <a:off x="2303" y="3529"/>
              <a:ext cx="19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58" name="Line 38"/>
          <p:cNvSpPr>
            <a:spLocks noChangeShapeType="1"/>
          </p:cNvSpPr>
          <p:nvPr/>
        </p:nvSpPr>
        <p:spPr bwMode="auto">
          <a:xfrm>
            <a:off x="4862513" y="4759326"/>
            <a:ext cx="0" cy="5429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760" name="Line 40"/>
          <p:cNvSpPr>
            <a:spLocks noChangeShapeType="1"/>
          </p:cNvSpPr>
          <p:nvPr/>
        </p:nvSpPr>
        <p:spPr bwMode="auto">
          <a:xfrm>
            <a:off x="5942013" y="5311775"/>
            <a:ext cx="8747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763" name="Text Box 43"/>
          <p:cNvSpPr txBox="1">
            <a:spLocks noChangeArrowheads="1"/>
          </p:cNvSpPr>
          <p:nvPr/>
        </p:nvSpPr>
        <p:spPr bwMode="auto">
          <a:xfrm>
            <a:off x="3025775" y="5735639"/>
            <a:ext cx="2732928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/>
              <a:t>s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 = p</a:t>
            </a:r>
            <a:r>
              <a:rPr lang="en-US" altLang="zh-CN" sz="2200" dirty="0"/>
              <a:t>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next; </a:t>
            </a:r>
          </a:p>
        </p:txBody>
      </p:sp>
      <p:sp>
        <p:nvSpPr>
          <p:cNvPr id="30764" name="Text Box 44"/>
          <p:cNvSpPr txBox="1">
            <a:spLocks noChangeArrowheads="1"/>
          </p:cNvSpPr>
          <p:nvPr/>
        </p:nvSpPr>
        <p:spPr bwMode="auto">
          <a:xfrm>
            <a:off x="6523038" y="5735639"/>
            <a:ext cx="1792222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/>
              <a:t>p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 = s; </a:t>
            </a:r>
          </a:p>
        </p:txBody>
      </p:sp>
      <p:grpSp>
        <p:nvGrpSpPr>
          <p:cNvPr id="4" name="Group 69"/>
          <p:cNvGrpSpPr/>
          <p:nvPr/>
        </p:nvGrpSpPr>
        <p:grpSpPr bwMode="auto">
          <a:xfrm>
            <a:off x="3503613" y="4149725"/>
            <a:ext cx="609600" cy="533400"/>
            <a:chOff x="1247" y="2749"/>
            <a:chExt cx="384" cy="336"/>
          </a:xfrm>
        </p:grpSpPr>
        <p:sp>
          <p:nvSpPr>
            <p:cNvPr id="30773" name="Text Box 53"/>
            <p:cNvSpPr txBox="1">
              <a:spLocks noChangeArrowheads="1"/>
            </p:cNvSpPr>
            <p:nvPr/>
          </p:nvSpPr>
          <p:spPr bwMode="auto">
            <a:xfrm>
              <a:off x="1247" y="2749"/>
              <a:ext cx="226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p </a:t>
              </a:r>
            </a:p>
          </p:txBody>
        </p:sp>
        <p:sp>
          <p:nvSpPr>
            <p:cNvPr id="30774" name="Line 54"/>
            <p:cNvSpPr>
              <a:spLocks noChangeShapeType="1"/>
            </p:cNvSpPr>
            <p:nvPr/>
          </p:nvSpPr>
          <p:spPr bwMode="auto">
            <a:xfrm>
              <a:off x="1439" y="2989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80" name="Line 60"/>
          <p:cNvSpPr>
            <a:spLocks noChangeShapeType="1"/>
          </p:cNvSpPr>
          <p:nvPr/>
        </p:nvSpPr>
        <p:spPr bwMode="auto">
          <a:xfrm>
            <a:off x="4862513" y="5311775"/>
            <a:ext cx="6223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66"/>
          <p:cNvGrpSpPr/>
          <p:nvPr/>
        </p:nvGrpSpPr>
        <p:grpSpPr bwMode="auto">
          <a:xfrm>
            <a:off x="3579813" y="4454525"/>
            <a:ext cx="4267200" cy="457200"/>
            <a:chOff x="1301" y="2987"/>
            <a:chExt cx="2688" cy="288"/>
          </a:xfrm>
        </p:grpSpPr>
        <p:sp>
          <p:nvSpPr>
            <p:cNvPr id="30757" name="Line 37"/>
            <p:cNvSpPr>
              <a:spLocks noChangeShapeType="1"/>
            </p:cNvSpPr>
            <p:nvPr/>
          </p:nvSpPr>
          <p:spPr bwMode="auto">
            <a:xfrm>
              <a:off x="2117" y="3179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" name="Group 59"/>
            <p:cNvGrpSpPr/>
            <p:nvPr/>
          </p:nvGrpSpPr>
          <p:grpSpPr bwMode="auto">
            <a:xfrm>
              <a:off x="3173" y="2987"/>
              <a:ext cx="816" cy="288"/>
              <a:chOff x="4560" y="2736"/>
              <a:chExt cx="816" cy="288"/>
            </a:xfrm>
          </p:grpSpPr>
          <p:sp>
            <p:nvSpPr>
              <p:cNvPr id="30767" name="Rectangle 47"/>
              <p:cNvSpPr>
                <a:spLocks noChangeArrowheads="1"/>
              </p:cNvSpPr>
              <p:nvPr/>
            </p:nvSpPr>
            <p:spPr bwMode="auto">
              <a:xfrm>
                <a:off x="4944" y="2736"/>
                <a:ext cx="19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68" name="Line 48"/>
              <p:cNvSpPr>
                <a:spLocks noChangeShapeType="1"/>
              </p:cNvSpPr>
              <p:nvPr/>
            </p:nvSpPr>
            <p:spPr bwMode="auto">
              <a:xfrm>
                <a:off x="5040" y="2880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69" name="Rectangle 49"/>
              <p:cNvSpPr>
                <a:spLocks noChangeArrowheads="1"/>
              </p:cNvSpPr>
              <p:nvPr/>
            </p:nvSpPr>
            <p:spPr bwMode="auto">
              <a:xfrm>
                <a:off x="4560" y="2736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r>
                  <a:rPr lang="en-US" altLang="zh-CN" i="1" dirty="0"/>
                  <a:t> </a:t>
                </a:r>
                <a:r>
                  <a:rPr lang="en-US" altLang="zh-CN" i="1" dirty="0" err="1"/>
                  <a:t>a</a:t>
                </a:r>
                <a:r>
                  <a:rPr lang="en-US" altLang="zh-CN" i="1" baseline="-25000" dirty="0" err="1"/>
                  <a:t>i</a:t>
                </a:r>
                <a:r>
                  <a:rPr lang="en-US" altLang="zh-CN" baseline="-25000" dirty="0"/>
                  <a:t> </a:t>
                </a:r>
              </a:p>
            </p:txBody>
          </p:sp>
        </p:grpSp>
        <p:sp>
          <p:nvSpPr>
            <p:cNvPr id="30770" name="Rectangle 50"/>
            <p:cNvSpPr>
              <a:spLocks noChangeArrowheads="1"/>
            </p:cNvSpPr>
            <p:nvPr/>
          </p:nvSpPr>
          <p:spPr bwMode="auto">
            <a:xfrm>
              <a:off x="1637" y="2987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en-US" altLang="zh-CN" i="1"/>
                <a:t>a</a:t>
              </a:r>
              <a:r>
                <a:rPr lang="en-US" altLang="zh-CN" i="1" baseline="-25000"/>
                <a:t>i </a:t>
              </a:r>
              <a:r>
                <a:rPr lang="en-US" altLang="zh-CN" baseline="-25000"/>
                <a:t>–1 </a:t>
              </a:r>
            </a:p>
          </p:txBody>
        </p:sp>
        <p:sp>
          <p:nvSpPr>
            <p:cNvPr id="30771" name="Rectangle 51"/>
            <p:cNvSpPr>
              <a:spLocks noChangeArrowheads="1"/>
            </p:cNvSpPr>
            <p:nvPr/>
          </p:nvSpPr>
          <p:spPr bwMode="auto">
            <a:xfrm>
              <a:off x="2021" y="2987"/>
              <a:ext cx="19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72" name="Line 52"/>
            <p:cNvSpPr>
              <a:spLocks noChangeShapeType="1"/>
            </p:cNvSpPr>
            <p:nvPr/>
          </p:nvSpPr>
          <p:spPr bwMode="auto">
            <a:xfrm>
              <a:off x="1301" y="3179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8" name="Line 58"/>
            <p:cNvSpPr>
              <a:spLocks noChangeShapeType="1"/>
            </p:cNvSpPr>
            <p:nvPr/>
          </p:nvSpPr>
          <p:spPr bwMode="auto">
            <a:xfrm>
              <a:off x="2117" y="3179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1" name="Line 61"/>
            <p:cNvSpPr>
              <a:spLocks noChangeShapeType="1"/>
            </p:cNvSpPr>
            <p:nvPr/>
          </p:nvSpPr>
          <p:spPr bwMode="auto">
            <a:xfrm>
              <a:off x="2981" y="3179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82" name="Text Box 62"/>
          <p:cNvSpPr txBox="1">
            <a:spLocks noChangeArrowheads="1"/>
          </p:cNvSpPr>
          <p:nvPr/>
        </p:nvSpPr>
        <p:spPr bwMode="auto">
          <a:xfrm>
            <a:off x="2762250" y="2060576"/>
            <a:ext cx="4705134" cy="51687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defPPr>
              <a:defRPr lang="zh-CN"/>
            </a:defPPr>
            <a:lvl1pPr marL="514350" indent="-514350">
              <a:lnSpc>
                <a:spcPct val="140000"/>
              </a:lnSpc>
              <a:buFont typeface="+mj-lt"/>
              <a:buAutoNum type="romanUcPeriod"/>
              <a:defRPr sz="2200"/>
            </a:lvl1pPr>
          </a:lstStyle>
          <a:p>
            <a:pPr>
              <a:buFont typeface="+mj-lt"/>
              <a:buAutoNum type="romanUcPeriod" startAt="2"/>
            </a:pPr>
            <a:r>
              <a:rPr lang="zh-CN" altLang="en-US" dirty="0"/>
              <a:t>生成一个数据域为 </a:t>
            </a:r>
            <a:r>
              <a:rPr lang="en-US" altLang="zh-CN" dirty="0"/>
              <a:t>e </a:t>
            </a:r>
            <a:r>
              <a:rPr lang="zh-CN" altLang="en-US" dirty="0"/>
              <a:t>的新结点。 </a:t>
            </a:r>
          </a:p>
        </p:txBody>
      </p:sp>
      <p:sp>
        <p:nvSpPr>
          <p:cNvPr id="30783" name="Text Box 63"/>
          <p:cNvSpPr txBox="1">
            <a:spLocks noChangeArrowheads="1"/>
          </p:cNvSpPr>
          <p:nvPr/>
        </p:nvSpPr>
        <p:spPr bwMode="auto">
          <a:xfrm>
            <a:off x="2762251" y="1341439"/>
            <a:ext cx="4291559" cy="51687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514350" indent="-514350">
              <a:lnSpc>
                <a:spcPct val="140000"/>
              </a:lnSpc>
              <a:buFont typeface="+mj-lt"/>
              <a:buAutoNum type="romanUcPeriod"/>
            </a:pPr>
            <a:r>
              <a:rPr lang="zh-CN" altLang="en-US" sz="2200" dirty="0"/>
              <a:t>首先找到 </a:t>
            </a:r>
            <a:r>
              <a:rPr lang="en-US" altLang="zh-CN" sz="2200" i="1" dirty="0" err="1"/>
              <a:t>a</a:t>
            </a:r>
            <a:r>
              <a:rPr lang="en-US" altLang="zh-CN" sz="2200" i="1" baseline="-25000" dirty="0" err="1"/>
              <a:t>i</a:t>
            </a:r>
            <a:r>
              <a:rPr lang="en-US" altLang="zh-CN" sz="2200" i="1" baseline="-25000" dirty="0"/>
              <a:t> </a:t>
            </a:r>
            <a:r>
              <a:rPr lang="en-US" altLang="zh-CN" sz="2200" baseline="-25000" dirty="0"/>
              <a:t>-1 </a:t>
            </a:r>
            <a:r>
              <a:rPr lang="zh-CN" altLang="en-US" sz="2200" dirty="0"/>
              <a:t>的存储位置 </a:t>
            </a:r>
            <a:r>
              <a:rPr lang="en-US" altLang="zh-CN" sz="2200" dirty="0"/>
              <a:t>p</a:t>
            </a:r>
            <a:r>
              <a:rPr lang="zh-CN" altLang="en-US" sz="2200" dirty="0"/>
              <a:t>。 </a:t>
            </a:r>
          </a:p>
        </p:txBody>
      </p:sp>
      <p:sp>
        <p:nvSpPr>
          <p:cNvPr id="30785" name="Text Box 65"/>
          <p:cNvSpPr txBox="1">
            <a:spLocks noChangeArrowheads="1"/>
          </p:cNvSpPr>
          <p:nvPr/>
        </p:nvSpPr>
        <p:spPr bwMode="auto">
          <a:xfrm>
            <a:off x="2762250" y="2633664"/>
            <a:ext cx="6954148" cy="99084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defPPr>
              <a:defRPr lang="zh-CN"/>
            </a:defPPr>
            <a:lvl1pPr marL="514350" indent="-514350">
              <a:lnSpc>
                <a:spcPct val="140000"/>
              </a:lnSpc>
              <a:buFont typeface="+mj-lt"/>
              <a:buAutoNum type="romanUcPeriod"/>
              <a:defRPr sz="2200"/>
            </a:lvl1pPr>
          </a:lstStyle>
          <a:p>
            <a:pPr>
              <a:buFont typeface="+mj-lt"/>
              <a:buAutoNum type="romanUcPeriod" startAt="3"/>
            </a:pPr>
            <a:r>
              <a:rPr lang="zh-CN" altLang="en-US" dirty="0"/>
              <a:t>插入新结点：①、新结点的指针域指向结点 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i</a:t>
            </a:r>
            <a:r>
              <a:rPr lang="en-US" altLang="zh-CN" i="1" baseline="-25000" dirty="0"/>
              <a:t> </a:t>
            </a:r>
            <a:r>
              <a:rPr lang="zh-CN" altLang="en-US" dirty="0"/>
              <a:t>。 </a:t>
            </a:r>
          </a:p>
          <a:p>
            <a:pPr marL="0" indent="0">
              <a:buNone/>
            </a:pPr>
            <a:r>
              <a:rPr lang="zh-CN" altLang="en-US" dirty="0"/>
              <a:t>                                  </a:t>
            </a:r>
            <a:r>
              <a:rPr lang="zh-CN" altLang="zh-CN" dirty="0"/>
              <a:t>②、</a:t>
            </a:r>
            <a:r>
              <a:rPr lang="zh-CN" altLang="en-US" dirty="0"/>
              <a:t>结点 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i</a:t>
            </a:r>
            <a:r>
              <a:rPr lang="en-US" altLang="zh-CN" i="1" baseline="-25000" dirty="0"/>
              <a:t> </a:t>
            </a:r>
            <a:r>
              <a:rPr lang="en-US" altLang="zh-CN" baseline="-25000" dirty="0"/>
              <a:t>-1</a:t>
            </a:r>
            <a:r>
              <a:rPr lang="en-US" altLang="zh-CN" dirty="0"/>
              <a:t> </a:t>
            </a:r>
            <a:r>
              <a:rPr lang="zh-CN" altLang="en-US" dirty="0"/>
              <a:t>的指针域指向新结点。  </a:t>
            </a:r>
          </a:p>
        </p:txBody>
      </p:sp>
      <p:sp>
        <p:nvSpPr>
          <p:cNvPr id="30787" name="Line 67"/>
          <p:cNvSpPr>
            <a:spLocks noChangeShapeType="1"/>
          </p:cNvSpPr>
          <p:nvPr/>
        </p:nvSpPr>
        <p:spPr bwMode="auto">
          <a:xfrm flipV="1">
            <a:off x="6816725" y="4943476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788" name="Text Box 68"/>
          <p:cNvSpPr txBox="1">
            <a:spLocks noChangeArrowheads="1"/>
          </p:cNvSpPr>
          <p:nvPr/>
        </p:nvSpPr>
        <p:spPr bwMode="auto">
          <a:xfrm>
            <a:off x="1747839" y="1458913"/>
            <a:ext cx="950901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步骤： </a:t>
            </a:r>
          </a:p>
        </p:txBody>
      </p:sp>
      <p:sp>
        <p:nvSpPr>
          <p:cNvPr id="30791" name="Text Box 71"/>
          <p:cNvSpPr txBox="1">
            <a:spLocks noChangeArrowheads="1"/>
          </p:cNvSpPr>
          <p:nvPr/>
        </p:nvSpPr>
        <p:spPr bwMode="auto">
          <a:xfrm>
            <a:off x="5232401" y="4221163"/>
            <a:ext cx="1235075" cy="1098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6600" dirty="0">
                <a:solidFill>
                  <a:srgbClr val="FF3300"/>
                </a:solidFill>
              </a:rPr>
              <a:t>× </a:t>
            </a:r>
          </a:p>
        </p:txBody>
      </p:sp>
    </p:spTree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7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7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7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7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0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0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07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07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0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0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0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0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0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0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07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07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3" grpId="0" autoUpdateAnimBg="0"/>
      <p:bldP spid="30758" grpId="0" animBg="1"/>
      <p:bldP spid="30760" grpId="0" animBg="1"/>
      <p:bldP spid="30763" grpId="0" autoUpdateAnimBg="0"/>
      <p:bldP spid="30764" grpId="0" autoUpdateAnimBg="0"/>
      <p:bldP spid="30780" grpId="0" animBg="1"/>
      <p:bldP spid="30782" grpId="0" autoUpdateAnimBg="0"/>
      <p:bldP spid="30783" grpId="0" autoUpdateAnimBg="0"/>
      <p:bldP spid="30785" grpId="0" autoUpdateAnimBg="0"/>
      <p:bldP spid="30787" grpId="0" animBg="1"/>
      <p:bldP spid="30788" grpId="0"/>
      <p:bldP spid="3079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2" name="Text Box 58"/>
          <p:cNvSpPr txBox="1">
            <a:spLocks noChangeArrowheads="1"/>
          </p:cNvSpPr>
          <p:nvPr/>
        </p:nvSpPr>
        <p:spPr bwMode="auto">
          <a:xfrm>
            <a:off x="2044701" y="1052513"/>
            <a:ext cx="7462299" cy="493365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Status </a:t>
            </a:r>
            <a:r>
              <a:rPr lang="en-US" altLang="zh-CN" sz="2200" dirty="0" err="1">
                <a:ea typeface="华文中宋" panose="02010600040101010101" pitchFamily="2" charset="-122"/>
              </a:rPr>
              <a:t>ListInsert_L</a:t>
            </a:r>
            <a:r>
              <a:rPr lang="en-US" altLang="zh-CN" sz="2200" dirty="0">
                <a:ea typeface="华文中宋" panose="02010600040101010101" pitchFamily="2" charset="-122"/>
              </a:rPr>
              <a:t>(</a:t>
            </a:r>
            <a:r>
              <a:rPr lang="en-US" altLang="zh-CN" sz="2200" dirty="0" err="1">
                <a:ea typeface="华文中宋" panose="02010600040101010101" pitchFamily="2" charset="-122"/>
              </a:rPr>
              <a:t>LinkList</a:t>
            </a:r>
            <a:r>
              <a:rPr lang="en-US" altLang="zh-CN" sz="2200" dirty="0">
                <a:ea typeface="华文中宋" panose="02010600040101010101" pitchFamily="2" charset="-122"/>
              </a:rPr>
              <a:t> &amp;L, </a:t>
            </a:r>
            <a:r>
              <a:rPr lang="en-US" altLang="zh-CN" sz="2200" dirty="0" err="1">
                <a:ea typeface="华文中宋" panose="02010600040101010101" pitchFamily="2" charset="-122"/>
              </a:rPr>
              <a:t>int</a:t>
            </a:r>
            <a:r>
              <a:rPr lang="en-US" altLang="zh-CN" sz="2200" dirty="0">
                <a:ea typeface="华文中宋" panose="02010600040101010101" pitchFamily="2" charset="-122"/>
              </a:rPr>
              <a:t> 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200" dirty="0">
                <a:ea typeface="华文中宋" panose="02010600040101010101" pitchFamily="2" charset="-122"/>
              </a:rPr>
              <a:t>, </a:t>
            </a:r>
            <a:r>
              <a:rPr lang="en-US" altLang="zh-CN" sz="2200" dirty="0" err="1">
                <a:ea typeface="华文中宋" panose="02010600040101010101" pitchFamily="2" charset="-122"/>
              </a:rPr>
              <a:t>ElemType</a:t>
            </a:r>
            <a:r>
              <a:rPr lang="en-US" altLang="zh-CN" sz="2200" dirty="0">
                <a:ea typeface="华文中宋" panose="02010600040101010101" pitchFamily="2" charset="-122"/>
              </a:rPr>
              <a:t> </a:t>
            </a:r>
            <a:r>
              <a:rPr lang="en-US" altLang="zh-CN" sz="2200" i="1" dirty="0">
                <a:ea typeface="华文中宋" panose="02010600040101010101" pitchFamily="2" charset="-122"/>
              </a:rPr>
              <a:t>e</a:t>
            </a:r>
            <a:r>
              <a:rPr lang="en-US" altLang="zh-CN" sz="2200" dirty="0">
                <a:ea typeface="华文中宋" panose="02010600040101010101" pitchFamily="2" charset="-122"/>
              </a:rPr>
              <a:t>) { 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   p = L;  </a:t>
            </a:r>
            <a:r>
              <a:rPr lang="en-US" altLang="zh-CN" sz="2200" i="1" dirty="0">
                <a:ea typeface="华文中宋" panose="02010600040101010101" pitchFamily="2" charset="-122"/>
              </a:rPr>
              <a:t>j </a:t>
            </a:r>
            <a:r>
              <a:rPr lang="en-US" altLang="zh-CN" sz="2200" dirty="0">
                <a:ea typeface="华文中宋" panose="02010600040101010101" pitchFamily="2" charset="-122"/>
              </a:rPr>
              <a:t>= 0; 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   while ( p &amp;&amp; </a:t>
            </a:r>
            <a:r>
              <a:rPr lang="en-US" altLang="zh-CN" sz="2200" i="1" dirty="0">
                <a:ea typeface="华文中宋" panose="02010600040101010101" pitchFamily="2" charset="-122"/>
              </a:rPr>
              <a:t>j</a:t>
            </a:r>
            <a:r>
              <a:rPr lang="en-US" altLang="zh-CN" sz="2200" dirty="0">
                <a:ea typeface="华文中宋" panose="02010600040101010101" pitchFamily="2" charset="-122"/>
              </a:rPr>
              <a:t> &lt; 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200" i="1" dirty="0">
                <a:ea typeface="华文中宋" panose="02010600040101010101" pitchFamily="2" charset="-122"/>
              </a:rPr>
              <a:t> </a:t>
            </a:r>
            <a:r>
              <a:rPr lang="en-US" altLang="zh-CN" sz="2200" dirty="0">
                <a:ea typeface="华文中宋" panose="02010600040101010101" pitchFamily="2" charset="-122"/>
              </a:rPr>
              <a:t>-1)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        { p = p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next; ++</a:t>
            </a:r>
            <a:r>
              <a:rPr lang="en-US" altLang="zh-CN" sz="22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j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; }</a:t>
            </a:r>
            <a:r>
              <a:rPr lang="en-US" altLang="zh-CN" sz="2200" dirty="0">
                <a:ea typeface="华文中宋" panose="02010600040101010101" pitchFamily="2" charset="-122"/>
              </a:rPr>
              <a:t>                  // </a:t>
            </a:r>
            <a:r>
              <a:rPr lang="zh-CN" altLang="en-US" sz="2200" dirty="0"/>
              <a:t>寻找第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– 1 </a:t>
            </a:r>
            <a:r>
              <a:rPr lang="zh-CN" altLang="en-US" sz="2200" dirty="0"/>
              <a:t>个结点 </a:t>
            </a:r>
            <a:r>
              <a:rPr lang="zh-CN" altLang="en-US" sz="2200" dirty="0">
                <a:ea typeface="华文中宋" panose="02010600040101010101" pitchFamily="2" charset="-122"/>
              </a:rPr>
              <a:t>  </a:t>
            </a:r>
            <a:br>
              <a:rPr lang="zh-CN" altLang="en-US" sz="2200" dirty="0">
                <a:ea typeface="华文中宋" panose="02010600040101010101" pitchFamily="2" charset="-122"/>
              </a:rPr>
            </a:br>
            <a:r>
              <a:rPr lang="zh-CN" altLang="en-US" sz="2200" dirty="0">
                <a:ea typeface="华文中宋" panose="02010600040101010101" pitchFamily="2" charset="-122"/>
              </a:rPr>
              <a:t>   </a:t>
            </a:r>
            <a:r>
              <a:rPr lang="en-US" altLang="zh-CN" sz="2200" dirty="0">
                <a:ea typeface="华文中宋" panose="02010600040101010101" pitchFamily="2" charset="-122"/>
              </a:rPr>
              <a:t>if (!p || </a:t>
            </a:r>
            <a:r>
              <a:rPr lang="en-US" altLang="zh-CN" sz="2200" i="1" dirty="0">
                <a:ea typeface="华文中宋" panose="02010600040101010101" pitchFamily="2" charset="-122"/>
              </a:rPr>
              <a:t>j</a:t>
            </a:r>
            <a:r>
              <a:rPr lang="en-US" altLang="zh-CN" sz="2200" dirty="0">
                <a:ea typeface="华文中宋" panose="02010600040101010101" pitchFamily="2" charset="-122"/>
              </a:rPr>
              <a:t> &gt; 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200" dirty="0">
                <a:ea typeface="华文中宋" panose="02010600040101010101" pitchFamily="2" charset="-122"/>
              </a:rPr>
              <a:t> -1) return ERROR;     // 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200" dirty="0">
                <a:ea typeface="华文中宋" panose="02010600040101010101" pitchFamily="2" charset="-122"/>
              </a:rPr>
              <a:t> </a:t>
            </a:r>
            <a:r>
              <a:rPr lang="zh-CN" altLang="en-US" sz="2200" dirty="0"/>
              <a:t>小于 </a:t>
            </a:r>
            <a:r>
              <a:rPr lang="en-US" altLang="zh-CN" sz="2200" dirty="0"/>
              <a:t>1 </a:t>
            </a:r>
            <a:r>
              <a:rPr lang="zh-CN" altLang="en-US" sz="2200" dirty="0"/>
              <a:t>或者大于表长</a:t>
            </a:r>
            <a:r>
              <a:rPr lang="en-US" altLang="zh-CN" sz="2200" dirty="0"/>
              <a:t>+1</a:t>
            </a:r>
            <a:r>
              <a:rPr lang="zh-CN" altLang="en-US" sz="2200" dirty="0"/>
              <a:t>  </a:t>
            </a:r>
            <a:br>
              <a:rPr lang="zh-CN" altLang="en-US" sz="2200" dirty="0">
                <a:ea typeface="华文中宋" panose="02010600040101010101" pitchFamily="2" charset="-122"/>
              </a:rPr>
            </a:br>
            <a:r>
              <a:rPr lang="zh-CN" altLang="en-US" sz="2200" dirty="0">
                <a:ea typeface="华文中宋" panose="02010600040101010101" pitchFamily="2" charset="-122"/>
              </a:rPr>
              <a:t>   </a:t>
            </a:r>
            <a:r>
              <a:rPr lang="en-US" altLang="zh-CN" sz="2200" dirty="0">
                <a:ea typeface="华文中宋" panose="02010600040101010101" pitchFamily="2" charset="-122"/>
              </a:rPr>
              <a:t>s = (</a:t>
            </a:r>
            <a:r>
              <a:rPr lang="en-US" altLang="zh-CN" sz="2200" dirty="0" err="1">
                <a:ea typeface="华文中宋" panose="02010600040101010101" pitchFamily="2" charset="-122"/>
              </a:rPr>
              <a:t>LinkList</a:t>
            </a:r>
            <a:r>
              <a:rPr lang="en-US" altLang="zh-CN" sz="2200" dirty="0">
                <a:ea typeface="华文中宋" panose="02010600040101010101" pitchFamily="2" charset="-122"/>
              </a:rPr>
              <a:t>) </a:t>
            </a:r>
            <a:r>
              <a:rPr lang="en-US" altLang="zh-CN" sz="2200" dirty="0" err="1">
                <a:ea typeface="华文中宋" panose="02010600040101010101" pitchFamily="2" charset="-122"/>
              </a:rPr>
              <a:t>malloc</a:t>
            </a:r>
            <a:r>
              <a:rPr lang="en-US" altLang="zh-CN" sz="2200" dirty="0">
                <a:ea typeface="华文中宋" panose="02010600040101010101" pitchFamily="2" charset="-122"/>
              </a:rPr>
              <a:t> ( </a:t>
            </a:r>
            <a:r>
              <a:rPr lang="en-US" altLang="zh-CN" sz="2200" dirty="0" err="1">
                <a:ea typeface="华文中宋" panose="02010600040101010101" pitchFamily="2" charset="-122"/>
              </a:rPr>
              <a:t>sizeof</a:t>
            </a:r>
            <a:r>
              <a:rPr lang="en-US" altLang="zh-CN" sz="2200" dirty="0">
                <a:ea typeface="华文中宋" panose="02010600040101010101" pitchFamily="2" charset="-122"/>
              </a:rPr>
              <a:t> (</a:t>
            </a:r>
            <a:r>
              <a:rPr lang="en-US" altLang="zh-CN" sz="2200" dirty="0" err="1">
                <a:ea typeface="华文中宋" panose="02010600040101010101" pitchFamily="2" charset="-122"/>
              </a:rPr>
              <a:t>LNode</a:t>
            </a:r>
            <a:r>
              <a:rPr lang="en-US" altLang="zh-CN" sz="2200" dirty="0">
                <a:ea typeface="华文中宋" panose="02010600040101010101" pitchFamily="2" charset="-122"/>
              </a:rPr>
              <a:t>));    // </a:t>
            </a:r>
            <a:r>
              <a:rPr lang="zh-CN" altLang="en-US" sz="2200" dirty="0"/>
              <a:t>生成新结点  </a:t>
            </a:r>
            <a:br>
              <a:rPr lang="zh-CN" altLang="en-US" sz="2200" dirty="0">
                <a:ea typeface="华文中宋" panose="02010600040101010101" pitchFamily="2" charset="-122"/>
              </a:rPr>
            </a:br>
            <a:r>
              <a:rPr lang="zh-CN" altLang="en-US" sz="2200" dirty="0">
                <a:ea typeface="华文中宋" panose="02010600040101010101" pitchFamily="2" charset="-122"/>
              </a:rPr>
              <a:t>   </a:t>
            </a:r>
            <a:r>
              <a:rPr lang="en-US" altLang="zh-CN" sz="2200" dirty="0">
                <a:ea typeface="华文中宋" panose="02010600040101010101" pitchFamily="2" charset="-122"/>
              </a:rPr>
              <a:t>s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data = </a:t>
            </a:r>
            <a:r>
              <a:rPr lang="en-US" altLang="zh-CN" sz="2200" i="1" dirty="0">
                <a:ea typeface="华文中宋" panose="02010600040101010101" pitchFamily="2" charset="-122"/>
              </a:rPr>
              <a:t>e</a:t>
            </a:r>
            <a:r>
              <a:rPr lang="en-US" altLang="zh-CN" sz="2200" dirty="0">
                <a:ea typeface="华文中宋" panose="02010600040101010101" pitchFamily="2" charset="-122"/>
              </a:rPr>
              <a:t>;  </a:t>
            </a:r>
          </a:p>
          <a:p>
            <a:pPr>
              <a:lnSpc>
                <a:spcPct val="13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   s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next = p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next;    // </a:t>
            </a:r>
            <a:r>
              <a:rPr lang="zh-CN" altLang="en-US" sz="2200" dirty="0"/>
              <a:t>插入 </a:t>
            </a:r>
            <a:r>
              <a:rPr lang="en-US" altLang="zh-CN" sz="2200" dirty="0"/>
              <a:t>L </a:t>
            </a:r>
            <a:r>
              <a:rPr lang="zh-CN" altLang="en-US" sz="2200" dirty="0"/>
              <a:t>中  </a:t>
            </a:r>
            <a:br>
              <a:rPr lang="zh-CN" altLang="en-US" sz="2200" dirty="0">
                <a:ea typeface="华文中宋" panose="02010600040101010101" pitchFamily="2" charset="-122"/>
              </a:rPr>
            </a:br>
            <a:r>
              <a:rPr lang="zh-CN" altLang="en-US" sz="2200" dirty="0">
                <a:ea typeface="华文中宋" panose="02010600040101010101" pitchFamily="2" charset="-122"/>
              </a:rPr>
              <a:t>   </a:t>
            </a:r>
            <a:r>
              <a:rPr lang="en-US" altLang="zh-CN" sz="2200" dirty="0">
                <a:ea typeface="华文中宋" panose="02010600040101010101" pitchFamily="2" charset="-122"/>
              </a:rPr>
              <a:t>p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next = s;  </a:t>
            </a:r>
          </a:p>
          <a:p>
            <a:pPr>
              <a:lnSpc>
                <a:spcPct val="13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   return OK; 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} // </a:t>
            </a:r>
            <a:r>
              <a:rPr lang="en-US" altLang="zh-CN" sz="2200" dirty="0" err="1">
                <a:ea typeface="华文中宋" panose="02010600040101010101" pitchFamily="2" charset="-122"/>
              </a:rPr>
              <a:t>LinstInsert_L</a:t>
            </a:r>
            <a:r>
              <a:rPr lang="en-US" altLang="zh-CN" sz="2200" dirty="0">
                <a:ea typeface="华文中宋" panose="02010600040101010101" pitchFamily="2" charset="-122"/>
              </a:rPr>
              <a:t> </a:t>
            </a:r>
          </a:p>
        </p:txBody>
      </p:sp>
      <p:sp>
        <p:nvSpPr>
          <p:cNvPr id="16443" name="Text Box 59"/>
          <p:cNvSpPr txBox="1">
            <a:spLocks noChangeArrowheads="1"/>
          </p:cNvSpPr>
          <p:nvPr/>
        </p:nvSpPr>
        <p:spPr bwMode="auto">
          <a:xfrm>
            <a:off x="4943475" y="476251"/>
            <a:ext cx="1639888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>
                <a:ea typeface="华文中宋" panose="02010600040101010101" pitchFamily="2" charset="-122"/>
              </a:rPr>
              <a:t>算法 </a:t>
            </a:r>
            <a:r>
              <a:rPr lang="en-US" altLang="zh-CN" sz="2800">
                <a:ea typeface="华文中宋" panose="02010600040101010101" pitchFamily="2" charset="-122"/>
              </a:rPr>
              <a:t>2.9 </a:t>
            </a:r>
            <a:r>
              <a:rPr lang="en-US" altLang="zh-CN" sz="2800" baseline="-800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</a:p>
        </p:txBody>
      </p:sp>
      <p:sp>
        <p:nvSpPr>
          <p:cNvPr id="16444" name="Text Box 60"/>
          <p:cNvSpPr txBox="1">
            <a:spLocks noChangeArrowheads="1"/>
          </p:cNvSpPr>
          <p:nvPr/>
        </p:nvSpPr>
        <p:spPr bwMode="auto">
          <a:xfrm>
            <a:off x="6348413" y="5445225"/>
            <a:ext cx="2722220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时间复杂度：</a:t>
            </a:r>
            <a:r>
              <a:rPr lang="en-US" altLang="zh-CN" sz="2200" i="1" dirty="0">
                <a:solidFill>
                  <a:srgbClr val="0000FF"/>
                </a:solidFill>
                <a:ea typeface="华文中宋" panose="02010600040101010101" pitchFamily="2" charset="-122"/>
              </a:rPr>
              <a:t>O</a:t>
            </a:r>
            <a:r>
              <a:rPr lang="en-US" altLang="zh-CN" sz="2200" dirty="0">
                <a:solidFill>
                  <a:srgbClr val="0000FF"/>
                </a:solidFill>
                <a:ea typeface="华文中宋" panose="02010600040101010101" pitchFamily="2" charset="-122"/>
              </a:rPr>
              <a:t>(</a:t>
            </a:r>
            <a:r>
              <a:rPr lang="en-US" altLang="zh-CN" sz="2200" i="1" dirty="0">
                <a:solidFill>
                  <a:srgbClr val="0000FF"/>
                </a:solidFill>
                <a:ea typeface="华文中宋" panose="02010600040101010101" pitchFamily="2" charset="-122"/>
              </a:rPr>
              <a:t>n</a:t>
            </a:r>
            <a:r>
              <a:rPr lang="en-US" altLang="zh-CN" sz="2200" dirty="0">
                <a:solidFill>
                  <a:srgbClr val="0000FF"/>
                </a:solidFill>
                <a:ea typeface="华文中宋" panose="02010600040101010101" pitchFamily="2" charset="-122"/>
              </a:rPr>
              <a:t>)</a:t>
            </a:r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。</a:t>
            </a:r>
            <a:r>
              <a:rPr lang="zh-CN" altLang="en-US" sz="2200" dirty="0">
                <a:ea typeface="华文中宋" panose="02010600040101010101" pitchFamily="2" charset="-122"/>
              </a:rPr>
              <a:t> </a:t>
            </a:r>
          </a:p>
        </p:txBody>
      </p:sp>
      <p:sp>
        <p:nvSpPr>
          <p:cNvPr id="5" name="矩形 4"/>
          <p:cNvSpPr/>
          <p:nvPr/>
        </p:nvSpPr>
        <p:spPr>
          <a:xfrm>
            <a:off x="6456040" y="4437112"/>
            <a:ext cx="2160240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如果</a:t>
            </a:r>
            <a:r>
              <a:rPr lang="en-US" altLang="zh-CN" dirty="0">
                <a:solidFill>
                  <a:schemeClr val="tx1"/>
                </a:solidFill>
              </a:rPr>
              <a:t>L</a:t>
            </a:r>
            <a:r>
              <a:rPr lang="zh-CN" altLang="en-US" dirty="0">
                <a:solidFill>
                  <a:schemeClr val="tx1"/>
                </a:solidFill>
              </a:rPr>
              <a:t>不是带头结点的链表情况如何呢？</a:t>
            </a:r>
            <a:endParaRPr lang="zh-CN" alt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44" grpId="0" autoUpdateAnimBg="0"/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1600200" y="836613"/>
            <a:ext cx="766603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华文中宋" panose="02010600040101010101" pitchFamily="2" charset="-122"/>
              </a:rPr>
              <a:t>  3</a:t>
            </a:r>
            <a:r>
              <a:rPr lang="zh-CN" altLang="en-US" sz="2400" dirty="0">
                <a:ea typeface="华文中宋" panose="02010600040101010101" pitchFamily="2" charset="-122"/>
              </a:rPr>
              <a:t>、删除运算（</a:t>
            </a:r>
            <a:r>
              <a:rPr lang="en-US" altLang="zh-CN" sz="2400" dirty="0" err="1">
                <a:ea typeface="华文中宋" panose="02010600040101010101" pitchFamily="2" charset="-122"/>
              </a:rPr>
              <a:t>ListDelete</a:t>
            </a:r>
            <a:r>
              <a:rPr lang="en-US" altLang="zh-CN" sz="2400" dirty="0">
                <a:ea typeface="华文中宋" panose="02010600040101010101" pitchFamily="2" charset="-122"/>
              </a:rPr>
              <a:t>(&amp;L, </a:t>
            </a:r>
            <a:r>
              <a:rPr lang="en-US" altLang="zh-CN" sz="24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400" dirty="0">
                <a:ea typeface="华文中宋" panose="02010600040101010101" pitchFamily="2" charset="-122"/>
              </a:rPr>
              <a:t>, &amp;</a:t>
            </a:r>
            <a:r>
              <a:rPr lang="en-US" altLang="zh-CN" sz="2400" i="1" dirty="0">
                <a:ea typeface="华文中宋" panose="02010600040101010101" pitchFamily="2" charset="-122"/>
              </a:rPr>
              <a:t>e</a:t>
            </a:r>
            <a:r>
              <a:rPr lang="en-US" altLang="zh-CN" sz="2400" dirty="0">
                <a:ea typeface="华文中宋" panose="02010600040101010101" pitchFamily="2" charset="-122"/>
              </a:rPr>
              <a:t>)</a:t>
            </a:r>
            <a:r>
              <a:rPr lang="zh-CN" altLang="en-US" sz="2400" dirty="0">
                <a:ea typeface="华文中宋" panose="02010600040101010101" pitchFamily="2" charset="-122"/>
              </a:rPr>
              <a:t>在链表中的实现）  </a:t>
            </a: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3521075" y="1484314"/>
            <a:ext cx="4326826" cy="61843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514350" indent="-514350" eaLnBrk="0" hangingPunct="0">
              <a:lnSpc>
                <a:spcPct val="180000"/>
              </a:lnSpc>
              <a:buFont typeface="+mj-lt"/>
              <a:buAutoNum type="romanUcPeriod"/>
            </a:pPr>
            <a:r>
              <a:rPr lang="zh-CN" altLang="en-US" sz="2200" dirty="0"/>
              <a:t>首先找到 </a:t>
            </a:r>
            <a:r>
              <a:rPr lang="en-US" altLang="zh-CN" sz="2200" i="1" dirty="0" err="1"/>
              <a:t>a</a:t>
            </a:r>
            <a:r>
              <a:rPr lang="en-US" altLang="zh-CN" sz="2200" i="1" baseline="-25000" dirty="0" err="1"/>
              <a:t>i</a:t>
            </a:r>
            <a:r>
              <a:rPr lang="en-US" altLang="zh-CN" sz="2200" baseline="-25000" dirty="0"/>
              <a:t> –1 </a:t>
            </a:r>
            <a:r>
              <a:rPr lang="zh-CN" altLang="en-US" sz="2200" dirty="0"/>
              <a:t>的存储位置 </a:t>
            </a:r>
            <a:r>
              <a:rPr lang="en-US" altLang="zh-CN" sz="2200" dirty="0"/>
              <a:t>p</a:t>
            </a:r>
            <a:r>
              <a:rPr lang="zh-CN" altLang="en-US" sz="2200" dirty="0"/>
              <a:t>。 </a:t>
            </a:r>
          </a:p>
        </p:txBody>
      </p:sp>
      <p:sp>
        <p:nvSpPr>
          <p:cNvPr id="35866" name="Text Box 26"/>
          <p:cNvSpPr txBox="1">
            <a:spLocks noChangeArrowheads="1"/>
          </p:cNvSpPr>
          <p:nvPr/>
        </p:nvSpPr>
        <p:spPr bwMode="auto">
          <a:xfrm>
            <a:off x="5148464" y="5440386"/>
            <a:ext cx="1893211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/>
              <a:t>q </a:t>
            </a:r>
            <a:r>
              <a:rPr lang="en-US" altLang="zh-CN" sz="2200" dirty="0">
                <a:ea typeface="华文中宋" panose="02010600040101010101" pitchFamily="2" charset="-122"/>
              </a:rPr>
              <a:t>= p</a:t>
            </a:r>
            <a:r>
              <a:rPr lang="en-US" altLang="zh-CN" sz="2200" dirty="0"/>
              <a:t>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 ; </a:t>
            </a:r>
          </a:p>
        </p:txBody>
      </p:sp>
      <p:grpSp>
        <p:nvGrpSpPr>
          <p:cNvPr id="2" name="Group 50"/>
          <p:cNvGrpSpPr/>
          <p:nvPr/>
        </p:nvGrpSpPr>
        <p:grpSpPr bwMode="auto">
          <a:xfrm>
            <a:off x="3544889" y="4268788"/>
            <a:ext cx="609600" cy="533400"/>
            <a:chOff x="1273" y="2689"/>
            <a:chExt cx="384" cy="336"/>
          </a:xfrm>
        </p:grpSpPr>
        <p:sp>
          <p:nvSpPr>
            <p:cNvPr id="35854" name="Text Box 14"/>
            <p:cNvSpPr txBox="1">
              <a:spLocks noChangeArrowheads="1"/>
            </p:cNvSpPr>
            <p:nvPr/>
          </p:nvSpPr>
          <p:spPr bwMode="auto">
            <a:xfrm>
              <a:off x="1273" y="2689"/>
              <a:ext cx="226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p </a:t>
              </a:r>
            </a:p>
          </p:txBody>
        </p:sp>
        <p:sp>
          <p:nvSpPr>
            <p:cNvPr id="35855" name="Line 15"/>
            <p:cNvSpPr>
              <a:spLocks noChangeShapeType="1"/>
            </p:cNvSpPr>
            <p:nvPr/>
          </p:nvSpPr>
          <p:spPr bwMode="auto">
            <a:xfrm>
              <a:off x="1465" y="2929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49"/>
          <p:cNvGrpSpPr/>
          <p:nvPr/>
        </p:nvGrpSpPr>
        <p:grpSpPr bwMode="auto">
          <a:xfrm>
            <a:off x="3621088" y="4573588"/>
            <a:ext cx="4419600" cy="457200"/>
            <a:chOff x="1321" y="2881"/>
            <a:chExt cx="2784" cy="288"/>
          </a:xfrm>
        </p:grpSpPr>
        <p:sp>
          <p:nvSpPr>
            <p:cNvPr id="35848" name="Rectangle 8"/>
            <p:cNvSpPr>
              <a:spLocks noChangeArrowheads="1"/>
            </p:cNvSpPr>
            <p:nvPr/>
          </p:nvSpPr>
          <p:spPr bwMode="auto">
            <a:xfrm>
              <a:off x="1657" y="2881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en-US" altLang="zh-CN" i="1"/>
                <a:t>a</a:t>
              </a:r>
              <a:r>
                <a:rPr lang="en-US" altLang="zh-CN" i="1" baseline="-25000"/>
                <a:t>i </a:t>
              </a:r>
              <a:r>
                <a:rPr lang="en-US" altLang="zh-CN" baseline="-25000"/>
                <a:t>–1 </a:t>
              </a:r>
            </a:p>
          </p:txBody>
        </p: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2041" y="2881"/>
              <a:ext cx="19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2857" y="2881"/>
              <a:ext cx="19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1" name="Line 11"/>
            <p:cNvSpPr>
              <a:spLocks noChangeShapeType="1"/>
            </p:cNvSpPr>
            <p:nvPr/>
          </p:nvSpPr>
          <p:spPr bwMode="auto">
            <a:xfrm>
              <a:off x="2137" y="3025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2" name="Line 12"/>
            <p:cNvSpPr>
              <a:spLocks noChangeShapeType="1"/>
            </p:cNvSpPr>
            <p:nvPr/>
          </p:nvSpPr>
          <p:spPr bwMode="auto">
            <a:xfrm>
              <a:off x="2953" y="3025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3" name="Line 13"/>
            <p:cNvSpPr>
              <a:spLocks noChangeShapeType="1"/>
            </p:cNvSpPr>
            <p:nvPr/>
          </p:nvSpPr>
          <p:spPr bwMode="auto">
            <a:xfrm>
              <a:off x="1321" y="3073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8" name="Rectangle 28"/>
            <p:cNvSpPr>
              <a:spLocks noChangeArrowheads="1"/>
            </p:cNvSpPr>
            <p:nvPr/>
          </p:nvSpPr>
          <p:spPr bwMode="auto">
            <a:xfrm>
              <a:off x="2473" y="2881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en-US" altLang="zh-CN" i="1"/>
                <a:t> a</a:t>
              </a:r>
              <a:r>
                <a:rPr lang="en-US" altLang="zh-CN" i="1" baseline="-25000"/>
                <a:t>i</a:t>
              </a:r>
              <a:r>
                <a:rPr lang="en-US" altLang="zh-CN" baseline="-25000"/>
                <a:t> </a:t>
              </a:r>
            </a:p>
          </p:txBody>
        </p:sp>
        <p:sp>
          <p:nvSpPr>
            <p:cNvPr id="35877" name="Rectangle 37"/>
            <p:cNvSpPr>
              <a:spLocks noChangeArrowheads="1"/>
            </p:cNvSpPr>
            <p:nvPr/>
          </p:nvSpPr>
          <p:spPr bwMode="auto">
            <a:xfrm>
              <a:off x="3673" y="2881"/>
              <a:ext cx="19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8" name="Line 38"/>
            <p:cNvSpPr>
              <a:spLocks noChangeShapeType="1"/>
            </p:cNvSpPr>
            <p:nvPr/>
          </p:nvSpPr>
          <p:spPr bwMode="auto">
            <a:xfrm>
              <a:off x="3769" y="3025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9" name="Rectangle 39"/>
            <p:cNvSpPr>
              <a:spLocks noChangeArrowheads="1"/>
            </p:cNvSpPr>
            <p:nvPr/>
          </p:nvSpPr>
          <p:spPr bwMode="auto">
            <a:xfrm>
              <a:off x="3289" y="2881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en-US" altLang="zh-CN" i="1"/>
                <a:t>a</a:t>
              </a:r>
              <a:r>
                <a:rPr lang="en-US" altLang="zh-CN" i="1" baseline="-25000"/>
                <a:t>i</a:t>
              </a:r>
              <a:r>
                <a:rPr lang="en-US" altLang="zh-CN" baseline="-25000"/>
                <a:t>+1  </a:t>
              </a:r>
            </a:p>
          </p:txBody>
        </p:sp>
      </p:grpSp>
      <p:sp>
        <p:nvSpPr>
          <p:cNvPr id="35880" name="Line 40"/>
          <p:cNvSpPr>
            <a:spLocks noChangeShapeType="1"/>
          </p:cNvSpPr>
          <p:nvPr/>
        </p:nvSpPr>
        <p:spPr bwMode="auto">
          <a:xfrm>
            <a:off x="4916488" y="48021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5881" name="Line 41"/>
          <p:cNvSpPr>
            <a:spLocks noChangeShapeType="1"/>
          </p:cNvSpPr>
          <p:nvPr/>
        </p:nvSpPr>
        <p:spPr bwMode="auto">
          <a:xfrm>
            <a:off x="4916488" y="5335588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5883" name="Line 43"/>
          <p:cNvSpPr>
            <a:spLocks noChangeShapeType="1"/>
          </p:cNvSpPr>
          <p:nvPr/>
        </p:nvSpPr>
        <p:spPr bwMode="auto">
          <a:xfrm flipV="1">
            <a:off x="6973888" y="50307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5885" name="Text Box 45"/>
          <p:cNvSpPr txBox="1">
            <a:spLocks noChangeArrowheads="1"/>
          </p:cNvSpPr>
          <p:nvPr/>
        </p:nvSpPr>
        <p:spPr bwMode="auto">
          <a:xfrm>
            <a:off x="2208213" y="1628801"/>
            <a:ext cx="1120820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200" dirty="0">
                <a:latin typeface="华文中宋" panose="02010600040101010101" pitchFamily="2" charset="-122"/>
                <a:ea typeface="华文中宋" panose="02010600040101010101" pitchFamily="2" charset="-122"/>
              </a:rPr>
              <a:t>步骤： </a:t>
            </a:r>
          </a:p>
        </p:txBody>
      </p:sp>
      <p:sp>
        <p:nvSpPr>
          <p:cNvPr id="35887" name="Text Box 47"/>
          <p:cNvSpPr txBox="1">
            <a:spLocks noChangeArrowheads="1"/>
          </p:cNvSpPr>
          <p:nvPr/>
        </p:nvSpPr>
        <p:spPr bwMode="auto">
          <a:xfrm>
            <a:off x="3500438" y="2319339"/>
            <a:ext cx="7060058" cy="61843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514350" indent="-514350" eaLnBrk="0" hangingPunct="0">
              <a:lnSpc>
                <a:spcPct val="180000"/>
              </a:lnSpc>
              <a:buFont typeface="+mj-lt"/>
              <a:buAutoNum type="romanUcPeriod" startAt="2"/>
            </a:pPr>
            <a:r>
              <a:rPr lang="zh-CN" altLang="en-US" sz="2200" dirty="0"/>
              <a:t>令 </a:t>
            </a:r>
            <a:r>
              <a:rPr lang="en-US" altLang="zh-CN" sz="2200" dirty="0"/>
              <a:t>q</a:t>
            </a:r>
            <a:r>
              <a:rPr lang="zh-CN" altLang="en-US" sz="2200" dirty="0"/>
              <a:t>指向 </a:t>
            </a:r>
            <a:r>
              <a:rPr lang="en-US" altLang="zh-CN" sz="2200" dirty="0"/>
              <a:t>p </a:t>
            </a:r>
            <a:r>
              <a:rPr lang="en-US" altLang="zh-CN" sz="2200" dirty="0">
                <a:sym typeface="Symbol" panose="05050102010706020507" pitchFamily="18" charset="2"/>
              </a:rPr>
              <a:t></a:t>
            </a:r>
            <a:r>
              <a:rPr lang="en-US" altLang="zh-CN" sz="2200" dirty="0"/>
              <a:t> next</a:t>
            </a:r>
            <a:r>
              <a:rPr lang="zh-CN" altLang="en-US" sz="2200" dirty="0"/>
              <a:t>，</a:t>
            </a:r>
            <a:r>
              <a:rPr lang="en-US" altLang="zh-CN" sz="2200" dirty="0"/>
              <a:t>p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 = q</a:t>
            </a:r>
            <a:r>
              <a:rPr lang="en-US" altLang="zh-CN" sz="2200" dirty="0"/>
              <a:t>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 ; </a:t>
            </a:r>
          </a:p>
        </p:txBody>
      </p:sp>
      <p:sp>
        <p:nvSpPr>
          <p:cNvPr id="35888" name="Text Box 48"/>
          <p:cNvSpPr txBox="1">
            <a:spLocks noChangeArrowheads="1"/>
          </p:cNvSpPr>
          <p:nvPr/>
        </p:nvSpPr>
        <p:spPr bwMode="auto">
          <a:xfrm>
            <a:off x="3481388" y="3184526"/>
            <a:ext cx="4589718" cy="61843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514350" indent="-514350" eaLnBrk="0" hangingPunct="0">
              <a:lnSpc>
                <a:spcPct val="180000"/>
              </a:lnSpc>
              <a:buFont typeface="+mj-lt"/>
              <a:buAutoNum type="romanUcPeriod" startAt="3"/>
            </a:pPr>
            <a:r>
              <a:rPr lang="zh-CN" altLang="en-US" sz="2200" dirty="0"/>
              <a:t>给</a:t>
            </a:r>
            <a:r>
              <a:rPr lang="en-US" altLang="zh-CN" sz="2200" dirty="0"/>
              <a:t>e</a:t>
            </a:r>
            <a:r>
              <a:rPr lang="zh-CN" altLang="en-US" sz="2200" dirty="0"/>
              <a:t>赋值，释放结点 </a:t>
            </a:r>
            <a:r>
              <a:rPr lang="en-US" altLang="zh-CN" sz="2200" i="1" dirty="0" err="1"/>
              <a:t>a</a:t>
            </a:r>
            <a:r>
              <a:rPr lang="en-US" altLang="zh-CN" sz="2200" i="1" baseline="-25000" dirty="0" err="1"/>
              <a:t>i</a:t>
            </a:r>
            <a:r>
              <a:rPr lang="en-US" altLang="zh-CN" sz="2200" baseline="-25000" dirty="0"/>
              <a:t> </a:t>
            </a:r>
            <a:r>
              <a:rPr lang="zh-CN" altLang="en-US" sz="2200" dirty="0"/>
              <a:t>的空间。 </a:t>
            </a:r>
          </a:p>
        </p:txBody>
      </p:sp>
      <p:sp>
        <p:nvSpPr>
          <p:cNvPr id="25" name="Text Box 71"/>
          <p:cNvSpPr txBox="1">
            <a:spLocks noChangeArrowheads="1"/>
          </p:cNvSpPr>
          <p:nvPr/>
        </p:nvSpPr>
        <p:spPr bwMode="auto">
          <a:xfrm>
            <a:off x="5436990" y="4221163"/>
            <a:ext cx="1235075" cy="1098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6600" dirty="0">
                <a:solidFill>
                  <a:srgbClr val="FF3300"/>
                </a:solidFill>
              </a:rPr>
              <a:t>× 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AB68F73-F02F-42A4-AB5A-B7BA4AB07FD0}"/>
              </a:ext>
            </a:extLst>
          </p:cNvPr>
          <p:cNvGrpSpPr/>
          <p:nvPr/>
        </p:nvGrpSpPr>
        <p:grpSpPr>
          <a:xfrm>
            <a:off x="4933263" y="4213204"/>
            <a:ext cx="477036" cy="484187"/>
            <a:chOff x="5183188" y="4003332"/>
            <a:chExt cx="477036" cy="484187"/>
          </a:xfrm>
        </p:grpSpPr>
        <p:sp>
          <p:nvSpPr>
            <p:cNvPr id="26" name="Text Box 14">
              <a:extLst>
                <a:ext uri="{FF2B5EF4-FFF2-40B4-BE49-F238E27FC236}">
                  <a16:creationId xmlns:a16="http://schemas.microsoft.com/office/drawing/2014/main" id="{C01349FF-486E-4148-8CCF-0DE3BA5E34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3188" y="4003332"/>
              <a:ext cx="358775" cy="3698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q </a:t>
              </a:r>
            </a:p>
          </p:txBody>
        </p:sp>
        <p:sp>
          <p:nvSpPr>
            <p:cNvPr id="27" name="Line 15">
              <a:extLst>
                <a:ext uri="{FF2B5EF4-FFF2-40B4-BE49-F238E27FC236}">
                  <a16:creationId xmlns:a16="http://schemas.microsoft.com/office/drawing/2014/main" id="{BAEBC770-13AA-4906-A7B2-225A30876A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5424" y="4335119"/>
              <a:ext cx="3048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8" name="Text Box 26">
            <a:extLst>
              <a:ext uri="{FF2B5EF4-FFF2-40B4-BE49-F238E27FC236}">
                <a16:creationId xmlns:a16="http://schemas.microsoft.com/office/drawing/2014/main" id="{22B17357-2735-49D2-BB66-9267CFC2C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8110" y="5849984"/>
            <a:ext cx="2833917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/>
              <a:t>p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 = q</a:t>
            </a:r>
            <a:r>
              <a:rPr lang="en-US" altLang="zh-CN" sz="2200" dirty="0"/>
              <a:t>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 ; </a:t>
            </a:r>
          </a:p>
        </p:txBody>
      </p:sp>
      <p:sp>
        <p:nvSpPr>
          <p:cNvPr id="29" name="Text Box 26">
            <a:extLst>
              <a:ext uri="{FF2B5EF4-FFF2-40B4-BE49-F238E27FC236}">
                <a16:creationId xmlns:a16="http://schemas.microsoft.com/office/drawing/2014/main" id="{C605188D-5B04-4932-9C63-068AB8FEF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4088" y="6259582"/>
            <a:ext cx="2659511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/>
              <a:t>e = q-&gt;data;   free(q); </a:t>
            </a:r>
            <a:endParaRPr lang="en-US" altLang="zh-CN" sz="2200" dirty="0"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5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3" dur="500"/>
                                        <p:tgtEl>
                                          <p:spTgt spid="35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5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5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5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5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2" dur="500"/>
                                        <p:tgtEl>
                                          <p:spTgt spid="35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6" grpId="0" autoUpdateAnimBg="0"/>
      <p:bldP spid="35847" grpId="0" autoUpdateAnimBg="0"/>
      <p:bldP spid="35866" grpId="0" autoUpdateAnimBg="0"/>
      <p:bldP spid="35880" grpId="0" animBg="1"/>
      <p:bldP spid="35881" grpId="0" animBg="1"/>
      <p:bldP spid="35883" grpId="0" animBg="1"/>
      <p:bldP spid="35885" grpId="0"/>
      <p:bldP spid="35887" grpId="0" autoUpdateAnimBg="0"/>
      <p:bldP spid="35888" grpId="0" autoUpdateAnimBg="0"/>
      <p:bldP spid="25" grpId="0"/>
      <p:bldP spid="28" grpId="0" autoUpdateAnimBg="0"/>
      <p:bldP spid="29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3" name="AutoShape 149"/>
          <p:cNvSpPr>
            <a:spLocks noChangeArrowheads="1"/>
          </p:cNvSpPr>
          <p:nvPr/>
        </p:nvSpPr>
        <p:spPr bwMode="auto">
          <a:xfrm>
            <a:off x="2279650" y="3357563"/>
            <a:ext cx="7488238" cy="431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15" name="Rectangle 91"/>
          <p:cNvSpPr>
            <a:spLocks noChangeArrowheads="1"/>
          </p:cNvSpPr>
          <p:nvPr/>
        </p:nvSpPr>
        <p:spPr bwMode="auto">
          <a:xfrm>
            <a:off x="2105025" y="550864"/>
            <a:ext cx="4711700" cy="574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>
              <a:lnSpc>
                <a:spcPct val="90000"/>
              </a:lnSpc>
            </a:pPr>
            <a:r>
              <a:rPr lang="zh-CN" altLang="en-US">
                <a:solidFill>
                  <a:schemeClr val="tx2"/>
                </a:solidFill>
                <a:ea typeface="华文中宋" panose="02010600040101010101" pitchFamily="2" charset="-122"/>
              </a:rPr>
              <a:t>例</a:t>
            </a:r>
            <a:r>
              <a:rPr lang="en-US" altLang="zh-CN">
                <a:solidFill>
                  <a:schemeClr val="tx2"/>
                </a:solidFill>
              </a:rPr>
              <a:t>3</a:t>
            </a:r>
            <a:r>
              <a:rPr lang="zh-CN" altLang="en-US">
                <a:solidFill>
                  <a:schemeClr val="tx2"/>
                </a:solidFill>
              </a:rPr>
              <a:t>：学生健康情况登记表：</a:t>
            </a:r>
          </a:p>
        </p:txBody>
      </p:sp>
      <p:graphicFrame>
        <p:nvGraphicFramePr>
          <p:cNvPr id="26770" name="Group 146"/>
          <p:cNvGraphicFramePr>
            <a:graphicFrameLocks noGrp="1"/>
          </p:cNvGraphicFramePr>
          <p:nvPr/>
        </p:nvGraphicFramePr>
        <p:xfrm>
          <a:off x="2209800" y="1162050"/>
          <a:ext cx="7696200" cy="3232150"/>
        </p:xfrm>
        <a:graphic>
          <a:graphicData uri="http://schemas.openxmlformats.org/drawingml/2006/table">
            <a:tbl>
              <a:tblPr/>
              <a:tblGrid>
                <a:gridCol w="1538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1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3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18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81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姓   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学    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性   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年龄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健康情况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王小林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790631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健康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陈    红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790632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一般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刘建平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790633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健康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张立立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790634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神经衰弱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 ……..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  ……..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…….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…….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…….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760" name="Text Box 136"/>
          <p:cNvSpPr txBox="1">
            <a:spLocks noChangeArrowheads="1"/>
          </p:cNvSpPr>
          <p:nvPr/>
        </p:nvSpPr>
        <p:spPr bwMode="auto">
          <a:xfrm>
            <a:off x="2209800" y="4503738"/>
            <a:ext cx="78295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anose="02010800040101010101" pitchFamily="2" charset="-122"/>
              </a:rPr>
              <a:t>数据元素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anose="02010800040101010101" pitchFamily="2" charset="-122"/>
              </a:rPr>
              <a:t>(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anose="02010800040101010101" pitchFamily="2" charset="-122"/>
              </a:rPr>
              <a:t>结点、记录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anose="02010800040101010101" pitchFamily="2" charset="-122"/>
              </a:rPr>
              <a:t>)</a:t>
            </a:r>
            <a:r>
              <a:rPr lang="en-US" altLang="zh-CN" sz="2400" dirty="0">
                <a:ea typeface="华文行楷" panose="02010800040101010101" pitchFamily="2" charset="-122"/>
              </a:rPr>
              <a:t> </a:t>
            </a:r>
            <a:r>
              <a:rPr lang="zh-CN" altLang="en-US" sz="2400" dirty="0">
                <a:ea typeface="华文行楷" panose="02010800040101010101" pitchFamily="2" charset="-122"/>
              </a:rPr>
              <a:t>由 </a:t>
            </a:r>
            <a:r>
              <a:rPr lang="en-US" altLang="zh-CN" sz="2400" dirty="0">
                <a:ea typeface="华文行楷" panose="02010800040101010101" pitchFamily="2" charset="-122"/>
              </a:rPr>
              <a:t>5 </a:t>
            </a:r>
            <a:r>
              <a:rPr lang="zh-CN" altLang="en-US" sz="2400" dirty="0">
                <a:ea typeface="华文行楷" panose="02010800040101010101" pitchFamily="2" charset="-122"/>
              </a:rPr>
              <a:t>个</a:t>
            </a:r>
            <a:r>
              <a:rPr lang="zh-CN" altLang="en-US" sz="2400" dirty="0">
                <a:solidFill>
                  <a:srgbClr val="0000FF"/>
                </a:solidFill>
                <a:ea typeface="华文行楷" panose="02010800040101010101" pitchFamily="2" charset="-122"/>
              </a:rPr>
              <a:t>数据项 </a:t>
            </a:r>
            <a:r>
              <a:rPr lang="en-US" altLang="zh-CN" sz="2400" dirty="0">
                <a:solidFill>
                  <a:srgbClr val="0000FF"/>
                </a:solidFill>
                <a:ea typeface="华文行楷" panose="02010800040101010101" pitchFamily="2" charset="-122"/>
              </a:rPr>
              <a:t>(</a:t>
            </a:r>
            <a:r>
              <a:rPr lang="zh-CN" altLang="en-US" sz="2400" dirty="0">
                <a:solidFill>
                  <a:srgbClr val="0000FF"/>
                </a:solidFill>
                <a:ea typeface="华文行楷" panose="02010800040101010101" pitchFamily="2" charset="-122"/>
              </a:rPr>
              <a:t>字段、域</a:t>
            </a:r>
            <a:r>
              <a:rPr lang="en-US" altLang="zh-CN" sz="2400" dirty="0">
                <a:solidFill>
                  <a:srgbClr val="0000FF"/>
                </a:solidFill>
                <a:ea typeface="华文行楷" panose="02010800040101010101" pitchFamily="2" charset="-122"/>
              </a:rPr>
              <a:t>) </a:t>
            </a:r>
            <a:r>
              <a:rPr lang="zh-CN" altLang="en-US" sz="2400" dirty="0">
                <a:ea typeface="华文行楷" panose="02010800040101010101" pitchFamily="2" charset="-122"/>
              </a:rPr>
              <a:t>组成。   </a:t>
            </a:r>
          </a:p>
        </p:txBody>
      </p:sp>
      <p:sp>
        <p:nvSpPr>
          <p:cNvPr id="26761" name="AutoShape 137"/>
          <p:cNvSpPr>
            <a:spLocks noChangeArrowheads="1"/>
          </p:cNvSpPr>
          <p:nvPr/>
        </p:nvSpPr>
        <p:spPr bwMode="auto">
          <a:xfrm flipH="1">
            <a:off x="1676400" y="3448050"/>
            <a:ext cx="457200" cy="1600200"/>
          </a:xfrm>
          <a:prstGeom prst="curvedLeftArrow">
            <a:avLst>
              <a:gd name="adj1" fmla="val 70000"/>
              <a:gd name="adj2" fmla="val 14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62" name="Line 138"/>
          <p:cNvSpPr>
            <a:spLocks noChangeShapeType="1"/>
          </p:cNvSpPr>
          <p:nvPr/>
        </p:nvSpPr>
        <p:spPr bwMode="auto">
          <a:xfrm flipV="1">
            <a:off x="8256588" y="781050"/>
            <a:ext cx="3810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763" name="Text Box 139"/>
          <p:cNvSpPr txBox="1">
            <a:spLocks noChangeArrowheads="1"/>
          </p:cNvSpPr>
          <p:nvPr/>
        </p:nvSpPr>
        <p:spPr bwMode="auto">
          <a:xfrm>
            <a:off x="8540751" y="476250"/>
            <a:ext cx="1180131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anose="02010800040101010101" pitchFamily="2" charset="-122"/>
              </a:rPr>
              <a:t>文件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anose="02010800040101010101" pitchFamily="2" charset="-122"/>
              </a:rPr>
              <a:t>(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anose="02010800040101010101" pitchFamily="2" charset="-122"/>
              </a:rPr>
              <a:t>file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anose="02010800040101010101" pitchFamily="2" charset="-122"/>
              </a:rPr>
              <a:t>)  </a:t>
            </a:r>
          </a:p>
        </p:txBody>
      </p:sp>
      <p:sp>
        <p:nvSpPr>
          <p:cNvPr id="26771" name="Text Box 147"/>
          <p:cNvSpPr txBox="1">
            <a:spLocks noChangeArrowheads="1"/>
          </p:cNvSpPr>
          <p:nvPr/>
        </p:nvSpPr>
        <p:spPr bwMode="auto">
          <a:xfrm>
            <a:off x="2063751" y="4986338"/>
            <a:ext cx="7916863" cy="895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/>
              <a:t>        </a:t>
            </a:r>
            <a:r>
              <a:rPr lang="zh-CN" altLang="en-US" sz="2400" dirty="0"/>
              <a:t>线性表中的数据元素可以是各种各样的，但</a:t>
            </a:r>
            <a:r>
              <a:rPr lang="zh-CN" altLang="en-US" sz="2400" dirty="0">
                <a:solidFill>
                  <a:srgbClr val="0000FF"/>
                </a:solidFill>
              </a:rPr>
              <a:t>同一线性 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solidFill>
                  <a:srgbClr val="0000FF"/>
                </a:solidFill>
              </a:rPr>
              <a:t>表中的元素必定具有相同特性</a:t>
            </a:r>
            <a:r>
              <a:rPr lang="zh-CN" altLang="en-US" sz="2400" dirty="0"/>
              <a:t>（属于同一数据对象）。</a:t>
            </a:r>
          </a:p>
        </p:txBody>
      </p:sp>
      <p:sp>
        <p:nvSpPr>
          <p:cNvPr id="26772" name="Text Box 148"/>
          <p:cNvSpPr txBox="1">
            <a:spLocks noChangeArrowheads="1"/>
          </p:cNvSpPr>
          <p:nvPr/>
        </p:nvSpPr>
        <p:spPr bwMode="auto">
          <a:xfrm>
            <a:off x="1910040" y="6025336"/>
            <a:ext cx="7930376" cy="50000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/>
              <a:t>        </a:t>
            </a:r>
            <a:r>
              <a:rPr lang="zh-CN" altLang="en-US" sz="2400" dirty="0"/>
              <a:t>线性表中的数据元素之间存在着</a:t>
            </a:r>
            <a:r>
              <a:rPr lang="zh-CN" altLang="en-US" sz="2400" dirty="0">
                <a:solidFill>
                  <a:srgbClr val="0000FF"/>
                </a:solidFill>
              </a:rPr>
              <a:t>序偶关系</a:t>
            </a:r>
            <a:r>
              <a:rPr lang="zh-CN" altLang="en-US" sz="2400" dirty="0"/>
              <a:t>  </a:t>
            </a:r>
            <a:r>
              <a:rPr lang="en-US" altLang="zh-CN" sz="2400" dirty="0"/>
              <a:t>&lt;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i</a:t>
            </a:r>
            <a:r>
              <a:rPr lang="en-US" altLang="zh-CN" sz="2400" baseline="-25000" dirty="0"/>
              <a:t>–1</a:t>
            </a:r>
            <a:r>
              <a:rPr lang="en-US" altLang="zh-CN" sz="2400" dirty="0"/>
              <a:t>,</a:t>
            </a:r>
            <a:r>
              <a:rPr lang="en-US" altLang="zh-CN" sz="2400" i="1" dirty="0"/>
              <a:t>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dirty="0"/>
              <a:t>&gt; </a:t>
            </a:r>
            <a:r>
              <a:rPr lang="zh-CN" altLang="en-US" sz="2400" dirty="0"/>
              <a:t>。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6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6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9" dur="500"/>
                                        <p:tgtEl>
                                          <p:spTgt spid="26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73" grpId="0" animBg="1"/>
      <p:bldP spid="26760" grpId="0" autoUpdateAnimBg="0"/>
      <p:bldP spid="26761" grpId="0" animBg="1"/>
      <p:bldP spid="26762" grpId="0" animBg="1"/>
      <p:bldP spid="26763" grpId="0" autoUpdateAnimBg="0"/>
      <p:bldP spid="26771" grpId="0" autoUpdateAnimBg="0"/>
      <p:bldP spid="26772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1898650" y="1047750"/>
            <a:ext cx="7405938" cy="38401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Status </a:t>
            </a:r>
            <a:r>
              <a:rPr lang="en-US" altLang="zh-CN" sz="2200" dirty="0" err="1">
                <a:ea typeface="华文中宋" panose="02010600040101010101" pitchFamily="2" charset="-122"/>
              </a:rPr>
              <a:t>ListDelete_L</a:t>
            </a:r>
            <a:r>
              <a:rPr lang="en-US" altLang="zh-CN" sz="2200" dirty="0">
                <a:ea typeface="华文中宋" panose="02010600040101010101" pitchFamily="2" charset="-122"/>
              </a:rPr>
              <a:t>(</a:t>
            </a:r>
            <a:r>
              <a:rPr lang="en-US" altLang="zh-CN" sz="2200" dirty="0" err="1">
                <a:ea typeface="华文中宋" panose="02010600040101010101" pitchFamily="2" charset="-122"/>
              </a:rPr>
              <a:t>LinkList</a:t>
            </a:r>
            <a:r>
              <a:rPr lang="en-US" altLang="zh-CN" sz="2200" dirty="0">
                <a:ea typeface="华文中宋" panose="02010600040101010101" pitchFamily="2" charset="-122"/>
              </a:rPr>
              <a:t> &amp;L, </a:t>
            </a:r>
            <a:r>
              <a:rPr lang="en-US" altLang="zh-CN" sz="2200" dirty="0" err="1">
                <a:ea typeface="华文中宋" panose="02010600040101010101" pitchFamily="2" charset="-122"/>
              </a:rPr>
              <a:t>int</a:t>
            </a:r>
            <a:r>
              <a:rPr lang="en-US" altLang="zh-CN" sz="2200" dirty="0">
                <a:ea typeface="华文中宋" panose="02010600040101010101" pitchFamily="2" charset="-122"/>
              </a:rPr>
              <a:t> 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200" dirty="0">
                <a:ea typeface="华文中宋" panose="02010600040101010101" pitchFamily="2" charset="-122"/>
              </a:rPr>
              <a:t>, </a:t>
            </a:r>
            <a:r>
              <a:rPr lang="en-US" altLang="zh-CN" sz="2200" dirty="0" err="1">
                <a:ea typeface="华文中宋" panose="02010600040101010101" pitchFamily="2" charset="-122"/>
              </a:rPr>
              <a:t>ElemType</a:t>
            </a:r>
            <a:r>
              <a:rPr lang="en-US" altLang="zh-CN" sz="2200" dirty="0">
                <a:ea typeface="华文中宋" panose="02010600040101010101" pitchFamily="2" charset="-122"/>
              </a:rPr>
              <a:t> &amp;</a:t>
            </a:r>
            <a:r>
              <a:rPr lang="en-US" altLang="zh-CN" sz="2200" i="1" dirty="0">
                <a:ea typeface="华文中宋" panose="02010600040101010101" pitchFamily="2" charset="-122"/>
              </a:rPr>
              <a:t>e</a:t>
            </a:r>
            <a:r>
              <a:rPr lang="en-US" altLang="zh-CN" sz="2200" dirty="0">
                <a:ea typeface="华文中宋" panose="02010600040101010101" pitchFamily="2" charset="-122"/>
              </a:rPr>
              <a:t>) {  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    p = L;   </a:t>
            </a:r>
            <a:r>
              <a:rPr lang="en-US" altLang="zh-CN" sz="2200" i="1" dirty="0">
                <a:ea typeface="华文中宋" panose="02010600040101010101" pitchFamily="2" charset="-122"/>
              </a:rPr>
              <a:t>j</a:t>
            </a:r>
            <a:r>
              <a:rPr lang="en-US" altLang="zh-CN" sz="2200" dirty="0">
                <a:ea typeface="华文中宋" panose="02010600040101010101" pitchFamily="2" charset="-122"/>
              </a:rPr>
              <a:t> = 0; 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    while ( p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next &amp;&amp; </a:t>
            </a:r>
            <a:r>
              <a:rPr lang="en-US" altLang="zh-CN" sz="2200" i="1" dirty="0">
                <a:ea typeface="华文中宋" panose="02010600040101010101" pitchFamily="2" charset="-122"/>
              </a:rPr>
              <a:t>j</a:t>
            </a:r>
            <a:r>
              <a:rPr lang="en-US" altLang="zh-CN" sz="2200" dirty="0">
                <a:ea typeface="华文中宋" panose="02010600040101010101" pitchFamily="2" charset="-122"/>
              </a:rPr>
              <a:t> &lt; 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200" i="1" dirty="0">
                <a:ea typeface="华文中宋" panose="02010600040101010101" pitchFamily="2" charset="-122"/>
              </a:rPr>
              <a:t> </a:t>
            </a:r>
            <a:r>
              <a:rPr lang="en-US" altLang="zh-CN" sz="2200" dirty="0">
                <a:ea typeface="华文中宋" panose="02010600040101010101" pitchFamily="2" charset="-122"/>
              </a:rPr>
              <a:t>–1) {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p = p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 next; ++</a:t>
            </a:r>
            <a:r>
              <a:rPr lang="en-US" altLang="zh-CN" sz="22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j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; </a:t>
            </a:r>
            <a:r>
              <a:rPr lang="en-US" altLang="zh-CN" sz="2200" dirty="0">
                <a:ea typeface="华文中宋" panose="02010600040101010101" pitchFamily="2" charset="-122"/>
              </a:rPr>
              <a:t>} 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    if (!(p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next) || </a:t>
            </a:r>
            <a:r>
              <a:rPr lang="en-US" altLang="zh-CN" sz="2200" i="1" dirty="0">
                <a:ea typeface="华文中宋" panose="02010600040101010101" pitchFamily="2" charset="-122"/>
              </a:rPr>
              <a:t>j</a:t>
            </a:r>
            <a:r>
              <a:rPr lang="en-US" altLang="zh-CN" sz="2200" dirty="0">
                <a:ea typeface="华文中宋" panose="02010600040101010101" pitchFamily="2" charset="-122"/>
              </a:rPr>
              <a:t> &gt; 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200" i="1" dirty="0">
                <a:ea typeface="华文中宋" panose="02010600040101010101" pitchFamily="2" charset="-122"/>
              </a:rPr>
              <a:t> </a:t>
            </a:r>
            <a:r>
              <a:rPr lang="en-US" altLang="zh-CN" sz="2200" dirty="0">
                <a:ea typeface="华文中宋" panose="02010600040101010101" pitchFamily="2" charset="-122"/>
              </a:rPr>
              <a:t>–1) return ERROR; // </a:t>
            </a:r>
            <a:r>
              <a:rPr lang="zh-CN" altLang="en-US" sz="2200" dirty="0"/>
              <a:t>删除位置不合理 </a:t>
            </a:r>
            <a:br>
              <a:rPr lang="zh-CN" altLang="en-US" sz="2200" dirty="0">
                <a:ea typeface="华文中宋" panose="02010600040101010101" pitchFamily="2" charset="-122"/>
              </a:rPr>
            </a:br>
            <a:r>
              <a:rPr lang="zh-CN" altLang="en-US" sz="2200" dirty="0">
                <a:ea typeface="华文中宋" panose="02010600040101010101" pitchFamily="2" charset="-122"/>
              </a:rPr>
              <a:t>    </a:t>
            </a:r>
            <a:r>
              <a:rPr lang="en-US" altLang="zh-CN" sz="2200" dirty="0">
                <a:ea typeface="华文中宋" panose="02010600040101010101" pitchFamily="2" charset="-122"/>
              </a:rPr>
              <a:t>q = p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next;    p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 = q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next;   // </a:t>
            </a:r>
            <a:r>
              <a:rPr lang="zh-CN" altLang="en-US" sz="2200" dirty="0"/>
              <a:t>删除并释放结点 </a:t>
            </a:r>
            <a:br>
              <a:rPr lang="zh-CN" altLang="en-US" sz="2200" dirty="0">
                <a:ea typeface="华文中宋" panose="02010600040101010101" pitchFamily="2" charset="-122"/>
              </a:rPr>
            </a:br>
            <a:r>
              <a:rPr lang="zh-CN" altLang="en-US" sz="2200" dirty="0">
                <a:ea typeface="华文中宋" panose="02010600040101010101" pitchFamily="2" charset="-122"/>
              </a:rPr>
              <a:t>    </a:t>
            </a:r>
            <a:r>
              <a:rPr lang="en-US" altLang="zh-CN" sz="2200" i="1" dirty="0">
                <a:ea typeface="华文中宋" panose="02010600040101010101" pitchFamily="2" charset="-122"/>
              </a:rPr>
              <a:t>e</a:t>
            </a:r>
            <a:r>
              <a:rPr lang="en-US" altLang="zh-CN" sz="2200" dirty="0">
                <a:ea typeface="华文中宋" panose="02010600040101010101" pitchFamily="2" charset="-122"/>
              </a:rPr>
              <a:t> = q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data;    free(q); 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    return OK; 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} // </a:t>
            </a:r>
            <a:r>
              <a:rPr lang="en-US" altLang="zh-CN" sz="2200" dirty="0" err="1">
                <a:ea typeface="华文中宋" panose="02010600040101010101" pitchFamily="2" charset="-122"/>
              </a:rPr>
              <a:t>ListDelete_L</a:t>
            </a:r>
            <a:r>
              <a:rPr lang="en-US" altLang="zh-CN" sz="2200" dirty="0">
                <a:ea typeface="华文中宋" panose="02010600040101010101" pitchFamily="2" charset="-122"/>
              </a:rPr>
              <a:t> </a:t>
            </a:r>
            <a:endParaRPr lang="en-US" altLang="zh-CN" sz="2200" dirty="0">
              <a:solidFill>
                <a:srgbClr val="0000FF"/>
              </a:solidFill>
              <a:ea typeface="华文中宋" panose="02010600040101010101" pitchFamily="2" charset="-122"/>
            </a:endParaRPr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4656139" y="533401"/>
            <a:ext cx="1817687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>
                <a:ea typeface="华文中宋" panose="02010600040101010101" pitchFamily="2" charset="-122"/>
              </a:rPr>
              <a:t>算法 </a:t>
            </a:r>
            <a:r>
              <a:rPr lang="en-US" altLang="zh-CN" sz="2800">
                <a:ea typeface="华文中宋" panose="02010600040101010101" pitchFamily="2" charset="-122"/>
              </a:rPr>
              <a:t>2.10 </a:t>
            </a:r>
            <a:r>
              <a:rPr lang="en-US" altLang="zh-CN" sz="2800" baseline="-800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6383338" y="4652964"/>
            <a:ext cx="2786340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时间复杂度为：</a:t>
            </a:r>
            <a:r>
              <a:rPr lang="en-US" altLang="zh-CN" sz="2200" i="1" dirty="0">
                <a:solidFill>
                  <a:srgbClr val="0000FF"/>
                </a:solidFill>
                <a:ea typeface="华文中宋" panose="02010600040101010101" pitchFamily="2" charset="-122"/>
              </a:rPr>
              <a:t>O</a:t>
            </a:r>
            <a:r>
              <a:rPr lang="en-US" altLang="zh-CN" sz="2200" dirty="0">
                <a:solidFill>
                  <a:srgbClr val="0000FF"/>
                </a:solidFill>
                <a:ea typeface="华文中宋" panose="02010600040101010101" pitchFamily="2" charset="-122"/>
              </a:rPr>
              <a:t>(</a:t>
            </a:r>
            <a:r>
              <a:rPr lang="en-US" altLang="zh-CN" sz="2200" i="1" dirty="0">
                <a:solidFill>
                  <a:srgbClr val="0000FF"/>
                </a:solidFill>
                <a:ea typeface="华文中宋" panose="02010600040101010101" pitchFamily="2" charset="-122"/>
              </a:rPr>
              <a:t>n</a:t>
            </a:r>
            <a:r>
              <a:rPr lang="en-US" altLang="zh-CN" sz="2200" dirty="0">
                <a:solidFill>
                  <a:srgbClr val="0000FF"/>
                </a:solidFill>
                <a:ea typeface="华文中宋" panose="02010600040101010101" pitchFamily="2" charset="-122"/>
              </a:rPr>
              <a:t>)  </a:t>
            </a:r>
            <a:endParaRPr lang="en-US" altLang="zh-CN" sz="2200" dirty="0">
              <a:ea typeface="华文中宋" panose="02010600040101010101" pitchFamily="2" charset="-122"/>
            </a:endParaRPr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1847850" y="5365750"/>
            <a:ext cx="8451850" cy="1117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ea typeface="华文行楷" panose="02010800040101010101" pitchFamily="2" charset="-122"/>
              </a:rPr>
              <a:t>        </a:t>
            </a:r>
            <a:r>
              <a:rPr lang="zh-CN" altLang="en-US" sz="2800" dirty="0">
                <a:ea typeface="华文行楷" panose="02010800040101010101" pitchFamily="2" charset="-122"/>
              </a:rPr>
              <a:t>在链表上实现插入和删除运算，无须移动结点， </a:t>
            </a:r>
          </a:p>
          <a:p>
            <a:pPr>
              <a:lnSpc>
                <a:spcPct val="120000"/>
              </a:lnSpc>
            </a:pPr>
            <a:r>
              <a:rPr lang="zh-CN" altLang="en-US" sz="2800" dirty="0">
                <a:ea typeface="华文行楷" panose="02010800040101010101" pitchFamily="2" charset="-122"/>
              </a:rPr>
              <a:t>仅需修改指针。</a:t>
            </a:r>
          </a:p>
        </p:txBody>
      </p:sp>
      <p:sp>
        <p:nvSpPr>
          <p:cNvPr id="6" name="矩形 5"/>
          <p:cNvSpPr/>
          <p:nvPr/>
        </p:nvSpPr>
        <p:spPr>
          <a:xfrm>
            <a:off x="8184232" y="1340768"/>
            <a:ext cx="2160240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如果</a:t>
            </a:r>
            <a:r>
              <a:rPr lang="en-US" altLang="zh-CN" dirty="0">
                <a:solidFill>
                  <a:schemeClr val="tx1"/>
                </a:solidFill>
              </a:rPr>
              <a:t>L</a:t>
            </a:r>
            <a:r>
              <a:rPr lang="zh-CN" altLang="en-US" dirty="0">
                <a:solidFill>
                  <a:schemeClr val="tx1"/>
                </a:solidFill>
              </a:rPr>
              <a:t>不是带头结点的链表情况如何呢？</a:t>
            </a:r>
            <a:endParaRPr lang="zh-CN" altLang="en-US" dirty="0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991545" y="0"/>
            <a:ext cx="8143875" cy="1268760"/>
          </a:xfrm>
          <a:prstGeom prst="horizontalScroll">
            <a:avLst>
              <a:gd name="adj" fmla="val 12500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作用是对链表进行操作时，可以对</a:t>
            </a:r>
            <a:r>
              <a:rPr lang="zh-CN" altLang="en-US" sz="2400" dirty="0">
                <a:solidFill>
                  <a:srgbClr val="0000FF"/>
                </a:solidFill>
              </a:rPr>
              <a:t>空表、非空表</a:t>
            </a:r>
            <a:r>
              <a:rPr lang="zh-CN" altLang="en-US" sz="2400" dirty="0"/>
              <a:t>的情况以及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对</a:t>
            </a:r>
            <a:r>
              <a:rPr lang="zh-CN" altLang="en-US" sz="2400" dirty="0">
                <a:solidFill>
                  <a:srgbClr val="0000FF"/>
                </a:solidFill>
              </a:rPr>
              <a:t>首元结点</a:t>
            </a:r>
            <a:r>
              <a:rPr lang="zh-CN" altLang="en-US" sz="2400" dirty="0"/>
              <a:t>进行统一处理，编程更方便。 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6" grpId="0" autoUpdateAnimBg="0"/>
      <p:bldP spid="36877" grpId="0" autoUpdateAnimBg="0"/>
      <p:bldP spid="6" grpId="0" animBg="1"/>
      <p:bldP spid="7" grpId="0" animBg="1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1271465" y="1196975"/>
            <a:ext cx="9507731" cy="3970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en-US" altLang="zh-CN" sz="2200" dirty="0"/>
              <a:t>        </a:t>
            </a:r>
            <a:r>
              <a:rPr lang="zh-CN" altLang="en-US" sz="2200" dirty="0"/>
              <a:t>从一个空表开始，逐个将新结点插入到当前链表的表头上（头插法）。 </a:t>
            </a:r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1600201" y="549276"/>
            <a:ext cx="5662127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ea typeface="华文中宋" panose="02010600040101010101" pitchFamily="2" charset="-122"/>
              </a:rPr>
              <a:t>  4</a:t>
            </a:r>
            <a:r>
              <a:rPr lang="zh-CN" altLang="en-US" sz="2200" dirty="0">
                <a:ea typeface="华文中宋" panose="02010600040101010101" pitchFamily="2" charset="-122"/>
              </a:rPr>
              <a:t>、</a:t>
            </a:r>
            <a:r>
              <a:rPr lang="zh-CN" altLang="en-US" sz="2200" dirty="0">
                <a:latin typeface="Tahoma" panose="020B0604030504040204" pitchFamily="34" charset="0"/>
                <a:ea typeface="华文中宋" panose="02010600040101010101" pitchFamily="2" charset="-122"/>
              </a:rPr>
              <a:t>建立单链表（</a:t>
            </a:r>
            <a:r>
              <a:rPr lang="zh-CN" altLang="en-US" sz="2200" dirty="0">
                <a:latin typeface="楷体_GB2312" pitchFamily="49" charset="-122"/>
                <a:ea typeface="华文中宋" panose="02010600040101010101" pitchFamily="2" charset="-122"/>
              </a:rPr>
              <a:t>头插法建表  逆序建表</a:t>
            </a:r>
            <a:r>
              <a:rPr lang="zh-CN" altLang="en-US" sz="2200" dirty="0">
                <a:latin typeface="Tahoma" panose="020B0604030504040204" pitchFamily="34" charset="0"/>
                <a:ea typeface="华文中宋" panose="02010600040101010101" pitchFamily="2" charset="-122"/>
              </a:rPr>
              <a:t>）</a:t>
            </a:r>
            <a:r>
              <a:rPr lang="zh-CN" altLang="en-US" sz="2200" dirty="0">
                <a:ea typeface="华文中宋" panose="02010600040101010101" pitchFamily="2" charset="-122"/>
              </a:rPr>
              <a:t>  </a:t>
            </a:r>
          </a:p>
        </p:txBody>
      </p:sp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1603376" y="2201863"/>
            <a:ext cx="7411003" cy="41279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void </a:t>
            </a:r>
            <a:r>
              <a:rPr lang="en-US" altLang="zh-CN" sz="2200" dirty="0" err="1">
                <a:ea typeface="华文中宋" panose="02010600040101010101" pitchFamily="2" charset="-122"/>
              </a:rPr>
              <a:t>CreateList_L</a:t>
            </a:r>
            <a:r>
              <a:rPr lang="en-US" altLang="zh-CN" sz="2200" dirty="0">
                <a:ea typeface="华文中宋" panose="02010600040101010101" pitchFamily="2" charset="-122"/>
              </a:rPr>
              <a:t>(</a:t>
            </a:r>
            <a:r>
              <a:rPr lang="en-US" altLang="zh-CN" sz="2200" dirty="0" err="1">
                <a:ea typeface="华文中宋" panose="02010600040101010101" pitchFamily="2" charset="-122"/>
              </a:rPr>
              <a:t>LinkList</a:t>
            </a:r>
            <a:r>
              <a:rPr lang="en-US" altLang="zh-CN" sz="2200" dirty="0">
                <a:ea typeface="华文中宋" panose="02010600040101010101" pitchFamily="2" charset="-122"/>
              </a:rPr>
              <a:t> &amp;L, </a:t>
            </a:r>
            <a:r>
              <a:rPr lang="en-US" altLang="zh-CN" sz="2200" dirty="0" err="1">
                <a:ea typeface="华文中宋" panose="02010600040101010101" pitchFamily="2" charset="-122"/>
              </a:rPr>
              <a:t>int</a:t>
            </a:r>
            <a:r>
              <a:rPr lang="en-US" altLang="zh-CN" sz="2200" dirty="0">
                <a:ea typeface="华文中宋" panose="02010600040101010101" pitchFamily="2" charset="-122"/>
              </a:rPr>
              <a:t> </a:t>
            </a:r>
            <a:r>
              <a:rPr lang="en-US" altLang="zh-CN" sz="2200" i="1" dirty="0">
                <a:ea typeface="华文中宋" panose="02010600040101010101" pitchFamily="2" charset="-122"/>
              </a:rPr>
              <a:t>n</a:t>
            </a:r>
            <a:r>
              <a:rPr lang="en-US" altLang="zh-CN" sz="2200" dirty="0">
                <a:ea typeface="华文中宋" panose="02010600040101010101" pitchFamily="2" charset="-122"/>
              </a:rPr>
              <a:t>) { 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// </a:t>
            </a:r>
            <a:r>
              <a:rPr lang="zh-CN" altLang="en-US" sz="2200" dirty="0">
                <a:solidFill>
                  <a:srgbClr val="0000FF"/>
                </a:solidFill>
              </a:rPr>
              <a:t>逆位序输入 </a:t>
            </a:r>
            <a:r>
              <a:rPr lang="en-US" altLang="zh-CN" sz="2200" i="1" dirty="0">
                <a:solidFill>
                  <a:srgbClr val="0000FF"/>
                </a:solidFill>
              </a:rPr>
              <a:t>n</a:t>
            </a:r>
            <a:r>
              <a:rPr lang="en-US" altLang="zh-CN" sz="2200" dirty="0">
                <a:solidFill>
                  <a:srgbClr val="0000FF"/>
                </a:solidFill>
              </a:rPr>
              <a:t> </a:t>
            </a:r>
            <a:r>
              <a:rPr lang="zh-CN" altLang="en-US" sz="2200" dirty="0">
                <a:solidFill>
                  <a:srgbClr val="0000FF"/>
                </a:solidFill>
              </a:rPr>
              <a:t>个元素的值，建立带表头结点的单链表</a:t>
            </a:r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 </a:t>
            </a:r>
            <a:r>
              <a:rPr lang="en-US" altLang="zh-CN" sz="2200" dirty="0">
                <a:solidFill>
                  <a:srgbClr val="0000FF"/>
                </a:solidFill>
                <a:ea typeface="华文中宋" panose="02010600040101010101" pitchFamily="2" charset="-122"/>
              </a:rPr>
              <a:t>L</a:t>
            </a:r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。</a:t>
            </a:r>
            <a:br>
              <a:rPr lang="zh-CN" altLang="en-US" sz="2200" dirty="0">
                <a:ea typeface="华文中宋" panose="02010600040101010101" pitchFamily="2" charset="-122"/>
              </a:rPr>
            </a:br>
            <a:r>
              <a:rPr lang="zh-CN" altLang="en-US" sz="2200" dirty="0">
                <a:ea typeface="华文中宋" panose="02010600040101010101" pitchFamily="2" charset="-122"/>
              </a:rPr>
              <a:t>   </a:t>
            </a:r>
            <a:r>
              <a:rPr lang="en-US" altLang="zh-CN" sz="2200" dirty="0">
                <a:ea typeface="华文中宋" panose="02010600040101010101" pitchFamily="2" charset="-122"/>
              </a:rPr>
              <a:t>L = (</a:t>
            </a:r>
            <a:r>
              <a:rPr lang="en-US" altLang="zh-CN" sz="2200" dirty="0" err="1">
                <a:ea typeface="华文中宋" panose="02010600040101010101" pitchFamily="2" charset="-122"/>
              </a:rPr>
              <a:t>LinkList</a:t>
            </a:r>
            <a:r>
              <a:rPr lang="en-US" altLang="zh-CN" sz="2200" dirty="0">
                <a:ea typeface="华文中宋" panose="02010600040101010101" pitchFamily="2" charset="-122"/>
              </a:rPr>
              <a:t>) </a:t>
            </a:r>
            <a:r>
              <a:rPr lang="en-US" altLang="zh-CN" sz="2200" dirty="0" err="1">
                <a:ea typeface="华文中宋" panose="02010600040101010101" pitchFamily="2" charset="-122"/>
              </a:rPr>
              <a:t>malloc</a:t>
            </a:r>
            <a:r>
              <a:rPr lang="en-US" altLang="zh-CN" sz="2200" dirty="0">
                <a:ea typeface="华文中宋" panose="02010600040101010101" pitchFamily="2" charset="-122"/>
              </a:rPr>
              <a:t> (</a:t>
            </a:r>
            <a:r>
              <a:rPr lang="en-US" altLang="zh-CN" sz="2200" dirty="0" err="1">
                <a:ea typeface="华文中宋" panose="02010600040101010101" pitchFamily="2" charset="-122"/>
              </a:rPr>
              <a:t>sizeof</a:t>
            </a:r>
            <a:r>
              <a:rPr lang="en-US" altLang="zh-CN" sz="2200" dirty="0">
                <a:ea typeface="华文中宋" panose="02010600040101010101" pitchFamily="2" charset="-122"/>
              </a:rPr>
              <a:t> (</a:t>
            </a:r>
            <a:r>
              <a:rPr lang="en-US" altLang="zh-CN" sz="2200" dirty="0" err="1">
                <a:ea typeface="华文中宋" panose="02010600040101010101" pitchFamily="2" charset="-122"/>
              </a:rPr>
              <a:t>LNode</a:t>
            </a:r>
            <a:r>
              <a:rPr lang="en-US" altLang="zh-CN" sz="2200" dirty="0">
                <a:ea typeface="华文中宋" panose="02010600040101010101" pitchFamily="2" charset="-122"/>
              </a:rPr>
              <a:t>));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   L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 = NULL;    // </a:t>
            </a:r>
            <a:r>
              <a:rPr lang="zh-CN" altLang="en-US" sz="2200" dirty="0"/>
              <a:t>先建立一个带头结点的单链表</a:t>
            </a:r>
            <a:br>
              <a:rPr lang="zh-CN" altLang="en-US" sz="2200" dirty="0">
                <a:ea typeface="华文中宋" panose="02010600040101010101" pitchFamily="2" charset="-122"/>
              </a:rPr>
            </a:br>
            <a:r>
              <a:rPr lang="zh-CN" altLang="en-US" sz="2200" dirty="0">
                <a:ea typeface="华文中宋" panose="02010600040101010101" pitchFamily="2" charset="-122"/>
              </a:rPr>
              <a:t>   </a:t>
            </a:r>
            <a:r>
              <a:rPr lang="en-US" altLang="zh-CN" sz="2200" dirty="0">
                <a:ea typeface="华文中宋" panose="02010600040101010101" pitchFamily="2" charset="-122"/>
              </a:rPr>
              <a:t>for (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200" dirty="0">
                <a:ea typeface="华文中宋" panose="02010600040101010101" pitchFamily="2" charset="-122"/>
              </a:rPr>
              <a:t> = </a:t>
            </a:r>
            <a:r>
              <a:rPr lang="en-US" altLang="zh-CN" sz="2200" i="1" dirty="0">
                <a:ea typeface="华文中宋" panose="02010600040101010101" pitchFamily="2" charset="-122"/>
              </a:rPr>
              <a:t>n</a:t>
            </a:r>
            <a:r>
              <a:rPr lang="en-US" altLang="zh-CN" sz="2200" dirty="0">
                <a:ea typeface="华文中宋" panose="02010600040101010101" pitchFamily="2" charset="-122"/>
              </a:rPr>
              <a:t>; 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200" dirty="0">
                <a:ea typeface="华文中宋" panose="02010600040101010101" pitchFamily="2" charset="-122"/>
              </a:rPr>
              <a:t> &gt; 0; --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200" dirty="0">
                <a:ea typeface="华文中宋" panose="02010600040101010101" pitchFamily="2" charset="-122"/>
              </a:rPr>
              <a:t>) {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      </a:t>
            </a:r>
            <a:r>
              <a:rPr lang="en-US" altLang="zh-CN" sz="2200" i="1" dirty="0">
                <a:ea typeface="华文中宋" panose="02010600040101010101" pitchFamily="2" charset="-122"/>
              </a:rPr>
              <a:t>p</a:t>
            </a:r>
            <a:r>
              <a:rPr lang="en-US" altLang="zh-CN" sz="2200" dirty="0">
                <a:ea typeface="华文中宋" panose="02010600040101010101" pitchFamily="2" charset="-122"/>
              </a:rPr>
              <a:t> = (</a:t>
            </a:r>
            <a:r>
              <a:rPr lang="en-US" altLang="zh-CN" sz="2200" dirty="0" err="1">
                <a:ea typeface="华文中宋" panose="02010600040101010101" pitchFamily="2" charset="-122"/>
              </a:rPr>
              <a:t>LinkList</a:t>
            </a:r>
            <a:r>
              <a:rPr lang="en-US" altLang="zh-CN" sz="2200" dirty="0">
                <a:ea typeface="华文中宋" panose="02010600040101010101" pitchFamily="2" charset="-122"/>
              </a:rPr>
              <a:t>) </a:t>
            </a:r>
            <a:r>
              <a:rPr lang="en-US" altLang="zh-CN" sz="2200" dirty="0" err="1">
                <a:ea typeface="华文中宋" panose="02010600040101010101" pitchFamily="2" charset="-122"/>
              </a:rPr>
              <a:t>malloc</a:t>
            </a:r>
            <a:r>
              <a:rPr lang="en-US" altLang="zh-CN" sz="2200" dirty="0">
                <a:ea typeface="华文中宋" panose="02010600040101010101" pitchFamily="2" charset="-122"/>
              </a:rPr>
              <a:t> (</a:t>
            </a:r>
            <a:r>
              <a:rPr lang="en-US" altLang="zh-CN" sz="2200" dirty="0" err="1">
                <a:ea typeface="华文中宋" panose="02010600040101010101" pitchFamily="2" charset="-122"/>
              </a:rPr>
              <a:t>sizeof</a:t>
            </a:r>
            <a:r>
              <a:rPr lang="en-US" altLang="zh-CN" sz="2200" dirty="0">
                <a:ea typeface="华文中宋" panose="02010600040101010101" pitchFamily="2" charset="-122"/>
              </a:rPr>
              <a:t> (</a:t>
            </a:r>
            <a:r>
              <a:rPr lang="en-US" altLang="zh-CN" sz="2200" dirty="0" err="1">
                <a:ea typeface="华文中宋" panose="02010600040101010101" pitchFamily="2" charset="-122"/>
              </a:rPr>
              <a:t>LNode</a:t>
            </a:r>
            <a:r>
              <a:rPr lang="en-US" altLang="zh-CN" sz="2200" dirty="0">
                <a:ea typeface="华文中宋" panose="02010600040101010101" pitchFamily="2" charset="-122"/>
              </a:rPr>
              <a:t>));   // </a:t>
            </a:r>
            <a:r>
              <a:rPr lang="zh-CN" altLang="en-US" sz="2200" dirty="0"/>
              <a:t>生成新结点</a:t>
            </a:r>
            <a:br>
              <a:rPr lang="zh-CN" altLang="en-US" sz="2200" dirty="0">
                <a:ea typeface="华文中宋" panose="02010600040101010101" pitchFamily="2" charset="-122"/>
              </a:rPr>
            </a:br>
            <a:r>
              <a:rPr lang="zh-CN" altLang="en-US" sz="2200" dirty="0">
                <a:ea typeface="华文中宋" panose="02010600040101010101" pitchFamily="2" charset="-122"/>
              </a:rPr>
              <a:t>      </a:t>
            </a:r>
            <a:r>
              <a:rPr lang="en-US" altLang="zh-CN" sz="2200" dirty="0" err="1">
                <a:ea typeface="华文中宋" panose="02010600040101010101" pitchFamily="2" charset="-122"/>
              </a:rPr>
              <a:t>scanf</a:t>
            </a:r>
            <a:r>
              <a:rPr lang="en-US" altLang="zh-CN" sz="2200" dirty="0">
                <a:ea typeface="华文中宋" panose="02010600040101010101" pitchFamily="2" charset="-122"/>
              </a:rPr>
              <a:t>(&amp;</a:t>
            </a:r>
            <a:r>
              <a:rPr lang="en-US" altLang="zh-CN" sz="2200" i="1" dirty="0">
                <a:ea typeface="华文中宋" panose="02010600040101010101" pitchFamily="2" charset="-122"/>
              </a:rPr>
              <a:t>p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data);    // </a:t>
            </a:r>
            <a:r>
              <a:rPr lang="zh-CN" altLang="en-US" sz="2200" dirty="0"/>
              <a:t>输入元素值</a:t>
            </a:r>
            <a:br>
              <a:rPr lang="zh-CN" altLang="en-US" sz="2200" dirty="0">
                <a:ea typeface="华文中宋" panose="02010600040101010101" pitchFamily="2" charset="-122"/>
              </a:rPr>
            </a:br>
            <a:r>
              <a:rPr lang="zh-CN" altLang="en-US" sz="2200" dirty="0">
                <a:ea typeface="华文中宋" panose="02010600040101010101" pitchFamily="2" charset="-122"/>
              </a:rPr>
              <a:t>      </a:t>
            </a:r>
            <a:r>
              <a:rPr lang="en-US" altLang="zh-CN" sz="2200" i="1" dirty="0">
                <a:ea typeface="华文中宋" panose="02010600040101010101" pitchFamily="2" charset="-122"/>
              </a:rPr>
              <a:t>p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 = L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next; L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 = p;   // </a:t>
            </a:r>
            <a:r>
              <a:rPr lang="zh-CN" altLang="en-US" sz="2200" dirty="0"/>
              <a:t>插入到表头</a:t>
            </a:r>
            <a:r>
              <a:rPr lang="zh-CN" altLang="en-US" sz="2200" dirty="0">
                <a:ea typeface="华文中宋" panose="02010600040101010101" pitchFamily="2" charset="-122"/>
              </a:rPr>
              <a:t> </a:t>
            </a:r>
            <a:endParaRPr lang="en-US" altLang="zh-CN" sz="2200" dirty="0">
              <a:ea typeface="华文中宋" panose="020106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     }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} // </a:t>
            </a:r>
            <a:r>
              <a:rPr lang="en-US" altLang="zh-CN" sz="2200" dirty="0" err="1">
                <a:ea typeface="华文中宋" panose="02010600040101010101" pitchFamily="2" charset="-122"/>
              </a:rPr>
              <a:t>CreateList_L</a:t>
            </a:r>
            <a:endParaRPr lang="en-US" altLang="zh-CN" sz="2200" dirty="0">
              <a:solidFill>
                <a:srgbClr val="0000FF"/>
              </a:solidFill>
              <a:ea typeface="华文中宋" panose="02010600040101010101" pitchFamily="2" charset="-122"/>
            </a:endParaRPr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5580379" y="6077891"/>
            <a:ext cx="3877985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ea typeface="华文中宋" panose="02010600040101010101" pitchFamily="2" charset="-122"/>
              </a:rPr>
              <a:t>算法的时间复杂度为：</a:t>
            </a:r>
            <a:r>
              <a:rPr lang="en-US" altLang="zh-CN" sz="2400" i="1" dirty="0">
                <a:solidFill>
                  <a:srgbClr val="0000FF"/>
                </a:solidFill>
                <a:ea typeface="华文中宋" panose="02010600040101010101" pitchFamily="2" charset="-122"/>
              </a:rPr>
              <a:t>O</a:t>
            </a:r>
            <a:r>
              <a:rPr lang="en-US" altLang="zh-CN" sz="2400" dirty="0">
                <a:solidFill>
                  <a:srgbClr val="0000FF"/>
                </a:solidFill>
                <a:ea typeface="华文中宋" panose="02010600040101010101" pitchFamily="2" charset="-122"/>
              </a:rPr>
              <a:t>(</a:t>
            </a:r>
            <a:r>
              <a:rPr lang="en-US" altLang="zh-CN" sz="2400" i="1" dirty="0">
                <a:solidFill>
                  <a:srgbClr val="0000FF"/>
                </a:solidFill>
                <a:ea typeface="华文中宋" panose="02010600040101010101" pitchFamily="2" charset="-122"/>
              </a:rPr>
              <a:t>n</a:t>
            </a:r>
            <a:r>
              <a:rPr lang="en-US" altLang="zh-CN" sz="2400" dirty="0">
                <a:solidFill>
                  <a:srgbClr val="0000FF"/>
                </a:solidFill>
                <a:ea typeface="华文中宋" panose="02010600040101010101" pitchFamily="2" charset="-122"/>
              </a:rPr>
              <a:t>) </a:t>
            </a:r>
          </a:p>
        </p:txBody>
      </p:sp>
      <p:sp>
        <p:nvSpPr>
          <p:cNvPr id="37901" name="AutoShape 13"/>
          <p:cNvSpPr/>
          <p:nvPr/>
        </p:nvSpPr>
        <p:spPr bwMode="auto">
          <a:xfrm>
            <a:off x="8472265" y="3161978"/>
            <a:ext cx="142875" cy="627062"/>
          </a:xfrm>
          <a:prstGeom prst="rightBrace">
            <a:avLst>
              <a:gd name="adj1" fmla="val 36574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2" name="Text Box 14"/>
          <p:cNvSpPr txBox="1">
            <a:spLocks noChangeArrowheads="1"/>
          </p:cNvSpPr>
          <p:nvPr/>
        </p:nvSpPr>
        <p:spPr bwMode="auto">
          <a:xfrm>
            <a:off x="8615140" y="3259832"/>
            <a:ext cx="930063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/>
              <a:t>初始化 </a:t>
            </a:r>
          </a:p>
        </p:txBody>
      </p:sp>
      <p:sp>
        <p:nvSpPr>
          <p:cNvPr id="37904" name="AutoShape 16"/>
          <p:cNvSpPr>
            <a:spLocks noChangeArrowheads="1"/>
          </p:cNvSpPr>
          <p:nvPr/>
        </p:nvSpPr>
        <p:spPr bwMode="auto">
          <a:xfrm>
            <a:off x="1775521" y="476672"/>
            <a:ext cx="8424863" cy="10795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lnSpc>
                <a:spcPct val="110000"/>
              </a:lnSpc>
            </a:pPr>
            <a:r>
              <a:rPr lang="en-US" altLang="zh-CN" dirty="0"/>
              <a:t>        </a:t>
            </a:r>
            <a:r>
              <a:rPr lang="zh-CN" altLang="en-US" sz="2200" dirty="0"/>
              <a:t>如果是“顺序”创建单链表，那么算法该如何写呢？ </a:t>
            </a:r>
          </a:p>
        </p:txBody>
      </p:sp>
      <p:sp>
        <p:nvSpPr>
          <p:cNvPr id="37905" name="AutoShape 17"/>
          <p:cNvSpPr>
            <a:spLocks noChangeArrowheads="1"/>
          </p:cNvSpPr>
          <p:nvPr/>
        </p:nvSpPr>
        <p:spPr bwMode="auto">
          <a:xfrm>
            <a:off x="1775521" y="476673"/>
            <a:ext cx="8424863" cy="10810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lnSpc>
                <a:spcPct val="130000"/>
              </a:lnSpc>
            </a:pPr>
            <a:r>
              <a:rPr lang="en-US" altLang="zh-CN" dirty="0"/>
              <a:t>            </a:t>
            </a:r>
            <a:r>
              <a:rPr lang="zh-CN" altLang="en-US" sz="2200" dirty="0"/>
              <a:t>因为每个新生成的结点的插入位置在表尾，则算法 </a:t>
            </a:r>
          </a:p>
          <a:p>
            <a:pPr>
              <a:lnSpc>
                <a:spcPct val="130000"/>
              </a:lnSpc>
            </a:pPr>
            <a:r>
              <a:rPr lang="zh-CN" altLang="en-US" sz="2200" dirty="0"/>
              <a:t>    中必须维持一个始终指向已建立的链表表尾的指针。  </a:t>
            </a:r>
          </a:p>
        </p:txBody>
      </p:sp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4953001" y="1700213"/>
            <a:ext cx="1237839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anose="02010600040101010101" pitchFamily="2" charset="-122"/>
              </a:rPr>
              <a:t>算法 </a:t>
            </a:r>
            <a:r>
              <a:rPr lang="en-US" altLang="zh-CN">
                <a:ea typeface="华文中宋" panose="02010600040101010101" pitchFamily="2" charset="-122"/>
              </a:rPr>
              <a:t>2.11 </a:t>
            </a:r>
            <a:r>
              <a:rPr lang="en-US" altLang="zh-CN" baseline="-800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8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78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1" dur="10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10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10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7" grpId="0" autoUpdateAnimBg="0"/>
      <p:bldP spid="37896" grpId="0" autoUpdateAnimBg="0"/>
      <p:bldP spid="37898" grpId="0" autoUpdateAnimBg="0"/>
      <p:bldP spid="37900" grpId="0" autoUpdateAnimBg="0"/>
      <p:bldP spid="37901" grpId="0" animBg="1"/>
      <p:bldP spid="37902" grpId="0"/>
      <p:bldP spid="37904" grpId="0" animBg="1"/>
      <p:bldP spid="37905" grpId="0" animBg="1"/>
      <p:bldP spid="37899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037898" y="1340769"/>
            <a:ext cx="8077852" cy="456124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1</a:t>
            </a:r>
            <a:r>
              <a:rPr lang="zh-CN" altLang="en-US" sz="2200" dirty="0">
                <a:ea typeface="华文中宋" panose="02010600040101010101" pitchFamily="2" charset="-122"/>
              </a:rPr>
              <a:t>、线性表采用链式存储结构时，其地址 </a:t>
            </a:r>
            <a:r>
              <a:rPr lang="en-US" altLang="zh-CN" sz="2200" dirty="0">
                <a:ea typeface="华文中宋" panose="02010600040101010101" pitchFamily="2" charset="-122"/>
              </a:rPr>
              <a:t>( )</a:t>
            </a:r>
            <a:r>
              <a:rPr lang="zh-CN" altLang="en-US" sz="2200" dirty="0">
                <a:ea typeface="华文中宋" panose="02010600040101010101" pitchFamily="2" charset="-122"/>
              </a:rPr>
              <a:t>。 </a:t>
            </a:r>
            <a:br>
              <a:rPr lang="zh-CN" altLang="en-US" sz="2200" dirty="0">
                <a:ea typeface="华文中宋" panose="02010600040101010101" pitchFamily="2" charset="-122"/>
              </a:rPr>
            </a:br>
            <a:r>
              <a:rPr lang="zh-CN" altLang="en-US" sz="2200" dirty="0">
                <a:ea typeface="华文中宋" panose="02010600040101010101" pitchFamily="2" charset="-122"/>
              </a:rPr>
              <a:t>      </a:t>
            </a:r>
            <a:r>
              <a:rPr lang="en-US" altLang="zh-CN" sz="2200" dirty="0">
                <a:ea typeface="华文中宋" panose="02010600040101010101" pitchFamily="2" charset="-122"/>
              </a:rPr>
              <a:t>(A) </a:t>
            </a:r>
            <a:r>
              <a:rPr lang="zh-CN" altLang="en-US" sz="2200" dirty="0">
                <a:ea typeface="华文中宋" panose="02010600040101010101" pitchFamily="2" charset="-122"/>
              </a:rPr>
              <a:t>必须是连续的              </a:t>
            </a:r>
            <a:r>
              <a:rPr lang="en-US" altLang="zh-CN" sz="2200" dirty="0">
                <a:ea typeface="华文中宋" panose="02010600040101010101" pitchFamily="2" charset="-122"/>
              </a:rPr>
              <a:t>(B) </a:t>
            </a:r>
            <a:r>
              <a:rPr lang="zh-CN" altLang="en-US" sz="2200" dirty="0">
                <a:ea typeface="华文中宋" panose="02010600040101010101" pitchFamily="2" charset="-122"/>
              </a:rPr>
              <a:t>部分元素的地址必须是连续的  </a:t>
            </a:r>
            <a:br>
              <a:rPr lang="zh-CN" altLang="en-US" sz="2200" dirty="0">
                <a:ea typeface="华文中宋" panose="02010600040101010101" pitchFamily="2" charset="-122"/>
              </a:rPr>
            </a:br>
            <a:r>
              <a:rPr lang="zh-CN" altLang="en-US" sz="2200" dirty="0">
                <a:ea typeface="华文中宋" panose="02010600040101010101" pitchFamily="2" charset="-122"/>
              </a:rPr>
              <a:t>      </a:t>
            </a:r>
            <a:r>
              <a:rPr lang="en-US" altLang="zh-CN" sz="2200" dirty="0">
                <a:ea typeface="华文中宋" panose="02010600040101010101" pitchFamily="2" charset="-122"/>
              </a:rPr>
              <a:t>(C) </a:t>
            </a:r>
            <a:r>
              <a:rPr lang="zh-CN" altLang="en-US" sz="2200" dirty="0">
                <a:ea typeface="华文中宋" panose="02010600040101010101" pitchFamily="2" charset="-122"/>
              </a:rPr>
              <a:t>一定是不连续的          </a:t>
            </a:r>
            <a:r>
              <a:rPr lang="en-US" altLang="zh-CN" sz="2200" dirty="0">
                <a:ea typeface="华文中宋" panose="02010600040101010101" pitchFamily="2" charset="-122"/>
              </a:rPr>
              <a:t>(D) </a:t>
            </a:r>
            <a:r>
              <a:rPr lang="zh-CN" altLang="en-US" sz="2200" dirty="0">
                <a:ea typeface="华文中宋" panose="02010600040101010101" pitchFamily="2" charset="-122"/>
              </a:rPr>
              <a:t>连续与否均可以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2</a:t>
            </a:r>
            <a:r>
              <a:rPr lang="zh-CN" altLang="en-US" sz="2200" dirty="0">
                <a:ea typeface="华文中宋" panose="02010600040101010101" pitchFamily="2" charset="-122"/>
              </a:rPr>
              <a:t>、在一个单链表中，在 </a:t>
            </a:r>
            <a:r>
              <a:rPr lang="en-US" altLang="zh-CN" sz="2200" dirty="0">
                <a:ea typeface="华文中宋" panose="02010600040101010101" pitchFamily="2" charset="-122"/>
              </a:rPr>
              <a:t>p </a:t>
            </a:r>
            <a:r>
              <a:rPr lang="zh-CN" altLang="en-US" sz="2200" dirty="0">
                <a:ea typeface="华文中宋" panose="02010600040101010101" pitchFamily="2" charset="-122"/>
              </a:rPr>
              <a:t>之后插入 </a:t>
            </a:r>
            <a:r>
              <a:rPr lang="en-US" altLang="zh-CN" sz="2200" dirty="0">
                <a:ea typeface="华文中宋" panose="02010600040101010101" pitchFamily="2" charset="-122"/>
              </a:rPr>
              <a:t>s </a:t>
            </a:r>
            <a:r>
              <a:rPr lang="zh-CN" altLang="en-US" sz="2200" dirty="0">
                <a:ea typeface="华文中宋" panose="02010600040101010101" pitchFamily="2" charset="-122"/>
              </a:rPr>
              <a:t>所指结点，则执行 </a:t>
            </a:r>
            <a:r>
              <a:rPr lang="en-US" altLang="zh-CN" sz="2200" dirty="0">
                <a:ea typeface="华文中宋" panose="02010600040101010101" pitchFamily="2" charset="-122"/>
              </a:rPr>
              <a:t>( )</a:t>
            </a:r>
            <a:r>
              <a:rPr lang="zh-CN" altLang="en-US" sz="2200" dirty="0">
                <a:ea typeface="华文中宋" panose="02010600040101010101" pitchFamily="2" charset="-122"/>
              </a:rPr>
              <a:t>。</a:t>
            </a:r>
          </a:p>
          <a:p>
            <a:pPr>
              <a:lnSpc>
                <a:spcPct val="120000"/>
              </a:lnSpc>
            </a:pPr>
            <a:r>
              <a:rPr lang="zh-CN" altLang="en-US" sz="2200" dirty="0">
                <a:ea typeface="华文中宋" panose="02010600040101010101" pitchFamily="2" charset="-122"/>
              </a:rPr>
              <a:t>   （</a:t>
            </a:r>
            <a:r>
              <a:rPr lang="en-US" altLang="zh-CN" sz="2200" dirty="0">
                <a:ea typeface="华文中宋" panose="02010600040101010101" pitchFamily="2" charset="-122"/>
              </a:rPr>
              <a:t>A</a:t>
            </a:r>
            <a:r>
              <a:rPr lang="zh-CN" altLang="en-US" sz="2200" dirty="0">
                <a:ea typeface="华文中宋" panose="02010600040101010101" pitchFamily="2" charset="-122"/>
              </a:rPr>
              <a:t>）</a:t>
            </a:r>
            <a:r>
              <a:rPr lang="en-US" altLang="zh-CN" sz="2200" dirty="0">
                <a:ea typeface="华文中宋" panose="02010600040101010101" pitchFamily="2" charset="-122"/>
              </a:rPr>
              <a:t>s-&gt;next=</a:t>
            </a:r>
            <a:r>
              <a:rPr lang="en-US" altLang="zh-CN" sz="2200" dirty="0" err="1">
                <a:ea typeface="华文中宋" panose="02010600040101010101" pitchFamily="2" charset="-122"/>
              </a:rPr>
              <a:t>p;p</a:t>
            </a:r>
            <a:r>
              <a:rPr lang="en-US" altLang="zh-CN" sz="2200" dirty="0">
                <a:ea typeface="华文中宋" panose="02010600040101010101" pitchFamily="2" charset="-122"/>
              </a:rPr>
              <a:t>-&gt;next=s; </a:t>
            </a:r>
            <a:r>
              <a:rPr lang="zh-CN" altLang="en-US" sz="2200" dirty="0">
                <a:ea typeface="华文中宋" panose="02010600040101010101" pitchFamily="2" charset="-122"/>
              </a:rPr>
              <a:t>（</a:t>
            </a:r>
            <a:r>
              <a:rPr lang="en-US" altLang="zh-CN" sz="2200" dirty="0">
                <a:ea typeface="华文中宋" panose="02010600040101010101" pitchFamily="2" charset="-122"/>
              </a:rPr>
              <a:t>B</a:t>
            </a:r>
            <a:r>
              <a:rPr lang="zh-CN" altLang="en-US" sz="2200" dirty="0">
                <a:ea typeface="华文中宋" panose="02010600040101010101" pitchFamily="2" charset="-122"/>
              </a:rPr>
              <a:t>） </a:t>
            </a:r>
            <a:r>
              <a:rPr lang="en-US" altLang="zh-CN" sz="2200" dirty="0">
                <a:ea typeface="华文中宋" panose="02010600040101010101" pitchFamily="2" charset="-122"/>
              </a:rPr>
              <a:t>s-&gt;next=p-&gt;</a:t>
            </a:r>
            <a:r>
              <a:rPr lang="en-US" altLang="zh-CN" sz="2200" dirty="0" err="1">
                <a:ea typeface="华文中宋" panose="02010600040101010101" pitchFamily="2" charset="-122"/>
              </a:rPr>
              <a:t>next;p</a:t>
            </a:r>
            <a:r>
              <a:rPr lang="en-US" altLang="zh-CN" sz="2200" dirty="0">
                <a:ea typeface="华文中宋" panose="02010600040101010101" pitchFamily="2" charset="-122"/>
              </a:rPr>
              <a:t>-&gt;next=s; 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   </a:t>
            </a:r>
            <a:r>
              <a:rPr lang="zh-CN" altLang="en-US" sz="2200" dirty="0">
                <a:ea typeface="华文中宋" panose="02010600040101010101" pitchFamily="2" charset="-122"/>
              </a:rPr>
              <a:t>（</a:t>
            </a:r>
            <a:r>
              <a:rPr lang="en-US" altLang="zh-CN" sz="2200" dirty="0">
                <a:ea typeface="华文中宋" panose="02010600040101010101" pitchFamily="2" charset="-122"/>
              </a:rPr>
              <a:t>C</a:t>
            </a:r>
            <a:r>
              <a:rPr lang="zh-CN" altLang="en-US" sz="2200" dirty="0">
                <a:ea typeface="华文中宋" panose="02010600040101010101" pitchFamily="2" charset="-122"/>
              </a:rPr>
              <a:t>）</a:t>
            </a:r>
            <a:r>
              <a:rPr lang="en-US" altLang="zh-CN" sz="2200" dirty="0">
                <a:ea typeface="华文中宋" panose="02010600040101010101" pitchFamily="2" charset="-122"/>
              </a:rPr>
              <a:t>s-&gt;next=p-&gt;</a:t>
            </a:r>
            <a:r>
              <a:rPr lang="en-US" altLang="zh-CN" sz="2200" dirty="0" err="1">
                <a:ea typeface="华文中宋" panose="02010600040101010101" pitchFamily="2" charset="-122"/>
              </a:rPr>
              <a:t>next;p</a:t>
            </a:r>
            <a:r>
              <a:rPr lang="en-US" altLang="zh-CN" sz="2200" dirty="0">
                <a:ea typeface="华文中宋" panose="02010600040101010101" pitchFamily="2" charset="-122"/>
              </a:rPr>
              <a:t>=s; </a:t>
            </a:r>
            <a:r>
              <a:rPr lang="zh-CN" altLang="en-US" sz="2200" dirty="0">
                <a:ea typeface="华文中宋" panose="02010600040101010101" pitchFamily="2" charset="-122"/>
              </a:rPr>
              <a:t>（</a:t>
            </a:r>
            <a:r>
              <a:rPr lang="en-US" altLang="zh-CN" sz="2200" dirty="0">
                <a:ea typeface="华文中宋" panose="02010600040101010101" pitchFamily="2" charset="-122"/>
              </a:rPr>
              <a:t>D</a:t>
            </a:r>
            <a:r>
              <a:rPr lang="zh-CN" altLang="en-US" sz="2200" dirty="0">
                <a:ea typeface="华文中宋" panose="02010600040101010101" pitchFamily="2" charset="-122"/>
              </a:rPr>
              <a:t>）</a:t>
            </a:r>
            <a:r>
              <a:rPr lang="en-US" altLang="zh-CN" sz="2200" dirty="0">
                <a:ea typeface="华文中宋" panose="02010600040101010101" pitchFamily="2" charset="-122"/>
              </a:rPr>
              <a:t>p-&gt;next=</a:t>
            </a:r>
            <a:r>
              <a:rPr lang="en-US" altLang="zh-CN" sz="2200" dirty="0" err="1">
                <a:ea typeface="华文中宋" panose="02010600040101010101" pitchFamily="2" charset="-122"/>
              </a:rPr>
              <a:t>s;s</a:t>
            </a:r>
            <a:r>
              <a:rPr lang="en-US" altLang="zh-CN" sz="2200" dirty="0">
                <a:ea typeface="华文中宋" panose="02010600040101010101" pitchFamily="2" charset="-122"/>
              </a:rPr>
              <a:t>-&gt;next=p; 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3</a:t>
            </a:r>
            <a:r>
              <a:rPr lang="zh-CN" altLang="en-US" sz="2200" dirty="0">
                <a:ea typeface="华文中宋" panose="02010600040101010101" pitchFamily="2" charset="-122"/>
              </a:rPr>
              <a:t>、在一个单链表中，若删除 </a:t>
            </a:r>
            <a:r>
              <a:rPr lang="en-US" altLang="zh-CN" sz="2200" dirty="0">
                <a:ea typeface="华文中宋" panose="02010600040101010101" pitchFamily="2" charset="-122"/>
              </a:rPr>
              <a:t>p </a:t>
            </a:r>
            <a:r>
              <a:rPr lang="zh-CN" altLang="en-US" sz="2200" dirty="0">
                <a:ea typeface="华文中宋" panose="02010600040101010101" pitchFamily="2" charset="-122"/>
              </a:rPr>
              <a:t>所指结点的后继结点，则执行 </a:t>
            </a:r>
            <a:r>
              <a:rPr lang="en-US" altLang="zh-CN" sz="2200" dirty="0">
                <a:ea typeface="华文中宋" panose="02010600040101010101" pitchFamily="2" charset="-122"/>
              </a:rPr>
              <a:t>( ) 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   </a:t>
            </a:r>
            <a:r>
              <a:rPr lang="zh-CN" altLang="en-US" sz="2200" dirty="0">
                <a:ea typeface="华文中宋" panose="02010600040101010101" pitchFamily="2" charset="-122"/>
              </a:rPr>
              <a:t>（</a:t>
            </a:r>
            <a:r>
              <a:rPr lang="en-US" altLang="zh-CN" sz="2200" dirty="0">
                <a:ea typeface="华文中宋" panose="02010600040101010101" pitchFamily="2" charset="-122"/>
              </a:rPr>
              <a:t>A</a:t>
            </a:r>
            <a:r>
              <a:rPr lang="zh-CN" altLang="en-US" sz="2200" dirty="0">
                <a:ea typeface="华文中宋" panose="02010600040101010101" pitchFamily="2" charset="-122"/>
              </a:rPr>
              <a:t>）</a:t>
            </a:r>
            <a:r>
              <a:rPr lang="en-US" altLang="zh-CN" sz="2200" dirty="0">
                <a:ea typeface="华文中宋" panose="02010600040101010101" pitchFamily="2" charset="-122"/>
              </a:rPr>
              <a:t>p-&gt;next=p-&gt;next-&gt;next; 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   </a:t>
            </a:r>
            <a:r>
              <a:rPr lang="zh-CN" altLang="en-US" sz="2200" dirty="0">
                <a:ea typeface="华文中宋" panose="02010600040101010101" pitchFamily="2" charset="-122"/>
              </a:rPr>
              <a:t>（</a:t>
            </a:r>
            <a:r>
              <a:rPr lang="en-US" altLang="zh-CN" sz="2200" dirty="0">
                <a:ea typeface="华文中宋" panose="02010600040101010101" pitchFamily="2" charset="-122"/>
              </a:rPr>
              <a:t>B</a:t>
            </a:r>
            <a:r>
              <a:rPr lang="zh-CN" altLang="en-US" sz="2200" dirty="0">
                <a:ea typeface="华文中宋" panose="02010600040101010101" pitchFamily="2" charset="-122"/>
              </a:rPr>
              <a:t>）</a:t>
            </a:r>
            <a:r>
              <a:rPr lang="en-US" altLang="zh-CN" sz="2200" dirty="0">
                <a:ea typeface="华文中宋" panose="02010600040101010101" pitchFamily="2" charset="-122"/>
              </a:rPr>
              <a:t>p=p-&gt;next; p-&gt;next=p-&gt;next-&gt;next; 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   </a:t>
            </a:r>
            <a:r>
              <a:rPr lang="zh-CN" altLang="en-US" sz="2200" dirty="0">
                <a:ea typeface="华文中宋" panose="02010600040101010101" pitchFamily="2" charset="-122"/>
              </a:rPr>
              <a:t>（</a:t>
            </a:r>
            <a:r>
              <a:rPr lang="en-US" altLang="zh-CN" sz="2200" dirty="0">
                <a:ea typeface="华文中宋" panose="02010600040101010101" pitchFamily="2" charset="-122"/>
              </a:rPr>
              <a:t>C</a:t>
            </a:r>
            <a:r>
              <a:rPr lang="zh-CN" altLang="en-US" sz="2200" dirty="0">
                <a:ea typeface="华文中宋" panose="02010600040101010101" pitchFamily="2" charset="-122"/>
              </a:rPr>
              <a:t>）</a:t>
            </a:r>
            <a:r>
              <a:rPr lang="en-US" altLang="zh-CN" sz="2200" dirty="0">
                <a:ea typeface="华文中宋" panose="02010600040101010101" pitchFamily="2" charset="-122"/>
              </a:rPr>
              <a:t>p-&gt;next=p-&gt;next;    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   </a:t>
            </a:r>
            <a:r>
              <a:rPr lang="zh-CN" altLang="en-US" sz="2200" dirty="0">
                <a:ea typeface="华文中宋" panose="02010600040101010101" pitchFamily="2" charset="-122"/>
              </a:rPr>
              <a:t>（</a:t>
            </a:r>
            <a:r>
              <a:rPr lang="en-US" altLang="zh-CN" sz="2200" dirty="0">
                <a:ea typeface="华文中宋" panose="02010600040101010101" pitchFamily="2" charset="-122"/>
              </a:rPr>
              <a:t>D</a:t>
            </a:r>
            <a:r>
              <a:rPr lang="zh-CN" altLang="en-US" sz="2200" dirty="0">
                <a:ea typeface="华文中宋" panose="02010600040101010101" pitchFamily="2" charset="-122"/>
              </a:rPr>
              <a:t>）</a:t>
            </a:r>
            <a:r>
              <a:rPr lang="en-US" altLang="zh-CN" sz="2200" dirty="0">
                <a:ea typeface="华文中宋" panose="02010600040101010101" pitchFamily="2" charset="-122"/>
              </a:rPr>
              <a:t>p =p-&gt;next-&gt;next;  </a:t>
            </a:r>
          </a:p>
        </p:txBody>
      </p:sp>
      <p:sp>
        <p:nvSpPr>
          <p:cNvPr id="5" name="矩形 4"/>
          <p:cNvSpPr/>
          <p:nvPr/>
        </p:nvSpPr>
        <p:spPr>
          <a:xfrm>
            <a:off x="8040216" y="1124744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408368" y="2492896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480376" y="4293096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静态链表表示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41376" y="1700808"/>
            <a:ext cx="8909248" cy="3861897"/>
          </a:xfrm>
        </p:spPr>
        <p:txBody>
          <a:bodyPr/>
          <a:lstStyle/>
          <a:p>
            <a:pPr algn="just">
              <a:spcBef>
                <a:spcPct val="5000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#define MAXSIZE 1000      / /</a:t>
            </a:r>
            <a:r>
              <a:rPr lang="zh-CN" altLang="en-US" dirty="0">
                <a:latin typeface="Times New Roman" panose="02020603050405020304" pitchFamily="18" charset="0"/>
              </a:rPr>
              <a:t>链表的最大长度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typedef  struct{ </a:t>
            </a:r>
          </a:p>
          <a:p>
            <a:pPr algn="just">
              <a:spcBef>
                <a:spcPct val="5000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 </a:t>
            </a:r>
            <a:r>
              <a:rPr lang="en-US" altLang="zh-CN" dirty="0" err="1">
                <a:latin typeface="Times New Roman" panose="02020603050405020304" pitchFamily="18" charset="0"/>
              </a:rPr>
              <a:t>ElemType</a:t>
            </a:r>
            <a:r>
              <a:rPr lang="en-US" altLang="zh-CN" dirty="0">
                <a:latin typeface="Times New Roman" panose="02020603050405020304" pitchFamily="18" charset="0"/>
              </a:rPr>
              <a:t> data</a:t>
            </a:r>
            <a:r>
              <a:rPr lang="zh-CN" altLang="en-US" dirty="0">
                <a:latin typeface="Times New Roman" panose="02020603050405020304" pitchFamily="18" charset="0"/>
              </a:rPr>
              <a:t>；  </a:t>
            </a:r>
          </a:p>
          <a:p>
            <a:pPr algn="just">
              <a:spcBef>
                <a:spcPct val="5000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     </a:t>
            </a:r>
            <a:r>
              <a:rPr lang="en-US" altLang="zh-CN" dirty="0" err="1">
                <a:latin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</a:rPr>
              <a:t> cur</a:t>
            </a:r>
            <a:r>
              <a:rPr lang="zh-CN" altLang="en-US" dirty="0">
                <a:latin typeface="Times New Roman" panose="02020603050405020304" pitchFamily="18" charset="0"/>
              </a:rPr>
              <a:t>； </a:t>
            </a:r>
          </a:p>
          <a:p>
            <a:pPr>
              <a:spcBef>
                <a:spcPct val="5000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}component,  </a:t>
            </a:r>
            <a:r>
              <a:rPr lang="en-US" altLang="zh-CN" dirty="0" err="1">
                <a:latin typeface="Times New Roman" panose="02020603050405020304" pitchFamily="18" charset="0"/>
              </a:rPr>
              <a:t>SLinkList</a:t>
            </a:r>
            <a:r>
              <a:rPr lang="en-US" altLang="zh-CN" dirty="0">
                <a:latin typeface="Times New Roman" panose="02020603050405020304" pitchFamily="18" charset="0"/>
              </a:rPr>
              <a:t>[</a:t>
            </a:r>
            <a:r>
              <a:rPr lang="en-US" altLang="zh-CN" dirty="0"/>
              <a:t>MAXSIZE</a:t>
            </a:r>
            <a:r>
              <a:rPr lang="en-US" altLang="zh-CN" dirty="0">
                <a:latin typeface="Times New Roman" panose="02020603050405020304" pitchFamily="18" charset="0"/>
              </a:rPr>
              <a:t>]</a:t>
            </a:r>
            <a:r>
              <a:rPr lang="zh-CN" altLang="en-US" dirty="0">
                <a:latin typeface="Times New Roman" panose="02020603050405020304" pitchFamily="18" charset="0"/>
              </a:rPr>
              <a:t>；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197768"/>
            <a:ext cx="8229600" cy="1143000"/>
          </a:xfrm>
        </p:spPr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静态链表</a:t>
            </a:r>
            <a:endParaRPr lang="zh-CN" altLang="en-US" dirty="0"/>
          </a:p>
        </p:txBody>
      </p:sp>
      <p:pic>
        <p:nvPicPr>
          <p:cNvPr id="5" name="Picture 4" descr="0000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2611364" y="1340768"/>
            <a:ext cx="7568841" cy="4752528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79576" y="1394743"/>
            <a:ext cx="396044" cy="4125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4" name="Text Box 12"/>
          <p:cNvSpPr txBox="1">
            <a:spLocks noChangeArrowheads="1"/>
          </p:cNvSpPr>
          <p:nvPr/>
        </p:nvSpPr>
        <p:spPr bwMode="auto">
          <a:xfrm>
            <a:off x="4574302" y="260649"/>
            <a:ext cx="1593706" cy="49244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600" dirty="0">
                <a:ea typeface="华文中宋" panose="02010600040101010101" pitchFamily="2" charset="-122"/>
              </a:rPr>
              <a:t>循环链表 </a:t>
            </a:r>
          </a:p>
        </p:txBody>
      </p:sp>
      <p:sp>
        <p:nvSpPr>
          <p:cNvPr id="38926" name="Text Box 14"/>
          <p:cNvSpPr txBox="1">
            <a:spLocks noChangeArrowheads="1"/>
          </p:cNvSpPr>
          <p:nvPr/>
        </p:nvSpPr>
        <p:spPr bwMode="auto">
          <a:xfrm>
            <a:off x="1958976" y="1000126"/>
            <a:ext cx="7532831" cy="99084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        </a:t>
            </a:r>
            <a:r>
              <a:rPr lang="zh-CN" altLang="en-US" sz="2200" dirty="0">
                <a:ea typeface="华文中宋" panose="02010600040101010101" pitchFamily="2" charset="-122"/>
              </a:rPr>
              <a:t>循环链表：</a:t>
            </a:r>
            <a:r>
              <a:rPr lang="zh-CN" altLang="en-US" sz="2200" dirty="0"/>
              <a:t>是一种头尾相接的链表（即：表中最后一个 </a:t>
            </a:r>
          </a:p>
          <a:p>
            <a:pPr>
              <a:lnSpc>
                <a:spcPct val="140000"/>
              </a:lnSpc>
            </a:pPr>
            <a:r>
              <a:rPr lang="zh-CN" altLang="en-US" sz="2200" dirty="0"/>
              <a:t>结点的指针域指向头结点，整个链表形成一个环）。</a:t>
            </a:r>
          </a:p>
        </p:txBody>
      </p:sp>
      <p:sp>
        <p:nvSpPr>
          <p:cNvPr id="38927" name="Text Box 15"/>
          <p:cNvSpPr txBox="1">
            <a:spLocks noChangeArrowheads="1"/>
          </p:cNvSpPr>
          <p:nvPr/>
        </p:nvSpPr>
        <p:spPr bwMode="auto">
          <a:xfrm>
            <a:off x="1955801" y="4124326"/>
            <a:ext cx="7250703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ea typeface="华文中宋" panose="02010600040101010101" pitchFamily="2" charset="-122"/>
              </a:rPr>
              <a:t>        </a:t>
            </a:r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优点：</a:t>
            </a:r>
            <a:r>
              <a:rPr lang="zh-CN" altLang="en-US" sz="2200" dirty="0"/>
              <a:t>从表中任一结点出发均可找到表中其他结点。</a:t>
            </a:r>
            <a:r>
              <a:rPr lang="zh-CN" altLang="en-US" sz="2200" dirty="0">
                <a:ea typeface="华文中宋" panose="02010600040101010101" pitchFamily="2" charset="-122"/>
              </a:rPr>
              <a:t> </a:t>
            </a:r>
          </a:p>
        </p:txBody>
      </p:sp>
      <p:sp>
        <p:nvSpPr>
          <p:cNvPr id="38981" name="Text Box 69"/>
          <p:cNvSpPr txBox="1">
            <a:spLocks noChangeArrowheads="1"/>
          </p:cNvSpPr>
          <p:nvPr/>
        </p:nvSpPr>
        <p:spPr bwMode="auto">
          <a:xfrm>
            <a:off x="1137310" y="4614959"/>
            <a:ext cx="10061396" cy="15937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 dirty="0">
                <a:ea typeface="华文中宋" panose="02010600040101010101" pitchFamily="2" charset="-122"/>
              </a:rPr>
              <a:t>        </a:t>
            </a:r>
            <a:r>
              <a:rPr lang="zh-CN" altLang="en-US" sz="2400" dirty="0">
                <a:ea typeface="华文中宋" panose="02010600040101010101" pitchFamily="2" charset="-122"/>
              </a:rPr>
              <a:t>由于循环链表中没有 </a:t>
            </a:r>
            <a:r>
              <a:rPr lang="en-US" altLang="zh-CN" sz="2400" dirty="0">
                <a:ea typeface="华文中宋" panose="02010600040101010101" pitchFamily="2" charset="-122"/>
              </a:rPr>
              <a:t>NULL </a:t>
            </a:r>
            <a:r>
              <a:rPr lang="zh-CN" altLang="en-US" sz="2400" dirty="0">
                <a:ea typeface="华文中宋" panose="02010600040101010101" pitchFamily="2" charset="-122"/>
              </a:rPr>
              <a:t>指针，故涉及遍历操作时，其</a:t>
            </a:r>
            <a:r>
              <a:rPr lang="zh-CN" altLang="en-US" sz="2400" dirty="0">
                <a:solidFill>
                  <a:srgbClr val="0000FF"/>
                </a:solidFill>
                <a:ea typeface="华文中宋" panose="02010600040101010101" pitchFamily="2" charset="-122"/>
              </a:rPr>
              <a:t>终止条件</a:t>
            </a:r>
            <a:r>
              <a:rPr lang="zh-CN" altLang="en-US" sz="2400" dirty="0">
                <a:ea typeface="华文中宋" panose="02010600040101010101" pitchFamily="2" charset="-122"/>
              </a:rPr>
              <a:t>就不再像</a:t>
            </a:r>
            <a:r>
              <a:rPr lang="zh-CN" altLang="en-US" sz="2400" dirty="0">
                <a:solidFill>
                  <a:srgbClr val="0000FF"/>
                </a:solidFill>
                <a:ea typeface="华文中宋" panose="02010600040101010101" pitchFamily="2" charset="-122"/>
              </a:rPr>
              <a:t>非循环链表</a:t>
            </a:r>
            <a:r>
              <a:rPr lang="zh-CN" altLang="en-US" sz="2400" dirty="0">
                <a:ea typeface="华文中宋" panose="02010600040101010101" pitchFamily="2" charset="-122"/>
              </a:rPr>
              <a:t>那样</a:t>
            </a:r>
            <a:r>
              <a:rPr lang="zh-CN" altLang="en-US" sz="2400" dirty="0">
                <a:solidFill>
                  <a:srgbClr val="0000FF"/>
                </a:solidFill>
                <a:ea typeface="华文中宋" panose="02010600040101010101" pitchFamily="2" charset="-122"/>
              </a:rPr>
              <a:t>判断 </a:t>
            </a:r>
            <a:r>
              <a:rPr lang="en-US" altLang="zh-CN" sz="2400" dirty="0">
                <a:solidFill>
                  <a:srgbClr val="0000FF"/>
                </a:solidFill>
                <a:ea typeface="华文中宋" panose="02010600040101010101" pitchFamily="2" charset="-122"/>
              </a:rPr>
              <a:t>p </a:t>
            </a:r>
            <a:r>
              <a:rPr lang="zh-CN" altLang="en-US" sz="2400" dirty="0">
                <a:solidFill>
                  <a:srgbClr val="0000FF"/>
                </a:solidFill>
                <a:ea typeface="华文中宋" panose="02010600040101010101" pitchFamily="2" charset="-122"/>
              </a:rPr>
              <a:t>或 </a:t>
            </a:r>
            <a:r>
              <a:rPr lang="en-US" altLang="zh-CN" sz="2400" dirty="0">
                <a:solidFill>
                  <a:srgbClr val="0000FF"/>
                </a:solidFill>
                <a:ea typeface="华文中宋" panose="02010600040101010101" pitchFamily="2" charset="-122"/>
              </a:rPr>
              <a:t>p </a:t>
            </a:r>
            <a:r>
              <a:rPr lang="en-US" altLang="zh-CN" sz="2400" dirty="0">
                <a:solidFill>
                  <a:srgbClr val="0000FF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400" dirty="0">
                <a:solidFill>
                  <a:srgbClr val="0000FF"/>
                </a:solidFill>
                <a:ea typeface="华文中宋" panose="02010600040101010101" pitchFamily="2" charset="-122"/>
              </a:rPr>
              <a:t>next </a:t>
            </a:r>
            <a:r>
              <a:rPr lang="zh-CN" altLang="en-US" sz="2400" dirty="0">
                <a:solidFill>
                  <a:srgbClr val="0000FF"/>
                </a:solidFill>
                <a:ea typeface="华文中宋" panose="02010600040101010101" pitchFamily="2" charset="-122"/>
              </a:rPr>
              <a:t>是否为空</a:t>
            </a:r>
            <a:r>
              <a:rPr lang="zh-CN" altLang="en-US" sz="2400" dirty="0">
                <a:ea typeface="华文中宋" panose="02010600040101010101" pitchFamily="2" charset="-122"/>
              </a:rPr>
              <a:t>，而是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判断它们是否等于头指针</a:t>
            </a:r>
            <a:r>
              <a:rPr lang="zh-CN" altLang="en-US" sz="2400" dirty="0">
                <a:ea typeface="华文中宋" panose="02010600040101010101" pitchFamily="2" charset="-122"/>
              </a:rPr>
              <a:t>。</a:t>
            </a:r>
          </a:p>
        </p:txBody>
      </p:sp>
      <p:grpSp>
        <p:nvGrpSpPr>
          <p:cNvPr id="2" name="Group 81"/>
          <p:cNvGrpSpPr/>
          <p:nvPr/>
        </p:nvGrpSpPr>
        <p:grpSpPr bwMode="auto">
          <a:xfrm>
            <a:off x="2187575" y="2349501"/>
            <a:ext cx="7723188" cy="1449388"/>
            <a:chOff x="192" y="1480"/>
            <a:chExt cx="4865" cy="913"/>
          </a:xfrm>
        </p:grpSpPr>
        <p:sp>
          <p:nvSpPr>
            <p:cNvPr id="38928" name="Rectangle 16"/>
            <p:cNvSpPr>
              <a:spLocks noChangeArrowheads="1"/>
            </p:cNvSpPr>
            <p:nvPr/>
          </p:nvSpPr>
          <p:spPr bwMode="auto">
            <a:xfrm>
              <a:off x="912" y="1674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38929" name="Rectangle 17"/>
            <p:cNvSpPr>
              <a:spLocks noChangeArrowheads="1"/>
            </p:cNvSpPr>
            <p:nvPr/>
          </p:nvSpPr>
          <p:spPr bwMode="auto">
            <a:xfrm>
              <a:off x="1584" y="1674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baseline="-25000"/>
                <a:t>1</a:t>
              </a:r>
              <a:endParaRPr lang="en-US" altLang="zh-CN" i="1"/>
            </a:p>
          </p:txBody>
        </p:sp>
        <p:sp>
          <p:nvSpPr>
            <p:cNvPr id="38931" name="Line 19"/>
            <p:cNvSpPr>
              <a:spLocks noChangeShapeType="1"/>
            </p:cNvSpPr>
            <p:nvPr/>
          </p:nvSpPr>
          <p:spPr bwMode="auto">
            <a:xfrm>
              <a:off x="1296" y="181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2" name="Line 20"/>
            <p:cNvSpPr>
              <a:spLocks noChangeShapeType="1"/>
            </p:cNvSpPr>
            <p:nvPr/>
          </p:nvSpPr>
          <p:spPr bwMode="auto">
            <a:xfrm>
              <a:off x="2016" y="181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3" name="Rectangle 21"/>
            <p:cNvSpPr>
              <a:spLocks noChangeArrowheads="1"/>
            </p:cNvSpPr>
            <p:nvPr/>
          </p:nvSpPr>
          <p:spPr bwMode="auto">
            <a:xfrm>
              <a:off x="2928" y="1674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i="1" baseline="-14000"/>
                <a:t>n</a:t>
              </a:r>
              <a:endParaRPr lang="en-US" altLang="zh-CN" i="1"/>
            </a:p>
          </p:txBody>
        </p:sp>
        <p:sp>
          <p:nvSpPr>
            <p:cNvPr id="38935" name="Line 23"/>
            <p:cNvSpPr>
              <a:spLocks noChangeShapeType="1"/>
            </p:cNvSpPr>
            <p:nvPr/>
          </p:nvSpPr>
          <p:spPr bwMode="auto">
            <a:xfrm>
              <a:off x="432" y="1847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6" name="Line 24"/>
            <p:cNvSpPr>
              <a:spLocks noChangeShapeType="1"/>
            </p:cNvSpPr>
            <p:nvPr/>
          </p:nvSpPr>
          <p:spPr bwMode="auto">
            <a:xfrm>
              <a:off x="672" y="176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46" name="Line 34"/>
            <p:cNvSpPr>
              <a:spLocks noChangeShapeType="1"/>
            </p:cNvSpPr>
            <p:nvPr/>
          </p:nvSpPr>
          <p:spPr bwMode="auto">
            <a:xfrm>
              <a:off x="2640" y="181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61" name="Text Box 49"/>
            <p:cNvSpPr txBox="1">
              <a:spLocks noChangeArrowheads="1"/>
            </p:cNvSpPr>
            <p:nvPr/>
          </p:nvSpPr>
          <p:spPr bwMode="auto">
            <a:xfrm>
              <a:off x="2342" y="1607"/>
              <a:ext cx="39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…</a:t>
              </a:r>
            </a:p>
          </p:txBody>
        </p:sp>
        <p:sp>
          <p:nvSpPr>
            <p:cNvPr id="38962" name="Text Box 50"/>
            <p:cNvSpPr txBox="1">
              <a:spLocks noChangeArrowheads="1"/>
            </p:cNvSpPr>
            <p:nvPr/>
          </p:nvSpPr>
          <p:spPr bwMode="auto">
            <a:xfrm>
              <a:off x="192" y="1703"/>
              <a:ext cx="38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H </a:t>
              </a:r>
            </a:p>
          </p:txBody>
        </p:sp>
        <p:sp>
          <p:nvSpPr>
            <p:cNvPr id="38963" name="Text Box 51"/>
            <p:cNvSpPr txBox="1">
              <a:spLocks noChangeArrowheads="1"/>
            </p:cNvSpPr>
            <p:nvPr/>
          </p:nvSpPr>
          <p:spPr bwMode="auto">
            <a:xfrm>
              <a:off x="1584" y="1991"/>
              <a:ext cx="86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ea typeface="华文中宋" panose="02010600040101010101" pitchFamily="2" charset="-122"/>
                </a:rPr>
                <a:t>非空表 </a:t>
              </a:r>
            </a:p>
          </p:txBody>
        </p:sp>
        <p:sp>
          <p:nvSpPr>
            <p:cNvPr id="38964" name="Text Box 52"/>
            <p:cNvSpPr txBox="1">
              <a:spLocks noChangeArrowheads="1"/>
            </p:cNvSpPr>
            <p:nvPr/>
          </p:nvSpPr>
          <p:spPr bwMode="auto">
            <a:xfrm>
              <a:off x="4289" y="1991"/>
              <a:ext cx="62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华文中宋" panose="02010600040101010101" pitchFamily="2" charset="-122"/>
                </a:rPr>
                <a:t> </a:t>
              </a:r>
              <a:r>
                <a:rPr lang="zh-CN" altLang="en-US">
                  <a:ea typeface="华文中宋" panose="02010600040101010101" pitchFamily="2" charset="-122"/>
                </a:rPr>
                <a:t>空表 </a:t>
              </a:r>
            </a:p>
          </p:txBody>
        </p:sp>
        <p:sp>
          <p:nvSpPr>
            <p:cNvPr id="38965" name="Rectangle 53"/>
            <p:cNvSpPr>
              <a:spLocks noChangeArrowheads="1"/>
            </p:cNvSpPr>
            <p:nvPr/>
          </p:nvSpPr>
          <p:spPr bwMode="auto">
            <a:xfrm>
              <a:off x="1200" y="167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38966" name="Rectangle 54"/>
            <p:cNvSpPr>
              <a:spLocks noChangeArrowheads="1"/>
            </p:cNvSpPr>
            <p:nvPr/>
          </p:nvSpPr>
          <p:spPr bwMode="auto">
            <a:xfrm>
              <a:off x="1920" y="167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38967" name="Rectangle 55"/>
            <p:cNvSpPr>
              <a:spLocks noChangeArrowheads="1"/>
            </p:cNvSpPr>
            <p:nvPr/>
          </p:nvSpPr>
          <p:spPr bwMode="auto">
            <a:xfrm>
              <a:off x="3264" y="167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38970" name="Line 58"/>
            <p:cNvSpPr>
              <a:spLocks noChangeShapeType="1"/>
            </p:cNvSpPr>
            <p:nvPr/>
          </p:nvSpPr>
          <p:spPr bwMode="auto">
            <a:xfrm>
              <a:off x="3360" y="18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2" name="Rectangle 60"/>
            <p:cNvSpPr>
              <a:spLocks noChangeArrowheads="1"/>
            </p:cNvSpPr>
            <p:nvPr/>
          </p:nvSpPr>
          <p:spPr bwMode="auto">
            <a:xfrm>
              <a:off x="4433" y="1674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38973" name="Rectangle 61"/>
            <p:cNvSpPr>
              <a:spLocks noChangeArrowheads="1"/>
            </p:cNvSpPr>
            <p:nvPr/>
          </p:nvSpPr>
          <p:spPr bwMode="auto">
            <a:xfrm>
              <a:off x="4721" y="167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38974" name="Line 62"/>
            <p:cNvSpPr>
              <a:spLocks noChangeShapeType="1"/>
            </p:cNvSpPr>
            <p:nvPr/>
          </p:nvSpPr>
          <p:spPr bwMode="auto">
            <a:xfrm>
              <a:off x="4097" y="1847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75" name="Text Box 63"/>
            <p:cNvSpPr txBox="1">
              <a:spLocks noChangeArrowheads="1"/>
            </p:cNvSpPr>
            <p:nvPr/>
          </p:nvSpPr>
          <p:spPr bwMode="auto">
            <a:xfrm>
              <a:off x="3857" y="1703"/>
              <a:ext cx="38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H </a:t>
              </a:r>
            </a:p>
          </p:txBody>
        </p:sp>
        <p:sp>
          <p:nvSpPr>
            <p:cNvPr id="38977" name="Line 65"/>
            <p:cNvSpPr>
              <a:spLocks noChangeShapeType="1"/>
            </p:cNvSpPr>
            <p:nvPr/>
          </p:nvSpPr>
          <p:spPr bwMode="auto">
            <a:xfrm>
              <a:off x="4817" y="18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8" name="Line 66"/>
            <p:cNvSpPr>
              <a:spLocks noChangeShapeType="1"/>
            </p:cNvSpPr>
            <p:nvPr/>
          </p:nvSpPr>
          <p:spPr bwMode="auto">
            <a:xfrm>
              <a:off x="4193" y="176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82" name="Text Box 70"/>
            <p:cNvSpPr txBox="1">
              <a:spLocks noChangeArrowheads="1"/>
            </p:cNvSpPr>
            <p:nvPr/>
          </p:nvSpPr>
          <p:spPr bwMode="auto">
            <a:xfrm>
              <a:off x="2784" y="2160"/>
              <a:ext cx="86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>
                  <a:ea typeface="华文中宋" panose="02010600040101010101" pitchFamily="2" charset="-122"/>
                </a:rPr>
                <a:t>单链表 </a:t>
              </a:r>
            </a:p>
          </p:txBody>
        </p:sp>
        <p:sp>
          <p:nvSpPr>
            <p:cNvPr id="38983" name="Line 71"/>
            <p:cNvSpPr>
              <a:spLocks noChangeShapeType="1"/>
            </p:cNvSpPr>
            <p:nvPr/>
          </p:nvSpPr>
          <p:spPr bwMode="auto">
            <a:xfrm flipV="1">
              <a:off x="3600" y="148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4" name="Line 72"/>
            <p:cNvSpPr>
              <a:spLocks noChangeShapeType="1"/>
            </p:cNvSpPr>
            <p:nvPr/>
          </p:nvSpPr>
          <p:spPr bwMode="auto">
            <a:xfrm flipH="1">
              <a:off x="672" y="1480"/>
              <a:ext cx="29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5" name="Line 73"/>
            <p:cNvSpPr>
              <a:spLocks noChangeShapeType="1"/>
            </p:cNvSpPr>
            <p:nvPr/>
          </p:nvSpPr>
          <p:spPr bwMode="auto">
            <a:xfrm>
              <a:off x="672" y="14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6" name="Line 74"/>
            <p:cNvSpPr>
              <a:spLocks noChangeShapeType="1"/>
            </p:cNvSpPr>
            <p:nvPr/>
          </p:nvSpPr>
          <p:spPr bwMode="auto">
            <a:xfrm flipV="1">
              <a:off x="5057" y="148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7" name="Line 75"/>
            <p:cNvSpPr>
              <a:spLocks noChangeShapeType="1"/>
            </p:cNvSpPr>
            <p:nvPr/>
          </p:nvSpPr>
          <p:spPr bwMode="auto">
            <a:xfrm flipH="1">
              <a:off x="4193" y="1480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8" name="Line 76"/>
            <p:cNvSpPr>
              <a:spLocks noChangeShapeType="1"/>
            </p:cNvSpPr>
            <p:nvPr/>
          </p:nvSpPr>
          <p:spPr bwMode="auto">
            <a:xfrm>
              <a:off x="4193" y="14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8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89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89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8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6" grpId="0" autoUpdateAnimBg="0"/>
      <p:bldP spid="38927" grpId="0" autoUpdateAnimBg="0"/>
      <p:bldP spid="38981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3475038" y="825500"/>
            <a:ext cx="457200" cy="3508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</a:p>
        </p:txBody>
      </p:sp>
      <p:sp>
        <p:nvSpPr>
          <p:cNvPr id="44042" name="Rectangle 10"/>
          <p:cNvSpPr>
            <a:spLocks noChangeArrowheads="1"/>
          </p:cNvSpPr>
          <p:nvPr/>
        </p:nvSpPr>
        <p:spPr bwMode="auto">
          <a:xfrm>
            <a:off x="4541838" y="825500"/>
            <a:ext cx="533400" cy="35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a</a:t>
            </a:r>
            <a:r>
              <a:rPr lang="en-US" altLang="zh-CN" baseline="-25000"/>
              <a:t>1</a:t>
            </a:r>
            <a:endParaRPr lang="en-US" altLang="zh-CN" i="1"/>
          </a:p>
        </p:txBody>
      </p:sp>
      <p:sp>
        <p:nvSpPr>
          <p:cNvPr id="44043" name="Line 11"/>
          <p:cNvSpPr>
            <a:spLocks noChangeShapeType="1"/>
          </p:cNvSpPr>
          <p:nvPr/>
        </p:nvSpPr>
        <p:spPr bwMode="auto">
          <a:xfrm>
            <a:off x="4084638" y="10541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4" name="Line 12"/>
          <p:cNvSpPr>
            <a:spLocks noChangeShapeType="1"/>
          </p:cNvSpPr>
          <p:nvPr/>
        </p:nvSpPr>
        <p:spPr bwMode="auto">
          <a:xfrm>
            <a:off x="5227638" y="10541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5" name="Rectangle 13"/>
          <p:cNvSpPr>
            <a:spLocks noChangeArrowheads="1"/>
          </p:cNvSpPr>
          <p:nvPr/>
        </p:nvSpPr>
        <p:spPr bwMode="auto">
          <a:xfrm>
            <a:off x="6675438" y="825500"/>
            <a:ext cx="533400" cy="35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a</a:t>
            </a:r>
            <a:r>
              <a:rPr lang="en-US" altLang="zh-CN" i="1" baseline="-14000"/>
              <a:t>n</a:t>
            </a:r>
            <a:endParaRPr lang="en-US" altLang="zh-CN" i="1"/>
          </a:p>
        </p:txBody>
      </p:sp>
      <p:sp>
        <p:nvSpPr>
          <p:cNvPr id="44046" name="Line 14"/>
          <p:cNvSpPr>
            <a:spLocks noChangeShapeType="1"/>
          </p:cNvSpPr>
          <p:nvPr/>
        </p:nvSpPr>
        <p:spPr bwMode="auto">
          <a:xfrm>
            <a:off x="2713038" y="1100138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7" name="Line 15"/>
          <p:cNvSpPr>
            <a:spLocks noChangeShapeType="1"/>
          </p:cNvSpPr>
          <p:nvPr/>
        </p:nvSpPr>
        <p:spPr bwMode="auto">
          <a:xfrm>
            <a:off x="3094038" y="9763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8" name="Line 16"/>
          <p:cNvSpPr>
            <a:spLocks noChangeShapeType="1"/>
          </p:cNvSpPr>
          <p:nvPr/>
        </p:nvSpPr>
        <p:spPr bwMode="auto">
          <a:xfrm>
            <a:off x="6218238" y="10541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9" name="Text Box 17"/>
          <p:cNvSpPr txBox="1">
            <a:spLocks noChangeArrowheads="1"/>
          </p:cNvSpPr>
          <p:nvPr/>
        </p:nvSpPr>
        <p:spPr bwMode="auto">
          <a:xfrm>
            <a:off x="5745164" y="719138"/>
            <a:ext cx="625475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/>
              <a:t>…</a:t>
            </a:r>
          </a:p>
        </p:txBody>
      </p:sp>
      <p:sp>
        <p:nvSpPr>
          <p:cNvPr id="44050" name="Text Box 18"/>
          <p:cNvSpPr txBox="1">
            <a:spLocks noChangeArrowheads="1"/>
          </p:cNvSpPr>
          <p:nvPr/>
        </p:nvSpPr>
        <p:spPr bwMode="auto">
          <a:xfrm>
            <a:off x="2332038" y="871538"/>
            <a:ext cx="609600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/>
              <a:t>H </a:t>
            </a:r>
          </a:p>
        </p:txBody>
      </p:sp>
      <p:sp>
        <p:nvSpPr>
          <p:cNvPr id="44051" name="Text Box 19"/>
          <p:cNvSpPr txBox="1">
            <a:spLocks noChangeArrowheads="1"/>
          </p:cNvSpPr>
          <p:nvPr/>
        </p:nvSpPr>
        <p:spPr bwMode="auto">
          <a:xfrm>
            <a:off x="4541838" y="1316038"/>
            <a:ext cx="1371600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ea typeface="华文中宋" panose="02010600040101010101" pitchFamily="2" charset="-122"/>
              </a:rPr>
              <a:t>非空表 </a:t>
            </a:r>
          </a:p>
        </p:txBody>
      </p:sp>
      <p:sp>
        <p:nvSpPr>
          <p:cNvPr id="44052" name="Text Box 20"/>
          <p:cNvSpPr txBox="1">
            <a:spLocks noChangeArrowheads="1"/>
          </p:cNvSpPr>
          <p:nvPr/>
        </p:nvSpPr>
        <p:spPr bwMode="auto">
          <a:xfrm>
            <a:off x="8764588" y="1316038"/>
            <a:ext cx="990600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华文中宋" panose="02010600040101010101" pitchFamily="2" charset="-122"/>
              </a:rPr>
              <a:t> </a:t>
            </a:r>
            <a:r>
              <a:rPr lang="zh-CN" altLang="en-US">
                <a:ea typeface="华文中宋" panose="02010600040101010101" pitchFamily="2" charset="-122"/>
              </a:rPr>
              <a:t>空表 </a:t>
            </a:r>
          </a:p>
        </p:txBody>
      </p:sp>
      <p:sp>
        <p:nvSpPr>
          <p:cNvPr id="44053" name="Rectangle 21"/>
          <p:cNvSpPr>
            <a:spLocks noChangeArrowheads="1"/>
          </p:cNvSpPr>
          <p:nvPr/>
        </p:nvSpPr>
        <p:spPr bwMode="auto">
          <a:xfrm>
            <a:off x="3932238" y="825500"/>
            <a:ext cx="304800" cy="35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</a:p>
        </p:txBody>
      </p:sp>
      <p:sp>
        <p:nvSpPr>
          <p:cNvPr id="44054" name="Rectangle 22"/>
          <p:cNvSpPr>
            <a:spLocks noChangeArrowheads="1"/>
          </p:cNvSpPr>
          <p:nvPr/>
        </p:nvSpPr>
        <p:spPr bwMode="auto">
          <a:xfrm>
            <a:off x="5075238" y="825500"/>
            <a:ext cx="304800" cy="35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</a:p>
        </p:txBody>
      </p:sp>
      <p:sp>
        <p:nvSpPr>
          <p:cNvPr id="44055" name="Rectangle 23"/>
          <p:cNvSpPr>
            <a:spLocks noChangeArrowheads="1"/>
          </p:cNvSpPr>
          <p:nvPr/>
        </p:nvSpPr>
        <p:spPr bwMode="auto">
          <a:xfrm>
            <a:off x="7208838" y="825500"/>
            <a:ext cx="304800" cy="35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</a:p>
        </p:txBody>
      </p:sp>
      <p:sp>
        <p:nvSpPr>
          <p:cNvPr id="44056" name="Line 24"/>
          <p:cNvSpPr>
            <a:spLocks noChangeShapeType="1"/>
          </p:cNvSpPr>
          <p:nvPr/>
        </p:nvSpPr>
        <p:spPr bwMode="auto">
          <a:xfrm>
            <a:off x="7361238" y="10525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58" name="Rectangle 26"/>
          <p:cNvSpPr>
            <a:spLocks noChangeArrowheads="1"/>
          </p:cNvSpPr>
          <p:nvPr/>
        </p:nvSpPr>
        <p:spPr bwMode="auto">
          <a:xfrm>
            <a:off x="8993188" y="825500"/>
            <a:ext cx="457200" cy="3508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</a:p>
        </p:txBody>
      </p:sp>
      <p:sp>
        <p:nvSpPr>
          <p:cNvPr id="44059" name="Rectangle 27"/>
          <p:cNvSpPr>
            <a:spLocks noChangeArrowheads="1"/>
          </p:cNvSpPr>
          <p:nvPr/>
        </p:nvSpPr>
        <p:spPr bwMode="auto">
          <a:xfrm>
            <a:off x="9450388" y="825500"/>
            <a:ext cx="304800" cy="35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</a:p>
        </p:txBody>
      </p:sp>
      <p:sp>
        <p:nvSpPr>
          <p:cNvPr id="44060" name="Line 28"/>
          <p:cNvSpPr>
            <a:spLocks noChangeShapeType="1"/>
          </p:cNvSpPr>
          <p:nvPr/>
        </p:nvSpPr>
        <p:spPr bwMode="auto">
          <a:xfrm>
            <a:off x="8459788" y="110013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61" name="Text Box 29"/>
          <p:cNvSpPr txBox="1">
            <a:spLocks noChangeArrowheads="1"/>
          </p:cNvSpPr>
          <p:nvPr/>
        </p:nvSpPr>
        <p:spPr bwMode="auto">
          <a:xfrm>
            <a:off x="8078788" y="871538"/>
            <a:ext cx="609600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/>
              <a:t>H </a:t>
            </a:r>
          </a:p>
        </p:txBody>
      </p:sp>
      <p:sp>
        <p:nvSpPr>
          <p:cNvPr id="44063" name="Line 31"/>
          <p:cNvSpPr>
            <a:spLocks noChangeShapeType="1"/>
          </p:cNvSpPr>
          <p:nvPr/>
        </p:nvSpPr>
        <p:spPr bwMode="auto">
          <a:xfrm>
            <a:off x="9602788" y="10525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64" name="Line 32"/>
          <p:cNvSpPr>
            <a:spLocks noChangeShapeType="1"/>
          </p:cNvSpPr>
          <p:nvPr/>
        </p:nvSpPr>
        <p:spPr bwMode="auto">
          <a:xfrm>
            <a:off x="8612188" y="9763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65" name="Text Box 33"/>
          <p:cNvSpPr txBox="1">
            <a:spLocks noChangeArrowheads="1"/>
          </p:cNvSpPr>
          <p:nvPr/>
        </p:nvSpPr>
        <p:spPr bwMode="auto">
          <a:xfrm>
            <a:off x="2495550" y="1989138"/>
            <a:ext cx="1930400" cy="749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dirty="0">
                <a:ea typeface="华文中宋" panose="02010600040101010101" pitchFamily="2" charset="-122"/>
              </a:rPr>
              <a:t>头指针表示 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zh-CN" altLang="en-US" sz="2200" dirty="0">
                <a:ea typeface="华文中宋" panose="02010600040101010101" pitchFamily="2" charset="-122"/>
              </a:rPr>
              <a:t>单循环链表 </a:t>
            </a:r>
          </a:p>
        </p:txBody>
      </p:sp>
      <p:sp>
        <p:nvSpPr>
          <p:cNvPr id="44066" name="Text Box 34"/>
          <p:cNvSpPr txBox="1">
            <a:spLocks noChangeArrowheads="1"/>
          </p:cNvSpPr>
          <p:nvPr/>
        </p:nvSpPr>
        <p:spPr bwMode="auto">
          <a:xfrm>
            <a:off x="2508251" y="2995614"/>
            <a:ext cx="6237605" cy="4699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注意：</a:t>
            </a:r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表的操作常常是在表的首尾位置上进行。  </a:t>
            </a:r>
          </a:p>
        </p:txBody>
      </p:sp>
      <p:sp>
        <p:nvSpPr>
          <p:cNvPr id="44067" name="Line 35"/>
          <p:cNvSpPr>
            <a:spLocks noChangeShapeType="1"/>
          </p:cNvSpPr>
          <p:nvPr/>
        </p:nvSpPr>
        <p:spPr bwMode="auto">
          <a:xfrm flipV="1">
            <a:off x="7742238" y="59531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68" name="Line 36"/>
          <p:cNvSpPr>
            <a:spLocks noChangeShapeType="1"/>
          </p:cNvSpPr>
          <p:nvPr/>
        </p:nvSpPr>
        <p:spPr bwMode="auto">
          <a:xfrm flipH="1">
            <a:off x="3094038" y="595313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69" name="Line 37"/>
          <p:cNvSpPr>
            <a:spLocks noChangeShapeType="1"/>
          </p:cNvSpPr>
          <p:nvPr/>
        </p:nvSpPr>
        <p:spPr bwMode="auto">
          <a:xfrm>
            <a:off x="3094038" y="5953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70" name="Line 38"/>
          <p:cNvSpPr>
            <a:spLocks noChangeShapeType="1"/>
          </p:cNvSpPr>
          <p:nvPr/>
        </p:nvSpPr>
        <p:spPr bwMode="auto">
          <a:xfrm flipV="1">
            <a:off x="9983788" y="59531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71" name="Line 39"/>
          <p:cNvSpPr>
            <a:spLocks noChangeShapeType="1"/>
          </p:cNvSpPr>
          <p:nvPr/>
        </p:nvSpPr>
        <p:spPr bwMode="auto">
          <a:xfrm flipH="1">
            <a:off x="8612188" y="595313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72" name="Line 40"/>
          <p:cNvSpPr>
            <a:spLocks noChangeShapeType="1"/>
          </p:cNvSpPr>
          <p:nvPr/>
        </p:nvSpPr>
        <p:spPr bwMode="auto">
          <a:xfrm>
            <a:off x="8612188" y="5953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58"/>
          <p:cNvGrpSpPr/>
          <p:nvPr/>
        </p:nvGrpSpPr>
        <p:grpSpPr bwMode="auto">
          <a:xfrm>
            <a:off x="3473451" y="5589592"/>
            <a:ext cx="5527675" cy="674688"/>
            <a:chOff x="911" y="3521"/>
            <a:chExt cx="3482" cy="425"/>
          </a:xfrm>
        </p:grpSpPr>
        <p:sp>
          <p:nvSpPr>
            <p:cNvPr id="44073" name="Rectangle 41"/>
            <p:cNvSpPr>
              <a:spLocks noChangeArrowheads="1"/>
            </p:cNvSpPr>
            <p:nvPr/>
          </p:nvSpPr>
          <p:spPr bwMode="auto">
            <a:xfrm>
              <a:off x="1151" y="3714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44074" name="Rectangle 42"/>
            <p:cNvSpPr>
              <a:spLocks noChangeArrowheads="1"/>
            </p:cNvSpPr>
            <p:nvPr/>
          </p:nvSpPr>
          <p:spPr bwMode="auto">
            <a:xfrm>
              <a:off x="1823" y="3714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baseline="-25000"/>
                <a:t>1</a:t>
              </a:r>
              <a:endParaRPr lang="en-US" altLang="zh-CN" i="1"/>
            </a:p>
          </p:txBody>
        </p:sp>
        <p:sp>
          <p:nvSpPr>
            <p:cNvPr id="44075" name="Line 43"/>
            <p:cNvSpPr>
              <a:spLocks noChangeShapeType="1"/>
            </p:cNvSpPr>
            <p:nvPr/>
          </p:nvSpPr>
          <p:spPr bwMode="auto">
            <a:xfrm>
              <a:off x="1535" y="385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76" name="Line 44"/>
            <p:cNvSpPr>
              <a:spLocks noChangeShapeType="1"/>
            </p:cNvSpPr>
            <p:nvPr/>
          </p:nvSpPr>
          <p:spPr bwMode="auto">
            <a:xfrm>
              <a:off x="2255" y="385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77" name="Rectangle 45"/>
            <p:cNvSpPr>
              <a:spLocks noChangeArrowheads="1"/>
            </p:cNvSpPr>
            <p:nvPr/>
          </p:nvSpPr>
          <p:spPr bwMode="auto">
            <a:xfrm>
              <a:off x="3167" y="3714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i="1" baseline="-14000"/>
                <a:t>n</a:t>
              </a:r>
              <a:endParaRPr lang="en-US" altLang="zh-CN" i="1"/>
            </a:p>
          </p:txBody>
        </p:sp>
        <p:sp>
          <p:nvSpPr>
            <p:cNvPr id="44078" name="Line 46"/>
            <p:cNvSpPr>
              <a:spLocks noChangeShapeType="1"/>
            </p:cNvSpPr>
            <p:nvPr/>
          </p:nvSpPr>
          <p:spPr bwMode="auto">
            <a:xfrm flipH="1">
              <a:off x="3695" y="3887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79" name="Line 47"/>
            <p:cNvSpPr>
              <a:spLocks noChangeShapeType="1"/>
            </p:cNvSpPr>
            <p:nvPr/>
          </p:nvSpPr>
          <p:spPr bwMode="auto">
            <a:xfrm>
              <a:off x="911" y="380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80" name="Line 48"/>
            <p:cNvSpPr>
              <a:spLocks noChangeShapeType="1"/>
            </p:cNvSpPr>
            <p:nvPr/>
          </p:nvSpPr>
          <p:spPr bwMode="auto">
            <a:xfrm>
              <a:off x="2879" y="385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81" name="Text Box 49"/>
            <p:cNvSpPr txBox="1">
              <a:spLocks noChangeArrowheads="1"/>
            </p:cNvSpPr>
            <p:nvPr/>
          </p:nvSpPr>
          <p:spPr bwMode="auto">
            <a:xfrm>
              <a:off x="2581" y="3647"/>
              <a:ext cx="39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…</a:t>
              </a:r>
            </a:p>
          </p:txBody>
        </p:sp>
        <p:sp>
          <p:nvSpPr>
            <p:cNvPr id="44082" name="Rectangle 50"/>
            <p:cNvSpPr>
              <a:spLocks noChangeArrowheads="1"/>
            </p:cNvSpPr>
            <p:nvPr/>
          </p:nvSpPr>
          <p:spPr bwMode="auto">
            <a:xfrm>
              <a:off x="1439" y="371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44083" name="Rectangle 51"/>
            <p:cNvSpPr>
              <a:spLocks noChangeArrowheads="1"/>
            </p:cNvSpPr>
            <p:nvPr/>
          </p:nvSpPr>
          <p:spPr bwMode="auto">
            <a:xfrm>
              <a:off x="2159" y="371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44084" name="Rectangle 52"/>
            <p:cNvSpPr>
              <a:spLocks noChangeArrowheads="1"/>
            </p:cNvSpPr>
            <p:nvPr/>
          </p:nvSpPr>
          <p:spPr bwMode="auto">
            <a:xfrm>
              <a:off x="3503" y="371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44085" name="Line 53"/>
            <p:cNvSpPr>
              <a:spLocks noChangeShapeType="1"/>
            </p:cNvSpPr>
            <p:nvPr/>
          </p:nvSpPr>
          <p:spPr bwMode="auto">
            <a:xfrm>
              <a:off x="3599" y="380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6" name="Text Box 54"/>
            <p:cNvSpPr txBox="1">
              <a:spLocks noChangeArrowheads="1"/>
            </p:cNvSpPr>
            <p:nvPr/>
          </p:nvSpPr>
          <p:spPr bwMode="auto">
            <a:xfrm>
              <a:off x="4165" y="3713"/>
              <a:ext cx="228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 </a:t>
              </a:r>
            </a:p>
          </p:txBody>
        </p:sp>
        <p:sp>
          <p:nvSpPr>
            <p:cNvPr id="44087" name="Line 55"/>
            <p:cNvSpPr>
              <a:spLocks noChangeShapeType="1"/>
            </p:cNvSpPr>
            <p:nvPr/>
          </p:nvSpPr>
          <p:spPr bwMode="auto">
            <a:xfrm flipV="1">
              <a:off x="3839" y="3521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8" name="Line 56"/>
            <p:cNvSpPr>
              <a:spLocks noChangeShapeType="1"/>
            </p:cNvSpPr>
            <p:nvPr/>
          </p:nvSpPr>
          <p:spPr bwMode="auto">
            <a:xfrm flipH="1">
              <a:off x="911" y="3521"/>
              <a:ext cx="29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9" name="Line 57"/>
            <p:cNvSpPr>
              <a:spLocks noChangeShapeType="1"/>
            </p:cNvSpPr>
            <p:nvPr/>
          </p:nvSpPr>
          <p:spPr bwMode="auto">
            <a:xfrm>
              <a:off x="911" y="3521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4091" name="Text Box 59"/>
          <p:cNvSpPr txBox="1">
            <a:spLocks noChangeArrowheads="1"/>
          </p:cNvSpPr>
          <p:nvPr/>
        </p:nvSpPr>
        <p:spPr bwMode="auto">
          <a:xfrm>
            <a:off x="4440238" y="1916113"/>
            <a:ext cx="3816350" cy="3970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200" dirty="0"/>
              <a:t>找 </a:t>
            </a:r>
            <a:r>
              <a:rPr lang="en-US" altLang="zh-CN" sz="2200" i="1" dirty="0"/>
              <a:t>a</a:t>
            </a:r>
            <a:r>
              <a:rPr lang="en-US" altLang="zh-CN" sz="2200" baseline="-25000" dirty="0"/>
              <a:t>1 </a:t>
            </a:r>
            <a:r>
              <a:rPr lang="zh-CN" altLang="en-US" sz="2200" dirty="0"/>
              <a:t>的时间复杂度：</a:t>
            </a:r>
            <a:r>
              <a:rPr lang="en-US" altLang="zh-CN" sz="2200" i="1" dirty="0"/>
              <a:t>O</a:t>
            </a:r>
            <a:r>
              <a:rPr lang="en-US" altLang="zh-CN" sz="2200" dirty="0"/>
              <a:t>(1) </a:t>
            </a:r>
          </a:p>
        </p:txBody>
      </p:sp>
      <p:sp>
        <p:nvSpPr>
          <p:cNvPr id="44092" name="Text Box 60"/>
          <p:cNvSpPr txBox="1">
            <a:spLocks noChangeArrowheads="1"/>
          </p:cNvSpPr>
          <p:nvPr/>
        </p:nvSpPr>
        <p:spPr bwMode="auto">
          <a:xfrm>
            <a:off x="4440239" y="2563813"/>
            <a:ext cx="3838575" cy="3476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200" dirty="0"/>
              <a:t>找 </a:t>
            </a:r>
            <a:r>
              <a:rPr lang="en-US" altLang="zh-CN" sz="2200" i="1" dirty="0"/>
              <a:t>a</a:t>
            </a:r>
            <a:r>
              <a:rPr lang="en-US" altLang="zh-CN" sz="2200" i="1" baseline="-16000" dirty="0"/>
              <a:t>n </a:t>
            </a:r>
            <a:r>
              <a:rPr lang="zh-CN" altLang="en-US" sz="2200" dirty="0"/>
              <a:t>的时间复杂度：</a:t>
            </a:r>
            <a:r>
              <a:rPr lang="en-US" altLang="zh-CN" sz="2200" i="1" dirty="0"/>
              <a:t>O</a:t>
            </a:r>
            <a:r>
              <a:rPr lang="en-US" altLang="zh-CN" sz="2200" dirty="0"/>
              <a:t>(</a:t>
            </a:r>
            <a:r>
              <a:rPr lang="en-US" altLang="zh-CN" sz="2200" i="1" dirty="0"/>
              <a:t>n</a:t>
            </a:r>
            <a:r>
              <a:rPr lang="en-US" altLang="zh-CN" sz="2200" dirty="0"/>
              <a:t>) </a:t>
            </a:r>
          </a:p>
        </p:txBody>
      </p:sp>
      <p:sp>
        <p:nvSpPr>
          <p:cNvPr id="44093" name="Text Box 61"/>
          <p:cNvSpPr txBox="1">
            <a:spLocks noChangeArrowheads="1"/>
          </p:cNvSpPr>
          <p:nvPr/>
        </p:nvSpPr>
        <p:spPr bwMode="auto">
          <a:xfrm>
            <a:off x="2495551" y="3686175"/>
            <a:ext cx="1659429" cy="83715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 dirty="0">
                <a:ea typeface="华文中宋" panose="02010600040101010101" pitchFamily="2" charset="-122"/>
              </a:rPr>
              <a:t>尾指针表示 </a:t>
            </a:r>
          </a:p>
          <a:p>
            <a:r>
              <a:rPr lang="zh-CN" altLang="en-US" sz="2200" dirty="0">
                <a:ea typeface="华文中宋" panose="02010600040101010101" pitchFamily="2" charset="-122"/>
              </a:rPr>
              <a:t>单循环链表 </a:t>
            </a:r>
          </a:p>
        </p:txBody>
      </p:sp>
      <p:sp>
        <p:nvSpPr>
          <p:cNvPr id="44094" name="Rectangle 62"/>
          <p:cNvSpPr>
            <a:spLocks noChangeArrowheads="1"/>
          </p:cNvSpPr>
          <p:nvPr/>
        </p:nvSpPr>
        <p:spPr bwMode="auto">
          <a:xfrm>
            <a:off x="7968208" y="2420888"/>
            <a:ext cx="14351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不方便 </a:t>
            </a:r>
          </a:p>
        </p:txBody>
      </p:sp>
      <p:sp>
        <p:nvSpPr>
          <p:cNvPr id="44095" name="Text Box 63"/>
          <p:cNvSpPr txBox="1">
            <a:spLocks noChangeArrowheads="1"/>
          </p:cNvSpPr>
          <p:nvPr/>
        </p:nvSpPr>
        <p:spPr bwMode="auto">
          <a:xfrm>
            <a:off x="4511675" y="3570288"/>
            <a:ext cx="4284634" cy="4660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i="1" dirty="0"/>
              <a:t>a</a:t>
            </a:r>
            <a:r>
              <a:rPr lang="en-US" altLang="zh-CN" sz="2200" baseline="-16000" dirty="0"/>
              <a:t>1 </a:t>
            </a:r>
            <a:r>
              <a:rPr lang="zh-CN" altLang="en-US" sz="2200" dirty="0"/>
              <a:t>的存储位置是：</a:t>
            </a:r>
            <a:r>
              <a:rPr lang="en-US" altLang="zh-CN" sz="2200" dirty="0"/>
              <a:t>R</a:t>
            </a:r>
            <a:r>
              <a:rPr lang="en-US" altLang="zh-CN" sz="2200" dirty="0">
                <a:sym typeface="Symbol" panose="05050102010706020507" pitchFamily="18" charset="2"/>
              </a:rPr>
              <a:t></a:t>
            </a:r>
            <a:r>
              <a:rPr lang="en-US" altLang="zh-CN" sz="2200" dirty="0"/>
              <a:t>next</a:t>
            </a:r>
            <a:r>
              <a:rPr lang="en-US" altLang="zh-CN" sz="2200" dirty="0">
                <a:sym typeface="Symbol" panose="05050102010706020507" pitchFamily="18" charset="2"/>
              </a:rPr>
              <a:t></a:t>
            </a:r>
            <a:r>
              <a:rPr lang="en-US" altLang="zh-CN" sz="2200" dirty="0"/>
              <a:t>next </a:t>
            </a:r>
          </a:p>
        </p:txBody>
      </p:sp>
      <p:sp>
        <p:nvSpPr>
          <p:cNvPr id="44096" name="Text Box 64"/>
          <p:cNvSpPr txBox="1">
            <a:spLocks noChangeArrowheads="1"/>
          </p:cNvSpPr>
          <p:nvPr/>
        </p:nvSpPr>
        <p:spPr bwMode="auto">
          <a:xfrm>
            <a:off x="4511675" y="4194175"/>
            <a:ext cx="2661306" cy="4660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i="1" dirty="0"/>
              <a:t>a</a:t>
            </a:r>
            <a:r>
              <a:rPr lang="en-US" altLang="zh-CN" sz="2200" i="1" baseline="-18000" dirty="0"/>
              <a:t>n</a:t>
            </a:r>
            <a:r>
              <a:rPr lang="en-US" altLang="zh-CN" sz="2200" baseline="-18000" dirty="0"/>
              <a:t> </a:t>
            </a:r>
            <a:r>
              <a:rPr lang="zh-CN" altLang="en-US" sz="2200" dirty="0"/>
              <a:t>的存储位置是：</a:t>
            </a:r>
            <a:r>
              <a:rPr lang="en-US" altLang="zh-CN" sz="2200" dirty="0"/>
              <a:t>R </a:t>
            </a:r>
          </a:p>
        </p:txBody>
      </p:sp>
      <p:sp>
        <p:nvSpPr>
          <p:cNvPr id="44097" name="Text Box 65"/>
          <p:cNvSpPr txBox="1">
            <a:spLocks noChangeArrowheads="1"/>
          </p:cNvSpPr>
          <p:nvPr/>
        </p:nvSpPr>
        <p:spPr bwMode="auto">
          <a:xfrm>
            <a:off x="6599239" y="4953001"/>
            <a:ext cx="2808287" cy="347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200" dirty="0">
                <a:ea typeface="华文中宋" panose="02010600040101010101" pitchFamily="2" charset="-122"/>
              </a:rPr>
              <a:t>时间复杂度：</a:t>
            </a:r>
            <a:r>
              <a:rPr lang="en-US" altLang="zh-CN" sz="2200" i="1" dirty="0">
                <a:ea typeface="华文中宋" panose="02010600040101010101" pitchFamily="2" charset="-122"/>
              </a:rPr>
              <a:t>O</a:t>
            </a:r>
            <a:r>
              <a:rPr lang="en-US" altLang="zh-CN" sz="2200" dirty="0">
                <a:ea typeface="华文中宋" panose="02010600040101010101" pitchFamily="2" charset="-122"/>
              </a:rPr>
              <a:t>(1) </a:t>
            </a:r>
          </a:p>
        </p:txBody>
      </p:sp>
      <p:sp>
        <p:nvSpPr>
          <p:cNvPr id="44098" name="AutoShape 66"/>
          <p:cNvSpPr/>
          <p:nvPr/>
        </p:nvSpPr>
        <p:spPr bwMode="auto">
          <a:xfrm>
            <a:off x="4295776" y="2081213"/>
            <a:ext cx="144463" cy="698500"/>
          </a:xfrm>
          <a:prstGeom prst="leftBrace">
            <a:avLst>
              <a:gd name="adj1" fmla="val 40293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 sz="2200" dirty="0"/>
          </a:p>
        </p:txBody>
      </p:sp>
      <p:sp>
        <p:nvSpPr>
          <p:cNvPr id="44099" name="AutoShape 67"/>
          <p:cNvSpPr/>
          <p:nvPr/>
        </p:nvSpPr>
        <p:spPr bwMode="auto">
          <a:xfrm>
            <a:off x="4295776" y="3860800"/>
            <a:ext cx="144463" cy="698500"/>
          </a:xfrm>
          <a:prstGeom prst="leftBrace">
            <a:avLst>
              <a:gd name="adj1" fmla="val 40293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 sz="2200" dirty="0"/>
          </a:p>
        </p:txBody>
      </p:sp>
      <p:sp>
        <p:nvSpPr>
          <p:cNvPr id="44100" name="AutoShape 68"/>
          <p:cNvSpPr/>
          <p:nvPr/>
        </p:nvSpPr>
        <p:spPr bwMode="auto">
          <a:xfrm flipH="1">
            <a:off x="9120188" y="3810000"/>
            <a:ext cx="144462" cy="698500"/>
          </a:xfrm>
          <a:prstGeom prst="leftBrace">
            <a:avLst>
              <a:gd name="adj1" fmla="val 40293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 sz="2200" dirty="0"/>
          </a:p>
        </p:txBody>
      </p:sp>
      <p:sp>
        <p:nvSpPr>
          <p:cNvPr id="44104" name="AutoShape 72"/>
          <p:cNvSpPr>
            <a:spLocks noChangeArrowheads="1"/>
          </p:cNvSpPr>
          <p:nvPr/>
        </p:nvSpPr>
        <p:spPr bwMode="auto">
          <a:xfrm>
            <a:off x="9264353" y="4005064"/>
            <a:ext cx="504825" cy="1358900"/>
          </a:xfrm>
          <a:prstGeom prst="curvedLeftArrow">
            <a:avLst>
              <a:gd name="adj1" fmla="val 53836"/>
              <a:gd name="adj2" fmla="val 107673"/>
              <a:gd name="adj3" fmla="val 33333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4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4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44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44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4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40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40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4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8" dur="500"/>
                                        <p:tgtEl>
                                          <p:spTgt spid="4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4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4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3" dur="500"/>
                                        <p:tgtEl>
                                          <p:spTgt spid="4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1" dur="500"/>
                                        <p:tgtEl>
                                          <p:spTgt spid="4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65" grpId="0" autoUpdateAnimBg="0"/>
      <p:bldP spid="44066" grpId="0" autoUpdateAnimBg="0"/>
      <p:bldP spid="44091" grpId="0" autoUpdateAnimBg="0"/>
      <p:bldP spid="44092" grpId="0" autoUpdateAnimBg="0"/>
      <p:bldP spid="44093" grpId="0" autoUpdateAnimBg="0"/>
      <p:bldP spid="44094" grpId="0"/>
      <p:bldP spid="44095" grpId="0" autoUpdateAnimBg="0"/>
      <p:bldP spid="44096" grpId="0" autoUpdateAnimBg="0"/>
      <p:bldP spid="44097" grpId="0" autoUpdateAnimBg="0"/>
      <p:bldP spid="44098" grpId="0" animBg="1"/>
      <p:bldP spid="44099" grpId="0" animBg="1"/>
      <p:bldP spid="44100" grpId="0" animBg="1"/>
      <p:bldP spid="4410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52" name="Text Box 28"/>
          <p:cNvSpPr txBox="1">
            <a:spLocks noChangeArrowheads="1"/>
          </p:cNvSpPr>
          <p:nvPr/>
        </p:nvSpPr>
        <p:spPr bwMode="auto">
          <a:xfrm>
            <a:off x="2139951" y="5195888"/>
            <a:ext cx="7250703" cy="93160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00" dirty="0"/>
              <a:t>        </a:t>
            </a:r>
            <a:r>
              <a:rPr lang="zh-CN" altLang="en-US" sz="2200" dirty="0"/>
              <a:t>当线性表以上图的循环链表作存储结构时，此操作仅 </a:t>
            </a:r>
          </a:p>
          <a:p>
            <a:pPr>
              <a:lnSpc>
                <a:spcPct val="130000"/>
              </a:lnSpc>
            </a:pPr>
            <a:r>
              <a:rPr lang="zh-CN" altLang="en-US" sz="2200" dirty="0"/>
              <a:t>需改变两个指针即可。</a:t>
            </a:r>
            <a:r>
              <a:rPr lang="zh-CN" altLang="en-US" sz="2200" dirty="0">
                <a:ea typeface="华文中宋" panose="02010600040101010101" pitchFamily="2" charset="-122"/>
              </a:rPr>
              <a:t>时间复杂度是</a:t>
            </a:r>
            <a:r>
              <a:rPr lang="zh-CN" altLang="en-US" sz="2200" dirty="0"/>
              <a:t> </a:t>
            </a:r>
            <a:r>
              <a:rPr lang="en-US" altLang="zh-CN" sz="2200" i="1" dirty="0"/>
              <a:t>O</a:t>
            </a:r>
            <a:r>
              <a:rPr lang="en-US" altLang="zh-CN" sz="2200" dirty="0"/>
              <a:t>(1)</a:t>
            </a:r>
            <a:r>
              <a:rPr lang="zh-CN" altLang="en-US" sz="2200" dirty="0"/>
              <a:t>。 </a:t>
            </a:r>
          </a:p>
        </p:txBody>
      </p:sp>
      <p:sp>
        <p:nvSpPr>
          <p:cNvPr id="52275" name="Line 51"/>
          <p:cNvSpPr>
            <a:spLocks noChangeShapeType="1"/>
          </p:cNvSpPr>
          <p:nvPr/>
        </p:nvSpPr>
        <p:spPr bwMode="auto">
          <a:xfrm>
            <a:off x="3667126" y="2398713"/>
            <a:ext cx="404813" cy="0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281" name="Line 57"/>
          <p:cNvSpPr>
            <a:spLocks noChangeShapeType="1"/>
          </p:cNvSpPr>
          <p:nvPr/>
        </p:nvSpPr>
        <p:spPr bwMode="auto">
          <a:xfrm>
            <a:off x="7947025" y="2584450"/>
            <a:ext cx="3810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286" name="Line 62"/>
          <p:cNvSpPr>
            <a:spLocks noChangeShapeType="1"/>
          </p:cNvSpPr>
          <p:nvPr/>
        </p:nvSpPr>
        <p:spPr bwMode="auto">
          <a:xfrm>
            <a:off x="4686300" y="3568700"/>
            <a:ext cx="457200" cy="0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296" name="Line 72"/>
          <p:cNvSpPr>
            <a:spLocks noChangeShapeType="1"/>
          </p:cNvSpPr>
          <p:nvPr/>
        </p:nvSpPr>
        <p:spPr bwMode="auto">
          <a:xfrm>
            <a:off x="7950201" y="3495675"/>
            <a:ext cx="593725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97"/>
          <p:cNvGrpSpPr/>
          <p:nvPr/>
        </p:nvGrpSpPr>
        <p:grpSpPr bwMode="auto">
          <a:xfrm>
            <a:off x="8137526" y="2992438"/>
            <a:ext cx="1160463" cy="609600"/>
            <a:chOff x="3803" y="2275"/>
            <a:chExt cx="731" cy="384"/>
          </a:xfrm>
        </p:grpSpPr>
        <p:sp>
          <p:nvSpPr>
            <p:cNvPr id="52274" name="Line 50"/>
            <p:cNvSpPr>
              <a:spLocks noChangeShapeType="1"/>
            </p:cNvSpPr>
            <p:nvPr/>
          </p:nvSpPr>
          <p:spPr bwMode="auto">
            <a:xfrm flipH="1">
              <a:off x="3803" y="2659"/>
              <a:ext cx="3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83" name="Text Box 59"/>
            <p:cNvSpPr txBox="1">
              <a:spLocks noChangeArrowheads="1"/>
            </p:cNvSpPr>
            <p:nvPr/>
          </p:nvSpPr>
          <p:spPr bwMode="auto">
            <a:xfrm>
              <a:off x="4301" y="2275"/>
              <a:ext cx="233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A </a:t>
              </a:r>
            </a:p>
          </p:txBody>
        </p:sp>
        <p:sp>
          <p:nvSpPr>
            <p:cNvPr id="52299" name="Line 75"/>
            <p:cNvSpPr>
              <a:spLocks noChangeShapeType="1"/>
            </p:cNvSpPr>
            <p:nvPr/>
          </p:nvSpPr>
          <p:spPr bwMode="auto">
            <a:xfrm flipV="1">
              <a:off x="4172" y="2467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2300" name="Line 76"/>
          <p:cNvSpPr>
            <a:spLocks noChangeShapeType="1"/>
          </p:cNvSpPr>
          <p:nvPr/>
        </p:nvSpPr>
        <p:spPr bwMode="auto">
          <a:xfrm>
            <a:off x="8328025" y="2584451"/>
            <a:ext cx="0" cy="48101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301" name="Line 77"/>
          <p:cNvSpPr>
            <a:spLocks noChangeShapeType="1"/>
          </p:cNvSpPr>
          <p:nvPr/>
        </p:nvSpPr>
        <p:spPr bwMode="auto">
          <a:xfrm flipH="1">
            <a:off x="4670425" y="3065463"/>
            <a:ext cx="36576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302" name="Line 78"/>
          <p:cNvSpPr>
            <a:spLocks noChangeShapeType="1"/>
          </p:cNvSpPr>
          <p:nvPr/>
        </p:nvSpPr>
        <p:spPr bwMode="auto">
          <a:xfrm>
            <a:off x="4670425" y="3065464"/>
            <a:ext cx="0" cy="5032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309" name="Line 85"/>
          <p:cNvSpPr>
            <a:spLocks noChangeShapeType="1"/>
          </p:cNvSpPr>
          <p:nvPr/>
        </p:nvSpPr>
        <p:spPr bwMode="auto">
          <a:xfrm flipV="1">
            <a:off x="8543925" y="2128839"/>
            <a:ext cx="0" cy="1366837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310" name="Line 86"/>
          <p:cNvSpPr>
            <a:spLocks noChangeShapeType="1"/>
          </p:cNvSpPr>
          <p:nvPr/>
        </p:nvSpPr>
        <p:spPr bwMode="auto">
          <a:xfrm flipH="1">
            <a:off x="3667125" y="2128838"/>
            <a:ext cx="48768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311" name="Line 87"/>
          <p:cNvSpPr>
            <a:spLocks noChangeShapeType="1"/>
          </p:cNvSpPr>
          <p:nvPr/>
        </p:nvSpPr>
        <p:spPr bwMode="auto">
          <a:xfrm>
            <a:off x="3667125" y="2128839"/>
            <a:ext cx="0" cy="26987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312" name="Text Box 88"/>
          <p:cNvSpPr txBox="1">
            <a:spLocks noChangeArrowheads="1"/>
          </p:cNvSpPr>
          <p:nvPr/>
        </p:nvSpPr>
        <p:spPr bwMode="auto">
          <a:xfrm>
            <a:off x="2820988" y="4649789"/>
            <a:ext cx="1699248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next = C </a:t>
            </a:r>
          </a:p>
        </p:txBody>
      </p:sp>
      <p:sp>
        <p:nvSpPr>
          <p:cNvPr id="52313" name="Text Box 89"/>
          <p:cNvSpPr txBox="1">
            <a:spLocks noChangeArrowheads="1"/>
          </p:cNvSpPr>
          <p:nvPr/>
        </p:nvSpPr>
        <p:spPr bwMode="auto">
          <a:xfrm>
            <a:off x="5027613" y="4144964"/>
            <a:ext cx="3465244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0000FF"/>
                </a:solidFill>
              </a:rPr>
              <a:t>A </a:t>
            </a:r>
            <a:r>
              <a:rPr lang="en-US" altLang="zh-CN" sz="2200" dirty="0">
                <a:solidFill>
                  <a:srgbClr val="0000FF"/>
                </a:solidFill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solidFill>
                  <a:srgbClr val="0000FF"/>
                </a:solidFill>
              </a:rPr>
              <a:t>next = B </a:t>
            </a:r>
            <a:r>
              <a:rPr lang="en-US" altLang="zh-CN" sz="2200" dirty="0">
                <a:solidFill>
                  <a:srgbClr val="0000FF"/>
                </a:solidFill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solidFill>
                  <a:srgbClr val="0000FF"/>
                </a:solidFill>
              </a:rPr>
              <a:t>next </a:t>
            </a:r>
            <a:r>
              <a:rPr lang="en-US" altLang="zh-CN" sz="2200" dirty="0">
                <a:solidFill>
                  <a:srgbClr val="0000FF"/>
                </a:solidFill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solidFill>
                  <a:srgbClr val="0000FF"/>
                </a:solidFill>
              </a:rPr>
              <a:t>next </a:t>
            </a:r>
          </a:p>
        </p:txBody>
      </p:sp>
      <p:sp>
        <p:nvSpPr>
          <p:cNvPr id="52314" name="Text Box 90"/>
          <p:cNvSpPr txBox="1">
            <a:spLocks noChangeArrowheads="1"/>
          </p:cNvSpPr>
          <p:nvPr/>
        </p:nvSpPr>
        <p:spPr bwMode="auto">
          <a:xfrm>
            <a:off x="2816225" y="4144964"/>
            <a:ext cx="1708866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0000FF"/>
                </a:solidFill>
              </a:rPr>
              <a:t>C = A </a:t>
            </a:r>
            <a:r>
              <a:rPr lang="en-US" altLang="zh-CN" sz="2200" dirty="0">
                <a:solidFill>
                  <a:srgbClr val="0000FF"/>
                </a:solidFill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solidFill>
                  <a:srgbClr val="0000FF"/>
                </a:solidFill>
              </a:rPr>
              <a:t>next </a:t>
            </a:r>
          </a:p>
        </p:txBody>
      </p:sp>
      <p:sp>
        <p:nvSpPr>
          <p:cNvPr id="52316" name="Text Box 92"/>
          <p:cNvSpPr txBox="1">
            <a:spLocks noChangeArrowheads="1"/>
          </p:cNvSpPr>
          <p:nvPr/>
        </p:nvSpPr>
        <p:spPr bwMode="auto">
          <a:xfrm>
            <a:off x="2927587" y="476673"/>
            <a:ext cx="6027612" cy="5458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500" dirty="0">
                <a:ea typeface="华文中宋" panose="02010600040101010101" pitchFamily="2" charset="-122"/>
              </a:rPr>
              <a:t>例子：</a:t>
            </a:r>
            <a:r>
              <a:rPr lang="zh-CN" altLang="en-US" sz="2500" dirty="0"/>
              <a:t>将两个线性表合并成一个线性表。 </a:t>
            </a:r>
            <a:endParaRPr lang="zh-CN" altLang="en-US" sz="2500" dirty="0">
              <a:ea typeface="华文中宋" panose="02010600040101010101" pitchFamily="2" charset="-122"/>
            </a:endParaRPr>
          </a:p>
        </p:txBody>
      </p:sp>
      <p:sp>
        <p:nvSpPr>
          <p:cNvPr id="52317" name="Rectangle 93"/>
          <p:cNvSpPr>
            <a:spLocks noChangeArrowheads="1"/>
          </p:cNvSpPr>
          <p:nvPr/>
        </p:nvSpPr>
        <p:spPr bwMode="auto">
          <a:xfrm>
            <a:off x="2730500" y="1336676"/>
            <a:ext cx="6534150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200" dirty="0"/>
              <a:t>仅需将一个表的表尾和另一个表的表头相接。   </a:t>
            </a:r>
          </a:p>
        </p:txBody>
      </p:sp>
      <p:grpSp>
        <p:nvGrpSpPr>
          <p:cNvPr id="3" name="Group 155"/>
          <p:cNvGrpSpPr/>
          <p:nvPr/>
        </p:nvGrpSpPr>
        <p:grpSpPr bwMode="auto">
          <a:xfrm>
            <a:off x="2919414" y="2344740"/>
            <a:ext cx="1176337" cy="1450975"/>
            <a:chOff x="879" y="1434"/>
            <a:chExt cx="741" cy="914"/>
          </a:xfrm>
        </p:grpSpPr>
        <p:sp>
          <p:nvSpPr>
            <p:cNvPr id="52330" name="Line 106"/>
            <p:cNvSpPr>
              <a:spLocks noChangeShapeType="1"/>
            </p:cNvSpPr>
            <p:nvPr/>
          </p:nvSpPr>
          <p:spPr bwMode="auto">
            <a:xfrm>
              <a:off x="1140" y="160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38" name="Text Box 114"/>
            <p:cNvSpPr txBox="1">
              <a:spLocks noChangeArrowheads="1"/>
            </p:cNvSpPr>
            <p:nvPr/>
          </p:nvSpPr>
          <p:spPr bwMode="auto">
            <a:xfrm>
              <a:off x="884" y="1434"/>
              <a:ext cx="233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A </a:t>
              </a:r>
            </a:p>
          </p:txBody>
        </p:sp>
        <p:sp>
          <p:nvSpPr>
            <p:cNvPr id="52344" name="Line 120"/>
            <p:cNvSpPr>
              <a:spLocks noChangeShapeType="1"/>
            </p:cNvSpPr>
            <p:nvPr/>
          </p:nvSpPr>
          <p:spPr bwMode="auto">
            <a:xfrm>
              <a:off x="1135" y="2289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52" name="Text Box 128"/>
            <p:cNvSpPr txBox="1">
              <a:spLocks noChangeArrowheads="1"/>
            </p:cNvSpPr>
            <p:nvPr/>
          </p:nvSpPr>
          <p:spPr bwMode="auto">
            <a:xfrm>
              <a:off x="879" y="2115"/>
              <a:ext cx="228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 </a:t>
              </a:r>
            </a:p>
          </p:txBody>
        </p:sp>
      </p:grpSp>
      <p:grpSp>
        <p:nvGrpSpPr>
          <p:cNvPr id="4" name="Group 147"/>
          <p:cNvGrpSpPr/>
          <p:nvPr/>
        </p:nvGrpSpPr>
        <p:grpSpPr bwMode="auto">
          <a:xfrm>
            <a:off x="4090988" y="3433764"/>
            <a:ext cx="1066800" cy="350837"/>
            <a:chOff x="1617" y="1686"/>
            <a:chExt cx="672" cy="221"/>
          </a:xfrm>
        </p:grpSpPr>
        <p:sp>
          <p:nvSpPr>
            <p:cNvPr id="52339" name="Rectangle 115"/>
            <p:cNvSpPr>
              <a:spLocks noChangeArrowheads="1"/>
            </p:cNvSpPr>
            <p:nvPr/>
          </p:nvSpPr>
          <p:spPr bwMode="auto">
            <a:xfrm>
              <a:off x="1617" y="1686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52341" name="Line 117"/>
            <p:cNvSpPr>
              <a:spLocks noChangeShapeType="1"/>
            </p:cNvSpPr>
            <p:nvPr/>
          </p:nvSpPr>
          <p:spPr bwMode="auto">
            <a:xfrm>
              <a:off x="2001" y="183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48" name="Rectangle 124"/>
            <p:cNvSpPr>
              <a:spLocks noChangeArrowheads="1"/>
            </p:cNvSpPr>
            <p:nvPr/>
          </p:nvSpPr>
          <p:spPr bwMode="auto">
            <a:xfrm>
              <a:off x="1905" y="168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</p:grpSp>
      <p:grpSp>
        <p:nvGrpSpPr>
          <p:cNvPr id="5" name="Group 154"/>
          <p:cNvGrpSpPr/>
          <p:nvPr/>
        </p:nvGrpSpPr>
        <p:grpSpPr bwMode="auto">
          <a:xfrm>
            <a:off x="4098925" y="2257425"/>
            <a:ext cx="4038600" cy="457200"/>
            <a:chOff x="1622" y="1379"/>
            <a:chExt cx="2544" cy="288"/>
          </a:xfrm>
        </p:grpSpPr>
        <p:sp>
          <p:nvSpPr>
            <p:cNvPr id="52325" name="Rectangle 101"/>
            <p:cNvSpPr>
              <a:spLocks noChangeArrowheads="1"/>
            </p:cNvSpPr>
            <p:nvPr/>
          </p:nvSpPr>
          <p:spPr bwMode="auto">
            <a:xfrm>
              <a:off x="1622" y="1446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52326" name="Rectangle 102"/>
            <p:cNvSpPr>
              <a:spLocks noChangeArrowheads="1"/>
            </p:cNvSpPr>
            <p:nvPr/>
          </p:nvSpPr>
          <p:spPr bwMode="auto">
            <a:xfrm>
              <a:off x="2294" y="1446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baseline="-25000"/>
                <a:t>1</a:t>
              </a:r>
              <a:endParaRPr lang="en-US" altLang="zh-CN" i="1"/>
            </a:p>
          </p:txBody>
        </p:sp>
        <p:sp>
          <p:nvSpPr>
            <p:cNvPr id="52327" name="Line 103"/>
            <p:cNvSpPr>
              <a:spLocks noChangeShapeType="1"/>
            </p:cNvSpPr>
            <p:nvPr/>
          </p:nvSpPr>
          <p:spPr bwMode="auto">
            <a:xfrm>
              <a:off x="2006" y="159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28" name="Line 104"/>
            <p:cNvSpPr>
              <a:spLocks noChangeShapeType="1"/>
            </p:cNvSpPr>
            <p:nvPr/>
          </p:nvSpPr>
          <p:spPr bwMode="auto">
            <a:xfrm>
              <a:off x="2726" y="159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29" name="Rectangle 105"/>
            <p:cNvSpPr>
              <a:spLocks noChangeArrowheads="1"/>
            </p:cNvSpPr>
            <p:nvPr/>
          </p:nvSpPr>
          <p:spPr bwMode="auto">
            <a:xfrm>
              <a:off x="3638" y="1446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i="1" baseline="-14000"/>
                <a:t>n</a:t>
              </a:r>
              <a:endParaRPr lang="en-US" altLang="zh-CN" i="1"/>
            </a:p>
          </p:txBody>
        </p:sp>
        <p:sp>
          <p:nvSpPr>
            <p:cNvPr id="52332" name="Line 108"/>
            <p:cNvSpPr>
              <a:spLocks noChangeShapeType="1"/>
            </p:cNvSpPr>
            <p:nvPr/>
          </p:nvSpPr>
          <p:spPr bwMode="auto">
            <a:xfrm>
              <a:off x="3350" y="159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33" name="Text Box 109"/>
            <p:cNvSpPr txBox="1">
              <a:spLocks noChangeArrowheads="1"/>
            </p:cNvSpPr>
            <p:nvPr/>
          </p:nvSpPr>
          <p:spPr bwMode="auto">
            <a:xfrm>
              <a:off x="3052" y="1379"/>
              <a:ext cx="39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…</a:t>
              </a:r>
            </a:p>
          </p:txBody>
        </p:sp>
        <p:sp>
          <p:nvSpPr>
            <p:cNvPr id="52334" name="Rectangle 110"/>
            <p:cNvSpPr>
              <a:spLocks noChangeArrowheads="1"/>
            </p:cNvSpPr>
            <p:nvPr/>
          </p:nvSpPr>
          <p:spPr bwMode="auto">
            <a:xfrm>
              <a:off x="1910" y="144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52335" name="Rectangle 111"/>
            <p:cNvSpPr>
              <a:spLocks noChangeArrowheads="1"/>
            </p:cNvSpPr>
            <p:nvPr/>
          </p:nvSpPr>
          <p:spPr bwMode="auto">
            <a:xfrm>
              <a:off x="2630" y="144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52336" name="Rectangle 112"/>
            <p:cNvSpPr>
              <a:spLocks noChangeArrowheads="1"/>
            </p:cNvSpPr>
            <p:nvPr/>
          </p:nvSpPr>
          <p:spPr bwMode="auto">
            <a:xfrm>
              <a:off x="3974" y="144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</p:grpSp>
      <p:grpSp>
        <p:nvGrpSpPr>
          <p:cNvPr id="6" name="Group 153"/>
          <p:cNvGrpSpPr/>
          <p:nvPr/>
        </p:nvGrpSpPr>
        <p:grpSpPr bwMode="auto">
          <a:xfrm>
            <a:off x="5157788" y="3327400"/>
            <a:ext cx="2971800" cy="457200"/>
            <a:chOff x="2289" y="2099"/>
            <a:chExt cx="1872" cy="288"/>
          </a:xfrm>
        </p:grpSpPr>
        <p:sp>
          <p:nvSpPr>
            <p:cNvPr id="52340" name="Rectangle 116"/>
            <p:cNvSpPr>
              <a:spLocks noChangeArrowheads="1"/>
            </p:cNvSpPr>
            <p:nvPr/>
          </p:nvSpPr>
          <p:spPr bwMode="auto">
            <a:xfrm>
              <a:off x="2289" y="2166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 dirty="0"/>
                <a:t>b</a:t>
              </a:r>
              <a:r>
                <a:rPr lang="en-US" altLang="zh-CN" baseline="-25000" dirty="0"/>
                <a:t>1</a:t>
              </a:r>
              <a:endParaRPr lang="en-US" altLang="zh-CN" i="1" dirty="0"/>
            </a:p>
          </p:txBody>
        </p:sp>
        <p:sp>
          <p:nvSpPr>
            <p:cNvPr id="52342" name="Line 118"/>
            <p:cNvSpPr>
              <a:spLocks noChangeShapeType="1"/>
            </p:cNvSpPr>
            <p:nvPr/>
          </p:nvSpPr>
          <p:spPr bwMode="auto">
            <a:xfrm>
              <a:off x="2721" y="231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43" name="Rectangle 119"/>
            <p:cNvSpPr>
              <a:spLocks noChangeArrowheads="1"/>
            </p:cNvSpPr>
            <p:nvPr/>
          </p:nvSpPr>
          <p:spPr bwMode="auto">
            <a:xfrm>
              <a:off x="3633" y="2166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b</a:t>
              </a:r>
              <a:r>
                <a:rPr lang="en-US" altLang="zh-CN" i="1" baseline="-14000"/>
                <a:t>m</a:t>
              </a:r>
              <a:endParaRPr lang="en-US" altLang="zh-CN" i="1"/>
            </a:p>
          </p:txBody>
        </p:sp>
        <p:sp>
          <p:nvSpPr>
            <p:cNvPr id="52346" name="Line 122"/>
            <p:cNvSpPr>
              <a:spLocks noChangeShapeType="1"/>
            </p:cNvSpPr>
            <p:nvPr/>
          </p:nvSpPr>
          <p:spPr bwMode="auto">
            <a:xfrm>
              <a:off x="3345" y="231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47" name="Text Box 123"/>
            <p:cNvSpPr txBox="1">
              <a:spLocks noChangeArrowheads="1"/>
            </p:cNvSpPr>
            <p:nvPr/>
          </p:nvSpPr>
          <p:spPr bwMode="auto">
            <a:xfrm>
              <a:off x="3047" y="2099"/>
              <a:ext cx="39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…</a:t>
              </a:r>
            </a:p>
          </p:txBody>
        </p:sp>
        <p:sp>
          <p:nvSpPr>
            <p:cNvPr id="52349" name="Rectangle 125"/>
            <p:cNvSpPr>
              <a:spLocks noChangeArrowheads="1"/>
            </p:cNvSpPr>
            <p:nvPr/>
          </p:nvSpPr>
          <p:spPr bwMode="auto">
            <a:xfrm>
              <a:off x="2625" y="216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52350" name="Rectangle 126"/>
            <p:cNvSpPr>
              <a:spLocks noChangeArrowheads="1"/>
            </p:cNvSpPr>
            <p:nvPr/>
          </p:nvSpPr>
          <p:spPr bwMode="auto">
            <a:xfrm>
              <a:off x="3969" y="216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</p:grpSp>
      <p:grpSp>
        <p:nvGrpSpPr>
          <p:cNvPr id="7" name="Group 148"/>
          <p:cNvGrpSpPr/>
          <p:nvPr/>
        </p:nvGrpSpPr>
        <p:grpSpPr bwMode="auto">
          <a:xfrm>
            <a:off x="3717925" y="2176464"/>
            <a:ext cx="4648200" cy="312737"/>
            <a:chOff x="1382" y="1117"/>
            <a:chExt cx="2928" cy="197"/>
          </a:xfrm>
        </p:grpSpPr>
        <p:sp>
          <p:nvSpPr>
            <p:cNvPr id="52331" name="Line 107"/>
            <p:cNvSpPr>
              <a:spLocks noChangeShapeType="1"/>
            </p:cNvSpPr>
            <p:nvPr/>
          </p:nvSpPr>
          <p:spPr bwMode="auto">
            <a:xfrm>
              <a:off x="1382" y="131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37" name="Line 113"/>
            <p:cNvSpPr>
              <a:spLocks noChangeShapeType="1"/>
            </p:cNvSpPr>
            <p:nvPr/>
          </p:nvSpPr>
          <p:spPr bwMode="auto">
            <a:xfrm>
              <a:off x="4070" y="131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53" name="Line 129"/>
            <p:cNvSpPr>
              <a:spLocks noChangeShapeType="1"/>
            </p:cNvSpPr>
            <p:nvPr/>
          </p:nvSpPr>
          <p:spPr bwMode="auto">
            <a:xfrm flipV="1">
              <a:off x="4310" y="1117"/>
              <a:ext cx="0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54" name="Line 130"/>
            <p:cNvSpPr>
              <a:spLocks noChangeShapeType="1"/>
            </p:cNvSpPr>
            <p:nvPr/>
          </p:nvSpPr>
          <p:spPr bwMode="auto">
            <a:xfrm flipH="1">
              <a:off x="1382" y="1117"/>
              <a:ext cx="29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55" name="Line 131"/>
            <p:cNvSpPr>
              <a:spLocks noChangeShapeType="1"/>
            </p:cNvSpPr>
            <p:nvPr/>
          </p:nvSpPr>
          <p:spPr bwMode="auto">
            <a:xfrm>
              <a:off x="1382" y="1117"/>
              <a:ext cx="0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149"/>
          <p:cNvGrpSpPr/>
          <p:nvPr/>
        </p:nvGrpSpPr>
        <p:grpSpPr bwMode="auto">
          <a:xfrm>
            <a:off x="3717925" y="3281363"/>
            <a:ext cx="4648200" cy="292100"/>
            <a:chOff x="1382" y="1597"/>
            <a:chExt cx="2928" cy="184"/>
          </a:xfrm>
        </p:grpSpPr>
        <p:sp>
          <p:nvSpPr>
            <p:cNvPr id="52345" name="Line 121"/>
            <p:cNvSpPr>
              <a:spLocks noChangeShapeType="1"/>
            </p:cNvSpPr>
            <p:nvPr/>
          </p:nvSpPr>
          <p:spPr bwMode="auto">
            <a:xfrm>
              <a:off x="1382" y="1781"/>
              <a:ext cx="2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51" name="Line 127"/>
            <p:cNvSpPr>
              <a:spLocks noChangeShapeType="1"/>
            </p:cNvSpPr>
            <p:nvPr/>
          </p:nvSpPr>
          <p:spPr bwMode="auto">
            <a:xfrm>
              <a:off x="4065" y="178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56" name="Line 132"/>
            <p:cNvSpPr>
              <a:spLocks noChangeShapeType="1"/>
            </p:cNvSpPr>
            <p:nvPr/>
          </p:nvSpPr>
          <p:spPr bwMode="auto">
            <a:xfrm flipV="1">
              <a:off x="4310" y="1597"/>
              <a:ext cx="0" cy="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57" name="Line 133"/>
            <p:cNvSpPr>
              <a:spLocks noChangeShapeType="1"/>
            </p:cNvSpPr>
            <p:nvPr/>
          </p:nvSpPr>
          <p:spPr bwMode="auto">
            <a:xfrm flipH="1">
              <a:off x="1382" y="1597"/>
              <a:ext cx="29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58" name="Line 134"/>
            <p:cNvSpPr>
              <a:spLocks noChangeShapeType="1"/>
            </p:cNvSpPr>
            <p:nvPr/>
          </p:nvSpPr>
          <p:spPr bwMode="auto">
            <a:xfrm>
              <a:off x="1382" y="1597"/>
              <a:ext cx="0" cy="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151"/>
          <p:cNvGrpSpPr/>
          <p:nvPr/>
        </p:nvGrpSpPr>
        <p:grpSpPr bwMode="auto">
          <a:xfrm>
            <a:off x="8147051" y="2362203"/>
            <a:ext cx="1116013" cy="369888"/>
            <a:chOff x="4172" y="1445"/>
            <a:chExt cx="703" cy="233"/>
          </a:xfrm>
        </p:grpSpPr>
        <p:sp>
          <p:nvSpPr>
            <p:cNvPr id="52232" name="Line 8"/>
            <p:cNvSpPr>
              <a:spLocks noChangeShapeType="1"/>
            </p:cNvSpPr>
            <p:nvPr/>
          </p:nvSpPr>
          <p:spPr bwMode="auto">
            <a:xfrm flipH="1">
              <a:off x="4172" y="1619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53" name="Text Box 29"/>
            <p:cNvSpPr txBox="1">
              <a:spLocks noChangeArrowheads="1"/>
            </p:cNvSpPr>
            <p:nvPr/>
          </p:nvSpPr>
          <p:spPr bwMode="auto">
            <a:xfrm>
              <a:off x="4642" y="1445"/>
              <a:ext cx="233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A </a:t>
              </a:r>
            </a:p>
          </p:txBody>
        </p:sp>
      </p:grpSp>
      <p:grpSp>
        <p:nvGrpSpPr>
          <p:cNvPr id="10" name="Group 150"/>
          <p:cNvGrpSpPr/>
          <p:nvPr/>
        </p:nvGrpSpPr>
        <p:grpSpPr bwMode="auto">
          <a:xfrm>
            <a:off x="8139114" y="3425830"/>
            <a:ext cx="1108075" cy="369888"/>
            <a:chOff x="4167" y="2160"/>
            <a:chExt cx="698" cy="233"/>
          </a:xfrm>
        </p:grpSpPr>
        <p:sp>
          <p:nvSpPr>
            <p:cNvPr id="52259" name="Line 35"/>
            <p:cNvSpPr>
              <a:spLocks noChangeShapeType="1"/>
            </p:cNvSpPr>
            <p:nvPr/>
          </p:nvSpPr>
          <p:spPr bwMode="auto">
            <a:xfrm flipH="1">
              <a:off x="4167" y="233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68" name="Text Box 44"/>
            <p:cNvSpPr txBox="1">
              <a:spLocks noChangeArrowheads="1"/>
            </p:cNvSpPr>
            <p:nvPr/>
          </p:nvSpPr>
          <p:spPr bwMode="auto">
            <a:xfrm>
              <a:off x="4637" y="2160"/>
              <a:ext cx="228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 </a:t>
              </a:r>
            </a:p>
          </p:txBody>
        </p:sp>
      </p:grpSp>
      <p:sp>
        <p:nvSpPr>
          <p:cNvPr id="52365" name="Text Box 141"/>
          <p:cNvSpPr txBox="1">
            <a:spLocks noChangeArrowheads="1"/>
          </p:cNvSpPr>
          <p:nvPr/>
        </p:nvSpPr>
        <p:spPr bwMode="auto">
          <a:xfrm>
            <a:off x="5033963" y="4668839"/>
            <a:ext cx="824265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/>
              <a:t>A = B</a:t>
            </a:r>
            <a:r>
              <a:rPr lang="en-US" altLang="zh-CN" dirty="0"/>
              <a:t> </a:t>
            </a:r>
          </a:p>
        </p:txBody>
      </p:sp>
      <p:sp>
        <p:nvSpPr>
          <p:cNvPr id="69" name="Line 106">
            <a:extLst>
              <a:ext uri="{FF2B5EF4-FFF2-40B4-BE49-F238E27FC236}">
                <a16:creationId xmlns:a16="http://schemas.microsoft.com/office/drawing/2014/main" id="{129DF2EA-8F64-4B6B-8560-DE4771733192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1255" y="2075539"/>
            <a:ext cx="761995" cy="258089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0" name="Text Box 114">
            <a:extLst>
              <a:ext uri="{FF2B5EF4-FFF2-40B4-BE49-F238E27FC236}">
                <a16:creationId xmlns:a16="http://schemas.microsoft.com/office/drawing/2014/main" id="{E2792C7B-463F-4381-8D5C-1B5F3B338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4855" y="1799315"/>
            <a:ext cx="369887" cy="369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/>
              <a:t>C 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5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5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5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5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2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5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5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5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5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2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5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52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2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2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52" grpId="0"/>
      <p:bldP spid="52275" grpId="0" animBg="1"/>
      <p:bldP spid="52281" grpId="0" animBg="1"/>
      <p:bldP spid="52286" grpId="0" animBg="1"/>
      <p:bldP spid="52296" grpId="0" animBg="1"/>
      <p:bldP spid="52300" grpId="0" animBg="1"/>
      <p:bldP spid="52301" grpId="0" animBg="1"/>
      <p:bldP spid="52302" grpId="0" animBg="1"/>
      <p:bldP spid="52309" grpId="0" animBg="1"/>
      <p:bldP spid="52310" grpId="0" animBg="1"/>
      <p:bldP spid="52311" grpId="0" animBg="1"/>
      <p:bldP spid="52312" grpId="0"/>
      <p:bldP spid="52313" grpId="0"/>
      <p:bldP spid="52314" grpId="0"/>
      <p:bldP spid="52316" grpId="0"/>
      <p:bldP spid="52317" grpId="0"/>
      <p:bldP spid="52365" grpId="0"/>
      <p:bldP spid="69" grpId="0" animBg="1"/>
      <p:bldP spid="70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pPr>
              <a:defRPr/>
            </a:pPr>
            <a:fld id="{D3004B75-7A98-4483-A569-8D91C529DF06}" type="slidenum">
              <a:rPr lang="en-US" altLang="zh-CN"/>
              <a:t>58</a:t>
            </a:fld>
            <a:endParaRPr lang="en-US" altLang="zh-CN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749675" y="152401"/>
            <a:ext cx="2659702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4800" b="1" dirty="0">
                <a:solidFill>
                  <a:srgbClr val="CC0066"/>
                </a:solidFill>
                <a:ea typeface="楷体_GB2312" pitchFamily="49" charset="-122"/>
              </a:rPr>
              <a:t>双向链表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905001" y="1323976"/>
            <a:ext cx="1209675" cy="701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4000" b="1">
                <a:solidFill>
                  <a:srgbClr val="CC0066"/>
                </a:solidFill>
                <a:ea typeface="楷体_GB2312" pitchFamily="49" charset="-122"/>
              </a:rPr>
              <a:t>空表</a:t>
            </a:r>
            <a:endParaRPr lang="zh-CN" altLang="en-US" sz="4800" b="1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905000" y="3124201"/>
            <a:ext cx="1722438" cy="701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4000" b="1">
                <a:solidFill>
                  <a:srgbClr val="CC0066"/>
                </a:solidFill>
                <a:ea typeface="楷体_GB2312" pitchFamily="49" charset="-122"/>
              </a:rPr>
              <a:t>非空表</a:t>
            </a:r>
            <a:endParaRPr lang="zh-CN" altLang="en-US" sz="4800" b="1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840610" y="4422776"/>
            <a:ext cx="6719887" cy="10156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4000" dirty="0">
                <a:ea typeface="楷体_GB2312" pitchFamily="49" charset="-122"/>
              </a:rPr>
              <a:t>   </a:t>
            </a:r>
            <a:r>
              <a:rPr lang="en-US" altLang="zh-CN" sz="4200" dirty="0">
                <a:ea typeface="楷体_GB2312" pitchFamily="49" charset="-122"/>
              </a:rPr>
              <a:t>a</a:t>
            </a:r>
            <a:r>
              <a:rPr lang="en-US" altLang="zh-CN" sz="4200" baseline="-25000" dirty="0">
                <a:ea typeface="楷体_GB2312" pitchFamily="49" charset="-122"/>
              </a:rPr>
              <a:t>1</a:t>
            </a:r>
            <a:r>
              <a:rPr lang="en-US" altLang="zh-CN" sz="4200" dirty="0">
                <a:ea typeface="楷体_GB2312" pitchFamily="49" charset="-122"/>
              </a:rPr>
              <a:t>          a</a:t>
            </a:r>
            <a:r>
              <a:rPr lang="en-US" altLang="zh-CN" sz="4200" baseline="-25000" dirty="0">
                <a:ea typeface="楷体_GB2312" pitchFamily="49" charset="-122"/>
              </a:rPr>
              <a:t>2</a:t>
            </a:r>
            <a:r>
              <a:rPr lang="en-US" altLang="zh-CN" sz="4200" dirty="0">
                <a:ea typeface="楷体_GB2312" pitchFamily="49" charset="-122"/>
              </a:rPr>
              <a:t>       … ...        a</a:t>
            </a:r>
            <a:r>
              <a:rPr lang="en-US" altLang="zh-CN" sz="4200" baseline="-25000" dirty="0">
                <a:ea typeface="楷体_GB2312" pitchFamily="49" charset="-122"/>
              </a:rPr>
              <a:t>n</a:t>
            </a:r>
          </a:p>
          <a:p>
            <a:endParaRPr lang="en-US" altLang="zh-CN" dirty="0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2438400" y="4572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2438400" y="5181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34290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24384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31242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38862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3886200" y="5181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49530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38862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46482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3276600" y="4876800"/>
            <a:ext cx="609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4876800" y="4876800"/>
            <a:ext cx="609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5486400" y="4572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54864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66294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63246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6477000" y="4876800"/>
            <a:ext cx="457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>
            <a:off x="5486400" y="5181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8686800" y="5181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8686800" y="4572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86868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>
            <a:off x="98298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>
            <a:off x="95250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>
            <a:off x="8305800" y="4876800"/>
            <a:ext cx="3810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>
            <a:off x="1905000" y="4800600"/>
            <a:ext cx="533400" cy="0"/>
          </a:xfrm>
          <a:prstGeom prst="line">
            <a:avLst/>
          </a:prstGeom>
          <a:noFill/>
          <a:ln w="38100">
            <a:solidFill>
              <a:srgbClr val="FB415C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>
            <a:off x="1905000" y="3733800"/>
            <a:ext cx="0" cy="1066800"/>
          </a:xfrm>
          <a:prstGeom prst="line">
            <a:avLst/>
          </a:prstGeom>
          <a:noFill/>
          <a:ln w="38100">
            <a:solidFill>
              <a:srgbClr val="FB415C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Line 38"/>
          <p:cNvSpPr>
            <a:spLocks noChangeShapeType="1"/>
          </p:cNvSpPr>
          <p:nvPr/>
        </p:nvSpPr>
        <p:spPr bwMode="auto">
          <a:xfrm>
            <a:off x="27432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Line 39"/>
          <p:cNvSpPr>
            <a:spLocks noChangeShapeType="1"/>
          </p:cNvSpPr>
          <p:nvPr/>
        </p:nvSpPr>
        <p:spPr bwMode="auto">
          <a:xfrm>
            <a:off x="89916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Line 40"/>
          <p:cNvSpPr>
            <a:spLocks noChangeShapeType="1"/>
          </p:cNvSpPr>
          <p:nvPr/>
        </p:nvSpPr>
        <p:spPr bwMode="auto">
          <a:xfrm>
            <a:off x="57912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Line 41"/>
          <p:cNvSpPr>
            <a:spLocks noChangeShapeType="1"/>
          </p:cNvSpPr>
          <p:nvPr/>
        </p:nvSpPr>
        <p:spPr bwMode="auto">
          <a:xfrm>
            <a:off x="41910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Line 42"/>
          <p:cNvSpPr>
            <a:spLocks noChangeShapeType="1"/>
          </p:cNvSpPr>
          <p:nvPr/>
        </p:nvSpPr>
        <p:spPr bwMode="auto">
          <a:xfrm flipV="1">
            <a:off x="8839200" y="4267200"/>
            <a:ext cx="0" cy="6096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Line 43"/>
          <p:cNvSpPr>
            <a:spLocks noChangeShapeType="1"/>
          </p:cNvSpPr>
          <p:nvPr/>
        </p:nvSpPr>
        <p:spPr bwMode="auto">
          <a:xfrm flipH="1">
            <a:off x="8305800" y="4267200"/>
            <a:ext cx="533400" cy="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Line 44"/>
          <p:cNvSpPr>
            <a:spLocks noChangeShapeType="1"/>
          </p:cNvSpPr>
          <p:nvPr/>
        </p:nvSpPr>
        <p:spPr bwMode="auto">
          <a:xfrm flipV="1">
            <a:off x="5638800" y="4267200"/>
            <a:ext cx="0" cy="6096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Line 45"/>
          <p:cNvSpPr>
            <a:spLocks noChangeShapeType="1"/>
          </p:cNvSpPr>
          <p:nvPr/>
        </p:nvSpPr>
        <p:spPr bwMode="auto">
          <a:xfrm flipH="1">
            <a:off x="4419600" y="4267200"/>
            <a:ext cx="1219200" cy="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Line 46"/>
          <p:cNvSpPr>
            <a:spLocks noChangeShapeType="1"/>
          </p:cNvSpPr>
          <p:nvPr/>
        </p:nvSpPr>
        <p:spPr bwMode="auto">
          <a:xfrm>
            <a:off x="4419600" y="4267200"/>
            <a:ext cx="0" cy="3048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Line 47"/>
          <p:cNvSpPr>
            <a:spLocks noChangeShapeType="1"/>
          </p:cNvSpPr>
          <p:nvPr/>
        </p:nvSpPr>
        <p:spPr bwMode="auto">
          <a:xfrm flipV="1">
            <a:off x="4038600" y="4267200"/>
            <a:ext cx="0" cy="6096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Line 48"/>
          <p:cNvSpPr>
            <a:spLocks noChangeShapeType="1"/>
          </p:cNvSpPr>
          <p:nvPr/>
        </p:nvSpPr>
        <p:spPr bwMode="auto">
          <a:xfrm flipH="1">
            <a:off x="2971800" y="4267200"/>
            <a:ext cx="1066800" cy="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Line 49"/>
          <p:cNvSpPr>
            <a:spLocks noChangeShapeType="1"/>
          </p:cNvSpPr>
          <p:nvPr/>
        </p:nvSpPr>
        <p:spPr bwMode="auto">
          <a:xfrm flipH="1">
            <a:off x="2971800" y="4267200"/>
            <a:ext cx="0" cy="3048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Rectangle 53"/>
          <p:cNvSpPr>
            <a:spLocks noChangeArrowheads="1"/>
          </p:cNvSpPr>
          <p:nvPr/>
        </p:nvSpPr>
        <p:spPr bwMode="auto">
          <a:xfrm>
            <a:off x="4267200" y="2133600"/>
            <a:ext cx="533400" cy="533400"/>
          </a:xfrm>
          <a:prstGeom prst="rect">
            <a:avLst/>
          </a:prstGeom>
          <a:solidFill>
            <a:srgbClr val="CCFFCC"/>
          </a:solidFill>
          <a:ln w="28575">
            <a:solidFill>
              <a:schemeClr val="tx2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Rectangle 54"/>
          <p:cNvSpPr>
            <a:spLocks noChangeArrowheads="1"/>
          </p:cNvSpPr>
          <p:nvPr/>
        </p:nvSpPr>
        <p:spPr bwMode="auto">
          <a:xfrm>
            <a:off x="4800600" y="2133600"/>
            <a:ext cx="304800" cy="533400"/>
          </a:xfrm>
          <a:prstGeom prst="rect">
            <a:avLst/>
          </a:prstGeom>
          <a:solidFill>
            <a:srgbClr val="F4E4E4"/>
          </a:solidFill>
          <a:ln w="28575">
            <a:solidFill>
              <a:schemeClr val="tx2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Rectangle 55"/>
          <p:cNvSpPr>
            <a:spLocks noChangeArrowheads="1"/>
          </p:cNvSpPr>
          <p:nvPr/>
        </p:nvSpPr>
        <p:spPr bwMode="auto">
          <a:xfrm>
            <a:off x="3962400" y="2133600"/>
            <a:ext cx="304800" cy="533400"/>
          </a:xfrm>
          <a:prstGeom prst="rect">
            <a:avLst/>
          </a:prstGeom>
          <a:solidFill>
            <a:srgbClr val="F4E4E4"/>
          </a:solidFill>
          <a:ln w="28575">
            <a:solidFill>
              <a:schemeClr val="tx2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65"/>
          <p:cNvSpPr>
            <a:spLocks noChangeArrowheads="1"/>
          </p:cNvSpPr>
          <p:nvPr/>
        </p:nvSpPr>
        <p:spPr bwMode="auto">
          <a:xfrm>
            <a:off x="2743200" y="4572000"/>
            <a:ext cx="381000" cy="609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2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Line 66"/>
          <p:cNvSpPr>
            <a:spLocks noChangeShapeType="1"/>
          </p:cNvSpPr>
          <p:nvPr/>
        </p:nvSpPr>
        <p:spPr bwMode="auto">
          <a:xfrm>
            <a:off x="3352800" y="2399184"/>
            <a:ext cx="609600" cy="0"/>
          </a:xfrm>
          <a:prstGeom prst="line">
            <a:avLst/>
          </a:prstGeom>
          <a:noFill/>
          <a:ln w="38100">
            <a:solidFill>
              <a:srgbClr val="FB415C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Line 67"/>
          <p:cNvSpPr>
            <a:spLocks noChangeShapeType="1"/>
          </p:cNvSpPr>
          <p:nvPr/>
        </p:nvSpPr>
        <p:spPr bwMode="auto">
          <a:xfrm>
            <a:off x="3352800" y="1125488"/>
            <a:ext cx="0" cy="1295400"/>
          </a:xfrm>
          <a:prstGeom prst="line">
            <a:avLst/>
          </a:prstGeom>
          <a:noFill/>
          <a:ln w="38100">
            <a:solidFill>
              <a:srgbClr val="FB415C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6" name="Rectangle 4"/>
          <p:cNvSpPr>
            <a:spLocks noChangeArrowheads="1"/>
          </p:cNvSpPr>
          <p:nvPr/>
        </p:nvSpPr>
        <p:spPr bwMode="auto">
          <a:xfrm>
            <a:off x="2392364" y="1045790"/>
            <a:ext cx="7591425" cy="173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        </a:t>
            </a:r>
            <a:r>
              <a:rPr lang="zh-CN" altLang="en-US" sz="2400" dirty="0"/>
              <a:t>和单链的循环表类似，双向链表也可以有循环表， 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让头结点的前驱指针指向链表的最后一个结点，让最 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后一个结点的后继指针指向头结点。 </a:t>
            </a:r>
          </a:p>
        </p:txBody>
      </p:sp>
      <p:grpSp>
        <p:nvGrpSpPr>
          <p:cNvPr id="2" name="Group 5"/>
          <p:cNvGrpSpPr/>
          <p:nvPr/>
        </p:nvGrpSpPr>
        <p:grpSpPr bwMode="auto">
          <a:xfrm>
            <a:off x="4511675" y="5223472"/>
            <a:ext cx="2209800" cy="998538"/>
            <a:chOff x="3888" y="2340"/>
            <a:chExt cx="1392" cy="629"/>
          </a:xfrm>
        </p:grpSpPr>
        <p:sp>
          <p:nvSpPr>
            <p:cNvPr id="197638" name="Text Box 6"/>
            <p:cNvSpPr txBox="1">
              <a:spLocks noChangeArrowheads="1"/>
            </p:cNvSpPr>
            <p:nvPr/>
          </p:nvSpPr>
          <p:spPr bwMode="auto">
            <a:xfrm>
              <a:off x="4512" y="2736"/>
              <a:ext cx="62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华文中宋" panose="02010600040101010101" pitchFamily="2" charset="-122"/>
                </a:rPr>
                <a:t> </a:t>
              </a:r>
              <a:r>
                <a:rPr lang="zh-CN" altLang="en-US">
                  <a:ea typeface="华文中宋" panose="02010600040101010101" pitchFamily="2" charset="-122"/>
                </a:rPr>
                <a:t>空表 </a:t>
              </a:r>
            </a:p>
          </p:txBody>
        </p:sp>
        <p:sp>
          <p:nvSpPr>
            <p:cNvPr id="197639" name="Rectangle 7"/>
            <p:cNvSpPr>
              <a:spLocks noChangeArrowheads="1"/>
            </p:cNvSpPr>
            <p:nvPr/>
          </p:nvSpPr>
          <p:spPr bwMode="auto">
            <a:xfrm>
              <a:off x="4656" y="2485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40" name="Rectangle 8"/>
            <p:cNvSpPr>
              <a:spLocks noChangeArrowheads="1"/>
            </p:cNvSpPr>
            <p:nvPr/>
          </p:nvSpPr>
          <p:spPr bwMode="auto">
            <a:xfrm>
              <a:off x="4944" y="2485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41" name="Line 9"/>
            <p:cNvSpPr>
              <a:spLocks noChangeShapeType="1"/>
            </p:cNvSpPr>
            <p:nvPr/>
          </p:nvSpPr>
          <p:spPr bwMode="auto">
            <a:xfrm>
              <a:off x="4128" y="265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42" name="Text Box 10"/>
            <p:cNvSpPr txBox="1">
              <a:spLocks noChangeArrowheads="1"/>
            </p:cNvSpPr>
            <p:nvPr/>
          </p:nvSpPr>
          <p:spPr bwMode="auto">
            <a:xfrm>
              <a:off x="3888" y="2514"/>
              <a:ext cx="38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H </a:t>
              </a:r>
            </a:p>
          </p:txBody>
        </p:sp>
        <p:sp>
          <p:nvSpPr>
            <p:cNvPr id="197643" name="Line 11"/>
            <p:cNvSpPr>
              <a:spLocks noChangeShapeType="1"/>
            </p:cNvSpPr>
            <p:nvPr/>
          </p:nvSpPr>
          <p:spPr bwMode="auto">
            <a:xfrm>
              <a:off x="5040" y="258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44" name="Line 12"/>
            <p:cNvSpPr>
              <a:spLocks noChangeShapeType="1"/>
            </p:cNvSpPr>
            <p:nvPr/>
          </p:nvSpPr>
          <p:spPr bwMode="auto">
            <a:xfrm flipV="1">
              <a:off x="5280" y="23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45" name="Line 13"/>
            <p:cNvSpPr>
              <a:spLocks noChangeShapeType="1"/>
            </p:cNvSpPr>
            <p:nvPr/>
          </p:nvSpPr>
          <p:spPr bwMode="auto">
            <a:xfrm flipH="1">
              <a:off x="4848" y="23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46" name="Line 14"/>
            <p:cNvSpPr>
              <a:spLocks noChangeShapeType="1"/>
            </p:cNvSpPr>
            <p:nvPr/>
          </p:nvSpPr>
          <p:spPr bwMode="auto">
            <a:xfrm>
              <a:off x="4320" y="23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47" name="Line 15"/>
            <p:cNvSpPr>
              <a:spLocks noChangeShapeType="1"/>
            </p:cNvSpPr>
            <p:nvPr/>
          </p:nvSpPr>
          <p:spPr bwMode="auto">
            <a:xfrm>
              <a:off x="4848" y="23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48" name="Rectangle 16"/>
            <p:cNvSpPr>
              <a:spLocks noChangeArrowheads="1"/>
            </p:cNvSpPr>
            <p:nvPr/>
          </p:nvSpPr>
          <p:spPr bwMode="auto">
            <a:xfrm>
              <a:off x="4464" y="248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49" name="Line 17"/>
            <p:cNvSpPr>
              <a:spLocks noChangeShapeType="1"/>
            </p:cNvSpPr>
            <p:nvPr/>
          </p:nvSpPr>
          <p:spPr bwMode="auto">
            <a:xfrm>
              <a:off x="4320" y="258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50" name="Line 18"/>
            <p:cNvSpPr>
              <a:spLocks noChangeShapeType="1"/>
            </p:cNvSpPr>
            <p:nvPr/>
          </p:nvSpPr>
          <p:spPr bwMode="auto">
            <a:xfrm>
              <a:off x="4752" y="23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51" name="Line 19"/>
            <p:cNvSpPr>
              <a:spLocks noChangeShapeType="1"/>
            </p:cNvSpPr>
            <p:nvPr/>
          </p:nvSpPr>
          <p:spPr bwMode="auto">
            <a:xfrm flipH="1">
              <a:off x="4320" y="23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20"/>
          <p:cNvGrpSpPr/>
          <p:nvPr/>
        </p:nvGrpSpPr>
        <p:grpSpPr bwMode="auto">
          <a:xfrm>
            <a:off x="2541588" y="3273154"/>
            <a:ext cx="7010400" cy="1436688"/>
            <a:chOff x="720" y="3120"/>
            <a:chExt cx="4416" cy="905"/>
          </a:xfrm>
        </p:grpSpPr>
        <p:sp>
          <p:nvSpPr>
            <p:cNvPr id="197653" name="Rectangle 21"/>
            <p:cNvSpPr>
              <a:spLocks noChangeArrowheads="1"/>
            </p:cNvSpPr>
            <p:nvPr/>
          </p:nvSpPr>
          <p:spPr bwMode="auto">
            <a:xfrm>
              <a:off x="1488" y="3235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54" name="Rectangle 22"/>
            <p:cNvSpPr>
              <a:spLocks noChangeArrowheads="1"/>
            </p:cNvSpPr>
            <p:nvPr/>
          </p:nvSpPr>
          <p:spPr bwMode="auto">
            <a:xfrm>
              <a:off x="1776" y="3235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55" name="Rectangle 23"/>
            <p:cNvSpPr>
              <a:spLocks noChangeArrowheads="1"/>
            </p:cNvSpPr>
            <p:nvPr/>
          </p:nvSpPr>
          <p:spPr bwMode="auto">
            <a:xfrm>
              <a:off x="1296" y="323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56" name="Line 24"/>
            <p:cNvSpPr>
              <a:spLocks noChangeShapeType="1"/>
            </p:cNvSpPr>
            <p:nvPr/>
          </p:nvSpPr>
          <p:spPr bwMode="auto">
            <a:xfrm>
              <a:off x="960" y="340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57" name="Text Box 25"/>
            <p:cNvSpPr txBox="1">
              <a:spLocks noChangeArrowheads="1"/>
            </p:cNvSpPr>
            <p:nvPr/>
          </p:nvSpPr>
          <p:spPr bwMode="auto">
            <a:xfrm>
              <a:off x="720" y="3264"/>
              <a:ext cx="38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H </a:t>
              </a:r>
            </a:p>
          </p:txBody>
        </p:sp>
        <p:sp>
          <p:nvSpPr>
            <p:cNvPr id="197658" name="Rectangle 26"/>
            <p:cNvSpPr>
              <a:spLocks noChangeArrowheads="1"/>
            </p:cNvSpPr>
            <p:nvPr/>
          </p:nvSpPr>
          <p:spPr bwMode="auto">
            <a:xfrm>
              <a:off x="2496" y="3235"/>
              <a:ext cx="288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59" name="Rectangle 27"/>
            <p:cNvSpPr>
              <a:spLocks noChangeArrowheads="1"/>
            </p:cNvSpPr>
            <p:nvPr/>
          </p:nvSpPr>
          <p:spPr bwMode="auto">
            <a:xfrm>
              <a:off x="2784" y="3235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0" name="Rectangle 28"/>
            <p:cNvSpPr>
              <a:spLocks noChangeArrowheads="1"/>
            </p:cNvSpPr>
            <p:nvPr/>
          </p:nvSpPr>
          <p:spPr bwMode="auto">
            <a:xfrm>
              <a:off x="2304" y="323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1" name="Rectangle 29"/>
            <p:cNvSpPr>
              <a:spLocks noChangeArrowheads="1"/>
            </p:cNvSpPr>
            <p:nvPr/>
          </p:nvSpPr>
          <p:spPr bwMode="auto">
            <a:xfrm>
              <a:off x="3504" y="3235"/>
              <a:ext cx="288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2" name="Rectangle 30"/>
            <p:cNvSpPr>
              <a:spLocks noChangeArrowheads="1"/>
            </p:cNvSpPr>
            <p:nvPr/>
          </p:nvSpPr>
          <p:spPr bwMode="auto">
            <a:xfrm>
              <a:off x="3792" y="3235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3" name="Rectangle 31"/>
            <p:cNvSpPr>
              <a:spLocks noChangeArrowheads="1"/>
            </p:cNvSpPr>
            <p:nvPr/>
          </p:nvSpPr>
          <p:spPr bwMode="auto">
            <a:xfrm>
              <a:off x="3312" y="323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4" name="Rectangle 32"/>
            <p:cNvSpPr>
              <a:spLocks noChangeArrowheads="1"/>
            </p:cNvSpPr>
            <p:nvPr/>
          </p:nvSpPr>
          <p:spPr bwMode="auto">
            <a:xfrm>
              <a:off x="4512" y="3235"/>
              <a:ext cx="288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5" name="Rectangle 33"/>
            <p:cNvSpPr>
              <a:spLocks noChangeArrowheads="1"/>
            </p:cNvSpPr>
            <p:nvPr/>
          </p:nvSpPr>
          <p:spPr bwMode="auto">
            <a:xfrm>
              <a:off x="4800" y="3235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6" name="Rectangle 34"/>
            <p:cNvSpPr>
              <a:spLocks noChangeArrowheads="1"/>
            </p:cNvSpPr>
            <p:nvPr/>
          </p:nvSpPr>
          <p:spPr bwMode="auto">
            <a:xfrm>
              <a:off x="4320" y="323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7" name="Line 35"/>
            <p:cNvSpPr>
              <a:spLocks noChangeShapeType="1"/>
            </p:cNvSpPr>
            <p:nvPr/>
          </p:nvSpPr>
          <p:spPr bwMode="auto">
            <a:xfrm>
              <a:off x="1872" y="336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68" name="Line 36"/>
            <p:cNvSpPr>
              <a:spLocks noChangeShapeType="1"/>
            </p:cNvSpPr>
            <p:nvPr/>
          </p:nvSpPr>
          <p:spPr bwMode="auto">
            <a:xfrm>
              <a:off x="2880" y="336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69" name="Line 37"/>
            <p:cNvSpPr>
              <a:spLocks noChangeShapeType="1"/>
            </p:cNvSpPr>
            <p:nvPr/>
          </p:nvSpPr>
          <p:spPr bwMode="auto">
            <a:xfrm>
              <a:off x="3888" y="336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70" name="Line 38"/>
            <p:cNvSpPr>
              <a:spLocks noChangeShapeType="1"/>
            </p:cNvSpPr>
            <p:nvPr/>
          </p:nvSpPr>
          <p:spPr bwMode="auto">
            <a:xfrm>
              <a:off x="2400" y="336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1" name="Line 39"/>
            <p:cNvSpPr>
              <a:spLocks noChangeShapeType="1"/>
            </p:cNvSpPr>
            <p:nvPr/>
          </p:nvSpPr>
          <p:spPr bwMode="auto">
            <a:xfrm flipH="1">
              <a:off x="1632" y="364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2" name="Line 40"/>
            <p:cNvSpPr>
              <a:spLocks noChangeShapeType="1"/>
            </p:cNvSpPr>
            <p:nvPr/>
          </p:nvSpPr>
          <p:spPr bwMode="auto">
            <a:xfrm flipV="1">
              <a:off x="1632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3" name="Line 41"/>
            <p:cNvSpPr>
              <a:spLocks noChangeShapeType="1"/>
            </p:cNvSpPr>
            <p:nvPr/>
          </p:nvSpPr>
          <p:spPr bwMode="auto">
            <a:xfrm>
              <a:off x="3408" y="336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4" name="Line 42"/>
            <p:cNvSpPr>
              <a:spLocks noChangeShapeType="1"/>
            </p:cNvSpPr>
            <p:nvPr/>
          </p:nvSpPr>
          <p:spPr bwMode="auto">
            <a:xfrm flipH="1">
              <a:off x="2640" y="364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5" name="Line 43"/>
            <p:cNvSpPr>
              <a:spLocks noChangeShapeType="1"/>
            </p:cNvSpPr>
            <p:nvPr/>
          </p:nvSpPr>
          <p:spPr bwMode="auto">
            <a:xfrm flipV="1">
              <a:off x="2640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6" name="Line 44"/>
            <p:cNvSpPr>
              <a:spLocks noChangeShapeType="1"/>
            </p:cNvSpPr>
            <p:nvPr/>
          </p:nvSpPr>
          <p:spPr bwMode="auto">
            <a:xfrm>
              <a:off x="4416" y="336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7" name="Line 45"/>
            <p:cNvSpPr>
              <a:spLocks noChangeShapeType="1"/>
            </p:cNvSpPr>
            <p:nvPr/>
          </p:nvSpPr>
          <p:spPr bwMode="auto">
            <a:xfrm flipH="1">
              <a:off x="3648" y="364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8" name="Line 46"/>
            <p:cNvSpPr>
              <a:spLocks noChangeShapeType="1"/>
            </p:cNvSpPr>
            <p:nvPr/>
          </p:nvSpPr>
          <p:spPr bwMode="auto">
            <a:xfrm flipV="1">
              <a:off x="3648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9" name="Line 47"/>
            <p:cNvSpPr>
              <a:spLocks noChangeShapeType="1"/>
            </p:cNvSpPr>
            <p:nvPr/>
          </p:nvSpPr>
          <p:spPr bwMode="auto">
            <a:xfrm>
              <a:off x="1392" y="336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0" name="Line 48"/>
            <p:cNvSpPr>
              <a:spLocks noChangeShapeType="1"/>
            </p:cNvSpPr>
            <p:nvPr/>
          </p:nvSpPr>
          <p:spPr bwMode="auto">
            <a:xfrm>
              <a:off x="1392" y="3744"/>
              <a:ext cx="3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1" name="Line 49"/>
            <p:cNvSpPr>
              <a:spLocks noChangeShapeType="1"/>
            </p:cNvSpPr>
            <p:nvPr/>
          </p:nvSpPr>
          <p:spPr bwMode="auto">
            <a:xfrm flipV="1">
              <a:off x="4656" y="345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2" name="Line 50"/>
            <p:cNvSpPr>
              <a:spLocks noChangeShapeType="1"/>
            </p:cNvSpPr>
            <p:nvPr/>
          </p:nvSpPr>
          <p:spPr bwMode="auto">
            <a:xfrm>
              <a:off x="4896" y="336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3" name="Line 51"/>
            <p:cNvSpPr>
              <a:spLocks noChangeShapeType="1"/>
            </p:cNvSpPr>
            <p:nvPr/>
          </p:nvSpPr>
          <p:spPr bwMode="auto">
            <a:xfrm flipV="1">
              <a:off x="5136" y="312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4" name="Line 52"/>
            <p:cNvSpPr>
              <a:spLocks noChangeShapeType="1"/>
            </p:cNvSpPr>
            <p:nvPr/>
          </p:nvSpPr>
          <p:spPr bwMode="auto">
            <a:xfrm flipH="1">
              <a:off x="1056" y="3120"/>
              <a:ext cx="40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5" name="Line 53"/>
            <p:cNvSpPr>
              <a:spLocks noChangeShapeType="1"/>
            </p:cNvSpPr>
            <p:nvPr/>
          </p:nvSpPr>
          <p:spPr bwMode="auto">
            <a:xfrm>
              <a:off x="1056" y="31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6" name="Line 54"/>
            <p:cNvSpPr>
              <a:spLocks noChangeShapeType="1"/>
            </p:cNvSpPr>
            <p:nvPr/>
          </p:nvSpPr>
          <p:spPr bwMode="auto">
            <a:xfrm>
              <a:off x="1056" y="331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7" name="Text Box 55"/>
            <p:cNvSpPr txBox="1">
              <a:spLocks noChangeArrowheads="1"/>
            </p:cNvSpPr>
            <p:nvPr/>
          </p:nvSpPr>
          <p:spPr bwMode="auto">
            <a:xfrm>
              <a:off x="2448" y="3792"/>
              <a:ext cx="1056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华文中宋" panose="02010600040101010101" pitchFamily="2" charset="-122"/>
                </a:rPr>
                <a:t> </a:t>
              </a:r>
              <a:r>
                <a:rPr lang="zh-CN" altLang="en-US">
                  <a:ea typeface="华文中宋" panose="02010600040101010101" pitchFamily="2" charset="-122"/>
                </a:rPr>
                <a:t>非空表  </a:t>
              </a:r>
            </a:p>
          </p:txBody>
        </p:sp>
      </p:grpSp>
      <p:sp>
        <p:nvSpPr>
          <p:cNvPr id="54" name="Text Box 2"/>
          <p:cNvSpPr txBox="1">
            <a:spLocks noChangeArrowheads="1"/>
          </p:cNvSpPr>
          <p:nvPr/>
        </p:nvSpPr>
        <p:spPr bwMode="auto">
          <a:xfrm>
            <a:off x="3749676" y="152401"/>
            <a:ext cx="3897221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4800" b="1" dirty="0">
                <a:solidFill>
                  <a:srgbClr val="CC0066"/>
                </a:solidFill>
                <a:ea typeface="楷体_GB2312" pitchFamily="49" charset="-122"/>
              </a:rPr>
              <a:t>双向循环链表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最常用且最简单的一种数据结构。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特点：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个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“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惟一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”。</a:t>
            </a:r>
            <a:endParaRPr lang="en-US" altLang="zh-CN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1584" y="2420889"/>
            <a:ext cx="3088928" cy="411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775520" y="40466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线性表的</a:t>
            </a:r>
            <a:r>
              <a:rPr lang="zh-CN" altLang="en-US" dirty="0">
                <a:solidFill>
                  <a:srgbClr val="0000CC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概念</a:t>
            </a:r>
            <a:r>
              <a:rPr lang="en-US" altLang="zh-CN" dirty="0">
                <a:solidFill>
                  <a:srgbClr val="0000CC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(</a:t>
            </a:r>
            <a:r>
              <a:rPr lang="zh-CN" altLang="en-US" dirty="0">
                <a:solidFill>
                  <a:srgbClr val="0000CC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续</a:t>
            </a:r>
            <a:r>
              <a:rPr lang="en-US" altLang="zh-CN" dirty="0">
                <a:solidFill>
                  <a:srgbClr val="0000CC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)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3536950" y="842963"/>
            <a:ext cx="5943600" cy="337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华文中宋" panose="02010600040101010101" pitchFamily="2" charset="-122"/>
              </a:rPr>
              <a:t>双向链表的结构可定义如下：</a:t>
            </a:r>
          </a:p>
          <a:p>
            <a:pPr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</a:rPr>
              <a:t>typedef struct DuLNode{</a:t>
            </a:r>
          </a:p>
          <a:p>
            <a:pPr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</a:rPr>
              <a:t>   Elemtype                data;</a:t>
            </a:r>
          </a:p>
          <a:p>
            <a:pPr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</a:rPr>
              <a:t>   struct DuLNode    *prior, *next;</a:t>
            </a:r>
          </a:p>
          <a:p>
            <a:pPr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</a:rPr>
              <a:t>} DuLNode, *DuLinkList;</a:t>
            </a:r>
          </a:p>
        </p:txBody>
      </p:sp>
      <p:grpSp>
        <p:nvGrpSpPr>
          <p:cNvPr id="2" name="Group 85"/>
          <p:cNvGrpSpPr/>
          <p:nvPr/>
        </p:nvGrpSpPr>
        <p:grpSpPr bwMode="auto">
          <a:xfrm>
            <a:off x="3984625" y="4797426"/>
            <a:ext cx="3048000" cy="1008063"/>
            <a:chOff x="3500" y="845"/>
            <a:chExt cx="1920" cy="635"/>
          </a:xfrm>
        </p:grpSpPr>
        <p:sp>
          <p:nvSpPr>
            <p:cNvPr id="54298" name="Text Box 26"/>
            <p:cNvSpPr txBox="1">
              <a:spLocks noChangeArrowheads="1"/>
            </p:cNvSpPr>
            <p:nvPr/>
          </p:nvSpPr>
          <p:spPr bwMode="auto">
            <a:xfrm>
              <a:off x="3747" y="1200"/>
              <a:ext cx="1252" cy="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000000"/>
                  </a:solidFill>
                  <a:ea typeface="华文中宋" panose="02010600040101010101" pitchFamily="2" charset="-122"/>
                </a:rPr>
                <a:t>结点结构 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54283" name="Rectangle 11"/>
            <p:cNvSpPr>
              <a:spLocks noChangeArrowheads="1"/>
            </p:cNvSpPr>
            <p:nvPr/>
          </p:nvSpPr>
          <p:spPr bwMode="auto">
            <a:xfrm>
              <a:off x="3500" y="845"/>
              <a:ext cx="1920" cy="30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dirty="0">
                  <a:solidFill>
                    <a:srgbClr val="000000"/>
                  </a:solidFill>
                  <a:ea typeface="华文中宋" panose="02010600040101010101" pitchFamily="2" charset="-122"/>
                </a:rPr>
                <a:t> prior   element   next </a:t>
              </a:r>
            </a:p>
          </p:txBody>
        </p:sp>
        <p:sp>
          <p:nvSpPr>
            <p:cNvPr id="54293" name="Line 21"/>
            <p:cNvSpPr>
              <a:spLocks noChangeShapeType="1"/>
            </p:cNvSpPr>
            <p:nvPr/>
          </p:nvSpPr>
          <p:spPr bwMode="auto">
            <a:xfrm>
              <a:off x="4124" y="845"/>
              <a:ext cx="0" cy="3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4294" name="Line 22"/>
            <p:cNvSpPr>
              <a:spLocks noChangeShapeType="1"/>
            </p:cNvSpPr>
            <p:nvPr/>
          </p:nvSpPr>
          <p:spPr bwMode="auto">
            <a:xfrm>
              <a:off x="4878" y="845"/>
              <a:ext cx="0" cy="3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1831976" y="1341439"/>
            <a:ext cx="8194675" cy="16662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22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</a:rPr>
              <a:t>        </a:t>
            </a:r>
            <a:r>
              <a:rPr kumimoji="1" lang="zh-CN" altLang="en-US" sz="2400" b="1">
                <a:solidFill>
                  <a:srgbClr val="000000"/>
                </a:solidFill>
                <a:ea typeface="华文中宋" panose="02010600040101010101" pitchFamily="2" charset="-122"/>
              </a:rPr>
              <a:t>双向链表结构的</a:t>
            </a:r>
            <a:r>
              <a:rPr kumimoji="1" lang="zh-CN" altLang="en-US" sz="2400" b="1">
                <a:solidFill>
                  <a:srgbClr val="0000FF"/>
                </a:solidFill>
                <a:ea typeface="华文中宋" panose="02010600040101010101" pitchFamily="2" charset="-122"/>
              </a:rPr>
              <a:t>对称性</a:t>
            </a:r>
            <a:r>
              <a:rPr kumimoji="1" lang="zh-CN" altLang="en-US" sz="2400" b="1">
                <a:solidFill>
                  <a:srgbClr val="000000"/>
                </a:solidFill>
                <a:ea typeface="华文中宋" panose="02010600040101010101" pitchFamily="2" charset="-122"/>
              </a:rPr>
              <a:t>（设指针 </a:t>
            </a: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</a:rPr>
              <a:t>p </a:t>
            </a:r>
            <a:r>
              <a:rPr kumimoji="1" lang="zh-CN" altLang="en-US" sz="2400" b="1">
                <a:solidFill>
                  <a:srgbClr val="000000"/>
                </a:solidFill>
                <a:ea typeface="华文中宋" panose="02010600040101010101" pitchFamily="2" charset="-122"/>
              </a:rPr>
              <a:t>指向某一结点）：</a:t>
            </a:r>
          </a:p>
          <a:p>
            <a:pPr fontAlgn="base">
              <a:lnSpc>
                <a:spcPct val="22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00"/>
                </a:solidFill>
                <a:ea typeface="华文中宋" panose="02010600040101010101" pitchFamily="2" charset="-122"/>
              </a:rPr>
              <a:t>                  </a:t>
            </a: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</a:rPr>
              <a:t>p </a:t>
            </a: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 </a:t>
            </a: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</a:rPr>
              <a:t>prior </a:t>
            </a: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 </a:t>
            </a: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</a:rPr>
              <a:t>next = p = p </a:t>
            </a: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 </a:t>
            </a: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</a:rPr>
              <a:t>next </a:t>
            </a: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 </a:t>
            </a: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</a:rPr>
              <a:t>prior </a:t>
            </a:r>
          </a:p>
        </p:txBody>
      </p:sp>
      <p:grpSp>
        <p:nvGrpSpPr>
          <p:cNvPr id="2" name="Group 110"/>
          <p:cNvGrpSpPr/>
          <p:nvPr/>
        </p:nvGrpSpPr>
        <p:grpSpPr bwMode="auto">
          <a:xfrm>
            <a:off x="3768725" y="3571875"/>
            <a:ext cx="4343400" cy="1143000"/>
            <a:chOff x="144" y="2650"/>
            <a:chExt cx="2736" cy="720"/>
          </a:xfrm>
        </p:grpSpPr>
        <p:sp>
          <p:nvSpPr>
            <p:cNvPr id="55380" name="Line 84"/>
            <p:cNvSpPr>
              <a:spLocks noChangeShapeType="1"/>
            </p:cNvSpPr>
            <p:nvPr/>
          </p:nvSpPr>
          <p:spPr bwMode="auto">
            <a:xfrm>
              <a:off x="1546" y="293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5381" name="Text Box 85"/>
            <p:cNvSpPr txBox="1">
              <a:spLocks noChangeArrowheads="1"/>
            </p:cNvSpPr>
            <p:nvPr/>
          </p:nvSpPr>
          <p:spPr bwMode="auto">
            <a:xfrm>
              <a:off x="1440" y="2650"/>
              <a:ext cx="271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000000"/>
                  </a:solidFill>
                  <a:ea typeface="楷体_GB2312" pitchFamily="49" charset="-122"/>
                </a:rPr>
                <a:t>p </a:t>
              </a:r>
            </a:p>
          </p:txBody>
        </p:sp>
        <p:grpSp>
          <p:nvGrpSpPr>
            <p:cNvPr id="3" name="Group 109"/>
            <p:cNvGrpSpPr/>
            <p:nvPr/>
          </p:nvGrpSpPr>
          <p:grpSpPr bwMode="auto">
            <a:xfrm>
              <a:off x="144" y="3148"/>
              <a:ext cx="2736" cy="222"/>
              <a:chOff x="48" y="3195"/>
              <a:chExt cx="2736" cy="222"/>
            </a:xfrm>
          </p:grpSpPr>
          <p:sp>
            <p:nvSpPr>
              <p:cNvPr id="55367" name="Rectangle 71"/>
              <p:cNvSpPr>
                <a:spLocks noChangeArrowheads="1"/>
              </p:cNvSpPr>
              <p:nvPr/>
            </p:nvSpPr>
            <p:spPr bwMode="auto">
              <a:xfrm>
                <a:off x="480" y="3196"/>
                <a:ext cx="288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a  </a:t>
                </a:r>
              </a:p>
            </p:txBody>
          </p:sp>
          <p:sp>
            <p:nvSpPr>
              <p:cNvPr id="55368" name="Rectangle 72"/>
              <p:cNvSpPr>
                <a:spLocks noChangeArrowheads="1"/>
              </p:cNvSpPr>
              <p:nvPr/>
            </p:nvSpPr>
            <p:spPr bwMode="auto">
              <a:xfrm>
                <a:off x="768" y="3196"/>
                <a:ext cx="192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55369" name="Rectangle 73"/>
              <p:cNvSpPr>
                <a:spLocks noChangeArrowheads="1"/>
              </p:cNvSpPr>
              <p:nvPr/>
            </p:nvSpPr>
            <p:spPr bwMode="auto">
              <a:xfrm>
                <a:off x="288" y="3195"/>
                <a:ext cx="192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55370" name="Rectangle 74"/>
              <p:cNvSpPr>
                <a:spLocks noChangeArrowheads="1"/>
              </p:cNvSpPr>
              <p:nvPr/>
            </p:nvSpPr>
            <p:spPr bwMode="auto">
              <a:xfrm>
                <a:off x="1296" y="3196"/>
                <a:ext cx="288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b  </a:t>
                </a:r>
              </a:p>
            </p:txBody>
          </p:sp>
          <p:sp>
            <p:nvSpPr>
              <p:cNvPr id="55371" name="Rectangle 75"/>
              <p:cNvSpPr>
                <a:spLocks noChangeArrowheads="1"/>
              </p:cNvSpPr>
              <p:nvPr/>
            </p:nvSpPr>
            <p:spPr bwMode="auto">
              <a:xfrm>
                <a:off x="1584" y="3196"/>
                <a:ext cx="192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55372" name="Rectangle 76"/>
              <p:cNvSpPr>
                <a:spLocks noChangeArrowheads="1"/>
              </p:cNvSpPr>
              <p:nvPr/>
            </p:nvSpPr>
            <p:spPr bwMode="auto">
              <a:xfrm>
                <a:off x="1104" y="3195"/>
                <a:ext cx="192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55373" name="Rectangle 77"/>
              <p:cNvSpPr>
                <a:spLocks noChangeArrowheads="1"/>
              </p:cNvSpPr>
              <p:nvPr/>
            </p:nvSpPr>
            <p:spPr bwMode="auto">
              <a:xfrm>
                <a:off x="2112" y="3196"/>
                <a:ext cx="288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c   </a:t>
                </a:r>
              </a:p>
            </p:txBody>
          </p:sp>
          <p:sp>
            <p:nvSpPr>
              <p:cNvPr id="55374" name="Rectangle 78"/>
              <p:cNvSpPr>
                <a:spLocks noChangeArrowheads="1"/>
              </p:cNvSpPr>
              <p:nvPr/>
            </p:nvSpPr>
            <p:spPr bwMode="auto">
              <a:xfrm>
                <a:off x="2400" y="3196"/>
                <a:ext cx="192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55375" name="Rectangle 79"/>
              <p:cNvSpPr>
                <a:spLocks noChangeArrowheads="1"/>
              </p:cNvSpPr>
              <p:nvPr/>
            </p:nvSpPr>
            <p:spPr bwMode="auto">
              <a:xfrm>
                <a:off x="1920" y="3195"/>
                <a:ext cx="192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55376" name="Line 80"/>
              <p:cNvSpPr>
                <a:spLocks noChangeShapeType="1"/>
              </p:cNvSpPr>
              <p:nvPr/>
            </p:nvSpPr>
            <p:spPr bwMode="auto">
              <a:xfrm>
                <a:off x="48" y="3273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77" name="Line 81"/>
              <p:cNvSpPr>
                <a:spLocks noChangeShapeType="1"/>
              </p:cNvSpPr>
              <p:nvPr/>
            </p:nvSpPr>
            <p:spPr bwMode="auto">
              <a:xfrm>
                <a:off x="864" y="3273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78" name="Line 82"/>
              <p:cNvSpPr>
                <a:spLocks noChangeShapeType="1"/>
              </p:cNvSpPr>
              <p:nvPr/>
            </p:nvSpPr>
            <p:spPr bwMode="auto">
              <a:xfrm flipH="1" flipV="1">
                <a:off x="1776" y="3369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82" name="Line 86"/>
              <p:cNvSpPr>
                <a:spLocks noChangeShapeType="1"/>
              </p:cNvSpPr>
              <p:nvPr/>
            </p:nvSpPr>
            <p:spPr bwMode="auto">
              <a:xfrm flipH="1" flipV="1">
                <a:off x="48" y="3369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83" name="Line 87"/>
              <p:cNvSpPr>
                <a:spLocks noChangeShapeType="1"/>
              </p:cNvSpPr>
              <p:nvPr/>
            </p:nvSpPr>
            <p:spPr bwMode="auto">
              <a:xfrm>
                <a:off x="2496" y="3273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84" name="Line 88"/>
              <p:cNvSpPr>
                <a:spLocks noChangeShapeType="1"/>
              </p:cNvSpPr>
              <p:nvPr/>
            </p:nvSpPr>
            <p:spPr bwMode="auto">
              <a:xfrm flipH="1" flipV="1">
                <a:off x="2592" y="3369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93" name="Line 97"/>
              <p:cNvSpPr>
                <a:spLocks noChangeShapeType="1"/>
              </p:cNvSpPr>
              <p:nvPr/>
            </p:nvSpPr>
            <p:spPr bwMode="auto">
              <a:xfrm flipH="1" flipV="1">
                <a:off x="960" y="3369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94" name="Line 98"/>
              <p:cNvSpPr>
                <a:spLocks noChangeShapeType="1"/>
              </p:cNvSpPr>
              <p:nvPr/>
            </p:nvSpPr>
            <p:spPr bwMode="auto">
              <a:xfrm>
                <a:off x="1680" y="3273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</p:grpSp>
      </p:grp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759DC5-A0FE-47D3-AA86-E6DF2ACD7A35}" type="slidenum">
              <a:rPr lang="en-US" altLang="zh-CN" smtClean="0">
                <a:ea typeface="宋体" panose="02010600030101010101" pitchFamily="2" charset="-122"/>
              </a:rPr>
              <a:t>62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17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rgbClr val="0000CC"/>
                </a:solidFill>
              </a:rPr>
              <a:t>双链表的删除结点过程</a:t>
            </a:r>
          </a:p>
        </p:txBody>
      </p:sp>
      <p:graphicFrame>
        <p:nvGraphicFramePr>
          <p:cNvPr id="7170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4089917"/>
              </p:ext>
            </p:extLst>
          </p:nvPr>
        </p:nvGraphicFramePr>
        <p:xfrm>
          <a:off x="1991544" y="1928813"/>
          <a:ext cx="8136707" cy="185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1" name="VISIO" r:id="rId3" imgW="4781550" imgH="981075" progId="Visio.Drawing.11">
                  <p:embed/>
                </p:oleObj>
              </mc:Choice>
              <mc:Fallback>
                <p:oleObj name="VISIO" r:id="rId3" imgW="4781550" imgH="981075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1544" y="1928813"/>
                        <a:ext cx="8136707" cy="185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27"/>
          <p:cNvSpPr txBox="1">
            <a:spLocks noChangeArrowheads="1"/>
          </p:cNvSpPr>
          <p:nvPr/>
        </p:nvSpPr>
        <p:spPr bwMode="auto">
          <a:xfrm>
            <a:off x="4310063" y="3857626"/>
            <a:ext cx="4572000" cy="140576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000" b="1" dirty="0">
                <a:solidFill>
                  <a:srgbClr val="990000"/>
                </a:solidFill>
              </a:rPr>
              <a:t>p-&gt;prior -&gt;next= p-&gt;next;   </a:t>
            </a:r>
          </a:p>
          <a:p>
            <a:pPr>
              <a:lnSpc>
                <a:spcPct val="150000"/>
              </a:lnSpc>
            </a:pPr>
            <a:r>
              <a:rPr lang="en-US" altLang="zh-CN" sz="3000" b="1" dirty="0">
                <a:solidFill>
                  <a:srgbClr val="990000"/>
                </a:solidFill>
              </a:rPr>
              <a:t>p-&gt;next-&gt; prior= p-&gt;prior;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5"/>
          <p:cNvSpPr>
            <a:spLocks noGrp="1" noChangeArrowheads="1"/>
          </p:cNvSpPr>
          <p:nvPr>
            <p:ph type="title"/>
          </p:nvPr>
        </p:nvSpPr>
        <p:spPr>
          <a:xfrm>
            <a:off x="2095500" y="306388"/>
            <a:ext cx="7793038" cy="6223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>
                <a:solidFill>
                  <a:srgbClr val="0000CC"/>
                </a:solidFill>
              </a:rPr>
              <a:t>双链表的插入结点过程</a:t>
            </a:r>
          </a:p>
        </p:txBody>
      </p:sp>
      <p:graphicFrame>
        <p:nvGraphicFramePr>
          <p:cNvPr id="8194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8446859"/>
              </p:ext>
            </p:extLst>
          </p:nvPr>
        </p:nvGraphicFramePr>
        <p:xfrm>
          <a:off x="2424112" y="1071563"/>
          <a:ext cx="8280399" cy="314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4" name="VISIO" r:id="rId3" imgW="3467100" imgH="1428750" progId="Visio.Drawing.11">
                  <p:embed/>
                </p:oleObj>
              </mc:Choice>
              <mc:Fallback>
                <p:oleObj name="VISIO" r:id="rId3" imgW="3467100" imgH="142875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2" y="1071563"/>
                        <a:ext cx="8280399" cy="314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0DE7CA-567A-4659-A933-B214BCF6167B}" type="slidenum">
              <a:rPr lang="en-US" altLang="zh-CN"/>
              <a:t>63</a:t>
            </a:fld>
            <a:endParaRPr lang="en-US" altLang="zh-CN"/>
          </a:p>
        </p:txBody>
      </p:sp>
      <p:sp>
        <p:nvSpPr>
          <p:cNvPr id="7" name="Text Box 27"/>
          <p:cNvSpPr txBox="1">
            <a:spLocks noChangeArrowheads="1"/>
          </p:cNvSpPr>
          <p:nvPr/>
        </p:nvSpPr>
        <p:spPr bwMode="auto">
          <a:xfrm>
            <a:off x="4684714" y="4077073"/>
            <a:ext cx="3328155" cy="261084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990000"/>
                </a:solidFill>
              </a:rPr>
              <a:t>s-&gt;prior = p-&gt; prior;   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990000"/>
                </a:solidFill>
              </a:rPr>
              <a:t>p-&gt; prior-&gt;next = s;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990000"/>
                </a:solidFill>
              </a:rPr>
              <a:t>s-&gt;next = p;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990000"/>
                </a:solidFill>
              </a:rPr>
              <a:t>p-&gt;prior = s;</a:t>
            </a:r>
            <a:endParaRPr lang="en-US" altLang="zh-CN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线性表的应用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各种存储类型之比较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线性表的链式表示和实现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线性表的顺序表示和实现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线性表的概念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" name="组合 10"/>
          <p:cNvGrpSpPr/>
          <p:nvPr/>
        </p:nvGrpSpPr>
        <p:grpSpPr bwMode="auto">
          <a:xfrm>
            <a:off x="2971800" y="1733731"/>
            <a:ext cx="381000" cy="519245"/>
            <a:chOff x="2078" y="1387"/>
            <a:chExt cx="1615" cy="2201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/>
          <p:nvPr/>
        </p:nvGrpSpPr>
        <p:grpSpPr bwMode="auto">
          <a:xfrm>
            <a:off x="3505200" y="2521131"/>
            <a:ext cx="381000" cy="519245"/>
            <a:chOff x="2078" y="1387"/>
            <a:chExt cx="1615" cy="2201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/>
          <p:nvPr/>
        </p:nvGrpSpPr>
        <p:grpSpPr bwMode="auto">
          <a:xfrm>
            <a:off x="3657600" y="3359331"/>
            <a:ext cx="381000" cy="519245"/>
            <a:chOff x="2078" y="1387"/>
            <a:chExt cx="1615" cy="2201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/>
          <p:nvPr/>
        </p:nvGrpSpPr>
        <p:grpSpPr bwMode="auto">
          <a:xfrm>
            <a:off x="3505200" y="4197531"/>
            <a:ext cx="381000" cy="519245"/>
            <a:chOff x="2078" y="1387"/>
            <a:chExt cx="1615" cy="2201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/>
          <p:nvPr/>
        </p:nvGrpSpPr>
        <p:grpSpPr bwMode="auto">
          <a:xfrm>
            <a:off x="3048000" y="4972231"/>
            <a:ext cx="355600" cy="519245"/>
            <a:chOff x="2078" y="1387"/>
            <a:chExt cx="1615" cy="2201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1984" y="116633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自选图形 45"/>
          <p:cNvSpPr>
            <a:spLocks noChangeArrowheads="1"/>
          </p:cNvSpPr>
          <p:nvPr/>
        </p:nvSpPr>
        <p:spPr bwMode="gray">
          <a:xfrm>
            <a:off x="8616280" y="420387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自选图形 46"/>
          <p:cNvSpPr>
            <a:spLocks noChangeArrowheads="1"/>
          </p:cNvSpPr>
          <p:nvPr/>
        </p:nvSpPr>
        <p:spPr bwMode="gray">
          <a:xfrm>
            <a:off x="9048080" y="420387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自选图形 47"/>
          <p:cNvSpPr>
            <a:spLocks noChangeArrowheads="1"/>
          </p:cNvSpPr>
          <p:nvPr/>
        </p:nvSpPr>
        <p:spPr bwMode="gray">
          <a:xfrm>
            <a:off x="9479880" y="420387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>
          <a:xfrm>
            <a:off x="2199481" y="0"/>
            <a:ext cx="7793038" cy="6223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四种存储方式的比较</a:t>
            </a:r>
          </a:p>
        </p:txBody>
      </p:sp>
      <p:sp>
        <p:nvSpPr>
          <p:cNvPr id="59395" name="内容占位符 2"/>
          <p:cNvSpPr>
            <a:spLocks noGrp="1"/>
          </p:cNvSpPr>
          <p:nvPr>
            <p:ph idx="1"/>
          </p:nvPr>
        </p:nvSpPr>
        <p:spPr>
          <a:xfrm>
            <a:off x="119336" y="644525"/>
            <a:ext cx="11953328" cy="6100788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{</a:t>
            </a:r>
            <a:r>
              <a:rPr lang="zh-CN" altLang="en-US" sz="2800" dirty="0"/>
              <a:t>顺序、链式</a:t>
            </a:r>
            <a:r>
              <a:rPr lang="en-US" altLang="zh-CN" sz="2800" dirty="0"/>
              <a:t>}</a:t>
            </a:r>
            <a:r>
              <a:rPr lang="zh-CN" altLang="en-US" sz="2800" dirty="0"/>
              <a:t>，</a:t>
            </a:r>
            <a:r>
              <a:rPr lang="en-US" altLang="zh-CN" sz="2800" dirty="0"/>
              <a:t>{</a:t>
            </a:r>
            <a:r>
              <a:rPr lang="zh-CN" altLang="en-US" sz="2800" dirty="0"/>
              <a:t>静态、动态</a:t>
            </a:r>
            <a:r>
              <a:rPr lang="en-US" altLang="zh-CN" sz="2800" dirty="0"/>
              <a:t>}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、顺序存储的固有特点：</a:t>
            </a:r>
            <a:endParaRPr lang="en-US" altLang="zh-CN" sz="2400" dirty="0"/>
          </a:p>
          <a:p>
            <a:pPr marL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    逻辑顺序与物理顺序一致，本质上是用数组存储线性表的各个元素（即随机存取）；</a:t>
            </a:r>
            <a:r>
              <a:rPr lang="zh-CN" altLang="en-US" sz="2400" dirty="0">
                <a:latin typeface="楷体_GB2312" pitchFamily="49" charset="-122"/>
              </a:rPr>
              <a:t>存储密度大，存储空间利用率高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、链式存储的固有特点：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  </a:t>
            </a:r>
            <a:r>
              <a:rPr lang="zh-CN" altLang="en-US" sz="2400" dirty="0"/>
              <a:t>元素之间的关系采用这些元素所在的结点的</a:t>
            </a:r>
            <a:r>
              <a:rPr lang="en-US" altLang="zh-CN" sz="2400" dirty="0"/>
              <a:t>”</a:t>
            </a:r>
            <a:r>
              <a:rPr lang="zh-CN" altLang="en-US" sz="2400" dirty="0"/>
              <a:t>指针</a:t>
            </a:r>
            <a:r>
              <a:rPr lang="en-US" altLang="zh-CN" sz="2400" dirty="0"/>
              <a:t>”</a:t>
            </a:r>
            <a:r>
              <a:rPr lang="zh-CN" altLang="en-US" sz="2400" dirty="0"/>
              <a:t>信息表示</a:t>
            </a:r>
            <a:r>
              <a:rPr lang="en-US" altLang="zh-CN" sz="2400" dirty="0"/>
              <a:t>(</a:t>
            </a:r>
            <a:r>
              <a:rPr lang="zh-CN" altLang="en-US" sz="2400" dirty="0"/>
              <a:t>插、删不需要移动结点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、静态存储的固有特点：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  </a:t>
            </a:r>
            <a:r>
              <a:rPr lang="zh-CN" altLang="en-US" sz="2400" dirty="0"/>
              <a:t>在程序运行的过程中不用考虑追加内存的分配问题。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、动态存储的固有特点：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  </a:t>
            </a:r>
            <a:r>
              <a:rPr lang="zh-CN" altLang="en-US" sz="2400" dirty="0"/>
              <a:t>可动态分配内存；有效的利用内存资源，使程序具有可扩展性。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72947E-A4A8-4DE9-A29D-F34145E55AEE}" type="slidenum">
              <a:rPr lang="en-US" altLang="zh-CN" smtClean="0"/>
              <a:t>65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1559496" y="793152"/>
            <a:ext cx="10632504" cy="465207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/>
          <a:lstStyle/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答：动态顺序存储：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800" dirty="0">
                <a:latin typeface="楷体_GB2312" pitchFamily="49" charset="-122"/>
              </a:rPr>
              <a:t>    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优点：</a:t>
            </a:r>
            <a:r>
              <a:rPr lang="zh-CN" altLang="en-US" sz="2800" dirty="0">
                <a:latin typeface="楷体_GB2312" pitchFamily="49" charset="-122"/>
              </a:rPr>
              <a:t>存储密度大，存储空间利用率高，可</a:t>
            </a: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</a:rPr>
              <a:t>随机存取</a:t>
            </a:r>
            <a:r>
              <a:rPr lang="zh-CN" altLang="en-US" sz="2800" dirty="0">
                <a:latin typeface="楷体_GB2312" pitchFamily="49" charset="-122"/>
              </a:rPr>
              <a:t>。</a:t>
            </a:r>
            <a:endParaRPr lang="en-US" altLang="zh-CN" sz="2800" dirty="0">
              <a:latin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800" dirty="0">
                <a:latin typeface="楷体_GB2312" pitchFamily="49" charset="-122"/>
              </a:rPr>
              <a:t>          </a:t>
            </a:r>
            <a:r>
              <a:rPr lang="zh-CN" altLang="en-US" sz="2800" dirty="0">
                <a:latin typeface="楷体_GB2312" pitchFamily="49" charset="-122"/>
              </a:rPr>
              <a:t>结点空间可动态申请追加。 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800" dirty="0">
                <a:latin typeface="楷体_GB2312" pitchFamily="49" charset="-122"/>
              </a:rPr>
              <a:t>    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缺点：</a:t>
            </a: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插入或删除</a:t>
            </a:r>
            <a:r>
              <a:rPr lang="zh-CN" altLang="en-US" sz="2800" dirty="0">
                <a:latin typeface="楷体_GB2312" pitchFamily="49" charset="-122"/>
              </a:rPr>
              <a:t>元素时</a:t>
            </a: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不方便</a:t>
            </a:r>
            <a:r>
              <a:rPr lang="zh-CN" altLang="en-US" sz="2800" dirty="0">
                <a:latin typeface="楷体_GB2312" pitchFamily="49" charset="-122"/>
              </a:rPr>
              <a:t>。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800" dirty="0">
                <a:latin typeface="楷体_GB2312" pitchFamily="49" charset="-122"/>
              </a:rPr>
              <a:t>    动态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链式存储：</a:t>
            </a:r>
            <a:r>
              <a:rPr lang="zh-CN" altLang="en-US" sz="2800" dirty="0">
                <a:latin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800" dirty="0">
                <a:latin typeface="楷体_GB2312" pitchFamily="49" charset="-122"/>
              </a:rPr>
              <a:t>    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优点：</a:t>
            </a: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</a:rPr>
              <a:t>插入或删除</a:t>
            </a:r>
            <a:r>
              <a:rPr lang="zh-CN" altLang="en-US" sz="2800" dirty="0">
                <a:latin typeface="楷体_GB2312" pitchFamily="49" charset="-122"/>
              </a:rPr>
              <a:t>元素时很</a:t>
            </a: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</a:rPr>
              <a:t>方便</a:t>
            </a:r>
            <a:r>
              <a:rPr lang="zh-CN" altLang="en-US" sz="2800" dirty="0">
                <a:latin typeface="楷体_GB2312" pitchFamily="49" charset="-122"/>
              </a:rPr>
              <a:t>，使用灵活。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800" dirty="0">
                <a:latin typeface="楷体_GB2312" pitchFamily="49" charset="-122"/>
              </a:rPr>
              <a:t>          </a:t>
            </a:r>
            <a:r>
              <a:rPr lang="zh-CN" altLang="en-US" sz="2800" dirty="0">
                <a:solidFill>
                  <a:srgbClr val="0000FF"/>
                </a:solidFill>
              </a:rPr>
              <a:t>结点空间</a:t>
            </a:r>
            <a:r>
              <a:rPr lang="zh-CN" altLang="en-US" sz="2800" dirty="0"/>
              <a:t>可以</a:t>
            </a:r>
            <a:r>
              <a:rPr lang="zh-CN" altLang="en-US" sz="2800" dirty="0">
                <a:solidFill>
                  <a:srgbClr val="0000FF"/>
                </a:solidFill>
              </a:rPr>
              <a:t>动态申请和释放</a:t>
            </a:r>
            <a:r>
              <a:rPr lang="zh-CN" altLang="en-US" sz="2800" dirty="0"/>
              <a:t>；</a:t>
            </a:r>
            <a:r>
              <a:rPr lang="zh-CN" altLang="en-US" sz="2800" dirty="0">
                <a:latin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800" dirty="0">
                <a:latin typeface="楷体_GB2312" pitchFamily="49" charset="-122"/>
              </a:rPr>
              <a:t>    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缺点：</a:t>
            </a:r>
            <a:r>
              <a:rPr lang="zh-CN" altLang="en-US" sz="2800" dirty="0">
                <a:latin typeface="楷体_GB2312" pitchFamily="49" charset="-122"/>
              </a:rPr>
              <a:t>存储密度小，存储空间利用率低，</a:t>
            </a: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非随机存取</a:t>
            </a:r>
            <a:r>
              <a:rPr lang="zh-CN" altLang="en-US" sz="2800" dirty="0">
                <a:latin typeface="楷体_GB2312" pitchFamily="49" charset="-122"/>
              </a:rPr>
              <a:t>。 </a:t>
            </a:r>
            <a:endParaRPr lang="zh-CN" altLang="en-US" sz="2400" dirty="0">
              <a:latin typeface="楷体_GB2312" pitchFamily="49" charset="-122"/>
            </a:endParaRPr>
          </a:p>
        </p:txBody>
      </p:sp>
      <p:sp>
        <p:nvSpPr>
          <p:cNvPr id="62467" name="Rectangle 6"/>
          <p:cNvSpPr>
            <a:spLocks noChangeArrowheads="1"/>
          </p:cNvSpPr>
          <p:nvPr/>
        </p:nvSpPr>
        <p:spPr bwMode="auto">
          <a:xfrm>
            <a:off x="1559496" y="220066"/>
            <a:ext cx="8208936" cy="573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zh-CN" altLang="en-US" sz="2800" dirty="0">
                <a:solidFill>
                  <a:schemeClr val="tx2"/>
                </a:solidFill>
                <a:ea typeface="华文新魏" panose="02010800040101010101" pitchFamily="2" charset="-122"/>
              </a:rPr>
              <a:t>问：</a:t>
            </a:r>
            <a:r>
              <a:rPr lang="zh-CN" altLang="en-US" sz="2800" dirty="0">
                <a:ea typeface="华文新魏" panose="02010800040101010101" pitchFamily="2" charset="-122"/>
              </a:rPr>
              <a:t>动态顺序表和动态链式表各有哪些优缺点？ </a:t>
            </a:r>
          </a:p>
        </p:txBody>
      </p:sp>
      <p:sp>
        <p:nvSpPr>
          <p:cNvPr id="118792" name="Text Box 8"/>
          <p:cNvSpPr txBox="1">
            <a:spLocks noChangeArrowheads="1"/>
          </p:cNvSpPr>
          <p:nvPr/>
        </p:nvSpPr>
        <p:spPr bwMode="auto">
          <a:xfrm>
            <a:off x="3071664" y="5661248"/>
            <a:ext cx="5614987" cy="108426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>
                <a:latin typeface="楷体_GB2312" pitchFamily="49" charset="-122"/>
              </a:rPr>
              <a:t> </a:t>
            </a:r>
            <a:r>
              <a:rPr lang="zh-CN" altLang="en-US" sz="2800">
                <a:latin typeface="楷体_GB2312" pitchFamily="49" charset="-122"/>
              </a:rPr>
              <a:t>事实上，链表插入、删除运算的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>
                <a:latin typeface="楷体_GB2312" pitchFamily="49" charset="-122"/>
              </a:rPr>
              <a:t> 快捷是以空间代价来换取时间。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87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87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87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87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87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87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87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11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8" grpId="0" build="p" autoUpdateAnimBg="0"/>
      <p:bldP spid="118792" grpId="0" animBg="1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4"/>
          <p:cNvSpPr>
            <a:spLocks noChangeArrowheads="1"/>
          </p:cNvSpPr>
          <p:nvPr/>
        </p:nvSpPr>
        <p:spPr bwMode="auto">
          <a:xfrm>
            <a:off x="1917700" y="904875"/>
            <a:ext cx="5543550" cy="5730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ctr"/>
          <a:lstStyle/>
          <a:p>
            <a:r>
              <a:rPr lang="zh-CN" altLang="en-US" sz="2800" dirty="0">
                <a:solidFill>
                  <a:schemeClr val="tx2"/>
                </a:solidFill>
                <a:ea typeface="华文中宋" panose="02010600040101010101" pitchFamily="2" charset="-122"/>
              </a:rPr>
              <a:t>问：</a:t>
            </a:r>
            <a:r>
              <a:rPr lang="zh-CN" altLang="en-US" sz="2800" dirty="0">
                <a:solidFill>
                  <a:schemeClr val="tx2"/>
                </a:solidFill>
                <a:ea typeface="华文新魏" panose="02010800040101010101" pitchFamily="2" charset="-122"/>
              </a:rPr>
              <a:t>顺序表、链表各自的使用场合？</a:t>
            </a:r>
          </a:p>
        </p:txBody>
      </p:sp>
      <p:sp>
        <p:nvSpPr>
          <p:cNvPr id="119813" name="Rectangle 5"/>
          <p:cNvSpPr>
            <a:spLocks noChangeArrowheads="1"/>
          </p:cNvSpPr>
          <p:nvPr/>
        </p:nvSpPr>
        <p:spPr bwMode="auto">
          <a:xfrm>
            <a:off x="1917700" y="1727200"/>
            <a:ext cx="8153400" cy="389856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300" dirty="0">
                <a:ea typeface="华文中宋" panose="02010600040101010101" pitchFamily="2" charset="-122"/>
              </a:rPr>
              <a:t>答：</a:t>
            </a:r>
            <a:r>
              <a:rPr lang="zh-CN" altLang="en-US" sz="2300" dirty="0"/>
              <a:t>顺序表适宜于做</a:t>
            </a:r>
            <a:r>
              <a:rPr lang="zh-CN" altLang="en-US" sz="23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查找</a:t>
            </a:r>
            <a:r>
              <a:rPr lang="zh-CN" altLang="en-US" sz="2300" dirty="0"/>
              <a:t>这样的静态操作； </a:t>
            </a:r>
          </a:p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300" dirty="0"/>
              <a:t>        链表宜于做</a:t>
            </a:r>
            <a:r>
              <a:rPr lang="zh-CN" altLang="en-US" sz="23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插入、删除</a:t>
            </a:r>
            <a:r>
              <a:rPr lang="zh-CN" altLang="en-US" sz="2300" dirty="0"/>
              <a:t>这样的动态操作。 </a:t>
            </a:r>
          </a:p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300" dirty="0"/>
              <a:t>        若线性表的长度变化不大，且其主要操作是查找， </a:t>
            </a:r>
          </a:p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300" dirty="0"/>
              <a:t>        则采用顺序表； </a:t>
            </a:r>
          </a:p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300" dirty="0"/>
              <a:t>        若线性表的长度变化较大，且其主要操作是插入、 </a:t>
            </a:r>
          </a:p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300" dirty="0"/>
              <a:t>        删除操作，则采用链表。 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3" grpId="0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线性表的应用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各种存储类型之比较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线性表的链式表示和实现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线性表的顺序表示和实现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线性表的概念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" name="组合 10"/>
          <p:cNvGrpSpPr/>
          <p:nvPr/>
        </p:nvGrpSpPr>
        <p:grpSpPr bwMode="auto">
          <a:xfrm>
            <a:off x="2971800" y="1733731"/>
            <a:ext cx="381000" cy="519245"/>
            <a:chOff x="2078" y="1387"/>
            <a:chExt cx="1615" cy="2201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/>
          <p:nvPr/>
        </p:nvGrpSpPr>
        <p:grpSpPr bwMode="auto">
          <a:xfrm>
            <a:off x="3505200" y="2521131"/>
            <a:ext cx="381000" cy="519245"/>
            <a:chOff x="2078" y="1387"/>
            <a:chExt cx="1615" cy="2201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/>
          <p:nvPr/>
        </p:nvGrpSpPr>
        <p:grpSpPr bwMode="auto">
          <a:xfrm>
            <a:off x="3657600" y="3359331"/>
            <a:ext cx="381000" cy="519245"/>
            <a:chOff x="2078" y="1387"/>
            <a:chExt cx="1615" cy="2201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/>
          <p:nvPr/>
        </p:nvGrpSpPr>
        <p:grpSpPr bwMode="auto">
          <a:xfrm>
            <a:off x="3505200" y="4197531"/>
            <a:ext cx="381000" cy="519245"/>
            <a:chOff x="2078" y="1387"/>
            <a:chExt cx="1615" cy="2201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/>
          <p:nvPr/>
        </p:nvGrpSpPr>
        <p:grpSpPr bwMode="auto">
          <a:xfrm>
            <a:off x="3048000" y="4972231"/>
            <a:ext cx="355600" cy="519245"/>
            <a:chOff x="2078" y="1387"/>
            <a:chExt cx="1615" cy="2201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1984" y="116633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自选图形 45"/>
          <p:cNvSpPr>
            <a:spLocks noChangeArrowheads="1"/>
          </p:cNvSpPr>
          <p:nvPr/>
        </p:nvSpPr>
        <p:spPr bwMode="gray">
          <a:xfrm>
            <a:off x="7968208" y="501317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自选图形 46"/>
          <p:cNvSpPr>
            <a:spLocks noChangeArrowheads="1"/>
          </p:cNvSpPr>
          <p:nvPr/>
        </p:nvSpPr>
        <p:spPr bwMode="gray">
          <a:xfrm>
            <a:off x="8400008" y="501317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自选图形 47"/>
          <p:cNvSpPr>
            <a:spLocks noChangeArrowheads="1"/>
          </p:cNvSpPr>
          <p:nvPr/>
        </p:nvSpPr>
        <p:spPr bwMode="gray">
          <a:xfrm>
            <a:off x="8831808" y="501317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44624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华文中宋" panose="02010600040101010101" pitchFamily="2" charset="-122"/>
              </a:rPr>
              <a:t>一元多项式的表示及相加 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063751" y="1268761"/>
            <a:ext cx="7390165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/>
              <a:t>       </a:t>
            </a:r>
            <a:r>
              <a:rPr lang="zh-CN" altLang="en-US" sz="2200" dirty="0"/>
              <a:t>符号多项式的表示及其操作是线性表处理的典型用例。 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91545" y="1664852"/>
            <a:ext cx="8270875" cy="97206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        </a:t>
            </a:r>
            <a:r>
              <a:rPr lang="zh-CN" altLang="en-US" sz="2200" dirty="0">
                <a:ea typeface="华文中宋" panose="02010600040101010101" pitchFamily="2" charset="-122"/>
              </a:rPr>
              <a:t>一个一元多项式 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P</a:t>
            </a:r>
            <a:r>
              <a:rPr lang="en-US" altLang="zh-CN" sz="2200" i="1" baseline="-30000" dirty="0" err="1">
                <a:ea typeface="华文中宋" panose="02010600040101010101" pitchFamily="2" charset="-122"/>
              </a:rPr>
              <a:t>n</a:t>
            </a:r>
            <a:r>
              <a:rPr lang="en-US" altLang="zh-CN" sz="2200" dirty="0">
                <a:ea typeface="华文中宋" panose="02010600040101010101" pitchFamily="2" charset="-122"/>
              </a:rPr>
              <a:t>(</a:t>
            </a:r>
            <a:r>
              <a:rPr lang="en-US" altLang="zh-CN" sz="2200" i="1" dirty="0">
                <a:ea typeface="华文中宋" panose="02010600040101010101" pitchFamily="2" charset="-122"/>
              </a:rPr>
              <a:t>x</a:t>
            </a:r>
            <a:r>
              <a:rPr lang="en-US" altLang="zh-CN" sz="2200" dirty="0">
                <a:ea typeface="华文中宋" panose="02010600040101010101" pitchFamily="2" charset="-122"/>
              </a:rPr>
              <a:t>) </a:t>
            </a:r>
            <a:r>
              <a:rPr lang="zh-CN" altLang="en-US" sz="2200" dirty="0">
                <a:ea typeface="华文中宋" panose="02010600040101010101" pitchFamily="2" charset="-122"/>
              </a:rPr>
              <a:t>可以表示为 ：    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P</a:t>
            </a:r>
            <a:r>
              <a:rPr lang="en-US" altLang="zh-CN" sz="2200" i="1" baseline="-30000" dirty="0" err="1">
                <a:ea typeface="华文中宋" panose="02010600040101010101" pitchFamily="2" charset="-122"/>
              </a:rPr>
              <a:t>n</a:t>
            </a:r>
            <a:r>
              <a:rPr lang="en-US" altLang="zh-CN" sz="2200" dirty="0">
                <a:ea typeface="华文中宋" panose="02010600040101010101" pitchFamily="2" charset="-122"/>
              </a:rPr>
              <a:t>(</a:t>
            </a:r>
            <a:r>
              <a:rPr lang="en-US" altLang="zh-CN" sz="2200" i="1" dirty="0">
                <a:ea typeface="华文中宋" panose="02010600040101010101" pitchFamily="2" charset="-122"/>
              </a:rPr>
              <a:t>x</a:t>
            </a:r>
            <a:r>
              <a:rPr lang="en-US" altLang="zh-CN" sz="2200" dirty="0">
                <a:ea typeface="华文中宋" panose="02010600040101010101" pitchFamily="2" charset="-122"/>
              </a:rPr>
              <a:t>)=</a:t>
            </a:r>
            <a:r>
              <a:rPr lang="en-US" altLang="zh-CN" sz="2200" i="1" dirty="0">
                <a:ea typeface="华文中宋" panose="02010600040101010101" pitchFamily="2" charset="-122"/>
              </a:rPr>
              <a:t>p</a:t>
            </a:r>
            <a:r>
              <a:rPr lang="en-US" altLang="zh-CN" sz="2200" baseline="-30000" dirty="0">
                <a:ea typeface="华文中宋" panose="02010600040101010101" pitchFamily="2" charset="-122"/>
              </a:rPr>
              <a:t>0</a:t>
            </a:r>
            <a:r>
              <a:rPr lang="en-US" altLang="zh-CN" sz="2200" dirty="0">
                <a:ea typeface="华文中宋" panose="02010600040101010101" pitchFamily="2" charset="-122"/>
              </a:rPr>
              <a:t>+</a:t>
            </a:r>
            <a:r>
              <a:rPr lang="en-US" altLang="zh-CN" sz="2200" i="1" dirty="0">
                <a:ea typeface="华文中宋" panose="02010600040101010101" pitchFamily="2" charset="-122"/>
              </a:rPr>
              <a:t>p</a:t>
            </a:r>
            <a:r>
              <a:rPr lang="en-US" altLang="zh-CN" sz="2200" baseline="-30000" dirty="0">
                <a:ea typeface="华文中宋" panose="02010600040101010101" pitchFamily="2" charset="-122"/>
              </a:rPr>
              <a:t>1</a:t>
            </a:r>
            <a:r>
              <a:rPr lang="en-US" altLang="zh-CN" sz="2200" i="1" dirty="0">
                <a:ea typeface="华文中宋" panose="02010600040101010101" pitchFamily="2" charset="-122"/>
              </a:rPr>
              <a:t>x</a:t>
            </a:r>
            <a:r>
              <a:rPr lang="en-US" altLang="zh-CN" sz="2200" dirty="0">
                <a:ea typeface="华文中宋" panose="02010600040101010101" pitchFamily="2" charset="-122"/>
              </a:rPr>
              <a:t>+</a:t>
            </a:r>
            <a:r>
              <a:rPr lang="en-US" altLang="zh-CN" sz="2200" i="1" dirty="0">
                <a:ea typeface="华文中宋" panose="02010600040101010101" pitchFamily="2" charset="-122"/>
              </a:rPr>
              <a:t>p</a:t>
            </a:r>
            <a:r>
              <a:rPr lang="en-US" altLang="zh-CN" sz="2200" baseline="-30000" dirty="0">
                <a:ea typeface="华文中宋" panose="02010600040101010101" pitchFamily="2" charset="-122"/>
              </a:rPr>
              <a:t>2</a:t>
            </a:r>
            <a:r>
              <a:rPr lang="en-US" altLang="zh-CN" sz="2200" i="1" dirty="0">
                <a:ea typeface="华文中宋" panose="02010600040101010101" pitchFamily="2" charset="-122"/>
              </a:rPr>
              <a:t>x</a:t>
            </a:r>
            <a:r>
              <a:rPr lang="en-US" altLang="zh-CN" sz="2200" baseline="30000" dirty="0">
                <a:ea typeface="华文中宋" panose="02010600040101010101" pitchFamily="2" charset="-122"/>
              </a:rPr>
              <a:t>2</a:t>
            </a:r>
            <a:r>
              <a:rPr lang="en-US" altLang="zh-CN" sz="2200" dirty="0">
                <a:ea typeface="华文中宋" panose="02010600040101010101" pitchFamily="2" charset="-122"/>
              </a:rPr>
              <a:t>+…+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p</a:t>
            </a:r>
            <a:r>
              <a:rPr lang="en-US" altLang="zh-CN" sz="2200" i="1" baseline="-30000" dirty="0" err="1">
                <a:ea typeface="华文中宋" panose="02010600040101010101" pitchFamily="2" charset="-122"/>
              </a:rPr>
              <a:t>n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x</a:t>
            </a:r>
            <a:r>
              <a:rPr lang="en-US" altLang="zh-CN" sz="2200" i="1" baseline="30000" dirty="0" err="1">
                <a:ea typeface="华文中宋" panose="02010600040101010101" pitchFamily="2" charset="-122"/>
              </a:rPr>
              <a:t>n</a:t>
            </a:r>
            <a:r>
              <a:rPr lang="en-US" altLang="zh-CN" sz="2200" dirty="0">
                <a:ea typeface="华文中宋" panose="02010600040101010101" pitchFamily="2" charset="-122"/>
              </a:rPr>
              <a:t>    (</a:t>
            </a:r>
            <a:r>
              <a:rPr lang="zh-CN" altLang="en-US" sz="2200" dirty="0">
                <a:ea typeface="华文中宋" panose="02010600040101010101" pitchFamily="2" charset="-122"/>
              </a:rPr>
              <a:t>最多有 </a:t>
            </a:r>
            <a:r>
              <a:rPr lang="en-US" altLang="zh-CN" sz="2200" i="1" dirty="0">
                <a:ea typeface="华文中宋" panose="02010600040101010101" pitchFamily="2" charset="-122"/>
              </a:rPr>
              <a:t>n</a:t>
            </a:r>
            <a:r>
              <a:rPr lang="en-US" altLang="zh-CN" sz="2200" dirty="0">
                <a:ea typeface="华文中宋" panose="02010600040101010101" pitchFamily="2" charset="-122"/>
              </a:rPr>
              <a:t>+1 </a:t>
            </a:r>
            <a:r>
              <a:rPr lang="zh-CN" altLang="en-US" sz="2200" dirty="0">
                <a:ea typeface="华文中宋" panose="02010600040101010101" pitchFamily="2" charset="-122"/>
              </a:rPr>
              <a:t>项</a:t>
            </a:r>
            <a:r>
              <a:rPr lang="en-US" altLang="zh-CN" sz="2200" dirty="0">
                <a:ea typeface="华文中宋" panose="02010600040101010101" pitchFamily="2" charset="-122"/>
              </a:rPr>
              <a:t>)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它由 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n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+1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个系数唯一确定。</a:t>
            </a:r>
            <a:r>
              <a:rPr lang="en-US" altLang="zh-CN" sz="2200" dirty="0">
                <a:ea typeface="华文中宋" panose="02010600040101010101" pitchFamily="2" charset="-122"/>
              </a:rPr>
              <a:t>     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035176" y="3846414"/>
            <a:ext cx="607859" cy="42332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dirty="0">
                <a:ea typeface="华文中宋" panose="02010600040101010101" pitchFamily="2" charset="-122"/>
              </a:rPr>
              <a:t>        </a:t>
            </a:r>
            <a:endParaRPr lang="zh-CN" altLang="en-US" baseline="-30000" dirty="0">
              <a:ea typeface="华文中宋" panose="02010600040101010101" pitchFamily="2" charset="-122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069853" y="2741538"/>
            <a:ext cx="7151317" cy="93160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2200" dirty="0"/>
              <a:t>      </a:t>
            </a:r>
            <a:r>
              <a:rPr lang="zh-CN" altLang="en-US" sz="2200" dirty="0"/>
              <a:t>因此可用一个线性表 </a:t>
            </a:r>
            <a:r>
              <a:rPr lang="en-US" altLang="zh-CN" sz="2200" i="1" dirty="0"/>
              <a:t>P</a:t>
            </a:r>
            <a:r>
              <a:rPr lang="en-US" altLang="zh-CN" sz="2200" dirty="0"/>
              <a:t> </a:t>
            </a:r>
            <a:r>
              <a:rPr lang="zh-CN" altLang="en-US" sz="2200" dirty="0"/>
              <a:t>来表示：</a:t>
            </a:r>
            <a:r>
              <a:rPr lang="en-US" altLang="zh-CN" sz="2200" i="1" dirty="0"/>
              <a:t>P</a:t>
            </a:r>
            <a:r>
              <a:rPr lang="en-US" altLang="zh-CN" sz="2200" dirty="0"/>
              <a:t> = ( </a:t>
            </a:r>
            <a:r>
              <a:rPr lang="en-US" altLang="zh-CN" sz="2200" i="1" dirty="0"/>
              <a:t>p</a:t>
            </a:r>
            <a:r>
              <a:rPr lang="en-US" altLang="zh-CN" sz="2200" baseline="-30000" dirty="0"/>
              <a:t>0</a:t>
            </a:r>
            <a:r>
              <a:rPr lang="en-US" altLang="zh-CN" sz="2200" dirty="0"/>
              <a:t>, </a:t>
            </a:r>
            <a:r>
              <a:rPr lang="en-US" altLang="zh-CN" sz="2200" i="1" dirty="0"/>
              <a:t>p</a:t>
            </a:r>
            <a:r>
              <a:rPr lang="en-US" altLang="zh-CN" sz="2200" baseline="-30000" dirty="0"/>
              <a:t>1</a:t>
            </a:r>
            <a:r>
              <a:rPr lang="en-US" altLang="zh-CN" sz="2200" dirty="0"/>
              <a:t>, </a:t>
            </a:r>
            <a:r>
              <a:rPr lang="en-US" altLang="zh-CN" sz="2200" i="1" dirty="0"/>
              <a:t>p</a:t>
            </a:r>
            <a:r>
              <a:rPr lang="en-US" altLang="zh-CN" sz="2200" baseline="-30000" dirty="0"/>
              <a:t>2</a:t>
            </a:r>
            <a:r>
              <a:rPr lang="en-US" altLang="zh-CN" sz="2200" dirty="0"/>
              <a:t>, …, </a:t>
            </a:r>
            <a:r>
              <a:rPr lang="en-US" altLang="zh-CN" sz="2200" i="1" dirty="0" err="1"/>
              <a:t>p</a:t>
            </a:r>
            <a:r>
              <a:rPr lang="en-US" altLang="zh-CN" sz="2200" i="1" baseline="-30000" dirty="0" err="1"/>
              <a:t>n</a:t>
            </a:r>
            <a:r>
              <a:rPr lang="en-US" altLang="zh-CN" sz="2200" i="1" baseline="-30000" dirty="0"/>
              <a:t> </a:t>
            </a:r>
            <a:r>
              <a:rPr lang="en-US" altLang="zh-CN" sz="2200" dirty="0"/>
              <a:t>)    </a:t>
            </a:r>
          </a:p>
          <a:p>
            <a:pPr eaLnBrk="0" hangingPunct="0">
              <a:lnSpc>
                <a:spcPct val="130000"/>
              </a:lnSpc>
            </a:pPr>
            <a:r>
              <a:rPr lang="zh-CN" altLang="en-US" sz="2200" dirty="0"/>
              <a:t>每一项的指数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隐含在其系数 </a:t>
            </a:r>
            <a:r>
              <a:rPr lang="en-US" altLang="zh-CN" sz="2200" i="1" dirty="0"/>
              <a:t>p</a:t>
            </a:r>
            <a:r>
              <a:rPr lang="en-US" altLang="zh-CN" sz="2200" i="1" baseline="-30000" dirty="0"/>
              <a:t>i</a:t>
            </a:r>
            <a:r>
              <a:rPr lang="en-US" altLang="zh-CN" sz="2200" i="1" dirty="0"/>
              <a:t> </a:t>
            </a:r>
            <a:r>
              <a:rPr lang="zh-CN" altLang="en-US" sz="2200" dirty="0"/>
              <a:t>的序号里。</a:t>
            </a:r>
            <a:endParaRPr lang="zh-CN" altLang="en-US" sz="2200" baseline="-30000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991544" y="3789040"/>
            <a:ext cx="7763664" cy="93160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2200" dirty="0"/>
              <a:t>       </a:t>
            </a:r>
            <a:r>
              <a:rPr lang="zh-CN" altLang="en-US" sz="2200" dirty="0"/>
              <a:t>假设 </a:t>
            </a:r>
            <a:r>
              <a:rPr lang="en-US" altLang="zh-CN" sz="2200" i="1" dirty="0" err="1"/>
              <a:t>Q</a:t>
            </a:r>
            <a:r>
              <a:rPr lang="en-US" altLang="zh-CN" sz="2200" i="1" baseline="-30000" dirty="0" err="1"/>
              <a:t>m</a:t>
            </a:r>
            <a:r>
              <a:rPr lang="en-US" altLang="zh-CN" sz="2200" dirty="0"/>
              <a:t>(</a:t>
            </a:r>
            <a:r>
              <a:rPr lang="en-US" altLang="zh-CN" sz="2200" i="1" dirty="0"/>
              <a:t>x</a:t>
            </a:r>
            <a:r>
              <a:rPr lang="en-US" altLang="zh-CN" sz="2200" dirty="0"/>
              <a:t>) </a:t>
            </a:r>
            <a:r>
              <a:rPr lang="zh-CN" altLang="en-US" sz="2200" dirty="0"/>
              <a:t>是一元 </a:t>
            </a:r>
            <a:r>
              <a:rPr lang="en-US" altLang="zh-CN" sz="2200" i="1" dirty="0"/>
              <a:t>m</a:t>
            </a:r>
            <a:r>
              <a:rPr lang="en-US" altLang="zh-CN" sz="2200" dirty="0"/>
              <a:t> </a:t>
            </a:r>
            <a:r>
              <a:rPr lang="zh-CN" altLang="en-US" sz="2200" dirty="0"/>
              <a:t>次多项式，同样可用线性表 </a:t>
            </a:r>
            <a:r>
              <a:rPr lang="en-US" altLang="zh-CN" sz="2200" i="1" dirty="0"/>
              <a:t>Q</a:t>
            </a:r>
            <a:r>
              <a:rPr lang="en-US" altLang="zh-CN" sz="2200" dirty="0"/>
              <a:t> </a:t>
            </a:r>
            <a:r>
              <a:rPr lang="zh-CN" altLang="en-US" sz="2200" dirty="0"/>
              <a:t>表示： </a:t>
            </a:r>
          </a:p>
          <a:p>
            <a:pPr eaLnBrk="0" hangingPunct="0">
              <a:lnSpc>
                <a:spcPct val="130000"/>
              </a:lnSpc>
            </a:pPr>
            <a:r>
              <a:rPr lang="zh-CN" altLang="en-US" sz="2200" dirty="0"/>
              <a:t>                                          </a:t>
            </a:r>
            <a:r>
              <a:rPr lang="en-US" altLang="zh-CN" sz="2200" i="1" dirty="0"/>
              <a:t>Q </a:t>
            </a:r>
            <a:r>
              <a:rPr lang="en-US" altLang="zh-CN" sz="2200" dirty="0"/>
              <a:t>= (</a:t>
            </a:r>
            <a:r>
              <a:rPr lang="en-US" altLang="zh-CN" sz="2200" i="1" dirty="0"/>
              <a:t>q</a:t>
            </a:r>
            <a:r>
              <a:rPr lang="en-US" altLang="zh-CN" sz="2200" baseline="-30000" dirty="0"/>
              <a:t>0</a:t>
            </a:r>
            <a:r>
              <a:rPr lang="en-US" altLang="zh-CN" sz="2200" dirty="0"/>
              <a:t>, </a:t>
            </a:r>
            <a:r>
              <a:rPr lang="en-US" altLang="zh-CN" sz="2200" i="1" dirty="0"/>
              <a:t>q</a:t>
            </a:r>
            <a:r>
              <a:rPr lang="en-US" altLang="zh-CN" sz="2200" baseline="-30000" dirty="0"/>
              <a:t>1</a:t>
            </a:r>
            <a:r>
              <a:rPr lang="en-US" altLang="zh-CN" sz="2200" dirty="0"/>
              <a:t>, </a:t>
            </a:r>
            <a:r>
              <a:rPr lang="en-US" altLang="zh-CN" sz="2200" i="1" dirty="0"/>
              <a:t>q</a:t>
            </a:r>
            <a:r>
              <a:rPr lang="en-US" altLang="zh-CN" sz="2200" baseline="-30000" dirty="0"/>
              <a:t>2</a:t>
            </a:r>
            <a:r>
              <a:rPr lang="en-US" altLang="zh-CN" sz="2200" dirty="0"/>
              <a:t>, …, </a:t>
            </a:r>
            <a:r>
              <a:rPr lang="en-US" altLang="zh-CN" sz="2200" i="1" dirty="0" err="1"/>
              <a:t>q</a:t>
            </a:r>
            <a:r>
              <a:rPr lang="en-US" altLang="zh-CN" sz="2200" i="1" baseline="-30000" dirty="0" err="1"/>
              <a:t>m</a:t>
            </a:r>
            <a:r>
              <a:rPr lang="zh-CN" altLang="en-US" sz="2200" dirty="0"/>
              <a:t>） 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2087819" y="5013177"/>
            <a:ext cx="7579319" cy="147271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2300" dirty="0">
                <a:ea typeface="华文中宋" panose="02010600040101010101" pitchFamily="2" charset="-122"/>
              </a:rPr>
              <a:t>      </a:t>
            </a:r>
            <a:r>
              <a:rPr lang="zh-CN" altLang="en-US" sz="2300" dirty="0">
                <a:ea typeface="华文中宋" panose="02010600040101010101" pitchFamily="2" charset="-122"/>
              </a:rPr>
              <a:t>若 </a:t>
            </a:r>
            <a:r>
              <a:rPr lang="en-US" altLang="zh-CN" sz="2300" i="1" dirty="0">
                <a:ea typeface="华文中宋" panose="02010600040101010101" pitchFamily="2" charset="-122"/>
              </a:rPr>
              <a:t>m </a:t>
            </a:r>
            <a:r>
              <a:rPr lang="en-US" altLang="zh-CN" sz="2300" dirty="0">
                <a:ea typeface="华文中宋" panose="02010600040101010101" pitchFamily="2" charset="-122"/>
              </a:rPr>
              <a:t>&lt; </a:t>
            </a:r>
            <a:r>
              <a:rPr lang="en-US" altLang="zh-CN" sz="2300" i="1" dirty="0">
                <a:ea typeface="华文中宋" panose="02010600040101010101" pitchFamily="2" charset="-122"/>
              </a:rPr>
              <a:t>n</a:t>
            </a:r>
            <a:r>
              <a:rPr lang="zh-CN" altLang="en-US" sz="2300" dirty="0">
                <a:ea typeface="华文中宋" panose="02010600040101010101" pitchFamily="2" charset="-122"/>
              </a:rPr>
              <a:t>，则两个多项式相加的结果 </a:t>
            </a:r>
            <a:r>
              <a:rPr lang="en-US" altLang="zh-CN" sz="2300" i="1" dirty="0" err="1">
                <a:ea typeface="华文中宋" panose="02010600040101010101" pitchFamily="2" charset="-122"/>
              </a:rPr>
              <a:t>R</a:t>
            </a:r>
            <a:r>
              <a:rPr lang="en-US" altLang="zh-CN" sz="2300" i="1" baseline="-30000" dirty="0" err="1">
                <a:ea typeface="华文中宋" panose="02010600040101010101" pitchFamily="2" charset="-122"/>
              </a:rPr>
              <a:t>n</a:t>
            </a:r>
            <a:r>
              <a:rPr lang="en-US" altLang="zh-CN" sz="2300" dirty="0">
                <a:ea typeface="华文中宋" panose="02010600040101010101" pitchFamily="2" charset="-122"/>
              </a:rPr>
              <a:t>(</a:t>
            </a:r>
            <a:r>
              <a:rPr lang="en-US" altLang="zh-CN" sz="2300" i="1" dirty="0">
                <a:ea typeface="华文中宋" panose="02010600040101010101" pitchFamily="2" charset="-122"/>
              </a:rPr>
              <a:t>x</a:t>
            </a:r>
            <a:r>
              <a:rPr lang="en-US" altLang="zh-CN" sz="2300" dirty="0">
                <a:ea typeface="华文中宋" panose="02010600040101010101" pitchFamily="2" charset="-122"/>
              </a:rPr>
              <a:t>)= </a:t>
            </a:r>
            <a:r>
              <a:rPr lang="en-US" altLang="zh-CN" sz="2300" i="1" dirty="0" err="1">
                <a:ea typeface="华文中宋" panose="02010600040101010101" pitchFamily="2" charset="-122"/>
              </a:rPr>
              <a:t>P</a:t>
            </a:r>
            <a:r>
              <a:rPr lang="en-US" altLang="zh-CN" sz="2300" i="1" baseline="-30000" dirty="0" err="1">
                <a:ea typeface="华文中宋" panose="02010600040101010101" pitchFamily="2" charset="-122"/>
              </a:rPr>
              <a:t>n</a:t>
            </a:r>
            <a:r>
              <a:rPr lang="en-US" altLang="zh-CN" sz="2300" dirty="0">
                <a:ea typeface="华文中宋" panose="02010600040101010101" pitchFamily="2" charset="-122"/>
              </a:rPr>
              <a:t>(</a:t>
            </a:r>
            <a:r>
              <a:rPr lang="en-US" altLang="zh-CN" sz="2300" i="1" dirty="0">
                <a:ea typeface="华文中宋" panose="02010600040101010101" pitchFamily="2" charset="-122"/>
              </a:rPr>
              <a:t>x</a:t>
            </a:r>
            <a:r>
              <a:rPr lang="en-US" altLang="zh-CN" sz="2300" dirty="0">
                <a:ea typeface="华文中宋" panose="02010600040101010101" pitchFamily="2" charset="-122"/>
              </a:rPr>
              <a:t>)+ </a:t>
            </a:r>
            <a:r>
              <a:rPr lang="en-US" altLang="zh-CN" sz="2300" i="1" dirty="0" err="1">
                <a:ea typeface="华文中宋" panose="02010600040101010101" pitchFamily="2" charset="-122"/>
              </a:rPr>
              <a:t>Q</a:t>
            </a:r>
            <a:r>
              <a:rPr lang="en-US" altLang="zh-CN" sz="2300" i="1" baseline="-30000" dirty="0" err="1">
                <a:ea typeface="华文中宋" panose="02010600040101010101" pitchFamily="2" charset="-122"/>
              </a:rPr>
              <a:t>m</a:t>
            </a:r>
            <a:r>
              <a:rPr lang="en-US" altLang="zh-CN" sz="2300" dirty="0">
                <a:ea typeface="华文中宋" panose="02010600040101010101" pitchFamily="2" charset="-122"/>
              </a:rPr>
              <a:t>(</a:t>
            </a:r>
            <a:r>
              <a:rPr lang="en-US" altLang="zh-CN" sz="2300" i="1" dirty="0">
                <a:ea typeface="华文中宋" panose="02010600040101010101" pitchFamily="2" charset="-122"/>
              </a:rPr>
              <a:t>x</a:t>
            </a:r>
            <a:r>
              <a:rPr lang="en-US" altLang="zh-CN" sz="2300" dirty="0">
                <a:ea typeface="华文中宋" panose="02010600040101010101" pitchFamily="2" charset="-122"/>
              </a:rPr>
              <a:t>) </a:t>
            </a:r>
          </a:p>
          <a:p>
            <a:pPr eaLnBrk="0" hangingPunct="0">
              <a:lnSpc>
                <a:spcPct val="130000"/>
              </a:lnSpc>
            </a:pPr>
            <a:r>
              <a:rPr lang="zh-CN" altLang="en-US" sz="2300" dirty="0">
                <a:ea typeface="华文中宋" panose="02010600040101010101" pitchFamily="2" charset="-122"/>
              </a:rPr>
              <a:t>可用线性表 </a:t>
            </a:r>
            <a:r>
              <a:rPr lang="en-US" altLang="zh-CN" sz="2300" i="1" dirty="0">
                <a:ea typeface="华文中宋" panose="02010600040101010101" pitchFamily="2" charset="-122"/>
              </a:rPr>
              <a:t>R</a:t>
            </a:r>
            <a:r>
              <a:rPr lang="en-US" altLang="zh-CN" sz="2300" dirty="0">
                <a:ea typeface="华文中宋" panose="02010600040101010101" pitchFamily="2" charset="-122"/>
              </a:rPr>
              <a:t> </a:t>
            </a:r>
            <a:r>
              <a:rPr lang="zh-CN" altLang="en-US" sz="2300" dirty="0">
                <a:ea typeface="华文中宋" panose="02010600040101010101" pitchFamily="2" charset="-122"/>
              </a:rPr>
              <a:t>来表示： </a:t>
            </a:r>
          </a:p>
          <a:p>
            <a:pPr eaLnBrk="0" hangingPunct="0">
              <a:lnSpc>
                <a:spcPct val="130000"/>
              </a:lnSpc>
            </a:pPr>
            <a:r>
              <a:rPr lang="zh-CN" altLang="en-US" sz="2300" dirty="0">
                <a:ea typeface="华文中宋" panose="02010600040101010101" pitchFamily="2" charset="-122"/>
              </a:rPr>
              <a:t>                   </a:t>
            </a:r>
            <a:r>
              <a:rPr lang="en-US" altLang="zh-CN" sz="2300" i="1" dirty="0">
                <a:ea typeface="华文中宋" panose="02010600040101010101" pitchFamily="2" charset="-122"/>
              </a:rPr>
              <a:t>R </a:t>
            </a:r>
            <a:r>
              <a:rPr lang="en-US" altLang="zh-CN" sz="2300" dirty="0">
                <a:ea typeface="华文中宋" panose="02010600040101010101" pitchFamily="2" charset="-122"/>
              </a:rPr>
              <a:t>= (</a:t>
            </a:r>
            <a:r>
              <a:rPr lang="en-US" altLang="zh-CN" sz="2300" i="1" dirty="0">
                <a:ea typeface="华文中宋" panose="02010600040101010101" pitchFamily="2" charset="-122"/>
              </a:rPr>
              <a:t>p</a:t>
            </a:r>
            <a:r>
              <a:rPr lang="en-US" altLang="zh-CN" sz="2300" baseline="-30000" dirty="0">
                <a:ea typeface="华文中宋" panose="02010600040101010101" pitchFamily="2" charset="-122"/>
              </a:rPr>
              <a:t>0</a:t>
            </a:r>
            <a:r>
              <a:rPr lang="en-US" altLang="zh-CN" sz="2300" dirty="0">
                <a:ea typeface="华文中宋" panose="02010600040101010101" pitchFamily="2" charset="-122"/>
              </a:rPr>
              <a:t>+ </a:t>
            </a:r>
            <a:r>
              <a:rPr lang="en-US" altLang="zh-CN" sz="2300" i="1" dirty="0">
                <a:ea typeface="华文中宋" panose="02010600040101010101" pitchFamily="2" charset="-122"/>
              </a:rPr>
              <a:t>q</a:t>
            </a:r>
            <a:r>
              <a:rPr lang="en-US" altLang="zh-CN" sz="2300" baseline="-30000" dirty="0">
                <a:ea typeface="华文中宋" panose="02010600040101010101" pitchFamily="2" charset="-122"/>
              </a:rPr>
              <a:t>0</a:t>
            </a:r>
            <a:r>
              <a:rPr lang="en-US" altLang="zh-CN" sz="2300" dirty="0">
                <a:ea typeface="华文中宋" panose="02010600040101010101" pitchFamily="2" charset="-122"/>
              </a:rPr>
              <a:t>, </a:t>
            </a:r>
            <a:r>
              <a:rPr lang="en-US" altLang="zh-CN" sz="2300" i="1" dirty="0">
                <a:ea typeface="华文中宋" panose="02010600040101010101" pitchFamily="2" charset="-122"/>
              </a:rPr>
              <a:t>p</a:t>
            </a:r>
            <a:r>
              <a:rPr lang="en-US" altLang="zh-CN" sz="2300" baseline="-30000" dirty="0">
                <a:ea typeface="华文中宋" panose="02010600040101010101" pitchFamily="2" charset="-122"/>
              </a:rPr>
              <a:t>1</a:t>
            </a:r>
            <a:r>
              <a:rPr lang="en-US" altLang="zh-CN" sz="2300" dirty="0">
                <a:ea typeface="华文中宋" panose="02010600040101010101" pitchFamily="2" charset="-122"/>
              </a:rPr>
              <a:t>+ </a:t>
            </a:r>
            <a:r>
              <a:rPr lang="en-US" altLang="zh-CN" sz="2300" i="1" dirty="0">
                <a:ea typeface="华文中宋" panose="02010600040101010101" pitchFamily="2" charset="-122"/>
              </a:rPr>
              <a:t>q</a:t>
            </a:r>
            <a:r>
              <a:rPr lang="en-US" altLang="zh-CN" sz="2300" baseline="-30000" dirty="0">
                <a:ea typeface="华文中宋" panose="02010600040101010101" pitchFamily="2" charset="-122"/>
              </a:rPr>
              <a:t>1</a:t>
            </a:r>
            <a:r>
              <a:rPr lang="en-US" altLang="zh-CN" sz="2300" dirty="0">
                <a:ea typeface="华文中宋" panose="02010600040101010101" pitchFamily="2" charset="-122"/>
              </a:rPr>
              <a:t>, </a:t>
            </a:r>
            <a:r>
              <a:rPr lang="en-US" altLang="zh-CN" sz="2300" i="1" dirty="0">
                <a:ea typeface="华文中宋" panose="02010600040101010101" pitchFamily="2" charset="-122"/>
              </a:rPr>
              <a:t>p</a:t>
            </a:r>
            <a:r>
              <a:rPr lang="en-US" altLang="zh-CN" sz="2300" baseline="-30000" dirty="0">
                <a:ea typeface="华文中宋" panose="02010600040101010101" pitchFamily="2" charset="-122"/>
              </a:rPr>
              <a:t>2</a:t>
            </a:r>
            <a:r>
              <a:rPr lang="en-US" altLang="zh-CN" sz="2300" dirty="0">
                <a:ea typeface="华文中宋" panose="02010600040101010101" pitchFamily="2" charset="-122"/>
              </a:rPr>
              <a:t>+</a:t>
            </a:r>
            <a:r>
              <a:rPr lang="en-US" altLang="zh-CN" sz="2300" i="1" dirty="0">
                <a:ea typeface="华文中宋" panose="02010600040101010101" pitchFamily="2" charset="-122"/>
              </a:rPr>
              <a:t>q</a:t>
            </a:r>
            <a:r>
              <a:rPr lang="en-US" altLang="zh-CN" sz="2300" baseline="-30000" dirty="0">
                <a:ea typeface="华文中宋" panose="02010600040101010101" pitchFamily="2" charset="-122"/>
              </a:rPr>
              <a:t>2</a:t>
            </a:r>
            <a:r>
              <a:rPr lang="en-US" altLang="zh-CN" sz="2300" dirty="0">
                <a:ea typeface="华文中宋" panose="02010600040101010101" pitchFamily="2" charset="-122"/>
              </a:rPr>
              <a:t>, …, </a:t>
            </a:r>
            <a:r>
              <a:rPr lang="en-US" altLang="zh-CN" sz="2300" i="1" dirty="0">
                <a:ea typeface="华文中宋" panose="02010600040101010101" pitchFamily="2" charset="-122"/>
              </a:rPr>
              <a:t>p</a:t>
            </a:r>
            <a:r>
              <a:rPr lang="en-US" altLang="zh-CN" sz="2300" i="1" baseline="-30000" dirty="0">
                <a:ea typeface="华文中宋" panose="02010600040101010101" pitchFamily="2" charset="-122"/>
              </a:rPr>
              <a:t>m</a:t>
            </a:r>
            <a:r>
              <a:rPr lang="en-US" altLang="zh-CN" sz="2300" dirty="0">
                <a:ea typeface="华文中宋" panose="02010600040101010101" pitchFamily="2" charset="-122"/>
              </a:rPr>
              <a:t>+ </a:t>
            </a:r>
            <a:r>
              <a:rPr lang="en-US" altLang="zh-CN" sz="2300" i="1" dirty="0" err="1">
                <a:ea typeface="华文中宋" panose="02010600040101010101" pitchFamily="2" charset="-122"/>
              </a:rPr>
              <a:t>q</a:t>
            </a:r>
            <a:r>
              <a:rPr lang="en-US" altLang="zh-CN" sz="2300" i="1" baseline="-30000" dirty="0" err="1">
                <a:ea typeface="华文中宋" panose="02010600040101010101" pitchFamily="2" charset="-122"/>
              </a:rPr>
              <a:t>m</a:t>
            </a:r>
            <a:r>
              <a:rPr lang="en-US" altLang="zh-CN" sz="2300" dirty="0">
                <a:ea typeface="华文中宋" panose="02010600040101010101" pitchFamily="2" charset="-122"/>
              </a:rPr>
              <a:t>, </a:t>
            </a:r>
            <a:r>
              <a:rPr lang="en-US" altLang="zh-CN" sz="2300" i="1" dirty="0">
                <a:ea typeface="华文中宋" panose="02010600040101010101" pitchFamily="2" charset="-122"/>
              </a:rPr>
              <a:t>p</a:t>
            </a:r>
            <a:r>
              <a:rPr lang="en-US" altLang="zh-CN" sz="2300" i="1" baseline="-30000" dirty="0">
                <a:ea typeface="华文中宋" panose="02010600040101010101" pitchFamily="2" charset="-122"/>
              </a:rPr>
              <a:t>m</a:t>
            </a:r>
            <a:r>
              <a:rPr lang="en-US" altLang="zh-CN" sz="2300" baseline="-30000" dirty="0">
                <a:ea typeface="华文中宋" panose="02010600040101010101" pitchFamily="2" charset="-122"/>
              </a:rPr>
              <a:t>+1</a:t>
            </a:r>
            <a:r>
              <a:rPr lang="en-US" altLang="zh-CN" sz="2300" dirty="0">
                <a:ea typeface="华文中宋" panose="02010600040101010101" pitchFamily="2" charset="-122"/>
              </a:rPr>
              <a:t>, …, </a:t>
            </a:r>
            <a:r>
              <a:rPr lang="en-US" altLang="zh-CN" sz="2300" i="1" dirty="0" err="1">
                <a:ea typeface="华文中宋" panose="02010600040101010101" pitchFamily="2" charset="-122"/>
              </a:rPr>
              <a:t>p</a:t>
            </a:r>
            <a:r>
              <a:rPr lang="en-US" altLang="zh-CN" sz="2300" i="1" baseline="-30000" dirty="0" err="1">
                <a:ea typeface="华文中宋" panose="02010600040101010101" pitchFamily="2" charset="-122"/>
              </a:rPr>
              <a:t>n</a:t>
            </a:r>
            <a:r>
              <a:rPr lang="zh-CN" altLang="en-US" sz="2300" dirty="0">
                <a:ea typeface="华文中宋" panose="02010600040101010101" pitchFamily="2" charset="-122"/>
              </a:rPr>
              <a:t>）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autoUpdateAnimBg="0"/>
      <p:bldP spid="1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1600200" y="471488"/>
            <a:ext cx="320675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>
                <a:ea typeface="华文中宋" panose="02010600040101010101" pitchFamily="2" charset="-122"/>
              </a:rPr>
              <a:t>线性结构的特点：  </a:t>
            </a:r>
          </a:p>
        </p:txBody>
      </p:sp>
      <p:sp>
        <p:nvSpPr>
          <p:cNvPr id="95235" name="Rectangle 3"/>
          <p:cNvSpPr>
            <a:spLocks noChangeArrowheads="1"/>
          </p:cNvSpPr>
          <p:nvPr/>
        </p:nvSpPr>
        <p:spPr bwMode="auto">
          <a:xfrm>
            <a:off x="3886200" y="1981200"/>
            <a:ext cx="4560864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ea typeface="华文中宋" panose="02010600040101010101" pitchFamily="2" charset="-122"/>
              </a:rPr>
              <a:t>除第一个之外的数据元素均只有一个前驱</a:t>
            </a:r>
            <a:r>
              <a:rPr lang="en-US" altLang="zh-CN" dirty="0">
                <a:ea typeface="华文中宋" panose="02010600040101010101" pitchFamily="2" charset="-122"/>
              </a:rPr>
              <a:t>;   </a:t>
            </a:r>
          </a:p>
        </p:txBody>
      </p:sp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3886201" y="914401"/>
            <a:ext cx="6346825" cy="38048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10000"/>
              </a:lnSpc>
              <a:spcBef>
                <a:spcPct val="50000"/>
              </a:spcBef>
            </a:pPr>
            <a:r>
              <a:rPr lang="zh-CN" altLang="en-US">
                <a:ea typeface="华文中宋" panose="02010600040101010101" pitchFamily="2" charset="-122"/>
              </a:rPr>
              <a:t>存在唯一的一个被称作“第一个”的数据元素</a:t>
            </a:r>
            <a:r>
              <a:rPr lang="en-US" altLang="zh-CN">
                <a:ea typeface="华文中宋" panose="02010600040101010101" pitchFamily="2" charset="-122"/>
              </a:rPr>
              <a:t>;   </a:t>
            </a:r>
          </a:p>
        </p:txBody>
      </p:sp>
      <p:sp>
        <p:nvSpPr>
          <p:cNvPr id="95237" name="Rectangle 5"/>
          <p:cNvSpPr>
            <a:spLocks noChangeArrowheads="1"/>
          </p:cNvSpPr>
          <p:nvPr/>
        </p:nvSpPr>
        <p:spPr bwMode="auto">
          <a:xfrm>
            <a:off x="3886201" y="2514600"/>
            <a:ext cx="4907113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anose="02010600040101010101" pitchFamily="2" charset="-122"/>
              </a:rPr>
              <a:t>除最后一个之外的数据元素均只有一个后继。  </a:t>
            </a:r>
          </a:p>
        </p:txBody>
      </p:sp>
      <p:sp>
        <p:nvSpPr>
          <p:cNvPr id="95238" name="Text Box 6"/>
          <p:cNvSpPr txBox="1">
            <a:spLocks noChangeArrowheads="1"/>
          </p:cNvSpPr>
          <p:nvPr/>
        </p:nvSpPr>
        <p:spPr bwMode="auto">
          <a:xfrm>
            <a:off x="1905000" y="1539876"/>
            <a:ext cx="1394934" cy="6463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数据元素的 </a:t>
            </a:r>
          </a:p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非空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有限集 </a:t>
            </a:r>
          </a:p>
        </p:txBody>
      </p:sp>
      <p:sp>
        <p:nvSpPr>
          <p:cNvPr id="95239" name="Text Box 7"/>
          <p:cNvSpPr txBox="1">
            <a:spLocks noChangeArrowheads="1"/>
          </p:cNvSpPr>
          <p:nvPr/>
        </p:nvSpPr>
        <p:spPr bwMode="auto">
          <a:xfrm>
            <a:off x="3886201" y="1447800"/>
            <a:ext cx="5200463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anose="02010600040101010101" pitchFamily="2" charset="-122"/>
              </a:rPr>
              <a:t>存在唯一的一个被称作“最后一个”的数据元素</a:t>
            </a:r>
            <a:r>
              <a:rPr lang="en-US" altLang="zh-CN">
                <a:ea typeface="华文中宋" panose="02010600040101010101" pitchFamily="2" charset="-122"/>
              </a:rPr>
              <a:t>;  </a:t>
            </a:r>
          </a:p>
        </p:txBody>
      </p:sp>
      <p:sp>
        <p:nvSpPr>
          <p:cNvPr id="95240" name="AutoShape 8"/>
          <p:cNvSpPr/>
          <p:nvPr/>
        </p:nvSpPr>
        <p:spPr bwMode="auto">
          <a:xfrm>
            <a:off x="3711575" y="1143000"/>
            <a:ext cx="152400" cy="1676400"/>
          </a:xfrm>
          <a:prstGeom prst="leftBrace">
            <a:avLst>
              <a:gd name="adj1" fmla="val 91667"/>
              <a:gd name="adj2" fmla="val 50000"/>
            </a:avLst>
          </a:prstGeom>
          <a:noFill/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39"/>
          <p:cNvGrpSpPr/>
          <p:nvPr/>
        </p:nvGrpSpPr>
        <p:grpSpPr bwMode="auto">
          <a:xfrm>
            <a:off x="3784600" y="3111501"/>
            <a:ext cx="2844800" cy="3368676"/>
            <a:chOff x="1424" y="1960"/>
            <a:chExt cx="1792" cy="2122"/>
          </a:xfrm>
        </p:grpSpPr>
        <p:sp>
          <p:nvSpPr>
            <p:cNvPr id="95242" name="Text Box 10"/>
            <p:cNvSpPr txBox="1">
              <a:spLocks noChangeArrowheads="1"/>
            </p:cNvSpPr>
            <p:nvPr/>
          </p:nvSpPr>
          <p:spPr bwMode="auto">
            <a:xfrm>
              <a:off x="1660" y="1960"/>
              <a:ext cx="1402" cy="212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法学系        </a:t>
              </a:r>
              <a:r>
                <a:rPr lang="en-US" altLang="zh-CN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8523101</a:t>
              </a:r>
              <a:r>
                <a:rPr lang="en-US" altLang="zh-CN" dirty="0"/>
                <a:t> 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/>
                <a:t>国贸系        </a:t>
              </a:r>
              <a:r>
                <a:rPr lang="en-US" altLang="zh-CN" dirty="0"/>
                <a:t>8522105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/>
                <a:t>工商系        </a:t>
              </a:r>
              <a:r>
                <a:rPr lang="en-US" altLang="zh-CN" dirty="0"/>
                <a:t>8523150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/>
                <a:t>计算机系    </a:t>
              </a:r>
              <a:r>
                <a:rPr lang="en-US" altLang="zh-CN" dirty="0"/>
                <a:t>8521088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/>
                <a:t>会计系        </a:t>
              </a:r>
              <a:r>
                <a:rPr lang="en-US" altLang="zh-CN" dirty="0"/>
                <a:t>8525789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/>
                <a:t>统计系        </a:t>
              </a:r>
              <a:r>
                <a:rPr lang="en-US" altLang="zh-CN" dirty="0"/>
                <a:t>8528136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/>
                <a:t>   …                  …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rgbClr val="0000FF"/>
                  </a:solidFill>
                </a:rPr>
                <a:t>外语系        </a:t>
              </a:r>
              <a:r>
                <a:rPr lang="en-US" altLang="zh-CN" dirty="0">
                  <a:solidFill>
                    <a:srgbClr val="0000FF"/>
                  </a:solidFill>
                </a:rPr>
                <a:t>8523026</a:t>
              </a:r>
              <a:r>
                <a:rPr lang="en-US" altLang="zh-CN" dirty="0"/>
                <a:t>  </a:t>
              </a:r>
            </a:p>
          </p:txBody>
        </p:sp>
        <p:sp>
          <p:nvSpPr>
            <p:cNvPr id="95245" name="Line 13"/>
            <p:cNvSpPr>
              <a:spLocks noChangeShapeType="1"/>
            </p:cNvSpPr>
            <p:nvPr/>
          </p:nvSpPr>
          <p:spPr bwMode="auto">
            <a:xfrm>
              <a:off x="1424" y="2261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6" name="Line 14"/>
            <p:cNvSpPr>
              <a:spLocks noChangeShapeType="1"/>
            </p:cNvSpPr>
            <p:nvPr/>
          </p:nvSpPr>
          <p:spPr bwMode="auto">
            <a:xfrm>
              <a:off x="1424" y="2021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7" name="Line 15"/>
            <p:cNvSpPr>
              <a:spLocks noChangeShapeType="1"/>
            </p:cNvSpPr>
            <p:nvPr/>
          </p:nvSpPr>
          <p:spPr bwMode="auto">
            <a:xfrm>
              <a:off x="1424" y="2501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8" name="Line 16"/>
            <p:cNvSpPr>
              <a:spLocks noChangeShapeType="1"/>
            </p:cNvSpPr>
            <p:nvPr/>
          </p:nvSpPr>
          <p:spPr bwMode="auto">
            <a:xfrm>
              <a:off x="1424" y="2741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9" name="Line 17"/>
            <p:cNvSpPr>
              <a:spLocks noChangeShapeType="1"/>
            </p:cNvSpPr>
            <p:nvPr/>
          </p:nvSpPr>
          <p:spPr bwMode="auto">
            <a:xfrm>
              <a:off x="1424" y="302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0" name="Line 18"/>
            <p:cNvSpPr>
              <a:spLocks noChangeShapeType="1"/>
            </p:cNvSpPr>
            <p:nvPr/>
          </p:nvSpPr>
          <p:spPr bwMode="auto">
            <a:xfrm>
              <a:off x="1424" y="3249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1" name="Line 19"/>
            <p:cNvSpPr>
              <a:spLocks noChangeShapeType="1"/>
            </p:cNvSpPr>
            <p:nvPr/>
          </p:nvSpPr>
          <p:spPr bwMode="auto">
            <a:xfrm>
              <a:off x="1424" y="3521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2" name="Line 20"/>
            <p:cNvSpPr>
              <a:spLocks noChangeShapeType="1"/>
            </p:cNvSpPr>
            <p:nvPr/>
          </p:nvSpPr>
          <p:spPr bwMode="auto">
            <a:xfrm>
              <a:off x="1424" y="3797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3" name="Line 21"/>
            <p:cNvSpPr>
              <a:spLocks noChangeShapeType="1"/>
            </p:cNvSpPr>
            <p:nvPr/>
          </p:nvSpPr>
          <p:spPr bwMode="auto">
            <a:xfrm>
              <a:off x="2288" y="2021"/>
              <a:ext cx="0" cy="20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4" name="Line 22"/>
            <p:cNvSpPr>
              <a:spLocks noChangeShapeType="1"/>
            </p:cNvSpPr>
            <p:nvPr/>
          </p:nvSpPr>
          <p:spPr bwMode="auto">
            <a:xfrm>
              <a:off x="1440" y="403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5255" name="Text Box 23"/>
          <p:cNvSpPr txBox="1">
            <a:spLocks noChangeArrowheads="1"/>
          </p:cNvSpPr>
          <p:nvPr/>
        </p:nvSpPr>
        <p:spPr bwMode="auto">
          <a:xfrm>
            <a:off x="1965326" y="3089275"/>
            <a:ext cx="720069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例： </a:t>
            </a:r>
          </a:p>
        </p:txBody>
      </p:sp>
      <p:sp>
        <p:nvSpPr>
          <p:cNvPr id="95256" name="Line 24"/>
          <p:cNvSpPr>
            <a:spLocks noChangeShapeType="1"/>
          </p:cNvSpPr>
          <p:nvPr/>
        </p:nvSpPr>
        <p:spPr bwMode="auto">
          <a:xfrm>
            <a:off x="6705600" y="3352800"/>
            <a:ext cx="6096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5257" name="Rectangle 25"/>
          <p:cNvSpPr>
            <a:spLocks noChangeArrowheads="1"/>
          </p:cNvSpPr>
          <p:nvPr/>
        </p:nvSpPr>
        <p:spPr bwMode="auto">
          <a:xfrm>
            <a:off x="7337426" y="3124200"/>
            <a:ext cx="2180405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“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第一个”数据元素 </a:t>
            </a:r>
          </a:p>
        </p:txBody>
      </p:sp>
      <p:sp>
        <p:nvSpPr>
          <p:cNvPr id="95258" name="Line 26"/>
          <p:cNvSpPr>
            <a:spLocks noChangeShapeType="1"/>
          </p:cNvSpPr>
          <p:nvPr/>
        </p:nvSpPr>
        <p:spPr bwMode="auto">
          <a:xfrm>
            <a:off x="6705600" y="6248400"/>
            <a:ext cx="6096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5259" name="Rectangle 27"/>
          <p:cNvSpPr>
            <a:spLocks noChangeArrowheads="1"/>
          </p:cNvSpPr>
          <p:nvPr/>
        </p:nvSpPr>
        <p:spPr bwMode="auto">
          <a:xfrm>
            <a:off x="7337425" y="6019800"/>
            <a:ext cx="2411238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“</a:t>
            </a:r>
            <a:r>
              <a:rPr lang="zh-CN" altLang="en-US">
                <a:solidFill>
                  <a:srgbClr val="0000FF"/>
                </a:solidFill>
              </a:rPr>
              <a:t>最后一个”数据元素 </a:t>
            </a:r>
          </a:p>
        </p:txBody>
      </p:sp>
      <p:sp>
        <p:nvSpPr>
          <p:cNvPr id="95260" name="AutoShape 28"/>
          <p:cNvSpPr>
            <a:spLocks noChangeArrowheads="1"/>
          </p:cNvSpPr>
          <p:nvPr/>
        </p:nvSpPr>
        <p:spPr bwMode="auto">
          <a:xfrm>
            <a:off x="6629400" y="4572000"/>
            <a:ext cx="304800" cy="457200"/>
          </a:xfrm>
          <a:prstGeom prst="curvedLeftArrow">
            <a:avLst>
              <a:gd name="adj1" fmla="val 30000"/>
              <a:gd name="adj2" fmla="val 6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61" name="AutoShape 29"/>
          <p:cNvSpPr>
            <a:spLocks noChangeArrowheads="1"/>
          </p:cNvSpPr>
          <p:nvPr/>
        </p:nvSpPr>
        <p:spPr bwMode="auto">
          <a:xfrm flipV="1">
            <a:off x="6629400" y="4038600"/>
            <a:ext cx="304800" cy="457200"/>
          </a:xfrm>
          <a:prstGeom prst="curvedLeftArrow">
            <a:avLst>
              <a:gd name="adj1" fmla="val 30000"/>
              <a:gd name="adj2" fmla="val 6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62" name="Rectangle 30"/>
          <p:cNvSpPr>
            <a:spLocks noChangeArrowheads="1"/>
          </p:cNvSpPr>
          <p:nvPr/>
        </p:nvSpPr>
        <p:spPr bwMode="auto">
          <a:xfrm>
            <a:off x="6934200" y="4038600"/>
            <a:ext cx="1213794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直接前驱  </a:t>
            </a:r>
          </a:p>
        </p:txBody>
      </p:sp>
      <p:sp>
        <p:nvSpPr>
          <p:cNvPr id="95263" name="Rectangle 31"/>
          <p:cNvSpPr>
            <a:spLocks noChangeArrowheads="1"/>
          </p:cNvSpPr>
          <p:nvPr/>
        </p:nvSpPr>
        <p:spPr bwMode="auto">
          <a:xfrm>
            <a:off x="6934201" y="4572000"/>
            <a:ext cx="1266693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直接后继   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5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5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5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5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5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5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95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5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55" grpId="0" autoUpdateAnimBg="0"/>
      <p:bldP spid="95256" grpId="0" animBg="1"/>
      <p:bldP spid="95257" grpId="0" autoUpdateAnimBg="0"/>
      <p:bldP spid="95258" grpId="0" animBg="1"/>
      <p:bldP spid="95259" grpId="0" autoUpdateAnimBg="0"/>
      <p:bldP spid="95260" grpId="0" animBg="1"/>
      <p:bldP spid="95261" grpId="0" animBg="1"/>
      <p:bldP spid="95262" grpId="0" autoUpdateAnimBg="0"/>
      <p:bldP spid="95263" grpId="0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1709739" y="1084263"/>
            <a:ext cx="8499443" cy="5319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ea typeface="华文中宋" panose="02010600040101010101" pitchFamily="2" charset="-122"/>
              </a:rPr>
              <a:t>        </a:t>
            </a:r>
            <a:r>
              <a:rPr lang="zh-CN" altLang="en-US" sz="2400" dirty="0">
                <a:ea typeface="华文中宋" panose="02010600040101010101" pitchFamily="2" charset="-122"/>
              </a:rPr>
              <a:t>只存储系数的方案对存在大量零系数的多项式并不适用。 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2317751" y="2971800"/>
            <a:ext cx="7617791" cy="171880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240000"/>
              </a:lnSpc>
            </a:pPr>
            <a:r>
              <a:rPr lang="zh-CN" altLang="en-US" sz="2400" dirty="0"/>
              <a:t>要用一个长度为 </a:t>
            </a:r>
            <a:r>
              <a:rPr lang="en-US" altLang="zh-CN" sz="2400" dirty="0"/>
              <a:t>20001 </a:t>
            </a:r>
            <a:r>
              <a:rPr lang="zh-CN" altLang="en-US" sz="2400" dirty="0"/>
              <a:t>的线性表来表示，表中仅有 </a:t>
            </a:r>
            <a:r>
              <a:rPr lang="en-US" altLang="zh-CN" sz="2400" dirty="0"/>
              <a:t>3 </a:t>
            </a:r>
            <a:r>
              <a:rPr lang="zh-CN" altLang="en-US" sz="2400" dirty="0"/>
              <a:t>个 </a:t>
            </a:r>
          </a:p>
          <a:p>
            <a:pPr marL="457200" indent="-457200">
              <a:lnSpc>
                <a:spcPct val="240000"/>
              </a:lnSpc>
            </a:pPr>
            <a:r>
              <a:rPr lang="zh-CN" altLang="en-US" sz="2400" dirty="0"/>
              <a:t>非零系数，会浪费大量存储空间。 </a:t>
            </a: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1709739" y="2214563"/>
            <a:ext cx="5505033" cy="5319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2400" dirty="0">
                <a:ea typeface="华文中宋" panose="02010600040101010101" pitchFamily="2" charset="-122"/>
              </a:rPr>
              <a:t>        </a:t>
            </a:r>
            <a:r>
              <a:rPr lang="zh-CN" altLang="en-US" sz="2400" dirty="0">
                <a:ea typeface="华文中宋" panose="02010600040101010101" pitchFamily="2" charset="-122"/>
              </a:rPr>
              <a:t>例如：        </a:t>
            </a:r>
            <a:r>
              <a:rPr lang="en-US" altLang="zh-CN" sz="2400" i="1" dirty="0">
                <a:ea typeface="华文中宋" panose="02010600040101010101" pitchFamily="2" charset="-122"/>
              </a:rPr>
              <a:t>S</a:t>
            </a:r>
            <a:r>
              <a:rPr lang="en-US" altLang="zh-CN" sz="2400" dirty="0">
                <a:ea typeface="华文中宋" panose="02010600040101010101" pitchFamily="2" charset="-122"/>
              </a:rPr>
              <a:t>(</a:t>
            </a:r>
            <a:r>
              <a:rPr lang="en-US" altLang="zh-CN" sz="2400" i="1" dirty="0">
                <a:ea typeface="华文中宋" panose="02010600040101010101" pitchFamily="2" charset="-122"/>
              </a:rPr>
              <a:t>x</a:t>
            </a:r>
            <a:r>
              <a:rPr lang="en-US" altLang="zh-CN" sz="2400" dirty="0">
                <a:ea typeface="华文中宋" panose="02010600040101010101" pitchFamily="2" charset="-122"/>
              </a:rPr>
              <a:t>) = 1 + 3</a:t>
            </a:r>
            <a:r>
              <a:rPr lang="en-US" altLang="zh-CN" sz="2400" i="1" dirty="0">
                <a:ea typeface="华文中宋" panose="02010600040101010101" pitchFamily="2" charset="-122"/>
              </a:rPr>
              <a:t>x</a:t>
            </a:r>
            <a:r>
              <a:rPr lang="en-US" altLang="zh-CN" sz="2400" baseline="30000" dirty="0">
                <a:ea typeface="华文中宋" panose="02010600040101010101" pitchFamily="2" charset="-122"/>
              </a:rPr>
              <a:t>10000</a:t>
            </a:r>
            <a:r>
              <a:rPr lang="en-US" altLang="zh-CN" sz="2400" dirty="0">
                <a:ea typeface="华文中宋" panose="02010600040101010101" pitchFamily="2" charset="-122"/>
              </a:rPr>
              <a:t> + 2</a:t>
            </a:r>
            <a:r>
              <a:rPr lang="en-US" altLang="zh-CN" sz="2400" i="1" dirty="0">
                <a:ea typeface="华文中宋" panose="02010600040101010101" pitchFamily="2" charset="-122"/>
              </a:rPr>
              <a:t>x</a:t>
            </a:r>
            <a:r>
              <a:rPr lang="en-US" altLang="zh-CN" sz="2400" baseline="30000" dirty="0">
                <a:ea typeface="华文中宋" panose="02010600040101010101" pitchFamily="2" charset="-122"/>
              </a:rPr>
              <a:t>20000    </a:t>
            </a:r>
            <a:endParaRPr lang="en-US" altLang="zh-CN" sz="2400" dirty="0">
              <a:ea typeface="华文中宋" panose="02010600040101010101" pitchFamily="2" charset="-122"/>
            </a:endParaRPr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1717675" y="5094289"/>
            <a:ext cx="8207696" cy="55021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2500" dirty="0">
                <a:ea typeface="华文中宋" panose="02010600040101010101" pitchFamily="2" charset="-122"/>
              </a:rPr>
              <a:t>        </a:t>
            </a:r>
            <a:r>
              <a:rPr lang="zh-CN" altLang="en-US" sz="2500" dirty="0">
                <a:ea typeface="华文中宋" panose="02010600040101010101" pitchFamily="2" charset="-122"/>
              </a:rPr>
              <a:t>若只存储非零系数项，则必须同时存储相应的指数。 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2" grpId="0" autoUpdateAnimBg="0"/>
      <p:bldP spid="58373" grpId="0" autoUpdateAnimBg="0"/>
      <p:bldP spid="58374" grpId="0" autoUpdateAnimBg="0"/>
      <p:bldP spid="58379" grpId="0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80" name="Text Box 4"/>
          <p:cNvSpPr txBox="1">
            <a:spLocks noChangeArrowheads="1"/>
          </p:cNvSpPr>
          <p:nvPr/>
        </p:nvSpPr>
        <p:spPr bwMode="auto">
          <a:xfrm>
            <a:off x="2135188" y="981075"/>
            <a:ext cx="7643812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华文中宋" panose="02010600040101010101" pitchFamily="2" charset="-122"/>
              </a:rPr>
              <a:t>        </a:t>
            </a:r>
            <a:r>
              <a:rPr lang="zh-CN" altLang="en-US" sz="2400" dirty="0">
                <a:ea typeface="华文中宋" panose="02010600040101010101" pitchFamily="2" charset="-122"/>
              </a:rPr>
              <a:t>一般一元 </a:t>
            </a:r>
            <a:r>
              <a:rPr lang="en-US" altLang="zh-CN" sz="2400" i="1" dirty="0">
                <a:ea typeface="华文中宋" panose="02010600040101010101" pitchFamily="2" charset="-122"/>
              </a:rPr>
              <a:t>n</a:t>
            </a:r>
            <a:r>
              <a:rPr lang="en-US" altLang="zh-CN" sz="2400" dirty="0">
                <a:ea typeface="华文中宋" panose="02010600040101010101" pitchFamily="2" charset="-122"/>
              </a:rPr>
              <a:t> </a:t>
            </a:r>
            <a:r>
              <a:rPr lang="zh-CN" altLang="en-US" sz="2400" dirty="0">
                <a:ea typeface="华文中宋" panose="02010600040101010101" pitchFamily="2" charset="-122"/>
              </a:rPr>
              <a:t>次多项式 </a:t>
            </a:r>
            <a:r>
              <a:rPr lang="en-US" altLang="zh-CN" sz="2400" dirty="0">
                <a:ea typeface="华文中宋" panose="02010600040101010101" pitchFamily="2" charset="-122"/>
              </a:rPr>
              <a:t>(</a:t>
            </a:r>
            <a:r>
              <a:rPr lang="zh-CN" altLang="en-US" sz="2400" dirty="0">
                <a:ea typeface="华文中宋" panose="02010600040101010101" pitchFamily="2" charset="-122"/>
              </a:rPr>
              <a:t>只表示非零系数项</a:t>
            </a:r>
            <a:r>
              <a:rPr lang="en-US" altLang="zh-CN" sz="2400" dirty="0">
                <a:ea typeface="华文中宋" panose="02010600040101010101" pitchFamily="2" charset="-122"/>
              </a:rPr>
              <a:t>) </a:t>
            </a:r>
            <a:r>
              <a:rPr lang="zh-CN" altLang="en-US" sz="2400" dirty="0">
                <a:ea typeface="华文中宋" panose="02010600040101010101" pitchFamily="2" charset="-122"/>
              </a:rPr>
              <a:t>可写成： </a:t>
            </a:r>
            <a:endParaRPr lang="zh-CN" altLang="en-US" sz="2400" i="1" baseline="30000" dirty="0">
              <a:ea typeface="华文中宋" panose="02010600040101010101" pitchFamily="2" charset="-122"/>
            </a:endParaRPr>
          </a:p>
        </p:txBody>
      </p:sp>
      <p:graphicFrame>
        <p:nvGraphicFramePr>
          <p:cNvPr id="203781" name="Object 5"/>
          <p:cNvGraphicFramePr>
            <a:graphicFrameLocks noChangeAspect="1"/>
          </p:cNvGraphicFramePr>
          <p:nvPr/>
        </p:nvGraphicFramePr>
        <p:xfrm>
          <a:off x="3431704" y="1724025"/>
          <a:ext cx="47498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8" name="公式" r:id="rId4" imgW="52425600" imgH="6096000" progId="Equation.3">
                  <p:embed/>
                </p:oleObj>
              </mc:Choice>
              <mc:Fallback>
                <p:oleObj name="公式" r:id="rId4" imgW="52425600" imgH="6096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1704" y="1724025"/>
                        <a:ext cx="4749800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782" name="Text Box 6"/>
          <p:cNvSpPr txBox="1">
            <a:spLocks noChangeArrowheads="1"/>
          </p:cNvSpPr>
          <p:nvPr/>
        </p:nvSpPr>
        <p:spPr bwMode="auto">
          <a:xfrm>
            <a:off x="2670176" y="2565401"/>
            <a:ext cx="6484467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dirty="0">
                <a:ea typeface="华文中宋" panose="02010600040101010101" pitchFamily="2" charset="-122"/>
              </a:rPr>
              <a:t>其中</a:t>
            </a:r>
            <a:r>
              <a:rPr lang="zh-CN" altLang="en-US" sz="2400" i="1" dirty="0">
                <a:ea typeface="华文中宋" panose="02010600040101010101" pitchFamily="2" charset="-122"/>
              </a:rPr>
              <a:t> </a:t>
            </a:r>
            <a:r>
              <a:rPr lang="en-US" altLang="zh-CN" sz="2400" i="1" dirty="0">
                <a:ea typeface="华文中宋" panose="02010600040101010101" pitchFamily="2" charset="-122"/>
              </a:rPr>
              <a:t>p</a:t>
            </a:r>
            <a:r>
              <a:rPr lang="en-US" altLang="zh-CN" sz="2400" i="1" baseline="-30000" dirty="0">
                <a:ea typeface="华文中宋" panose="02010600040101010101" pitchFamily="2" charset="-122"/>
              </a:rPr>
              <a:t>i</a:t>
            </a:r>
            <a:r>
              <a:rPr lang="en-US" altLang="zh-CN" sz="2400" dirty="0">
                <a:ea typeface="华文中宋" panose="02010600040101010101" pitchFamily="2" charset="-122"/>
              </a:rPr>
              <a:t>≠0 (</a:t>
            </a:r>
            <a:r>
              <a:rPr lang="en-US" altLang="zh-CN" sz="24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400" i="1" dirty="0">
                <a:ea typeface="华文中宋" panose="02010600040101010101" pitchFamily="2" charset="-122"/>
              </a:rPr>
              <a:t> </a:t>
            </a:r>
            <a:r>
              <a:rPr lang="en-US" altLang="zh-CN" sz="2400" dirty="0">
                <a:ea typeface="华文中宋" panose="02010600040101010101" pitchFamily="2" charset="-122"/>
              </a:rPr>
              <a:t>=1, 2, …, </a:t>
            </a:r>
            <a:r>
              <a:rPr lang="en-US" altLang="zh-CN" sz="2400" i="1" dirty="0">
                <a:ea typeface="华文中宋" panose="02010600040101010101" pitchFamily="2" charset="-122"/>
              </a:rPr>
              <a:t>m</a:t>
            </a:r>
            <a:r>
              <a:rPr lang="en-US" altLang="zh-CN" sz="2400" dirty="0">
                <a:ea typeface="华文中宋" panose="02010600040101010101" pitchFamily="2" charset="-122"/>
              </a:rPr>
              <a:t>)</a:t>
            </a:r>
            <a:r>
              <a:rPr lang="zh-CN" altLang="en-US" sz="2400" dirty="0">
                <a:ea typeface="华文中宋" panose="02010600040101010101" pitchFamily="2" charset="-122"/>
              </a:rPr>
              <a:t>，</a:t>
            </a:r>
            <a:r>
              <a:rPr lang="en-US" altLang="zh-CN" sz="2400" i="1" dirty="0">
                <a:ea typeface="华文中宋" panose="02010600040101010101" pitchFamily="2" charset="-122"/>
              </a:rPr>
              <a:t>n</a:t>
            </a:r>
            <a:r>
              <a:rPr lang="en-US" altLang="zh-CN" sz="2400" dirty="0">
                <a:ea typeface="华文中宋" panose="02010600040101010101" pitchFamily="2" charset="-122"/>
              </a:rPr>
              <a:t> = </a:t>
            </a:r>
            <a:r>
              <a:rPr lang="en-US" altLang="zh-CN" sz="2400" i="1" dirty="0" err="1">
                <a:ea typeface="华文中宋" panose="02010600040101010101" pitchFamily="2" charset="-122"/>
              </a:rPr>
              <a:t>e</a:t>
            </a:r>
            <a:r>
              <a:rPr lang="en-US" altLang="zh-CN" sz="2400" i="1" baseline="-30000" dirty="0" err="1">
                <a:ea typeface="华文中宋" panose="02010600040101010101" pitchFamily="2" charset="-122"/>
              </a:rPr>
              <a:t>m</a:t>
            </a:r>
            <a:r>
              <a:rPr lang="en-US" altLang="zh-CN" sz="2400" i="1" baseline="-30000" dirty="0">
                <a:ea typeface="华文中宋" panose="02010600040101010101" pitchFamily="2" charset="-122"/>
              </a:rPr>
              <a:t> </a:t>
            </a:r>
            <a:r>
              <a:rPr lang="en-US" altLang="zh-CN" sz="2400" dirty="0">
                <a:ea typeface="华文中宋" panose="02010600040101010101" pitchFamily="2" charset="-122"/>
              </a:rPr>
              <a:t>&gt; </a:t>
            </a:r>
            <a:r>
              <a:rPr lang="en-US" altLang="zh-CN" sz="2400" i="1" dirty="0">
                <a:ea typeface="华文中宋" panose="02010600040101010101" pitchFamily="2" charset="-122"/>
              </a:rPr>
              <a:t>e</a:t>
            </a:r>
            <a:r>
              <a:rPr lang="en-US" altLang="zh-CN" sz="2400" i="1" baseline="-30000" dirty="0">
                <a:ea typeface="华文中宋" panose="02010600040101010101" pitchFamily="2" charset="-122"/>
              </a:rPr>
              <a:t>m</a:t>
            </a:r>
            <a:r>
              <a:rPr lang="en-US" altLang="zh-CN" sz="2400" baseline="-30000" dirty="0">
                <a:ea typeface="华文中宋" panose="02010600040101010101" pitchFamily="2" charset="-122"/>
              </a:rPr>
              <a:t>-1 </a:t>
            </a:r>
            <a:r>
              <a:rPr lang="en-US" altLang="zh-CN" sz="2400" dirty="0">
                <a:ea typeface="华文中宋" panose="02010600040101010101" pitchFamily="2" charset="-122"/>
              </a:rPr>
              <a:t>&gt; … &gt; </a:t>
            </a:r>
            <a:r>
              <a:rPr lang="en-US" altLang="zh-CN" sz="2400" i="1" dirty="0">
                <a:ea typeface="华文中宋" panose="02010600040101010101" pitchFamily="2" charset="-122"/>
              </a:rPr>
              <a:t>e</a:t>
            </a:r>
            <a:r>
              <a:rPr lang="en-US" altLang="zh-CN" sz="2400" baseline="-30000" dirty="0">
                <a:ea typeface="华文中宋" panose="02010600040101010101" pitchFamily="2" charset="-122"/>
              </a:rPr>
              <a:t>1 </a:t>
            </a:r>
            <a:r>
              <a:rPr lang="en-US" altLang="zh-CN" sz="2400" dirty="0">
                <a:ea typeface="华文中宋" panose="02010600040101010101" pitchFamily="2" charset="-122"/>
                <a:sym typeface="Symbol" panose="05050102010706020507" pitchFamily="18" charset="2"/>
              </a:rPr>
              <a:t></a:t>
            </a:r>
            <a:r>
              <a:rPr lang="en-US" altLang="zh-CN" sz="2400" dirty="0">
                <a:ea typeface="华文中宋" panose="02010600040101010101" pitchFamily="2" charset="-122"/>
              </a:rPr>
              <a:t> 0 </a:t>
            </a:r>
          </a:p>
        </p:txBody>
      </p:sp>
      <p:sp>
        <p:nvSpPr>
          <p:cNvPr id="203783" name="Text Box 7"/>
          <p:cNvSpPr txBox="1">
            <a:spLocks noChangeArrowheads="1"/>
          </p:cNvSpPr>
          <p:nvPr/>
        </p:nvSpPr>
        <p:spPr bwMode="auto">
          <a:xfrm>
            <a:off x="2135189" y="3346451"/>
            <a:ext cx="7781925" cy="25384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en-US" altLang="zh-CN" sz="2400" dirty="0"/>
              <a:t>        </a:t>
            </a:r>
            <a:r>
              <a:rPr lang="zh-CN" altLang="en-US" sz="2400" dirty="0"/>
              <a:t>用一个长度为 </a:t>
            </a:r>
            <a:r>
              <a:rPr lang="en-US" altLang="zh-CN" sz="2400" i="1" dirty="0"/>
              <a:t>m</a:t>
            </a:r>
            <a:r>
              <a:rPr lang="en-US" altLang="zh-CN" sz="2400" dirty="0"/>
              <a:t> </a:t>
            </a:r>
            <a:r>
              <a:rPr lang="zh-CN" altLang="en-US" sz="2400" dirty="0"/>
              <a:t>且每个数据元素有两个数据项（系 </a:t>
            </a:r>
          </a:p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dirty="0"/>
              <a:t>数项和指数项）的线性表  </a:t>
            </a:r>
            <a:r>
              <a:rPr lang="en-US" altLang="zh-CN" sz="2400" dirty="0"/>
              <a:t>(( </a:t>
            </a:r>
            <a:r>
              <a:rPr lang="en-US" altLang="zh-CN" sz="2400" i="1" dirty="0"/>
              <a:t>p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</a:t>
            </a:r>
            <a:r>
              <a:rPr lang="en-US" altLang="zh-CN" sz="2400" i="1" dirty="0"/>
              <a:t>e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), ( </a:t>
            </a:r>
            <a:r>
              <a:rPr lang="en-US" altLang="zh-CN" sz="2400" i="1" dirty="0"/>
              <a:t>p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 </a:t>
            </a:r>
            <a:r>
              <a:rPr lang="en-US" altLang="zh-CN" sz="2400" i="1" dirty="0"/>
              <a:t>e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), …, ( </a:t>
            </a:r>
            <a:r>
              <a:rPr lang="en-US" altLang="zh-CN" sz="2400" i="1" dirty="0"/>
              <a:t>p</a:t>
            </a:r>
            <a:r>
              <a:rPr lang="en-US" altLang="zh-CN" sz="2400" i="1" baseline="-25000" dirty="0"/>
              <a:t>m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e</a:t>
            </a:r>
            <a:r>
              <a:rPr lang="en-US" altLang="zh-CN" sz="2400" i="1" baseline="-25000" dirty="0" err="1"/>
              <a:t>m</a:t>
            </a:r>
            <a:r>
              <a:rPr lang="en-US" altLang="zh-CN" sz="2400" dirty="0"/>
              <a:t>))   </a:t>
            </a:r>
          </a:p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dirty="0"/>
              <a:t>便可唯一确定多项式  </a:t>
            </a:r>
            <a:r>
              <a:rPr lang="en-US" altLang="zh-CN" sz="2400" i="1" dirty="0" err="1"/>
              <a:t>P</a:t>
            </a:r>
            <a:r>
              <a:rPr lang="en-US" altLang="zh-CN" sz="2400" i="1" baseline="-25000" dirty="0" err="1"/>
              <a:t>n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/>
              <a:t>)</a:t>
            </a:r>
            <a:r>
              <a:rPr lang="zh-CN" altLang="en-US" sz="2400" dirty="0"/>
              <a:t>。 对于 </a:t>
            </a:r>
            <a:r>
              <a:rPr lang="en-US" altLang="zh-CN" sz="2400" i="1" dirty="0"/>
              <a:t>S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/>
              <a:t>) </a:t>
            </a:r>
            <a:r>
              <a:rPr lang="zh-CN" altLang="en-US" sz="2400" dirty="0"/>
              <a:t>类的多项式将大 </a:t>
            </a:r>
          </a:p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dirty="0"/>
              <a:t>大节省空间。 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2855914" y="1379538"/>
            <a:ext cx="3023585" cy="5319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一元多项式存储结构 </a:t>
            </a:r>
          </a:p>
        </p:txBody>
      </p:sp>
      <p:sp>
        <p:nvSpPr>
          <p:cNvPr id="60570" name="Text Box 154"/>
          <p:cNvSpPr txBox="1">
            <a:spLocks noChangeArrowheads="1"/>
          </p:cNvSpPr>
          <p:nvPr/>
        </p:nvSpPr>
        <p:spPr bwMode="auto">
          <a:xfrm>
            <a:off x="2855914" y="2365376"/>
            <a:ext cx="2797561" cy="97501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究竟采用拿一种 </a:t>
            </a:r>
            <a:r>
              <a:rPr lang="en-US" altLang="zh-CN" sz="4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?</a:t>
            </a:r>
            <a:r>
              <a:rPr lang="en-US" altLang="zh-CN" sz="36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 </a:t>
            </a:r>
          </a:p>
        </p:txBody>
      </p:sp>
      <p:sp>
        <p:nvSpPr>
          <p:cNvPr id="60571" name="Text Box 155"/>
          <p:cNvSpPr txBox="1">
            <a:spLocks noChangeArrowheads="1"/>
          </p:cNvSpPr>
          <p:nvPr/>
        </p:nvSpPr>
        <p:spPr bwMode="auto">
          <a:xfrm>
            <a:off x="5867954" y="908720"/>
            <a:ext cx="2100255" cy="5319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顺序存储结构 </a:t>
            </a:r>
          </a:p>
        </p:txBody>
      </p:sp>
      <p:sp>
        <p:nvSpPr>
          <p:cNvPr id="60572" name="Text Box 156"/>
          <p:cNvSpPr txBox="1">
            <a:spLocks noChangeArrowheads="1"/>
          </p:cNvSpPr>
          <p:nvPr/>
        </p:nvSpPr>
        <p:spPr bwMode="auto">
          <a:xfrm>
            <a:off x="5866367" y="1772320"/>
            <a:ext cx="2100255" cy="5319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链式存储结构 </a:t>
            </a:r>
          </a:p>
        </p:txBody>
      </p:sp>
      <p:sp>
        <p:nvSpPr>
          <p:cNvPr id="60573" name="AutoShape 157"/>
          <p:cNvSpPr/>
          <p:nvPr/>
        </p:nvSpPr>
        <p:spPr bwMode="auto">
          <a:xfrm>
            <a:off x="5652053" y="1218282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 sz="2400" dirty="0"/>
          </a:p>
        </p:txBody>
      </p:sp>
      <p:sp>
        <p:nvSpPr>
          <p:cNvPr id="60574" name="Text Box 158"/>
          <p:cNvSpPr txBox="1">
            <a:spLocks noChangeArrowheads="1"/>
          </p:cNvSpPr>
          <p:nvPr/>
        </p:nvSpPr>
        <p:spPr bwMode="auto">
          <a:xfrm>
            <a:off x="2855913" y="4270375"/>
            <a:ext cx="2169184" cy="5319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根据运算确定  </a:t>
            </a:r>
          </a:p>
        </p:txBody>
      </p:sp>
      <p:sp>
        <p:nvSpPr>
          <p:cNvPr id="60575" name="Text Box 159"/>
          <p:cNvSpPr txBox="1">
            <a:spLocks noChangeArrowheads="1"/>
          </p:cNvSpPr>
          <p:nvPr/>
        </p:nvSpPr>
        <p:spPr bwMode="auto">
          <a:xfrm>
            <a:off x="5130800" y="3645024"/>
            <a:ext cx="3917950" cy="1041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不改变系数和指数的运算，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    采用顺序存储结构； </a:t>
            </a:r>
          </a:p>
        </p:txBody>
      </p:sp>
      <p:sp>
        <p:nvSpPr>
          <p:cNvPr id="60576" name="Text Box 160"/>
          <p:cNvSpPr txBox="1">
            <a:spLocks noChangeArrowheads="1"/>
          </p:cNvSpPr>
          <p:nvPr/>
        </p:nvSpPr>
        <p:spPr bwMode="auto">
          <a:xfrm>
            <a:off x="5159375" y="4725144"/>
            <a:ext cx="3613150" cy="1041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改变系数和指数的运算，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    采用链式存储结构。 </a:t>
            </a:r>
          </a:p>
        </p:txBody>
      </p:sp>
      <p:sp>
        <p:nvSpPr>
          <p:cNvPr id="60577" name="AutoShape 161"/>
          <p:cNvSpPr/>
          <p:nvPr/>
        </p:nvSpPr>
        <p:spPr bwMode="auto">
          <a:xfrm>
            <a:off x="4943476" y="3971925"/>
            <a:ext cx="144463" cy="1296988"/>
          </a:xfrm>
          <a:prstGeom prst="leftBrace">
            <a:avLst>
              <a:gd name="adj1" fmla="val 74817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 sz="2400" dirty="0"/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05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05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0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60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0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60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70" grpId="0" autoUpdateAnimBg="0"/>
      <p:bldP spid="60574" grpId="0" autoUpdateAnimBg="0"/>
      <p:bldP spid="60575" grpId="0"/>
      <p:bldP spid="60576" grpId="0" autoUpdateAnimBg="0"/>
      <p:bldP spid="60577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8" name="Rectangle 4"/>
          <p:cNvSpPr>
            <a:spLocks noChangeArrowheads="1"/>
          </p:cNvSpPr>
          <p:nvPr/>
        </p:nvSpPr>
        <p:spPr bwMode="auto">
          <a:xfrm>
            <a:off x="2508250" y="620713"/>
            <a:ext cx="7259638" cy="1938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200" dirty="0">
                <a:ea typeface="华文中宋" panose="02010600040101010101" pitchFamily="2" charset="-122"/>
              </a:rPr>
              <a:t>例：</a:t>
            </a:r>
            <a:r>
              <a:rPr lang="zh-CN" altLang="en-US" sz="2200" dirty="0"/>
              <a:t>假设多项式   </a:t>
            </a:r>
            <a:r>
              <a:rPr lang="en-US" altLang="zh-CN" sz="2200" i="1" dirty="0"/>
              <a:t>A</a:t>
            </a:r>
            <a:r>
              <a:rPr lang="en-US" altLang="zh-CN" sz="2200" baseline="-30000" dirty="0"/>
              <a:t>17</a:t>
            </a:r>
            <a:r>
              <a:rPr lang="en-US" altLang="zh-CN" sz="2200" dirty="0"/>
              <a:t>(</a:t>
            </a:r>
            <a:r>
              <a:rPr lang="en-US" altLang="zh-CN" sz="2200" i="1" dirty="0"/>
              <a:t>x</a:t>
            </a:r>
            <a:r>
              <a:rPr lang="en-US" altLang="zh-CN" sz="2200" dirty="0"/>
              <a:t>)=7+3</a:t>
            </a:r>
            <a:r>
              <a:rPr lang="en-US" altLang="zh-CN" sz="2200" i="1" dirty="0"/>
              <a:t>x</a:t>
            </a:r>
            <a:r>
              <a:rPr lang="en-US" altLang="zh-CN" sz="2200" dirty="0"/>
              <a:t>+9</a:t>
            </a:r>
            <a:r>
              <a:rPr lang="en-US" altLang="zh-CN" sz="2200" i="1" dirty="0"/>
              <a:t>x</a:t>
            </a:r>
            <a:r>
              <a:rPr lang="en-US" altLang="zh-CN" sz="2200" baseline="30000" dirty="0"/>
              <a:t>8</a:t>
            </a:r>
            <a:r>
              <a:rPr lang="en-US" altLang="zh-CN" sz="2200" dirty="0"/>
              <a:t>+5</a:t>
            </a:r>
            <a:r>
              <a:rPr lang="en-US" altLang="zh-CN" sz="2200" i="1" dirty="0"/>
              <a:t>x</a:t>
            </a:r>
            <a:r>
              <a:rPr lang="en-US" altLang="zh-CN" sz="2200" baseline="30000" dirty="0"/>
              <a:t>17  </a:t>
            </a:r>
          </a:p>
          <a:p>
            <a:pPr>
              <a:lnSpc>
                <a:spcPct val="140000"/>
              </a:lnSpc>
            </a:pPr>
            <a:r>
              <a:rPr lang="en-US" altLang="zh-CN" sz="2200" baseline="30000" dirty="0"/>
              <a:t>                                    </a:t>
            </a:r>
            <a:r>
              <a:rPr lang="zh-CN" altLang="en-US" sz="2200" dirty="0"/>
              <a:t>与   </a:t>
            </a:r>
            <a:r>
              <a:rPr lang="en-US" altLang="zh-CN" sz="2200" i="1" dirty="0"/>
              <a:t>B</a:t>
            </a:r>
            <a:r>
              <a:rPr lang="en-US" altLang="zh-CN" sz="2200" baseline="-30000" dirty="0"/>
              <a:t>8</a:t>
            </a:r>
            <a:r>
              <a:rPr lang="en-US" altLang="zh-CN" sz="2200" dirty="0"/>
              <a:t>(</a:t>
            </a:r>
            <a:r>
              <a:rPr lang="en-US" altLang="zh-CN" sz="2200" i="1" dirty="0"/>
              <a:t>x</a:t>
            </a:r>
            <a:r>
              <a:rPr lang="en-US" altLang="zh-CN" sz="2200" dirty="0"/>
              <a:t>)=8</a:t>
            </a:r>
            <a:r>
              <a:rPr lang="en-US" altLang="zh-CN" sz="2200" i="1" dirty="0"/>
              <a:t>x</a:t>
            </a:r>
            <a:r>
              <a:rPr lang="en-US" altLang="zh-CN" sz="2200" dirty="0"/>
              <a:t>+22</a:t>
            </a:r>
            <a:r>
              <a:rPr lang="en-US" altLang="zh-CN" sz="2200" i="1" dirty="0"/>
              <a:t>x</a:t>
            </a:r>
            <a:r>
              <a:rPr lang="en-US" altLang="zh-CN" sz="2200" baseline="30000" dirty="0"/>
              <a:t>7</a:t>
            </a:r>
            <a:r>
              <a:rPr lang="en-US" altLang="zh-CN" sz="2200" dirty="0"/>
              <a:t>-9</a:t>
            </a:r>
            <a:r>
              <a:rPr lang="en-US" altLang="zh-CN" sz="2200" i="1" dirty="0"/>
              <a:t>x</a:t>
            </a:r>
            <a:r>
              <a:rPr lang="en-US" altLang="zh-CN" sz="2200" baseline="30000" dirty="0"/>
              <a:t>8  </a:t>
            </a:r>
          </a:p>
          <a:p>
            <a:pPr>
              <a:lnSpc>
                <a:spcPct val="140000"/>
              </a:lnSpc>
            </a:pPr>
            <a:r>
              <a:rPr lang="en-US" altLang="zh-CN" sz="2200" baseline="30000" dirty="0"/>
              <a:t>            </a:t>
            </a:r>
            <a:r>
              <a:rPr lang="zh-CN" altLang="en-US" sz="2200" dirty="0"/>
              <a:t>已经用单链表表示，其头指针分别为 </a:t>
            </a:r>
            <a:r>
              <a:rPr lang="en-US" altLang="zh-CN" sz="2200" i="1" dirty="0"/>
              <a:t>A</a:t>
            </a:r>
            <a:r>
              <a:rPr lang="en-US" altLang="zh-CN" sz="2200" dirty="0"/>
              <a:t> </a:t>
            </a:r>
            <a:r>
              <a:rPr lang="zh-CN" altLang="en-US" sz="2200" dirty="0"/>
              <a:t>与 </a:t>
            </a:r>
            <a:r>
              <a:rPr lang="en-US" altLang="zh-CN" sz="2200" i="1" dirty="0"/>
              <a:t>B</a:t>
            </a:r>
            <a:r>
              <a:rPr lang="zh-CN" altLang="en-US" sz="2200" dirty="0"/>
              <a:t>， </a:t>
            </a:r>
          </a:p>
          <a:p>
            <a:pPr>
              <a:lnSpc>
                <a:spcPct val="140000"/>
              </a:lnSpc>
            </a:pPr>
            <a:r>
              <a:rPr lang="zh-CN" altLang="en-US" sz="2200" dirty="0"/>
              <a:t>        如下图所示。 </a:t>
            </a:r>
          </a:p>
        </p:txBody>
      </p:sp>
      <p:grpSp>
        <p:nvGrpSpPr>
          <p:cNvPr id="2" name="Group 5"/>
          <p:cNvGrpSpPr/>
          <p:nvPr/>
        </p:nvGrpSpPr>
        <p:grpSpPr bwMode="auto">
          <a:xfrm>
            <a:off x="2711450" y="2852937"/>
            <a:ext cx="6324600" cy="1133475"/>
            <a:chOff x="720" y="2208"/>
            <a:chExt cx="3984" cy="714"/>
          </a:xfrm>
        </p:grpSpPr>
        <p:grpSp>
          <p:nvGrpSpPr>
            <p:cNvPr id="3" name="Group 6"/>
            <p:cNvGrpSpPr/>
            <p:nvPr/>
          </p:nvGrpSpPr>
          <p:grpSpPr bwMode="auto">
            <a:xfrm>
              <a:off x="3456" y="2643"/>
              <a:ext cx="676" cy="217"/>
              <a:chOff x="3846" y="6794"/>
              <a:chExt cx="845" cy="322"/>
            </a:xfrm>
          </p:grpSpPr>
          <p:sp>
            <p:nvSpPr>
              <p:cNvPr id="205831" name="Rectangle 7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32" name="Line 8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33" name="Line 9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34" name="Text Box 10"/>
            <p:cNvSpPr txBox="1">
              <a:spLocks noChangeArrowheads="1"/>
            </p:cNvSpPr>
            <p:nvPr/>
          </p:nvSpPr>
          <p:spPr bwMode="auto">
            <a:xfrm>
              <a:off x="3378" y="2612"/>
              <a:ext cx="971" cy="3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r>
                <a:rPr lang="en-US" altLang="zh-CN" sz="2200" dirty="0">
                  <a:ea typeface="宋体" panose="02010600030101010101" pitchFamily="2" charset="-122"/>
                </a:rPr>
                <a:t> -9    8    ^ </a:t>
              </a:r>
            </a:p>
            <a:p>
              <a:pPr eaLnBrk="0" hangingPunct="0"/>
              <a:endParaRPr lang="en-US" altLang="zh-CN" sz="2200" dirty="0">
                <a:ea typeface="宋体" panose="02010600030101010101" pitchFamily="2" charset="-122"/>
              </a:endParaRPr>
            </a:p>
          </p:txBody>
        </p:sp>
        <p:grpSp>
          <p:nvGrpSpPr>
            <p:cNvPr id="4" name="Group 11"/>
            <p:cNvGrpSpPr/>
            <p:nvPr/>
          </p:nvGrpSpPr>
          <p:grpSpPr bwMode="auto">
            <a:xfrm>
              <a:off x="2577" y="2643"/>
              <a:ext cx="735" cy="217"/>
              <a:chOff x="3846" y="6794"/>
              <a:chExt cx="845" cy="322"/>
            </a:xfrm>
          </p:grpSpPr>
          <p:sp>
            <p:nvSpPr>
              <p:cNvPr id="205836" name="Rectangle 12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37" name="Line 13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38" name="Line 14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39" name="Text Box 15"/>
            <p:cNvSpPr txBox="1">
              <a:spLocks noChangeArrowheads="1"/>
            </p:cNvSpPr>
            <p:nvPr/>
          </p:nvSpPr>
          <p:spPr bwMode="auto">
            <a:xfrm>
              <a:off x="2564" y="2612"/>
              <a:ext cx="700" cy="2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200">
                  <a:ea typeface="宋体" panose="02010600030101010101" pitchFamily="2" charset="-122"/>
                </a:rPr>
                <a:t>22  7</a:t>
              </a:r>
            </a:p>
            <a:p>
              <a:pPr eaLnBrk="0" hangingPunct="0"/>
              <a:endParaRPr lang="en-US" altLang="zh-CN" sz="2200">
                <a:ea typeface="宋体" panose="02010600030101010101" pitchFamily="2" charset="-122"/>
              </a:endParaRPr>
            </a:p>
          </p:txBody>
        </p:sp>
        <p:sp>
          <p:nvSpPr>
            <p:cNvPr id="205840" name="Rectangle 16"/>
            <p:cNvSpPr>
              <a:spLocks noChangeArrowheads="1"/>
            </p:cNvSpPr>
            <p:nvPr/>
          </p:nvSpPr>
          <p:spPr bwMode="auto">
            <a:xfrm>
              <a:off x="1204" y="2301"/>
              <a:ext cx="620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1" name="Line 17"/>
            <p:cNvSpPr>
              <a:spLocks noChangeShapeType="1"/>
            </p:cNvSpPr>
            <p:nvPr/>
          </p:nvSpPr>
          <p:spPr bwMode="auto">
            <a:xfrm>
              <a:off x="1381" y="2301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2" name="Line 18"/>
            <p:cNvSpPr>
              <a:spLocks noChangeShapeType="1"/>
            </p:cNvSpPr>
            <p:nvPr/>
          </p:nvSpPr>
          <p:spPr bwMode="auto">
            <a:xfrm>
              <a:off x="1680" y="2301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3" name="Line 19"/>
            <p:cNvSpPr>
              <a:spLocks noChangeShapeType="1"/>
            </p:cNvSpPr>
            <p:nvPr/>
          </p:nvSpPr>
          <p:spPr bwMode="auto">
            <a:xfrm flipH="1">
              <a:off x="1204" y="2301"/>
              <a:ext cx="177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4" name="Line 20"/>
            <p:cNvSpPr>
              <a:spLocks noChangeShapeType="1"/>
            </p:cNvSpPr>
            <p:nvPr/>
          </p:nvSpPr>
          <p:spPr bwMode="auto">
            <a:xfrm flipH="1">
              <a:off x="1204" y="2301"/>
              <a:ext cx="89" cy="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5" name="Line 21"/>
            <p:cNvSpPr>
              <a:spLocks noChangeShapeType="1"/>
            </p:cNvSpPr>
            <p:nvPr/>
          </p:nvSpPr>
          <p:spPr bwMode="auto">
            <a:xfrm flipH="1">
              <a:off x="1293" y="2394"/>
              <a:ext cx="88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6" name="Text Box 22"/>
            <p:cNvSpPr txBox="1">
              <a:spLocks noChangeArrowheads="1"/>
            </p:cNvSpPr>
            <p:nvPr/>
          </p:nvSpPr>
          <p:spPr bwMode="auto">
            <a:xfrm>
              <a:off x="1393" y="2264"/>
              <a:ext cx="335" cy="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200">
                  <a:ea typeface="宋体" panose="02010600030101010101" pitchFamily="2" charset="-122"/>
                </a:rPr>
                <a:t>-1</a:t>
              </a:r>
            </a:p>
            <a:p>
              <a:pPr eaLnBrk="0" hangingPunct="0"/>
              <a:endParaRPr lang="en-US" altLang="zh-CN" sz="2200">
                <a:ea typeface="宋体" panose="02010600030101010101" pitchFamily="2" charset="-122"/>
              </a:endParaRPr>
            </a:p>
          </p:txBody>
        </p:sp>
        <p:grpSp>
          <p:nvGrpSpPr>
            <p:cNvPr id="5" name="Group 23"/>
            <p:cNvGrpSpPr/>
            <p:nvPr/>
          </p:nvGrpSpPr>
          <p:grpSpPr bwMode="auto">
            <a:xfrm>
              <a:off x="1951" y="2301"/>
              <a:ext cx="484" cy="218"/>
              <a:chOff x="3846" y="6794"/>
              <a:chExt cx="845" cy="322"/>
            </a:xfrm>
          </p:grpSpPr>
          <p:sp>
            <p:nvSpPr>
              <p:cNvPr id="205848" name="Rectangle 24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49" name="Line 25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50" name="Line 26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51" name="Text Box 27"/>
            <p:cNvSpPr txBox="1">
              <a:spLocks noChangeArrowheads="1"/>
            </p:cNvSpPr>
            <p:nvPr/>
          </p:nvSpPr>
          <p:spPr bwMode="auto">
            <a:xfrm>
              <a:off x="1920" y="2270"/>
              <a:ext cx="410" cy="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200" dirty="0">
                  <a:ea typeface="宋体" panose="02010600030101010101" pitchFamily="2" charset="-122"/>
                </a:rPr>
                <a:t>7  0</a:t>
              </a:r>
            </a:p>
            <a:p>
              <a:pPr eaLnBrk="0" hangingPunct="0"/>
              <a:endParaRPr lang="en-US" altLang="zh-CN" sz="2200" dirty="0">
                <a:ea typeface="宋体" panose="02010600030101010101" pitchFamily="2" charset="-122"/>
              </a:endParaRPr>
            </a:p>
          </p:txBody>
        </p:sp>
        <p:grpSp>
          <p:nvGrpSpPr>
            <p:cNvPr id="6" name="Group 28"/>
            <p:cNvGrpSpPr/>
            <p:nvPr/>
          </p:nvGrpSpPr>
          <p:grpSpPr bwMode="auto">
            <a:xfrm>
              <a:off x="2584" y="2301"/>
              <a:ext cx="484" cy="218"/>
              <a:chOff x="3846" y="6794"/>
              <a:chExt cx="845" cy="322"/>
            </a:xfrm>
          </p:grpSpPr>
          <p:sp>
            <p:nvSpPr>
              <p:cNvPr id="205853" name="Rectangle 29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54" name="Line 30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55" name="Line 31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56" name="Text Box 32"/>
            <p:cNvSpPr txBox="1">
              <a:spLocks noChangeArrowheads="1"/>
            </p:cNvSpPr>
            <p:nvPr/>
          </p:nvSpPr>
          <p:spPr bwMode="auto">
            <a:xfrm>
              <a:off x="2566" y="2270"/>
              <a:ext cx="410" cy="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200" dirty="0">
                  <a:ea typeface="宋体" panose="02010600030101010101" pitchFamily="2" charset="-122"/>
                </a:rPr>
                <a:t>3  1</a:t>
              </a:r>
            </a:p>
            <a:p>
              <a:pPr eaLnBrk="0" hangingPunct="0"/>
              <a:endParaRPr lang="en-US" altLang="zh-CN" sz="2200" dirty="0">
                <a:ea typeface="宋体" panose="02010600030101010101" pitchFamily="2" charset="-122"/>
              </a:endParaRPr>
            </a:p>
          </p:txBody>
        </p:sp>
        <p:grpSp>
          <p:nvGrpSpPr>
            <p:cNvPr id="7" name="Group 33"/>
            <p:cNvGrpSpPr/>
            <p:nvPr/>
          </p:nvGrpSpPr>
          <p:grpSpPr bwMode="auto">
            <a:xfrm>
              <a:off x="3217" y="2301"/>
              <a:ext cx="484" cy="218"/>
              <a:chOff x="3846" y="6794"/>
              <a:chExt cx="845" cy="322"/>
            </a:xfrm>
          </p:grpSpPr>
          <p:sp>
            <p:nvSpPr>
              <p:cNvPr id="205858" name="Rectangle 34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59" name="Line 35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60" name="Line 36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61" name="Text Box 37"/>
            <p:cNvSpPr txBox="1">
              <a:spLocks noChangeArrowheads="1"/>
            </p:cNvSpPr>
            <p:nvPr/>
          </p:nvSpPr>
          <p:spPr bwMode="auto">
            <a:xfrm>
              <a:off x="3217" y="2270"/>
              <a:ext cx="410" cy="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200" dirty="0">
                  <a:ea typeface="宋体" panose="02010600030101010101" pitchFamily="2" charset="-122"/>
                </a:rPr>
                <a:t>9  8</a:t>
              </a:r>
            </a:p>
            <a:p>
              <a:pPr eaLnBrk="0" hangingPunct="0"/>
              <a:endParaRPr lang="en-US" altLang="zh-CN" sz="2200" dirty="0">
                <a:ea typeface="宋体" panose="02010600030101010101" pitchFamily="2" charset="-122"/>
              </a:endParaRPr>
            </a:p>
          </p:txBody>
        </p:sp>
        <p:grpSp>
          <p:nvGrpSpPr>
            <p:cNvPr id="8" name="Group 38"/>
            <p:cNvGrpSpPr/>
            <p:nvPr/>
          </p:nvGrpSpPr>
          <p:grpSpPr bwMode="auto">
            <a:xfrm>
              <a:off x="3849" y="2301"/>
              <a:ext cx="663" cy="218"/>
              <a:chOff x="3846" y="6794"/>
              <a:chExt cx="845" cy="322"/>
            </a:xfrm>
          </p:grpSpPr>
          <p:sp>
            <p:nvSpPr>
              <p:cNvPr id="205863" name="Rectangle 39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64" name="Line 40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65" name="Line 41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66" name="Text Box 42"/>
            <p:cNvSpPr txBox="1">
              <a:spLocks noChangeArrowheads="1"/>
            </p:cNvSpPr>
            <p:nvPr/>
          </p:nvSpPr>
          <p:spPr bwMode="auto">
            <a:xfrm>
              <a:off x="3842" y="2270"/>
              <a:ext cx="862" cy="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r>
                <a:rPr lang="en-US" altLang="zh-CN" sz="2200">
                  <a:ea typeface="宋体" panose="02010600030101010101" pitchFamily="2" charset="-122"/>
                </a:rPr>
                <a:t>5  17  ^</a:t>
              </a:r>
            </a:p>
          </p:txBody>
        </p:sp>
        <p:sp>
          <p:nvSpPr>
            <p:cNvPr id="205867" name="Line 43"/>
            <p:cNvSpPr>
              <a:spLocks noChangeShapeType="1"/>
            </p:cNvSpPr>
            <p:nvPr/>
          </p:nvSpPr>
          <p:spPr bwMode="auto">
            <a:xfrm>
              <a:off x="981" y="2395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68" name="Line 44"/>
            <p:cNvSpPr>
              <a:spLocks noChangeShapeType="1"/>
            </p:cNvSpPr>
            <p:nvPr/>
          </p:nvSpPr>
          <p:spPr bwMode="auto">
            <a:xfrm>
              <a:off x="1728" y="2426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69" name="Line 45"/>
            <p:cNvSpPr>
              <a:spLocks noChangeShapeType="1"/>
            </p:cNvSpPr>
            <p:nvPr/>
          </p:nvSpPr>
          <p:spPr bwMode="auto">
            <a:xfrm>
              <a:off x="2360" y="2426"/>
              <a:ext cx="2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0" name="Line 46"/>
            <p:cNvSpPr>
              <a:spLocks noChangeShapeType="1"/>
            </p:cNvSpPr>
            <p:nvPr/>
          </p:nvSpPr>
          <p:spPr bwMode="auto">
            <a:xfrm>
              <a:off x="2993" y="2426"/>
              <a:ext cx="2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1" name="Line 47"/>
            <p:cNvSpPr>
              <a:spLocks noChangeShapeType="1"/>
            </p:cNvSpPr>
            <p:nvPr/>
          </p:nvSpPr>
          <p:spPr bwMode="auto">
            <a:xfrm>
              <a:off x="3626" y="2426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2" name="Text Box 48"/>
            <p:cNvSpPr txBox="1">
              <a:spLocks noChangeArrowheads="1"/>
            </p:cNvSpPr>
            <p:nvPr/>
          </p:nvSpPr>
          <p:spPr bwMode="auto">
            <a:xfrm>
              <a:off x="720" y="2208"/>
              <a:ext cx="335" cy="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200" i="1">
                  <a:ea typeface="宋体" panose="02010600030101010101" pitchFamily="2" charset="-122"/>
                </a:rPr>
                <a:t>A </a:t>
              </a:r>
            </a:p>
          </p:txBody>
        </p:sp>
        <p:sp>
          <p:nvSpPr>
            <p:cNvPr id="205873" name="Rectangle 49"/>
            <p:cNvSpPr>
              <a:spLocks noChangeArrowheads="1"/>
            </p:cNvSpPr>
            <p:nvPr/>
          </p:nvSpPr>
          <p:spPr bwMode="auto">
            <a:xfrm>
              <a:off x="1200" y="2643"/>
              <a:ext cx="624" cy="2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4" name="Line 50"/>
            <p:cNvSpPr>
              <a:spLocks noChangeShapeType="1"/>
            </p:cNvSpPr>
            <p:nvPr/>
          </p:nvSpPr>
          <p:spPr bwMode="auto">
            <a:xfrm>
              <a:off x="1378" y="2643"/>
              <a:ext cx="0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5" name="Line 51"/>
            <p:cNvSpPr>
              <a:spLocks noChangeShapeType="1"/>
            </p:cNvSpPr>
            <p:nvPr/>
          </p:nvSpPr>
          <p:spPr bwMode="auto">
            <a:xfrm>
              <a:off x="1680" y="2643"/>
              <a:ext cx="0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6" name="Line 52"/>
            <p:cNvSpPr>
              <a:spLocks noChangeShapeType="1"/>
            </p:cNvSpPr>
            <p:nvPr/>
          </p:nvSpPr>
          <p:spPr bwMode="auto">
            <a:xfrm flipH="1">
              <a:off x="1200" y="2643"/>
              <a:ext cx="178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7" name="Line 53"/>
            <p:cNvSpPr>
              <a:spLocks noChangeShapeType="1"/>
            </p:cNvSpPr>
            <p:nvPr/>
          </p:nvSpPr>
          <p:spPr bwMode="auto">
            <a:xfrm flipH="1">
              <a:off x="1200" y="2643"/>
              <a:ext cx="89" cy="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8" name="Line 54"/>
            <p:cNvSpPr>
              <a:spLocks noChangeShapeType="1"/>
            </p:cNvSpPr>
            <p:nvPr/>
          </p:nvSpPr>
          <p:spPr bwMode="auto">
            <a:xfrm flipH="1">
              <a:off x="1289" y="2736"/>
              <a:ext cx="89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9" name="Text Box 55"/>
            <p:cNvSpPr txBox="1">
              <a:spLocks noChangeArrowheads="1"/>
            </p:cNvSpPr>
            <p:nvPr/>
          </p:nvSpPr>
          <p:spPr bwMode="auto">
            <a:xfrm>
              <a:off x="1349" y="2581"/>
              <a:ext cx="335" cy="2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>
                <a:lnSpc>
                  <a:spcPct val="110000"/>
                </a:lnSpc>
              </a:pPr>
              <a:r>
                <a:rPr lang="en-US" altLang="zh-CN" sz="2200">
                  <a:ea typeface="宋体" panose="02010600030101010101" pitchFamily="2" charset="-122"/>
                </a:rPr>
                <a:t> -1</a:t>
              </a:r>
            </a:p>
            <a:p>
              <a:pPr eaLnBrk="0" hangingPunct="0">
                <a:lnSpc>
                  <a:spcPct val="110000"/>
                </a:lnSpc>
              </a:pPr>
              <a:endParaRPr lang="en-US" altLang="zh-CN" sz="2200">
                <a:ea typeface="宋体" panose="02010600030101010101" pitchFamily="2" charset="-122"/>
              </a:endParaRPr>
            </a:p>
          </p:txBody>
        </p:sp>
        <p:grpSp>
          <p:nvGrpSpPr>
            <p:cNvPr id="9" name="Group 56"/>
            <p:cNvGrpSpPr/>
            <p:nvPr/>
          </p:nvGrpSpPr>
          <p:grpSpPr bwMode="auto">
            <a:xfrm>
              <a:off x="1958" y="2643"/>
              <a:ext cx="484" cy="217"/>
              <a:chOff x="3846" y="6794"/>
              <a:chExt cx="845" cy="322"/>
            </a:xfrm>
          </p:grpSpPr>
          <p:sp>
            <p:nvSpPr>
              <p:cNvPr id="205881" name="Rectangle 57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82" name="Line 58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83" name="Line 59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84" name="Text Box 60"/>
            <p:cNvSpPr txBox="1">
              <a:spLocks noChangeArrowheads="1"/>
            </p:cNvSpPr>
            <p:nvPr/>
          </p:nvSpPr>
          <p:spPr bwMode="auto">
            <a:xfrm>
              <a:off x="1920" y="2612"/>
              <a:ext cx="410" cy="2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200" dirty="0">
                  <a:ea typeface="宋体" panose="02010600030101010101" pitchFamily="2" charset="-122"/>
                </a:rPr>
                <a:t>8  1</a:t>
              </a:r>
            </a:p>
            <a:p>
              <a:pPr eaLnBrk="0" hangingPunct="0"/>
              <a:endParaRPr lang="en-US" altLang="zh-CN" sz="2200" dirty="0">
                <a:ea typeface="宋体" panose="02010600030101010101" pitchFamily="2" charset="-122"/>
              </a:endParaRPr>
            </a:p>
          </p:txBody>
        </p:sp>
        <p:sp>
          <p:nvSpPr>
            <p:cNvPr id="205885" name="Line 61"/>
            <p:cNvSpPr>
              <a:spLocks noChangeShapeType="1"/>
            </p:cNvSpPr>
            <p:nvPr/>
          </p:nvSpPr>
          <p:spPr bwMode="auto">
            <a:xfrm>
              <a:off x="977" y="2736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86" name="Line 62"/>
            <p:cNvSpPr>
              <a:spLocks noChangeShapeType="1"/>
            </p:cNvSpPr>
            <p:nvPr/>
          </p:nvSpPr>
          <p:spPr bwMode="auto">
            <a:xfrm>
              <a:off x="1745" y="2767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87" name="Line 63"/>
            <p:cNvSpPr>
              <a:spLocks noChangeShapeType="1"/>
            </p:cNvSpPr>
            <p:nvPr/>
          </p:nvSpPr>
          <p:spPr bwMode="auto">
            <a:xfrm>
              <a:off x="2367" y="2767"/>
              <a:ext cx="2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88" name="Line 64"/>
            <p:cNvSpPr>
              <a:spLocks noChangeShapeType="1"/>
            </p:cNvSpPr>
            <p:nvPr/>
          </p:nvSpPr>
          <p:spPr bwMode="auto">
            <a:xfrm>
              <a:off x="3232" y="2767"/>
              <a:ext cx="2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89" name="Text Box 65"/>
            <p:cNvSpPr txBox="1">
              <a:spLocks noChangeArrowheads="1"/>
            </p:cNvSpPr>
            <p:nvPr/>
          </p:nvSpPr>
          <p:spPr bwMode="auto">
            <a:xfrm>
              <a:off x="720" y="2550"/>
              <a:ext cx="335" cy="2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200" i="1">
                  <a:ea typeface="宋体" panose="02010600030101010101" pitchFamily="2" charset="-122"/>
                </a:rPr>
                <a:t>B </a:t>
              </a:r>
            </a:p>
          </p:txBody>
        </p:sp>
      </p:grpSp>
      <p:sp>
        <p:nvSpPr>
          <p:cNvPr id="205890" name="Text Box 66"/>
          <p:cNvSpPr txBox="1">
            <a:spLocks noChangeArrowheads="1"/>
          </p:cNvSpPr>
          <p:nvPr/>
        </p:nvSpPr>
        <p:spPr bwMode="auto">
          <a:xfrm>
            <a:off x="2649539" y="4267201"/>
            <a:ext cx="5636479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200" dirty="0"/>
              <a:t>将两个多项式相加为  </a:t>
            </a:r>
            <a:r>
              <a:rPr lang="en-US" altLang="zh-CN" sz="2200" i="1" dirty="0"/>
              <a:t>C</a:t>
            </a:r>
            <a:r>
              <a:rPr lang="en-US" altLang="zh-CN" sz="2200" baseline="-30000" dirty="0"/>
              <a:t>17</a:t>
            </a:r>
            <a:r>
              <a:rPr lang="en-US" altLang="zh-CN" sz="2200" dirty="0"/>
              <a:t>(</a:t>
            </a:r>
            <a:r>
              <a:rPr lang="en-US" altLang="zh-CN" sz="2200" i="1" dirty="0"/>
              <a:t>x</a:t>
            </a:r>
            <a:r>
              <a:rPr lang="en-US" altLang="zh-CN" sz="2200" dirty="0"/>
              <a:t>)=7+11</a:t>
            </a:r>
            <a:r>
              <a:rPr lang="en-US" altLang="zh-CN" sz="2200" i="1" dirty="0"/>
              <a:t>x</a:t>
            </a:r>
            <a:r>
              <a:rPr lang="en-US" altLang="zh-CN" sz="2200" dirty="0"/>
              <a:t>+22</a:t>
            </a:r>
            <a:r>
              <a:rPr lang="en-US" altLang="zh-CN" sz="2200" i="1" dirty="0"/>
              <a:t>x</a:t>
            </a:r>
            <a:r>
              <a:rPr lang="en-US" altLang="zh-CN" sz="2200" baseline="30000" dirty="0"/>
              <a:t>7</a:t>
            </a:r>
            <a:r>
              <a:rPr lang="en-US" altLang="zh-CN" sz="2200" dirty="0"/>
              <a:t>+5</a:t>
            </a:r>
            <a:r>
              <a:rPr lang="en-US" altLang="zh-CN" sz="2200" i="1" dirty="0"/>
              <a:t>x</a:t>
            </a:r>
            <a:r>
              <a:rPr lang="en-US" altLang="zh-CN" sz="2200" baseline="30000" dirty="0"/>
              <a:t>17  </a:t>
            </a:r>
          </a:p>
        </p:txBody>
      </p:sp>
      <p:grpSp>
        <p:nvGrpSpPr>
          <p:cNvPr id="10" name="Group 113"/>
          <p:cNvGrpSpPr/>
          <p:nvPr/>
        </p:nvGrpSpPr>
        <p:grpSpPr bwMode="auto">
          <a:xfrm>
            <a:off x="2711450" y="4868864"/>
            <a:ext cx="6477000" cy="1163637"/>
            <a:chOff x="748" y="3067"/>
            <a:chExt cx="4080" cy="733"/>
          </a:xfrm>
        </p:grpSpPr>
        <p:sp>
          <p:nvSpPr>
            <p:cNvPr id="205892" name="Rectangle 68"/>
            <p:cNvSpPr>
              <a:spLocks noChangeArrowheads="1"/>
            </p:cNvSpPr>
            <p:nvPr/>
          </p:nvSpPr>
          <p:spPr bwMode="auto">
            <a:xfrm>
              <a:off x="1232" y="3160"/>
              <a:ext cx="620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 sz="2400"/>
            </a:p>
          </p:txBody>
        </p:sp>
        <p:grpSp>
          <p:nvGrpSpPr>
            <p:cNvPr id="11" name="Group 69"/>
            <p:cNvGrpSpPr/>
            <p:nvPr/>
          </p:nvGrpSpPr>
          <p:grpSpPr bwMode="auto">
            <a:xfrm>
              <a:off x="1979" y="3160"/>
              <a:ext cx="484" cy="218"/>
              <a:chOff x="3846" y="6794"/>
              <a:chExt cx="845" cy="322"/>
            </a:xfrm>
          </p:grpSpPr>
          <p:sp>
            <p:nvSpPr>
              <p:cNvPr id="205894" name="Rectangle 70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895" name="Line 71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896" name="Line 72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sp>
          <p:nvSpPr>
            <p:cNvPr id="205898" name="Rectangle 74"/>
            <p:cNvSpPr>
              <a:spLocks noChangeArrowheads="1"/>
            </p:cNvSpPr>
            <p:nvPr/>
          </p:nvSpPr>
          <p:spPr bwMode="auto">
            <a:xfrm>
              <a:off x="2612" y="3160"/>
              <a:ext cx="584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899" name="Line 75"/>
            <p:cNvSpPr>
              <a:spLocks noChangeShapeType="1"/>
            </p:cNvSpPr>
            <p:nvPr/>
          </p:nvSpPr>
          <p:spPr bwMode="auto">
            <a:xfrm>
              <a:off x="2835" y="3160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00" name="Line 76"/>
            <p:cNvSpPr>
              <a:spLocks noChangeShapeType="1"/>
            </p:cNvSpPr>
            <p:nvPr/>
          </p:nvSpPr>
          <p:spPr bwMode="auto">
            <a:xfrm>
              <a:off x="3016" y="3160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02" name="Rectangle 78"/>
            <p:cNvSpPr>
              <a:spLocks noChangeArrowheads="1"/>
            </p:cNvSpPr>
            <p:nvPr/>
          </p:nvSpPr>
          <p:spPr bwMode="auto">
            <a:xfrm>
              <a:off x="3341" y="3160"/>
              <a:ext cx="484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 sz="2400"/>
            </a:p>
          </p:txBody>
        </p:sp>
        <p:grpSp>
          <p:nvGrpSpPr>
            <p:cNvPr id="12" name="Group 81"/>
            <p:cNvGrpSpPr/>
            <p:nvPr/>
          </p:nvGrpSpPr>
          <p:grpSpPr bwMode="auto">
            <a:xfrm>
              <a:off x="3973" y="3160"/>
              <a:ext cx="663" cy="218"/>
              <a:chOff x="3846" y="6794"/>
              <a:chExt cx="845" cy="322"/>
            </a:xfrm>
          </p:grpSpPr>
          <p:sp>
            <p:nvSpPr>
              <p:cNvPr id="205906" name="Rectangle 82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907" name="Line 83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908" name="Line 84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sp>
          <p:nvSpPr>
            <p:cNvPr id="205909" name="Text Box 85"/>
            <p:cNvSpPr txBox="1">
              <a:spLocks noChangeArrowheads="1"/>
            </p:cNvSpPr>
            <p:nvPr/>
          </p:nvSpPr>
          <p:spPr bwMode="auto">
            <a:xfrm>
              <a:off x="2572" y="3113"/>
              <a:ext cx="602" cy="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400" dirty="0">
                  <a:ea typeface="宋体" panose="02010600030101010101" pitchFamily="2" charset="-122"/>
                </a:rPr>
                <a:t>11 1 </a:t>
              </a:r>
            </a:p>
          </p:txBody>
        </p:sp>
        <p:sp>
          <p:nvSpPr>
            <p:cNvPr id="205910" name="Text Box 86"/>
            <p:cNvSpPr txBox="1">
              <a:spLocks noChangeArrowheads="1"/>
            </p:cNvSpPr>
            <p:nvPr/>
          </p:nvSpPr>
          <p:spPr bwMode="auto">
            <a:xfrm>
              <a:off x="1421" y="3123"/>
              <a:ext cx="335" cy="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400">
                  <a:ea typeface="宋体" panose="02010600030101010101" pitchFamily="2" charset="-122"/>
                </a:rPr>
                <a:t>-1</a:t>
              </a:r>
            </a:p>
            <a:p>
              <a:pPr eaLnBrk="0" hangingPunct="0"/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205911" name="Text Box 87"/>
            <p:cNvSpPr txBox="1">
              <a:spLocks noChangeArrowheads="1"/>
            </p:cNvSpPr>
            <p:nvPr/>
          </p:nvSpPr>
          <p:spPr bwMode="auto">
            <a:xfrm>
              <a:off x="1948" y="3129"/>
              <a:ext cx="410" cy="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400" dirty="0">
                  <a:ea typeface="宋体" panose="02010600030101010101" pitchFamily="2" charset="-122"/>
                </a:rPr>
                <a:t>7  0</a:t>
              </a:r>
            </a:p>
            <a:p>
              <a:pPr eaLnBrk="0" hangingPunct="0"/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05912" name="Text Box 88"/>
            <p:cNvSpPr txBox="1">
              <a:spLocks noChangeArrowheads="1"/>
            </p:cNvSpPr>
            <p:nvPr/>
          </p:nvSpPr>
          <p:spPr bwMode="auto">
            <a:xfrm>
              <a:off x="3966" y="3129"/>
              <a:ext cx="862" cy="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r>
                <a:rPr lang="en-US" altLang="zh-CN" sz="2400">
                  <a:ea typeface="宋体" panose="02010600030101010101" pitchFamily="2" charset="-122"/>
                </a:rPr>
                <a:t>5  17  ^</a:t>
              </a:r>
            </a:p>
          </p:txBody>
        </p:sp>
        <p:sp>
          <p:nvSpPr>
            <p:cNvPr id="205913" name="Line 89"/>
            <p:cNvSpPr>
              <a:spLocks noChangeShapeType="1"/>
            </p:cNvSpPr>
            <p:nvPr/>
          </p:nvSpPr>
          <p:spPr bwMode="auto">
            <a:xfrm>
              <a:off x="1409" y="3160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4" name="Line 90"/>
            <p:cNvSpPr>
              <a:spLocks noChangeShapeType="1"/>
            </p:cNvSpPr>
            <p:nvPr/>
          </p:nvSpPr>
          <p:spPr bwMode="auto">
            <a:xfrm>
              <a:off x="1708" y="3160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5" name="Line 91"/>
            <p:cNvSpPr>
              <a:spLocks noChangeShapeType="1"/>
            </p:cNvSpPr>
            <p:nvPr/>
          </p:nvSpPr>
          <p:spPr bwMode="auto">
            <a:xfrm flipH="1">
              <a:off x="1232" y="3160"/>
              <a:ext cx="177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6" name="Line 92"/>
            <p:cNvSpPr>
              <a:spLocks noChangeShapeType="1"/>
            </p:cNvSpPr>
            <p:nvPr/>
          </p:nvSpPr>
          <p:spPr bwMode="auto">
            <a:xfrm flipH="1">
              <a:off x="1232" y="3160"/>
              <a:ext cx="89" cy="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7" name="Line 93"/>
            <p:cNvSpPr>
              <a:spLocks noChangeShapeType="1"/>
            </p:cNvSpPr>
            <p:nvPr/>
          </p:nvSpPr>
          <p:spPr bwMode="auto">
            <a:xfrm flipH="1">
              <a:off x="1321" y="3253"/>
              <a:ext cx="88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8" name="Line 94"/>
            <p:cNvSpPr>
              <a:spLocks noChangeShapeType="1"/>
            </p:cNvSpPr>
            <p:nvPr/>
          </p:nvSpPr>
          <p:spPr bwMode="auto">
            <a:xfrm>
              <a:off x="1009" y="3254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9" name="Line 95"/>
            <p:cNvSpPr>
              <a:spLocks noChangeShapeType="1"/>
            </p:cNvSpPr>
            <p:nvPr/>
          </p:nvSpPr>
          <p:spPr bwMode="auto">
            <a:xfrm>
              <a:off x="1756" y="3285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0" name="Line 96"/>
            <p:cNvSpPr>
              <a:spLocks noChangeShapeType="1"/>
            </p:cNvSpPr>
            <p:nvPr/>
          </p:nvSpPr>
          <p:spPr bwMode="auto">
            <a:xfrm>
              <a:off x="2388" y="3285"/>
              <a:ext cx="2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1" name="Line 97"/>
            <p:cNvSpPr>
              <a:spLocks noChangeShapeType="1"/>
            </p:cNvSpPr>
            <p:nvPr/>
          </p:nvSpPr>
          <p:spPr bwMode="auto">
            <a:xfrm>
              <a:off x="2476" y="3697"/>
              <a:ext cx="1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2" name="Text Box 98"/>
            <p:cNvSpPr txBox="1">
              <a:spLocks noChangeArrowheads="1"/>
            </p:cNvSpPr>
            <p:nvPr/>
          </p:nvSpPr>
          <p:spPr bwMode="auto">
            <a:xfrm>
              <a:off x="748" y="3067"/>
              <a:ext cx="335" cy="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400" i="1">
                  <a:ea typeface="宋体" panose="02010600030101010101" pitchFamily="2" charset="-122"/>
                </a:rPr>
                <a:t>C </a:t>
              </a:r>
            </a:p>
          </p:txBody>
        </p:sp>
        <p:sp>
          <p:nvSpPr>
            <p:cNvPr id="205923" name="Rectangle 99"/>
            <p:cNvSpPr>
              <a:spLocks noChangeArrowheads="1"/>
            </p:cNvSpPr>
            <p:nvPr/>
          </p:nvSpPr>
          <p:spPr bwMode="auto">
            <a:xfrm>
              <a:off x="3484" y="3567"/>
              <a:ext cx="676" cy="2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5" name="Rectangle 101"/>
            <p:cNvSpPr>
              <a:spLocks noChangeArrowheads="1"/>
            </p:cNvSpPr>
            <p:nvPr/>
          </p:nvSpPr>
          <p:spPr bwMode="auto">
            <a:xfrm>
              <a:off x="2605" y="3567"/>
              <a:ext cx="735" cy="2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6" name="Line 102"/>
            <p:cNvSpPr>
              <a:spLocks noChangeShapeType="1"/>
            </p:cNvSpPr>
            <p:nvPr/>
          </p:nvSpPr>
          <p:spPr bwMode="auto">
            <a:xfrm>
              <a:off x="2880" y="3567"/>
              <a:ext cx="0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7" name="Line 103"/>
            <p:cNvSpPr>
              <a:spLocks noChangeShapeType="1"/>
            </p:cNvSpPr>
            <p:nvPr/>
          </p:nvSpPr>
          <p:spPr bwMode="auto">
            <a:xfrm>
              <a:off x="3114" y="3567"/>
              <a:ext cx="0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8" name="Text Box 104"/>
            <p:cNvSpPr txBox="1">
              <a:spLocks noChangeArrowheads="1"/>
            </p:cNvSpPr>
            <p:nvPr/>
          </p:nvSpPr>
          <p:spPr bwMode="auto">
            <a:xfrm>
              <a:off x="2592" y="3521"/>
              <a:ext cx="700" cy="2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400">
                  <a:ea typeface="宋体" panose="02010600030101010101" pitchFamily="2" charset="-122"/>
                </a:rPr>
                <a:t>22  7 </a:t>
              </a:r>
            </a:p>
          </p:txBody>
        </p:sp>
        <p:sp>
          <p:nvSpPr>
            <p:cNvPr id="205929" name="Rectangle 105"/>
            <p:cNvSpPr>
              <a:spLocks noChangeArrowheads="1"/>
            </p:cNvSpPr>
            <p:nvPr/>
          </p:nvSpPr>
          <p:spPr bwMode="auto">
            <a:xfrm>
              <a:off x="1132" y="3567"/>
              <a:ext cx="624" cy="2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0" name="Rectangle 106"/>
            <p:cNvSpPr>
              <a:spLocks noChangeArrowheads="1"/>
            </p:cNvSpPr>
            <p:nvPr/>
          </p:nvSpPr>
          <p:spPr bwMode="auto">
            <a:xfrm>
              <a:off x="1890" y="3567"/>
              <a:ext cx="484" cy="2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1" name="Line 107"/>
            <p:cNvSpPr>
              <a:spLocks noChangeShapeType="1"/>
            </p:cNvSpPr>
            <p:nvPr/>
          </p:nvSpPr>
          <p:spPr bwMode="auto">
            <a:xfrm flipV="1">
              <a:off x="2476" y="345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2" name="Line 108"/>
            <p:cNvSpPr>
              <a:spLocks noChangeShapeType="1"/>
            </p:cNvSpPr>
            <p:nvPr/>
          </p:nvSpPr>
          <p:spPr bwMode="auto">
            <a:xfrm>
              <a:off x="2476" y="3457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3" name="Line 109"/>
            <p:cNvSpPr>
              <a:spLocks noChangeShapeType="1"/>
            </p:cNvSpPr>
            <p:nvPr/>
          </p:nvSpPr>
          <p:spPr bwMode="auto">
            <a:xfrm flipV="1">
              <a:off x="3100" y="3265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4" name="Line 110"/>
            <p:cNvSpPr>
              <a:spLocks noChangeShapeType="1"/>
            </p:cNvSpPr>
            <p:nvPr/>
          </p:nvSpPr>
          <p:spPr bwMode="auto">
            <a:xfrm flipV="1">
              <a:off x="3244" y="345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5" name="Line 111"/>
            <p:cNvSpPr>
              <a:spLocks noChangeShapeType="1"/>
            </p:cNvSpPr>
            <p:nvPr/>
          </p:nvSpPr>
          <p:spPr bwMode="auto">
            <a:xfrm>
              <a:off x="3244" y="3457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6" name="Line 112"/>
            <p:cNvSpPr>
              <a:spLocks noChangeShapeType="1"/>
            </p:cNvSpPr>
            <p:nvPr/>
          </p:nvSpPr>
          <p:spPr bwMode="auto">
            <a:xfrm flipV="1">
              <a:off x="4060" y="3361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5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8" grpId="0" autoUpdateAnimBg="0"/>
      <p:bldP spid="205890" grpId="0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29CACF-2B4C-4F43-8132-F2F0F013BD3E}" type="slidenum">
              <a:rPr lang="en-US" altLang="zh-CN" smtClean="0">
                <a:ea typeface="宋体" panose="02010600030101010101" pitchFamily="2" charset="-122"/>
              </a:rPr>
              <a:t>74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000" dirty="0"/>
              <a:t>一元多项式抽象数据类型的动态链式表示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06688" y="1772816"/>
            <a:ext cx="7772400" cy="27797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err="1"/>
              <a:t>typedef</a:t>
            </a:r>
            <a:r>
              <a:rPr lang="en-US" altLang="zh-CN" sz="2800" dirty="0"/>
              <a:t> </a:t>
            </a:r>
            <a:r>
              <a:rPr lang="en-US" altLang="zh-CN" sz="2800" dirty="0" err="1"/>
              <a:t>struct</a:t>
            </a:r>
            <a:r>
              <a:rPr lang="en-US" altLang="zh-CN" sz="2800" dirty="0"/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        float  </a:t>
            </a:r>
            <a:r>
              <a:rPr lang="en-US" altLang="zh-CN" sz="2800" dirty="0" err="1"/>
              <a:t>coef</a:t>
            </a:r>
            <a:r>
              <a:rPr lang="en-US" altLang="zh-CN" sz="2800" dirty="0"/>
              <a:t>; //</a:t>
            </a:r>
            <a:r>
              <a:rPr lang="zh-CN" altLang="en-US" sz="2800" dirty="0"/>
              <a:t>系数</a:t>
            </a:r>
            <a:r>
              <a:rPr lang="en-US" altLang="zh-CN" sz="2800" dirty="0"/>
              <a:t>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        int exp;       //</a:t>
            </a:r>
            <a:r>
              <a:rPr lang="zh-CN" altLang="en-US" sz="2800" dirty="0"/>
              <a:t>指数</a:t>
            </a:r>
            <a:endParaRPr lang="en-US" altLang="zh-CN" sz="2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}term, </a:t>
            </a:r>
            <a:r>
              <a:rPr lang="en-US" altLang="zh-CN" sz="2800" dirty="0" err="1"/>
              <a:t>ElemType</a:t>
            </a:r>
            <a:r>
              <a:rPr lang="en-US" altLang="zh-CN" sz="2800" dirty="0"/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err="1"/>
              <a:t>typedef</a:t>
            </a:r>
            <a:r>
              <a:rPr lang="en-US" altLang="zh-CN" sz="2800" dirty="0"/>
              <a:t>  </a:t>
            </a:r>
            <a:r>
              <a:rPr lang="en-US" altLang="zh-CN" sz="2800" dirty="0" err="1"/>
              <a:t>LinkList</a:t>
            </a:r>
            <a:r>
              <a:rPr lang="en-US" altLang="zh-CN" sz="2800" dirty="0"/>
              <a:t>  </a:t>
            </a:r>
            <a:r>
              <a:rPr lang="en-US" altLang="zh-CN" sz="2800" dirty="0" err="1"/>
              <a:t>Polynomal</a:t>
            </a:r>
            <a:r>
              <a:rPr lang="en-US" altLang="zh-CN" sz="2800" dirty="0"/>
              <a:t>;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711624" y="4857750"/>
            <a:ext cx="2245358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 dirty="0" err="1"/>
              <a:t>Polynomal</a:t>
            </a:r>
            <a:r>
              <a:rPr lang="en-US" altLang="zh-CN" sz="2800" dirty="0"/>
              <a:t>  pl;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/>
          </p:cNvSpPr>
          <p:nvPr>
            <p:ph type="title"/>
          </p:nvPr>
        </p:nvSpPr>
        <p:spPr>
          <a:xfrm>
            <a:off x="1981200" y="116632"/>
            <a:ext cx="8229600" cy="1143000"/>
          </a:xfrm>
        </p:spPr>
        <p:txBody>
          <a:bodyPr/>
          <a:lstStyle/>
          <a:p>
            <a:r>
              <a:rPr lang="zh-CN" altLang="en-US" dirty="0"/>
              <a:t>操作举例：构造多项式</a:t>
            </a:r>
          </a:p>
        </p:txBody>
      </p:sp>
      <p:sp>
        <p:nvSpPr>
          <p:cNvPr id="67587" name="内容占位符 2"/>
          <p:cNvSpPr>
            <a:spLocks noGrp="1"/>
          </p:cNvSpPr>
          <p:nvPr>
            <p:ph idx="1"/>
          </p:nvPr>
        </p:nvSpPr>
        <p:spPr>
          <a:xfrm>
            <a:off x="1981200" y="1268760"/>
            <a:ext cx="8229600" cy="558924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void  </a:t>
            </a:r>
            <a:r>
              <a:rPr lang="en-US" altLang="zh-CN" sz="2200" dirty="0" err="1"/>
              <a:t>CreatePolyn</a:t>
            </a:r>
            <a:r>
              <a:rPr lang="en-US" altLang="zh-CN" sz="2200" dirty="0"/>
              <a:t>(</a:t>
            </a:r>
            <a:r>
              <a:rPr lang="en-US" altLang="zh-CN" sz="2200" dirty="0" err="1"/>
              <a:t>Polynomal</a:t>
            </a:r>
            <a:r>
              <a:rPr lang="en-US" altLang="zh-CN" sz="2200" dirty="0"/>
              <a:t> &amp;</a:t>
            </a:r>
            <a:r>
              <a:rPr lang="en-US" altLang="zh-CN" sz="2200" dirty="0" err="1"/>
              <a:t>p,int</a:t>
            </a:r>
            <a:r>
              <a:rPr lang="en-US" altLang="zh-CN" sz="2200" dirty="0"/>
              <a:t> m){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          //</a:t>
            </a:r>
            <a:r>
              <a:rPr lang="zh-CN" altLang="en-US" sz="2200" dirty="0"/>
              <a:t>构建一个有序链表</a:t>
            </a:r>
            <a:r>
              <a:rPr lang="en-US" altLang="zh-CN" sz="2200" dirty="0"/>
              <a:t>p</a:t>
            </a:r>
            <a:r>
              <a:rPr lang="zh-CN" altLang="en-US" sz="2200" dirty="0"/>
              <a:t>，其中元素为结构体，有</a:t>
            </a:r>
            <a:r>
              <a:rPr lang="en-US" altLang="zh-CN" sz="2200" dirty="0"/>
              <a:t>m</a:t>
            </a:r>
            <a:r>
              <a:rPr lang="zh-CN" altLang="en-US" sz="2200" dirty="0"/>
              <a:t>个元素</a:t>
            </a:r>
            <a:endParaRPr lang="en-US" altLang="zh-CN" sz="22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           </a:t>
            </a:r>
            <a:r>
              <a:rPr lang="en-US" altLang="zh-CN" sz="2200" dirty="0" err="1"/>
              <a:t>InitList</a:t>
            </a:r>
            <a:r>
              <a:rPr lang="en-US" altLang="zh-CN" sz="2200" dirty="0"/>
              <a:t>(p);  h=p;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            </a:t>
            </a:r>
            <a:r>
              <a:rPr lang="en-US" altLang="zh-CN" sz="2200" dirty="0" err="1"/>
              <a:t>e.coef</a:t>
            </a:r>
            <a:r>
              <a:rPr lang="en-US" altLang="zh-CN" sz="2200" dirty="0"/>
              <a:t>=0.0;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            </a:t>
            </a:r>
            <a:r>
              <a:rPr lang="en-US" altLang="zh-CN" sz="2200" dirty="0" err="1"/>
              <a:t>e.expn</a:t>
            </a:r>
            <a:r>
              <a:rPr lang="en-US" altLang="zh-CN" sz="2200" dirty="0"/>
              <a:t>=-1;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            </a:t>
            </a:r>
            <a:r>
              <a:rPr lang="en-US" altLang="zh-CN" sz="2200" dirty="0" err="1"/>
              <a:t>SetCurElem</a:t>
            </a:r>
            <a:r>
              <a:rPr lang="en-US" altLang="zh-CN" sz="2200" dirty="0"/>
              <a:t>(</a:t>
            </a:r>
            <a:r>
              <a:rPr lang="en-US" altLang="zh-CN" sz="2200" dirty="0" err="1"/>
              <a:t>h,e</a:t>
            </a:r>
            <a:r>
              <a:rPr lang="en-US" altLang="zh-CN" sz="2200" dirty="0"/>
              <a:t>);//</a:t>
            </a:r>
            <a:r>
              <a:rPr lang="zh-CN" altLang="en-US" sz="2200" dirty="0"/>
              <a:t>设置头结点的数据元素</a:t>
            </a:r>
            <a:endParaRPr lang="en-US" altLang="zh-CN" sz="22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            for(</a:t>
            </a:r>
            <a:r>
              <a:rPr lang="en-US" altLang="zh-CN" sz="2200" dirty="0" err="1"/>
              <a:t>i</a:t>
            </a:r>
            <a:r>
              <a:rPr lang="en-US" altLang="zh-CN" sz="2200" dirty="0"/>
              <a:t>=1;i&lt;m+1;i++){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            	</a:t>
            </a:r>
            <a:r>
              <a:rPr lang="zh-CN" altLang="en-US" sz="2200" dirty="0"/>
              <a:t>向结构体变量</a:t>
            </a:r>
            <a:r>
              <a:rPr lang="en-US" altLang="zh-CN" sz="2200" dirty="0"/>
              <a:t>e</a:t>
            </a:r>
            <a:r>
              <a:rPr lang="zh-CN" altLang="en-US" sz="2200" dirty="0"/>
              <a:t>中输入系数和指数；</a:t>
            </a:r>
            <a:endParaRPr lang="en-US" altLang="zh-CN" sz="22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            if(!</a:t>
            </a:r>
            <a:r>
              <a:rPr lang="en-US" altLang="zh-CN" sz="2200" dirty="0" err="1"/>
              <a:t>LocateElem</a:t>
            </a:r>
            <a:r>
              <a:rPr lang="en-US" altLang="zh-CN" sz="2200" dirty="0"/>
              <a:t>(</a:t>
            </a:r>
            <a:r>
              <a:rPr lang="en-US" altLang="zh-CN" sz="2200" dirty="0" err="1"/>
              <a:t>p,e,q</a:t>
            </a:r>
            <a:r>
              <a:rPr lang="en-US" altLang="zh-CN" sz="2200" dirty="0"/>
              <a:t>,(*</a:t>
            </a:r>
            <a:r>
              <a:rPr lang="en-US" altLang="zh-CN" sz="2200" dirty="0" err="1"/>
              <a:t>cmp</a:t>
            </a:r>
            <a:r>
              <a:rPr lang="en-US" altLang="zh-CN" sz="2200" dirty="0"/>
              <a:t>)())){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                    if(</a:t>
            </a:r>
            <a:r>
              <a:rPr lang="en-US" altLang="zh-CN" sz="2200" dirty="0" err="1"/>
              <a:t>MakeNode</a:t>
            </a:r>
            <a:r>
              <a:rPr lang="en-US" altLang="zh-CN" sz="2200" dirty="0"/>
              <a:t>(</a:t>
            </a:r>
            <a:r>
              <a:rPr lang="en-US" altLang="zh-CN" sz="2200" dirty="0" err="1"/>
              <a:t>s,e</a:t>
            </a:r>
            <a:r>
              <a:rPr lang="en-US" altLang="zh-CN" sz="2200" dirty="0"/>
              <a:t>))//</a:t>
            </a:r>
            <a:r>
              <a:rPr lang="zh-CN" altLang="en-US" sz="2200" dirty="0"/>
              <a:t>生成结点</a:t>
            </a:r>
            <a:r>
              <a:rPr lang="en-US" altLang="zh-CN" sz="2200" dirty="0" err="1"/>
              <a:t>s;s</a:t>
            </a:r>
            <a:r>
              <a:rPr lang="zh-CN" altLang="en-US" sz="2200" dirty="0"/>
              <a:t>是指针变量</a:t>
            </a:r>
            <a:endParaRPr lang="en-US" altLang="zh-CN" sz="22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                            </a:t>
            </a:r>
            <a:r>
              <a:rPr lang="en-US" altLang="zh-CN" sz="2200" dirty="0" err="1"/>
              <a:t>InsFirst</a:t>
            </a:r>
            <a:r>
              <a:rPr lang="en-US" altLang="zh-CN" sz="2200" dirty="0"/>
              <a:t>(</a:t>
            </a:r>
            <a:r>
              <a:rPr lang="en-US" altLang="zh-CN" sz="2200" dirty="0" err="1"/>
              <a:t>q,s</a:t>
            </a:r>
            <a:r>
              <a:rPr lang="en-US" altLang="zh-CN" sz="2200" dirty="0"/>
              <a:t>);//</a:t>
            </a:r>
            <a:r>
              <a:rPr lang="zh-CN" altLang="en-US" sz="2200" dirty="0"/>
              <a:t>将</a:t>
            </a:r>
            <a:r>
              <a:rPr lang="en-US" altLang="zh-CN" sz="2200" dirty="0"/>
              <a:t>s</a:t>
            </a:r>
            <a:r>
              <a:rPr lang="zh-CN" altLang="en-US" sz="2200" dirty="0"/>
              <a:t>结点插在</a:t>
            </a:r>
            <a:r>
              <a:rPr lang="en-US" altLang="zh-CN" sz="2200" dirty="0"/>
              <a:t>q</a:t>
            </a:r>
            <a:r>
              <a:rPr lang="zh-CN" altLang="en-US" sz="2200" dirty="0"/>
              <a:t>结点之前</a:t>
            </a:r>
            <a:br>
              <a:rPr lang="en-US" altLang="zh-CN" sz="2200" dirty="0"/>
            </a:br>
            <a:r>
              <a:rPr lang="en-US" altLang="zh-CN" sz="2200" dirty="0"/>
              <a:t> 	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 	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}</a:t>
            </a:r>
            <a:endParaRPr lang="zh-CN" altLang="en-US" sz="2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4A8573-C774-4BE5-919F-158FCFE39895}" type="slidenum">
              <a:rPr lang="en-US" altLang="zh-CN" smtClean="0"/>
              <a:t>75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855913" y="1628801"/>
            <a:ext cx="6400800" cy="38877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/>
              <a:t>线性表的概念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/>
              <a:t>线性表</a:t>
            </a:r>
            <a:r>
              <a:rPr lang="en-US" altLang="zh-CN" sz="4000" dirty="0"/>
              <a:t>ADT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/>
              <a:t>线性表的顺序表示和实现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/>
              <a:t>线性表的链式表示和实现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/>
              <a:t>各种存储类型之比较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/>
              <a:t>线性表的应用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ordArt 4"/>
          <p:cNvSpPr>
            <a:spLocks noChangeArrowheads="1" noChangeShapeType="1" noTextEdit="1"/>
          </p:cNvSpPr>
          <p:nvPr/>
        </p:nvSpPr>
        <p:spPr bwMode="gray">
          <a:xfrm>
            <a:off x="3287688" y="2883024"/>
            <a:ext cx="5562600" cy="7620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 dirty="0">
                <a:ln w="19050">
                  <a:solidFill>
                    <a:schemeClr val="bg1"/>
                  </a:solidFill>
                  <a:rou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chemeClr val="tx1">
                      <a:alpha val="50000"/>
                    </a:schemeClr>
                  </a:outerShdw>
                </a:effectLst>
                <a:latin typeface="Arial" panose="020B0604020202020204"/>
                <a:cs typeface="Arial" panose="020B0604020202020204"/>
              </a:rPr>
              <a:t>Thank You !</a:t>
            </a:r>
            <a:endParaRPr lang="zh-CN" altLang="en-US" sz="3600" b="1" kern="10" dirty="0">
              <a:ln w="19050">
                <a:solidFill>
                  <a:schemeClr val="bg1"/>
                </a:solidFill>
                <a:round/>
              </a:ln>
              <a:gradFill rotWithShape="1">
                <a:gsLst>
                  <a:gs pos="0">
                    <a:schemeClr val="accent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chemeClr val="tx1">
                    <a:alpha val="50000"/>
                  </a:schemeClr>
                </a:outerShdw>
              </a:effectLst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CC"/>
                </a:solidFill>
              </a:rPr>
              <a:t>线性表的</a:t>
            </a:r>
            <a:r>
              <a:rPr lang="en-US" altLang="zh-CN" dirty="0">
                <a:solidFill>
                  <a:srgbClr val="0000CC"/>
                </a:solidFill>
              </a:rPr>
              <a:t>ADT</a:t>
            </a:r>
            <a:r>
              <a:rPr lang="zh-CN" altLang="en-US" dirty="0">
                <a:solidFill>
                  <a:srgbClr val="0000CC"/>
                </a:solidFill>
              </a:rPr>
              <a:t>定义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135561" y="1628800"/>
            <a:ext cx="8281615" cy="46085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4000" b="1" dirty="0"/>
              <a:t>ADT  List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3200" b="1" dirty="0">
                <a:solidFill>
                  <a:schemeClr val="hlink"/>
                </a:solidFill>
              </a:rPr>
              <a:t>数据对象</a:t>
            </a:r>
            <a:r>
              <a:rPr lang="zh-CN" altLang="en-US" sz="3200" dirty="0">
                <a:solidFill>
                  <a:schemeClr val="hlink"/>
                </a:solidFill>
              </a:rPr>
              <a:t>：</a:t>
            </a:r>
            <a:r>
              <a:rPr lang="en-US" altLang="zh-CN" sz="3200" dirty="0"/>
              <a:t>D</a:t>
            </a:r>
            <a:r>
              <a:rPr lang="zh-CN" altLang="en-US" sz="3200" dirty="0"/>
              <a:t>＝</a:t>
            </a:r>
            <a:r>
              <a:rPr lang="en-US" altLang="zh-CN" sz="3200" dirty="0"/>
              <a:t>{ a</a:t>
            </a:r>
            <a:r>
              <a:rPr lang="en-US" altLang="zh-CN" sz="3200" baseline="-25000" dirty="0"/>
              <a:t>i</a:t>
            </a:r>
            <a:r>
              <a:rPr lang="en-US" altLang="zh-CN" sz="3200" dirty="0"/>
              <a:t> | a</a:t>
            </a:r>
            <a:r>
              <a:rPr lang="en-US" altLang="zh-CN" sz="3200" baseline="-25000" dirty="0"/>
              <a:t>i</a:t>
            </a:r>
            <a:r>
              <a:rPr lang="en-US" altLang="zh-CN" sz="3200" dirty="0"/>
              <a:t> ∈</a:t>
            </a:r>
            <a:r>
              <a:rPr lang="en-US" altLang="zh-CN" sz="3200" dirty="0" err="1"/>
              <a:t>ElemSet</a:t>
            </a:r>
            <a:r>
              <a:rPr lang="en-US" altLang="zh-CN" sz="3200" dirty="0"/>
              <a:t>,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=1,2,...,n,  n≥0 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3200" b="1" dirty="0">
                <a:solidFill>
                  <a:srgbClr val="FF0000"/>
                </a:solidFill>
              </a:rPr>
              <a:t>数据关系</a:t>
            </a:r>
            <a:r>
              <a:rPr lang="zh-CN" altLang="en-US" sz="3200" dirty="0">
                <a:solidFill>
                  <a:srgbClr val="FF0000"/>
                </a:solidFill>
              </a:rPr>
              <a:t>：</a:t>
            </a:r>
            <a:r>
              <a:rPr lang="en-US" altLang="zh-CN" sz="3200" dirty="0"/>
              <a:t>R1</a:t>
            </a:r>
            <a:r>
              <a:rPr lang="zh-CN" altLang="en-US" sz="3200" dirty="0"/>
              <a:t>＝</a:t>
            </a:r>
            <a:r>
              <a:rPr lang="en-US" altLang="zh-CN" sz="3200" dirty="0"/>
              <a:t>{ &lt;a</a:t>
            </a:r>
            <a:r>
              <a:rPr lang="en-US" altLang="zh-CN" sz="3200" baseline="-25000" dirty="0"/>
              <a:t>i-1</a:t>
            </a:r>
            <a:r>
              <a:rPr lang="en-US" altLang="zh-CN" sz="3200" dirty="0"/>
              <a:t> ,a</a:t>
            </a:r>
            <a:r>
              <a:rPr lang="en-US" altLang="zh-CN" sz="3200" baseline="-25000" dirty="0"/>
              <a:t>i</a:t>
            </a:r>
            <a:r>
              <a:rPr lang="en-US" altLang="zh-CN" sz="3200" dirty="0"/>
              <a:t> &gt;|a</a:t>
            </a:r>
            <a:r>
              <a:rPr lang="en-US" altLang="zh-CN" sz="3200" baseline="-25000" dirty="0"/>
              <a:t>i-1</a:t>
            </a:r>
            <a:r>
              <a:rPr lang="en-US" altLang="zh-CN" sz="3200" dirty="0"/>
              <a:t> ,</a:t>
            </a:r>
            <a:r>
              <a:rPr lang="en-US" altLang="zh-CN" sz="3200" dirty="0" err="1"/>
              <a:t>a</a:t>
            </a:r>
            <a:r>
              <a:rPr lang="en-US" altLang="zh-CN" sz="3200" baseline="-25000" dirty="0" err="1"/>
              <a:t>i</a:t>
            </a:r>
            <a:r>
              <a:rPr lang="en-US" altLang="zh-CN" sz="3200" dirty="0" err="1"/>
              <a:t>∈D</a:t>
            </a:r>
            <a:r>
              <a:rPr lang="en-US" altLang="zh-CN" sz="3200" dirty="0"/>
              <a:t>, 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=2,...,n 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3200" b="1" dirty="0">
                <a:solidFill>
                  <a:srgbClr val="CC0000"/>
                </a:solidFill>
              </a:rPr>
              <a:t>基本操作：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3200" b="1" dirty="0">
                <a:solidFill>
                  <a:srgbClr val="CC0000"/>
                </a:solidFill>
              </a:rPr>
              <a:t>                      </a:t>
            </a:r>
            <a:r>
              <a:rPr lang="zh-CN" altLang="en-US" sz="3200" b="1" dirty="0"/>
              <a:t>结构初始化操作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3200" b="1" dirty="0"/>
              <a:t>                      结构销毁操作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3200" b="1" dirty="0"/>
              <a:t>                      引用型操作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3200" b="1" dirty="0"/>
              <a:t>                      加工型操作</a:t>
            </a:r>
            <a:r>
              <a:rPr lang="zh-CN" altLang="en-US" sz="3200" dirty="0"/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3200" b="1" dirty="0"/>
              <a:t>}</a:t>
            </a:r>
            <a:r>
              <a:rPr lang="en-US" altLang="zh-CN" sz="4000" b="1" dirty="0"/>
              <a:t> ADT</a:t>
            </a:r>
            <a:r>
              <a:rPr lang="en-US" altLang="zh-CN" sz="4000" dirty="0"/>
              <a:t>  </a:t>
            </a:r>
            <a:r>
              <a:rPr lang="en-US" altLang="zh-CN" sz="4000" b="1" dirty="0"/>
              <a:t>List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9" name="Text Box 9"/>
          <p:cNvSpPr txBox="1">
            <a:spLocks noChangeArrowheads="1"/>
          </p:cNvSpPr>
          <p:nvPr/>
        </p:nvSpPr>
        <p:spPr bwMode="auto">
          <a:xfrm>
            <a:off x="1919537" y="620689"/>
            <a:ext cx="7290778" cy="184396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       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{ </a:t>
            </a:r>
            <a:r>
              <a:rPr kumimoji="1" lang="zh-CN" altLang="en-US" sz="2800" b="1" dirty="0">
                <a:solidFill>
                  <a:srgbClr val="0000FF"/>
                </a:solidFill>
                <a:ea typeface="华文中宋" panose="02010600040101010101" pitchFamily="2" charset="-122"/>
                <a:sym typeface="Wingdings" panose="05000000000000000000" pitchFamily="2" charset="2"/>
              </a:rPr>
              <a:t>结构初始化</a:t>
            </a:r>
            <a:r>
              <a:rPr kumimoji="1" lang="zh-CN" altLang="en-US" sz="2800" b="1" dirty="0">
                <a:solidFill>
                  <a:srgbClr val="000000"/>
                </a:solidFill>
                <a:ea typeface="隶书" panose="02010509060101010101" pitchFamily="49" charset="-122"/>
                <a:sym typeface="Wingdings" panose="05000000000000000000" pitchFamily="2" charset="2"/>
              </a:rPr>
              <a:t>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}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　　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InitList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 ( &amp;L )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　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  <a:sym typeface="Wingdings" panose="05000000000000000000" pitchFamily="2" charset="2"/>
              </a:rPr>
              <a:t>操作结果：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构造一个空的线性表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。    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919537" y="3429001"/>
            <a:ext cx="6050054" cy="228562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       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{ </a:t>
            </a:r>
            <a:r>
              <a:rPr kumimoji="1" lang="zh-CN" altLang="en-US" sz="2800" b="1" dirty="0">
                <a:solidFill>
                  <a:srgbClr val="0000FF"/>
                </a:solidFill>
                <a:ea typeface="华文中宋" panose="02010600040101010101" pitchFamily="2" charset="-122"/>
                <a:sym typeface="Wingdings" panose="05000000000000000000" pitchFamily="2" charset="2"/>
              </a:rPr>
              <a:t>销毁结构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  <a:sym typeface="Wingdings" panose="05000000000000000000" pitchFamily="2" charset="2"/>
              </a:rPr>
              <a:t>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} 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　　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DestroyList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( &amp;L ) 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　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  <a:sym typeface="Wingdings" panose="05000000000000000000" pitchFamily="2" charset="2"/>
              </a:rPr>
              <a:t>初始条件：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已存在。  </a:t>
            </a:r>
            <a:b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　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  <a:sym typeface="Wingdings" panose="05000000000000000000" pitchFamily="2" charset="2"/>
              </a:rPr>
              <a:t>操作结果：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销毁线性表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。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9" grpId="0"/>
      <p:bldP spid="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1776</TotalTime>
  <Words>5676</Words>
  <Application>Microsoft Office PowerPoint</Application>
  <PresentationFormat>宽屏</PresentationFormat>
  <Paragraphs>927</Paragraphs>
  <Slides>77</Slides>
  <Notes>44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77</vt:i4>
      </vt:variant>
    </vt:vector>
  </HeadingPairs>
  <TitlesOfParts>
    <vt:vector size="98" baseType="lpstr">
      <vt:lpstr>Arial Unicode MS</vt:lpstr>
      <vt:lpstr>仿宋_GB2312</vt:lpstr>
      <vt:lpstr>黑体</vt:lpstr>
      <vt:lpstr>华文行楷</vt:lpstr>
      <vt:lpstr>华文楷体</vt:lpstr>
      <vt:lpstr>华文新魏</vt:lpstr>
      <vt:lpstr>华文中宋</vt:lpstr>
      <vt:lpstr>楷体_GB2312</vt:lpstr>
      <vt:lpstr>隶书</vt:lpstr>
      <vt:lpstr>宋体</vt:lpstr>
      <vt:lpstr>Arial</vt:lpstr>
      <vt:lpstr>Calibri</vt:lpstr>
      <vt:lpstr>Courier New</vt:lpstr>
      <vt:lpstr>Symbol</vt:lpstr>
      <vt:lpstr>Tahoma</vt:lpstr>
      <vt:lpstr>Times New Roman</vt:lpstr>
      <vt:lpstr>Wingdings</vt:lpstr>
      <vt:lpstr>Office 主题</vt:lpstr>
      <vt:lpstr>1_Office 主题</vt:lpstr>
      <vt:lpstr>公式</vt:lpstr>
      <vt:lpstr>VISIO</vt:lpstr>
      <vt:lpstr>第一章回顾</vt:lpstr>
      <vt:lpstr>PowerPoint 演示文稿</vt:lpstr>
      <vt:lpstr>PowerPoint 演示文稿</vt:lpstr>
      <vt:lpstr>线性表的概念 </vt:lpstr>
      <vt:lpstr>PowerPoint 演示文稿</vt:lpstr>
      <vt:lpstr>线性表的概念(续) </vt:lpstr>
      <vt:lpstr>PowerPoint 演示文稿</vt:lpstr>
      <vt:lpstr>线性表的ADT定义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基本操作的应用举例</vt:lpstr>
      <vt:lpstr>PowerPoint 演示文稿</vt:lpstr>
      <vt:lpstr>PowerPoint 演示文稿</vt:lpstr>
      <vt:lpstr>PowerPoint 演示文稿</vt:lpstr>
      <vt:lpstr>例2.2  合并两个有序表</vt:lpstr>
      <vt:lpstr>PowerPoint 演示文稿</vt:lpstr>
      <vt:lpstr>PowerPoint 演示文稿</vt:lpstr>
      <vt:lpstr>PowerPoint 演示文稿</vt:lpstr>
      <vt:lpstr>线性表的顺序存储结构</vt:lpstr>
      <vt:lpstr>线性表的顺序存储结构（续）</vt:lpstr>
      <vt:lpstr>PowerPoint 演示文稿</vt:lpstr>
      <vt:lpstr>线性表的操作举例 --初始化操作</vt:lpstr>
      <vt:lpstr>初始化---类c语法描述</vt:lpstr>
      <vt:lpstr>初始化---用c语言描述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课堂练习</vt:lpstr>
      <vt:lpstr>PowerPoint 演示文稿</vt:lpstr>
      <vt:lpstr>线性表的链式存储—链表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课堂练习</vt:lpstr>
      <vt:lpstr>静态链表表示</vt:lpstr>
      <vt:lpstr>静态链表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双链表的删除结点过程</vt:lpstr>
      <vt:lpstr>双链表的插入结点过程</vt:lpstr>
      <vt:lpstr>PowerPoint 演示文稿</vt:lpstr>
      <vt:lpstr>四种存储方式的比较</vt:lpstr>
      <vt:lpstr>PowerPoint 演示文稿</vt:lpstr>
      <vt:lpstr>PowerPoint 演示文稿</vt:lpstr>
      <vt:lpstr>PowerPoint 演示文稿</vt:lpstr>
      <vt:lpstr>一元多项式的表示及相加 </vt:lpstr>
      <vt:lpstr>PowerPoint 演示文稿</vt:lpstr>
      <vt:lpstr>PowerPoint 演示文稿</vt:lpstr>
      <vt:lpstr>PowerPoint 演示文稿</vt:lpstr>
      <vt:lpstr>PowerPoint 演示文稿</vt:lpstr>
      <vt:lpstr>一元多项式抽象数据类型的动态链式表示</vt:lpstr>
      <vt:lpstr>操作举例：构造多项式</vt:lpstr>
      <vt:lpstr>小结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863255386@qq.com</cp:lastModifiedBy>
  <cp:revision>442</cp:revision>
  <dcterms:created xsi:type="dcterms:W3CDTF">2010-01-05T06:25:00Z</dcterms:created>
  <dcterms:modified xsi:type="dcterms:W3CDTF">2018-09-29T01:37:57Z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