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9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51" r:id="rId57"/>
    <p:sldId id="352" r:id="rId58"/>
    <p:sldId id="353" r:id="rId59"/>
    <p:sldId id="354" r:id="rId60"/>
    <p:sldId id="355" r:id="rId61"/>
    <p:sldId id="379" r:id="rId62"/>
    <p:sldId id="378" r:id="rId63"/>
    <p:sldId id="357" r:id="rId64"/>
    <p:sldId id="358" r:id="rId65"/>
    <p:sldId id="350" r:id="rId66"/>
    <p:sldId id="359" r:id="rId67"/>
    <p:sldId id="360" r:id="rId68"/>
    <p:sldId id="361" r:id="rId69"/>
    <p:sldId id="362" r:id="rId70"/>
    <p:sldId id="291" r:id="rId71"/>
    <p:sldId id="363" r:id="rId72"/>
    <p:sldId id="364" r:id="rId73"/>
    <p:sldId id="365" r:id="rId74"/>
    <p:sldId id="366" r:id="rId75"/>
    <p:sldId id="367" r:id="rId76"/>
    <p:sldId id="368" r:id="rId77"/>
    <p:sldId id="303" r:id="rId78"/>
    <p:sldId id="30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20" d="100"/>
          <a:sy n="120" d="100"/>
        </p:scale>
        <p:origin x="21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86A58-6CB0-46DD-8213-F75D75170A7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6587060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639617" y="1412777"/>
            <a:ext cx="525977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774826" y="593725"/>
            <a:ext cx="52038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ListLength( 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760539" y="4171951"/>
            <a:ext cx="85248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NextElem( L, cur_e, &amp;next_e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cur_e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next_e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774826" y="2133601"/>
            <a:ext cx="8570913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90689" y="620689"/>
            <a:ext cx="7297895" cy="149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711326" y="2234258"/>
            <a:ext cx="8443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31504" y="4196864"/>
            <a:ext cx="74888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157413" y="955675"/>
            <a:ext cx="255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375275" y="874713"/>
            <a:ext cx="4298950" cy="104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57414" y="1520826"/>
            <a:ext cx="489743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ClearList( &amp;L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35560" y="4077072"/>
            <a:ext cx="7002302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ClearList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PutElem(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ListInsert( &amp;L, i, 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ListDelete( &amp;L, i, &amp;e )</a:t>
            </a:r>
            <a:b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925639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．从 </a:t>
            </a:r>
            <a:r>
              <a:rPr lang="en-US" altLang="zh-CN" sz="2400" dirty="0"/>
              <a:t>Lb 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 dirty="0"/>
              <a:t>一个数据元素；   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．依次在 </a:t>
            </a:r>
            <a:r>
              <a:rPr lang="en-US" altLang="zh-CN" sz="2400" dirty="0"/>
              <a:t>La </a:t>
            </a:r>
            <a:r>
              <a:rPr lang="zh-CN" altLang="en-US" sz="2400" dirty="0"/>
              <a:t>中进行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 dirty="0"/>
              <a:t>； </a:t>
            </a:r>
            <a:br>
              <a:rPr lang="zh-CN" altLang="en-US" sz="2400" dirty="0"/>
            </a:br>
            <a:r>
              <a:rPr lang="en-US" altLang="zh-CN" sz="2400" dirty="0"/>
              <a:t>3.   </a:t>
            </a:r>
            <a:r>
              <a:rPr lang="zh-CN" altLang="en-US" sz="2400" dirty="0"/>
              <a:t>若不存在，则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 dirty="0">
                <a:ea typeface="华文中宋" pitchFamily="2" charset="-122"/>
              </a:rPr>
              <a:t>重复上述三步直至 </a:t>
            </a:r>
            <a:r>
              <a:rPr lang="en-US" altLang="zh-CN" sz="2400" dirty="0">
                <a:ea typeface="华文中宋" pitchFamily="2" charset="-122"/>
              </a:rPr>
              <a:t>Lb </a:t>
            </a:r>
            <a:r>
              <a:rPr lang="zh-CN" altLang="en-US" sz="2400" dirty="0">
                <a:ea typeface="华文中宋" pitchFamily="2" charset="-122"/>
              </a:rPr>
              <a:t>中的数据元素取完为止。</a:t>
            </a:r>
            <a:r>
              <a:rPr lang="zh-CN" altLang="en-US" sz="24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6312025" y="3373392"/>
            <a:ext cx="254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ListInsert</a:t>
            </a:r>
            <a:r>
              <a:rPr lang="en-US" altLang="zh-CN" dirty="0"/>
              <a:t>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318250" y="1543144"/>
            <a:ext cx="2153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GetElem</a:t>
            </a:r>
            <a:r>
              <a:rPr lang="en-US" altLang="zh-CN" dirty="0"/>
              <a:t> ( 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6299076" y="2492896"/>
            <a:ext cx="281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equal()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568524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324600" y="1924144"/>
            <a:ext cx="233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(&amp;Lb,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{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589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67091" y="2132856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24563" y="4275138"/>
            <a:ext cx="2608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90726" y="5949280"/>
            <a:ext cx="5402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653088" y="52546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lang="en-US" altLang="zh-CN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751264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19700" y="523875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2.2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03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插入一个新结点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插入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itchFamily="34" charset="0"/>
              </a:rPr>
              <a:t>L.listsize</a:t>
            </a:r>
            <a:r>
              <a:rPr lang="en-US" altLang="zh-CN" sz="2200" b="1" dirty="0">
                <a:latin typeface="Arial" pitchFamily="34" charset="0"/>
              </a:rPr>
              <a:t>+= LISTINCREMENT;</a:t>
            </a:r>
            <a:endParaRPr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itchFamily="34" charset="0"/>
              </a:rPr>
              <a:t>=&amp;(</a:t>
            </a:r>
            <a:r>
              <a:rPr lang="en-US" altLang="zh-CN" sz="2200" b="1" dirty="0" err="1">
                <a:latin typeface="Arial" pitchFamily="34" charset="0"/>
              </a:rPr>
              <a:t>L.elem</a:t>
            </a:r>
            <a:r>
              <a:rPr lang="en-US" altLang="zh-CN" sz="2200" b="1" dirty="0">
                <a:latin typeface="Arial" pitchFamily="34" charset="0"/>
              </a:rPr>
              <a:t>[L.length-1]) ;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2.4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lang="zh-CN" altLang="en-US" sz="2400" dirty="0">
                <a:ea typeface="华文中宋" pitchFamily="2" charset="-122"/>
              </a:rPr>
              <a:t>是表的长度，设它的值为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itchFamily="2" charset="-122"/>
              </a:rPr>
              <a:t>for </a:t>
            </a:r>
            <a:r>
              <a:rPr lang="zh-CN" altLang="en-US" sz="2400" dirty="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语句的循环次数为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–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+1)</a:t>
            </a:r>
            <a:r>
              <a:rPr lang="zh-CN" altLang="en-US" sz="2400" dirty="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当插入位置在表尾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=</a:t>
            </a:r>
            <a:r>
              <a:rPr lang="en-US" altLang="zh-CN" sz="2400" i="1" dirty="0">
                <a:ea typeface="华文中宋" pitchFamily="2" charset="-122"/>
              </a:rPr>
              <a:t>n 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(1)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当插入位置在表头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 1) </a:t>
            </a:r>
            <a:r>
              <a:rPr lang="zh-CN" altLang="en-US" sz="2400" dirty="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itchFamily="2" charset="-122"/>
              </a:rPr>
              <a:t>     语句执行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itchFamily="2" charset="-122"/>
              </a:rPr>
              <a:t>O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个结点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算法 </a:t>
            </a:r>
            <a:r>
              <a:rPr lang="en-US" altLang="zh-CN" sz="2800" dirty="0">
                <a:ea typeface="华文中宋" pitchFamily="2" charset="-122"/>
              </a:rPr>
              <a:t>2.5 </a:t>
            </a:r>
            <a:r>
              <a:rPr lang="en-US" altLang="zh-CN" sz="2800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for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=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= 1)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-1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O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1484785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itchFamily="2" charset="-122"/>
              </a:rPr>
              <a:t>单链表在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736844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 dirty="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 dirty="0">
                <a:ea typeface="华文新魏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 dirty="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 dirty="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1</a:t>
            </a:r>
            <a:r>
              <a:rPr lang="zh-CN" altLang="en-US" sz="2200" dirty="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 err="1">
                <a:ea typeface="华文中宋" pitchFamily="2" charset="-122"/>
              </a:rPr>
              <a:t>GetElem</a:t>
            </a:r>
            <a:r>
              <a:rPr lang="en-US" altLang="zh-CN" sz="2200" dirty="0">
                <a:ea typeface="华文中宋" pitchFamily="2" charset="-122"/>
              </a:rPr>
              <a:t>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</a:t>
              </a:r>
              <a:r>
                <a:rPr lang="en-US" altLang="zh-CN" sz="2200" dirty="0" err="1">
                  <a:ea typeface="华文中宋" pitchFamily="2" charset="-122"/>
                </a:rPr>
                <a:t>int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 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itchFamily="2" charset="-122"/>
                </a:rPr>
                <a:t>算法 </a:t>
              </a:r>
              <a:r>
                <a:rPr lang="en-US" altLang="zh-CN" sz="2200" dirty="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 </a:t>
            </a:r>
            <a:r>
              <a:rPr lang="zh-CN" altLang="en-US" sz="2200" dirty="0">
                <a:ea typeface="华文中宋" pitchFamily="2" charset="-122"/>
              </a:rPr>
              <a:t>按值查找（</a:t>
            </a:r>
            <a:r>
              <a:rPr lang="en-US" altLang="zh-CN" sz="2200" dirty="0" err="1">
                <a:ea typeface="华文中宋" pitchFamily="2" charset="-122"/>
              </a:rPr>
              <a:t>LocateElem</a:t>
            </a:r>
            <a:r>
              <a:rPr lang="en-US" altLang="zh-CN" sz="2200" dirty="0">
                <a:ea typeface="华文中宋" pitchFamily="2" charset="-122"/>
              </a:rPr>
              <a:t>( L, e) 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2</a:t>
            </a:r>
            <a:r>
              <a:rPr lang="zh-CN" altLang="en-US">
                <a:ea typeface="华文中宋" pitchFamily="2" charset="-122"/>
              </a:rPr>
              <a:t>、插入运算（</a:t>
            </a:r>
            <a:r>
              <a:rPr lang="en-US" altLang="zh-CN">
                <a:ea typeface="华文中宋" pitchFamily="2" charset="-122"/>
              </a:rPr>
              <a:t>ListInsert(&amp;L,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e</a:t>
            </a:r>
            <a:r>
              <a:rPr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/>
              <a:t>+1</a:t>
            </a:r>
            <a:r>
              <a:rPr lang="zh-CN" altLang="en-US" sz="220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2.9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3</a:t>
            </a:r>
            <a:r>
              <a:rPr lang="zh-CN" altLang="en-US" sz="2400" dirty="0">
                <a:ea typeface="华文中宋" pitchFamily="2" charset="-122"/>
              </a:rPr>
              <a:t>、删除运算（</a:t>
            </a:r>
            <a:r>
              <a:rPr lang="en-US" altLang="zh-CN" sz="2400" dirty="0" err="1">
                <a:ea typeface="华文中宋" pitchFamily="2" charset="-122"/>
              </a:rPr>
              <a:t>ListDelete</a:t>
            </a:r>
            <a:r>
              <a:rPr lang="en-US" altLang="zh-CN" sz="2400" dirty="0">
                <a:ea typeface="华文中宋" pitchFamily="2" charset="-122"/>
              </a:rPr>
              <a:t>(&amp;L,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, &amp;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565526" y="5564189"/>
            <a:ext cx="37105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44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359560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 next </a:t>
            </a:r>
            <a:r>
              <a:rPr lang="zh-CN" altLang="en-US" sz="2200" dirty="0"/>
              <a:t>指向 </a:t>
            </a:r>
            <a:r>
              <a:rPr lang="en-US" altLang="zh-CN" sz="2200" i="1" dirty="0"/>
              <a:t>a</a:t>
            </a:r>
            <a:r>
              <a:rPr lang="en-US" altLang="zh-CN" sz="2200" i="1" baseline="-25000" dirty="0"/>
              <a:t>i</a:t>
            </a:r>
            <a:r>
              <a:rPr lang="en-US" altLang="zh-CN" sz="2200" baseline="-25000" dirty="0"/>
              <a:t>+1 </a:t>
            </a:r>
            <a:r>
              <a:rPr lang="zh-CN" altLang="en-US" sz="2200" dirty="0"/>
              <a:t>。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3320140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 dirty="0">
                <a:ea typeface="华文行楷" pitchFamily="2" charset="-122"/>
              </a:rPr>
              <a:t> </a:t>
            </a:r>
            <a:r>
              <a:rPr lang="zh-CN" altLang="en-US" sz="2400" dirty="0">
                <a:ea typeface="华文行楷" pitchFamily="2" charset="-122"/>
              </a:rPr>
              <a:t>由 </a:t>
            </a:r>
            <a:r>
              <a:rPr lang="en-US" altLang="zh-CN" sz="2400" dirty="0">
                <a:ea typeface="华文行楷" pitchFamily="2" charset="-122"/>
              </a:rPr>
              <a:t>5 </a:t>
            </a:r>
            <a:r>
              <a:rPr lang="zh-CN" altLang="en-US" sz="2400" dirty="0">
                <a:ea typeface="华文行楷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 dirty="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p = L;  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while (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 dirty="0">
                <a:ea typeface="华文中宋" pitchFamily="2" charset="-122"/>
              </a:rPr>
              <a:t>}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if (!(p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next)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dirty="0">
                <a:ea typeface="华文中宋" pitchFamily="2" charset="-122"/>
              </a:rPr>
              <a:t>q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  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 = q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data;    free(q);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ListDelete_L</a:t>
            </a:r>
            <a:r>
              <a:rPr lang="en-US" altLang="zh-CN" sz="2200" dirty="0">
                <a:ea typeface="华文中宋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算法 </a:t>
            </a:r>
            <a:r>
              <a:rPr lang="en-US" altLang="zh-CN" sz="2800">
                <a:ea typeface="华文中宋" pitchFamily="2" charset="-122"/>
              </a:rPr>
              <a:t>2.10 </a:t>
            </a:r>
            <a:r>
              <a:rPr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 dirty="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itchFamily="2" charset="-122"/>
              </a:rPr>
              <a:t>        </a:t>
            </a:r>
            <a:r>
              <a:rPr lang="zh-CN" altLang="en-US" sz="2800" dirty="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4</a:t>
            </a:r>
            <a:r>
              <a:rPr lang="zh-CN" altLang="en-US" sz="2200" dirty="0">
                <a:ea typeface="华文中宋" pitchFamily="2" charset="-122"/>
              </a:rPr>
              <a:t>、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lang="zh-CN" altLang="en-US" sz="2200" dirty="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 dirty="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void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</a:t>
            </a:r>
            <a:r>
              <a:rPr lang="en-US" altLang="zh-CN" sz="2200" dirty="0" err="1">
                <a:ea typeface="华文中宋" pitchFamily="2" charset="-122"/>
              </a:rPr>
              <a:t>int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L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for (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=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&gt; 0; --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) {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dirty="0">
                <a:ea typeface="华文中宋" pitchFamily="2" charset="-122"/>
              </a:rPr>
              <a:t>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en-US" altLang="zh-CN" sz="2200" dirty="0" err="1">
                <a:ea typeface="华文中宋" pitchFamily="2" charset="-122"/>
              </a:rPr>
              <a:t>malloc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 err="1">
                <a:ea typeface="华文中宋" pitchFamily="2" charset="-122"/>
              </a:rPr>
              <a:t>scanf</a:t>
            </a:r>
            <a:r>
              <a:rPr lang="en-US" altLang="zh-CN" sz="2200" dirty="0">
                <a:ea typeface="华文中宋" pitchFamily="2" charset="-122"/>
              </a:rPr>
              <a:t>(&amp;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i="1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L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}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146676" y="5876925"/>
            <a:ext cx="295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算法 </a:t>
            </a:r>
            <a:r>
              <a:rPr lang="en-US" altLang="zh-CN">
                <a:ea typeface="华文中宋" pitchFamily="2" charset="-122"/>
              </a:rPr>
              <a:t>2.11 </a:t>
            </a:r>
            <a:r>
              <a:rPr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1</a:t>
            </a:r>
            <a:r>
              <a:rPr lang="zh-CN" altLang="en-US" sz="2200" dirty="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(A) </a:t>
            </a:r>
            <a:r>
              <a:rPr lang="zh-CN" altLang="en-US" sz="2200" dirty="0">
                <a:ea typeface="华文中宋" pitchFamily="2" charset="-122"/>
              </a:rPr>
              <a:t>必须是连续的              </a:t>
            </a:r>
            <a:r>
              <a:rPr lang="en-US" altLang="zh-CN" sz="2200" dirty="0">
                <a:ea typeface="华文中宋" pitchFamily="2" charset="-122"/>
              </a:rPr>
              <a:t>(B) </a:t>
            </a:r>
            <a:r>
              <a:rPr lang="zh-CN" altLang="en-US" sz="2200" dirty="0">
                <a:ea typeface="华文中宋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   </a:t>
            </a:r>
            <a:r>
              <a:rPr lang="en-US" altLang="zh-CN" sz="2200" dirty="0">
                <a:ea typeface="华文中宋" pitchFamily="2" charset="-122"/>
              </a:rPr>
              <a:t>(C) </a:t>
            </a:r>
            <a:r>
              <a:rPr lang="zh-CN" altLang="en-US" sz="2200" dirty="0">
                <a:ea typeface="华文中宋" pitchFamily="2" charset="-122"/>
              </a:rPr>
              <a:t>一定是不连续的          </a:t>
            </a:r>
            <a:r>
              <a:rPr lang="en-US" altLang="zh-CN" sz="2200" dirty="0">
                <a:ea typeface="华文中宋" pitchFamily="2" charset="-122"/>
              </a:rPr>
              <a:t>(D) </a:t>
            </a:r>
            <a:r>
              <a:rPr lang="zh-CN" altLang="en-US" sz="2200" dirty="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2</a:t>
            </a:r>
            <a:r>
              <a:rPr lang="zh-CN" altLang="en-US" sz="2200" dirty="0">
                <a:ea typeface="华文中宋" pitchFamily="2" charset="-122"/>
              </a:rPr>
              <a:t>、在一个单链表中，在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之后插入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zh-CN" altLang="en-US" sz="2200" dirty="0">
                <a:ea typeface="华文中宋" pitchFamily="2" charset="-122"/>
              </a:rPr>
              <a:t>所指结点，则执行 </a:t>
            </a:r>
            <a:r>
              <a:rPr lang="en-US" altLang="zh-CN" sz="2200" dirty="0">
                <a:ea typeface="华文中宋" pitchFamily="2" charset="-122"/>
              </a:rPr>
              <a:t>( )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   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</a:t>
            </a:r>
            <a:r>
              <a:rPr lang="en-US" altLang="zh-CN" sz="2200" dirty="0" err="1">
                <a:ea typeface="华文中宋" pitchFamily="2" charset="-122"/>
              </a:rPr>
              <a:t>p;p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 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s-&gt;next=p-&gt;</a:t>
            </a:r>
            <a:r>
              <a:rPr lang="en-US" altLang="zh-CN" sz="2200" dirty="0" err="1">
                <a:ea typeface="华文中宋" pitchFamily="2" charset="-122"/>
              </a:rPr>
              <a:t>next;p</a:t>
            </a:r>
            <a:r>
              <a:rPr lang="en-US" altLang="zh-CN" sz="2200" dirty="0">
                <a:ea typeface="华文中宋" pitchFamily="2" charset="-122"/>
              </a:rPr>
              <a:t>=s;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</a:t>
            </a:r>
            <a:r>
              <a:rPr lang="en-US" altLang="zh-CN" sz="2200" dirty="0" err="1">
                <a:ea typeface="华文中宋" pitchFamily="2" charset="-122"/>
              </a:rPr>
              <a:t>s;s</a:t>
            </a:r>
            <a:r>
              <a:rPr lang="en-US" altLang="zh-CN" sz="2200" dirty="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3</a:t>
            </a:r>
            <a:r>
              <a:rPr lang="zh-CN" altLang="en-US" sz="2200" dirty="0">
                <a:ea typeface="华文中宋" pitchFamily="2" charset="-122"/>
              </a:rPr>
              <a:t>、在一个单链表中，若删除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zh-CN" altLang="en-US" sz="2200" dirty="0">
                <a:ea typeface="华文中宋" pitchFamily="2" charset="-122"/>
              </a:rPr>
              <a:t>所指结点的后续结点，则执行 </a:t>
            </a:r>
            <a:r>
              <a:rPr lang="en-US" altLang="zh-CN" sz="2200" dirty="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A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B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C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itchFamily="2" charset="-122"/>
              </a:rPr>
              <a:t>   </a:t>
            </a:r>
            <a:r>
              <a:rPr lang="zh-CN" altLang="en-US" sz="2200" dirty="0">
                <a:ea typeface="华文中宋" pitchFamily="2" charset="-122"/>
              </a:rPr>
              <a:t>（</a:t>
            </a:r>
            <a:r>
              <a:rPr lang="en-US" altLang="zh-CN" sz="2200" dirty="0">
                <a:ea typeface="华文中宋" pitchFamily="2" charset="-122"/>
              </a:rPr>
              <a:t>D</a:t>
            </a:r>
            <a:r>
              <a:rPr lang="zh-CN" altLang="en-US" sz="2200" dirty="0">
                <a:ea typeface="华文中宋" pitchFamily="2" charset="-122"/>
              </a:rPr>
              <a:t>）</a:t>
            </a:r>
            <a:r>
              <a:rPr lang="en-US" altLang="zh-CN" sz="2200" dirty="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#define MAXSIZE 1000      / /</a:t>
            </a:r>
            <a:r>
              <a:rPr lang="zh-CN" altLang="en-US" dirty="0">
                <a:latin typeface="Times New Roman" pitchFamily="18" charset="0"/>
              </a:rPr>
              <a:t>链表的最大长度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ElemType</a:t>
            </a:r>
            <a:r>
              <a:rPr lang="en-US" altLang="zh-CN" dirty="0">
                <a:latin typeface="Times New Roman" pitchFamily="18" charset="0"/>
              </a:rPr>
              <a:t> data</a:t>
            </a:r>
            <a:r>
              <a:rPr lang="zh-CN" altLang="en-US" dirty="0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en-US" altLang="zh-CN" dirty="0" err="1">
                <a:latin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</a:rPr>
              <a:t> cur</a:t>
            </a:r>
            <a:r>
              <a:rPr lang="zh-CN" altLang="en-US" dirty="0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}component,  </a:t>
            </a:r>
            <a:r>
              <a:rPr lang="en-US" altLang="zh-CN" dirty="0" err="1">
                <a:latin typeface="Times New Roman" pitchFamily="18" charset="0"/>
              </a:rPr>
              <a:t>SLinkList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958976" y="4622801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由于循环链表中没有 </a:t>
            </a:r>
            <a:r>
              <a:rPr lang="en-US" altLang="zh-CN" sz="2200" dirty="0">
                <a:ea typeface="华文中宋" pitchFamily="2" charset="-122"/>
              </a:rPr>
              <a:t>NULL </a:t>
            </a:r>
            <a:r>
              <a:rPr lang="zh-CN" altLang="en-US" sz="2200" dirty="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其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 dirty="0">
                <a:ea typeface="华文中宋" pitchFamily="2" charset="-122"/>
              </a:rPr>
              <a:t>就不再像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 dirty="0">
                <a:ea typeface="华文中宋" pitchFamily="2" charset="-122"/>
              </a:rPr>
              <a:t>那样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 dirty="0">
                <a:ea typeface="华文中宋" pitchFamily="2" charset="-122"/>
              </a:rPr>
              <a:t>，而是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2855640" y="6093297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itchFamily="2" charset="-122"/>
              </a:rPr>
              <a:t>时间复杂度：</a:t>
            </a:r>
            <a:r>
              <a:rPr lang="en-US" altLang="zh-CN" sz="2200" i="1" dirty="0">
                <a:ea typeface="华文中宋" pitchFamily="2" charset="-122"/>
              </a:rPr>
              <a:t>O</a:t>
            </a:r>
            <a:r>
              <a:rPr lang="en-US" altLang="zh-CN" sz="2200" dirty="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>
            <a:grpSpLocks/>
          </p:cNvGrpSpPr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0610" y="4422776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40014" y="1928813"/>
          <a:ext cx="748823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VISIO" r:id="rId3" imgW="3823560" imgH="787320" progId="Visio.Drawing.11">
                  <p:embed/>
                </p:oleObj>
              </mc:Choice>
              <mc:Fallback>
                <p:oleObj name="VISIO" r:id="rId3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928813"/>
                        <a:ext cx="748823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24113" y="1071563"/>
          <a:ext cx="799306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VISIO" r:id="rId3" imgW="2777040" imgH="1145160" progId="Visio.Drawing.11">
                  <p:embed/>
                </p:oleObj>
              </mc:Choice>
              <mc:Fallback>
                <p:oleObj name="VISIO" r:id="rId3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071563"/>
                        <a:ext cx="7993062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952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847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{</a:t>
            </a:r>
            <a:r>
              <a:rPr lang="zh-CN" altLang="en-US" dirty="0"/>
              <a:t>顺序、链式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静态、动态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元素之间的关系采用这些元素所在的节点的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插、删不需要移动节点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25614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节点空间可动态申请追加。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775496" y="548681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 dirty="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814" y="5559426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917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 dirty="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917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>
                <a:ea typeface="华文中宋" pitchFamily="2" charset="-122"/>
              </a:rPr>
              <a:t>答：</a:t>
            </a:r>
            <a:r>
              <a:rPr lang="zh-CN" altLang="en-US" sz="2300" dirty="0"/>
              <a:t>顺序表适宜于做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链表宜于做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 dirty="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     </a:t>
            </a:r>
            <a:r>
              <a:rPr lang="zh-CN" altLang="en-US" sz="2200" dirty="0">
                <a:ea typeface="华文中宋" pitchFamily="2" charset="-122"/>
              </a:rPr>
              <a:t>一个一元多项式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可以表示为 ：    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)=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0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1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dirty="0">
                <a:ea typeface="华文中宋" pitchFamily="2" charset="-122"/>
              </a:rPr>
              <a:t>+</a:t>
            </a:r>
            <a:r>
              <a:rPr lang="en-US" altLang="zh-CN" sz="2200" i="1" dirty="0">
                <a:ea typeface="华文中宋" pitchFamily="2" charset="-122"/>
              </a:rPr>
              <a:t>p</a:t>
            </a:r>
            <a:r>
              <a:rPr lang="en-US" altLang="zh-CN" sz="2200" baseline="-30000" dirty="0">
                <a:ea typeface="华文中宋" pitchFamily="2" charset="-122"/>
              </a:rPr>
              <a:t>2</a:t>
            </a:r>
            <a:r>
              <a:rPr lang="en-US" altLang="zh-CN" sz="2200" i="1" dirty="0">
                <a:ea typeface="华文中宋" pitchFamily="2" charset="-122"/>
              </a:rPr>
              <a:t>x</a:t>
            </a:r>
            <a:r>
              <a:rPr lang="en-US" altLang="zh-CN" sz="2200" baseline="30000" dirty="0">
                <a:ea typeface="华文中宋" pitchFamily="2" charset="-122"/>
              </a:rPr>
              <a:t>2</a:t>
            </a:r>
            <a:r>
              <a:rPr lang="en-US" altLang="zh-CN" sz="2200" dirty="0">
                <a:ea typeface="华文中宋" pitchFamily="2" charset="-122"/>
              </a:rPr>
              <a:t>+…+</a:t>
            </a:r>
            <a:r>
              <a:rPr lang="en-US" altLang="zh-CN" sz="2200" i="1" dirty="0" err="1">
                <a:ea typeface="华文中宋" pitchFamily="2" charset="-122"/>
              </a:rPr>
              <a:t>p</a:t>
            </a:r>
            <a:r>
              <a:rPr lang="en-US" altLang="zh-CN" sz="2200" i="1" baseline="-30000" dirty="0" err="1">
                <a:ea typeface="华文中宋" pitchFamily="2" charset="-122"/>
              </a:rPr>
              <a:t>n</a:t>
            </a:r>
            <a:r>
              <a:rPr lang="en-US" altLang="zh-CN" sz="2200" i="1" dirty="0" err="1">
                <a:ea typeface="华文中宋" pitchFamily="2" charset="-122"/>
              </a:rPr>
              <a:t>x</a:t>
            </a:r>
            <a:r>
              <a:rPr lang="en-US" altLang="zh-CN" sz="2200" i="1" baseline="30000" dirty="0" err="1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    (</a:t>
            </a:r>
            <a:r>
              <a:rPr lang="zh-CN" altLang="en-US" sz="2200" dirty="0">
                <a:ea typeface="华文中宋" pitchFamily="2" charset="-122"/>
              </a:rPr>
              <a:t>最多有 </a:t>
            </a:r>
            <a:r>
              <a:rPr lang="en-US" altLang="zh-CN" sz="2200" i="1" dirty="0">
                <a:ea typeface="华文中宋" pitchFamily="2" charset="-122"/>
              </a:rPr>
              <a:t>n</a:t>
            </a:r>
            <a:r>
              <a:rPr lang="en-US" altLang="zh-CN" sz="2200" dirty="0">
                <a:ea typeface="华文中宋" pitchFamily="2" charset="-122"/>
              </a:rPr>
              <a:t>+1 </a:t>
            </a:r>
            <a:r>
              <a:rPr lang="zh-CN" altLang="en-US" sz="2200" dirty="0">
                <a:ea typeface="华文中宋" pitchFamily="2" charset="-122"/>
              </a:rPr>
              <a:t>项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 dirty="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endParaRPr lang="zh-CN" altLang="en-US" baseline="-30000" dirty="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itchFamily="2" charset="-122"/>
              </a:rPr>
              <a:t>      </a:t>
            </a:r>
            <a:r>
              <a:rPr lang="zh-CN" altLang="en-US" sz="2300" dirty="0">
                <a:ea typeface="华文中宋" pitchFamily="2" charset="-122"/>
              </a:rPr>
              <a:t>若 </a:t>
            </a:r>
            <a:r>
              <a:rPr lang="en-US" altLang="zh-CN" sz="2300" i="1" dirty="0">
                <a:ea typeface="华文中宋" pitchFamily="2" charset="-122"/>
              </a:rPr>
              <a:t>m </a:t>
            </a:r>
            <a:r>
              <a:rPr lang="en-US" altLang="zh-CN" sz="2300" dirty="0">
                <a:ea typeface="华文中宋" pitchFamily="2" charset="-122"/>
              </a:rPr>
              <a:t>&lt; </a:t>
            </a:r>
            <a:r>
              <a:rPr lang="en-US" altLang="zh-CN" sz="2300" i="1" dirty="0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itchFamily="2" charset="-122"/>
              </a:rPr>
              <a:t>R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)=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(</a:t>
            </a:r>
            <a:r>
              <a:rPr lang="en-US" altLang="zh-CN" sz="2300" i="1" dirty="0">
                <a:ea typeface="华文中宋" pitchFamily="2" charset="-122"/>
              </a:rPr>
              <a:t>x</a:t>
            </a:r>
            <a:r>
              <a:rPr lang="en-US" altLang="zh-CN" sz="2300" dirty="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可用线性表 </a:t>
            </a:r>
            <a:r>
              <a:rPr lang="en-US" altLang="zh-CN" sz="2300" i="1" dirty="0">
                <a:ea typeface="华文中宋" pitchFamily="2" charset="-122"/>
              </a:rPr>
              <a:t>R</a:t>
            </a:r>
            <a:r>
              <a:rPr lang="en-US" altLang="zh-CN" sz="2300" dirty="0">
                <a:ea typeface="华文中宋" pitchFamily="2" charset="-122"/>
              </a:rPr>
              <a:t> </a:t>
            </a:r>
            <a:r>
              <a:rPr lang="zh-CN" altLang="en-US" sz="2300" dirty="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itchFamily="2" charset="-122"/>
              </a:rPr>
              <a:t>                   </a:t>
            </a:r>
            <a:r>
              <a:rPr lang="en-US" altLang="zh-CN" sz="2300" i="1" dirty="0">
                <a:ea typeface="华文中宋" pitchFamily="2" charset="-122"/>
              </a:rPr>
              <a:t>R </a:t>
            </a:r>
            <a:r>
              <a:rPr lang="en-US" altLang="zh-CN" sz="2300" dirty="0">
                <a:ea typeface="华文中宋" pitchFamily="2" charset="-122"/>
              </a:rPr>
              <a:t>= (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0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1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+</a:t>
            </a:r>
            <a:r>
              <a:rPr lang="en-US" altLang="zh-CN" sz="2300" i="1" dirty="0">
                <a:ea typeface="华文中宋" pitchFamily="2" charset="-122"/>
              </a:rPr>
              <a:t>q</a:t>
            </a:r>
            <a:r>
              <a:rPr lang="en-US" altLang="zh-CN" sz="2300" baseline="-30000" dirty="0">
                <a:ea typeface="华文中宋" pitchFamily="2" charset="-122"/>
              </a:rPr>
              <a:t>2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+ </a:t>
            </a:r>
            <a:r>
              <a:rPr lang="en-US" altLang="zh-CN" sz="2300" i="1" dirty="0" err="1">
                <a:ea typeface="华文中宋" pitchFamily="2" charset="-122"/>
              </a:rPr>
              <a:t>q</a:t>
            </a:r>
            <a:r>
              <a:rPr lang="en-US" altLang="zh-CN" sz="2300" i="1" baseline="-30000" dirty="0" err="1">
                <a:ea typeface="华文中宋" pitchFamily="2" charset="-122"/>
              </a:rPr>
              <a:t>m</a:t>
            </a:r>
            <a:r>
              <a:rPr lang="en-US" altLang="zh-CN" sz="2300" dirty="0">
                <a:ea typeface="华文中宋" pitchFamily="2" charset="-122"/>
              </a:rPr>
              <a:t>, </a:t>
            </a:r>
            <a:r>
              <a:rPr lang="en-US" altLang="zh-CN" sz="2300" i="1" dirty="0">
                <a:ea typeface="华文中宋" pitchFamily="2" charset="-122"/>
              </a:rPr>
              <a:t>p</a:t>
            </a:r>
            <a:r>
              <a:rPr lang="en-US" altLang="zh-CN" sz="2300" i="1" baseline="-30000" dirty="0">
                <a:ea typeface="华文中宋" pitchFamily="2" charset="-122"/>
              </a:rPr>
              <a:t>m</a:t>
            </a:r>
            <a:r>
              <a:rPr lang="en-US" altLang="zh-CN" sz="2300" baseline="-30000" dirty="0">
                <a:ea typeface="华文中宋" pitchFamily="2" charset="-122"/>
              </a:rPr>
              <a:t>+1</a:t>
            </a:r>
            <a:r>
              <a:rPr lang="en-US" altLang="zh-CN" sz="2300" dirty="0">
                <a:ea typeface="华文中宋" pitchFamily="2" charset="-122"/>
              </a:rPr>
              <a:t>, …, </a:t>
            </a:r>
            <a:r>
              <a:rPr lang="en-US" altLang="zh-CN" sz="2300" i="1" dirty="0" err="1">
                <a:ea typeface="华文中宋" pitchFamily="2" charset="-122"/>
              </a:rPr>
              <a:t>p</a:t>
            </a:r>
            <a:r>
              <a:rPr lang="en-US" altLang="zh-CN" sz="2300" i="1" baseline="-30000" dirty="0" err="1">
                <a:ea typeface="华文中宋" pitchFamily="2" charset="-122"/>
              </a:rPr>
              <a:t>n</a:t>
            </a:r>
            <a:r>
              <a:rPr lang="zh-CN" altLang="en-US" sz="2300" dirty="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例如：        </a:t>
            </a:r>
            <a:r>
              <a:rPr lang="en-US" altLang="zh-CN" sz="2400" i="1" dirty="0">
                <a:ea typeface="华文中宋" pitchFamily="2" charset="-122"/>
              </a:rPr>
              <a:t>S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dirty="0">
                <a:ea typeface="华文中宋" pitchFamily="2" charset="-122"/>
              </a:rPr>
              <a:t>) = 1 + 3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10000</a:t>
            </a:r>
            <a:r>
              <a:rPr lang="en-US" altLang="zh-CN" sz="2400" dirty="0">
                <a:ea typeface="华文中宋" pitchFamily="2" charset="-122"/>
              </a:rPr>
              <a:t> + 2</a:t>
            </a:r>
            <a:r>
              <a:rPr lang="en-US" altLang="zh-CN" sz="2400" i="1" dirty="0">
                <a:ea typeface="华文中宋" pitchFamily="2" charset="-122"/>
              </a:rPr>
              <a:t>x</a:t>
            </a:r>
            <a:r>
              <a:rPr lang="en-US" altLang="zh-CN" sz="2400" baseline="30000" dirty="0">
                <a:ea typeface="华文中宋" pitchFamily="2" charset="-122"/>
              </a:rPr>
              <a:t>20000    </a:t>
            </a:r>
            <a:endParaRPr lang="en-US" altLang="zh-CN" sz="2400" dirty="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itchFamily="2" charset="-122"/>
              </a:rPr>
              <a:t>        </a:t>
            </a:r>
            <a:r>
              <a:rPr lang="zh-CN" altLang="en-US" sz="2500" dirty="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一般一元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次多项式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只表示非零系数项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可写成： </a:t>
            </a:r>
            <a:endParaRPr lang="zh-CN" altLang="en-US" sz="2400" i="1" baseline="30000" dirty="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itchFamily="2" charset="-122"/>
              </a:rPr>
              <a:t>其中</a:t>
            </a: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p</a:t>
            </a:r>
            <a:r>
              <a:rPr lang="en-US" altLang="zh-CN" sz="2400" i="1" baseline="-30000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≠0 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=1, 2, …,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= </a:t>
            </a:r>
            <a:r>
              <a:rPr lang="en-US" altLang="zh-CN" sz="2400" i="1" dirty="0" err="1">
                <a:ea typeface="华文中宋" pitchFamily="2" charset="-122"/>
              </a:rPr>
              <a:t>e</a:t>
            </a:r>
            <a:r>
              <a:rPr lang="en-US" altLang="zh-CN" sz="2400" i="1" baseline="-30000" dirty="0" err="1">
                <a:ea typeface="华文中宋" pitchFamily="2" charset="-122"/>
              </a:rPr>
              <a:t>m</a:t>
            </a:r>
            <a:r>
              <a:rPr lang="en-US" altLang="zh-CN" sz="2400" i="1" baseline="-300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i="1" baseline="-30000" dirty="0">
                <a:ea typeface="华文中宋" pitchFamily="2" charset="-122"/>
              </a:rPr>
              <a:t>m</a:t>
            </a:r>
            <a:r>
              <a:rPr lang="en-US" altLang="zh-CN" sz="2400" baseline="-30000" dirty="0">
                <a:ea typeface="华文中宋" pitchFamily="2" charset="-122"/>
              </a:rPr>
              <a:t>-1 </a:t>
            </a:r>
            <a:r>
              <a:rPr lang="en-US" altLang="zh-CN" sz="2400" dirty="0">
                <a:ea typeface="华文中宋" pitchFamily="2" charset="-122"/>
              </a:rPr>
              <a:t>&gt; … &gt; </a:t>
            </a:r>
            <a:r>
              <a:rPr lang="en-US" altLang="zh-CN" sz="2400" i="1" dirty="0">
                <a:ea typeface="华文中宋" pitchFamily="2" charset="-122"/>
              </a:rPr>
              <a:t>e</a:t>
            </a:r>
            <a:r>
              <a:rPr lang="en-US" altLang="zh-CN" sz="2400" baseline="-30000" dirty="0">
                <a:ea typeface="华文中宋" pitchFamily="2" charset="-122"/>
              </a:rPr>
              <a:t>1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 dirty="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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exp;  //</a:t>
            </a:r>
            <a:r>
              <a:rPr lang="zh-CN" altLang="en-US" sz="2800" dirty="0"/>
              <a:t>指数</a:t>
            </a:r>
            <a:r>
              <a:rPr lang="en-US" altLang="zh-CN" sz="2800" dirty="0"/>
              <a:t>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设置头节点的数据元素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生成节点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节点插在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节点之前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-1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-1 ,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6288901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24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522290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24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5583</Words>
  <Application>Microsoft Office PowerPoint</Application>
  <PresentationFormat>宽屏</PresentationFormat>
  <Paragraphs>921</Paragraphs>
  <Slides>77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408</cp:revision>
  <dcterms:created xsi:type="dcterms:W3CDTF">2010-01-05T06:25:07Z</dcterms:created>
  <dcterms:modified xsi:type="dcterms:W3CDTF">2018-09-13T08:49:35Z</dcterms:modified>
</cp:coreProperties>
</file>