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11/17/2024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274526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11/17/2024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28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11/17/2024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744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11/17/2024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470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11/17/2024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691729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11/17/2024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2375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11/17/2024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046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11/17/2024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6898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11/17/2024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096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11/17/2024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271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11/17/2024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315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11/17/2024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575160118"/>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w Angle View Of Clouds In Sky">
            <a:extLst>
              <a:ext uri="{FF2B5EF4-FFF2-40B4-BE49-F238E27FC236}">
                <a16:creationId xmlns:a16="http://schemas.microsoft.com/office/drawing/2014/main" id="{8B43B68D-B6DF-99ED-343B-66FE549F9B85}"/>
              </a:ext>
            </a:extLst>
          </p:cNvPr>
          <p:cNvPicPr>
            <a:picLocks noChangeAspect="1"/>
          </p:cNvPicPr>
          <p:nvPr/>
        </p:nvPicPr>
        <p:blipFill>
          <a:blip r:embed="rId2"/>
          <a:srcRect t="5704" r="-1" b="10004"/>
          <a:stretch/>
        </p:blipFill>
        <p:spPr>
          <a:xfrm>
            <a:off x="20" y="10"/>
            <a:ext cx="12188932" cy="6857990"/>
          </a:xfrm>
          <a:prstGeom prst="rect">
            <a:avLst/>
          </a:prstGeom>
        </p:spPr>
      </p:pic>
      <p:sp>
        <p:nvSpPr>
          <p:cNvPr id="11"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080920D8-F1CA-1259-B55F-070E23EF83A4}"/>
              </a:ext>
            </a:extLst>
          </p:cNvPr>
          <p:cNvSpPr>
            <a:spLocks noGrp="1"/>
          </p:cNvSpPr>
          <p:nvPr>
            <p:ph type="ctrTitle"/>
          </p:nvPr>
        </p:nvSpPr>
        <p:spPr>
          <a:xfrm>
            <a:off x="565151" y="1247140"/>
            <a:ext cx="3609982" cy="3450844"/>
          </a:xfrm>
        </p:spPr>
        <p:txBody>
          <a:bodyPr>
            <a:normAutofit fontScale="90000"/>
          </a:bodyPr>
          <a:lstStyle/>
          <a:p>
            <a:r>
              <a:rPr lang="en-IN" sz="4800" dirty="0"/>
              <a:t>Big Sales Prediction using Machine Learning</a:t>
            </a:r>
          </a:p>
        </p:txBody>
      </p:sp>
      <p:sp>
        <p:nvSpPr>
          <p:cNvPr id="3" name="Subtitle 2">
            <a:extLst>
              <a:ext uri="{FF2B5EF4-FFF2-40B4-BE49-F238E27FC236}">
                <a16:creationId xmlns:a16="http://schemas.microsoft.com/office/drawing/2014/main" id="{472BBA86-BEF7-7F40-2B29-97E5946A19EA}"/>
              </a:ext>
            </a:extLst>
          </p:cNvPr>
          <p:cNvSpPr>
            <a:spLocks noGrp="1"/>
          </p:cNvSpPr>
          <p:nvPr>
            <p:ph type="subTitle" idx="1"/>
          </p:nvPr>
        </p:nvSpPr>
        <p:spPr>
          <a:xfrm>
            <a:off x="565151" y="4818126"/>
            <a:ext cx="3609982" cy="1268984"/>
          </a:xfrm>
        </p:spPr>
        <p:txBody>
          <a:bodyPr>
            <a:normAutofit/>
          </a:bodyPr>
          <a:lstStyle/>
          <a:p>
            <a:r>
              <a:rPr lang="en-IN" sz="1800" dirty="0"/>
              <a:t>Prakhar Swaroop(E23CSEU1862)</a:t>
            </a:r>
          </a:p>
          <a:p>
            <a:r>
              <a:rPr lang="en-IN" sz="1800" dirty="0"/>
              <a:t>Kartik Chauhan(E23CSEU1863)</a:t>
            </a:r>
          </a:p>
        </p:txBody>
      </p:sp>
      <p:sp>
        <p:nvSpPr>
          <p:cNvPr id="13" name="Rectangle 1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2"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1"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832143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B2F2-1D61-119E-2172-4B222206D904}"/>
              </a:ext>
            </a:extLst>
          </p:cNvPr>
          <p:cNvSpPr>
            <a:spLocks noGrp="1"/>
          </p:cNvSpPr>
          <p:nvPr>
            <p:ph type="title"/>
          </p:nvPr>
        </p:nvSpPr>
        <p:spPr/>
        <p:txBody>
          <a:bodyPr/>
          <a:lstStyle/>
          <a:p>
            <a:r>
              <a:rPr lang="en-IN" dirty="0"/>
              <a:t>Some Real World Applications using XGBRF Regressor</a:t>
            </a:r>
          </a:p>
        </p:txBody>
      </p:sp>
      <p:sp>
        <p:nvSpPr>
          <p:cNvPr id="4" name="Rectangle 1">
            <a:extLst>
              <a:ext uri="{FF2B5EF4-FFF2-40B4-BE49-F238E27FC236}">
                <a16:creationId xmlns:a16="http://schemas.microsoft.com/office/drawing/2014/main" id="{8BC42AAA-FB5D-70EC-27BE-69C1266AD8ED}"/>
              </a:ext>
            </a:extLst>
          </p:cNvPr>
          <p:cNvSpPr>
            <a:spLocks noGrp="1" noChangeArrowheads="1"/>
          </p:cNvSpPr>
          <p:nvPr>
            <p:ph idx="1"/>
          </p:nvPr>
        </p:nvSpPr>
        <p:spPr bwMode="auto">
          <a:xfrm>
            <a:off x="1587710" y="2005781"/>
            <a:ext cx="948669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Finance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Stock price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Fraud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Credit risk assessment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Healthcare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Patient outcome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Disease diagnosis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Treatment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Marketing</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Customer segmentation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Churn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Ad targeting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5352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48BC-7B84-8E78-6CD4-A532DDB80DBC}"/>
              </a:ext>
            </a:extLst>
          </p:cNvPr>
          <p:cNvSpPr>
            <a:spLocks noGrp="1"/>
          </p:cNvSpPr>
          <p:nvPr>
            <p:ph type="ctrTitle"/>
          </p:nvPr>
        </p:nvSpPr>
        <p:spPr/>
        <p:txBody>
          <a:bodyPr>
            <a:normAutofit/>
          </a:bodyPr>
          <a:lstStyle/>
          <a:p>
            <a:r>
              <a:rPr lang="en-IN" sz="8000" dirty="0"/>
              <a:t>Thank You</a:t>
            </a:r>
          </a:p>
        </p:txBody>
      </p:sp>
      <p:sp>
        <p:nvSpPr>
          <p:cNvPr id="3" name="Subtitle 2">
            <a:extLst>
              <a:ext uri="{FF2B5EF4-FFF2-40B4-BE49-F238E27FC236}">
                <a16:creationId xmlns:a16="http://schemas.microsoft.com/office/drawing/2014/main" id="{83806AD7-71CB-165B-4C4F-CB86936E3CB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922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FE0FA-8420-32E2-F2F8-AECB71F5C576}"/>
              </a:ext>
            </a:extLst>
          </p:cNvPr>
          <p:cNvSpPr>
            <a:spLocks noGrp="1"/>
          </p:cNvSpPr>
          <p:nvPr>
            <p:ph type="title"/>
          </p:nvPr>
        </p:nvSpPr>
        <p:spPr/>
        <p:txBody>
          <a:bodyPr/>
          <a:lstStyle/>
          <a:p>
            <a:pPr algn="ctr"/>
            <a:r>
              <a:rPr lang="en-IN" dirty="0"/>
              <a:t>Aim of Our Project</a:t>
            </a:r>
          </a:p>
        </p:txBody>
      </p:sp>
      <p:sp>
        <p:nvSpPr>
          <p:cNvPr id="3" name="Content Placeholder 2">
            <a:extLst>
              <a:ext uri="{FF2B5EF4-FFF2-40B4-BE49-F238E27FC236}">
                <a16:creationId xmlns:a16="http://schemas.microsoft.com/office/drawing/2014/main" id="{C11EC006-95B7-9278-BB9E-F47FD1013765}"/>
              </a:ext>
            </a:extLst>
          </p:cNvPr>
          <p:cNvSpPr>
            <a:spLocks noGrp="1"/>
          </p:cNvSpPr>
          <p:nvPr>
            <p:ph idx="1"/>
          </p:nvPr>
        </p:nvSpPr>
        <p:spPr>
          <a:xfrm>
            <a:off x="1587710" y="1702816"/>
            <a:ext cx="9486690" cy="3926152"/>
          </a:xfrm>
        </p:spPr>
        <p:txBody>
          <a:bodyPr>
            <a:noAutofit/>
          </a:bodyPr>
          <a:lstStyle/>
          <a:p>
            <a:pPr marL="0" indent="0" algn="ctr">
              <a:buNone/>
            </a:pPr>
            <a:r>
              <a:rPr lang="en-US" sz="3200" dirty="0"/>
              <a:t>This project predicts outlet sales using Random Forest Regressor and XGBRF Regressor. Using historical sales data and features like item type, location, and visibility, the models provide accurate sales forecasts. </a:t>
            </a:r>
            <a:endParaRPr lang="en-IN" sz="3200" dirty="0"/>
          </a:p>
        </p:txBody>
      </p:sp>
    </p:spTree>
    <p:extLst>
      <p:ext uri="{BB962C8B-B14F-4D97-AF65-F5344CB8AC3E}">
        <p14:creationId xmlns:p14="http://schemas.microsoft.com/office/powerpoint/2010/main" val="109307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0B22-93B1-60FF-1835-AAB98EBEB9C7}"/>
              </a:ext>
            </a:extLst>
          </p:cNvPr>
          <p:cNvSpPr>
            <a:spLocks noGrp="1"/>
          </p:cNvSpPr>
          <p:nvPr>
            <p:ph type="title"/>
          </p:nvPr>
        </p:nvSpPr>
        <p:spPr/>
        <p:txBody>
          <a:bodyPr/>
          <a:lstStyle/>
          <a:p>
            <a:pPr algn="ctr"/>
            <a:r>
              <a:rPr lang="en-IN" dirty="0"/>
              <a:t>Working of Models Used in our Project</a:t>
            </a:r>
          </a:p>
        </p:txBody>
      </p:sp>
      <p:sp>
        <p:nvSpPr>
          <p:cNvPr id="3" name="Content Placeholder 2">
            <a:extLst>
              <a:ext uri="{FF2B5EF4-FFF2-40B4-BE49-F238E27FC236}">
                <a16:creationId xmlns:a16="http://schemas.microsoft.com/office/drawing/2014/main" id="{A6F92123-28AC-B063-948D-74EB1042BACB}"/>
              </a:ext>
            </a:extLst>
          </p:cNvPr>
          <p:cNvSpPr>
            <a:spLocks noGrp="1"/>
          </p:cNvSpPr>
          <p:nvPr>
            <p:ph idx="1"/>
          </p:nvPr>
        </p:nvSpPr>
        <p:spPr>
          <a:xfrm>
            <a:off x="1513282" y="2138751"/>
            <a:ext cx="9486690" cy="3926152"/>
          </a:xfrm>
        </p:spPr>
        <p:txBody>
          <a:bodyPr>
            <a:normAutofit/>
          </a:bodyPr>
          <a:lstStyle/>
          <a:p>
            <a:pPr marL="0" indent="0" algn="ctr">
              <a:buNone/>
            </a:pPr>
            <a:r>
              <a:rPr lang="en-US" sz="3200" dirty="0"/>
              <a:t>Random Forest averages predictions from multiple decision trees to enhance accuracy, while XGBRF combines boosting and random forest techniques to capture complex patterns. These insights optimize inventory, marketing, and resource allocation, improving efficiency and profitability.</a:t>
            </a:r>
            <a:endParaRPr lang="en-IN" sz="3200" dirty="0"/>
          </a:p>
        </p:txBody>
      </p:sp>
    </p:spTree>
    <p:extLst>
      <p:ext uri="{BB962C8B-B14F-4D97-AF65-F5344CB8AC3E}">
        <p14:creationId xmlns:p14="http://schemas.microsoft.com/office/powerpoint/2010/main" val="420095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7650A-2D90-8F55-E74C-49B506A78308}"/>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23C4C06E-24FE-ABF1-961C-692CB21D1B0C}"/>
              </a:ext>
            </a:extLst>
          </p:cNvPr>
          <p:cNvSpPr>
            <a:spLocks noGrp="1"/>
          </p:cNvSpPr>
          <p:nvPr>
            <p:ph idx="1"/>
          </p:nvPr>
        </p:nvSpPr>
        <p:spPr/>
        <p:txBody>
          <a:bodyPr/>
          <a:lstStyle/>
          <a:p>
            <a:r>
              <a:rPr lang="en-IN" sz="3200" kern="100" dirty="0">
                <a:effectLst/>
                <a:latin typeface="Aptos" panose="020B0004020202020204" pitchFamily="34" charset="0"/>
                <a:ea typeface="Aptos" panose="020B0004020202020204" pitchFamily="34" charset="0"/>
                <a:cs typeface="Times New Roman" panose="02020603050405020304" pitchFamily="18" charset="0"/>
              </a:rPr>
              <a:t>Missing values were imputed using mean, median, interpolation, and KNN methods. Categorical variables were encoded, inconsistent values standardized, and new features like </a:t>
            </a:r>
            <a:r>
              <a:rPr lang="en-IN" sz="3200" kern="100" dirty="0" err="1">
                <a:effectLst/>
                <a:latin typeface="Aptos" panose="020B0004020202020204" pitchFamily="34" charset="0"/>
                <a:ea typeface="Aptos" panose="020B0004020202020204" pitchFamily="34" charset="0"/>
                <a:cs typeface="Times New Roman" panose="02020603050405020304" pitchFamily="18" charset="0"/>
              </a:rPr>
              <a:t>Outlet_Age</a:t>
            </a:r>
            <a:r>
              <a:rPr lang="en-IN" sz="3200" kern="100" dirty="0">
                <a:effectLst/>
                <a:latin typeface="Aptos" panose="020B0004020202020204" pitchFamily="34" charset="0"/>
                <a:ea typeface="Aptos" panose="020B0004020202020204" pitchFamily="34" charset="0"/>
                <a:cs typeface="Times New Roman" panose="02020603050405020304" pitchFamily="18" charset="0"/>
              </a:rPr>
              <a:t> created. Unnecessary columns and zero values were addressed, ensuring a clean dataset for </a:t>
            </a:r>
            <a:r>
              <a:rPr lang="en-IN" sz="3200" kern="100" dirty="0" err="1">
                <a:effectLst/>
                <a:latin typeface="Aptos" panose="020B0004020202020204" pitchFamily="34" charset="0"/>
                <a:ea typeface="Aptos" panose="020B0004020202020204" pitchFamily="34" charset="0"/>
                <a:cs typeface="Times New Roman" panose="02020603050405020304" pitchFamily="18" charset="0"/>
              </a:rPr>
              <a:t>modeling</a:t>
            </a:r>
            <a:r>
              <a:rPr lang="en-IN" sz="32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898420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0DCC-4964-1DB0-A347-8DC78D6774A8}"/>
              </a:ext>
            </a:extLst>
          </p:cNvPr>
          <p:cNvSpPr>
            <a:spLocks noGrp="1"/>
          </p:cNvSpPr>
          <p:nvPr>
            <p:ph type="title"/>
          </p:nvPr>
        </p:nvSpPr>
        <p:spPr/>
        <p:txBody>
          <a:bodyPr/>
          <a:lstStyle/>
          <a:p>
            <a:r>
              <a:rPr lang="en-IN" dirty="0"/>
              <a:t>Feature Selection</a:t>
            </a:r>
          </a:p>
        </p:txBody>
      </p:sp>
      <p:sp>
        <p:nvSpPr>
          <p:cNvPr id="3" name="Content Placeholder 2">
            <a:extLst>
              <a:ext uri="{FF2B5EF4-FFF2-40B4-BE49-F238E27FC236}">
                <a16:creationId xmlns:a16="http://schemas.microsoft.com/office/drawing/2014/main" id="{683D6E9A-068A-F05B-3C51-E98CB4FC3FBF}"/>
              </a:ext>
            </a:extLst>
          </p:cNvPr>
          <p:cNvSpPr>
            <a:spLocks noGrp="1"/>
          </p:cNvSpPr>
          <p:nvPr>
            <p:ph idx="1"/>
          </p:nvPr>
        </p:nvSpPr>
        <p:spPr>
          <a:xfrm>
            <a:off x="1587710" y="1226798"/>
            <a:ext cx="9486690" cy="5280327"/>
          </a:xfrm>
        </p:spPr>
        <p:txBody>
          <a:bodyPr>
            <a:normAutofit fontScale="62500" lnSpcReduction="20000"/>
          </a:bodyPr>
          <a:lstStyle/>
          <a:p>
            <a:pPr marL="0" indent="0">
              <a:buNone/>
            </a:pPr>
            <a:r>
              <a:rPr lang="en-IN" sz="5100" kern="100" dirty="0">
                <a:effectLst/>
                <a:latin typeface="Aptos" panose="020B0004020202020204" pitchFamily="34" charset="0"/>
                <a:ea typeface="Aptos" panose="020B0004020202020204" pitchFamily="34" charset="0"/>
                <a:cs typeface="Times New Roman" panose="02020603050405020304" pitchFamily="18" charset="0"/>
              </a:rPr>
              <a:t>Feature selection was conducted using the </a:t>
            </a:r>
            <a:r>
              <a:rPr lang="en-IN" sz="5100" b="1" kern="100" dirty="0" err="1">
                <a:effectLst/>
                <a:latin typeface="Aptos" panose="020B0004020202020204" pitchFamily="34" charset="0"/>
                <a:ea typeface="Aptos" panose="020B0004020202020204" pitchFamily="34" charset="0"/>
                <a:cs typeface="Times New Roman" panose="02020603050405020304" pitchFamily="18" charset="0"/>
              </a:rPr>
              <a:t>XGBRFRegressor</a:t>
            </a:r>
            <a:r>
              <a:rPr lang="en-IN" sz="5100" kern="100" dirty="0">
                <a:effectLst/>
                <a:latin typeface="Aptos" panose="020B0004020202020204" pitchFamily="34" charset="0"/>
                <a:ea typeface="Aptos" panose="020B0004020202020204" pitchFamily="34" charset="0"/>
                <a:cs typeface="Times New Roman" panose="02020603050405020304" pitchFamily="18" charset="0"/>
              </a:rPr>
              <a:t> to identify the most important features based on their relative importance scores. Features like </a:t>
            </a:r>
            <a:r>
              <a:rPr lang="en-IN" sz="5100" kern="100" dirty="0" err="1">
                <a:effectLst/>
                <a:latin typeface="Aptos" panose="020B0004020202020204" pitchFamily="34" charset="0"/>
                <a:ea typeface="Aptos" panose="020B0004020202020204" pitchFamily="34" charset="0"/>
                <a:cs typeface="Times New Roman" panose="02020603050405020304" pitchFamily="18" charset="0"/>
              </a:rPr>
              <a:t>Item_Visibility_interpolate</a:t>
            </a:r>
            <a:r>
              <a:rPr lang="en-IN" sz="5100" kern="100" dirty="0">
                <a:effectLst/>
                <a:latin typeface="Aptos" panose="020B0004020202020204" pitchFamily="34" charset="0"/>
                <a:ea typeface="Aptos" panose="020B0004020202020204" pitchFamily="34" charset="0"/>
                <a:cs typeface="Times New Roman" panose="02020603050405020304" pitchFamily="18" charset="0"/>
              </a:rPr>
              <a:t>, </a:t>
            </a:r>
            <a:r>
              <a:rPr lang="en-IN" sz="5100" kern="100" dirty="0" err="1">
                <a:effectLst/>
                <a:latin typeface="Aptos" panose="020B0004020202020204" pitchFamily="34" charset="0"/>
                <a:ea typeface="Aptos" panose="020B0004020202020204" pitchFamily="34" charset="0"/>
                <a:cs typeface="Times New Roman" panose="02020603050405020304" pitchFamily="18" charset="0"/>
              </a:rPr>
              <a:t>Item_Weight_interploate</a:t>
            </a:r>
            <a:r>
              <a:rPr lang="en-IN" sz="5100" kern="100" dirty="0">
                <a:effectLst/>
                <a:latin typeface="Aptos" panose="020B0004020202020204" pitchFamily="34" charset="0"/>
                <a:ea typeface="Aptos" panose="020B0004020202020204" pitchFamily="34" charset="0"/>
                <a:cs typeface="Times New Roman" panose="02020603050405020304" pitchFamily="18" charset="0"/>
              </a:rPr>
              <a:t>, Item_Type, </a:t>
            </a:r>
            <a:r>
              <a:rPr lang="en-IN" sz="5100" kern="100" dirty="0" err="1">
                <a:effectLst/>
                <a:latin typeface="Aptos" panose="020B0004020202020204" pitchFamily="34" charset="0"/>
                <a:ea typeface="Aptos" panose="020B0004020202020204" pitchFamily="34" charset="0"/>
                <a:cs typeface="Times New Roman" panose="02020603050405020304" pitchFamily="18" charset="0"/>
              </a:rPr>
              <a:t>Outlet_Location_Type</a:t>
            </a:r>
            <a:r>
              <a:rPr lang="en-IN" sz="5100" kern="100" dirty="0">
                <a:effectLst/>
                <a:latin typeface="Aptos" panose="020B0004020202020204" pitchFamily="34" charset="0"/>
                <a:ea typeface="Aptos" panose="020B0004020202020204" pitchFamily="34" charset="0"/>
                <a:cs typeface="Times New Roman" panose="02020603050405020304" pitchFamily="18" charset="0"/>
              </a:rPr>
              <a:t>, </a:t>
            </a:r>
            <a:r>
              <a:rPr lang="en-IN" sz="5100" kern="100" dirty="0" err="1">
                <a:effectLst/>
                <a:latin typeface="Aptos" panose="020B0004020202020204" pitchFamily="34" charset="0"/>
                <a:ea typeface="Aptos" panose="020B0004020202020204" pitchFamily="34" charset="0"/>
                <a:cs typeface="Times New Roman" panose="02020603050405020304" pitchFamily="18" charset="0"/>
              </a:rPr>
              <a:t>Item_Identifier</a:t>
            </a:r>
            <a:r>
              <a:rPr lang="en-IN" sz="5100" kern="100" dirty="0">
                <a:effectLst/>
                <a:latin typeface="Aptos" panose="020B0004020202020204" pitchFamily="34" charset="0"/>
                <a:ea typeface="Aptos" panose="020B0004020202020204" pitchFamily="34" charset="0"/>
                <a:cs typeface="Times New Roman" panose="02020603050405020304" pitchFamily="18" charset="0"/>
              </a:rPr>
              <a:t>, and </a:t>
            </a:r>
            <a:r>
              <a:rPr lang="en-IN" sz="5100" kern="100" dirty="0" err="1">
                <a:effectLst/>
                <a:latin typeface="Aptos" panose="020B0004020202020204" pitchFamily="34" charset="0"/>
                <a:ea typeface="Aptos" panose="020B0004020202020204" pitchFamily="34" charset="0"/>
                <a:cs typeface="Times New Roman" panose="02020603050405020304" pitchFamily="18" charset="0"/>
              </a:rPr>
              <a:t>Item_Fat_Content</a:t>
            </a:r>
            <a:r>
              <a:rPr lang="en-IN" sz="5100" kern="100" dirty="0">
                <a:effectLst/>
                <a:latin typeface="Aptos" panose="020B0004020202020204" pitchFamily="34" charset="0"/>
                <a:ea typeface="Aptos" panose="020B0004020202020204" pitchFamily="34" charset="0"/>
                <a:cs typeface="Times New Roman" panose="02020603050405020304" pitchFamily="18" charset="0"/>
              </a:rPr>
              <a:t> were deemed less significant and excluded from the final model. This refinement aimed to enhance model performance by focusing on impactful predictors while reducing noise and dimensionality in the dataset.</a:t>
            </a:r>
          </a:p>
          <a:p>
            <a:endParaRPr lang="en-IN" dirty="0"/>
          </a:p>
        </p:txBody>
      </p:sp>
    </p:spTree>
    <p:extLst>
      <p:ext uri="{BB962C8B-B14F-4D97-AF65-F5344CB8AC3E}">
        <p14:creationId xmlns:p14="http://schemas.microsoft.com/office/powerpoint/2010/main" val="4289835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E1D6B-DE20-41DF-50D0-06903909BD90}"/>
              </a:ext>
            </a:extLst>
          </p:cNvPr>
          <p:cNvSpPr>
            <a:spLocks noGrp="1"/>
          </p:cNvSpPr>
          <p:nvPr>
            <p:ph type="title"/>
          </p:nvPr>
        </p:nvSpPr>
        <p:spPr/>
        <p:txBody>
          <a:bodyPr/>
          <a:lstStyle/>
          <a:p>
            <a:r>
              <a:rPr lang="en-IN" dirty="0"/>
              <a:t>Evaluation Metrics</a:t>
            </a:r>
          </a:p>
        </p:txBody>
      </p:sp>
      <p:sp>
        <p:nvSpPr>
          <p:cNvPr id="3" name="Content Placeholder 2">
            <a:extLst>
              <a:ext uri="{FF2B5EF4-FFF2-40B4-BE49-F238E27FC236}">
                <a16:creationId xmlns:a16="http://schemas.microsoft.com/office/drawing/2014/main" id="{2D217B32-FB49-3862-4496-1A99F230D2ED}"/>
              </a:ext>
            </a:extLst>
          </p:cNvPr>
          <p:cNvSpPr>
            <a:spLocks noGrp="1"/>
          </p:cNvSpPr>
          <p:nvPr>
            <p:ph idx="1"/>
          </p:nvPr>
        </p:nvSpPr>
        <p:spPr>
          <a:xfrm>
            <a:off x="1587710" y="1233377"/>
            <a:ext cx="9486690" cy="5411972"/>
          </a:xfrm>
        </p:spPr>
        <p:txBody>
          <a:bodyPr>
            <a:noAutofit/>
          </a:bodyPr>
          <a:lstStyle/>
          <a:p>
            <a:pPr>
              <a:lnSpc>
                <a:spcPct val="107000"/>
              </a:lnSpc>
              <a:spcAft>
                <a:spcPts val="800"/>
              </a:spcAft>
            </a:pPr>
            <a:r>
              <a:rPr lang="en-IN" sz="2400" b="1" kern="100" dirty="0">
                <a:effectLst/>
                <a:latin typeface="Aptos" panose="020B0004020202020204" pitchFamily="34" charset="0"/>
                <a:ea typeface="Aptos" panose="020B0004020202020204" pitchFamily="34" charset="0"/>
                <a:cs typeface="Times New Roman" panose="02020603050405020304" pitchFamily="18" charset="0"/>
              </a:rPr>
              <a:t>Mean Absolute Error (MAE)</a:t>
            </a:r>
            <a:r>
              <a:rPr lang="en-IN" sz="2400" kern="100" dirty="0">
                <a:effectLst/>
                <a:latin typeface="Aptos" panose="020B0004020202020204" pitchFamily="34" charset="0"/>
                <a:ea typeface="Aptos" panose="020B0004020202020204" pitchFamily="34" charset="0"/>
                <a:cs typeface="Times New Roman" panose="02020603050405020304" pitchFamily="18" charset="0"/>
              </a:rPr>
              <a:t>: Measures the average magnitude of errors in predictions, without considering their direction. It’s calculated as the average of the absolute differences between predicted and actual values, giving a clear measure of prediction accuracy.</a:t>
            </a:r>
          </a:p>
          <a:p>
            <a:pPr>
              <a:lnSpc>
                <a:spcPct val="107000"/>
              </a:lnSpc>
              <a:spcAft>
                <a:spcPts val="800"/>
              </a:spcAft>
            </a:pPr>
            <a:r>
              <a:rPr lang="en-IN" sz="2400" kern="100" dirty="0">
                <a:effectLst/>
                <a:latin typeface="Aptos" panose="020B0004020202020204" pitchFamily="34" charset="0"/>
                <a:ea typeface="Aptos" panose="020B0004020202020204" pitchFamily="34" charset="0"/>
                <a:cs typeface="Times New Roman" panose="02020603050405020304" pitchFamily="18" charset="0"/>
              </a:rPr>
              <a:t> </a:t>
            </a:r>
            <a:r>
              <a:rPr lang="en-IN" sz="2400" b="1" kern="100" dirty="0">
                <a:effectLst/>
                <a:latin typeface="Aptos" panose="020B0004020202020204" pitchFamily="34" charset="0"/>
                <a:ea typeface="Aptos" panose="020B0004020202020204" pitchFamily="34" charset="0"/>
                <a:cs typeface="Times New Roman" panose="02020603050405020304" pitchFamily="18" charset="0"/>
              </a:rPr>
              <a:t>Mean Squared Error (MSE)</a:t>
            </a:r>
            <a:r>
              <a:rPr lang="en-IN" sz="2400" kern="100" dirty="0">
                <a:effectLst/>
                <a:latin typeface="Aptos" panose="020B0004020202020204" pitchFamily="34" charset="0"/>
                <a:ea typeface="Aptos" panose="020B0004020202020204" pitchFamily="34" charset="0"/>
                <a:cs typeface="Times New Roman" panose="02020603050405020304" pitchFamily="18" charset="0"/>
              </a:rPr>
              <a:t>: Computes the average of the squared differences between predicted and actual values. Squaring amplifies larger errors, making MSE sensitive to large outliers, and thus useful for understanding overall error impact.</a:t>
            </a:r>
          </a:p>
          <a:p>
            <a:pPr>
              <a:lnSpc>
                <a:spcPct val="107000"/>
              </a:lnSpc>
              <a:spcAft>
                <a:spcPts val="800"/>
              </a:spcAft>
            </a:pPr>
            <a:r>
              <a:rPr lang="en-IN" sz="2400" kern="100" dirty="0">
                <a:effectLst/>
                <a:latin typeface="Aptos" panose="020B0004020202020204" pitchFamily="34" charset="0"/>
                <a:ea typeface="Aptos" panose="020B0004020202020204" pitchFamily="34" charset="0"/>
                <a:cs typeface="Times New Roman" panose="02020603050405020304" pitchFamily="18" charset="0"/>
              </a:rPr>
              <a:t> </a:t>
            </a:r>
            <a:r>
              <a:rPr lang="en-IN" sz="2400" b="1" kern="100" dirty="0">
                <a:effectLst/>
                <a:latin typeface="Aptos" panose="020B0004020202020204" pitchFamily="34" charset="0"/>
                <a:ea typeface="Aptos" panose="020B0004020202020204" pitchFamily="34" charset="0"/>
                <a:cs typeface="Times New Roman" panose="02020603050405020304" pitchFamily="18" charset="0"/>
              </a:rPr>
              <a:t>R² Score (Coefficient of Determination)</a:t>
            </a:r>
            <a:r>
              <a:rPr lang="en-IN" sz="2400" kern="100" dirty="0">
                <a:effectLst/>
                <a:latin typeface="Aptos" panose="020B0004020202020204" pitchFamily="34" charset="0"/>
                <a:ea typeface="Aptos" panose="020B0004020202020204" pitchFamily="34" charset="0"/>
                <a:cs typeface="Times New Roman" panose="02020603050405020304" pitchFamily="18" charset="0"/>
              </a:rPr>
              <a:t>: Indicates the proportion of variance in the target variable explained by the model. It ranges from 0 to 1, where higher values represent better fit, and is used to assess model performance.</a:t>
            </a:r>
          </a:p>
          <a:p>
            <a:endParaRPr lang="en-IN" sz="2400" dirty="0"/>
          </a:p>
        </p:txBody>
      </p:sp>
    </p:spTree>
    <p:extLst>
      <p:ext uri="{BB962C8B-B14F-4D97-AF65-F5344CB8AC3E}">
        <p14:creationId xmlns:p14="http://schemas.microsoft.com/office/powerpoint/2010/main" val="63566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89F06-CEDB-009F-0414-64D8BCAC52F0}"/>
              </a:ext>
            </a:extLst>
          </p:cNvPr>
          <p:cNvSpPr>
            <a:spLocks noGrp="1"/>
          </p:cNvSpPr>
          <p:nvPr>
            <p:ph type="title"/>
          </p:nvPr>
        </p:nvSpPr>
        <p:spPr/>
        <p:txBody>
          <a:bodyPr/>
          <a:lstStyle/>
          <a:p>
            <a:r>
              <a:rPr lang="en-IN" dirty="0"/>
              <a:t>Evaluation Results</a:t>
            </a:r>
          </a:p>
        </p:txBody>
      </p:sp>
      <p:graphicFrame>
        <p:nvGraphicFramePr>
          <p:cNvPr id="4" name="Content Placeholder 3">
            <a:extLst>
              <a:ext uri="{FF2B5EF4-FFF2-40B4-BE49-F238E27FC236}">
                <a16:creationId xmlns:a16="http://schemas.microsoft.com/office/drawing/2014/main" id="{D9EDEED6-C07C-4FFD-5C6D-94CCB05B5A14}"/>
              </a:ext>
            </a:extLst>
          </p:cNvPr>
          <p:cNvGraphicFramePr>
            <a:graphicFrameLocks noGrp="1"/>
          </p:cNvGraphicFramePr>
          <p:nvPr>
            <p:ph idx="1"/>
            <p:extLst>
              <p:ext uri="{D42A27DB-BD31-4B8C-83A1-F6EECF244321}">
                <p14:modId xmlns:p14="http://schemas.microsoft.com/office/powerpoint/2010/main" val="1480317964"/>
              </p:ext>
            </p:extLst>
          </p:nvPr>
        </p:nvGraphicFramePr>
        <p:xfrm>
          <a:off x="1992087" y="1818166"/>
          <a:ext cx="8937169" cy="3912783"/>
        </p:xfrm>
        <a:graphic>
          <a:graphicData uri="http://schemas.openxmlformats.org/drawingml/2006/table">
            <a:tbl>
              <a:tblPr firstRow="1" firstCol="1" bandRow="1">
                <a:tableStyleId>{5C22544A-7EE6-4342-B048-85BDC9FD1C3A}</a:tableStyleId>
              </a:tblPr>
              <a:tblGrid>
                <a:gridCol w="1297708">
                  <a:extLst>
                    <a:ext uri="{9D8B030D-6E8A-4147-A177-3AD203B41FA5}">
                      <a16:colId xmlns:a16="http://schemas.microsoft.com/office/drawing/2014/main" val="2427446211"/>
                    </a:ext>
                  </a:extLst>
                </a:gridCol>
                <a:gridCol w="2456109">
                  <a:extLst>
                    <a:ext uri="{9D8B030D-6E8A-4147-A177-3AD203B41FA5}">
                      <a16:colId xmlns:a16="http://schemas.microsoft.com/office/drawing/2014/main" val="1309881071"/>
                    </a:ext>
                  </a:extLst>
                </a:gridCol>
                <a:gridCol w="2591676">
                  <a:extLst>
                    <a:ext uri="{9D8B030D-6E8A-4147-A177-3AD203B41FA5}">
                      <a16:colId xmlns:a16="http://schemas.microsoft.com/office/drawing/2014/main" val="1334861017"/>
                    </a:ext>
                  </a:extLst>
                </a:gridCol>
                <a:gridCol w="2591676">
                  <a:extLst>
                    <a:ext uri="{9D8B030D-6E8A-4147-A177-3AD203B41FA5}">
                      <a16:colId xmlns:a16="http://schemas.microsoft.com/office/drawing/2014/main" val="1796262864"/>
                    </a:ext>
                  </a:extLst>
                </a:gridCol>
              </a:tblGrid>
              <a:tr h="1242367">
                <a:tc>
                  <a:txBody>
                    <a:bodyPr/>
                    <a:lstStyle/>
                    <a:p>
                      <a:pPr algn="l">
                        <a:lnSpc>
                          <a:spcPct val="107000"/>
                        </a:lnSpc>
                        <a:spcAft>
                          <a:spcPts val="800"/>
                        </a:spcAft>
                      </a:pPr>
                      <a:r>
                        <a:rPr lang="en-IN" sz="1600" kern="100">
                          <a:effectLst/>
                        </a:rPr>
                        <a:t>Model Name</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a:effectLst/>
                        </a:rPr>
                        <a:t>Mean Absolute Error</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a:effectLst/>
                        </a:rPr>
                        <a:t>Mean Squared Error</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a:effectLst/>
                        </a:rPr>
                        <a:t>R-squared Error</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3625421"/>
                  </a:ext>
                </a:extLst>
              </a:tr>
              <a:tr h="1438102">
                <a:tc>
                  <a:txBody>
                    <a:bodyPr/>
                    <a:lstStyle/>
                    <a:p>
                      <a:pPr algn="l">
                        <a:lnSpc>
                          <a:spcPct val="107000"/>
                        </a:lnSpc>
                        <a:spcAft>
                          <a:spcPts val="800"/>
                        </a:spcAft>
                      </a:pPr>
                      <a:r>
                        <a:rPr lang="en-IN" sz="1600" kern="100">
                          <a:effectLst/>
                        </a:rPr>
                        <a:t>Random Forest Regressor</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a:effectLst/>
                        </a:rPr>
                        <a:t>840.9972969527988</a:t>
                      </a:r>
                      <a:endParaRPr lang="en-IN" sz="1100" kern="100">
                        <a:effectLst/>
                      </a:endParaRPr>
                    </a:p>
                    <a:p>
                      <a:pPr algn="l">
                        <a:lnSpc>
                          <a:spcPct val="107000"/>
                        </a:lnSpc>
                        <a:spcAft>
                          <a:spcPts val="800"/>
                        </a:spcAft>
                      </a:pPr>
                      <a:r>
                        <a:rPr lang="en-IN" sz="1600" kern="100">
                          <a:effectLst/>
                        </a:rPr>
                        <a:t> </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a:effectLst/>
                        </a:rPr>
                        <a:t>1484352.251595246</a:t>
                      </a:r>
                      <a:endParaRPr lang="en-IN" sz="1100" kern="100">
                        <a:effectLst/>
                      </a:endParaRPr>
                    </a:p>
                    <a:p>
                      <a:pPr algn="l">
                        <a:lnSpc>
                          <a:spcPct val="107000"/>
                        </a:lnSpc>
                        <a:spcAft>
                          <a:spcPts val="800"/>
                        </a:spcAft>
                      </a:pPr>
                      <a:r>
                        <a:rPr lang="en-IN" sz="1600" kern="100">
                          <a:effectLst/>
                        </a:rPr>
                        <a:t> </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a:effectLst/>
                        </a:rPr>
                        <a:t>0.4538746876477048</a:t>
                      </a:r>
                      <a:endParaRPr lang="en-IN" sz="1100" kern="100">
                        <a:effectLst/>
                      </a:endParaRPr>
                    </a:p>
                    <a:p>
                      <a:pPr algn="l">
                        <a:lnSpc>
                          <a:spcPct val="107000"/>
                        </a:lnSpc>
                        <a:spcAft>
                          <a:spcPts val="800"/>
                        </a:spcAft>
                      </a:pPr>
                      <a:r>
                        <a:rPr lang="en-IN" sz="1600" kern="100">
                          <a:effectLst/>
                        </a:rPr>
                        <a:t> </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3362515"/>
                  </a:ext>
                </a:extLst>
              </a:tr>
              <a:tr h="1232314">
                <a:tc>
                  <a:txBody>
                    <a:bodyPr/>
                    <a:lstStyle/>
                    <a:p>
                      <a:pPr algn="l">
                        <a:lnSpc>
                          <a:spcPct val="107000"/>
                        </a:lnSpc>
                        <a:spcAft>
                          <a:spcPts val="800"/>
                        </a:spcAft>
                      </a:pPr>
                      <a:r>
                        <a:rPr lang="en-IN" sz="1600" kern="100">
                          <a:effectLst/>
                        </a:rPr>
                        <a:t>XGBRF Regressor</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a:effectLst/>
                        </a:rPr>
                        <a:t>714.6033522105251</a:t>
                      </a:r>
                      <a:endParaRPr lang="en-IN" sz="1100" kern="100">
                        <a:effectLst/>
                      </a:endParaRPr>
                    </a:p>
                    <a:p>
                      <a:pPr algn="l">
                        <a:lnSpc>
                          <a:spcPct val="107000"/>
                        </a:lnSpc>
                        <a:spcAft>
                          <a:spcPts val="800"/>
                        </a:spcAft>
                      </a:pPr>
                      <a:r>
                        <a:rPr lang="en-IN" sz="1600" kern="100">
                          <a:effectLst/>
                        </a:rPr>
                        <a:t> </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a:effectLst/>
                        </a:rPr>
                        <a:t>1047393.4927614973</a:t>
                      </a:r>
                      <a:endParaRPr lang="en-IN" sz="1100" kern="100">
                        <a:effectLst/>
                      </a:endParaRPr>
                    </a:p>
                    <a:p>
                      <a:pPr algn="l">
                        <a:lnSpc>
                          <a:spcPct val="107000"/>
                        </a:lnSpc>
                        <a:spcAft>
                          <a:spcPts val="800"/>
                        </a:spcAft>
                      </a:pPr>
                      <a:r>
                        <a:rPr lang="en-IN" sz="1600" kern="100">
                          <a:effectLst/>
                        </a:rPr>
                        <a:t> </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600" kern="100" dirty="0">
                          <a:effectLst/>
                        </a:rPr>
                        <a:t>0.6146412701059387</a:t>
                      </a:r>
                      <a:endParaRPr lang="en-IN" sz="1100" kern="100" dirty="0">
                        <a:effectLst/>
                      </a:endParaRPr>
                    </a:p>
                    <a:p>
                      <a:pPr algn="l">
                        <a:lnSpc>
                          <a:spcPct val="107000"/>
                        </a:lnSpc>
                        <a:spcAft>
                          <a:spcPts val="800"/>
                        </a:spcAft>
                      </a:pPr>
                      <a:r>
                        <a:rPr lang="en-IN" sz="1600" kern="100" dirty="0">
                          <a:effectLst/>
                        </a:rPr>
                        <a:t> </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1709175"/>
                  </a:ext>
                </a:extLst>
              </a:tr>
            </a:tbl>
          </a:graphicData>
        </a:graphic>
      </p:graphicFrame>
    </p:spTree>
    <p:extLst>
      <p:ext uri="{BB962C8B-B14F-4D97-AF65-F5344CB8AC3E}">
        <p14:creationId xmlns:p14="http://schemas.microsoft.com/office/powerpoint/2010/main" val="1053644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F00A0-1BFE-33FD-DE65-01C6259F151C}"/>
              </a:ext>
            </a:extLst>
          </p:cNvPr>
          <p:cNvSpPr>
            <a:spLocks noGrp="1"/>
          </p:cNvSpPr>
          <p:nvPr>
            <p:ph type="title"/>
          </p:nvPr>
        </p:nvSpPr>
        <p:spPr/>
        <p:txBody>
          <a:bodyPr/>
          <a:lstStyle/>
          <a:p>
            <a:r>
              <a:rPr lang="en-IN" dirty="0"/>
              <a:t>Result upon comparison of models</a:t>
            </a:r>
          </a:p>
        </p:txBody>
      </p:sp>
      <p:sp>
        <p:nvSpPr>
          <p:cNvPr id="3" name="Content Placeholder 2">
            <a:extLst>
              <a:ext uri="{FF2B5EF4-FFF2-40B4-BE49-F238E27FC236}">
                <a16:creationId xmlns:a16="http://schemas.microsoft.com/office/drawing/2014/main" id="{7E3FA64D-7E01-9699-00E9-C39F4A788F7C}"/>
              </a:ext>
            </a:extLst>
          </p:cNvPr>
          <p:cNvSpPr>
            <a:spLocks noGrp="1"/>
          </p:cNvSpPr>
          <p:nvPr>
            <p:ph idx="1"/>
          </p:nvPr>
        </p:nvSpPr>
        <p:spPr>
          <a:xfrm>
            <a:off x="1587710" y="2002009"/>
            <a:ext cx="9486690" cy="4777792"/>
          </a:xfrm>
        </p:spPr>
        <p:txBody>
          <a:bodyPr>
            <a:noAutofit/>
          </a:bodyPr>
          <a:lstStyle/>
          <a:p>
            <a:pPr marL="0" indent="0">
              <a:lnSpc>
                <a:spcPct val="107000"/>
              </a:lnSpc>
              <a:spcAft>
                <a:spcPts val="800"/>
              </a:spcAft>
              <a:buNone/>
            </a:pPr>
            <a:r>
              <a:rPr lang="en-IN" sz="3200" b="1" kern="100" dirty="0">
                <a:effectLst/>
                <a:latin typeface="Aptos" panose="020B0004020202020204" pitchFamily="34" charset="0"/>
                <a:ea typeface="Aptos" panose="020B0004020202020204" pitchFamily="34" charset="0"/>
                <a:cs typeface="Times New Roman" panose="02020603050405020304" pitchFamily="18" charset="0"/>
              </a:rPr>
              <a:t>Conclusion:</a:t>
            </a:r>
          </a:p>
          <a:p>
            <a:pPr marL="0" indent="0">
              <a:lnSpc>
                <a:spcPct val="107000"/>
              </a:lnSpc>
              <a:spcAft>
                <a:spcPts val="800"/>
              </a:spcAft>
              <a:buNone/>
            </a:pPr>
            <a:r>
              <a:rPr lang="en-IN" sz="3200" kern="100" dirty="0">
                <a:effectLst/>
                <a:latin typeface="Aptos" panose="020B0004020202020204" pitchFamily="34" charset="0"/>
                <a:ea typeface="Aptos" panose="020B0004020202020204" pitchFamily="34" charset="0"/>
                <a:cs typeface="Times New Roman" panose="02020603050405020304" pitchFamily="18" charset="0"/>
              </a:rPr>
              <a:t>In this project, we applied both Random Forest and XGBRF Regressors to predict outlet sales, comparing their performance. XGBRF outperformed Random Forest by capturing complex sales patterns more accurately, thanks to its boosting approach, making it a more effective model for forecasting in retail analytics.</a:t>
            </a:r>
          </a:p>
        </p:txBody>
      </p:sp>
    </p:spTree>
    <p:extLst>
      <p:ext uri="{BB962C8B-B14F-4D97-AF65-F5344CB8AC3E}">
        <p14:creationId xmlns:p14="http://schemas.microsoft.com/office/powerpoint/2010/main" val="61516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F0A1-9E06-52AA-C041-58CC7C772B42}"/>
              </a:ext>
            </a:extLst>
          </p:cNvPr>
          <p:cNvSpPr>
            <a:spLocks noGrp="1"/>
          </p:cNvSpPr>
          <p:nvPr>
            <p:ph type="title"/>
          </p:nvPr>
        </p:nvSpPr>
        <p:spPr/>
        <p:txBody>
          <a:bodyPr/>
          <a:lstStyle/>
          <a:p>
            <a:r>
              <a:rPr lang="en-IN" dirty="0"/>
              <a:t>Some Real World </a:t>
            </a:r>
            <a:r>
              <a:rPr lang="en-IN" dirty="0" err="1"/>
              <a:t>Applicatios</a:t>
            </a:r>
            <a:r>
              <a:rPr lang="en-IN" dirty="0"/>
              <a:t> using Random Forest Regressor</a:t>
            </a:r>
          </a:p>
        </p:txBody>
      </p:sp>
      <p:sp>
        <p:nvSpPr>
          <p:cNvPr id="3" name="Content Placeholder 2">
            <a:extLst>
              <a:ext uri="{FF2B5EF4-FFF2-40B4-BE49-F238E27FC236}">
                <a16:creationId xmlns:a16="http://schemas.microsoft.com/office/drawing/2014/main" id="{72F100DF-E192-51DE-A637-2F4881683E56}"/>
              </a:ext>
            </a:extLst>
          </p:cNvPr>
          <p:cNvSpPr>
            <a:spLocks noGrp="1"/>
          </p:cNvSpPr>
          <p:nvPr>
            <p:ph idx="1"/>
          </p:nvPr>
        </p:nvSpPr>
        <p:spPr>
          <a:xfrm>
            <a:off x="1587710" y="2005781"/>
            <a:ext cx="9486690" cy="4724628"/>
          </a:xfrm>
        </p:spPr>
        <p:txBody>
          <a:bodyPr>
            <a:noAutofit/>
          </a:bodyPr>
          <a:lstStyle/>
          <a:p>
            <a:pPr>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Predicting Housing Prices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Used to estimate real estate values based on features like location, size, and condition.</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Financial Forecasting</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Applied in stock market prediction and credit scoring,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analyzing</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past trends and variables to forecast future performance.</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Healthcare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Helps in predicting patient outcomes, disease progression, or medical costs by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analyzing</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patient data and medical histories.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Retail and Sales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Utilized to predict product demand, sales forecasting, and inventory management based on historical sales data.</a:t>
            </a:r>
          </a:p>
          <a:p>
            <a:pPr>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Energy Consumption</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Used to predict electricity demand, optimize energy grid operations, and plan for sustainable energy needs.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Environmental Science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Assists in predicting air quality, weather patterns, and pollution levels by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analyzing</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historical environmental data</a:t>
            </a:r>
          </a:p>
          <a:p>
            <a:endParaRPr lang="en-IN" sz="1800" dirty="0"/>
          </a:p>
        </p:txBody>
      </p:sp>
    </p:spTree>
    <p:extLst>
      <p:ext uri="{BB962C8B-B14F-4D97-AF65-F5344CB8AC3E}">
        <p14:creationId xmlns:p14="http://schemas.microsoft.com/office/powerpoint/2010/main" val="2915369357"/>
      </p:ext>
    </p:extLst>
  </p:cSld>
  <p:clrMapOvr>
    <a:masterClrMapping/>
  </p:clrMapOvr>
</p:sld>
</file>

<file path=ppt/theme/theme1.xml><?xml version="1.0" encoding="utf-8"?>
<a:theme xmlns:a="http://schemas.openxmlformats.org/drawingml/2006/main" name="Interweave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113</TotalTime>
  <Words>634</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Avenir Next</vt:lpstr>
      <vt:lpstr>Neue Haas Grotesk Text Pro</vt:lpstr>
      <vt:lpstr>InterweaveVTI</vt:lpstr>
      <vt:lpstr>Big Sales Prediction using Machine Learning</vt:lpstr>
      <vt:lpstr>Aim of Our Project</vt:lpstr>
      <vt:lpstr>Working of Models Used in our Project</vt:lpstr>
      <vt:lpstr>Data Preprocessing</vt:lpstr>
      <vt:lpstr>Feature Selection</vt:lpstr>
      <vt:lpstr>Evaluation Metrics</vt:lpstr>
      <vt:lpstr>Evaluation Results</vt:lpstr>
      <vt:lpstr>Result upon comparison of models</vt:lpstr>
      <vt:lpstr>Some Real World Applicatios using Random Forest Regressor</vt:lpstr>
      <vt:lpstr>Some Real World Applications using XGBRF Regressor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Amit</dc:creator>
  <cp:lastModifiedBy>Amit</cp:lastModifiedBy>
  <cp:revision>1</cp:revision>
  <dcterms:created xsi:type="dcterms:W3CDTF">2024-11-17T15:26:05Z</dcterms:created>
  <dcterms:modified xsi:type="dcterms:W3CDTF">2024-11-17T17:19:39Z</dcterms:modified>
</cp:coreProperties>
</file>