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4111" r:id="rId2"/>
  </p:sldMasterIdLst>
  <p:notesMasterIdLst>
    <p:notesMasterId r:id="rId23"/>
  </p:notesMasterIdLst>
  <p:handoutMasterIdLst>
    <p:handoutMasterId r:id="rId24"/>
  </p:handoutMasterIdLst>
  <p:sldIdLst>
    <p:sldId id="322" r:id="rId3"/>
    <p:sldId id="451" r:id="rId4"/>
    <p:sldId id="452" r:id="rId5"/>
    <p:sldId id="454" r:id="rId6"/>
    <p:sldId id="455" r:id="rId7"/>
    <p:sldId id="456" r:id="rId8"/>
    <p:sldId id="453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Gill Sans MT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DAFFCD"/>
    <a:srgbClr val="9900FF"/>
    <a:srgbClr val="CC99FF"/>
    <a:srgbClr val="FFFF99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542" autoAdjust="0"/>
  </p:normalViewPr>
  <p:slideViewPr>
    <p:cSldViewPr>
      <p:cViewPr varScale="1">
        <p:scale>
          <a:sx n="58" d="100"/>
          <a:sy n="58" d="100"/>
        </p:scale>
        <p:origin x="43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4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0476C6-A73D-4127-9355-983E64C22B03}" type="datetimeFigureOut">
              <a:rPr lang="zh-CN" altLang="en-US"/>
              <a:pPr/>
              <a:t>2024/4/25</a:t>
            </a:fld>
            <a:endParaRPr lang="en-US" altLang="zh-CN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499ECC-0CCF-4A71-814B-16DE56F04BF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06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26FF10-905A-456B-8448-3C00A8879EA4}" type="datetimeFigureOut">
              <a:rPr lang="zh-CN" altLang="en-US"/>
              <a:pPr>
                <a:defRPr/>
              </a:pPr>
              <a:t>2024/4/25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D789C0-5935-446E-B1F4-42F088224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807FC17-1C9E-4F8C-88D9-D8DFD9B90ACA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AAA4EE-6B8F-411D-B87F-93A159326F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AB5A83-C808-49D2-85F8-16A88CCA0D37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4A5DBD-A33A-4C1C-A1AB-EAA24CE91D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44450"/>
            <a:ext cx="2160587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44450"/>
            <a:ext cx="6329363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344CE-E26C-45A2-8907-1CC7A50A90AC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6A5130-3728-4351-9C9E-1B8D7B7D0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44450"/>
            <a:ext cx="864235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3B9EBCD-1500-4B34-B597-18BC8D59A588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5868082-8011-4B9E-A200-46897186A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52736"/>
            <a:ext cx="9144000" cy="2232025"/>
          </a:xfrm>
        </p:spPr>
        <p:txBody>
          <a:bodyPr/>
          <a:lstStyle>
            <a:lvl1pPr>
              <a:defRPr sz="4000" b="0">
                <a:solidFill>
                  <a:srgbClr val="FF0000"/>
                </a:solidFill>
                <a:latin typeface="Garamond" pitchFamily="18" charset="0"/>
                <a:ea typeface="+mj-ea"/>
              </a:defRPr>
            </a:lvl1pPr>
          </a:lstStyle>
          <a:p>
            <a:r>
              <a:rPr lang="en-US" altLang="ko-KR" dirty="0"/>
              <a:t>Click to edit Master title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21088"/>
            <a:ext cx="8686800" cy="49244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altLang="ko-KR" dirty="0"/>
              <a:t>COMPANY LOGO</a:t>
            </a:r>
          </a:p>
        </p:txBody>
      </p:sp>
      <p:pic>
        <p:nvPicPr>
          <p:cNvPr id="12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585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Cambria Math" panose="02040503050406030204" pitchFamily="18" charset="0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2234458"/>
          </a:xfrm>
        </p:spPr>
        <p:txBody>
          <a:bodyPr/>
          <a:lstStyle>
            <a:lvl1pPr marL="342900" indent="-342900">
              <a:buClr>
                <a:schemeClr val="bg2">
                  <a:lumMod val="50000"/>
                </a:schemeClr>
              </a:buClr>
              <a:buFont typeface="Cambria Math" panose="02040503050406030204" pitchFamily="18" charset="0"/>
              <a:buChar char="⌲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Cambria Math" panose="02040503050406030204" pitchFamily="18" charset="0"/>
              <a:buChar char="•"/>
              <a:defRPr sz="2400" b="0">
                <a:latin typeface="Cambria Math" panose="02040503050406030204" pitchFamily="18" charset="0"/>
                <a:ea typeface="仿宋" panose="02010609060101010101" pitchFamily="49" charset="-122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+mn-ea"/>
                <a:ea typeface="+mn-ea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9" y="6597352"/>
            <a:ext cx="516255" cy="209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23318" r="10626" b="24722"/>
          <a:stretch/>
        </p:blipFill>
        <p:spPr>
          <a:xfrm>
            <a:off x="8283332" y="44624"/>
            <a:ext cx="82517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3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234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2082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778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749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5" y="981075"/>
            <a:ext cx="8642350" cy="461665"/>
          </a:xfrm>
        </p:spPr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57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541AF8D-B3D7-4FE9-8B08-D6E788EE449C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075DC97-F21A-4696-89E7-FF9AD19932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5"/>
          <p:cNvSpPr txBox="1"/>
          <p:nvPr userDrawn="1"/>
        </p:nvSpPr>
        <p:spPr>
          <a:xfrm>
            <a:off x="6839744" y="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Gulim" pitchFamily="34" charset="-127"/>
                <a:ea typeface="Gulim" pitchFamily="34" charset="-127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西安交通大学赵银亮</a:t>
            </a:r>
            <a:endParaRPr lang="en-US" altLang="zh-CN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  <a:p>
            <a:pPr algn="ctr"/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《</a:t>
            </a:r>
            <a:r>
              <a:rPr lang="zh-CN" altLang="en-US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形式语言与编译</a:t>
            </a:r>
            <a:r>
              <a:rPr lang="en-US" altLang="zh-CN" sz="1600" dirty="0">
                <a:solidFill>
                  <a:srgbClr val="FFCCCC"/>
                </a:solidFill>
                <a:latin typeface="汉仪悠然体简" pitchFamily="18" charset="-122"/>
                <a:ea typeface="汉仪悠然体简" pitchFamily="18" charset="-122"/>
              </a:rPr>
              <a:t>》</a:t>
            </a:r>
            <a:endParaRPr lang="zh-CN" altLang="en-US" sz="1600" dirty="0">
              <a:solidFill>
                <a:srgbClr val="FFCCCC"/>
              </a:solidFill>
              <a:latin typeface="汉仪悠然体简" pitchFamily="18" charset="-122"/>
              <a:ea typeface="汉仪悠然体简" pitchFamily="18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89009D1-2B36-4D2C-9D4F-EEB90A38386D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AC66141-66F2-4D3B-9360-5D7AD8B02C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4208463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981075"/>
            <a:ext cx="4208462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56D98F9-3672-4225-BC10-03EFCF7A32DE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F9C476-AC91-4B5F-851C-25042C204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B3B0-AC19-4BCA-AE85-B2397647BE23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76BCCD4-78BB-4A98-A30D-917DE64A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223DC6B-EEF4-4C7D-A9D8-DEDB8153002C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8EBE35-3097-4DFB-84D4-CDEEA36B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FC1E4C-9029-4E3A-8A14-797A659582D7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A3ABF8-3BA0-4975-9C24-50B959923F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C3716A0-C629-44EC-8886-F1982DF0A0FB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D5A54F0-219B-4885-8816-1DCB2C2284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ED0AC1-BFD7-4B0A-869E-9AA162B4CDBF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0F4B0B-157D-4EFD-9B70-7D87B5033A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AF5FE"/>
            </a:gs>
            <a:gs pos="50000">
              <a:srgbClr val="FFFFFF"/>
            </a:gs>
            <a:gs pos="100000">
              <a:srgbClr val="DAF5F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981075"/>
            <a:ext cx="8569325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kumimoji="0" sz="1400">
                <a:solidFill>
                  <a:srgbClr val="99FFCC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547A495-6F0F-40D1-8022-D8CF4A5D3462}" type="datetime1">
              <a:rPr lang="zh-CN" altLang="en-US"/>
              <a:pPr>
                <a:defRPr/>
              </a:pPr>
              <a:t>2024/4/25</a:t>
            </a:fld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kumimoji="0" sz="14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74C855A-3850-4EA8-9BE2-1AAA92189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6185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76200"/>
          </a:xfrm>
          <a:prstGeom prst="rect">
            <a:avLst/>
          </a:prstGeom>
          <a:gradFill rotWithShape="1">
            <a:gsLst>
              <a:gs pos="0">
                <a:srgbClr val="000068"/>
              </a:gs>
              <a:gs pos="100000">
                <a:srgbClr val="6600CC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sz="18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New Century Schoolbook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Blip>
          <a:blip r:embed="rId16"/>
        </a:buBlip>
        <a:defRPr sz="26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5000"/>
        </a:spcBef>
        <a:spcAft>
          <a:spcPct val="5000"/>
        </a:spcAft>
        <a:buClr>
          <a:srgbClr val="FF9900"/>
        </a:buClr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Times New Roman" pitchFamily="18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9" descr="图片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6452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79388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 </a:t>
            </a:r>
            <a:r>
              <a:rPr lang="en-US" altLang="zh-CN" dirty="0"/>
              <a:t>Click to edit Master text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7" name="Picture 2" descr="http://www.xjtu.edu.cn/img/logo_pic99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1824137" cy="47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accent1"/>
          </a:solidFill>
          <a:latin typeface="Cambria Math" panose="020405030504060302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New Century Schoolbook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Cambria Math" panose="02040503050406030204" pitchFamily="18" charset="0"/>
        <a:buChar char="▻"/>
        <a:defRPr kumimoji="1" sz="2400" b="0">
          <a:solidFill>
            <a:schemeClr val="tx1"/>
          </a:solidFill>
          <a:latin typeface="Cambria Math" panose="02040503050406030204" pitchFamily="18" charset="0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Cambria Math" panose="02040503050406030204" pitchFamily="18" charset="0"/>
        <a:buChar char="⥼"/>
        <a:defRPr kumimoji="1" sz="2400" b="0">
          <a:solidFill>
            <a:srgbClr val="000000"/>
          </a:solidFill>
          <a:latin typeface="Cambria Math" panose="02040503050406030204" pitchFamily="18" charset="0"/>
          <a:ea typeface="仿宋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0">
          <a:solidFill>
            <a:srgbClr val="000000"/>
          </a:solidFill>
          <a:latin typeface="Garamond" pitchFamily="18" charset="0"/>
          <a:ea typeface="Garamond" pitchFamily="18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Verdana" pitchFamily="34" charset="0"/>
          <a:ea typeface="Gulim" pitchFamily="34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005263"/>
            <a:ext cx="8686800" cy="2160587"/>
          </a:xfrm>
        </p:spPr>
        <p:txBody>
          <a:bodyPr/>
          <a:lstStyle/>
          <a:p>
            <a:pPr eaLnBrk="1" hangingPunct="1"/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1" hangingPunct="1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2024.04</a:t>
            </a:r>
            <a:endParaRPr lang="en-US" altLang="zh-C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Cambria" panose="02040503050406030204" pitchFamily="18" charset="0"/>
                <a:ea typeface="Cambria" panose="02040503050406030204" pitchFamily="18" charset="0"/>
              </a:rPr>
              <a:t>编译器设计专题实验课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1D3D2-3386-406C-9DAB-4A473A77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en-US" altLang="zh-CN" dirty="0"/>
              <a:t>Scanner</a:t>
            </a:r>
            <a:r>
              <a:rPr lang="zh-CN" altLang="en-US" dirty="0"/>
              <a:t>（）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92D2E78-3F39-4CF2-AC1A-54F5D8EB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实验（二）词法分析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FF5384-BF42-449D-87B3-C7A61DBE7E89}"/>
              </a:ext>
            </a:extLst>
          </p:cNvPr>
          <p:cNvSpPr txBox="1"/>
          <p:nvPr/>
        </p:nvSpPr>
        <p:spPr bwMode="auto">
          <a:xfrm>
            <a:off x="457200" y="1524000"/>
            <a:ext cx="7239000" cy="341632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1.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算术表达式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:+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/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%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2.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关系运算符：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&gt;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&gt;=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&lt;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&lt;=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==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=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3.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赋值运算符：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+=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-=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/=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%=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4.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变量说明：类型标识符 变量名表；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5.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类型标识符：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int char float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6. If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if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表达式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then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[else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]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7. For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for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（表达式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；表达式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2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；表达式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3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） 语句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8. While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while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表达式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do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语句</a:t>
            </a:r>
          </a:p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OpenSans-Regular"/>
              </a:rPr>
              <a:t>9.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MicrosoftYaHei"/>
              </a:rPr>
              <a:t>语言程序：由函数构成，函数不能嵌套定义。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27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9C781-90D5-40DD-B3AD-2ADFED8FF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1CCB4D-628B-4998-A939-A068DA10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6229350" cy="565066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A56892C-D361-4B79-B086-42956027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实验（二）词法分析</a:t>
            </a:r>
          </a:p>
        </p:txBody>
      </p:sp>
    </p:spTree>
    <p:extLst>
      <p:ext uri="{BB962C8B-B14F-4D97-AF65-F5344CB8AC3E}">
        <p14:creationId xmlns:p14="http://schemas.microsoft.com/office/powerpoint/2010/main" val="44265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8E2B6-85BF-4602-9154-404BC455E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06" y="786385"/>
            <a:ext cx="8642350" cy="585391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Initscanner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程序初始化</a:t>
            </a:r>
            <a:r>
              <a:rPr lang="en-US" altLang="zh-CN" dirty="0"/>
              <a:t>:</a:t>
            </a:r>
            <a:r>
              <a:rPr lang="zh-CN" altLang="en-US" dirty="0"/>
              <a:t>输入并打开源程序文件和目标程序文件，初始化保留字表</a:t>
            </a:r>
            <a:endParaRPr lang="en-US" altLang="zh-CN" dirty="0"/>
          </a:p>
          <a:p>
            <a:r>
              <a:rPr lang="en-US" altLang="zh-CN" dirty="0"/>
              <a:t>2 . Scanner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若文件未结束，反复调用</a:t>
            </a:r>
            <a:r>
              <a:rPr lang="en-US" altLang="zh-CN" dirty="0" err="1"/>
              <a:t>lexscan</a:t>
            </a:r>
            <a:r>
              <a:rPr lang="zh-CN" altLang="en-US" dirty="0"/>
              <a:t>函数识别单词。</a:t>
            </a:r>
            <a:endParaRPr lang="en-US" altLang="zh-CN" dirty="0"/>
          </a:p>
          <a:p>
            <a:r>
              <a:rPr lang="en-US" altLang="zh-CN" dirty="0"/>
              <a:t>3.Lexscan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根据读入的单词的第一个字符确定调用不同的单词识别函数</a:t>
            </a:r>
            <a:endParaRPr lang="en-US" altLang="zh-CN" dirty="0"/>
          </a:p>
          <a:p>
            <a:r>
              <a:rPr lang="en-US" altLang="zh-CN" dirty="0"/>
              <a:t>4.Isalpha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识别保留字和标识符</a:t>
            </a:r>
            <a:endParaRPr lang="en-US" altLang="zh-CN" dirty="0"/>
          </a:p>
          <a:p>
            <a:r>
              <a:rPr lang="en-US" altLang="zh-CN" dirty="0"/>
              <a:t>5.lsnumber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识别正整数，如有精力，</a:t>
            </a:r>
            <a:r>
              <a:rPr lang="zh-CN" altLang="en-US" dirty="0">
                <a:solidFill>
                  <a:srgbClr val="FF0000"/>
                </a:solidFill>
              </a:rPr>
              <a:t>可加入识别实数、小数、指数功能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6.lsanotation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处理除号</a:t>
            </a:r>
            <a:r>
              <a:rPr lang="en-US" altLang="zh-CN" dirty="0"/>
              <a:t>/</a:t>
            </a:r>
            <a:r>
              <a:rPr lang="zh-CN" altLang="en-US" dirty="0"/>
              <a:t>和注释</a:t>
            </a:r>
            <a:endParaRPr lang="en-US" altLang="zh-CN" dirty="0"/>
          </a:p>
          <a:p>
            <a:r>
              <a:rPr lang="en-US" altLang="zh-CN" dirty="0"/>
              <a:t>7.lsother</a:t>
            </a:r>
            <a:r>
              <a:rPr lang="zh-CN" altLang="en-US" dirty="0"/>
              <a:t>函数识别其他特殊字符</a:t>
            </a:r>
            <a:endParaRPr lang="en-US" altLang="zh-CN" dirty="0"/>
          </a:p>
          <a:p>
            <a:r>
              <a:rPr lang="en-US" altLang="zh-CN" dirty="0"/>
              <a:t>8.0utput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输出单词的二元式到目标文件，输出格式</a:t>
            </a:r>
            <a:r>
              <a:rPr lang="en-US" altLang="zh-CN" dirty="0"/>
              <a:t>(</a:t>
            </a:r>
            <a:r>
              <a:rPr lang="zh-CN" altLang="en-US" dirty="0"/>
              <a:t>单词助记符，单词内码值</a:t>
            </a:r>
            <a:r>
              <a:rPr lang="en-US" altLang="zh-CN" dirty="0"/>
              <a:t>)</a:t>
            </a:r>
            <a:r>
              <a:rPr lang="zh-CN" altLang="en-US" dirty="0"/>
              <a:t>，如</a:t>
            </a:r>
            <a:r>
              <a:rPr lang="en-US" altLang="zh-CN" dirty="0"/>
              <a:t>(int</a:t>
            </a:r>
            <a:r>
              <a:rPr lang="zh-CN" altLang="en-US" dirty="0"/>
              <a:t>，</a:t>
            </a:r>
            <a:r>
              <a:rPr lang="en-US" altLang="zh-CN" dirty="0"/>
              <a:t>-)(</a:t>
            </a:r>
            <a:r>
              <a:rPr lang="en-US" altLang="zh-CN" dirty="0" err="1"/>
              <a:t>rlop</a:t>
            </a:r>
            <a:r>
              <a:rPr lang="zh-CN" altLang="en-US" dirty="0"/>
              <a:t>，</a:t>
            </a:r>
            <a:r>
              <a:rPr lang="en-US" altLang="zh-CN" dirty="0"/>
              <a:t>&gt;)</a:t>
            </a:r>
          </a:p>
          <a:p>
            <a:r>
              <a:rPr lang="en-US" altLang="zh-CN" dirty="0"/>
              <a:t>9.Error</a:t>
            </a:r>
            <a:r>
              <a:rPr lang="zh-CN" altLang="en-US" dirty="0"/>
              <a:t>函数</a:t>
            </a:r>
            <a:r>
              <a:rPr lang="en-US" altLang="zh-CN" dirty="0"/>
              <a:t>:</a:t>
            </a:r>
            <a:r>
              <a:rPr lang="zh-CN" altLang="en-US" dirty="0"/>
              <a:t>输出错误信息到屏幕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3336B1E-CCC1-4DAF-A498-539EAE86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1583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32991-28BE-4C78-851D-B1310932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EF69D1-9977-4CD1-AEC8-D5562FE2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8" y="1066800"/>
            <a:ext cx="9144000" cy="51435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E7EEB55-BD62-42B0-9AA1-B75F4443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385759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D95E9-27B3-4CC4-9AA2-59E3C05A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1FF9BA-BCE2-4BBD-9F2E-7EAF4118F93C}"/>
              </a:ext>
            </a:extLst>
          </p:cNvPr>
          <p:cNvSpPr txBox="1"/>
          <p:nvPr/>
        </p:nvSpPr>
        <p:spPr bwMode="auto">
          <a:xfrm>
            <a:off x="5230985" y="1066800"/>
            <a:ext cx="3673934" cy="6370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/>
              <a:t>void scanner()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int m=0;//token[]下标 </a:t>
            </a:r>
          </a:p>
          <a:p>
            <a:r>
              <a:rPr lang="zh-CN" altLang="en-US"/>
              <a:t>	int n;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    //清空token[] </a:t>
            </a:r>
          </a:p>
          <a:p>
            <a:r>
              <a:rPr lang="zh-CN" altLang="en-US"/>
              <a:t>    for(n=0;n&lt;5;n++)</a:t>
            </a:r>
          </a:p>
          <a:p>
            <a:r>
              <a:rPr lang="zh-CN" altLang="en-US"/>
              <a:t>       token[n]=NULL;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  //获取第一个不为0字符 </a:t>
            </a:r>
          </a:p>
          <a:p>
            <a:r>
              <a:rPr lang="zh-CN" altLang="en-US"/>
              <a:t>    ch=input[p++];</a:t>
            </a:r>
          </a:p>
          <a:p>
            <a:r>
              <a:rPr lang="zh-CN" altLang="en-US"/>
              <a:t>    while(ch==' ')ch=input[p++];</a:t>
            </a:r>
          </a:p>
          <a:p>
            <a:r>
              <a:rPr lang="zh-CN" altLang="en-US"/>
              <a:t>  </a:t>
            </a:r>
          </a:p>
          <a:p>
            <a:r>
              <a:rPr lang="zh-CN" altLang="en-US"/>
              <a:t>    </a:t>
            </a:r>
          </a:p>
          <a:p>
            <a:r>
              <a:rPr lang="zh-CN" altLang="en-US"/>
              <a:t>}</a:t>
            </a:r>
            <a:endParaRPr lang="zh-CN" alt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4F1DCD8-2C5D-499A-85CF-D08593C2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2F311D-CC6C-4A81-9E19-574D6C2E9C3A}"/>
              </a:ext>
            </a:extLst>
          </p:cNvPr>
          <p:cNvSpPr txBox="1"/>
          <p:nvPr/>
        </p:nvSpPr>
        <p:spPr bwMode="auto">
          <a:xfrm>
            <a:off x="381000" y="1066800"/>
            <a:ext cx="4267200" cy="378565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存放输入字符串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存放构成单词符号的字符串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存放当前读入字符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//input[]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下标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//switch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标记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存放整形值 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8CE2BE-5E45-4E17-B8D6-383D10C83169}"/>
              </a:ext>
            </a:extLst>
          </p:cNvPr>
          <p:cNvSpPr txBox="1"/>
          <p:nvPr/>
        </p:nvSpPr>
        <p:spPr bwMode="auto">
          <a:xfrm>
            <a:off x="381000" y="5486400"/>
            <a:ext cx="4572000" cy="15696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begin"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"if"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"then"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"while"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"end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0841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09F1C-B1DB-4CD9-9A77-1559BBE9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此处注意</a:t>
            </a:r>
            <a:r>
              <a:rPr lang="en-US" altLang="zh-CN" dirty="0"/>
              <a:t>token</a:t>
            </a:r>
            <a:r>
              <a:rPr lang="zh-CN" altLang="en-US" dirty="0"/>
              <a:t>字符数组长度，</a:t>
            </a:r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BE0E952-3F68-493C-BAB1-5B5578C7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607CF-3EA7-4F05-93F5-629CC3876D6C}"/>
              </a:ext>
            </a:extLst>
          </p:cNvPr>
          <p:cNvSpPr txBox="1"/>
          <p:nvPr/>
        </p:nvSpPr>
        <p:spPr bwMode="auto">
          <a:xfrm>
            <a:off x="499087" y="1371600"/>
            <a:ext cx="8642350" cy="48936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关键字（标识符）处理流程 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)||(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)||(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)||(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token[m++]=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=input[p++];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token[m++]=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=input[--p];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n&lt;6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;n++)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token,index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[n])==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比较两个字符串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相等返回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 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=n+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62186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C1B46-2932-46A0-A30F-1D727172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904863"/>
          </a:xfrm>
        </p:spPr>
        <p:txBody>
          <a:bodyPr/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数字处理流程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BA48C0-CAA2-4817-95EE-DFFF40832118}"/>
              </a:ext>
            </a:extLst>
          </p:cNvPr>
          <p:cNvSpPr txBox="1"/>
          <p:nvPr/>
        </p:nvSpPr>
        <p:spPr bwMode="auto">
          <a:xfrm>
            <a:off x="3886200" y="1752600"/>
            <a:ext cx="4572000" cy="48936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num=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num=num*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+ch-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=input[p++];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=input[--p];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60A596-9CE7-407B-B4B5-59EAA5B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418010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C1B46-2932-46A0-A30F-1D727172E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904863"/>
          </a:xfrm>
        </p:spPr>
        <p:txBody>
          <a:bodyPr/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数字处理流程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BA48C0-CAA2-4817-95EE-DFFF40832118}"/>
              </a:ext>
            </a:extLst>
          </p:cNvPr>
          <p:cNvSpPr txBox="1"/>
          <p:nvPr/>
        </p:nvSpPr>
        <p:spPr bwMode="auto">
          <a:xfrm>
            <a:off x="3886200" y="1752600"/>
            <a:ext cx="4572000" cy="489364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num=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num=num*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+ch-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=input[p++];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=input[--p];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960A596-9CE7-407B-B4B5-59EAA5BA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259240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1A8BD-FAAE-479F-8DAB-DFA75EE8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904863"/>
          </a:xfrm>
        </p:spPr>
        <p:txBody>
          <a:bodyPr/>
          <a:lstStyle/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运算符界符处理流程 </a:t>
            </a:r>
            <a:endParaRPr lang="zh-CN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3FA1D0-E2AD-418C-8701-A51D21FD94B2}"/>
              </a:ext>
            </a:extLst>
          </p:cNvPr>
          <p:cNvSpPr txBox="1"/>
          <p:nvPr/>
        </p:nvSpPr>
        <p:spPr bwMode="auto">
          <a:xfrm>
            <a:off x="3657600" y="779864"/>
            <a:ext cx="5208033" cy="607089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m=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token[m++]=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=input[p++];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</a:t>
            </a:r>
            <a:r>
              <a:rPr lang="zh-CN" alt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产生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&lt;&gt; </a:t>
            </a:r>
            <a:endParaRPr lang="zh-CN" alt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token[m++]=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</a:t>
            </a:r>
            <a:r>
              <a:rPr lang="zh-CN" alt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产生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&lt;= </a:t>
            </a:r>
            <a:endParaRPr lang="zh-CN" alt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token[m++]=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}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=input[--p];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}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token[m++]=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=input[p++];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</a:t>
            </a:r>
            <a:r>
              <a:rPr lang="zh-CN" alt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产生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&gt;= </a:t>
            </a:r>
            <a:endParaRPr lang="zh-CN" alt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token[m++]=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}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//</a:t>
            </a:r>
            <a:r>
              <a:rPr lang="zh-CN" alt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产生</a:t>
            </a:r>
            <a:r>
              <a:rPr lang="en-US" altLang="zh-CN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</a:t>
            </a:r>
            <a:endParaRPr lang="zh-CN" alt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US" altLang="zh-CN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=input[--p];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}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24F7A26-9C76-43F7-856B-39DC277370A2}"/>
              </a:ext>
            </a:extLst>
          </p:cNvPr>
          <p:cNvSpPr txBox="1">
            <a:spLocks/>
          </p:cNvSpPr>
          <p:nvPr/>
        </p:nvSpPr>
        <p:spPr bwMode="white">
          <a:xfrm>
            <a:off x="278367" y="0"/>
            <a:ext cx="87137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accent1"/>
                </a:solidFill>
                <a:latin typeface="Cambria Math" panose="02040503050406030204" pitchFamily="18" charset="0"/>
                <a:ea typeface="微软雅黑 Light" panose="020B0502040204020203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accent1"/>
                </a:solidFill>
                <a:latin typeface="New Century Schoolbook" pitchFamily="18" charset="0"/>
                <a:ea typeface="黑体" pitchFamily="2" charset="-122"/>
              </a:defRPr>
            </a:lvl9pPr>
          </a:lstStyle>
          <a:p>
            <a:r>
              <a:rPr lang="zh-CN" altLang="en-US" kern="0"/>
              <a:t>程序架构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3387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D3227-1C40-4BDD-8277-302221C4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界符运算符处理流程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7C050-E9E9-4E81-B5CD-E990E5D57FF7}"/>
              </a:ext>
            </a:extLst>
          </p:cNvPr>
          <p:cNvSpPr txBox="1"/>
          <p:nvPr/>
        </p:nvSpPr>
        <p:spPr bwMode="auto">
          <a:xfrm>
            <a:off x="3886200" y="1143000"/>
            <a:ext cx="4572000" cy="547842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':='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'&lt;&gt;'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'&lt;='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'&gt;='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';'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'('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;token[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ch;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:fg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1FC538-CEC5-475F-8252-4CD36F59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30134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BB732-FEC3-4ED4-837C-F298795C6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001A5B-692B-470D-BD0C-34CD28D741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1186" y="818306"/>
            <a:ext cx="8512175" cy="56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C21DB-A598-4DE0-9F04-7D4D3F20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1348061"/>
          </a:xfrm>
        </p:spPr>
        <p:txBody>
          <a:bodyPr/>
          <a:lstStyle/>
          <a:p>
            <a:r>
              <a:rPr lang="zh-CN" altLang="en-US" dirty="0"/>
              <a:t>和第一个实验的关系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9FEC298-9DAE-4687-9464-87387470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程序架构</a:t>
            </a:r>
          </a:p>
        </p:txBody>
      </p:sp>
    </p:spTree>
    <p:extLst>
      <p:ext uri="{BB962C8B-B14F-4D97-AF65-F5344CB8AC3E}">
        <p14:creationId xmlns:p14="http://schemas.microsoft.com/office/powerpoint/2010/main" val="28826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FB2C08-B7DC-4755-883E-289B2105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B183F8-AC6F-48CC-9863-6AD1D1869D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391" y="981074"/>
            <a:ext cx="8642349" cy="564832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376881B2-BFF3-4E93-870F-60C7AC16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7" y="30637"/>
            <a:ext cx="8713787" cy="765175"/>
          </a:xfrm>
        </p:spPr>
        <p:txBody>
          <a:bodyPr/>
          <a:lstStyle/>
          <a:p>
            <a:r>
              <a:rPr lang="zh-CN" altLang="en-US" dirty="0"/>
              <a:t>实验一参考</a:t>
            </a:r>
          </a:p>
        </p:txBody>
      </p:sp>
    </p:spTree>
    <p:extLst>
      <p:ext uri="{BB962C8B-B14F-4D97-AF65-F5344CB8AC3E}">
        <p14:creationId xmlns:p14="http://schemas.microsoft.com/office/powerpoint/2010/main" val="164013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54DA4-A28C-48F1-BE14-CC13715A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A22F1-26F6-43F1-AB44-640E248039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183" y="773816"/>
            <a:ext cx="8642349" cy="586514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828CD2A-CAC7-4342-AC05-C2CECFF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7" y="30637"/>
            <a:ext cx="8713787" cy="765175"/>
          </a:xfrm>
        </p:spPr>
        <p:txBody>
          <a:bodyPr/>
          <a:lstStyle/>
          <a:p>
            <a:r>
              <a:rPr lang="zh-CN" altLang="en-US" dirty="0"/>
              <a:t>实验一参考</a:t>
            </a:r>
          </a:p>
        </p:txBody>
      </p:sp>
    </p:spTree>
    <p:extLst>
      <p:ext uri="{BB962C8B-B14F-4D97-AF65-F5344CB8AC3E}">
        <p14:creationId xmlns:p14="http://schemas.microsoft.com/office/powerpoint/2010/main" val="374933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54DA4-A28C-48F1-BE14-CC13715A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1366528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当正则式引用前面定义过的名字时，需要用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来括起来，当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的元字符在正则式中出现时，需要用“”括起来。理论上元字符不用“”，单独出现在正则式里效果一样，为了便于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flex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工具处理，需要用“”</a:t>
            </a:r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28CD2A-CAC7-4342-AC05-C2CECFF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7" y="30637"/>
            <a:ext cx="8713787" cy="765175"/>
          </a:xfrm>
        </p:spPr>
        <p:txBody>
          <a:bodyPr/>
          <a:lstStyle/>
          <a:p>
            <a:r>
              <a:rPr lang="zh-CN" altLang="en-US" dirty="0"/>
              <a:t>实验一参考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2E978E-7ECE-44C0-9175-28F72032E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874363"/>
            <a:ext cx="7696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484F3-219D-4897-9FBD-5113515E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2CA6B9-B2A5-439E-A55F-64A1FBD79A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7696200" cy="51816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139AB2B-BF96-4D14-A084-28D8DF09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7" y="30637"/>
            <a:ext cx="8713787" cy="765175"/>
          </a:xfrm>
        </p:spPr>
        <p:txBody>
          <a:bodyPr/>
          <a:lstStyle/>
          <a:p>
            <a:r>
              <a:rPr lang="zh-CN" altLang="en-US" dirty="0"/>
              <a:t>实验一参考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FF756B-6662-4A77-9C39-A5FB422E63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3011544"/>
            <a:ext cx="7239000" cy="36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实验（二）词法分析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F59D30-E1A4-436A-A490-2D1862A8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461665"/>
          </a:xfrm>
        </p:spPr>
        <p:txBody>
          <a:bodyPr/>
          <a:lstStyle/>
          <a:p>
            <a:r>
              <a:rPr lang="zh-CN" altLang="en-US" dirty="0"/>
              <a:t>词法分析器的实现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474418-AFC9-4937-B853-25A829A5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79" y="1600200"/>
            <a:ext cx="6293308" cy="50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实验（二）词法分析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6001643"/>
          </a:xfrm>
        </p:spPr>
        <p:txBody>
          <a:bodyPr/>
          <a:lstStyle/>
          <a:p>
            <a:r>
              <a:rPr lang="zh-CN" altLang="en-US" dirty="0"/>
              <a:t>目的：构建词法分析程序能将源语言程序作为输入，并输出词法记号串到文件中。</a:t>
            </a:r>
            <a:endParaRPr lang="en-US" altLang="zh-CN" dirty="0"/>
          </a:p>
          <a:p>
            <a:r>
              <a:rPr lang="zh-CN" altLang="en-US" dirty="0"/>
              <a:t>功能：</a:t>
            </a:r>
            <a:endParaRPr lang="en-US" altLang="zh-CN" dirty="0"/>
          </a:p>
          <a:p>
            <a:pPr lvl="1"/>
            <a:r>
              <a:rPr lang="zh-CN" altLang="en-US" dirty="0"/>
              <a:t>单词设计包含主文法中所有词法单位；</a:t>
            </a:r>
            <a:endParaRPr lang="en-US" altLang="zh-CN" dirty="0"/>
          </a:p>
          <a:p>
            <a:pPr lvl="1"/>
            <a:r>
              <a:rPr lang="zh-CN" altLang="en-US" dirty="0"/>
              <a:t>一遍扫描或含预处理遍，能删除注解，并允许空白字符串作为分隔；</a:t>
            </a:r>
            <a:endParaRPr lang="en-US" altLang="zh-CN" dirty="0"/>
          </a:p>
          <a:p>
            <a:pPr lvl="1"/>
            <a:r>
              <a:rPr lang="zh-CN" altLang="en-US" dirty="0"/>
              <a:t>分析框架</a:t>
            </a:r>
            <a:r>
              <a:rPr lang="en-US" altLang="zh-CN" dirty="0"/>
              <a:t>scanner()</a:t>
            </a:r>
            <a:r>
              <a:rPr lang="zh-CN" altLang="en-US" dirty="0"/>
              <a:t>允许连续调用直到输入串被扫描完毕，每调用一次返回一个记号；</a:t>
            </a:r>
            <a:endParaRPr lang="en-US" altLang="zh-CN" dirty="0"/>
          </a:p>
          <a:p>
            <a:pPr lvl="1"/>
            <a:r>
              <a:rPr lang="zh-CN" altLang="en-US" dirty="0"/>
              <a:t>有联合</a:t>
            </a:r>
            <a:r>
              <a:rPr lang="en-US" altLang="zh-CN" dirty="0"/>
              <a:t>DFA</a:t>
            </a:r>
            <a:r>
              <a:rPr lang="zh-CN" altLang="en-US" dirty="0"/>
              <a:t>设计结果以及超前搜索功能；</a:t>
            </a:r>
            <a:endParaRPr lang="en-US" altLang="zh-CN" dirty="0"/>
          </a:p>
          <a:p>
            <a:pPr lvl="1"/>
            <a:r>
              <a:rPr lang="zh-CN" altLang="en-US" dirty="0"/>
              <a:t>（可选）词法错误处理。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endParaRPr lang="en-US" altLang="zh-CN" dirty="0"/>
          </a:p>
          <a:p>
            <a:pPr lvl="1"/>
            <a:r>
              <a:rPr lang="zh-CN" altLang="en-US" dirty="0"/>
              <a:t>完整文字描述；</a:t>
            </a:r>
            <a:endParaRPr lang="en-US" altLang="zh-CN" dirty="0"/>
          </a:p>
          <a:p>
            <a:pPr lvl="1"/>
            <a:r>
              <a:rPr lang="zh-CN" altLang="en-US" dirty="0"/>
              <a:t>代码及测试。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r>
              <a:rPr lang="en-US" altLang="zh-CN" dirty="0"/>
              <a:t>scanner()</a:t>
            </a:r>
            <a:r>
              <a:rPr lang="zh-CN" altLang="en-US" dirty="0"/>
              <a:t>框架。</a:t>
            </a:r>
          </a:p>
        </p:txBody>
      </p:sp>
    </p:spTree>
    <p:extLst>
      <p:ext uri="{BB962C8B-B14F-4D97-AF65-F5344CB8AC3E}">
        <p14:creationId xmlns:p14="http://schemas.microsoft.com/office/powerpoint/2010/main" val="137138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24DCC-F3A7-48B9-BC93-1489E962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81074"/>
            <a:ext cx="8642350" cy="1569660"/>
          </a:xfrm>
        </p:spPr>
        <p:txBody>
          <a:bodyPr/>
          <a:lstStyle/>
          <a:p>
            <a:r>
              <a:rPr lang="zh-CN" altLang="en-US" dirty="0"/>
              <a:t>根据第一次实验的类别码设计标识符表，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YaHei"/>
              </a:rPr>
              <a:t>词法分析阶段只填写变量名，可以检查出错，定位行号，主要错误是非法字符信息。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DFAB22B-1A63-48C0-95ED-B4F50812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0"/>
            <a:ext cx="8713787" cy="765175"/>
          </a:xfrm>
        </p:spPr>
        <p:txBody>
          <a:bodyPr/>
          <a:lstStyle/>
          <a:p>
            <a:r>
              <a:rPr lang="zh-CN" altLang="en-US" dirty="0"/>
              <a:t>实验（二）词法分析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85D8AC-D541-475F-A56F-FB105F1B6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47134"/>
              </p:ext>
            </p:extLst>
          </p:nvPr>
        </p:nvGraphicFramePr>
        <p:xfrm>
          <a:off x="609600" y="2286000"/>
          <a:ext cx="8071702" cy="4410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216">
                  <a:extLst>
                    <a:ext uri="{9D8B030D-6E8A-4147-A177-3AD203B41FA5}">
                      <a16:colId xmlns:a16="http://schemas.microsoft.com/office/drawing/2014/main" val="2687816213"/>
                    </a:ext>
                  </a:extLst>
                </a:gridCol>
                <a:gridCol w="1147796">
                  <a:extLst>
                    <a:ext uri="{9D8B030D-6E8A-4147-A177-3AD203B41FA5}">
                      <a16:colId xmlns:a16="http://schemas.microsoft.com/office/drawing/2014/main" val="19816551"/>
                    </a:ext>
                  </a:extLst>
                </a:gridCol>
                <a:gridCol w="976676">
                  <a:extLst>
                    <a:ext uri="{9D8B030D-6E8A-4147-A177-3AD203B41FA5}">
                      <a16:colId xmlns:a16="http://schemas.microsoft.com/office/drawing/2014/main" val="2192483030"/>
                    </a:ext>
                  </a:extLst>
                </a:gridCol>
                <a:gridCol w="973447">
                  <a:extLst>
                    <a:ext uri="{9D8B030D-6E8A-4147-A177-3AD203B41FA5}">
                      <a16:colId xmlns:a16="http://schemas.microsoft.com/office/drawing/2014/main" val="782401887"/>
                    </a:ext>
                  </a:extLst>
                </a:gridCol>
                <a:gridCol w="976676">
                  <a:extLst>
                    <a:ext uri="{9D8B030D-6E8A-4147-A177-3AD203B41FA5}">
                      <a16:colId xmlns:a16="http://schemas.microsoft.com/office/drawing/2014/main" val="2579395937"/>
                    </a:ext>
                  </a:extLst>
                </a:gridCol>
                <a:gridCol w="803942">
                  <a:extLst>
                    <a:ext uri="{9D8B030D-6E8A-4147-A177-3AD203B41FA5}">
                      <a16:colId xmlns:a16="http://schemas.microsoft.com/office/drawing/2014/main" val="3361055211"/>
                    </a:ext>
                  </a:extLst>
                </a:gridCol>
                <a:gridCol w="976676">
                  <a:extLst>
                    <a:ext uri="{9D8B030D-6E8A-4147-A177-3AD203B41FA5}">
                      <a16:colId xmlns:a16="http://schemas.microsoft.com/office/drawing/2014/main" val="4047448863"/>
                    </a:ext>
                  </a:extLst>
                </a:gridCol>
                <a:gridCol w="886273">
                  <a:extLst>
                    <a:ext uri="{9D8B030D-6E8A-4147-A177-3AD203B41FA5}">
                      <a16:colId xmlns:a16="http://schemas.microsoft.com/office/drawing/2014/main" val="944076857"/>
                    </a:ext>
                  </a:extLst>
                </a:gridCol>
              </a:tblGrid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单词名称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类别码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单词名称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 dirty="0">
                          <a:effectLst/>
                        </a:rPr>
                        <a:t>类别码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单词名称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类别码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单词名称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0">
                          <a:effectLst/>
                        </a:rPr>
                        <a:t>类别码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1334925580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</a:rPr>
                        <a:t>Ident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IDENFR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!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NOT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MULT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=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ASSIGN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4083163507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IntConst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INTCON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&amp;&amp;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AND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/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DIV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;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SEMICN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4203901607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FormatString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STRCON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||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OR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%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MOD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,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COMMA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1887550622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main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 dirty="0">
                          <a:effectLst/>
                        </a:rPr>
                        <a:t>MAINTK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while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WHILETK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&lt;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LSS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(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LPARENT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3810841791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const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CONSTTK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getint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GETINTTK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&lt;=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LEQ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RPARENT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3778957227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INTTK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printf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PRINTFTK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&gt;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GRE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[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LBRACK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1124694170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break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BREAKTK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return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RETURNTK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&gt;=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GEQ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RBRACK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2483743972"/>
                  </a:ext>
                </a:extLst>
              </a:tr>
              <a:tr h="455499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continue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CONTINUETK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PLUS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==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EQL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{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LBRACE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4094490401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if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IFTK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MINU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!=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NEQ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}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RBRACE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3441349025"/>
                  </a:ext>
                </a:extLst>
              </a:tr>
              <a:tr h="368466"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else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ELSETK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void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0">
                          <a:effectLst/>
                        </a:rPr>
                        <a:t>VOIDTK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47" marR="61047" marT="0" marB="0"/>
                </a:tc>
                <a:tc>
                  <a:txBody>
                    <a:bodyPr/>
                    <a:lstStyle/>
                    <a:p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1047" marR="61047" marT="0" marB="0"/>
                </a:tc>
                <a:extLst>
                  <a:ext uri="{0D108BD9-81ED-4DB2-BD59-A6C34878D82A}">
                    <a16:rowId xmlns:a16="http://schemas.microsoft.com/office/drawing/2014/main" val="133583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25825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8F8F8"/>
      </a:accent1>
      <a:accent2>
        <a:srgbClr val="6600CC"/>
      </a:accent2>
      <a:accent3>
        <a:srgbClr val="FFFFE9"/>
      </a:accent3>
      <a:accent4>
        <a:srgbClr val="000000"/>
      </a:accent4>
      <a:accent5>
        <a:srgbClr val="FBFBFB"/>
      </a:accent5>
      <a:accent6>
        <a:srgbClr val="5C00B9"/>
      </a:accent6>
      <a:hlink>
        <a:srgbClr val="FF5050"/>
      </a:hlink>
      <a:folHlink>
        <a:srgbClr val="FF9900"/>
      </a:folHlink>
    </a:clrScheme>
    <a:fontScheme name="默认设计模板">
      <a:majorFont>
        <a:latin typeface="New Century Schoolbook"/>
        <a:ea typeface="仿宋_GB2312"/>
        <a:cs typeface=""/>
      </a:majorFont>
      <a:minorFont>
        <a:latin typeface="New Century School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FFEDA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6FEEA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8F8F8"/>
        </a:accent1>
        <a:accent2>
          <a:srgbClr val="6600CC"/>
        </a:accent2>
        <a:accent3>
          <a:srgbClr val="FFFFE9"/>
        </a:accent3>
        <a:accent4>
          <a:srgbClr val="000000"/>
        </a:accent4>
        <a:accent5>
          <a:srgbClr val="FBFBFB"/>
        </a:accent5>
        <a:accent6>
          <a:srgbClr val="5C00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ttymono03">
  <a:themeElements>
    <a:clrScheme name="bettymono03 5">
      <a:dk1>
        <a:srgbClr val="000000"/>
      </a:dk1>
      <a:lt1>
        <a:srgbClr val="FFFFFF"/>
      </a:lt1>
      <a:dk2>
        <a:srgbClr val="000066"/>
      </a:dk2>
      <a:lt2>
        <a:srgbClr val="CCFFFF"/>
      </a:lt2>
      <a:accent1>
        <a:srgbClr val="000068"/>
      </a:accent1>
      <a:accent2>
        <a:srgbClr val="2BD1B9"/>
      </a:accent2>
      <a:accent3>
        <a:srgbClr val="FFFFFF"/>
      </a:accent3>
      <a:accent4>
        <a:srgbClr val="000000"/>
      </a:accent4>
      <a:accent5>
        <a:srgbClr val="AAAAB9"/>
      </a:accent5>
      <a:accent6>
        <a:srgbClr val="26BDA7"/>
      </a:accent6>
      <a:hlink>
        <a:srgbClr val="87D7FF"/>
      </a:hlink>
      <a:folHlink>
        <a:srgbClr val="969696"/>
      </a:folHlink>
    </a:clrScheme>
    <a:fontScheme name="bettymono03">
      <a:majorFont>
        <a:latin typeface="New Century Schoolbook"/>
        <a:ea typeface="黑体"/>
        <a:cs typeface=""/>
      </a:majorFont>
      <a:minorFont>
        <a:latin typeface="New Century School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342900" indent="-342900" latinLnBrk="0">
          <a:spcBef>
            <a:spcPct val="20000"/>
          </a:spcBef>
          <a:buClr>
            <a:schemeClr val="accent2"/>
          </a:buClr>
          <a:buFont typeface="Wingdings" pitchFamily="2" charset="2"/>
          <a:buChar char="Ø"/>
          <a:defRPr sz="2400"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  <a:txDef>
      <a:spPr bwMode="auto">
        <a:noFill/>
        <a:ln w="9525" algn="ctr">
          <a:solidFill>
            <a:schemeClr val="tx1"/>
          </a:solidFill>
          <a:miter lim="800000"/>
          <a:headEnd/>
          <a:tailEnd/>
        </a:ln>
      </a:spPr>
      <a:bodyPr/>
      <a:lstStyle>
        <a:defPPr eaLnBrk="1" hangingPunct="1">
          <a:spcBef>
            <a:spcPct val="50000"/>
          </a:spcBef>
          <a:defRPr b="1">
            <a:latin typeface="Times New Roman" pitchFamily="18" charset="0"/>
          </a:defRPr>
        </a:defPPr>
      </a:lstStyle>
    </a:txDef>
  </a:objectDefaults>
  <a:extraClrSchemeLst>
    <a:extraClrScheme>
      <a:clrScheme name="bettymono03 1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2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E009A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FAACA"/>
        </a:accent5>
        <a:accent6>
          <a:srgbClr val="E78A2D"/>
        </a:accent6>
        <a:hlink>
          <a:srgbClr val="FFE161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4240"/>
        </a:accent1>
        <a:accent2>
          <a:srgbClr val="7FBE00"/>
        </a:accent2>
        <a:accent3>
          <a:srgbClr val="FFFFFF"/>
        </a:accent3>
        <a:accent4>
          <a:srgbClr val="000000"/>
        </a:accent4>
        <a:accent5>
          <a:srgbClr val="AAB0AF"/>
        </a:accent5>
        <a:accent6>
          <a:srgbClr val="72AC00"/>
        </a:accent6>
        <a:hlink>
          <a:srgbClr val="FFFF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4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0000"/>
        </a:accent1>
        <a:accent2>
          <a:srgbClr val="33CCFF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2DB9E7"/>
        </a:accent6>
        <a:hlink>
          <a:srgbClr val="99FF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ttymono03 5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0068"/>
        </a:accent1>
        <a:accent2>
          <a:srgbClr val="2BD1B9"/>
        </a:accent2>
        <a:accent3>
          <a:srgbClr val="FFFFFF"/>
        </a:accent3>
        <a:accent4>
          <a:srgbClr val="000000"/>
        </a:accent4>
        <a:accent5>
          <a:srgbClr val="AAAAB9"/>
        </a:accent5>
        <a:accent6>
          <a:srgbClr val="26BDA7"/>
        </a:accent6>
        <a:hlink>
          <a:srgbClr val="87D7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11652</TotalTime>
  <Words>2587</Words>
  <Application>Microsoft Office PowerPoint</Application>
  <PresentationFormat>全屏显示(4:3)</PresentationFormat>
  <Paragraphs>259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Gulim</vt:lpstr>
      <vt:lpstr>MicrosoftYaHei</vt:lpstr>
      <vt:lpstr>New Century Schoolbook</vt:lpstr>
      <vt:lpstr>OpenSans-Regular</vt:lpstr>
      <vt:lpstr>等线</vt:lpstr>
      <vt:lpstr>汉仪悠然体简</vt:lpstr>
      <vt:lpstr>宋体</vt:lpstr>
      <vt:lpstr>Arial</vt:lpstr>
      <vt:lpstr>Calibri</vt:lpstr>
      <vt:lpstr>Cambria</vt:lpstr>
      <vt:lpstr>Cambria Math</vt:lpstr>
      <vt:lpstr>Consolas</vt:lpstr>
      <vt:lpstr>Garamond</vt:lpstr>
      <vt:lpstr>Gill Sans MT</vt:lpstr>
      <vt:lpstr>Times New Roman</vt:lpstr>
      <vt:lpstr>Verdana</vt:lpstr>
      <vt:lpstr>Wingdings</vt:lpstr>
      <vt:lpstr>默认设计模板</vt:lpstr>
      <vt:lpstr>bettymono03</vt:lpstr>
      <vt:lpstr>编译器设计专题实验课2024</vt:lpstr>
      <vt:lpstr>实验一参考</vt:lpstr>
      <vt:lpstr>实验一参考</vt:lpstr>
      <vt:lpstr>实验一参考</vt:lpstr>
      <vt:lpstr>实验一参考</vt:lpstr>
      <vt:lpstr>实验一参考</vt:lpstr>
      <vt:lpstr>实验（二）词法分析</vt:lpstr>
      <vt:lpstr>实验（二）词法分析</vt:lpstr>
      <vt:lpstr>实验（二）词法分析</vt:lpstr>
      <vt:lpstr>实验（二）词法分析</vt:lpstr>
      <vt:lpstr>实验（二）词法分析</vt:lpstr>
      <vt:lpstr>程序架构</vt:lpstr>
      <vt:lpstr>程序架构</vt:lpstr>
      <vt:lpstr>程序架构</vt:lpstr>
      <vt:lpstr>程序架构</vt:lpstr>
      <vt:lpstr>程序架构</vt:lpstr>
      <vt:lpstr>程序架构</vt:lpstr>
      <vt:lpstr>PowerPoint 演示文稿</vt:lpstr>
      <vt:lpstr>程序架构</vt:lpstr>
      <vt:lpstr>程序架构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andrejb</dc:creator>
  <cp:lastModifiedBy>Windows User</cp:lastModifiedBy>
  <cp:revision>495</cp:revision>
  <cp:lastPrinted>2011-10-10T03:21:30Z</cp:lastPrinted>
  <dcterms:created xsi:type="dcterms:W3CDTF">2010-10-06T02:55:19Z</dcterms:created>
  <dcterms:modified xsi:type="dcterms:W3CDTF">2024-04-25T08:41:56Z</dcterms:modified>
</cp:coreProperties>
</file>