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4111" r:id="rId2"/>
  </p:sldMasterIdLst>
  <p:notesMasterIdLst>
    <p:notesMasterId r:id="rId42"/>
  </p:notesMasterIdLst>
  <p:handoutMasterIdLst>
    <p:handoutMasterId r:id="rId43"/>
  </p:handoutMasterIdLst>
  <p:sldIdLst>
    <p:sldId id="322" r:id="rId3"/>
    <p:sldId id="457" r:id="rId4"/>
    <p:sldId id="2015" r:id="rId5"/>
    <p:sldId id="2011" r:id="rId6"/>
    <p:sldId id="2012" r:id="rId7"/>
    <p:sldId id="1968" r:id="rId8"/>
    <p:sldId id="1969" r:id="rId9"/>
    <p:sldId id="1970" r:id="rId10"/>
    <p:sldId id="1971" r:id="rId11"/>
    <p:sldId id="1972" r:id="rId12"/>
    <p:sldId id="1973" r:id="rId13"/>
    <p:sldId id="1980" r:id="rId14"/>
    <p:sldId id="1981" r:id="rId15"/>
    <p:sldId id="1982" r:id="rId16"/>
    <p:sldId id="1983" r:id="rId17"/>
    <p:sldId id="1984" r:id="rId18"/>
    <p:sldId id="1985" r:id="rId19"/>
    <p:sldId id="1986" r:id="rId20"/>
    <p:sldId id="1974" r:id="rId21"/>
    <p:sldId id="1994" r:id="rId22"/>
    <p:sldId id="1995" r:id="rId23"/>
    <p:sldId id="1996" r:id="rId24"/>
    <p:sldId id="1997" r:id="rId25"/>
    <p:sldId id="1998" r:id="rId26"/>
    <p:sldId id="1999" r:id="rId27"/>
    <p:sldId id="2000" r:id="rId28"/>
    <p:sldId id="2001" r:id="rId29"/>
    <p:sldId id="2002" r:id="rId30"/>
    <p:sldId id="2003" r:id="rId31"/>
    <p:sldId id="2004" r:id="rId32"/>
    <p:sldId id="2005" r:id="rId33"/>
    <p:sldId id="2006" r:id="rId34"/>
    <p:sldId id="2007" r:id="rId35"/>
    <p:sldId id="2008" r:id="rId36"/>
    <p:sldId id="1975" r:id="rId37"/>
    <p:sldId id="1976" r:id="rId38"/>
    <p:sldId id="1977" r:id="rId39"/>
    <p:sldId id="1978" r:id="rId40"/>
    <p:sldId id="1979"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Gill Sans MT" pitchFamily="34" charset="0"/>
        <a:ea typeface="ＭＳ Ｐゴシック" pitchFamily="34" charset="-128"/>
        <a:cs typeface="+mn-cs"/>
      </a:defRPr>
    </a:lvl5pPr>
    <a:lvl6pPr marL="2286000" algn="l" defTabSz="914400" rtl="0" eaLnBrk="1" latinLnBrk="0" hangingPunct="1">
      <a:defRPr sz="2400" kern="1200">
        <a:solidFill>
          <a:schemeClr val="tx1"/>
        </a:solidFill>
        <a:latin typeface="Gill Sans MT" pitchFamily="34" charset="0"/>
        <a:ea typeface="ＭＳ Ｐゴシック" pitchFamily="34" charset="-128"/>
        <a:cs typeface="+mn-cs"/>
      </a:defRPr>
    </a:lvl6pPr>
    <a:lvl7pPr marL="2743200" algn="l" defTabSz="914400" rtl="0" eaLnBrk="1" latinLnBrk="0" hangingPunct="1">
      <a:defRPr sz="2400" kern="1200">
        <a:solidFill>
          <a:schemeClr val="tx1"/>
        </a:solidFill>
        <a:latin typeface="Gill Sans MT" pitchFamily="34" charset="0"/>
        <a:ea typeface="ＭＳ Ｐゴシック" pitchFamily="34" charset="-128"/>
        <a:cs typeface="+mn-cs"/>
      </a:defRPr>
    </a:lvl7pPr>
    <a:lvl8pPr marL="3200400" algn="l" defTabSz="914400" rtl="0" eaLnBrk="1" latinLnBrk="0" hangingPunct="1">
      <a:defRPr sz="2400" kern="1200">
        <a:solidFill>
          <a:schemeClr val="tx1"/>
        </a:solidFill>
        <a:latin typeface="Gill Sans MT" pitchFamily="34" charset="0"/>
        <a:ea typeface="ＭＳ Ｐゴシック" pitchFamily="34" charset="-128"/>
        <a:cs typeface="+mn-cs"/>
      </a:defRPr>
    </a:lvl8pPr>
    <a:lvl9pPr marL="3657600" algn="l" defTabSz="914400" rtl="0" eaLnBrk="1" latinLnBrk="0" hangingPunct="1">
      <a:defRPr sz="2400" kern="1200">
        <a:solidFill>
          <a:schemeClr val="tx1"/>
        </a:solidFill>
        <a:latin typeface="Gill Sans MT"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F0000"/>
    <a:srgbClr val="DAFFCD"/>
    <a:srgbClr val="CC99FF"/>
    <a:srgbClr val="9900FF"/>
    <a:srgbClr val="FF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542" autoAdjust="0"/>
  </p:normalViewPr>
  <p:slideViewPr>
    <p:cSldViewPr>
      <p:cViewPr varScale="1">
        <p:scale>
          <a:sx n="58" d="100"/>
          <a:sy n="58" d="100"/>
        </p:scale>
        <p:origin x="4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4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9E0476C6-A73D-4127-9355-983E64C22B03}" type="datetimeFigureOut">
              <a:rPr lang="zh-CN" altLang="en-US"/>
              <a:pPr/>
              <a:t>2024/5/7</a:t>
            </a:fld>
            <a:endParaRPr lang="en-US" altLang="zh-CN"/>
          </a:p>
        </p:txBody>
      </p:sp>
      <p:sp>
        <p:nvSpPr>
          <p:cNvPr id="138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499ECC-0CCF-4A71-814B-16DE56F04BF2}" type="slidenum">
              <a:rPr lang="zh-CN" altLang="en-US"/>
              <a:pPr/>
              <a:t>‹#›</a:t>
            </a:fld>
            <a:endParaRPr lang="en-US" altLang="zh-CN"/>
          </a:p>
        </p:txBody>
      </p:sp>
    </p:spTree>
    <p:extLst>
      <p:ext uri="{BB962C8B-B14F-4D97-AF65-F5344CB8AC3E}">
        <p14:creationId xmlns:p14="http://schemas.microsoft.com/office/powerpoint/2010/main" val="628406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426FF10-905A-456B-8448-3C00A8879EA4}" type="datetimeFigureOut">
              <a:rPr lang="zh-CN" altLang="en-US"/>
              <a:pPr>
                <a:defRPr/>
              </a:pPr>
              <a:t>2024/5/7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CD789C0-5935-446E-B1F4-42F08822453C}" type="slidenum">
              <a:rPr lang="zh-CN" altLang="en-US"/>
              <a:pPr>
                <a:defRPr/>
              </a:pPr>
              <a:t>‹#›</a:t>
            </a:fld>
            <a:endParaRPr lang="zh-CN" altLang="en-US"/>
          </a:p>
        </p:txBody>
      </p:sp>
    </p:spTree>
    <p:extLst>
      <p:ext uri="{BB962C8B-B14F-4D97-AF65-F5344CB8AC3E}">
        <p14:creationId xmlns:p14="http://schemas.microsoft.com/office/powerpoint/2010/main" val="743962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D5A2939-8E42-4837-8E1B-5A38E5D7CE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325280A1-C12F-486E-BA71-F8683C31F88B}" type="slidenum">
              <a:rPr lang="en-US" altLang="zh-CN" b="0" smtClean="0">
                <a:solidFill>
                  <a:schemeClr val="tx1"/>
                </a:solidFill>
                <a:latin typeface="Arial" panose="020B0604020202020204" pitchFamily="34" charset="0"/>
                <a:ea typeface="黑体" panose="02010609060101010101" pitchFamily="49" charset="-122"/>
              </a:rPr>
              <a:pPr/>
              <a:t>6</a:t>
            </a:fld>
            <a:endParaRPr lang="en-US" altLang="zh-CN" b="0">
              <a:solidFill>
                <a:schemeClr val="tx1"/>
              </a:solidFill>
              <a:latin typeface="Arial" panose="020B0604020202020204" pitchFamily="34" charset="0"/>
              <a:ea typeface="黑体" panose="02010609060101010101" pitchFamily="49" charset="-122"/>
            </a:endParaRPr>
          </a:p>
        </p:txBody>
      </p:sp>
      <p:sp>
        <p:nvSpPr>
          <p:cNvPr id="28675" name="Rectangle 2">
            <a:extLst>
              <a:ext uri="{FF2B5EF4-FFF2-40B4-BE49-F238E27FC236}">
                <a16:creationId xmlns:a16="http://schemas.microsoft.com/office/drawing/2014/main" id="{EB3AFFED-64C9-44C6-8EEC-4294FF4233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C68AEEF0-C9DB-4EA7-BE92-A082E0C345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DA29258-0491-47FA-8CE5-9BB763668C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0C1ACF1C-2A8C-4B13-94AE-2EA1BCFFAFC2}" type="slidenum">
              <a:rPr lang="en-US" altLang="zh-CN" b="0" smtClean="0">
                <a:solidFill>
                  <a:schemeClr val="tx1"/>
                </a:solidFill>
                <a:latin typeface="Arial" panose="020B0604020202020204" pitchFamily="34" charset="0"/>
                <a:ea typeface="黑体" panose="02010609060101010101" pitchFamily="49" charset="-122"/>
              </a:rPr>
              <a:pPr/>
              <a:t>16</a:t>
            </a:fld>
            <a:endParaRPr lang="en-US" altLang="zh-CN" b="0">
              <a:solidFill>
                <a:schemeClr val="tx1"/>
              </a:solidFill>
              <a:latin typeface="Arial" panose="020B0604020202020204" pitchFamily="34" charset="0"/>
              <a:ea typeface="黑体" panose="02010609060101010101" pitchFamily="49" charset="-122"/>
            </a:endParaRPr>
          </a:p>
        </p:txBody>
      </p:sp>
      <p:sp>
        <p:nvSpPr>
          <p:cNvPr id="55299" name="Rectangle 2">
            <a:extLst>
              <a:ext uri="{FF2B5EF4-FFF2-40B4-BE49-F238E27FC236}">
                <a16:creationId xmlns:a16="http://schemas.microsoft.com/office/drawing/2014/main" id="{2E427B67-191F-423B-A077-2B69E5972E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E2EC3A03-A2C1-4917-BDA9-4CB8E6DB54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US" altLang="zh-CN"/>
              <a:t>YACC</a:t>
            </a:r>
            <a:r>
              <a:rPr lang="zh-CN" altLang="en-US" b="1"/>
              <a:t>将文法符号的优先级和产生式进行绑定，并将产生式的优先级看作和其最右边那个终结符一致</a:t>
            </a:r>
            <a:r>
              <a:rPr lang="zh-CN" altLang="en-US"/>
              <a:t>！</a:t>
            </a:r>
          </a:p>
          <a:p>
            <a:pPr marL="228600" indent="-228600"/>
            <a:r>
              <a:rPr lang="en-US" altLang="zh-CN"/>
              <a:t>----</a:t>
            </a:r>
            <a:r>
              <a:rPr lang="zh-CN" altLang="en-US"/>
              <a:t>高优先级文法符号在右，则先移进，在左，则先归约。如</a:t>
            </a:r>
            <a:r>
              <a:rPr lang="en-US" altLang="zh-CN"/>
              <a:t>1+2*3</a:t>
            </a:r>
            <a:r>
              <a:rPr lang="zh-CN" altLang="en-US"/>
              <a:t>，</a:t>
            </a:r>
          </a:p>
          <a:p>
            <a:pPr marL="228600" indent="-228600"/>
            <a:r>
              <a:rPr lang="zh-CN" altLang="en-US"/>
              <a:t>	先归约</a:t>
            </a:r>
            <a:r>
              <a:rPr lang="en-US" altLang="zh-CN"/>
              <a:t>1</a:t>
            </a:r>
            <a:r>
              <a:rPr lang="zh-CN" altLang="en-US"/>
              <a:t>并移进“</a:t>
            </a:r>
            <a:r>
              <a:rPr lang="en-US" altLang="zh-CN"/>
              <a:t>+2”</a:t>
            </a:r>
            <a:r>
              <a:rPr lang="zh-CN" altLang="en-US"/>
              <a:t>，栈顶为</a:t>
            </a:r>
            <a:r>
              <a:rPr lang="en-US" altLang="zh-CN"/>
              <a:t>E+E‘(E=1, E’=2)</a:t>
            </a:r>
            <a:r>
              <a:rPr lang="zh-CN" altLang="en-US"/>
              <a:t>，似乎是句柄，确定吗？ </a:t>
            </a:r>
          </a:p>
          <a:p>
            <a:pPr marL="228600" indent="-228600"/>
            <a:r>
              <a:rPr lang="zh-CN" altLang="en-US"/>
              <a:t>	此时看下一个记号*，由于*产生式优先级高于</a:t>
            </a:r>
            <a:r>
              <a:rPr lang="en-US" altLang="zh-CN"/>
              <a:t>+</a:t>
            </a:r>
            <a:r>
              <a:rPr lang="zh-CN" altLang="en-US"/>
              <a:t>产生式，所以先移进*</a:t>
            </a:r>
            <a:r>
              <a:rPr lang="en-US" altLang="zh-CN"/>
              <a:t>, </a:t>
            </a:r>
            <a:r>
              <a:rPr lang="zh-CN" altLang="en-US"/>
              <a:t>分析栈为</a:t>
            </a:r>
            <a:r>
              <a:rPr lang="en-US" altLang="zh-CN"/>
              <a:t>E+E’*;</a:t>
            </a:r>
          </a:p>
          <a:p>
            <a:pPr marL="228600" indent="-228600"/>
            <a:r>
              <a:rPr lang="en-US" altLang="zh-CN"/>
              <a:t>	</a:t>
            </a:r>
            <a:r>
              <a:rPr lang="zh-CN" altLang="en-US"/>
              <a:t>移进记号</a:t>
            </a:r>
            <a:r>
              <a:rPr lang="en-US" altLang="zh-CN"/>
              <a:t>3</a:t>
            </a:r>
            <a:r>
              <a:rPr lang="zh-CN" altLang="en-US"/>
              <a:t>时， 分析栈为</a:t>
            </a:r>
            <a:r>
              <a:rPr lang="en-US" altLang="zh-CN"/>
              <a:t>E+E’*3; </a:t>
            </a:r>
            <a:r>
              <a:rPr lang="zh-CN" altLang="en-US"/>
              <a:t>规约为：</a:t>
            </a:r>
            <a:r>
              <a:rPr lang="en-US" altLang="zh-CN"/>
              <a:t>E+E’*E,</a:t>
            </a:r>
            <a:r>
              <a:rPr lang="zh-CN" altLang="en-US"/>
              <a:t>再归约</a:t>
            </a:r>
            <a:r>
              <a:rPr lang="en-US" altLang="zh-CN"/>
              <a:t>:E+E’‘.</a:t>
            </a:r>
          </a:p>
          <a:p>
            <a:pPr marL="228600" indent="-228600"/>
            <a:r>
              <a:rPr lang="en-US" altLang="zh-CN"/>
              <a:t>--- </a:t>
            </a:r>
            <a:r>
              <a:rPr lang="zh-CN" altLang="en-US"/>
              <a:t>左结合意味着规约，右结合以为着移进。如</a:t>
            </a:r>
            <a:r>
              <a:rPr lang="en-US" altLang="zh-CN"/>
              <a:t>1+2+3</a:t>
            </a:r>
          </a:p>
          <a:p>
            <a:pPr marL="228600" indent="-228600"/>
            <a:r>
              <a:rPr lang="en-US" altLang="zh-CN"/>
              <a:t>     1+2</a:t>
            </a:r>
            <a:r>
              <a:rPr lang="zh-CN" altLang="en-US"/>
              <a:t>归约为</a:t>
            </a:r>
            <a:r>
              <a:rPr lang="en-US" altLang="zh-CN"/>
              <a:t>E+E</a:t>
            </a:r>
            <a:r>
              <a:rPr lang="zh-CN" altLang="en-US"/>
              <a:t>后，遇到第</a:t>
            </a:r>
            <a:r>
              <a:rPr lang="en-US" altLang="zh-CN"/>
              <a:t>2</a:t>
            </a:r>
            <a:r>
              <a:rPr lang="zh-CN" altLang="en-US"/>
              <a:t>个</a:t>
            </a:r>
            <a:r>
              <a:rPr lang="en-US" altLang="zh-CN"/>
              <a:t>+</a:t>
            </a:r>
            <a:r>
              <a:rPr lang="zh-CN" altLang="en-US"/>
              <a:t>，此时移进？归约？由于声明了</a:t>
            </a:r>
            <a:r>
              <a:rPr lang="en-US" altLang="zh-CN"/>
              <a:t>+</a:t>
            </a:r>
            <a:r>
              <a:rPr lang="zh-CN" altLang="en-US"/>
              <a:t>为左结合，所以先将栈顶句柄</a:t>
            </a:r>
            <a:r>
              <a:rPr lang="en-US" altLang="zh-CN"/>
              <a:t>E+E</a:t>
            </a:r>
            <a:r>
              <a:rPr lang="zh-CN" altLang="en-US"/>
              <a:t>归约为</a:t>
            </a:r>
            <a:r>
              <a:rPr lang="en-US" altLang="zh-CN"/>
              <a:t>E</a:t>
            </a:r>
            <a:r>
              <a:rPr lang="zh-CN" altLang="en-US"/>
              <a:t>，再继续分析。</a:t>
            </a:r>
          </a:p>
          <a:p>
            <a:pPr marL="228600" indent="-228600"/>
            <a:r>
              <a:rPr lang="zh-CN" altLang="en-US"/>
              <a:t>：： </a:t>
            </a:r>
            <a:r>
              <a:rPr lang="en-US" altLang="zh-CN"/>
              <a:t>-3*6  </a:t>
            </a:r>
            <a:r>
              <a:rPr lang="zh-CN" altLang="en-US"/>
              <a:t>和 </a:t>
            </a:r>
            <a:r>
              <a:rPr lang="en-US" altLang="zh-CN"/>
              <a:t>1 - - 3(</a:t>
            </a:r>
            <a:r>
              <a:rPr lang="zh-CN" altLang="en-US"/>
              <a:t>若无</a:t>
            </a:r>
            <a:r>
              <a:rPr lang="en-US" altLang="zh-CN"/>
              <a:t>%prec</a:t>
            </a:r>
            <a:r>
              <a:rPr lang="zh-CN" altLang="en-US"/>
              <a:t>，则语法分析器认为输入错误）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BD5586FD-2BFF-4391-8019-224E2F89CF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25ECAF70-AD83-4C39-AF6F-F7F96DF79D4F}" type="slidenum">
              <a:rPr lang="en-US" altLang="zh-CN" b="0" smtClean="0">
                <a:solidFill>
                  <a:schemeClr val="tx1"/>
                </a:solidFill>
                <a:latin typeface="Arial" panose="020B0604020202020204" pitchFamily="34" charset="0"/>
                <a:ea typeface="黑体" panose="02010609060101010101" pitchFamily="49" charset="-122"/>
              </a:rPr>
              <a:pPr/>
              <a:t>17</a:t>
            </a:fld>
            <a:endParaRPr lang="en-US" altLang="zh-CN" b="0">
              <a:solidFill>
                <a:schemeClr val="tx1"/>
              </a:solidFill>
              <a:latin typeface="Arial" panose="020B0604020202020204" pitchFamily="34" charset="0"/>
              <a:ea typeface="黑体" panose="02010609060101010101" pitchFamily="49" charset="-122"/>
            </a:endParaRPr>
          </a:p>
        </p:txBody>
      </p:sp>
      <p:sp>
        <p:nvSpPr>
          <p:cNvPr id="57347" name="Rectangle 2">
            <a:extLst>
              <a:ext uri="{FF2B5EF4-FFF2-40B4-BE49-F238E27FC236}">
                <a16:creationId xmlns:a16="http://schemas.microsoft.com/office/drawing/2014/main" id="{78E729E5-B5C0-4B9E-8772-90E48C9137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2A8A76E8-8E49-45E7-8A31-4F908A6C3D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YACC</a:t>
            </a:r>
            <a:r>
              <a:rPr lang="zh-CN" altLang="en-US"/>
              <a:t>为支持语义处理，提供了语义栈（表示文法符号属性），且与分析栈并列。</a:t>
            </a:r>
          </a:p>
          <a:p>
            <a:r>
              <a:rPr lang="zh-CN" altLang="en-US"/>
              <a:t>此图说明了产生式</a:t>
            </a:r>
            <a:r>
              <a:rPr lang="en-US" altLang="zh-CN"/>
              <a:t>E </a:t>
            </a:r>
            <a:r>
              <a:rPr lang="en-US" altLang="zh-CN">
                <a:sym typeface="Wingdings" panose="05000000000000000000" pitchFamily="2" charset="2"/>
              </a:rPr>
              <a:t> E ‘+’ E</a:t>
            </a:r>
            <a:r>
              <a:rPr lang="zh-CN" altLang="en-US">
                <a:sym typeface="Wingdings" panose="05000000000000000000" pitchFamily="2" charset="2"/>
              </a:rPr>
              <a:t>规约前后的栈状态。</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F628F85-9050-4B81-8015-3A1620D2FC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919E5307-8CD0-4D53-9DA4-F2593AD74025}" type="slidenum">
              <a:rPr lang="en-US" altLang="zh-CN" b="0" smtClean="0">
                <a:solidFill>
                  <a:schemeClr val="tx1"/>
                </a:solidFill>
                <a:latin typeface="Arial" panose="020B0604020202020204" pitchFamily="34" charset="0"/>
                <a:ea typeface="黑体" panose="02010609060101010101" pitchFamily="49" charset="-122"/>
              </a:rPr>
              <a:pPr/>
              <a:t>18</a:t>
            </a:fld>
            <a:endParaRPr lang="en-US" altLang="zh-CN" b="0">
              <a:solidFill>
                <a:schemeClr val="tx1"/>
              </a:solidFill>
              <a:latin typeface="Arial" panose="020B0604020202020204" pitchFamily="34" charset="0"/>
              <a:ea typeface="黑体" panose="02010609060101010101" pitchFamily="49" charset="-122"/>
            </a:endParaRPr>
          </a:p>
        </p:txBody>
      </p:sp>
      <p:sp>
        <p:nvSpPr>
          <p:cNvPr id="59395" name="Rectangle 2">
            <a:extLst>
              <a:ext uri="{FF2B5EF4-FFF2-40B4-BE49-F238E27FC236}">
                <a16:creationId xmlns:a16="http://schemas.microsoft.com/office/drawing/2014/main" id="{695C43B0-14C4-45F4-AC3D-2686876507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F5521565-EF43-441A-8FF9-3191C39367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7BF8655-A1AD-4055-8120-4C36145272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847D4262-C66A-46E3-AF3F-F24D7538C6EB}" type="slidenum">
              <a:rPr lang="en-US" altLang="zh-CN" b="0" smtClean="0">
                <a:solidFill>
                  <a:schemeClr val="tx1"/>
                </a:solidFill>
                <a:latin typeface="Arial" panose="020B0604020202020204" pitchFamily="34" charset="0"/>
                <a:ea typeface="黑体" panose="02010609060101010101" pitchFamily="49" charset="-122"/>
              </a:rPr>
              <a:pPr/>
              <a:t>20</a:t>
            </a:fld>
            <a:endParaRPr lang="en-US" altLang="zh-CN" b="0">
              <a:solidFill>
                <a:schemeClr val="tx1"/>
              </a:solidFill>
              <a:latin typeface="Arial" panose="020B0604020202020204" pitchFamily="34" charset="0"/>
              <a:ea typeface="黑体" panose="02010609060101010101" pitchFamily="49" charset="-122"/>
            </a:endParaRPr>
          </a:p>
        </p:txBody>
      </p:sp>
      <p:sp>
        <p:nvSpPr>
          <p:cNvPr id="75779" name="Rectangle 2">
            <a:extLst>
              <a:ext uri="{FF2B5EF4-FFF2-40B4-BE49-F238E27FC236}">
                <a16:creationId xmlns:a16="http://schemas.microsoft.com/office/drawing/2014/main" id="{F7D16B59-F334-4C4E-BDB0-BF0A4F29002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98EB27E3-2CA7-4889-8CEA-0D501D21B4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8C65C06-7D6A-400A-87A4-B026939B5A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E9605797-7B6F-4E61-84BC-2ED9F38F003D}" type="slidenum">
              <a:rPr lang="en-US" altLang="zh-CN" b="0" smtClean="0">
                <a:solidFill>
                  <a:schemeClr val="tx1"/>
                </a:solidFill>
                <a:latin typeface="Arial" panose="020B0604020202020204" pitchFamily="34" charset="0"/>
                <a:ea typeface="黑体" panose="02010609060101010101" pitchFamily="49" charset="-122"/>
              </a:rPr>
              <a:pPr/>
              <a:t>21</a:t>
            </a:fld>
            <a:endParaRPr lang="en-US" altLang="zh-CN" b="0">
              <a:solidFill>
                <a:schemeClr val="tx1"/>
              </a:solidFill>
              <a:latin typeface="Arial" panose="020B0604020202020204" pitchFamily="34" charset="0"/>
              <a:ea typeface="黑体" panose="02010609060101010101" pitchFamily="49" charset="-122"/>
            </a:endParaRPr>
          </a:p>
        </p:txBody>
      </p:sp>
      <p:sp>
        <p:nvSpPr>
          <p:cNvPr id="77827" name="Rectangle 2">
            <a:extLst>
              <a:ext uri="{FF2B5EF4-FFF2-40B4-BE49-F238E27FC236}">
                <a16:creationId xmlns:a16="http://schemas.microsoft.com/office/drawing/2014/main" id="{BCD9BF6A-E565-41DD-8EBD-9A2591077F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00E9F43C-571B-4726-A025-DD612A3C55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9DAB906-BBA9-412F-A070-7ADAC57A26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352CFE80-D995-4748-89C0-C6915810B4B1}" type="slidenum">
              <a:rPr lang="en-US" altLang="zh-CN" b="0" smtClean="0">
                <a:solidFill>
                  <a:schemeClr val="tx1"/>
                </a:solidFill>
                <a:latin typeface="Arial" panose="020B0604020202020204" pitchFamily="34" charset="0"/>
                <a:ea typeface="黑体" panose="02010609060101010101" pitchFamily="49" charset="-122"/>
              </a:rPr>
              <a:pPr/>
              <a:t>22</a:t>
            </a:fld>
            <a:endParaRPr lang="en-US" altLang="zh-CN" b="0">
              <a:solidFill>
                <a:schemeClr val="tx1"/>
              </a:solidFill>
              <a:latin typeface="Arial" panose="020B0604020202020204" pitchFamily="34" charset="0"/>
              <a:ea typeface="黑体" panose="02010609060101010101" pitchFamily="49" charset="-122"/>
            </a:endParaRPr>
          </a:p>
        </p:txBody>
      </p:sp>
      <p:sp>
        <p:nvSpPr>
          <p:cNvPr id="79875" name="Rectangle 2">
            <a:extLst>
              <a:ext uri="{FF2B5EF4-FFF2-40B4-BE49-F238E27FC236}">
                <a16:creationId xmlns:a16="http://schemas.microsoft.com/office/drawing/2014/main" id="{ABB39FF1-5AF5-496A-A0B7-2543E19635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25F14211-978F-4006-B4EB-C4502F79BBF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%start  </a:t>
            </a:r>
            <a:r>
              <a:rPr lang="zh-CN" altLang="en-US"/>
              <a:t>表明文法开始符号，若没有，则取规则部分的第</a:t>
            </a:r>
            <a:r>
              <a:rPr lang="en-US" altLang="zh-CN"/>
              <a:t>1</a:t>
            </a:r>
            <a:r>
              <a:rPr lang="zh-CN" altLang="en-US"/>
              <a:t>个产生式左部为文法开始符号。</a:t>
            </a:r>
          </a:p>
          <a:p>
            <a:r>
              <a:rPr lang="en-US" altLang="zh-CN"/>
              <a:t>%left </a:t>
            </a:r>
            <a:r>
              <a:rPr lang="zh-CN" altLang="en-US"/>
              <a:t>表明运算符为左结合的。多个声明的顺序表明了这些运算符的优先级为从低到高。</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D14000B-B141-4AC2-9082-AEF33100FD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58863D08-03AF-4A89-8715-155DC786E2A9}" type="slidenum">
              <a:rPr lang="en-US" altLang="zh-CN" b="0" smtClean="0">
                <a:solidFill>
                  <a:schemeClr val="tx1"/>
                </a:solidFill>
                <a:latin typeface="Arial" panose="020B0604020202020204" pitchFamily="34" charset="0"/>
                <a:ea typeface="黑体" panose="02010609060101010101" pitchFamily="49" charset="-122"/>
              </a:rPr>
              <a:pPr/>
              <a:t>23</a:t>
            </a:fld>
            <a:endParaRPr lang="en-US" altLang="zh-CN" b="0">
              <a:solidFill>
                <a:schemeClr val="tx1"/>
              </a:solidFill>
              <a:latin typeface="Arial" panose="020B0604020202020204" pitchFamily="34" charset="0"/>
              <a:ea typeface="黑体" panose="02010609060101010101" pitchFamily="49" charset="-122"/>
            </a:endParaRPr>
          </a:p>
        </p:txBody>
      </p:sp>
      <p:sp>
        <p:nvSpPr>
          <p:cNvPr id="81923" name="Rectangle 2">
            <a:extLst>
              <a:ext uri="{FF2B5EF4-FFF2-40B4-BE49-F238E27FC236}">
                <a16:creationId xmlns:a16="http://schemas.microsoft.com/office/drawing/2014/main" id="{41328E23-6FCE-422F-91F9-963977AA8C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a:extLst>
              <a:ext uri="{FF2B5EF4-FFF2-40B4-BE49-F238E27FC236}">
                <a16:creationId xmlns:a16="http://schemas.microsoft.com/office/drawing/2014/main" id="{FFDC08F9-D7CE-4B66-9228-179DEC4318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AD0870D-91C6-46E7-9B49-636DE293EE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D5B92408-32C3-4770-8212-23B66D8D25B3}" type="slidenum">
              <a:rPr lang="en-US" altLang="zh-CN" b="0" smtClean="0">
                <a:solidFill>
                  <a:schemeClr val="tx1"/>
                </a:solidFill>
                <a:latin typeface="Arial" panose="020B0604020202020204" pitchFamily="34" charset="0"/>
                <a:ea typeface="黑体" panose="02010609060101010101" pitchFamily="49" charset="-122"/>
              </a:rPr>
              <a:pPr/>
              <a:t>24</a:t>
            </a:fld>
            <a:endParaRPr lang="en-US" altLang="zh-CN" b="0">
              <a:solidFill>
                <a:schemeClr val="tx1"/>
              </a:solidFill>
              <a:latin typeface="Arial" panose="020B0604020202020204" pitchFamily="34" charset="0"/>
              <a:ea typeface="黑体" panose="02010609060101010101" pitchFamily="49" charset="-122"/>
            </a:endParaRPr>
          </a:p>
        </p:txBody>
      </p:sp>
      <p:sp>
        <p:nvSpPr>
          <p:cNvPr id="83971" name="Rectangle 2">
            <a:extLst>
              <a:ext uri="{FF2B5EF4-FFF2-40B4-BE49-F238E27FC236}">
                <a16:creationId xmlns:a16="http://schemas.microsoft.com/office/drawing/2014/main" id="{285DFD23-88C7-45CF-B5DD-147217C861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84F87413-DEE5-46A0-8C30-F54078E2C1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7F8D543-FE5C-4EE3-8AF2-0858738A95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BD6AB57C-5DEF-4B80-9053-F273572935A5}" type="slidenum">
              <a:rPr lang="en-US" altLang="zh-CN" b="0" smtClean="0">
                <a:solidFill>
                  <a:schemeClr val="tx1"/>
                </a:solidFill>
                <a:latin typeface="Arial" panose="020B0604020202020204" pitchFamily="34" charset="0"/>
                <a:ea typeface="黑体" panose="02010609060101010101" pitchFamily="49" charset="-122"/>
              </a:rPr>
              <a:pPr/>
              <a:t>25</a:t>
            </a:fld>
            <a:endParaRPr lang="en-US" altLang="zh-CN" b="0">
              <a:solidFill>
                <a:schemeClr val="tx1"/>
              </a:solidFill>
              <a:latin typeface="Arial" panose="020B0604020202020204" pitchFamily="34" charset="0"/>
              <a:ea typeface="黑体" panose="02010609060101010101" pitchFamily="49" charset="-122"/>
            </a:endParaRPr>
          </a:p>
        </p:txBody>
      </p:sp>
      <p:sp>
        <p:nvSpPr>
          <p:cNvPr id="86019" name="Rectangle 2">
            <a:extLst>
              <a:ext uri="{FF2B5EF4-FFF2-40B4-BE49-F238E27FC236}">
                <a16:creationId xmlns:a16="http://schemas.microsoft.com/office/drawing/2014/main" id="{20D8D49F-AB60-482D-8F5B-F9DFD22EE59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998D37D3-D17E-4E86-9EEE-893A68E6E8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由于</a:t>
            </a:r>
            <a:r>
              <a:rPr lang="en-US" altLang="zh-CN"/>
              <a:t>yyparse()</a:t>
            </a:r>
            <a:r>
              <a:rPr lang="zh-CN" altLang="en-US"/>
              <a:t>使用函数</a:t>
            </a:r>
            <a:r>
              <a:rPr lang="en-US" altLang="zh-CN"/>
              <a:t>yylex</a:t>
            </a:r>
            <a:r>
              <a:rPr lang="zh-CN" altLang="en-US"/>
              <a:t>获得记号，且本例子不使用</a:t>
            </a:r>
            <a:r>
              <a:rPr lang="en-US" altLang="zh-CN"/>
              <a:t>LEX</a:t>
            </a:r>
            <a:r>
              <a:rPr lang="zh-CN" altLang="en-US"/>
              <a:t>，所以自定义的</a:t>
            </a:r>
            <a:r>
              <a:rPr lang="en-US" altLang="zh-CN"/>
              <a:t>yylex</a:t>
            </a:r>
            <a:r>
              <a:rPr lang="zh-CN" altLang="en-US"/>
              <a:t>替代。</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5432F52-DC8C-4DF5-8950-04C03AC57B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A4AD4E10-F812-4D1B-9DE9-88687C2089F1}" type="slidenum">
              <a:rPr lang="en-US" altLang="zh-CN" b="0" smtClean="0">
                <a:solidFill>
                  <a:schemeClr val="tx1"/>
                </a:solidFill>
                <a:latin typeface="Arial" panose="020B0604020202020204" pitchFamily="34" charset="0"/>
                <a:ea typeface="黑体" panose="02010609060101010101" pitchFamily="49" charset="-122"/>
              </a:rPr>
              <a:pPr/>
              <a:t>26</a:t>
            </a:fld>
            <a:endParaRPr lang="en-US" altLang="zh-CN" b="0">
              <a:solidFill>
                <a:schemeClr val="tx1"/>
              </a:solidFill>
              <a:latin typeface="Arial" panose="020B0604020202020204" pitchFamily="34" charset="0"/>
              <a:ea typeface="黑体" panose="02010609060101010101" pitchFamily="49" charset="-122"/>
            </a:endParaRPr>
          </a:p>
        </p:txBody>
      </p:sp>
      <p:sp>
        <p:nvSpPr>
          <p:cNvPr id="88067" name="Rectangle 2">
            <a:extLst>
              <a:ext uri="{FF2B5EF4-FFF2-40B4-BE49-F238E27FC236}">
                <a16:creationId xmlns:a16="http://schemas.microsoft.com/office/drawing/2014/main" id="{10E80678-CC20-4E53-B7C7-698D3676C1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1A30DA94-9048-456F-9578-481B3AEA61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4519F150-DBA7-46D6-B893-52A6AB6978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1CFE6AE4-6099-49E8-9B7F-201CF166C141}" type="slidenum">
              <a:rPr lang="en-US" altLang="zh-CN" b="0" smtClean="0">
                <a:solidFill>
                  <a:schemeClr val="tx1"/>
                </a:solidFill>
                <a:latin typeface="Arial" panose="020B0604020202020204" pitchFamily="34" charset="0"/>
                <a:ea typeface="黑体" panose="02010609060101010101" pitchFamily="49" charset="-122"/>
              </a:rPr>
              <a:pPr/>
              <a:t>7</a:t>
            </a:fld>
            <a:endParaRPr lang="en-US" altLang="zh-CN" b="0">
              <a:solidFill>
                <a:schemeClr val="tx1"/>
              </a:solidFill>
              <a:latin typeface="Arial" panose="020B0604020202020204" pitchFamily="34" charset="0"/>
              <a:ea typeface="黑体" panose="02010609060101010101" pitchFamily="49" charset="-122"/>
            </a:endParaRPr>
          </a:p>
        </p:txBody>
      </p:sp>
      <p:sp>
        <p:nvSpPr>
          <p:cNvPr id="30723" name="Rectangle 2">
            <a:extLst>
              <a:ext uri="{FF2B5EF4-FFF2-40B4-BE49-F238E27FC236}">
                <a16:creationId xmlns:a16="http://schemas.microsoft.com/office/drawing/2014/main" id="{2CDAE9B4-E6A4-4946-B508-62BB25B87CA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A0DC7667-EC62-49FF-9ECF-D70252DE16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657D97A-24AD-4C07-9621-52BC74C2D0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6F32A2EF-D3CB-4C48-9762-152C3FD22EC5}" type="slidenum">
              <a:rPr lang="en-US" altLang="zh-CN" b="0" smtClean="0">
                <a:solidFill>
                  <a:schemeClr val="tx1"/>
                </a:solidFill>
                <a:latin typeface="Arial" panose="020B0604020202020204" pitchFamily="34" charset="0"/>
                <a:ea typeface="黑体" panose="02010609060101010101" pitchFamily="49" charset="-122"/>
              </a:rPr>
              <a:pPr/>
              <a:t>27</a:t>
            </a:fld>
            <a:endParaRPr lang="en-US" altLang="zh-CN" b="0">
              <a:solidFill>
                <a:schemeClr val="tx1"/>
              </a:solidFill>
              <a:latin typeface="Arial" panose="020B0604020202020204" pitchFamily="34" charset="0"/>
              <a:ea typeface="黑体" panose="02010609060101010101" pitchFamily="49" charset="-122"/>
            </a:endParaRPr>
          </a:p>
        </p:txBody>
      </p:sp>
      <p:sp>
        <p:nvSpPr>
          <p:cNvPr id="90115" name="Rectangle 2">
            <a:extLst>
              <a:ext uri="{FF2B5EF4-FFF2-40B4-BE49-F238E27FC236}">
                <a16:creationId xmlns:a16="http://schemas.microsoft.com/office/drawing/2014/main" id="{F68ED415-53D4-491A-8356-A354FAFD16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a:extLst>
              <a:ext uri="{FF2B5EF4-FFF2-40B4-BE49-F238E27FC236}">
                <a16:creationId xmlns:a16="http://schemas.microsoft.com/office/drawing/2014/main" id="{2F9EBD0A-9534-47DC-A5D7-0C0C493296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 当语法分析程序识别出某个句型时，它即用相应的语法规则进行归约，</a:t>
            </a:r>
            <a:r>
              <a:rPr lang="en-US" altLang="zh-CN"/>
              <a:t>yscc</a:t>
            </a:r>
            <a:r>
              <a:rPr lang="zh-CN" altLang="en-US"/>
              <a:t>在进行归约之前，先完成用户提供的语义动作，这些语义动作可以是返回语法符号的语义值，也可以是求某些语法符号的语义值，或者是其他适当的动作如建立语法树，产生目标代玛，打印有关信息等。终结符的语义值是通过词法分析程序返回的，这个值由全局变量（</a:t>
            </a:r>
            <a:r>
              <a:rPr lang="en-US" altLang="zh-CN"/>
              <a:t>yacc</a:t>
            </a:r>
            <a:r>
              <a:rPr lang="zh-CN" altLang="en-US"/>
              <a:t>自动定义的） </a:t>
            </a:r>
            <a:r>
              <a:rPr lang="en-US" altLang="zh-CN"/>
              <a:t>yylval</a:t>
            </a:r>
            <a:r>
              <a:rPr lang="zh-CN" altLang="en-US"/>
              <a:t>带回，如果用户在词法分析程序识别出某终结符时，给</a:t>
            </a:r>
            <a:r>
              <a:rPr lang="en-US" altLang="zh-CN"/>
              <a:t>yylval</a:t>
            </a:r>
            <a:r>
              <a:rPr lang="zh-CN" altLang="en-US"/>
              <a:t>赋与相应的值，这个值就自动地作为该终结符的语义值。当语义值的类型不是</a:t>
            </a:r>
            <a:r>
              <a:rPr lang="en-US" altLang="zh-CN"/>
              <a:t>int</a:t>
            </a:r>
            <a:r>
              <a:rPr lang="zh-CN" altLang="en-US"/>
              <a:t>时，要注意</a:t>
            </a:r>
            <a:r>
              <a:rPr lang="en-US" altLang="zh-CN"/>
              <a:t>yylval</a:t>
            </a:r>
            <a:r>
              <a:rPr lang="zh-CN" altLang="en-US"/>
              <a:t>的值的类型须与相应的终结符的语义值类型一致。语义动作是用</a:t>
            </a:r>
            <a:r>
              <a:rPr lang="en-US" altLang="zh-CN"/>
              <a:t>C</a:t>
            </a:r>
            <a:r>
              <a:rPr lang="zh-CN" altLang="en-US"/>
              <a:t>语言的语句写成的，跟在相应的语法规则后面，用花括号括起来．例如：</a:t>
            </a: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801C497-E1CA-4CC4-A633-23A3452645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02167EAF-DC3D-4BA2-BDB5-FA749B51F5D8}" type="slidenum">
              <a:rPr lang="en-US" altLang="zh-CN" b="0" smtClean="0">
                <a:solidFill>
                  <a:schemeClr val="tx1"/>
                </a:solidFill>
                <a:latin typeface="Arial" panose="020B0604020202020204" pitchFamily="34" charset="0"/>
                <a:ea typeface="黑体" panose="02010609060101010101" pitchFamily="49" charset="-122"/>
              </a:rPr>
              <a:pPr/>
              <a:t>28</a:t>
            </a:fld>
            <a:endParaRPr lang="en-US" altLang="zh-CN" b="0">
              <a:solidFill>
                <a:schemeClr val="tx1"/>
              </a:solidFill>
              <a:latin typeface="Arial" panose="020B0604020202020204" pitchFamily="34" charset="0"/>
              <a:ea typeface="黑体" panose="02010609060101010101" pitchFamily="49" charset="-122"/>
            </a:endParaRPr>
          </a:p>
        </p:txBody>
      </p:sp>
      <p:sp>
        <p:nvSpPr>
          <p:cNvPr id="92163" name="Rectangle 2">
            <a:extLst>
              <a:ext uri="{FF2B5EF4-FFF2-40B4-BE49-F238E27FC236}">
                <a16:creationId xmlns:a16="http://schemas.microsoft.com/office/drawing/2014/main" id="{F7F11430-BFC2-4C35-B58C-F4E35EFEF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a:extLst>
              <a:ext uri="{FF2B5EF4-FFF2-40B4-BE49-F238E27FC236}">
                <a16:creationId xmlns:a16="http://schemas.microsoft.com/office/drawing/2014/main" id="{C9E5BCE6-0DA7-4999-BE4C-9F9BB5274E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82FA655-AB6C-43BB-8B13-12CF8EE0FE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1A995A3A-F7F5-4CDB-967A-9C759D75915A}" type="slidenum">
              <a:rPr lang="en-US" altLang="zh-CN" b="0" smtClean="0">
                <a:solidFill>
                  <a:schemeClr val="tx1"/>
                </a:solidFill>
                <a:latin typeface="Arial" panose="020B0604020202020204" pitchFamily="34" charset="0"/>
                <a:ea typeface="黑体" panose="02010609060101010101" pitchFamily="49" charset="-122"/>
              </a:rPr>
              <a:pPr/>
              <a:t>29</a:t>
            </a:fld>
            <a:endParaRPr lang="en-US" altLang="zh-CN" b="0">
              <a:solidFill>
                <a:schemeClr val="tx1"/>
              </a:solidFill>
              <a:latin typeface="Arial" panose="020B0604020202020204" pitchFamily="34" charset="0"/>
              <a:ea typeface="黑体" panose="02010609060101010101" pitchFamily="49" charset="-122"/>
            </a:endParaRPr>
          </a:p>
        </p:txBody>
      </p:sp>
      <p:sp>
        <p:nvSpPr>
          <p:cNvPr id="94211" name="Rectangle 2">
            <a:extLst>
              <a:ext uri="{FF2B5EF4-FFF2-40B4-BE49-F238E27FC236}">
                <a16:creationId xmlns:a16="http://schemas.microsoft.com/office/drawing/2014/main" id="{16F803FE-0295-4130-B75F-DC0661B66A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5C971A9F-FCF6-471F-ADA2-F75EB4A58CF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若指定</a:t>
            </a:r>
            <a:r>
              <a:rPr lang="en-US" altLang="zh-CN"/>
              <a:t>YACC</a:t>
            </a:r>
            <a:r>
              <a:rPr lang="zh-CN" altLang="en-US"/>
              <a:t>生成头文件，则</a:t>
            </a:r>
            <a:r>
              <a:rPr lang="en-US" altLang="zh-CN"/>
              <a:t>NUMBER </a:t>
            </a:r>
            <a:r>
              <a:rPr lang="zh-CN" altLang="en-US"/>
              <a:t>的定义，</a:t>
            </a:r>
            <a:r>
              <a:rPr lang="en-US" altLang="zh-CN"/>
              <a:t>#define YYSTYPE double</a:t>
            </a:r>
            <a:r>
              <a:rPr lang="zh-CN" altLang="en-US"/>
              <a:t>，</a:t>
            </a:r>
            <a:r>
              <a:rPr lang="en-US" altLang="zh-CN"/>
              <a:t>yylval</a:t>
            </a:r>
            <a:r>
              <a:rPr lang="zh-CN" altLang="en-US"/>
              <a:t>的声明均会出现在头文件中。</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A1F8FAFB-A4DC-40CE-9BFA-47F6008833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93B04A94-7F36-4160-A7CD-54CBF8374A7D}" type="slidenum">
              <a:rPr lang="en-US" altLang="zh-CN" b="0" smtClean="0">
                <a:solidFill>
                  <a:schemeClr val="tx1"/>
                </a:solidFill>
                <a:latin typeface="Arial" panose="020B0604020202020204" pitchFamily="34" charset="0"/>
                <a:ea typeface="黑体" panose="02010609060101010101" pitchFamily="49" charset="-122"/>
              </a:rPr>
              <a:pPr/>
              <a:t>30</a:t>
            </a:fld>
            <a:endParaRPr lang="en-US" altLang="zh-CN" b="0">
              <a:solidFill>
                <a:schemeClr val="tx1"/>
              </a:solidFill>
              <a:latin typeface="Arial" panose="020B0604020202020204" pitchFamily="34" charset="0"/>
              <a:ea typeface="黑体" panose="02010609060101010101" pitchFamily="49" charset="-122"/>
            </a:endParaRPr>
          </a:p>
        </p:txBody>
      </p:sp>
      <p:sp>
        <p:nvSpPr>
          <p:cNvPr id="96259" name="Rectangle 2">
            <a:extLst>
              <a:ext uri="{FF2B5EF4-FFF2-40B4-BE49-F238E27FC236}">
                <a16:creationId xmlns:a16="http://schemas.microsoft.com/office/drawing/2014/main" id="{CA8EEDE7-6F51-472F-BA43-6387553828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52E28CD2-6597-4B39-BFA7-492AB4678D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59749D9-7212-4664-BD2A-2DEA18EE83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0587C139-7C09-4AF0-B84F-4962DE79E069}" type="slidenum">
              <a:rPr lang="en-US" altLang="zh-CN" b="0" smtClean="0">
                <a:solidFill>
                  <a:schemeClr val="tx1"/>
                </a:solidFill>
                <a:latin typeface="Arial" panose="020B0604020202020204" pitchFamily="34" charset="0"/>
                <a:ea typeface="黑体" panose="02010609060101010101" pitchFamily="49" charset="-122"/>
              </a:rPr>
              <a:pPr/>
              <a:t>31</a:t>
            </a:fld>
            <a:endParaRPr lang="en-US" altLang="zh-CN" b="0">
              <a:solidFill>
                <a:schemeClr val="tx1"/>
              </a:solidFill>
              <a:latin typeface="Arial" panose="020B0604020202020204" pitchFamily="34" charset="0"/>
              <a:ea typeface="黑体" panose="02010609060101010101" pitchFamily="49" charset="-122"/>
            </a:endParaRPr>
          </a:p>
        </p:txBody>
      </p:sp>
      <p:sp>
        <p:nvSpPr>
          <p:cNvPr id="98307" name="Rectangle 2">
            <a:extLst>
              <a:ext uri="{FF2B5EF4-FFF2-40B4-BE49-F238E27FC236}">
                <a16:creationId xmlns:a16="http://schemas.microsoft.com/office/drawing/2014/main" id="{9FF58D9C-84B8-4532-8348-2DB907608E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B5924667-374B-4A8F-B09D-0A9678C3BB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B80789B9-E8E6-4AAB-91E3-53E46820F5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FDF32F31-A188-4734-B14D-7D3E62EB821D}" type="slidenum">
              <a:rPr lang="en-US" altLang="zh-CN" b="0" smtClean="0">
                <a:solidFill>
                  <a:schemeClr val="tx1"/>
                </a:solidFill>
                <a:latin typeface="Arial" panose="020B0604020202020204" pitchFamily="34" charset="0"/>
                <a:ea typeface="黑体" panose="02010609060101010101" pitchFamily="49" charset="-122"/>
              </a:rPr>
              <a:pPr/>
              <a:t>32</a:t>
            </a:fld>
            <a:endParaRPr lang="en-US" altLang="zh-CN" b="0">
              <a:solidFill>
                <a:schemeClr val="tx1"/>
              </a:solidFill>
              <a:latin typeface="Arial" panose="020B0604020202020204" pitchFamily="34" charset="0"/>
              <a:ea typeface="黑体" panose="02010609060101010101" pitchFamily="49" charset="-122"/>
            </a:endParaRPr>
          </a:p>
        </p:txBody>
      </p:sp>
      <p:sp>
        <p:nvSpPr>
          <p:cNvPr id="100355" name="Rectangle 2">
            <a:extLst>
              <a:ext uri="{FF2B5EF4-FFF2-40B4-BE49-F238E27FC236}">
                <a16:creationId xmlns:a16="http://schemas.microsoft.com/office/drawing/2014/main" id="{CDA676EE-A582-4A62-9663-8B27FF1FB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id="{81A392FF-E073-4701-B869-24064F04C0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在</a:t>
            </a:r>
            <a:r>
              <a:rPr lang="en-US" altLang="zh-CN"/>
              <a:t>YACC</a:t>
            </a:r>
            <a:r>
              <a:rPr lang="zh-CN" altLang="en-US"/>
              <a:t>源文件的用户定义子程序中，使用</a:t>
            </a:r>
            <a:r>
              <a:rPr lang="en-US" altLang="zh-CN"/>
              <a:t>#include “</a:t>
            </a:r>
            <a:r>
              <a:rPr lang="zh-CN" altLang="en-US"/>
              <a:t>词法分析器源代码文件</a:t>
            </a:r>
            <a:r>
              <a:rPr lang="en-US" altLang="zh-CN"/>
              <a:t>.c”</a:t>
            </a:r>
          </a:p>
          <a:p>
            <a:r>
              <a:rPr lang="zh-CN" altLang="en-US"/>
              <a:t>这种用法中，</a:t>
            </a:r>
            <a:r>
              <a:rPr lang="en-US" altLang="zh-CN"/>
              <a:t>LEX</a:t>
            </a:r>
            <a:r>
              <a:rPr lang="zh-CN" altLang="en-US"/>
              <a:t>源程序中可以不用 </a:t>
            </a:r>
            <a:r>
              <a:rPr lang="en-US" altLang="zh-CN"/>
              <a:t>extern double …</a:t>
            </a:r>
            <a:r>
              <a:rPr lang="zh-CN" altLang="en-US"/>
              <a:t>，甚至可以无需 本页的 </a:t>
            </a:r>
            <a:r>
              <a:rPr lang="en-US" altLang="zh-CN"/>
              <a:t>#include &lt;…&gt;</a:t>
            </a:r>
            <a:r>
              <a:rPr lang="zh-CN" altLang="en-US"/>
              <a:t>。而是把需要的头文件统一在</a:t>
            </a:r>
            <a:r>
              <a:rPr lang="en-US" altLang="zh-CN"/>
              <a:t>YACC</a:t>
            </a:r>
            <a:r>
              <a:rPr lang="zh-CN" altLang="en-US"/>
              <a:t>源程序中 </a:t>
            </a:r>
            <a:r>
              <a:rPr lang="en-US" altLang="zh-CN"/>
              <a:t>#include </a:t>
            </a:r>
            <a:r>
              <a:rPr lang="zh-CN" altLang="en-US"/>
              <a:t>进来。</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BD46DEF-F817-4B60-90E1-6908B0F711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ACA1A08B-D4AD-4445-8D59-E132CC86B0F9}" type="slidenum">
              <a:rPr lang="en-US" altLang="zh-CN" b="0" smtClean="0">
                <a:solidFill>
                  <a:schemeClr val="tx1"/>
                </a:solidFill>
                <a:latin typeface="Arial" panose="020B0604020202020204" pitchFamily="34" charset="0"/>
                <a:ea typeface="黑体" panose="02010609060101010101" pitchFamily="49" charset="-122"/>
              </a:rPr>
              <a:pPr/>
              <a:t>33</a:t>
            </a:fld>
            <a:endParaRPr lang="en-US" altLang="zh-CN" b="0">
              <a:solidFill>
                <a:schemeClr val="tx1"/>
              </a:solidFill>
              <a:latin typeface="Arial" panose="020B0604020202020204" pitchFamily="34" charset="0"/>
              <a:ea typeface="黑体" panose="02010609060101010101" pitchFamily="49" charset="-122"/>
            </a:endParaRPr>
          </a:p>
        </p:txBody>
      </p:sp>
      <p:sp>
        <p:nvSpPr>
          <p:cNvPr id="102403" name="Rectangle 2">
            <a:extLst>
              <a:ext uri="{FF2B5EF4-FFF2-40B4-BE49-F238E27FC236}">
                <a16:creationId xmlns:a16="http://schemas.microsoft.com/office/drawing/2014/main" id="{978BAD15-B30F-4491-A88C-7B608AE0E1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id="{D8490E29-E0CF-4D06-B71E-F987569721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AD42A1F-2E01-4221-8EC2-14A01D5723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EFBCB735-FD8D-4F0D-A702-9D7AE561DC98}" type="slidenum">
              <a:rPr lang="en-US" altLang="zh-CN" b="0" smtClean="0">
                <a:solidFill>
                  <a:schemeClr val="tx1"/>
                </a:solidFill>
                <a:latin typeface="Arial" panose="020B0604020202020204" pitchFamily="34" charset="0"/>
                <a:ea typeface="黑体" panose="02010609060101010101" pitchFamily="49" charset="-122"/>
              </a:rPr>
              <a:pPr/>
              <a:t>34</a:t>
            </a:fld>
            <a:endParaRPr lang="en-US" altLang="zh-CN" b="0">
              <a:solidFill>
                <a:schemeClr val="tx1"/>
              </a:solidFill>
              <a:latin typeface="Arial" panose="020B0604020202020204" pitchFamily="34" charset="0"/>
              <a:ea typeface="黑体" panose="02010609060101010101" pitchFamily="49" charset="-122"/>
            </a:endParaRPr>
          </a:p>
        </p:txBody>
      </p:sp>
      <p:sp>
        <p:nvSpPr>
          <p:cNvPr id="104451" name="Rectangle 2">
            <a:extLst>
              <a:ext uri="{FF2B5EF4-FFF2-40B4-BE49-F238E27FC236}">
                <a16:creationId xmlns:a16="http://schemas.microsoft.com/office/drawing/2014/main" id="{3F1815DD-4B08-4BAD-A93B-689294DAC5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id="{A6C65FDD-60B3-4AB4-90C0-CD11C5AA4B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34CD45DF-5947-4F82-AF7D-F7165A552B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571BFC8A-3A17-4DB4-852D-F2C4BFC246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89C3FEA7-630B-40B6-9F8D-4F54108D67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E1A3AE79-D957-4B1C-AF75-2B65255AD351}" type="slidenum">
              <a:rPr lang="zh-CN" altLang="en-US" b="0" smtClean="0">
                <a:solidFill>
                  <a:schemeClr val="tx1"/>
                </a:solidFill>
                <a:latin typeface="Arial" panose="020B0604020202020204" pitchFamily="34" charset="0"/>
                <a:ea typeface="黑体" panose="02010609060101010101" pitchFamily="49" charset="-122"/>
              </a:rPr>
              <a:pPr/>
              <a:t>38</a:t>
            </a:fld>
            <a:endParaRPr lang="zh-CN" altLang="en-US" b="0">
              <a:solidFill>
                <a:schemeClr val="tx1"/>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8DC8699-1584-4A07-B622-5E8D6C7A31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6E98B859-707E-4BE5-9ABD-80E90E535AB9}" type="slidenum">
              <a:rPr lang="en-US" altLang="zh-CN" b="0" smtClean="0">
                <a:solidFill>
                  <a:schemeClr val="tx1"/>
                </a:solidFill>
                <a:latin typeface="Arial" panose="020B0604020202020204" pitchFamily="34" charset="0"/>
                <a:ea typeface="黑体" panose="02010609060101010101" pitchFamily="49" charset="-122"/>
              </a:rPr>
              <a:pPr/>
              <a:t>9</a:t>
            </a:fld>
            <a:endParaRPr lang="en-US" altLang="zh-CN" b="0">
              <a:solidFill>
                <a:schemeClr val="tx1"/>
              </a:solidFill>
              <a:latin typeface="Arial" panose="020B0604020202020204" pitchFamily="34" charset="0"/>
              <a:ea typeface="黑体" panose="02010609060101010101" pitchFamily="49" charset="-122"/>
            </a:endParaRPr>
          </a:p>
        </p:txBody>
      </p:sp>
      <p:sp>
        <p:nvSpPr>
          <p:cNvPr id="33795" name="Rectangle 2">
            <a:extLst>
              <a:ext uri="{FF2B5EF4-FFF2-40B4-BE49-F238E27FC236}">
                <a16:creationId xmlns:a16="http://schemas.microsoft.com/office/drawing/2014/main" id="{3010D957-534C-4820-994C-83208EC2BE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1CA8D9DE-64A9-400D-8E57-1207D4AE35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79E8C13-6672-4104-A1BA-FABB1FCE25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FF991977-D8A7-4637-8DEF-A3E625F75D2C}" type="slidenum">
              <a:rPr lang="en-US" altLang="zh-CN" b="0" smtClean="0">
                <a:solidFill>
                  <a:schemeClr val="tx1"/>
                </a:solidFill>
                <a:latin typeface="Arial" panose="020B0604020202020204" pitchFamily="34" charset="0"/>
                <a:ea typeface="黑体" panose="02010609060101010101" pitchFamily="49" charset="-122"/>
              </a:rPr>
              <a:pPr/>
              <a:t>10</a:t>
            </a:fld>
            <a:endParaRPr lang="en-US" altLang="zh-CN" b="0">
              <a:solidFill>
                <a:schemeClr val="tx1"/>
              </a:solidFill>
              <a:latin typeface="Arial" panose="020B0604020202020204" pitchFamily="34" charset="0"/>
              <a:ea typeface="黑体" panose="02010609060101010101" pitchFamily="49" charset="-122"/>
            </a:endParaRPr>
          </a:p>
        </p:txBody>
      </p:sp>
      <p:sp>
        <p:nvSpPr>
          <p:cNvPr id="35843" name="Rectangle 2">
            <a:extLst>
              <a:ext uri="{FF2B5EF4-FFF2-40B4-BE49-F238E27FC236}">
                <a16:creationId xmlns:a16="http://schemas.microsoft.com/office/drawing/2014/main" id="{E08BAFAC-1BF9-41D7-8C0E-E558FAAD17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283409C4-7849-49BD-B7E6-43007B8CB4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  在</a:t>
            </a:r>
            <a:r>
              <a:rPr lang="en-US" altLang="zh-CN"/>
              <a:t>yacc</a:t>
            </a:r>
            <a:r>
              <a:rPr lang="zh-CN" altLang="en-US"/>
              <a:t>源程序中除了语法规则外，还要包括当这些语法规则被识别出来时，即用它们进行归约时要完成的语义动作，语义动作是用</a:t>
            </a:r>
            <a:r>
              <a:rPr lang="en-US" altLang="zh-CN"/>
              <a:t>C</a:t>
            </a:r>
            <a:r>
              <a:rPr lang="zh-CN" altLang="en-US"/>
              <a:t>语言写的程序段。语法分析的输出可能是一棵语法树，或生成的目标代码，或者就是关于输入串是否符合语法的信息。需要什么样的输出都是由语义动作和程序部分的程序段来实现的。</a:t>
            </a:r>
            <a:endParaRPr lang="en-US" altLang="zh-CN"/>
          </a:p>
          <a:p>
            <a:r>
              <a:rPr lang="zh-CN" altLang="en-US"/>
              <a:t>上述三部分中说明部分和程序段部分不必要时可省去，当没有程序段部分时，第二</a:t>
            </a:r>
          </a:p>
          <a:p>
            <a:r>
              <a:rPr lang="zh-CN" altLang="en-US"/>
              <a:t>个％％也可以省去。但是第一个％％是必须有的。</a:t>
            </a:r>
          </a:p>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0265690-A873-46E7-9617-774B5E7670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37BDA473-701E-45CE-9C24-401D105B35BA}" type="slidenum">
              <a:rPr lang="en-US" altLang="zh-CN" b="0" smtClean="0">
                <a:solidFill>
                  <a:schemeClr val="tx1"/>
                </a:solidFill>
                <a:latin typeface="Arial" panose="020B0604020202020204" pitchFamily="34" charset="0"/>
                <a:ea typeface="黑体" panose="02010609060101010101" pitchFamily="49" charset="-122"/>
              </a:rPr>
              <a:pPr/>
              <a:t>11</a:t>
            </a:fld>
            <a:endParaRPr lang="en-US" altLang="zh-CN" b="0">
              <a:solidFill>
                <a:schemeClr val="tx1"/>
              </a:solidFill>
              <a:latin typeface="Arial" panose="020B0604020202020204" pitchFamily="34" charset="0"/>
              <a:ea typeface="黑体" panose="02010609060101010101" pitchFamily="49" charset="-122"/>
            </a:endParaRPr>
          </a:p>
        </p:txBody>
      </p:sp>
      <p:sp>
        <p:nvSpPr>
          <p:cNvPr id="37891" name="Rectangle 2">
            <a:extLst>
              <a:ext uri="{FF2B5EF4-FFF2-40B4-BE49-F238E27FC236}">
                <a16:creationId xmlns:a16="http://schemas.microsoft.com/office/drawing/2014/main" id="{F868F28C-2035-4B53-A481-1A9DFC966B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13AA0117-A46C-4F32-8491-2B85E5B7CC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403E60B-0040-4880-9A17-0C95F3849E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88923801-2298-4653-A91B-5DE1155B6269}" type="slidenum">
              <a:rPr lang="en-US" altLang="zh-CN" b="0" smtClean="0">
                <a:solidFill>
                  <a:schemeClr val="tx1"/>
                </a:solidFill>
                <a:latin typeface="Arial" panose="020B0604020202020204" pitchFamily="34" charset="0"/>
                <a:ea typeface="黑体" panose="02010609060101010101" pitchFamily="49" charset="-122"/>
              </a:rPr>
              <a:pPr/>
              <a:t>12</a:t>
            </a:fld>
            <a:endParaRPr lang="en-US" altLang="zh-CN" b="0">
              <a:solidFill>
                <a:schemeClr val="tx1"/>
              </a:solidFill>
              <a:latin typeface="Arial" panose="020B0604020202020204" pitchFamily="34" charset="0"/>
              <a:ea typeface="黑体" panose="02010609060101010101" pitchFamily="49" charset="-122"/>
            </a:endParaRPr>
          </a:p>
        </p:txBody>
      </p:sp>
      <p:sp>
        <p:nvSpPr>
          <p:cNvPr id="47107" name="Rectangle 2">
            <a:extLst>
              <a:ext uri="{FF2B5EF4-FFF2-40B4-BE49-F238E27FC236}">
                <a16:creationId xmlns:a16="http://schemas.microsoft.com/office/drawing/2014/main" id="{5DF5D912-CC85-4DB7-9401-22F2A60246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C4D35C85-4216-42BD-935F-AE51EEA12B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Yyin</a:t>
            </a:r>
            <a:r>
              <a:rPr lang="zh-CN" altLang="en-US"/>
              <a:t>，</a:t>
            </a:r>
            <a:r>
              <a:rPr lang="en-US" altLang="zh-CN"/>
              <a:t>yyout</a:t>
            </a:r>
            <a:r>
              <a:rPr lang="zh-CN" altLang="en-US"/>
              <a:t>，</a:t>
            </a:r>
            <a:r>
              <a:rPr lang="en-US" altLang="zh-CN"/>
              <a:t>yytext</a:t>
            </a:r>
            <a:r>
              <a:rPr lang="zh-CN" altLang="en-US"/>
              <a:t>，</a:t>
            </a:r>
            <a:r>
              <a:rPr lang="en-US" altLang="zh-CN"/>
              <a:t>yyleng</a:t>
            </a:r>
            <a:r>
              <a:rPr lang="zh-CN" altLang="en-US"/>
              <a:t>，</a:t>
            </a:r>
            <a:r>
              <a:rPr lang="en-US" altLang="zh-CN"/>
              <a:t> yylineno</a:t>
            </a:r>
          </a:p>
          <a:p>
            <a:r>
              <a:rPr lang="en-US" altLang="zh-CN"/>
              <a:t>Yylex</a:t>
            </a:r>
            <a:r>
              <a:rPr lang="zh-CN" altLang="en-US"/>
              <a:t>函数，开始分析，自动生成，</a:t>
            </a:r>
            <a:endParaRPr lang="en-US" altLang="zh-CN"/>
          </a:p>
          <a:p>
            <a:r>
              <a:rPr lang="zh-CN" altLang="en-US"/>
              <a:t>模式不能缩进，而动作的开头一定要与模式在同一行。当动作是用一对花括号</a:t>
            </a:r>
            <a:r>
              <a:rPr lang="en-US" altLang="zh-CN"/>
              <a:t>{}</a:t>
            </a:r>
            <a:r>
              <a:rPr lang="zh-CN" altLang="en-US"/>
              <a:t>括起来时，可以将左花括号放在与规则相同的行，而其余部分则可以从下一行开始。</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42080C7-C085-4A49-9959-D036D683F5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BE9478AD-0CAE-40EE-A2E6-C46704E7B0AE}" type="slidenum">
              <a:rPr lang="en-US" altLang="zh-CN" b="0" smtClean="0">
                <a:solidFill>
                  <a:schemeClr val="tx1"/>
                </a:solidFill>
                <a:latin typeface="Arial" panose="020B0604020202020204" pitchFamily="34" charset="0"/>
                <a:ea typeface="黑体" panose="02010609060101010101" pitchFamily="49" charset="-122"/>
              </a:rPr>
              <a:pPr/>
              <a:t>13</a:t>
            </a:fld>
            <a:endParaRPr lang="en-US" altLang="zh-CN" b="0">
              <a:solidFill>
                <a:schemeClr val="tx1"/>
              </a:solidFill>
              <a:latin typeface="Arial" panose="020B0604020202020204" pitchFamily="34" charset="0"/>
              <a:ea typeface="黑体" panose="02010609060101010101" pitchFamily="49" charset="-122"/>
            </a:endParaRPr>
          </a:p>
        </p:txBody>
      </p:sp>
      <p:sp>
        <p:nvSpPr>
          <p:cNvPr id="49155" name="Rectangle 2">
            <a:extLst>
              <a:ext uri="{FF2B5EF4-FFF2-40B4-BE49-F238E27FC236}">
                <a16:creationId xmlns:a16="http://schemas.microsoft.com/office/drawing/2014/main" id="{40AC587E-DF44-4FB9-A657-CE431621DB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E0F4FEB1-1505-4643-A94D-01C5B0BAB0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PL</a:t>
            </a:r>
            <a:r>
              <a:rPr lang="zh-CN" altLang="en-US"/>
              <a:t>中的多数表达式的语法结构类似，可能存在二义性。通常为消除二义性而引入一些非终结符，但将使得产生式个数增加，推导步骤增加，分析树的层次增加，从而分析效率降低。</a:t>
            </a:r>
          </a:p>
          <a:p>
            <a:r>
              <a:rPr lang="en-US" altLang="zh-CN"/>
              <a:t>YACC</a:t>
            </a:r>
            <a:r>
              <a:rPr lang="zh-CN" altLang="en-US"/>
              <a:t>中提供对终结符优先级和结合性说明，可以减少产生式的个数，以消除可能的二义性。</a:t>
            </a:r>
          </a:p>
          <a:p>
            <a:r>
              <a:rPr lang="en-US" altLang="zh-CN"/>
              <a:t>YACC</a:t>
            </a:r>
            <a:r>
              <a:rPr lang="zh-CN" altLang="en-US"/>
              <a:t>本身对优先级没有说明符，而是根据文法符号在说明结合性的语句序列中的位置确定，位置从上到下，优先级则从低到高。</a:t>
            </a:r>
            <a:endParaRPr lang="en-US" altLang="zh-CN"/>
          </a:p>
          <a:p>
            <a:r>
              <a:rPr lang="zh-CN" altLang="en-US"/>
              <a:t>上下文无关文法的开始符号是一个特殊的非终结符，所有的推导都从这个非终结符开始，在</a:t>
            </a:r>
            <a:r>
              <a:rPr lang="en-US" altLang="zh-CN"/>
              <a:t>yacc</a:t>
            </a:r>
            <a:r>
              <a:rPr lang="zh-CN" altLang="en-US"/>
              <a:t>中，语法开始符定义语句是：</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5A619FC-0A17-4E6C-AF17-D29621A1DF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1993E53C-9B78-4680-A7A7-C45F7A295785}" type="slidenum">
              <a:rPr lang="en-US" altLang="zh-CN" b="0" smtClean="0">
                <a:solidFill>
                  <a:schemeClr val="tx1"/>
                </a:solidFill>
                <a:latin typeface="Arial" panose="020B0604020202020204" pitchFamily="34" charset="0"/>
                <a:ea typeface="黑体" panose="02010609060101010101" pitchFamily="49" charset="-122"/>
              </a:rPr>
              <a:pPr/>
              <a:t>14</a:t>
            </a:fld>
            <a:endParaRPr lang="en-US" altLang="zh-CN" b="0">
              <a:solidFill>
                <a:schemeClr val="tx1"/>
              </a:solidFill>
              <a:latin typeface="Arial" panose="020B0604020202020204" pitchFamily="34" charset="0"/>
              <a:ea typeface="黑体" panose="02010609060101010101" pitchFamily="49" charset="-122"/>
            </a:endParaRPr>
          </a:p>
        </p:txBody>
      </p:sp>
      <p:sp>
        <p:nvSpPr>
          <p:cNvPr id="51203" name="Rectangle 2">
            <a:extLst>
              <a:ext uri="{FF2B5EF4-FFF2-40B4-BE49-F238E27FC236}">
                <a16:creationId xmlns:a16="http://schemas.microsoft.com/office/drawing/2014/main" id="{8F0EA69C-3D67-465C-95C2-BC5245EABF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FA9AC073-33EE-47F3-AEC2-C4F0A6B27A70}"/>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altLang="zh-CN"/>
              <a:t>YACC</a:t>
            </a:r>
            <a:r>
              <a:rPr lang="zh-CN" altLang="en-US"/>
              <a:t>允许产生式右部的文法符号序列中可嵌入语义动作，实现对继承属性的计算。</a:t>
            </a:r>
          </a:p>
          <a:p>
            <a:pPr>
              <a:defRPr/>
            </a:pPr>
            <a:r>
              <a:rPr lang="en-US" altLang="zh-CN"/>
              <a:t>Yacc permits an action to  be  written  in the middle of a rule as well as at the end.  </a:t>
            </a:r>
          </a:p>
          <a:p>
            <a:pPr>
              <a:defRPr/>
            </a:pPr>
            <a:r>
              <a:rPr lang="en-US" altLang="zh-CN"/>
              <a:t>This rule is assumed to return a value, accessible through the usual mechanism by  the actions  to  the  right of it.  </a:t>
            </a:r>
          </a:p>
          <a:p>
            <a:pPr>
              <a:defRPr/>
            </a:pPr>
            <a:r>
              <a:rPr lang="en-US" altLang="zh-CN"/>
              <a:t>In turn, it may access the values returned by the symbols to its left.  Thus, in the rule</a:t>
            </a:r>
          </a:p>
          <a:p>
            <a:pPr>
              <a:defRPr/>
            </a:pPr>
            <a:r>
              <a:rPr lang="en-US" altLang="zh-CN"/>
              <a:t>        A    :    B     {  $$ = 1;  }   C    {   x = $2;   y = $3;  }  ;</a:t>
            </a:r>
          </a:p>
          <a:p>
            <a:pPr>
              <a:defRPr/>
            </a:pPr>
            <a:r>
              <a:rPr lang="en-US" altLang="zh-CN"/>
              <a:t>the effect is to set x to 1, and y to the value returned by C.</a:t>
            </a:r>
          </a:p>
          <a:p>
            <a:pPr>
              <a:defRPr/>
            </a:pPr>
            <a:r>
              <a:rPr lang="en-US" altLang="zh-CN"/>
              <a:t>     Actions that do not terminate a rule are actually handled by Yacc  by  manufacturing  a new nonterminal symbol name, and a new rule matching this name to the empty string. </a:t>
            </a:r>
          </a:p>
          <a:p>
            <a:pPr>
              <a:defRPr/>
            </a:pPr>
            <a:r>
              <a:rPr lang="en-US" altLang="zh-CN"/>
              <a:t>The interior action is the action triggered off by recognizing this added rule.  Yacc actually treats the above example as if it had been written:</a:t>
            </a:r>
          </a:p>
          <a:p>
            <a:pPr>
              <a:defRPr/>
            </a:pPr>
            <a:r>
              <a:rPr lang="en-US" altLang="zh-CN"/>
              <a:t>        $ACT    :       /* empty */</a:t>
            </a:r>
          </a:p>
          <a:p>
            <a:pPr>
              <a:defRPr/>
            </a:pPr>
            <a:r>
              <a:rPr lang="en-US" altLang="zh-CN"/>
              <a:t>                                {  $$ = 1;  }</a:t>
            </a:r>
          </a:p>
          <a:p>
            <a:pPr>
              <a:defRPr/>
            </a:pPr>
            <a:r>
              <a:rPr lang="en-US" altLang="zh-CN"/>
              <a:t>                ;</a:t>
            </a:r>
          </a:p>
          <a:p>
            <a:pPr>
              <a:defRPr/>
            </a:pPr>
            <a:r>
              <a:rPr lang="en-US" altLang="zh-CN"/>
              <a:t>        A       :       B  $ACT  C</a:t>
            </a:r>
          </a:p>
          <a:p>
            <a:pPr>
              <a:defRPr/>
            </a:pPr>
            <a:r>
              <a:rPr lang="en-US" altLang="zh-CN"/>
              <a:t>                                {   x = $2;   y = $3;  }</a:t>
            </a:r>
          </a:p>
          <a:p>
            <a:pPr>
              <a:defRPr/>
            </a:pPr>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0777F64-81E6-4B7A-A064-8807D53885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fld id="{91280175-5F8A-4207-A616-F448A271FE6B}" type="slidenum">
              <a:rPr lang="en-US" altLang="zh-CN" b="0" smtClean="0">
                <a:solidFill>
                  <a:schemeClr val="tx1"/>
                </a:solidFill>
                <a:latin typeface="Arial" panose="020B0604020202020204" pitchFamily="34" charset="0"/>
                <a:ea typeface="黑体" panose="02010609060101010101" pitchFamily="49" charset="-122"/>
              </a:rPr>
              <a:pPr/>
              <a:t>15</a:t>
            </a:fld>
            <a:endParaRPr lang="en-US" altLang="zh-CN" b="0">
              <a:solidFill>
                <a:schemeClr val="tx1"/>
              </a:solidFill>
              <a:latin typeface="Arial" panose="020B0604020202020204" pitchFamily="34" charset="0"/>
              <a:ea typeface="黑体" panose="02010609060101010101" pitchFamily="49" charset="-122"/>
            </a:endParaRPr>
          </a:p>
        </p:txBody>
      </p:sp>
      <p:sp>
        <p:nvSpPr>
          <p:cNvPr id="53251" name="Rectangle 2">
            <a:extLst>
              <a:ext uri="{FF2B5EF4-FFF2-40B4-BE49-F238E27FC236}">
                <a16:creationId xmlns:a16="http://schemas.microsoft.com/office/drawing/2014/main" id="{0A21ABC3-66AF-44E4-9FA0-0FC50EE581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F89B85C6-D089-4F04-870E-DF808AB04F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典型的悬空</a:t>
            </a:r>
            <a:r>
              <a:rPr lang="en-US" altLang="zh-CN"/>
              <a:t>else</a:t>
            </a:r>
            <a:r>
              <a:rPr lang="zh-CN" altLang="en-US"/>
              <a:t>现象就是一个移进</a:t>
            </a:r>
            <a:r>
              <a:rPr lang="en-US" altLang="zh-CN"/>
              <a:t>/</a:t>
            </a:r>
            <a:r>
              <a:rPr lang="zh-CN" altLang="en-US"/>
              <a:t>规约冲突，但是由于</a:t>
            </a:r>
            <a:r>
              <a:rPr lang="en-US" altLang="zh-CN"/>
              <a:t>YACC</a:t>
            </a:r>
            <a:r>
              <a:rPr lang="zh-CN" altLang="en-US"/>
              <a:t>采用了移进优先的原则，即等价于该语句具有右结合性，因此自然地解决了这一问题。悬空</a:t>
            </a:r>
            <a:r>
              <a:rPr lang="en-US" altLang="zh-CN"/>
              <a:t>else</a:t>
            </a:r>
            <a:r>
              <a:rPr lang="zh-CN" altLang="en-US"/>
              <a:t>的文法</a:t>
            </a:r>
            <a:r>
              <a:rPr lang="en-US" altLang="zh-CN"/>
              <a:t>:</a:t>
            </a:r>
          </a:p>
          <a:p>
            <a:r>
              <a:rPr lang="en-US" altLang="zh-CN"/>
              <a:t>S </a:t>
            </a:r>
            <a:r>
              <a:rPr lang="en-US" altLang="zh-CN">
                <a:sym typeface="Wingdings" panose="05000000000000000000" pitchFamily="2" charset="2"/>
              </a:rPr>
              <a:t> if C then S            (1)</a:t>
            </a:r>
          </a:p>
          <a:p>
            <a:r>
              <a:rPr lang="en-US" altLang="zh-CN">
                <a:sym typeface="Wingdings" panose="05000000000000000000" pitchFamily="2" charset="2"/>
              </a:rPr>
              <a:t>    |  if C then S else S  (2)</a:t>
            </a:r>
          </a:p>
          <a:p>
            <a:r>
              <a:rPr lang="zh-CN" altLang="en-US"/>
              <a:t>对于句子</a:t>
            </a:r>
            <a:r>
              <a:rPr lang="en-US" altLang="zh-CN"/>
              <a:t>if x&lt;3 then if x&gt;0 then x=5 else x=-5; </a:t>
            </a:r>
            <a:r>
              <a:rPr lang="zh-CN" altLang="en-US"/>
              <a:t>其中的</a:t>
            </a:r>
            <a:r>
              <a:rPr lang="en-US" altLang="zh-CN"/>
              <a:t>else</a:t>
            </a:r>
            <a:r>
              <a:rPr lang="zh-CN" altLang="en-US"/>
              <a:t>与那个</a:t>
            </a:r>
            <a:r>
              <a:rPr lang="en-US" altLang="zh-CN"/>
              <a:t>then</a:t>
            </a:r>
            <a:r>
              <a:rPr lang="zh-CN" altLang="en-US"/>
              <a:t>匹配？（这就是</a:t>
            </a:r>
            <a:r>
              <a:rPr lang="en-US" altLang="zh-CN"/>
              <a:t>else</a:t>
            </a:r>
            <a:r>
              <a:rPr lang="zh-CN" altLang="en-US"/>
              <a:t>悬空问题）</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8227"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308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5"/>
          <p:cNvSpPr>
            <a:spLocks noGrp="1" noChangeArrowheads="1"/>
          </p:cNvSpPr>
          <p:nvPr>
            <p:ph type="dt" sz="half" idx="10"/>
          </p:nvPr>
        </p:nvSpPr>
        <p:spPr>
          <a:xfrm>
            <a:off x="457200" y="6245225"/>
            <a:ext cx="2133600" cy="476250"/>
          </a:xfrm>
        </p:spPr>
        <p:txBody>
          <a:bodyPr/>
          <a:lstStyle>
            <a:lvl1pPr eaLnBrk="0" hangingPunct="0">
              <a:defRPr>
                <a:solidFill>
                  <a:srgbClr val="000000"/>
                </a:solidFill>
              </a:defRPr>
            </a:lvl1pPr>
          </a:lstStyle>
          <a:p>
            <a:pPr>
              <a:defRPr/>
            </a:pPr>
            <a:fld id="{5807FC17-1C9E-4F8C-88D9-D8DFD9B90ACA}" type="datetime1">
              <a:rPr lang="zh-CN" altLang="en-US"/>
              <a:pPr>
                <a:defRPr/>
              </a:pPr>
              <a:t>2024/5/7</a:t>
            </a:fld>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eaLnBrk="0" hangingPunct="0">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eaLnBrk="0" hangingPunct="0">
              <a:defRPr/>
            </a:lvl1pPr>
          </a:lstStyle>
          <a:p>
            <a:pPr>
              <a:defRPr/>
            </a:pPr>
            <a:fld id="{A3AAA4EE-6B8F-411D-B87F-93A159326F0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22AB5A83-C808-49D2-85F8-16A88CCA0D37}" type="datetime1">
              <a:rPr lang="zh-CN" altLang="en-US"/>
              <a:pPr>
                <a:defRPr/>
              </a:pPr>
              <a:t>2024/5/7</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64A5DBD-A33A-4C1C-A1AB-EAA24CE91D9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44450"/>
            <a:ext cx="2160587" cy="6264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44450"/>
            <a:ext cx="6329363" cy="6264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83D344CE-E26C-45A2-8907-1CC7A50A90AC}" type="datetime1">
              <a:rPr lang="zh-CN" altLang="en-US"/>
              <a:pPr>
                <a:defRPr/>
              </a:pPr>
              <a:t>2024/5/7</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7F6A5130-3728-4351-9C9E-1B8D7B7D05B2}"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50825" y="44450"/>
            <a:ext cx="8642350" cy="720725"/>
          </a:xfrm>
        </p:spPr>
        <p:txBody>
          <a:bodyPr/>
          <a:lstStyle/>
          <a:p>
            <a:r>
              <a:rPr lang="zh-CN" altLang="en-US"/>
              <a:t>单击此处编辑母版标题样式</a:t>
            </a:r>
          </a:p>
        </p:txBody>
      </p:sp>
      <p:sp>
        <p:nvSpPr>
          <p:cNvPr id="3" name="图表占位符 2"/>
          <p:cNvSpPr>
            <a:spLocks noGrp="1"/>
          </p:cNvSpPr>
          <p:nvPr>
            <p:ph type="chart" idx="1"/>
          </p:nvPr>
        </p:nvSpPr>
        <p:spPr>
          <a:xfrm>
            <a:off x="323850" y="981075"/>
            <a:ext cx="8569325" cy="53276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eaLnBrk="0" hangingPunct="0">
              <a:defRPr/>
            </a:lvl1pPr>
          </a:lstStyle>
          <a:p>
            <a:pPr>
              <a:defRPr/>
            </a:pPr>
            <a:fld id="{63B9EBCD-1500-4B34-B597-18BC8D59A588}" type="datetime1">
              <a:rPr lang="zh-CN" altLang="en-US"/>
              <a:pPr>
                <a:defRPr/>
              </a:pPr>
              <a:t>2024/5/7</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C5868082-8011-4B9E-A200-46897186A18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0" y="1052736"/>
            <a:ext cx="9144000" cy="2232025"/>
          </a:xfrm>
        </p:spPr>
        <p:txBody>
          <a:bodyPr/>
          <a:lstStyle>
            <a:lvl1pPr>
              <a:defRPr sz="4000" b="0">
                <a:solidFill>
                  <a:srgbClr val="FF0000"/>
                </a:solidFill>
                <a:latin typeface="Garamond" pitchFamily="18" charset="0"/>
                <a:ea typeface="+mj-ea"/>
              </a:defRPr>
            </a:lvl1pPr>
          </a:lstStyle>
          <a:p>
            <a:r>
              <a:rPr lang="en-US" altLang="ko-KR" dirty="0"/>
              <a:t>Click to edit Master title</a:t>
            </a:r>
          </a:p>
        </p:txBody>
      </p:sp>
      <p:sp>
        <p:nvSpPr>
          <p:cNvPr id="19459" name="Rectangle 3"/>
          <p:cNvSpPr>
            <a:spLocks noGrp="1" noChangeArrowheads="1"/>
          </p:cNvSpPr>
          <p:nvPr>
            <p:ph type="subTitle" idx="1"/>
          </p:nvPr>
        </p:nvSpPr>
        <p:spPr>
          <a:xfrm>
            <a:off x="250825" y="4221088"/>
            <a:ext cx="8686800" cy="492443"/>
          </a:xfrm>
        </p:spPr>
        <p:txBody>
          <a:bodyPr/>
          <a:lstStyle>
            <a:lvl1pPr marL="0" indent="0" algn="ctr">
              <a:buFont typeface="Wingdings" pitchFamily="2" charset="2"/>
              <a:buNone/>
              <a:defRPr sz="2600">
                <a:solidFill>
                  <a:schemeClr val="bg2">
                    <a:lumMod val="75000"/>
                  </a:schemeClr>
                </a:solidFill>
              </a:defRPr>
            </a:lvl1pPr>
          </a:lstStyle>
          <a:p>
            <a:r>
              <a:rPr lang="en-US" altLang="ko-KR" dirty="0"/>
              <a:t>COMPANY LOGO</a:t>
            </a:r>
          </a:p>
        </p:txBody>
      </p:sp>
      <p:pic>
        <p:nvPicPr>
          <p:cNvPr id="12" name="Picture 2" descr="http://www.xjtu.edu.cn/img/logo_pic99.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Cambria Math" panose="02040503050406030204" pitchFamily="18" charset="0"/>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250825" y="981074"/>
            <a:ext cx="8642350" cy="2234458"/>
          </a:xfrm>
        </p:spPr>
        <p:txBody>
          <a:bodyPr/>
          <a:lstStyle>
            <a:lvl1pPr marL="342900" indent="-342900">
              <a:buClr>
                <a:schemeClr val="bg2">
                  <a:lumMod val="5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1pPr>
            <a:lvl2pPr marL="742950" indent="-285750">
              <a:buClr>
                <a:schemeClr val="tx2">
                  <a:lumMod val="60000"/>
                  <a:lumOff val="40000"/>
                </a:schemeClr>
              </a:buClr>
              <a:buFont typeface="Cambria Math" panose="02040503050406030204" pitchFamily="18" charset="0"/>
              <a:buChar char="•"/>
              <a:defRPr sz="2400" b="0">
                <a:latin typeface="Cambria Math" panose="02040503050406030204" pitchFamily="18" charset="0"/>
                <a:ea typeface="仿宋" panose="02010609060101010101" pitchFamily="49" charset="-122"/>
              </a:defRPr>
            </a:lvl2pPr>
            <a:lvl3pPr>
              <a:buClr>
                <a:schemeClr val="accent3">
                  <a:lumMod val="75000"/>
                </a:schemeClr>
              </a:buClr>
              <a:defRPr>
                <a:latin typeface="+mn-ea"/>
                <a:ea typeface="+mn-ea"/>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592249" y="6597352"/>
            <a:ext cx="516255" cy="209550"/>
          </a:xfrm>
          <a:prstGeom prst="rect">
            <a:avLst/>
          </a:prstGeom>
        </p:spPr>
      </p:pic>
      <p:pic>
        <p:nvPicPr>
          <p:cNvPr id="5" name="图片 4"/>
          <p:cNvPicPr>
            <a:picLocks noChangeAspect="1"/>
          </p:cNvPicPr>
          <p:nvPr userDrawn="1"/>
        </p:nvPicPr>
        <p:blipFill rotWithShape="1">
          <a:blip r:embed="rId4" cstate="print">
            <a:duotone>
              <a:prstClr val="black"/>
              <a:srgbClr val="00B0F0">
                <a:tint val="45000"/>
                <a:satMod val="400000"/>
              </a:srgbClr>
            </a:duotone>
            <a:extLst>
              <a:ext uri="{28A0092B-C50C-407E-A947-70E740481C1C}">
                <a14:useLocalDpi xmlns:a14="http://schemas.microsoft.com/office/drawing/2010/main" val="0"/>
              </a:ext>
            </a:extLst>
          </a:blip>
          <a:srcRect l="5900" t="23318" r="10626" b="24722"/>
          <a:stretch/>
        </p:blipFill>
        <p:spPr>
          <a:xfrm>
            <a:off x="8283332" y="44624"/>
            <a:ext cx="825172" cy="288032"/>
          </a:xfrm>
          <a:prstGeom prst="rect">
            <a:avLst/>
          </a:prstGeom>
        </p:spPr>
      </p:pic>
    </p:spTree>
    <p:extLst>
      <p:ext uri="{BB962C8B-B14F-4D97-AF65-F5344CB8AC3E}">
        <p14:creationId xmlns:p14="http://schemas.microsoft.com/office/powerpoint/2010/main" val="373443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208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337786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4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713787" cy="765175"/>
          </a:xfrm>
        </p:spPr>
        <p:txBody>
          <a:bodyPr/>
          <a:lstStyle/>
          <a:p>
            <a:r>
              <a:rPr lang="zh-CN" altLang="en-US"/>
              <a:t>单击此处编辑母版标题样式</a:t>
            </a:r>
          </a:p>
        </p:txBody>
      </p:sp>
      <p:sp>
        <p:nvSpPr>
          <p:cNvPr id="3" name="图表占位符 2"/>
          <p:cNvSpPr>
            <a:spLocks noGrp="1"/>
          </p:cNvSpPr>
          <p:nvPr>
            <p:ph type="chart" idx="1"/>
          </p:nvPr>
        </p:nvSpPr>
        <p:spPr>
          <a:xfrm>
            <a:off x="250825" y="981075"/>
            <a:ext cx="8642350" cy="461665"/>
          </a:xfrm>
        </p:spPr>
        <p:txBody>
          <a:bodyPr/>
          <a:lstStyle>
            <a:lvl1pPr marL="342900" indent="-342900">
              <a:buFont typeface="Wingdings" pitchFamily="2" charset="2"/>
              <a:buChar char="Ø"/>
              <a:defRPr/>
            </a:lvl1pPr>
          </a:lstStyle>
          <a:p>
            <a:pPr lvl="0"/>
            <a:endParaRPr lang="zh-CN" altLang="en-US" noProof="0" dirty="0"/>
          </a:p>
        </p:txBody>
      </p:sp>
    </p:spTree>
    <p:extLst>
      <p:ext uri="{BB962C8B-B14F-4D97-AF65-F5344CB8AC3E}">
        <p14:creationId xmlns:p14="http://schemas.microsoft.com/office/powerpoint/2010/main" val="199557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eaLnBrk="0" hangingPunct="0">
              <a:defRPr/>
            </a:lvl1pPr>
          </a:lstStyle>
          <a:p>
            <a:pPr>
              <a:defRPr/>
            </a:pPr>
            <a:fld id="{E541AF8D-B3D7-4FE9-8B08-D6E788EE449C}" type="datetime1">
              <a:rPr lang="zh-CN" altLang="en-US"/>
              <a:pPr>
                <a:defRPr/>
              </a:pPr>
              <a:t>2024/5/7</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9075DC97-F21A-4696-89E7-FF9AD1993287}" type="slidenum">
              <a:rPr lang="zh-CN" altLang="en-US"/>
              <a:pPr>
                <a:defRPr/>
              </a:pPr>
              <a:t>‹#›</a:t>
            </a:fld>
            <a:endParaRPr lang="en-US" altLang="zh-CN"/>
          </a:p>
        </p:txBody>
      </p:sp>
      <p:sp>
        <p:nvSpPr>
          <p:cNvPr id="7" name="TextBox 5"/>
          <p:cNvSpPr txBox="1"/>
          <p:nvPr userDrawn="1"/>
        </p:nvSpPr>
        <p:spPr>
          <a:xfrm>
            <a:off x="6839744" y="0"/>
            <a:ext cx="2304256" cy="584775"/>
          </a:xfrm>
          <a:prstGeom prst="rect">
            <a:avLst/>
          </a:prstGeom>
          <a:noFill/>
        </p:spPr>
        <p:txBody>
          <a:bodyPr wrap="square" rtlCol="0">
            <a:spAutoFit/>
          </a:bodyPr>
          <a:lstStyle>
            <a:defPPr>
              <a:defRPr lang="ko-KR"/>
            </a:defPPr>
            <a:lvl1pPr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5pPr>
            <a:lvl6pPr marL="2286000" algn="l" defTabSz="914400" rtl="0" eaLnBrk="1" latinLnBrk="0" hangingPunct="1">
              <a:defRPr kumimoji="1" kern="1200">
                <a:solidFill>
                  <a:schemeClr val="tx1"/>
                </a:solidFill>
                <a:latin typeface="Gulim" pitchFamily="34" charset="-127"/>
                <a:ea typeface="Gulim" pitchFamily="34" charset="-127"/>
                <a:cs typeface="+mn-cs"/>
              </a:defRPr>
            </a:lvl6pPr>
            <a:lvl7pPr marL="2743200" algn="l" defTabSz="914400" rtl="0" eaLnBrk="1" latinLnBrk="0" hangingPunct="1">
              <a:defRPr kumimoji="1" kern="1200">
                <a:solidFill>
                  <a:schemeClr val="tx1"/>
                </a:solidFill>
                <a:latin typeface="Gulim" pitchFamily="34" charset="-127"/>
                <a:ea typeface="Gulim" pitchFamily="34" charset="-127"/>
                <a:cs typeface="+mn-cs"/>
              </a:defRPr>
            </a:lvl7pPr>
            <a:lvl8pPr marL="3200400" algn="l" defTabSz="914400" rtl="0" eaLnBrk="1" latinLnBrk="0" hangingPunct="1">
              <a:defRPr kumimoji="1" kern="1200">
                <a:solidFill>
                  <a:schemeClr val="tx1"/>
                </a:solidFill>
                <a:latin typeface="Gulim" pitchFamily="34" charset="-127"/>
                <a:ea typeface="Gulim" pitchFamily="34" charset="-127"/>
                <a:cs typeface="+mn-cs"/>
              </a:defRPr>
            </a:lvl8pPr>
            <a:lvl9pPr marL="3657600" algn="l" defTabSz="914400" rtl="0" eaLnBrk="1" latinLnBrk="0" hangingPunct="1">
              <a:defRPr kumimoji="1" kern="1200">
                <a:solidFill>
                  <a:schemeClr val="tx1"/>
                </a:solidFill>
                <a:latin typeface="Gulim" pitchFamily="34" charset="-127"/>
                <a:ea typeface="Gulim" pitchFamily="34" charset="-127"/>
                <a:cs typeface="+mn-cs"/>
              </a:defRPr>
            </a:lvl9pPr>
          </a:lstStyle>
          <a:p>
            <a:pPr algn="ctr"/>
            <a:r>
              <a:rPr lang="zh-CN" altLang="en-US" sz="1600" dirty="0">
                <a:solidFill>
                  <a:srgbClr val="FFCCCC"/>
                </a:solidFill>
                <a:latin typeface="汉仪悠然体简" pitchFamily="18" charset="-122"/>
                <a:ea typeface="汉仪悠然体简" pitchFamily="18" charset="-122"/>
              </a:rPr>
              <a:t>西安交通大学赵银亮</a:t>
            </a:r>
            <a:endParaRPr lang="en-US" altLang="zh-CN" sz="1600" dirty="0">
              <a:solidFill>
                <a:srgbClr val="FFCCCC"/>
              </a:solidFill>
              <a:latin typeface="汉仪悠然体简" pitchFamily="18" charset="-122"/>
              <a:ea typeface="汉仪悠然体简" pitchFamily="18" charset="-122"/>
            </a:endParaRPr>
          </a:p>
          <a:p>
            <a:pPr algn="ctr"/>
            <a:r>
              <a:rPr lang="en-US" altLang="zh-CN" sz="1600" dirty="0">
                <a:solidFill>
                  <a:srgbClr val="FFCCCC"/>
                </a:solidFill>
                <a:latin typeface="汉仪悠然体简" pitchFamily="18" charset="-122"/>
                <a:ea typeface="汉仪悠然体简" pitchFamily="18" charset="-122"/>
              </a:rPr>
              <a:t>《</a:t>
            </a:r>
            <a:r>
              <a:rPr lang="zh-CN" altLang="en-US" sz="1600" dirty="0">
                <a:solidFill>
                  <a:srgbClr val="FFCCCC"/>
                </a:solidFill>
                <a:latin typeface="汉仪悠然体简" pitchFamily="18" charset="-122"/>
                <a:ea typeface="汉仪悠然体简" pitchFamily="18" charset="-122"/>
              </a:rPr>
              <a:t>形式语言与编译</a:t>
            </a:r>
            <a:r>
              <a:rPr lang="en-US" altLang="zh-CN" sz="1600" dirty="0">
                <a:solidFill>
                  <a:srgbClr val="FFCCCC"/>
                </a:solidFill>
                <a:latin typeface="汉仪悠然体简" pitchFamily="18" charset="-122"/>
                <a:ea typeface="汉仪悠然体简" pitchFamily="18" charset="-122"/>
              </a:rPr>
              <a:t>》</a:t>
            </a:r>
            <a:endParaRPr lang="zh-CN" altLang="en-US" sz="1600" dirty="0">
              <a:solidFill>
                <a:srgbClr val="FFCCCC"/>
              </a:solidFill>
              <a:latin typeface="汉仪悠然体简" pitchFamily="18" charset="-122"/>
              <a:ea typeface="汉仪悠然体简" pitchFamily="18"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fld id="{C89009D1-2B36-4D2C-9D4F-EEB90A38386D}" type="datetime1">
              <a:rPr lang="zh-CN" altLang="en-US"/>
              <a:pPr>
                <a:defRPr/>
              </a:pPr>
              <a:t>2024/5/7</a:t>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AC66141-66F2-4D3B-9360-5D7AD8B02C0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81075"/>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981075"/>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eaLnBrk="0" hangingPunct="0">
              <a:defRPr/>
            </a:lvl1pPr>
          </a:lstStyle>
          <a:p>
            <a:pPr>
              <a:defRPr/>
            </a:pPr>
            <a:fld id="{456D98F9-3672-4225-BC10-03EFCF7A32DE}" type="datetime1">
              <a:rPr lang="zh-CN" altLang="en-US"/>
              <a:pPr>
                <a:defRPr/>
              </a:pPr>
              <a:t>2024/5/7</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7BF9C476-AC91-4B5F-851C-25042C20474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eaLnBrk="0" hangingPunct="0">
              <a:defRPr/>
            </a:lvl1pPr>
          </a:lstStyle>
          <a:p>
            <a:pPr>
              <a:defRPr/>
            </a:pPr>
            <a:fld id="{0E6CB3B0-AC19-4BCA-AE85-B2397647BE23}" type="datetime1">
              <a:rPr lang="zh-CN" altLang="en-US"/>
              <a:pPr>
                <a:defRPr/>
              </a:pPr>
              <a:t>2024/5/7</a:t>
            </a:fld>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E76BCCD4-78BB-4A98-A30D-917DE64AA5D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eaLnBrk="0" hangingPunct="0">
              <a:defRPr/>
            </a:lvl1pPr>
          </a:lstStyle>
          <a:p>
            <a:pPr>
              <a:defRPr/>
            </a:pPr>
            <a:fld id="{C223DC6B-EEF4-4C7D-A9D8-DEDB8153002C}" type="datetime1">
              <a:rPr lang="zh-CN" altLang="en-US"/>
              <a:pPr>
                <a:defRPr/>
              </a:pPr>
              <a:t>2024/5/7</a:t>
            </a:fld>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918EBE35-3097-4DFB-84D4-CDEEA36BEF84}"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fld id="{B0FC1E4C-9029-4E3A-8A14-797A659582D7}" type="datetime1">
              <a:rPr lang="zh-CN" altLang="en-US"/>
              <a:pPr>
                <a:defRPr/>
              </a:pPr>
              <a:t>2024/5/7</a:t>
            </a:fld>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D9A3ABF8-3BA0-4975-9C24-50B959923FF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CC3716A0-C629-44EC-8886-F1982DF0A0FB}" type="datetime1">
              <a:rPr lang="zh-CN" altLang="en-US"/>
              <a:pPr>
                <a:defRPr/>
              </a:pPr>
              <a:t>2024/5/7</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D5A54F0-219B-4885-8816-1DCB2C22843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fld id="{3CED0AC1-BFD7-4B0A-869E-9AA162B4CDBF}" type="datetime1">
              <a:rPr lang="zh-CN" altLang="en-US"/>
              <a:pPr>
                <a:defRPr/>
              </a:pPr>
              <a:t>2024/5/7</a:t>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640F4B0B-157D-4EFD-9B70-7D87B5033A2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7.png"/><Relationship Id="rId4" Type="http://schemas.openxmlformats.org/officeDocument/2006/relationships/slideLayout" Target="../slideLayouts/slideLayout16.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F5FE"/>
            </a:gs>
            <a:gs pos="50000">
              <a:srgbClr val="FFFFFF"/>
            </a:gs>
            <a:gs pos="100000">
              <a:srgbClr val="DAF5FE"/>
            </a:gs>
          </a:gsLst>
          <a:lin ang="2700000" scaled="1"/>
        </a:gradFill>
        <a:effectLst/>
      </p:bgPr>
    </p:bg>
    <p:spTree>
      <p:nvGrpSpPr>
        <p:cNvPr id="1" name=""/>
        <p:cNvGrpSpPr/>
        <p:nvPr/>
      </p:nvGrpSpPr>
      <p:grpSpPr>
        <a:xfrm>
          <a:off x="0" y="0"/>
          <a:ext cx="0" cy="0"/>
          <a:chOff x="0" y="0"/>
          <a:chExt cx="0" cy="0"/>
        </a:xfrm>
      </p:grpSpPr>
      <p:pic>
        <p:nvPicPr>
          <p:cNvPr id="2050" name="Picture 7" descr="图片1"/>
          <p:cNvPicPr>
            <a:picLocks noChangeAspect="1" noChangeArrowheads="1"/>
          </p:cNvPicPr>
          <p:nvPr userDrawn="1"/>
        </p:nvPicPr>
        <p:blipFill>
          <a:blip r:embed="rId14" cstate="print"/>
          <a:srcRect/>
          <a:stretch>
            <a:fillRect/>
          </a:stretch>
        </p:blipFill>
        <p:spPr bwMode="auto">
          <a:xfrm>
            <a:off x="0" y="0"/>
            <a:ext cx="9144000" cy="765175"/>
          </a:xfrm>
          <a:prstGeom prst="rect">
            <a:avLst/>
          </a:prstGeom>
          <a:noFill/>
          <a:ln w="9525">
            <a:noFill/>
            <a:miter lim="800000"/>
            <a:headEnd/>
            <a:tailEnd/>
          </a:ln>
        </p:spPr>
      </p:pic>
      <p:sp>
        <p:nvSpPr>
          <p:cNvPr id="2051" name="Rectangle 2"/>
          <p:cNvSpPr>
            <a:spLocks noGrp="1" noChangeArrowheads="1"/>
          </p:cNvSpPr>
          <p:nvPr>
            <p:ph type="title"/>
          </p:nvPr>
        </p:nvSpPr>
        <p:spPr bwMode="auto">
          <a:xfrm>
            <a:off x="250825" y="44450"/>
            <a:ext cx="8642350"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p:cNvSpPr>
            <a:spLocks noGrp="1" noChangeArrowheads="1"/>
          </p:cNvSpPr>
          <p:nvPr>
            <p:ph type="body" idx="1"/>
          </p:nvPr>
        </p:nvSpPr>
        <p:spPr bwMode="auto">
          <a:xfrm>
            <a:off x="323850" y="981075"/>
            <a:ext cx="8569325"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 第二级</a:t>
            </a:r>
          </a:p>
          <a:p>
            <a:pPr lvl="2"/>
            <a:r>
              <a:rPr lang="zh-CN" altLang="en-US"/>
              <a:t> 第三级</a:t>
            </a:r>
          </a:p>
          <a:p>
            <a:pPr lvl="3"/>
            <a:r>
              <a:rPr lang="zh-CN" altLang="en-US"/>
              <a:t>第四级</a:t>
            </a:r>
          </a:p>
          <a:p>
            <a:pPr lvl="4"/>
            <a:r>
              <a:rPr lang="zh-CN" altLang="en-US"/>
              <a:t>第五级</a:t>
            </a:r>
          </a:p>
        </p:txBody>
      </p:sp>
      <p:sp>
        <p:nvSpPr>
          <p:cNvPr id="306180" name="Rectangle 4"/>
          <p:cNvSpPr>
            <a:spLocks noGrp="1" noChangeArrowheads="1"/>
          </p:cNvSpPr>
          <p:nvPr>
            <p:ph type="dt" sz="half" idx="2"/>
          </p:nvPr>
        </p:nvSpPr>
        <p:spPr bwMode="auto">
          <a:xfrm>
            <a:off x="457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kumimoji="0" sz="1400">
                <a:solidFill>
                  <a:srgbClr val="99FFCC"/>
                </a:solidFill>
                <a:latin typeface="Arial" charset="0"/>
                <a:ea typeface="宋体" pitchFamily="2" charset="-122"/>
              </a:defRPr>
            </a:lvl1pPr>
          </a:lstStyle>
          <a:p>
            <a:pPr>
              <a:defRPr/>
            </a:pPr>
            <a:fld id="{8547A495-6F0F-40D1-8022-D8CF4A5D3462}" type="datetime1">
              <a:rPr lang="zh-CN" altLang="en-US"/>
              <a:pPr>
                <a:defRPr/>
              </a:pPr>
              <a:t>2024/5/7</a:t>
            </a:fld>
            <a:endParaRPr lang="en-US" altLang="zh-CN"/>
          </a:p>
        </p:txBody>
      </p:sp>
      <p:sp>
        <p:nvSpPr>
          <p:cNvPr id="306181"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kumimoji="0" sz="1400">
                <a:solidFill>
                  <a:srgbClr val="000000"/>
                </a:solidFill>
                <a:latin typeface="Arial" charset="0"/>
                <a:ea typeface="宋体" pitchFamily="2" charset="-122"/>
              </a:defRPr>
            </a:lvl1pPr>
          </a:lstStyle>
          <a:p>
            <a:pPr>
              <a:defRPr/>
            </a:pPr>
            <a:endParaRPr lang="en-US" altLang="zh-CN"/>
          </a:p>
        </p:txBody>
      </p:sp>
      <p:sp>
        <p:nvSpPr>
          <p:cNvPr id="306182"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kumimoji="0" sz="1400">
                <a:solidFill>
                  <a:srgbClr val="000000"/>
                </a:solidFill>
                <a:latin typeface="Arial" charset="0"/>
                <a:ea typeface="宋体" pitchFamily="2" charset="-122"/>
              </a:defRPr>
            </a:lvl1pPr>
          </a:lstStyle>
          <a:p>
            <a:pPr>
              <a:defRPr/>
            </a:pPr>
            <a:fld id="{874C855A-3850-4EA8-9BE2-1AAA92189164}" type="slidenum">
              <a:rPr lang="zh-CN" altLang="en-US"/>
              <a:pPr>
                <a:defRPr/>
              </a:pPr>
              <a:t>‹#›</a:t>
            </a:fld>
            <a:endParaRPr lang="en-US" altLang="zh-CN"/>
          </a:p>
        </p:txBody>
      </p:sp>
      <p:sp>
        <p:nvSpPr>
          <p:cNvPr id="306185" name="Rectangle 9"/>
          <p:cNvSpPr>
            <a:spLocks noChangeArrowheads="1"/>
          </p:cNvSpPr>
          <p:nvPr userDrawn="1"/>
        </p:nvSpPr>
        <p:spPr bwMode="auto">
          <a:xfrm>
            <a:off x="0" y="765175"/>
            <a:ext cx="9144000" cy="76200"/>
          </a:xfrm>
          <a:prstGeom prst="rect">
            <a:avLst/>
          </a:prstGeom>
          <a:gradFill rotWithShape="1">
            <a:gsLst>
              <a:gs pos="0">
                <a:srgbClr val="000068"/>
              </a:gs>
              <a:gs pos="100000">
                <a:srgbClr val="6600CC"/>
              </a:gs>
            </a:gsLst>
            <a:lin ang="2700000" scaled="1"/>
          </a:gradFill>
          <a:ln w="9525">
            <a:noFill/>
            <a:miter lim="800000"/>
            <a:headEnd/>
            <a:tailEnd/>
          </a:ln>
          <a:effectLst/>
        </p:spPr>
        <p:txBody>
          <a:bodyPr wrap="none" anchor="ctr"/>
          <a:lstStyle/>
          <a:p>
            <a:pPr eaLnBrk="1" latinLnBrk="1" hangingPunct="1">
              <a:defRPr/>
            </a:pPr>
            <a:endParaRPr kumimoji="1" lang="zh-CN" altLang="en-US" sz="1800">
              <a:solidFill>
                <a:srgbClr val="000000"/>
              </a:solidFill>
              <a:latin typeface="Gulim" pitchFamily="34" charset="-127"/>
              <a:ea typeface="Gulim" pitchFamily="34" charset="-127"/>
            </a:endParaRP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2pPr>
      <a:lvl3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3pPr>
      <a:lvl4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4pPr>
      <a:lvl5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5pPr>
      <a:lvl6pPr marL="457200" algn="ctr" rtl="0" fontAlgn="base">
        <a:spcBef>
          <a:spcPct val="0"/>
        </a:spcBef>
        <a:spcAft>
          <a:spcPct val="0"/>
        </a:spcAft>
        <a:defRPr sz="3600">
          <a:solidFill>
            <a:schemeClr val="tx2"/>
          </a:solidFill>
          <a:latin typeface="New Century Schoolbook" pitchFamily="18" charset="0"/>
          <a:ea typeface="仿宋_GB2312" pitchFamily="49" charset="-122"/>
        </a:defRPr>
      </a:lvl6pPr>
      <a:lvl7pPr marL="914400" algn="ctr" rtl="0" fontAlgn="base">
        <a:spcBef>
          <a:spcPct val="0"/>
        </a:spcBef>
        <a:spcAft>
          <a:spcPct val="0"/>
        </a:spcAft>
        <a:defRPr sz="3600">
          <a:solidFill>
            <a:schemeClr val="tx2"/>
          </a:solidFill>
          <a:latin typeface="New Century Schoolbook" pitchFamily="18" charset="0"/>
          <a:ea typeface="仿宋_GB2312" pitchFamily="49" charset="-122"/>
        </a:defRPr>
      </a:lvl7pPr>
      <a:lvl8pPr marL="1371600" algn="ctr" rtl="0" fontAlgn="base">
        <a:spcBef>
          <a:spcPct val="0"/>
        </a:spcBef>
        <a:spcAft>
          <a:spcPct val="0"/>
        </a:spcAft>
        <a:defRPr sz="3600">
          <a:solidFill>
            <a:schemeClr val="tx2"/>
          </a:solidFill>
          <a:latin typeface="New Century Schoolbook" pitchFamily="18" charset="0"/>
          <a:ea typeface="仿宋_GB2312" pitchFamily="49" charset="-122"/>
        </a:defRPr>
      </a:lvl8pPr>
      <a:lvl9pPr marL="1828800" algn="ctr" rtl="0" fontAlgn="base">
        <a:spcBef>
          <a:spcPct val="0"/>
        </a:spcBef>
        <a:spcAft>
          <a:spcPct val="0"/>
        </a:spcAft>
        <a:defRPr sz="3600">
          <a:solidFill>
            <a:schemeClr val="tx2"/>
          </a:solidFill>
          <a:latin typeface="New Century Schoolbook" pitchFamily="18" charset="0"/>
          <a:ea typeface="仿宋_GB2312" pitchFamily="49" charset="-122"/>
        </a:defRPr>
      </a:lvl9pPr>
    </p:titleStyle>
    <p:bodyStyle>
      <a:lvl1pPr marL="342900" indent="-342900" algn="l" rtl="0" eaLnBrk="0" fontAlgn="base" hangingPunct="0">
        <a:spcBef>
          <a:spcPct val="20000"/>
        </a:spcBef>
        <a:spcAft>
          <a:spcPct val="10000"/>
        </a:spcAft>
        <a:buBlip>
          <a:blip r:embed="rId15"/>
        </a:buBlip>
        <a:defRPr sz="2800">
          <a:solidFill>
            <a:schemeClr val="tx1"/>
          </a:solidFill>
          <a:latin typeface="+mn-lt"/>
          <a:ea typeface="+mn-ea"/>
          <a:cs typeface="+mn-cs"/>
        </a:defRPr>
      </a:lvl1pPr>
      <a:lvl2pPr marL="742950" indent="-285750" algn="l" rtl="0" eaLnBrk="0" fontAlgn="base" hangingPunct="0">
        <a:spcBef>
          <a:spcPct val="10000"/>
        </a:spcBef>
        <a:spcAft>
          <a:spcPct val="10000"/>
        </a:spcAft>
        <a:buBlip>
          <a:blip r:embed="rId16"/>
        </a:buBlip>
        <a:defRPr sz="2600">
          <a:solidFill>
            <a:schemeClr val="tx1"/>
          </a:solidFill>
          <a:latin typeface="+mn-lt"/>
          <a:ea typeface="楷体_GB2312" pitchFamily="49" charset="-122"/>
        </a:defRPr>
      </a:lvl2pPr>
      <a:lvl3pPr marL="1143000" indent="-228600" algn="l" rtl="0" eaLnBrk="0" fontAlgn="base" hangingPunct="0">
        <a:spcBef>
          <a:spcPct val="5000"/>
        </a:spcBef>
        <a:spcAft>
          <a:spcPct val="5000"/>
        </a:spcAft>
        <a:buClr>
          <a:srgbClr val="FF9900"/>
        </a:buClr>
        <a:buFont typeface="Wingdings" pitchFamily="2" charset="2"/>
        <a:buBlip>
          <a:blip r:embed="rId17"/>
        </a:buBlip>
        <a:defRPr sz="2400">
          <a:solidFill>
            <a:schemeClr val="tx1"/>
          </a:solidFill>
          <a:latin typeface="Times New Roman" pitchFamily="18"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pic>
        <p:nvPicPr>
          <p:cNvPr id="1026" name="Picture 39" descr="图片1"/>
          <p:cNvPicPr>
            <a:picLocks noChangeAspect="1" noChangeArrowheads="1"/>
          </p:cNvPicPr>
          <p:nvPr userDrawn="1"/>
        </p:nvPicPr>
        <p:blipFill>
          <a:blip r:embed="rId8" cstate="print">
            <a:extLst>
              <a:ext uri="{BEBA8EAE-BF5A-486C-A8C5-ECC9F3942E4B}">
                <a14:imgProps xmlns:a14="http://schemas.microsoft.com/office/drawing/2010/main">
                  <a14:imgLayer r:embed="rId9">
                    <a14:imgEffect>
                      <a14:colorTemperature colorTemp="6452"/>
                    </a14:imgEffect>
                  </a14:imgLayer>
                </a14:imgProps>
              </a:ext>
            </a:extLst>
          </a:blip>
          <a:srcRect/>
          <a:stretch>
            <a:fillRect/>
          </a:stretch>
        </p:blipFill>
        <p:spPr bwMode="auto">
          <a:xfrm>
            <a:off x="0" y="0"/>
            <a:ext cx="9144000" cy="765175"/>
          </a:xfrm>
          <a:prstGeom prst="rect">
            <a:avLst/>
          </a:prstGeom>
          <a:noFill/>
          <a:ln w="9525">
            <a:noFill/>
            <a:miter lim="800000"/>
            <a:headEnd/>
            <a:tailEnd/>
          </a:ln>
          <a:effectLst>
            <a:softEdge rad="31750"/>
          </a:effectLst>
        </p:spPr>
      </p:pic>
      <p:sp>
        <p:nvSpPr>
          <p:cNvPr id="1027" name="Rectangle 2"/>
          <p:cNvSpPr>
            <a:spLocks noGrp="1" noChangeArrowheads="1"/>
          </p:cNvSpPr>
          <p:nvPr>
            <p:ph type="title"/>
          </p:nvPr>
        </p:nvSpPr>
        <p:spPr bwMode="white">
          <a:xfrm>
            <a:off x="179388" y="0"/>
            <a:ext cx="8713787"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dirty="0"/>
              <a:t>Click to edit Master title</a:t>
            </a:r>
          </a:p>
        </p:txBody>
      </p:sp>
      <p:sp>
        <p:nvSpPr>
          <p:cNvPr id="1028" name="Rectangle 3"/>
          <p:cNvSpPr>
            <a:spLocks noGrp="1" noChangeArrowheads="1"/>
          </p:cNvSpPr>
          <p:nvPr>
            <p:ph type="body" idx="1"/>
          </p:nvPr>
        </p:nvSpPr>
        <p:spPr bwMode="auto">
          <a:xfrm>
            <a:off x="250825" y="981075"/>
            <a:ext cx="8642350" cy="1791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 </a:t>
            </a:r>
            <a:r>
              <a:rPr lang="en-US" altLang="zh-CN" dirty="0"/>
              <a:t>Click to edit Master text</a:t>
            </a:r>
          </a:p>
          <a:p>
            <a:pPr lvl="1"/>
            <a:r>
              <a:rPr lang="en-US" altLang="zh-CN" dirty="0"/>
              <a:t>Second level</a:t>
            </a:r>
          </a:p>
          <a:p>
            <a:pPr lvl="3"/>
            <a:r>
              <a:rPr lang="en-US" altLang="zh-CN" dirty="0"/>
              <a:t>Fourth level</a:t>
            </a:r>
          </a:p>
          <a:p>
            <a:pPr lvl="4"/>
            <a:r>
              <a:rPr lang="en-US" altLang="zh-CN" dirty="0"/>
              <a:t>Fifth level</a:t>
            </a:r>
          </a:p>
        </p:txBody>
      </p:sp>
      <p:pic>
        <p:nvPicPr>
          <p:cNvPr id="7" name="Picture 2" descr="http://www.xjtu.edu.cn/img/logo_pic99.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35347"/>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Lst>
  <p:hf hdr="0" ftr="0" dt="0"/>
  <p:txStyles>
    <p:title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mj-ea"/>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itchFamily="2" charset="-122"/>
        </a:defRPr>
      </a:lvl9pPr>
    </p:titleStyle>
    <p:bodyStyle>
      <a:lvl1pPr marL="342900" indent="-342900" algn="l" rtl="0" eaLnBrk="0" fontAlgn="base" hangingPunct="0">
        <a:spcBef>
          <a:spcPct val="20000"/>
        </a:spcBef>
        <a:spcAft>
          <a:spcPct val="0"/>
        </a:spcAft>
        <a:buClrTx/>
        <a:buFont typeface="Cambria Math" panose="02040503050406030204" pitchFamily="18" charset="0"/>
        <a:buChar char="▻"/>
        <a:defRPr kumimoji="1" sz="2400" b="0">
          <a:solidFill>
            <a:schemeClr val="tx1"/>
          </a:solidFill>
          <a:latin typeface="Cambria Math" panose="02040503050406030204" pitchFamily="18" charset="0"/>
          <a:ea typeface="仿宋" panose="02010609060101010101" pitchFamily="49" charset="-122"/>
          <a:cs typeface="+mn-cs"/>
        </a:defRPr>
      </a:lvl1pPr>
      <a:lvl2pPr marL="742950" indent="-285750" algn="l" rtl="0" eaLnBrk="0" fontAlgn="base" hangingPunct="0">
        <a:spcBef>
          <a:spcPct val="20000"/>
        </a:spcBef>
        <a:spcAft>
          <a:spcPct val="0"/>
        </a:spcAft>
        <a:buClr>
          <a:srgbClr val="800080"/>
        </a:buClr>
        <a:buFont typeface="Cambria Math" panose="02040503050406030204" pitchFamily="18" charset="0"/>
        <a:buChar char="⥼"/>
        <a:defRPr kumimoji="1" sz="2400" b="0">
          <a:solidFill>
            <a:srgbClr val="000000"/>
          </a:solidFill>
          <a:latin typeface="Cambria Math" panose="02040503050406030204" pitchFamily="18" charset="0"/>
          <a:ea typeface="仿宋" panose="02010609060101010101" pitchFamily="49" charset="-122"/>
        </a:defRPr>
      </a:lvl2pPr>
      <a:lvl3pPr marL="11430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3pPr>
      <a:lvl4pPr marL="1562100" indent="-228600" algn="l" rtl="0" eaLnBrk="0" fontAlgn="base" hangingPunct="0">
        <a:spcBef>
          <a:spcPct val="20000"/>
        </a:spcBef>
        <a:spcAft>
          <a:spcPct val="0"/>
        </a:spcAft>
        <a:buChar char="–"/>
        <a:defRPr kumimoji="1" sz="2400" b="0">
          <a:solidFill>
            <a:srgbClr val="000000"/>
          </a:solidFill>
          <a:latin typeface="Garamond" pitchFamily="18" charset="0"/>
          <a:ea typeface="Garamond" pitchFamily="18" charset="0"/>
        </a:defRPr>
      </a:lvl4pPr>
      <a:lvl5pPr marL="1981200" indent="-228600" algn="l" rtl="0" eaLnBrk="0" fontAlgn="base" hangingPunct="0">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5pPr>
      <a:lvl6pPr marL="24384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6pPr>
      <a:lvl7pPr marL="28956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7pPr>
      <a:lvl8pPr marL="33528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8pPr>
      <a:lvl9pPr marL="3810000" indent="-228600" algn="l" rtl="0" fontAlgn="base">
        <a:spcBef>
          <a:spcPct val="20000"/>
        </a:spcBef>
        <a:spcAft>
          <a:spcPct val="0"/>
        </a:spcAft>
        <a:buFont typeface="Wingdings" pitchFamily="2" charset="2"/>
        <a:buChar char="§"/>
        <a:defRPr kumimoji="1" sz="2400">
          <a:solidFill>
            <a:srgbClr val="000000"/>
          </a:solidFill>
          <a:latin typeface="Verdana" pitchFamily="34" charset="0"/>
          <a:ea typeface="Gulim" pitchFamily="34"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6.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7.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4.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50825" y="4005263"/>
            <a:ext cx="8686800" cy="2160587"/>
          </a:xfrm>
        </p:spPr>
        <p:txBody>
          <a:bodyPr/>
          <a:lstStyle/>
          <a:p>
            <a:pPr eaLnBrk="1" hangingPunct="1"/>
            <a:endParaRPr lang="en-US" altLang="zh-CN" sz="2400" dirty="0">
              <a:latin typeface="Cambria" panose="02040503050406030204" pitchFamily="18" charset="0"/>
              <a:ea typeface="Cambria" panose="02040503050406030204" pitchFamily="18" charset="0"/>
            </a:endParaRPr>
          </a:p>
          <a:p>
            <a:pPr eaLnBrk="1" hangingPunct="1"/>
            <a:r>
              <a:rPr lang="en-US" altLang="zh-CN" sz="2400" dirty="0">
                <a:latin typeface="Cambria" panose="02040503050406030204" pitchFamily="18" charset="0"/>
                <a:ea typeface="Cambria" panose="02040503050406030204" pitchFamily="18" charset="0"/>
              </a:rPr>
              <a:t>2024.04</a:t>
            </a:r>
            <a:endParaRPr lang="en-US" altLang="zh-CN" dirty="0">
              <a:latin typeface="Cambria" panose="02040503050406030204" pitchFamily="18" charset="0"/>
              <a:ea typeface="Cambria" panose="02040503050406030204" pitchFamily="18" charset="0"/>
            </a:endParaRPr>
          </a:p>
        </p:txBody>
      </p:sp>
      <p:sp>
        <p:nvSpPr>
          <p:cNvPr id="16387" name="Rectangle 4"/>
          <p:cNvSpPr>
            <a:spLocks noGrp="1" noChangeArrowheads="1"/>
          </p:cNvSpPr>
          <p:nvPr>
            <p:ph type="ctrTitle"/>
          </p:nvPr>
        </p:nvSpPr>
        <p:spPr/>
        <p:txBody>
          <a:bodyPr/>
          <a:lstStyle/>
          <a:p>
            <a:pPr eaLnBrk="1" hangingPunct="1"/>
            <a:r>
              <a:rPr lang="zh-CN" altLang="en-US" dirty="0">
                <a:latin typeface="Cambria" panose="02040503050406030204" pitchFamily="18" charset="0"/>
                <a:ea typeface="Cambria" panose="02040503050406030204" pitchFamily="18" charset="0"/>
              </a:rPr>
              <a:t>编译器设计专题实验课</a:t>
            </a:r>
            <a:r>
              <a:rPr lang="en-US" altLang="zh-CN" dirty="0">
                <a:latin typeface="Cambria" panose="02040503050406030204" pitchFamily="18" charset="0"/>
                <a:ea typeface="Cambria" panose="02040503050406030204" pitchFamily="18" charset="0"/>
              </a:rPr>
              <a:t>2024</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382875E-CD10-4342-A2D0-DB40B7FEE79B}"/>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A2315BD-D635-45DF-B8F4-A2DCF86BACB0}"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10</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34819" name="Rectangle 2">
            <a:extLst>
              <a:ext uri="{FF2B5EF4-FFF2-40B4-BE49-F238E27FC236}">
                <a16:creationId xmlns:a16="http://schemas.microsoft.com/office/drawing/2014/main" id="{5913A573-D8D1-4A32-9C38-0CC8A98FE249}"/>
              </a:ext>
            </a:extLst>
          </p:cNvPr>
          <p:cNvSpPr>
            <a:spLocks noChangeArrowheads="1"/>
          </p:cNvSpPr>
          <p:nvPr/>
        </p:nvSpPr>
        <p:spPr bwMode="auto">
          <a:xfrm>
            <a:off x="857250" y="23813"/>
            <a:ext cx="457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b="0" dirty="0">
                <a:solidFill>
                  <a:srgbClr val="990000"/>
                </a:solidFill>
                <a:latin typeface="黑体" panose="02010609060101010101" pitchFamily="49" charset="-122"/>
                <a:ea typeface="黑体" panose="02010609060101010101" pitchFamily="49" charset="-122"/>
              </a:rPr>
              <a:t>YACC </a:t>
            </a:r>
            <a:r>
              <a:rPr lang="zh-CN" altLang="en-US" sz="2800" b="0" dirty="0">
                <a:solidFill>
                  <a:srgbClr val="990000"/>
                </a:solidFill>
                <a:latin typeface="隶书" panose="02010509060101010101" pitchFamily="49" charset="-122"/>
                <a:ea typeface="隶书" panose="02010509060101010101" pitchFamily="49" charset="-122"/>
              </a:rPr>
              <a:t>源程序的基本结构</a:t>
            </a:r>
          </a:p>
        </p:txBody>
      </p:sp>
      <p:sp>
        <p:nvSpPr>
          <p:cNvPr id="2" name="矩形 1">
            <a:extLst>
              <a:ext uri="{FF2B5EF4-FFF2-40B4-BE49-F238E27FC236}">
                <a16:creationId xmlns:a16="http://schemas.microsoft.com/office/drawing/2014/main" id="{68903826-125A-426E-9FB9-A58E46F0DF03}"/>
              </a:ext>
            </a:extLst>
          </p:cNvPr>
          <p:cNvSpPr/>
          <p:nvPr/>
        </p:nvSpPr>
        <p:spPr>
          <a:xfrm>
            <a:off x="857250" y="990600"/>
            <a:ext cx="7712075" cy="3416300"/>
          </a:xfrm>
          <a:prstGeom prst="rect">
            <a:avLst/>
          </a:prstGeom>
        </p:spPr>
        <p:txBody>
          <a:bodyPr>
            <a:spAutoFit/>
          </a:bodyPr>
          <a:lstStyle/>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的主要用途之一就是与</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分析生成器一起使用。</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分析器将会调用名字为</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yylex</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的函数来获得下一个输入标识。该函数应该返回下一个输入标识的类型，并且将关联的值放在全局变量</a:t>
            </a:r>
            <a:r>
              <a:rPr lang="en-US" altLang="zh-CN" kern="0" dirty="0" err="1">
                <a:solidFill>
                  <a:schemeClr val="tx1"/>
                </a:solidFill>
                <a:latin typeface="Times New Roman" panose="02020603050405020304" pitchFamily="18" charset="0"/>
                <a:cs typeface="宋体" panose="02010600030101010101" pitchFamily="2" charset="-122"/>
              </a:rPr>
              <a:t>yyval</a:t>
            </a:r>
            <a:r>
              <a:rPr lang="zh-CN" altLang="zh-CN" kern="0" dirty="0">
                <a:solidFill>
                  <a:schemeClr val="tx1"/>
                </a:solidFill>
                <a:latin typeface="Times New Roman" panose="02020603050405020304" pitchFamily="18" charset="0"/>
                <a:cs typeface="宋体" panose="02010600030101010101" pitchFamily="2" charset="-122"/>
              </a:rPr>
              <a:t>中。若要使用与</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一起使用</a:t>
            </a:r>
            <a:r>
              <a:rPr lang="en-US" altLang="zh-CN" kern="0" dirty="0">
                <a:solidFill>
                  <a:schemeClr val="tx1"/>
                </a:solidFill>
                <a:latin typeface="Times New Roman" panose="02020603050405020304" pitchFamily="18" charset="0"/>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，需要给</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使用</a:t>
            </a:r>
            <a:r>
              <a:rPr lang="en-US" altLang="zh-CN" kern="0" dirty="0">
                <a:solidFill>
                  <a:schemeClr val="tx1"/>
                </a:solidFill>
                <a:latin typeface="Times New Roman" panose="02020603050405020304" pitchFamily="18" charset="0"/>
                <a:cs typeface="宋体" panose="02010600030101010101" pitchFamily="2" charset="-122"/>
              </a:rPr>
              <a:t>‘-d’</a:t>
            </a:r>
            <a:r>
              <a:rPr lang="zh-CN" altLang="zh-CN" kern="0" dirty="0">
                <a:solidFill>
                  <a:schemeClr val="tx1"/>
                </a:solidFill>
                <a:latin typeface="Times New Roman" panose="02020603050405020304" pitchFamily="18" charset="0"/>
                <a:cs typeface="宋体" panose="02010600030101010101" pitchFamily="2" charset="-122"/>
              </a:rPr>
              <a:t>选项，用来指示生成包含出现在</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输入中的所有</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tokans</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的定义的文件</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y.tab.h</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。然后将该文件包含在</a:t>
            </a:r>
            <a:r>
              <a:rPr lang="en-US" altLang="zh-CN" kern="0" dirty="0">
                <a:solidFill>
                  <a:schemeClr val="tx1"/>
                </a:solidFill>
                <a:latin typeface="Times New Roman" panose="02020603050405020304" pitchFamily="18" charset="0"/>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扫描器中。例如，如果其中一个标识为</a:t>
            </a:r>
            <a:r>
              <a:rPr lang="en-US" altLang="zh-CN" kern="0" dirty="0">
                <a:solidFill>
                  <a:schemeClr val="tx1"/>
                </a:solidFill>
                <a:latin typeface="Times New Roman" panose="02020603050405020304" pitchFamily="18" charset="0"/>
                <a:cs typeface="宋体" panose="02010600030101010101" pitchFamily="2" charset="-122"/>
              </a:rPr>
              <a:t>"TOK_NUMBER"</a:t>
            </a:r>
            <a:r>
              <a:rPr lang="zh-CN" altLang="zh-CN" kern="0" dirty="0">
                <a:solidFill>
                  <a:schemeClr val="tx1"/>
                </a:solidFill>
                <a:latin typeface="Times New Roman" panose="02020603050405020304" pitchFamily="18" charset="0"/>
                <a:cs typeface="宋体" panose="02010600030101010101" pitchFamily="2" charset="-122"/>
              </a:rPr>
              <a:t>，则扫描器的部分内容可能为：</a:t>
            </a:r>
            <a:r>
              <a:rPr lang="en-US" altLang="zh-CN" kern="0" dirty="0">
                <a:solidFill>
                  <a:schemeClr val="tx1"/>
                </a:solidFill>
                <a:latin typeface="Times New Roman" panose="02020603050405020304" pitchFamily="18" charset="0"/>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tabLst>
                <a:tab pos="457200" algn="l"/>
              </a:tabLst>
              <a:defRPr/>
            </a:pPr>
            <a:r>
              <a:rPr lang="en-US" altLang="zh-CN" kern="0" dirty="0">
                <a:solidFill>
                  <a:schemeClr val="tx1"/>
                </a:solidFill>
                <a:latin typeface="宋体" panose="02010600030101010101" pitchFamily="2" charset="-122"/>
                <a:cs typeface="宋体" panose="02010600030101010101" pitchFamily="2" charset="-122"/>
              </a:rPr>
              <a:t>    include "</a:t>
            </a:r>
            <a:r>
              <a:rPr lang="en-US" altLang="zh-CN" kern="0" dirty="0" err="1">
                <a:solidFill>
                  <a:schemeClr val="tx1"/>
                </a:solidFill>
                <a:latin typeface="宋体" panose="02010600030101010101" pitchFamily="2" charset="-122"/>
                <a:cs typeface="宋体" panose="02010600030101010101" pitchFamily="2" charset="-122"/>
              </a:rPr>
              <a:t>y.tab.h</a:t>
            </a: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[0-9]+ </a:t>
            </a:r>
            <a:r>
              <a:rPr lang="en-US" altLang="zh-CN" kern="0" dirty="0" err="1">
                <a:solidFill>
                  <a:schemeClr val="tx1"/>
                </a:solidFill>
                <a:latin typeface="宋体" panose="02010600030101010101" pitchFamily="2" charset="-122"/>
                <a:cs typeface="宋体" panose="02010600030101010101" pitchFamily="2" charset="-122"/>
              </a:rPr>
              <a:t>yylval</a:t>
            </a:r>
            <a:r>
              <a:rPr lang="en-US" altLang="zh-CN" kern="0" dirty="0">
                <a:solidFill>
                  <a:schemeClr val="tx1"/>
                </a:solidFill>
                <a:latin typeface="宋体" panose="02010600030101010101" pitchFamily="2" charset="-122"/>
                <a:cs typeface="宋体" panose="02010600030101010101" pitchFamily="2" charset="-122"/>
              </a:rPr>
              <a:t> = </a:t>
            </a:r>
            <a:r>
              <a:rPr lang="en-US" altLang="zh-CN" kern="0" dirty="0" err="1">
                <a:solidFill>
                  <a:schemeClr val="tx1"/>
                </a:solidFill>
                <a:latin typeface="宋体" panose="02010600030101010101" pitchFamily="2" charset="-122"/>
                <a:cs typeface="宋体" panose="02010600030101010101" pitchFamily="2" charset="-122"/>
              </a:rPr>
              <a:t>atoi</a:t>
            </a:r>
            <a:r>
              <a:rPr lang="en-US" altLang="zh-CN" kern="0" dirty="0">
                <a:solidFill>
                  <a:schemeClr val="tx1"/>
                </a:solidFill>
                <a:latin typeface="宋体" panose="02010600030101010101" pitchFamily="2" charset="-122"/>
                <a:cs typeface="宋体" panose="02010600030101010101" pitchFamily="2" charset="-122"/>
              </a:rPr>
              <a:t>( </a:t>
            </a:r>
            <a:r>
              <a:rPr lang="en-US" altLang="zh-CN" kern="0" dirty="0" err="1">
                <a:solidFill>
                  <a:schemeClr val="tx1"/>
                </a:solidFill>
                <a:latin typeface="宋体" panose="02010600030101010101" pitchFamily="2" charset="-122"/>
                <a:cs typeface="宋体" panose="02010600030101010101" pitchFamily="2" charset="-122"/>
              </a:rPr>
              <a:t>yytext</a:t>
            </a:r>
            <a:r>
              <a:rPr lang="en-US" altLang="zh-CN" kern="0" dirty="0">
                <a:solidFill>
                  <a:schemeClr val="tx1"/>
                </a:solidFill>
                <a:latin typeface="宋体" panose="02010600030101010101" pitchFamily="2" charset="-122"/>
                <a:cs typeface="宋体" panose="02010600030101010101" pitchFamily="2" charset="-122"/>
              </a:rPr>
              <a:t> ); return TOK_NUMBER; </a:t>
            </a:r>
            <a:endParaRPr lang="zh-CN" altLang="zh-CN" sz="1400" kern="100" dirty="0">
              <a:solidFill>
                <a:schemeClr val="tx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9BAD62BD-1537-422F-B735-2C4B954E3A4F}"/>
              </a:ext>
            </a:extLst>
          </p:cNvPr>
          <p:cNvSpPr>
            <a:spLocks noGrp="1"/>
          </p:cNvSpPr>
          <p:nvPr>
            <p:ph type="sldNum" sz="quarter" idx="12"/>
          </p:nvPr>
        </p:nvSpPr>
        <p:spPr bwMode="auto">
          <a:xfrm>
            <a:off x="7204075" y="65008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6D8D14C-5A45-44CB-9507-148D0A1331E8}"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11</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id="{435660A4-1677-42F5-881C-FACDE026723C}"/>
              </a:ext>
            </a:extLst>
          </p:cNvPr>
          <p:cNvSpPr>
            <a:spLocks noChangeArrowheads="1"/>
          </p:cNvSpPr>
          <p:nvPr/>
        </p:nvSpPr>
        <p:spPr bwMode="auto">
          <a:xfrm>
            <a:off x="4500563" y="4292600"/>
            <a:ext cx="403225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a:solidFill>
                  <a:srgbClr val="800000"/>
                </a:solidFill>
                <a:latin typeface="黑体" panose="02010609060101010101" pitchFamily="49" charset="-122"/>
                <a:ea typeface="黑体" panose="02010609060101010101" pitchFamily="49" charset="-122"/>
              </a:rPr>
              <a:t>C</a:t>
            </a:r>
            <a:r>
              <a:rPr lang="zh-CN" altLang="en-US" sz="2800">
                <a:solidFill>
                  <a:srgbClr val="800000"/>
                </a:solidFill>
                <a:latin typeface="隶书" panose="02010509060101010101" pitchFamily="49" charset="-122"/>
                <a:ea typeface="隶书" panose="02010509060101010101" pitchFamily="49" charset="-122"/>
              </a:rPr>
              <a:t>源程序</a:t>
            </a:r>
            <a:r>
              <a:rPr lang="en-US" altLang="zh-CN" sz="2800">
                <a:solidFill>
                  <a:srgbClr val="800000"/>
                </a:solidFill>
                <a:latin typeface="隶书" panose="02010509060101010101" pitchFamily="49" charset="-122"/>
                <a:ea typeface="隶书" panose="02010509060101010101" pitchFamily="49" charset="-122"/>
              </a:rPr>
              <a:t>(yy.tab.c)</a:t>
            </a:r>
            <a:r>
              <a:rPr lang="zh-CN" altLang="en-US" sz="2800">
                <a:solidFill>
                  <a:srgbClr val="800000"/>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C</a:t>
            </a:r>
            <a:r>
              <a:rPr lang="zh-CN" altLang="en-US" sz="1800" b="0">
                <a:solidFill>
                  <a:schemeClr val="tx1"/>
                </a:solidFill>
                <a:latin typeface="隶书" panose="02010509060101010101" pitchFamily="49" charset="-122"/>
                <a:ea typeface="隶书" panose="02010509060101010101" pitchFamily="49" charset="-122"/>
              </a:rPr>
              <a:t>语言声明部分</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分析表</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驱动器（</a:t>
            </a:r>
            <a:r>
              <a:rPr lang="en-US" altLang="zh-CN" sz="1800" b="0">
                <a:solidFill>
                  <a:schemeClr val="tx1"/>
                </a:solidFill>
                <a:latin typeface="黑体" panose="02010609060101010101" pitchFamily="49" charset="-122"/>
                <a:ea typeface="黑体" panose="02010609060101010101" pitchFamily="49" charset="-122"/>
              </a:rPr>
              <a:t>yyparse()</a:t>
            </a:r>
            <a:r>
              <a:rPr lang="zh-CN" altLang="en-US" sz="1800" b="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用户定义子程序</a:t>
            </a:r>
          </a:p>
        </p:txBody>
      </p:sp>
      <p:sp>
        <p:nvSpPr>
          <p:cNvPr id="36868" name="Rectangle 3">
            <a:extLst>
              <a:ext uri="{FF2B5EF4-FFF2-40B4-BE49-F238E27FC236}">
                <a16:creationId xmlns:a16="http://schemas.microsoft.com/office/drawing/2014/main" id="{B21811FB-3A90-4F06-AF57-77E78940165F}"/>
              </a:ext>
            </a:extLst>
          </p:cNvPr>
          <p:cNvSpPr>
            <a:spLocks noChangeArrowheads="1"/>
          </p:cNvSpPr>
          <p:nvPr/>
        </p:nvSpPr>
        <p:spPr bwMode="auto">
          <a:xfrm>
            <a:off x="523875" y="508000"/>
            <a:ext cx="64960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a:solidFill>
                  <a:schemeClr val="tx1"/>
                </a:solidFill>
                <a:latin typeface="黑体" panose="02010609060101010101" pitchFamily="49" charset="-122"/>
                <a:ea typeface="黑体" panose="02010609060101010101" pitchFamily="49" charset="-122"/>
              </a:rPr>
              <a:t>YACC </a:t>
            </a:r>
            <a:r>
              <a:rPr lang="zh-CN" altLang="en-US" sz="2800">
                <a:solidFill>
                  <a:schemeClr val="tx1"/>
                </a:solidFill>
                <a:latin typeface="隶书" panose="02010509060101010101" pitchFamily="49" charset="-122"/>
                <a:ea typeface="隶书" panose="02010509060101010101" pitchFamily="49" charset="-122"/>
              </a:rPr>
              <a:t>源程序</a:t>
            </a:r>
            <a:r>
              <a:rPr lang="en-US" altLang="zh-CN" sz="2800">
                <a:solidFill>
                  <a:schemeClr val="tx1"/>
                </a:solidFill>
                <a:latin typeface="隶书" panose="02010509060101010101" pitchFamily="49" charset="-122"/>
                <a:ea typeface="隶书" panose="02010509060101010101" pitchFamily="49" charset="-122"/>
              </a:rPr>
              <a:t>(*.y)</a:t>
            </a:r>
            <a:r>
              <a:rPr lang="zh-CN" altLang="en-US" sz="280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en-US" altLang="zh-CN" sz="180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声明（</a:t>
            </a:r>
            <a:r>
              <a:rPr lang="en-US" altLang="zh-CN" sz="1800" b="0">
                <a:solidFill>
                  <a:schemeClr val="tx1"/>
                </a:solidFill>
                <a:latin typeface="黑体" panose="02010609060101010101" pitchFamily="49" charset="-122"/>
                <a:ea typeface="黑体" panose="02010609060101010101" pitchFamily="49" charset="-122"/>
              </a:rPr>
              <a:t>declaration</a:t>
            </a:r>
            <a:r>
              <a:rPr lang="zh-CN" altLang="en-US" sz="1800" b="0">
                <a:solidFill>
                  <a:schemeClr val="tx1"/>
                </a:solidFill>
                <a:latin typeface="隶书" panose="02010509060101010101" pitchFamily="49" charset="-122"/>
                <a:ea typeface="隶书" panose="02010509060101010101" pitchFamily="49" charset="-122"/>
              </a:rPr>
              <a:t>）</a:t>
            </a:r>
            <a:r>
              <a:rPr lang="en-US" altLang="zh-CN" sz="180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	</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翻译规则（</a:t>
            </a:r>
            <a:r>
              <a:rPr lang="en-US" altLang="zh-CN" sz="1800" b="0">
                <a:solidFill>
                  <a:schemeClr val="tx1"/>
                </a:solidFill>
                <a:latin typeface="黑体" panose="02010609060101010101" pitchFamily="49" charset="-122"/>
                <a:ea typeface="黑体" panose="02010609060101010101" pitchFamily="49" charset="-122"/>
              </a:rPr>
              <a:t>translation rules</a:t>
            </a:r>
            <a:r>
              <a:rPr lang="zh-CN" altLang="en-US" sz="1800" b="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en-US" altLang="zh-CN" sz="1800">
                <a:solidFill>
                  <a:schemeClr val="tx1"/>
                </a:solidFill>
                <a:latin typeface="隶书" panose="02010509060101010101" pitchFamily="49" charset="-122"/>
                <a:ea typeface="隶书" panose="02010509060101010101" pitchFamily="49" charset="-122"/>
              </a:rPr>
              <a:t>[</a:t>
            </a:r>
            <a:r>
              <a:rPr lang="en-US" altLang="zh-CN" sz="1800" b="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用户定义子程序（</a:t>
            </a:r>
            <a:r>
              <a:rPr lang="en-US" altLang="zh-CN" sz="1800" b="0">
                <a:solidFill>
                  <a:schemeClr val="tx1"/>
                </a:solidFill>
                <a:latin typeface="黑体" panose="02010609060101010101" pitchFamily="49" charset="-122"/>
                <a:ea typeface="黑体" panose="02010609060101010101" pitchFamily="49" charset="-122"/>
              </a:rPr>
              <a:t>user defined routines</a:t>
            </a:r>
            <a:r>
              <a:rPr lang="zh-CN" altLang="en-US" sz="1800" b="0">
                <a:solidFill>
                  <a:schemeClr val="tx1"/>
                </a:solidFill>
                <a:latin typeface="隶书" panose="02010509060101010101" pitchFamily="49" charset="-122"/>
                <a:ea typeface="隶书" panose="02010509060101010101" pitchFamily="49" charset="-122"/>
              </a:rPr>
              <a:t>）</a:t>
            </a:r>
            <a:r>
              <a:rPr lang="en-US" altLang="zh-CN" sz="1800">
                <a:solidFill>
                  <a:schemeClr val="hlink"/>
                </a:solidFill>
                <a:latin typeface="隶书" panose="02010509060101010101" pitchFamily="49" charset="-122"/>
                <a:ea typeface="隶书" panose="02010509060101010101" pitchFamily="49" charset="-122"/>
              </a:rPr>
              <a:t>]</a:t>
            </a:r>
          </a:p>
        </p:txBody>
      </p:sp>
      <p:sp>
        <p:nvSpPr>
          <p:cNvPr id="36869" name="Rectangle 5">
            <a:extLst>
              <a:ext uri="{FF2B5EF4-FFF2-40B4-BE49-F238E27FC236}">
                <a16:creationId xmlns:a16="http://schemas.microsoft.com/office/drawing/2014/main" id="{DB0C0AC9-ED25-4A06-9069-530313B1FA56}"/>
              </a:ext>
            </a:extLst>
          </p:cNvPr>
          <p:cNvSpPr>
            <a:spLocks noChangeArrowheads="1"/>
          </p:cNvSpPr>
          <p:nvPr/>
        </p:nvSpPr>
        <p:spPr bwMode="auto">
          <a:xfrm>
            <a:off x="539750" y="981075"/>
            <a:ext cx="6480175" cy="18716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36870" name="Rectangle 6">
            <a:extLst>
              <a:ext uri="{FF2B5EF4-FFF2-40B4-BE49-F238E27FC236}">
                <a16:creationId xmlns:a16="http://schemas.microsoft.com/office/drawing/2014/main" id="{B9E0CA83-49B0-400A-827F-E36A500193E5}"/>
              </a:ext>
            </a:extLst>
          </p:cNvPr>
          <p:cNvSpPr>
            <a:spLocks noChangeArrowheads="1"/>
          </p:cNvSpPr>
          <p:nvPr/>
        </p:nvSpPr>
        <p:spPr bwMode="auto">
          <a:xfrm>
            <a:off x="4284663" y="4797425"/>
            <a:ext cx="4535487" cy="1655763"/>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68" name="Rectangle 8">
            <a:extLst>
              <a:ext uri="{FF2B5EF4-FFF2-40B4-BE49-F238E27FC236}">
                <a16:creationId xmlns:a16="http://schemas.microsoft.com/office/drawing/2014/main" id="{6037FE03-331D-42E8-AF71-6E72E9B60FFC}"/>
              </a:ext>
            </a:extLst>
          </p:cNvPr>
          <p:cNvSpPr>
            <a:spLocks noChangeArrowheads="1"/>
          </p:cNvSpPr>
          <p:nvPr/>
        </p:nvSpPr>
        <p:spPr bwMode="auto">
          <a:xfrm rot="2109424">
            <a:off x="1979613" y="3573463"/>
            <a:ext cx="2087562" cy="7191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YACC </a:t>
            </a:r>
            <a:r>
              <a:rPr lang="zh-CN" altLang="en-US" sz="1800" b="0">
                <a:solidFill>
                  <a:schemeClr val="tx1"/>
                </a:solidFill>
                <a:latin typeface="黑体" panose="02010609060101010101" pitchFamily="49" charset="-122"/>
                <a:ea typeface="黑体" panose="02010609060101010101" pitchFamily="49" charset="-122"/>
              </a:rPr>
              <a:t>编译器</a:t>
            </a:r>
          </a:p>
        </p:txBody>
      </p:sp>
      <p:sp>
        <p:nvSpPr>
          <p:cNvPr id="194569" name="AutoShape 9">
            <a:extLst>
              <a:ext uri="{FF2B5EF4-FFF2-40B4-BE49-F238E27FC236}">
                <a16:creationId xmlns:a16="http://schemas.microsoft.com/office/drawing/2014/main" id="{A49EC861-E24F-4E53-8386-4D4A5DD7F80F}"/>
              </a:ext>
            </a:extLst>
          </p:cNvPr>
          <p:cNvSpPr>
            <a:spLocks noChangeArrowheads="1"/>
          </p:cNvSpPr>
          <p:nvPr/>
        </p:nvSpPr>
        <p:spPr bwMode="auto">
          <a:xfrm rot="2378651">
            <a:off x="1763713" y="2852738"/>
            <a:ext cx="504825" cy="431800"/>
          </a:xfrm>
          <a:prstGeom prst="rightArrow">
            <a:avLst>
              <a:gd name="adj1" fmla="val 50000"/>
              <a:gd name="adj2" fmla="val 292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70" name="AutoShape 10">
            <a:extLst>
              <a:ext uri="{FF2B5EF4-FFF2-40B4-BE49-F238E27FC236}">
                <a16:creationId xmlns:a16="http://schemas.microsoft.com/office/drawing/2014/main" id="{2658DC1B-E9F6-4734-BE13-D0A3EF4370C5}"/>
              </a:ext>
            </a:extLst>
          </p:cNvPr>
          <p:cNvSpPr>
            <a:spLocks noChangeArrowheads="1"/>
          </p:cNvSpPr>
          <p:nvPr/>
        </p:nvSpPr>
        <p:spPr bwMode="auto">
          <a:xfrm rot="2378651">
            <a:off x="3851275" y="4508500"/>
            <a:ext cx="504825" cy="431800"/>
          </a:xfrm>
          <a:prstGeom prst="rightArrow">
            <a:avLst>
              <a:gd name="adj1" fmla="val 50000"/>
              <a:gd name="adj2" fmla="val 292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71" name="Freeform 11">
            <a:extLst>
              <a:ext uri="{FF2B5EF4-FFF2-40B4-BE49-F238E27FC236}">
                <a16:creationId xmlns:a16="http://schemas.microsoft.com/office/drawing/2014/main" id="{E4F9274C-C413-4A83-B27E-4E860680458E}"/>
              </a:ext>
            </a:extLst>
          </p:cNvPr>
          <p:cNvSpPr>
            <a:spLocks/>
          </p:cNvSpPr>
          <p:nvPr/>
        </p:nvSpPr>
        <p:spPr bwMode="auto">
          <a:xfrm>
            <a:off x="3924300" y="1106488"/>
            <a:ext cx="4054475" cy="3978275"/>
          </a:xfrm>
          <a:custGeom>
            <a:avLst/>
            <a:gdLst>
              <a:gd name="T0" fmla="*/ 0 w 2554"/>
              <a:gd name="T1" fmla="*/ 2147483646 h 2506"/>
              <a:gd name="T2" fmla="*/ 2147483646 w 2554"/>
              <a:gd name="T3" fmla="*/ 0 h 2506"/>
              <a:gd name="T4" fmla="*/ 2147483646 w 2554"/>
              <a:gd name="T5" fmla="*/ 2147483646 h 2506"/>
              <a:gd name="T6" fmla="*/ 2147483646 w 2554"/>
              <a:gd name="T7" fmla="*/ 2147483646 h 2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54" h="2506">
                <a:moveTo>
                  <a:pt x="0" y="12"/>
                </a:moveTo>
                <a:lnTo>
                  <a:pt x="2508" y="0"/>
                </a:lnTo>
                <a:lnTo>
                  <a:pt x="2554" y="2499"/>
                </a:lnTo>
                <a:lnTo>
                  <a:pt x="1723" y="2506"/>
                </a:lnTo>
              </a:path>
            </a:pathLst>
          </a:custGeom>
          <a:noFill/>
          <a:ln w="25400" cap="flat">
            <a:solidFill>
              <a:srgbClr val="008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2" name="Freeform 12">
            <a:extLst>
              <a:ext uri="{FF2B5EF4-FFF2-40B4-BE49-F238E27FC236}">
                <a16:creationId xmlns:a16="http://schemas.microsoft.com/office/drawing/2014/main" id="{97CED5C2-62D9-488A-9646-F5CA5DC6286B}"/>
              </a:ext>
            </a:extLst>
          </p:cNvPr>
          <p:cNvSpPr>
            <a:spLocks/>
          </p:cNvSpPr>
          <p:nvPr/>
        </p:nvSpPr>
        <p:spPr bwMode="auto">
          <a:xfrm>
            <a:off x="971550" y="2728913"/>
            <a:ext cx="3584575" cy="3435350"/>
          </a:xfrm>
          <a:custGeom>
            <a:avLst/>
            <a:gdLst>
              <a:gd name="T0" fmla="*/ 0 w 2258"/>
              <a:gd name="T1" fmla="*/ 0 h 2164"/>
              <a:gd name="T2" fmla="*/ 2147483646 w 2258"/>
              <a:gd name="T3" fmla="*/ 2147483646 h 2164"/>
              <a:gd name="T4" fmla="*/ 0 60000 65536"/>
              <a:gd name="T5" fmla="*/ 0 60000 65536"/>
            </a:gdLst>
            <a:ahLst/>
            <a:cxnLst>
              <a:cxn ang="T4">
                <a:pos x="T0" y="T1"/>
              </a:cxn>
              <a:cxn ang="T5">
                <a:pos x="T2" y="T3"/>
              </a:cxn>
            </a:cxnLst>
            <a:rect l="0" t="0" r="r" b="b"/>
            <a:pathLst>
              <a:path w="2258" h="2164">
                <a:moveTo>
                  <a:pt x="0" y="0"/>
                </a:moveTo>
                <a:lnTo>
                  <a:pt x="2258" y="2164"/>
                </a:lnTo>
              </a:path>
            </a:pathLst>
          </a:custGeom>
          <a:noFill/>
          <a:ln w="25400">
            <a:solidFill>
              <a:schemeClr val="accent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3" name="Freeform 13">
            <a:extLst>
              <a:ext uri="{FF2B5EF4-FFF2-40B4-BE49-F238E27FC236}">
                <a16:creationId xmlns:a16="http://schemas.microsoft.com/office/drawing/2014/main" id="{4AEF62C3-B37A-47CF-829F-70EFD9CE6605}"/>
              </a:ext>
            </a:extLst>
          </p:cNvPr>
          <p:cNvSpPr>
            <a:spLocks/>
          </p:cNvSpPr>
          <p:nvPr/>
        </p:nvSpPr>
        <p:spPr bwMode="auto">
          <a:xfrm>
            <a:off x="5580063" y="1905000"/>
            <a:ext cx="2728912" cy="3468688"/>
          </a:xfrm>
          <a:custGeom>
            <a:avLst/>
            <a:gdLst>
              <a:gd name="T0" fmla="*/ 0 w 1719"/>
              <a:gd name="T1" fmla="*/ 2147483646 h 2185"/>
              <a:gd name="T2" fmla="*/ 2147483646 w 1719"/>
              <a:gd name="T3" fmla="*/ 0 h 2185"/>
              <a:gd name="T4" fmla="*/ 2147483646 w 1719"/>
              <a:gd name="T5" fmla="*/ 2147483646 h 2185"/>
              <a:gd name="T6" fmla="*/ 0 60000 65536"/>
              <a:gd name="T7" fmla="*/ 0 60000 65536"/>
              <a:gd name="T8" fmla="*/ 0 60000 65536"/>
            </a:gdLst>
            <a:ahLst/>
            <a:cxnLst>
              <a:cxn ang="T6">
                <a:pos x="T0" y="T1"/>
              </a:cxn>
              <a:cxn ang="T7">
                <a:pos x="T2" y="T3"/>
              </a:cxn>
              <a:cxn ang="T8">
                <a:pos x="T4" y="T5"/>
              </a:cxn>
            </a:cxnLst>
            <a:rect l="0" t="0" r="r" b="b"/>
            <a:pathLst>
              <a:path w="1719" h="2185">
                <a:moveTo>
                  <a:pt x="0" y="2"/>
                </a:moveTo>
                <a:lnTo>
                  <a:pt x="1669" y="0"/>
                </a:lnTo>
                <a:lnTo>
                  <a:pt x="1719" y="2185"/>
                </a:lnTo>
              </a:path>
            </a:pathLst>
          </a:custGeom>
          <a:noFill/>
          <a:ln w="254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4" name="Line 14">
            <a:extLst>
              <a:ext uri="{FF2B5EF4-FFF2-40B4-BE49-F238E27FC236}">
                <a16:creationId xmlns:a16="http://schemas.microsoft.com/office/drawing/2014/main" id="{5D699557-2186-4EEB-AF3C-EF824FD8DD7E}"/>
              </a:ext>
            </a:extLst>
          </p:cNvPr>
          <p:cNvSpPr>
            <a:spLocks noChangeShapeType="1"/>
          </p:cNvSpPr>
          <p:nvPr/>
        </p:nvSpPr>
        <p:spPr bwMode="auto">
          <a:xfrm flipH="1">
            <a:off x="6443663" y="5373688"/>
            <a:ext cx="187325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5" name="Line 15">
            <a:extLst>
              <a:ext uri="{FF2B5EF4-FFF2-40B4-BE49-F238E27FC236}">
                <a16:creationId xmlns:a16="http://schemas.microsoft.com/office/drawing/2014/main" id="{E2CBAB08-1284-4456-9D90-015161F26700}"/>
              </a:ext>
            </a:extLst>
          </p:cNvPr>
          <p:cNvSpPr>
            <a:spLocks noChangeShapeType="1"/>
          </p:cNvSpPr>
          <p:nvPr/>
        </p:nvSpPr>
        <p:spPr bwMode="auto">
          <a:xfrm flipH="1">
            <a:off x="8101013" y="5373688"/>
            <a:ext cx="215900" cy="1444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Rectangle 17">
            <a:extLst>
              <a:ext uri="{FF2B5EF4-FFF2-40B4-BE49-F238E27FC236}">
                <a16:creationId xmlns:a16="http://schemas.microsoft.com/office/drawing/2014/main" id="{96C16912-B27B-438F-8B9B-A2E044F1EEBE}"/>
              </a:ext>
            </a:extLst>
          </p:cNvPr>
          <p:cNvSpPr>
            <a:spLocks noChangeArrowheads="1"/>
          </p:cNvSpPr>
          <p:nvPr/>
        </p:nvSpPr>
        <p:spPr bwMode="auto">
          <a:xfrm>
            <a:off x="857250" y="23813"/>
            <a:ext cx="5875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b="0">
                <a:solidFill>
                  <a:srgbClr val="990000"/>
                </a:solidFill>
                <a:latin typeface="黑体" panose="02010609060101010101" pitchFamily="49" charset="-122"/>
                <a:ea typeface="黑体" panose="02010609060101010101" pitchFamily="49" charset="-122"/>
              </a:rPr>
              <a:t>2 YACC </a:t>
            </a:r>
            <a:r>
              <a:rPr lang="zh-CN" altLang="en-US" sz="2800" b="0">
                <a:solidFill>
                  <a:srgbClr val="990000"/>
                </a:solidFill>
                <a:latin typeface="隶书" panose="02010509060101010101" pitchFamily="49" charset="-122"/>
                <a:ea typeface="隶书" panose="02010509060101010101" pitchFamily="49" charset="-122"/>
              </a:rPr>
              <a:t>源程序的基本结构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9"/>
                                        </p:tgtEl>
                                        <p:attrNameLst>
                                          <p:attrName>style.visibility</p:attrName>
                                        </p:attrNameLst>
                                      </p:cBhvr>
                                      <p:to>
                                        <p:strVal val="visible"/>
                                      </p:to>
                                    </p:set>
                                    <p:animEffect transition="in" filter="wipe(up)">
                                      <p:cBhvr>
                                        <p:cTn id="7" dur="500"/>
                                        <p:tgtEl>
                                          <p:spTgt spid="1945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568"/>
                                        </p:tgtEl>
                                        <p:attrNameLst>
                                          <p:attrName>style.visibility</p:attrName>
                                        </p:attrNameLst>
                                      </p:cBhvr>
                                      <p:to>
                                        <p:strVal val="visible"/>
                                      </p:to>
                                    </p:set>
                                    <p:animEffect transition="in" filter="wipe(up)">
                                      <p:cBhvr>
                                        <p:cTn id="11" dur="500"/>
                                        <p:tgtEl>
                                          <p:spTgt spid="19456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4570"/>
                                        </p:tgtEl>
                                        <p:attrNameLst>
                                          <p:attrName>style.visibility</p:attrName>
                                        </p:attrNameLst>
                                      </p:cBhvr>
                                      <p:to>
                                        <p:strVal val="visible"/>
                                      </p:to>
                                    </p:set>
                                    <p:animEffect transition="in" filter="wipe(up)">
                                      <p:cBhvr>
                                        <p:cTn id="15" dur="500"/>
                                        <p:tgtEl>
                                          <p:spTgt spid="1945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94571"/>
                                        </p:tgtEl>
                                        <p:attrNameLst>
                                          <p:attrName>style.visibility</p:attrName>
                                        </p:attrNameLst>
                                      </p:cBhvr>
                                      <p:to>
                                        <p:strVal val="visible"/>
                                      </p:to>
                                    </p:set>
                                    <p:animEffect transition="in" filter="wipe(up)">
                                      <p:cBhvr>
                                        <p:cTn id="20" dur="500"/>
                                        <p:tgtEl>
                                          <p:spTgt spid="1945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4573"/>
                                        </p:tgtEl>
                                        <p:attrNameLst>
                                          <p:attrName>style.visibility</p:attrName>
                                        </p:attrNameLst>
                                      </p:cBhvr>
                                      <p:to>
                                        <p:strVal val="visible"/>
                                      </p:to>
                                    </p:set>
                                    <p:animEffect transition="in" filter="wipe(up)">
                                      <p:cBhvr>
                                        <p:cTn id="25" dur="500"/>
                                        <p:tgtEl>
                                          <p:spTgt spid="194573"/>
                                        </p:tgtEl>
                                      </p:cBhvr>
                                    </p:animEffect>
                                  </p:childTnLst>
                                </p:cTn>
                              </p:par>
                              <p:par>
                                <p:cTn id="26" presetID="22" presetClass="entr" presetSubtype="1" fill="hold" nodeType="withEffect">
                                  <p:stCondLst>
                                    <p:cond delay="0"/>
                                  </p:stCondLst>
                                  <p:childTnLst>
                                    <p:set>
                                      <p:cBhvr>
                                        <p:cTn id="27" dur="1" fill="hold">
                                          <p:stCondLst>
                                            <p:cond delay="0"/>
                                          </p:stCondLst>
                                        </p:cTn>
                                        <p:tgtEl>
                                          <p:spTgt spid="194574"/>
                                        </p:tgtEl>
                                        <p:attrNameLst>
                                          <p:attrName>style.visibility</p:attrName>
                                        </p:attrNameLst>
                                      </p:cBhvr>
                                      <p:to>
                                        <p:strVal val="visible"/>
                                      </p:to>
                                    </p:set>
                                    <p:animEffect transition="in" filter="wipe(up)">
                                      <p:cBhvr>
                                        <p:cTn id="28" dur="500"/>
                                        <p:tgtEl>
                                          <p:spTgt spid="194574"/>
                                        </p:tgtEl>
                                      </p:cBhvr>
                                    </p:animEffect>
                                  </p:childTnLst>
                                </p:cTn>
                              </p:par>
                              <p:par>
                                <p:cTn id="29" presetID="22" presetClass="entr" presetSubtype="1" fill="hold" nodeType="withEffect">
                                  <p:stCondLst>
                                    <p:cond delay="0"/>
                                  </p:stCondLst>
                                  <p:childTnLst>
                                    <p:set>
                                      <p:cBhvr>
                                        <p:cTn id="30" dur="1" fill="hold">
                                          <p:stCondLst>
                                            <p:cond delay="0"/>
                                          </p:stCondLst>
                                        </p:cTn>
                                        <p:tgtEl>
                                          <p:spTgt spid="194575"/>
                                        </p:tgtEl>
                                        <p:attrNameLst>
                                          <p:attrName>style.visibility</p:attrName>
                                        </p:attrNameLst>
                                      </p:cBhvr>
                                      <p:to>
                                        <p:strVal val="visible"/>
                                      </p:to>
                                    </p:set>
                                    <p:animEffect transition="in" filter="wipe(up)">
                                      <p:cBhvr>
                                        <p:cTn id="31" dur="500"/>
                                        <p:tgtEl>
                                          <p:spTgt spid="1945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94572"/>
                                        </p:tgtEl>
                                        <p:attrNameLst>
                                          <p:attrName>style.visibility</p:attrName>
                                        </p:attrNameLst>
                                      </p:cBhvr>
                                      <p:to>
                                        <p:strVal val="visible"/>
                                      </p:to>
                                    </p:set>
                                    <p:animEffect transition="in" filter="wipe(up)">
                                      <p:cBhvr>
                                        <p:cTn id="36" dur="500"/>
                                        <p:tgtEl>
                                          <p:spTgt spid="194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8" grpId="0" animBg="1"/>
      <p:bldP spid="194569" grpId="0" animBg="1"/>
      <p:bldP spid="1945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5EFA5048-0FE8-4B02-80CC-1B392D5FC101}"/>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C72B8A3-C696-4387-8B73-499BD42BBAA6}"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12</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46083" name="Rectangle 6">
            <a:extLst>
              <a:ext uri="{FF2B5EF4-FFF2-40B4-BE49-F238E27FC236}">
                <a16:creationId xmlns:a16="http://schemas.microsoft.com/office/drawing/2014/main" id="{FA494312-F200-4AEC-8A22-0DE8884CD105}"/>
              </a:ext>
            </a:extLst>
          </p:cNvPr>
          <p:cNvSpPr>
            <a:spLocks noChangeArrowheads="1"/>
          </p:cNvSpPr>
          <p:nvPr/>
        </p:nvSpPr>
        <p:spPr bwMode="auto">
          <a:xfrm>
            <a:off x="412750" y="205154"/>
            <a:ext cx="74041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例子：简单的</a:t>
            </a:r>
            <a:r>
              <a:rPr lang="en-US" altLang="zh-CN" sz="1800" b="0" dirty="0">
                <a:solidFill>
                  <a:schemeClr val="tx1"/>
                </a:solidFill>
                <a:latin typeface="黑体" panose="02010609060101010101" pitchFamily="49" charset="-122"/>
                <a:ea typeface="黑体" panose="02010609060101010101" pitchFamily="49" charset="-122"/>
              </a:rPr>
              <a:t>YACC</a:t>
            </a:r>
            <a:r>
              <a:rPr lang="zh-CN" altLang="en-US" sz="1800" b="0" dirty="0">
                <a:solidFill>
                  <a:schemeClr val="tx1"/>
                </a:solidFill>
                <a:latin typeface="隶书" panose="02010509060101010101" pitchFamily="49" charset="-122"/>
                <a:ea typeface="隶书" panose="02010509060101010101" pitchFamily="49" charset="-122"/>
              </a:rPr>
              <a:t>源程序：</a:t>
            </a:r>
            <a:r>
              <a:rPr lang="en-US" altLang="zh-CN" sz="1800" b="0" dirty="0">
                <a:solidFill>
                  <a:schemeClr val="tx1"/>
                </a:solidFill>
                <a:latin typeface="隶书" panose="02010509060101010101" pitchFamily="49" charset="-122"/>
                <a:ea typeface="隶书" panose="02010509060101010101" pitchFamily="49" charset="-122"/>
              </a:rPr>
              <a:t>1</a:t>
            </a:r>
            <a:r>
              <a:rPr lang="zh-CN" altLang="en-US" sz="1800" b="0" dirty="0">
                <a:solidFill>
                  <a:schemeClr val="tx1"/>
                </a:solidFill>
                <a:latin typeface="隶书" panose="02010509060101010101" pitchFamily="49" charset="-122"/>
                <a:ea typeface="隶书" panose="02010509060101010101" pitchFamily="49" charset="-122"/>
              </a:rPr>
              <a:t>位数字的 </a:t>
            </a:r>
            <a:r>
              <a:rPr lang="en-US" altLang="zh-CN" sz="1800" b="0" dirty="0">
                <a:solidFill>
                  <a:schemeClr val="tx1"/>
                </a:solidFill>
                <a:latin typeface="隶书" panose="02010509060101010101" pitchFamily="49" charset="-122"/>
                <a:ea typeface="隶书" panose="02010509060101010101" pitchFamily="49" charset="-122"/>
              </a:rPr>
              <a:t>-</a:t>
            </a:r>
            <a:r>
              <a:rPr lang="zh-CN" altLang="en-US" sz="1800" b="0" dirty="0">
                <a:solidFill>
                  <a:schemeClr val="tx1"/>
                </a:solidFill>
                <a:latin typeface="隶书" panose="02010509060101010101" pitchFamily="49" charset="-122"/>
                <a:ea typeface="隶书" panose="02010509060101010101" pitchFamily="49" charset="-122"/>
              </a:rPr>
              <a:t>、 * 运算</a:t>
            </a:r>
          </a:p>
        </p:txBody>
      </p:sp>
      <p:sp>
        <p:nvSpPr>
          <p:cNvPr id="6151" name="Rectangle 7">
            <a:extLst>
              <a:ext uri="{FF2B5EF4-FFF2-40B4-BE49-F238E27FC236}">
                <a16:creationId xmlns:a16="http://schemas.microsoft.com/office/drawing/2014/main" id="{082122B1-5B04-4FC1-A879-33DA781491C7}"/>
              </a:ext>
            </a:extLst>
          </p:cNvPr>
          <p:cNvSpPr>
            <a:spLocks noChangeArrowheads="1"/>
          </p:cNvSpPr>
          <p:nvPr/>
        </p:nvSpPr>
        <p:spPr bwMode="auto">
          <a:xfrm>
            <a:off x="304800" y="685800"/>
            <a:ext cx="38100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b="0" dirty="0">
                <a:solidFill>
                  <a:schemeClr val="accent2"/>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#include &lt;</a:t>
            </a:r>
            <a:r>
              <a:rPr lang="en-US" altLang="zh-CN" sz="2200" b="0" dirty="0" err="1">
                <a:solidFill>
                  <a:schemeClr val="tx1"/>
                </a:solidFill>
                <a:latin typeface="黑体" panose="02010609060101010101" pitchFamily="49" charset="-122"/>
                <a:ea typeface="黑体" panose="02010609060101010101" pitchFamily="49" charset="-122"/>
              </a:rPr>
              <a:t>ctype.h</a:t>
            </a:r>
            <a:r>
              <a:rPr lang="en-US" altLang="zh-CN" sz="2200" b="0" dirty="0">
                <a:solidFill>
                  <a:schemeClr val="tx1"/>
                </a:solidFill>
                <a:latin typeface="黑体" panose="02010609060101010101" pitchFamily="49" charset="-122"/>
                <a:ea typeface="黑体" panose="02010609060101010101" pitchFamily="49" charset="-122"/>
              </a:rPr>
              <a:t>&gt;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#include &lt;</a:t>
            </a:r>
            <a:r>
              <a:rPr lang="en-US" altLang="zh-CN" sz="2200" b="0" dirty="0" err="1">
                <a:solidFill>
                  <a:schemeClr val="tx1"/>
                </a:solidFill>
                <a:latin typeface="黑体" panose="02010609060101010101" pitchFamily="49" charset="-122"/>
                <a:ea typeface="黑体" panose="02010609060101010101" pitchFamily="49" charset="-122"/>
              </a:rPr>
              <a:t>stdio.h</a:t>
            </a:r>
            <a:r>
              <a:rPr lang="en-US" altLang="zh-CN" sz="2200" b="0" dirty="0">
                <a:solidFill>
                  <a:schemeClr val="tx1"/>
                </a:solidFill>
                <a:latin typeface="黑体" panose="02010609060101010101" pitchFamily="49" charset="-122"/>
                <a:ea typeface="黑体" panose="02010609060101010101" pitchFamily="49" charset="-122"/>
              </a:rPr>
              <a:t>&gt;</a:t>
            </a:r>
          </a:p>
          <a:p>
            <a:pPr>
              <a:lnSpc>
                <a:spcPct val="90000"/>
              </a:lnSpc>
              <a:spcBef>
                <a:spcPct val="0"/>
              </a:spcBef>
              <a:spcAft>
                <a:spcPct val="0"/>
              </a:spcAft>
              <a:buClrTx/>
              <a:buSzTx/>
              <a:buFontTx/>
              <a:buNone/>
            </a:pPr>
            <a:r>
              <a:rPr lang="en-US" altLang="zh-CN" sz="2200" b="0" dirty="0">
                <a:solidFill>
                  <a:schemeClr val="accent2"/>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%token    </a:t>
            </a:r>
            <a:r>
              <a:rPr lang="en-US" altLang="zh-CN" sz="2200" b="0" dirty="0">
                <a:solidFill>
                  <a:schemeClr val="hlink"/>
                </a:solidFill>
                <a:latin typeface="黑体" panose="02010609060101010101" pitchFamily="49" charset="-122"/>
                <a:ea typeface="黑体" panose="02010609060101010101" pitchFamily="49" charset="-122"/>
              </a:rPr>
              <a:t>NUM</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%left     '-'</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%left     '*'</a:t>
            </a:r>
          </a:p>
        </p:txBody>
      </p:sp>
      <p:sp>
        <p:nvSpPr>
          <p:cNvPr id="6152" name="Rectangle 8">
            <a:extLst>
              <a:ext uri="{FF2B5EF4-FFF2-40B4-BE49-F238E27FC236}">
                <a16:creationId xmlns:a16="http://schemas.microsoft.com/office/drawing/2014/main" id="{A955B5E5-E1BB-4E64-BE61-9790A42E36A4}"/>
              </a:ext>
            </a:extLst>
          </p:cNvPr>
          <p:cNvSpPr>
            <a:spLocks noChangeArrowheads="1"/>
          </p:cNvSpPr>
          <p:nvPr/>
        </p:nvSpPr>
        <p:spPr bwMode="auto">
          <a:xfrm>
            <a:off x="139700" y="2889250"/>
            <a:ext cx="45720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b="0">
                <a:solidFill>
                  <a:schemeClr val="accent2"/>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49" charset="-122"/>
                <a:ea typeface="黑体" panose="02010609060101010101" pitchFamily="49" charset="-122"/>
              </a:rPr>
              <a:t>LS  </a:t>
            </a:r>
            <a:r>
              <a:rPr lang="zh-CN" altLang="en-US" sz="2200" b="0">
                <a:solidFill>
                  <a:srgbClr val="990000"/>
                </a:solidFill>
                <a:latin typeface="黑体" panose="02010609060101010101" pitchFamily="49" charset="-122"/>
                <a:ea typeface="黑体" panose="02010609060101010101" pitchFamily="49" charset="-122"/>
              </a:rPr>
              <a:t>：</a:t>
            </a:r>
            <a:r>
              <a:rPr lang="en-US" altLang="zh-CN" sz="2200" b="0">
                <a:solidFill>
                  <a:srgbClr val="990000"/>
                </a:solidFill>
                <a:latin typeface="黑体" panose="02010609060101010101" pitchFamily="49" charset="-122"/>
                <a:ea typeface="黑体" panose="02010609060101010101" pitchFamily="49" charset="-122"/>
              </a:rPr>
              <a:t>LS E '\n'</a:t>
            </a:r>
            <a:endParaRPr lang="en-US" altLang="zh-CN" sz="2200" b="0">
              <a:solidFill>
                <a:schemeClr val="tx1"/>
              </a:solidFill>
              <a:latin typeface="黑体" panose="02010609060101010101" pitchFamily="49" charset="-122"/>
              <a:ea typeface="黑体" panose="02010609060101010101" pitchFamily="49"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a:t>
            </a: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49" charset="-122"/>
                <a:ea typeface="黑体" panose="02010609060101010101" pitchFamily="49" charset="-122"/>
              </a:rPr>
              <a:t>    | E '\n'</a:t>
            </a:r>
            <a:endParaRPr lang="en-US" altLang="zh-CN" sz="2200" b="0">
              <a:solidFill>
                <a:schemeClr val="tx1"/>
              </a:solidFill>
              <a:latin typeface="黑体" panose="02010609060101010101" pitchFamily="49" charset="-122"/>
              <a:ea typeface="黑体" panose="02010609060101010101" pitchFamily="49"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a:t>
            </a: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a:t>
            </a: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49" charset="-122"/>
                <a:ea typeface="黑体" panose="02010609060101010101" pitchFamily="49" charset="-122"/>
              </a:rPr>
              <a:t>E   </a:t>
            </a:r>
            <a:r>
              <a:rPr lang="zh-CN" altLang="en-US" sz="2200" b="0">
                <a:solidFill>
                  <a:srgbClr val="990000"/>
                </a:solidFill>
                <a:latin typeface="黑体" panose="02010609060101010101" pitchFamily="49" charset="-122"/>
                <a:ea typeface="黑体" panose="02010609060101010101" pitchFamily="49" charset="-122"/>
              </a:rPr>
              <a:t>：</a:t>
            </a:r>
            <a:r>
              <a:rPr lang="en-US" altLang="zh-CN" sz="2200" b="0">
                <a:solidFill>
                  <a:srgbClr val="990000"/>
                </a:solidFill>
                <a:latin typeface="黑体" panose="02010609060101010101" pitchFamily="49" charset="-122"/>
                <a:ea typeface="黑体" panose="02010609060101010101" pitchFamily="49" charset="-122"/>
              </a:rPr>
              <a:t>E '-' E</a:t>
            </a:r>
            <a:endParaRPr lang="en-US" altLang="zh-CN" sz="2200" b="0">
              <a:solidFill>
                <a:schemeClr val="tx1"/>
              </a:solidFill>
              <a:latin typeface="黑体" panose="02010609060101010101" pitchFamily="49" charset="-122"/>
              <a:ea typeface="黑体" panose="02010609060101010101" pitchFamily="49"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49" charset="-122"/>
                <a:ea typeface="黑体" panose="02010609060101010101" pitchFamily="49" charset="-122"/>
              </a:rPr>
              <a:t>    | E '*' E</a:t>
            </a:r>
            <a:endParaRPr lang="en-US" altLang="zh-CN" sz="2200" b="0">
              <a:solidFill>
                <a:schemeClr val="tx1"/>
              </a:solidFill>
              <a:latin typeface="黑体" panose="02010609060101010101" pitchFamily="49" charset="-122"/>
              <a:ea typeface="黑体" panose="02010609060101010101" pitchFamily="49"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49" charset="-122"/>
                <a:ea typeface="黑体" panose="02010609060101010101" pitchFamily="49" charset="-122"/>
              </a:rPr>
              <a:t>    | NUM</a:t>
            </a: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a:t>
            </a:r>
          </a:p>
        </p:txBody>
      </p:sp>
      <p:sp>
        <p:nvSpPr>
          <p:cNvPr id="6153" name="Rectangle 9">
            <a:extLst>
              <a:ext uri="{FF2B5EF4-FFF2-40B4-BE49-F238E27FC236}">
                <a16:creationId xmlns:a16="http://schemas.microsoft.com/office/drawing/2014/main" id="{C552E96A-1054-4218-B4D1-486A9CB27B5F}"/>
              </a:ext>
            </a:extLst>
          </p:cNvPr>
          <p:cNvSpPr>
            <a:spLocks noChangeArrowheads="1"/>
          </p:cNvSpPr>
          <p:nvPr/>
        </p:nvSpPr>
        <p:spPr bwMode="auto">
          <a:xfrm>
            <a:off x="4762500" y="666750"/>
            <a:ext cx="47244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dirty="0">
                <a:solidFill>
                  <a:schemeClr val="accent2"/>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rgbClr val="FF3300"/>
                </a:solidFill>
                <a:latin typeface="黑体" panose="02010609060101010101" pitchFamily="49" charset="-122"/>
                <a:ea typeface="黑体" panose="02010609060101010101" pitchFamily="49" charset="-122"/>
              </a:rPr>
              <a:t>int </a:t>
            </a:r>
            <a:r>
              <a:rPr lang="en-US" altLang="zh-CN" sz="2200" b="0" dirty="0" err="1">
                <a:solidFill>
                  <a:srgbClr val="FF3300"/>
                </a:solidFill>
                <a:latin typeface="黑体" panose="02010609060101010101" pitchFamily="49" charset="-122"/>
                <a:ea typeface="黑体" panose="02010609060101010101" pitchFamily="49" charset="-122"/>
              </a:rPr>
              <a:t>yylex</a:t>
            </a:r>
            <a:r>
              <a:rPr lang="en-US" altLang="zh-CN" sz="2200" b="0" dirty="0">
                <a:solidFill>
                  <a:srgbClr val="FF3300"/>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int c;</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while ((c=</a:t>
            </a:r>
            <a:r>
              <a:rPr lang="en-US" altLang="zh-CN" sz="2200" b="0" dirty="0" err="1">
                <a:solidFill>
                  <a:schemeClr val="tx1"/>
                </a:solidFill>
                <a:latin typeface="黑体" panose="02010609060101010101" pitchFamily="49" charset="-122"/>
                <a:ea typeface="黑体" panose="02010609060101010101" pitchFamily="49" charset="-122"/>
              </a:rPr>
              <a:t>getchar</a:t>
            </a:r>
            <a:r>
              <a:rPr lang="en-US" altLang="zh-CN" sz="2200" b="0" dirty="0">
                <a:solidFill>
                  <a:schemeClr val="tx1"/>
                </a:solidFill>
                <a:latin typeface="黑体" panose="02010609060101010101" pitchFamily="49" charset="-122"/>
                <a:ea typeface="黑体" panose="02010609060101010101" pitchFamily="49" charset="-122"/>
              </a:rPr>
              <a:t>())==' ');</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if  (</a:t>
            </a:r>
            <a:r>
              <a:rPr lang="en-US" altLang="zh-CN" sz="2200" b="0" dirty="0" err="1">
                <a:solidFill>
                  <a:schemeClr val="tx1"/>
                </a:solidFill>
                <a:latin typeface="黑体" panose="02010609060101010101" pitchFamily="49" charset="-122"/>
                <a:ea typeface="黑体" panose="02010609060101010101" pitchFamily="49" charset="-122"/>
              </a:rPr>
              <a:t>isdigit</a:t>
            </a:r>
            <a:r>
              <a:rPr lang="en-US" altLang="zh-CN" sz="2200" b="0" dirty="0">
                <a:solidFill>
                  <a:schemeClr val="tx1"/>
                </a:solidFill>
                <a:latin typeface="黑体" panose="02010609060101010101" pitchFamily="49" charset="-122"/>
                <a:ea typeface="黑体" panose="02010609060101010101" pitchFamily="49" charset="-122"/>
              </a:rPr>
              <a:t>(c))</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 </a:t>
            </a:r>
            <a:r>
              <a:rPr lang="en-US" altLang="zh-CN" sz="2200" b="0" dirty="0" err="1">
                <a:solidFill>
                  <a:schemeClr val="tx1"/>
                </a:solidFill>
                <a:latin typeface="黑体" panose="02010609060101010101" pitchFamily="49" charset="-122"/>
                <a:ea typeface="黑体" panose="02010609060101010101" pitchFamily="49" charset="-122"/>
              </a:rPr>
              <a:t>yylval</a:t>
            </a:r>
            <a:r>
              <a:rPr lang="en-US" altLang="zh-CN" sz="2200" b="0" dirty="0">
                <a:solidFill>
                  <a:schemeClr val="tx1"/>
                </a:solidFill>
                <a:latin typeface="黑体" panose="02010609060101010101" pitchFamily="49" charset="-122"/>
                <a:ea typeface="黑体" panose="02010609060101010101" pitchFamily="49" charset="-122"/>
              </a:rPr>
              <a:t> = c </a:t>
            </a:r>
            <a:r>
              <a:rPr lang="en-US" altLang="zh-CN" sz="2200" b="0" dirty="0">
                <a:solidFill>
                  <a:schemeClr val="tx1"/>
                </a:solidFill>
                <a:latin typeface="Arial" panose="020B0604020202020204" pitchFamily="34" charset="0"/>
                <a:ea typeface="黑体" panose="02010609060101010101" pitchFamily="49" charset="-122"/>
              </a:rPr>
              <a:t>–</a:t>
            </a:r>
            <a:r>
              <a:rPr lang="en-US" altLang="zh-CN" sz="2200" b="0" dirty="0">
                <a:solidFill>
                  <a:schemeClr val="tx1"/>
                </a:solidFill>
                <a:latin typeface="黑体" panose="02010609060101010101" pitchFamily="49" charset="-122"/>
                <a:ea typeface="黑体" panose="02010609060101010101" pitchFamily="49" charset="-122"/>
              </a:rPr>
              <a:t> </a:t>
            </a:r>
            <a:r>
              <a:rPr lang="en-US" altLang="zh-CN" sz="2200" b="0" dirty="0">
                <a:solidFill>
                  <a:schemeClr val="tx1"/>
                </a:solidFill>
                <a:latin typeface="Arial" panose="020B0604020202020204" pitchFamily="34" charset="0"/>
                <a:ea typeface="黑体" panose="02010609060101010101" pitchFamily="49" charset="-122"/>
              </a:rPr>
              <a:t>‘</a:t>
            </a:r>
            <a:r>
              <a:rPr lang="en-US" altLang="zh-CN" sz="2200" b="0" dirty="0">
                <a:solidFill>
                  <a:schemeClr val="tx1"/>
                </a:solidFill>
                <a:latin typeface="黑体" panose="02010609060101010101" pitchFamily="49" charset="-122"/>
                <a:ea typeface="黑体" panose="02010609060101010101" pitchFamily="49" charset="-122"/>
              </a:rPr>
              <a:t>0</a:t>
            </a:r>
            <a:r>
              <a:rPr lang="en-US" altLang="zh-CN" sz="2200" b="0" dirty="0">
                <a:solidFill>
                  <a:schemeClr val="tx1"/>
                </a:solidFill>
                <a:latin typeface="Arial" panose="020B0604020202020204" pitchFamily="34" charset="0"/>
                <a:ea typeface="黑体" panose="02010609060101010101" pitchFamily="49" charset="-122"/>
              </a:rPr>
              <a:t>’</a:t>
            </a:r>
            <a:r>
              <a:rPr lang="en-US" altLang="zh-CN" sz="2200" b="0" dirty="0">
                <a:solidFill>
                  <a:schemeClr val="tx1"/>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return </a:t>
            </a:r>
            <a:r>
              <a:rPr lang="en-US" altLang="zh-CN" sz="2200" b="0" dirty="0">
                <a:solidFill>
                  <a:schemeClr val="hlink"/>
                </a:solidFill>
                <a:latin typeface="黑体" panose="02010609060101010101" pitchFamily="49" charset="-122"/>
                <a:ea typeface="黑体" panose="02010609060101010101" pitchFamily="49" charset="-122"/>
              </a:rPr>
              <a:t>NUM</a:t>
            </a:r>
            <a:r>
              <a:rPr lang="en-US" altLang="zh-CN" sz="2200" b="0" dirty="0">
                <a:solidFill>
                  <a:schemeClr val="tx1"/>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   return c;</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49" charset="-122"/>
                <a:ea typeface="黑体" panose="02010609060101010101" pitchFamily="49" charset="-122"/>
              </a:rPr>
              <a:t>void main(){ </a:t>
            </a:r>
            <a:r>
              <a:rPr lang="en-US" altLang="zh-CN" sz="2200" b="0" dirty="0" err="1">
                <a:solidFill>
                  <a:schemeClr val="tx1"/>
                </a:solidFill>
                <a:latin typeface="黑体" panose="02010609060101010101" pitchFamily="49" charset="-122"/>
                <a:ea typeface="黑体" panose="02010609060101010101" pitchFamily="49" charset="-122"/>
              </a:rPr>
              <a:t>yyparse</a:t>
            </a:r>
            <a:r>
              <a:rPr lang="en-US" altLang="zh-CN" sz="2200" b="0" dirty="0">
                <a:solidFill>
                  <a:schemeClr val="tx1"/>
                </a:solidFill>
                <a:latin typeface="黑体" panose="02010609060101010101" pitchFamily="49" charset="-122"/>
                <a:ea typeface="黑体" panose="02010609060101010101" pitchFamily="49" charset="-122"/>
              </a:rPr>
              <a:t>( ); }</a:t>
            </a:r>
          </a:p>
        </p:txBody>
      </p:sp>
      <p:sp>
        <p:nvSpPr>
          <p:cNvPr id="6154" name="Rectangle 10">
            <a:extLst>
              <a:ext uri="{FF2B5EF4-FFF2-40B4-BE49-F238E27FC236}">
                <a16:creationId xmlns:a16="http://schemas.microsoft.com/office/drawing/2014/main" id="{8885F194-8666-4C3A-8EF2-F74E2314F1E7}"/>
              </a:ext>
            </a:extLst>
          </p:cNvPr>
          <p:cNvSpPr>
            <a:spLocks noChangeArrowheads="1"/>
          </p:cNvSpPr>
          <p:nvPr/>
        </p:nvSpPr>
        <p:spPr bwMode="auto">
          <a:xfrm>
            <a:off x="4716463" y="4149725"/>
            <a:ext cx="4038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accent2"/>
                </a:solidFill>
                <a:latin typeface="隶书" panose="02010509060101010101" pitchFamily="49" charset="-122"/>
                <a:ea typeface="隶书" panose="02010509060101010101" pitchFamily="49" charset="-122"/>
              </a:rPr>
              <a:t>    </a:t>
            </a:r>
            <a:r>
              <a:rPr lang="zh-CN" altLang="en-US" sz="1800" b="0">
                <a:solidFill>
                  <a:schemeClr val="accent2"/>
                </a:solidFill>
                <a:latin typeface="隶书" panose="02010509060101010101" pitchFamily="49" charset="-122"/>
                <a:ea typeface="隶书" panose="02010509060101010101" pitchFamily="49" charset="-122"/>
              </a:rPr>
              <a:t>用户编写的词法分析器应与</a:t>
            </a:r>
            <a:r>
              <a:rPr lang="en-US" altLang="zh-CN" sz="1800" b="0">
                <a:solidFill>
                  <a:schemeClr val="accent2"/>
                </a:solidFill>
                <a:latin typeface="黑体" panose="02010609060101010101" pitchFamily="49" charset="-122"/>
                <a:ea typeface="黑体" panose="02010609060101010101" pitchFamily="49" charset="-122"/>
              </a:rPr>
              <a:t>LEX</a:t>
            </a:r>
            <a:r>
              <a:rPr lang="zh-CN" altLang="en-US" sz="1800" b="0">
                <a:solidFill>
                  <a:schemeClr val="accent2"/>
                </a:solidFill>
                <a:latin typeface="隶书" panose="02010509060101010101" pitchFamily="49" charset="-122"/>
                <a:ea typeface="隶书" panose="02010509060101010101" pitchFamily="49" charset="-122"/>
              </a:rPr>
              <a:t>产生的词法分析器有相同的界面，以供语法分析器使用，它们包括：</a:t>
            </a:r>
            <a:r>
              <a:rPr lang="en-US" altLang="zh-CN" sz="1800" b="0">
                <a:solidFill>
                  <a:srgbClr val="990000"/>
                </a:solidFill>
                <a:latin typeface="黑体" panose="02010609060101010101" pitchFamily="49" charset="-122"/>
                <a:ea typeface="黑体" panose="02010609060101010101" pitchFamily="49" charset="-122"/>
              </a:rPr>
              <a:t>yylex()</a:t>
            </a:r>
            <a:r>
              <a:rPr lang="zh-CN" altLang="en-US" sz="1800" b="0">
                <a:solidFill>
                  <a:schemeClr val="accent2"/>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yytext</a:t>
            </a:r>
            <a:r>
              <a:rPr lang="zh-CN" altLang="en-US" sz="1800" b="0">
                <a:solidFill>
                  <a:schemeClr val="accent2"/>
                </a:solidFill>
                <a:latin typeface="隶书" panose="02010509060101010101" pitchFamily="49" charset="-122"/>
                <a:ea typeface="隶书" panose="020105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yyleng</a:t>
            </a:r>
            <a:r>
              <a:rPr lang="zh-CN" altLang="en-US" sz="1800" b="0">
                <a:solidFill>
                  <a:schemeClr val="accent2"/>
                </a:solidFill>
                <a:latin typeface="隶书" panose="02010509060101010101" pitchFamily="49" charset="-122"/>
                <a:ea typeface="隶书" panose="020105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yylval</a:t>
            </a:r>
            <a:r>
              <a:rPr lang="zh-CN" altLang="en-US" sz="1800" b="0">
                <a:solidFill>
                  <a:schemeClr val="accent2"/>
                </a:solidFill>
                <a:latin typeface="隶书" panose="02010509060101010101" pitchFamily="49" charset="-122"/>
                <a:ea typeface="隶书" panose="02010509060101010101" pitchFamily="49" charset="-122"/>
              </a:rPr>
              <a:t>。</a:t>
            </a:r>
          </a:p>
        </p:txBody>
      </p:sp>
      <p:sp>
        <p:nvSpPr>
          <p:cNvPr id="6157" name="Rectangle 13">
            <a:extLst>
              <a:ext uri="{FF2B5EF4-FFF2-40B4-BE49-F238E27FC236}">
                <a16:creationId xmlns:a16="http://schemas.microsoft.com/office/drawing/2014/main" id="{7936E98E-CEC7-44FD-91C9-E4A1698B265D}"/>
              </a:ext>
            </a:extLst>
          </p:cNvPr>
          <p:cNvSpPr>
            <a:spLocks noChangeArrowheads="1"/>
          </p:cNvSpPr>
          <p:nvPr/>
        </p:nvSpPr>
        <p:spPr bwMode="auto">
          <a:xfrm>
            <a:off x="971550" y="3429000"/>
            <a:ext cx="3397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printf("%d\n"</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$2)</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p:txBody>
      </p:sp>
      <p:sp>
        <p:nvSpPr>
          <p:cNvPr id="6159" name="Rectangle 15">
            <a:extLst>
              <a:ext uri="{FF2B5EF4-FFF2-40B4-BE49-F238E27FC236}">
                <a16:creationId xmlns:a16="http://schemas.microsoft.com/office/drawing/2014/main" id="{D3DDCC8E-F673-43A0-9812-EA052F4C2909}"/>
              </a:ext>
            </a:extLst>
          </p:cNvPr>
          <p:cNvSpPr>
            <a:spLocks noChangeArrowheads="1"/>
          </p:cNvSpPr>
          <p:nvPr/>
        </p:nvSpPr>
        <p:spPr bwMode="auto">
          <a:xfrm>
            <a:off x="971550" y="4076700"/>
            <a:ext cx="3397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printf("%d\n"</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$1)</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p:txBody>
      </p:sp>
      <p:sp>
        <p:nvSpPr>
          <p:cNvPr id="6161" name="Rectangle 17">
            <a:extLst>
              <a:ext uri="{FF2B5EF4-FFF2-40B4-BE49-F238E27FC236}">
                <a16:creationId xmlns:a16="http://schemas.microsoft.com/office/drawing/2014/main" id="{7D5D89B0-B49F-419B-8E22-09661F59A348}"/>
              </a:ext>
            </a:extLst>
          </p:cNvPr>
          <p:cNvSpPr>
            <a:spLocks noChangeArrowheads="1"/>
          </p:cNvSpPr>
          <p:nvPr/>
        </p:nvSpPr>
        <p:spPr bwMode="auto">
          <a:xfrm>
            <a:off x="2339975" y="4652963"/>
            <a:ext cx="200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arn(outVertical)">
                                      <p:cBhvr>
                                        <p:cTn id="7" dur="500"/>
                                        <p:tgtEl>
                                          <p:spTgt spid="6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arn(outVertical)">
                                      <p:cBhvr>
                                        <p:cTn id="12" dur="500"/>
                                        <p:tgtEl>
                                          <p:spTgt spid="61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6157"/>
                                        </p:tgtEl>
                                        <p:attrNameLst>
                                          <p:attrName>style.visibility</p:attrName>
                                        </p:attrNameLst>
                                      </p:cBhvr>
                                      <p:to>
                                        <p:strVal val="visible"/>
                                      </p:to>
                                    </p:set>
                                    <p:animEffect transition="in" filter="barn(inHorizontal)">
                                      <p:cBhvr>
                                        <p:cTn id="17" dur="500"/>
                                        <p:tgtEl>
                                          <p:spTgt spid="6157"/>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6159"/>
                                        </p:tgtEl>
                                        <p:attrNameLst>
                                          <p:attrName>style.visibility</p:attrName>
                                        </p:attrNameLst>
                                      </p:cBhvr>
                                      <p:to>
                                        <p:strVal val="visible"/>
                                      </p:to>
                                    </p:set>
                                    <p:animEffect transition="in" filter="barn(inHorizontal)">
                                      <p:cBhvr>
                                        <p:cTn id="20" dur="500"/>
                                        <p:tgtEl>
                                          <p:spTgt spid="6159"/>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6161"/>
                                        </p:tgtEl>
                                        <p:attrNameLst>
                                          <p:attrName>style.visibility</p:attrName>
                                        </p:attrNameLst>
                                      </p:cBhvr>
                                      <p:to>
                                        <p:strVal val="visible"/>
                                      </p:to>
                                    </p:set>
                                    <p:animEffect transition="in" filter="barn(inHorizontal)">
                                      <p:cBhvr>
                                        <p:cTn id="23" dur="500"/>
                                        <p:tgtEl>
                                          <p:spTgt spid="61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53"/>
                                        </p:tgtEl>
                                        <p:attrNameLst>
                                          <p:attrName>style.visibility</p:attrName>
                                        </p:attrNameLst>
                                      </p:cBhvr>
                                      <p:to>
                                        <p:strVal val="visible"/>
                                      </p:to>
                                    </p:set>
                                    <p:animEffect transition="in" filter="barn(outVertical)">
                                      <p:cBhvr>
                                        <p:cTn id="28" dur="500"/>
                                        <p:tgtEl>
                                          <p:spTgt spid="61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154"/>
                                        </p:tgtEl>
                                        <p:attrNameLst>
                                          <p:attrName>style.visibility</p:attrName>
                                        </p:attrNameLst>
                                      </p:cBhvr>
                                      <p:to>
                                        <p:strVal val="visible"/>
                                      </p:to>
                                    </p:set>
                                    <p:animEffect transition="in" filter="barn(outVertical)">
                                      <p:cBhvr>
                                        <p:cTn id="33"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utoUpdateAnimBg="0"/>
      <p:bldP spid="6152" grpId="0" autoUpdateAnimBg="0"/>
      <p:bldP spid="6153" grpId="0" autoUpdateAnimBg="0"/>
      <p:bldP spid="6154" grpId="0" autoUpdateAnimBg="0"/>
      <p:bldP spid="6157" grpId="0"/>
      <p:bldP spid="6159" grpId="0"/>
      <p:bldP spid="61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EA0F6AB5-8730-479D-9176-2CDA56446595}"/>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E97698B4-1609-4D9A-9369-C9E661A07576}"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13</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E780F9EF-8DCE-4C3C-A5F8-3750C1311392}"/>
              </a:ext>
            </a:extLst>
          </p:cNvPr>
          <p:cNvSpPr>
            <a:spLocks noGrp="1" noChangeArrowheads="1"/>
          </p:cNvSpPr>
          <p:nvPr>
            <p:ph type="title"/>
          </p:nvPr>
        </p:nvSpPr>
        <p:spPr>
          <a:xfrm>
            <a:off x="215900" y="120650"/>
            <a:ext cx="1389063" cy="457200"/>
          </a:xfrm>
        </p:spPr>
        <p:txBody>
          <a:bodyPr/>
          <a:lstStyle/>
          <a:p>
            <a:r>
              <a:rPr lang="zh-CN" altLang="en-US" dirty="0">
                <a:ln>
                  <a:noFill/>
                </a:ln>
                <a:solidFill>
                  <a:srgbClr val="990000"/>
                </a:solidFill>
                <a:latin typeface="隶书" panose="02010509060101010101" pitchFamily="49" charset="-122"/>
                <a:ea typeface="隶书" panose="02010509060101010101" pitchFamily="49" charset="-122"/>
              </a:rPr>
              <a:t>声明 </a:t>
            </a:r>
          </a:p>
        </p:txBody>
      </p:sp>
      <p:sp>
        <p:nvSpPr>
          <p:cNvPr id="7172" name="Rectangle 4">
            <a:extLst>
              <a:ext uri="{FF2B5EF4-FFF2-40B4-BE49-F238E27FC236}">
                <a16:creationId xmlns:a16="http://schemas.microsoft.com/office/drawing/2014/main" id="{0A3294C8-C6C9-4DDF-8CBB-4780CB8AF430}"/>
              </a:ext>
            </a:extLst>
          </p:cNvPr>
          <p:cNvSpPr>
            <a:spLocks noChangeArrowheads="1"/>
          </p:cNvSpPr>
          <p:nvPr/>
        </p:nvSpPr>
        <p:spPr bwMode="auto">
          <a:xfrm>
            <a:off x="215900" y="577850"/>
            <a:ext cx="9180513"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bg1"/>
                </a:solidFill>
                <a:latin typeface="黑体" panose="02010609060101010101" pitchFamily="49" charset="-122"/>
                <a:ea typeface="宋体" panose="02010600030101010101" pitchFamily="2" charset="-122"/>
              </a:defRPr>
            </a:lvl1pPr>
            <a:lvl2pPr marL="914400" indent="-457200">
              <a:defRPr b="1">
                <a:solidFill>
                  <a:schemeClr val="bg1"/>
                </a:solidFill>
                <a:latin typeface="黑体" panose="02010609060101010101" pitchFamily="49" charset="-122"/>
                <a:ea typeface="宋体" panose="02010600030101010101" pitchFamily="2" charset="-122"/>
              </a:defRPr>
            </a:lvl2pPr>
            <a:lvl3pPr marL="1371600" indent="-457200">
              <a:defRPr b="1">
                <a:solidFill>
                  <a:schemeClr val="bg1"/>
                </a:solidFill>
                <a:latin typeface="黑体" panose="02010609060101010101" pitchFamily="49" charset="-122"/>
                <a:ea typeface="宋体" panose="02010600030101010101" pitchFamily="2" charset="-122"/>
              </a:defRPr>
            </a:lvl3pPr>
            <a:lvl4pPr marL="1828800" indent="-4572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a:lnSpc>
                <a:spcPct val="110000"/>
              </a:lnSpc>
            </a:pPr>
            <a:r>
              <a:rPr kumimoji="1" lang="en-US" altLang="zh-CN" sz="2200">
                <a:solidFill>
                  <a:schemeClr val="tx1"/>
                </a:solidFill>
                <a:latin typeface="隶书" panose="02010509060101010101" pitchFamily="49" charset="-122"/>
                <a:ea typeface="隶书" panose="02010509060101010101" pitchFamily="49" charset="-122"/>
              </a:rPr>
              <a:t>&lt;1&gt; </a:t>
            </a:r>
            <a:r>
              <a:rPr kumimoji="1" lang="en-US" altLang="zh-CN" sz="2200">
                <a:solidFill>
                  <a:srgbClr val="990000"/>
                </a:solidFill>
                <a:ea typeface="黑体" panose="02010609060101010101" pitchFamily="49" charset="-122"/>
              </a:rPr>
              <a:t>C</a:t>
            </a:r>
            <a:r>
              <a:rPr kumimoji="1" lang="zh-CN" altLang="en-US" sz="2200">
                <a:solidFill>
                  <a:srgbClr val="990000"/>
                </a:solidFill>
                <a:latin typeface="隶书" panose="02010509060101010101" pitchFamily="49" charset="-122"/>
                <a:ea typeface="隶书" panose="02010509060101010101" pitchFamily="49" charset="-122"/>
              </a:rPr>
              <a:t>语言部分</a:t>
            </a:r>
            <a:r>
              <a:rPr kumimoji="1" lang="zh-CN" altLang="en-US" sz="2200">
                <a:solidFill>
                  <a:schemeClr val="tx1"/>
                </a:solidFill>
                <a:latin typeface="隶书" panose="02010509060101010101" pitchFamily="49" charset="-122"/>
                <a:ea typeface="隶书" panose="02010509060101010101" pitchFamily="49" charset="-122"/>
              </a:rPr>
              <a:t>   </a:t>
            </a:r>
            <a:r>
              <a:rPr kumimoji="1" lang="en-US" altLang="zh-CN" sz="2200">
                <a:solidFill>
                  <a:schemeClr val="tx1"/>
                </a:solidFill>
                <a:ea typeface="黑体" panose="02010609060101010101" pitchFamily="49" charset="-122"/>
              </a:rPr>
              <a:t>"%{"  ......  "%}" </a:t>
            </a:r>
          </a:p>
          <a:p>
            <a:pPr>
              <a:lnSpc>
                <a:spcPct val="110000"/>
              </a:lnSpc>
            </a:pPr>
            <a:r>
              <a:rPr kumimoji="1" lang="en-US" altLang="zh-CN" sz="2200">
                <a:solidFill>
                  <a:schemeClr val="tx1"/>
                </a:solidFill>
                <a:latin typeface="隶书" panose="02010509060101010101" pitchFamily="49" charset="-122"/>
                <a:ea typeface="隶书" panose="02010509060101010101" pitchFamily="49" charset="-122"/>
              </a:rPr>
              <a:t>&lt;2&gt; </a:t>
            </a:r>
            <a:r>
              <a:rPr kumimoji="1" lang="en-US" altLang="zh-CN" sz="2200">
                <a:solidFill>
                  <a:srgbClr val="990000"/>
                </a:solidFill>
                <a:ea typeface="黑体" panose="02010609060101010101" pitchFamily="49" charset="-122"/>
              </a:rPr>
              <a:t>YACC</a:t>
            </a:r>
            <a:r>
              <a:rPr kumimoji="1" lang="zh-CN" altLang="en-US" sz="2200">
                <a:solidFill>
                  <a:srgbClr val="990000"/>
                </a:solidFill>
                <a:latin typeface="隶书" panose="02010509060101010101" pitchFamily="49" charset="-122"/>
                <a:ea typeface="隶书" panose="02010509060101010101" pitchFamily="49" charset="-122"/>
              </a:rPr>
              <a:t>的辅助说明部分</a:t>
            </a:r>
            <a:r>
              <a:rPr kumimoji="1" lang="zh-CN" altLang="en-US" sz="2200">
                <a:solidFill>
                  <a:schemeClr val="tx1"/>
                </a:solidFill>
                <a:latin typeface="隶书" panose="02010509060101010101" pitchFamily="49" charset="-122"/>
                <a:ea typeface="隶书" panose="02010509060101010101" pitchFamily="49" charset="-122"/>
              </a:rPr>
              <a:t> 目的是为翻译规则服务。</a:t>
            </a: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1. </a:t>
            </a:r>
            <a:r>
              <a:rPr kumimoji="1" lang="zh-CN" altLang="en-US" sz="2200">
                <a:solidFill>
                  <a:srgbClr val="990000"/>
                </a:solidFill>
                <a:latin typeface="隶书" panose="02010509060101010101" pitchFamily="49" charset="-122"/>
                <a:ea typeface="隶书" panose="02010509060101010101" pitchFamily="49" charset="-122"/>
              </a:rPr>
              <a:t>文法的开始符号：</a:t>
            </a:r>
            <a:r>
              <a:rPr kumimoji="1" lang="zh-CN" altLang="en-US" sz="2200">
                <a:solidFill>
                  <a:schemeClr val="tx1"/>
                </a:solidFill>
                <a:latin typeface="隶书" panose="02010509060101010101" pitchFamily="49" charset="-122"/>
                <a:ea typeface="隶书" panose="02010509060101010101" pitchFamily="49" charset="-122"/>
              </a:rPr>
              <a:t> </a:t>
            </a:r>
          </a:p>
          <a:p>
            <a:pPr lvl="2">
              <a:lnSpc>
                <a:spcPct val="110000"/>
              </a:lnSpc>
            </a:pPr>
            <a:r>
              <a:rPr kumimoji="1" lang="en-US" altLang="zh-CN" sz="2200">
                <a:solidFill>
                  <a:schemeClr val="accent2"/>
                </a:solidFill>
                <a:ea typeface="黑体" panose="02010609060101010101" pitchFamily="49" charset="-122"/>
              </a:rPr>
              <a:t>%start</a:t>
            </a:r>
            <a:r>
              <a:rPr kumimoji="1" lang="en-US" altLang="zh-CN" sz="2200">
                <a:solidFill>
                  <a:schemeClr val="tx1"/>
                </a:solidFill>
                <a:ea typeface="黑体" panose="02010609060101010101" pitchFamily="49" charset="-122"/>
              </a:rPr>
              <a:t>  n_name </a:t>
            </a:r>
            <a:r>
              <a:rPr kumimoji="1" lang="zh-CN" altLang="en-US" sz="2200">
                <a:solidFill>
                  <a:schemeClr val="accent2"/>
                </a:solidFill>
                <a:latin typeface="隶书" panose="02010509060101010101" pitchFamily="49" charset="-122"/>
                <a:ea typeface="隶书" panose="02010509060101010101" pitchFamily="49" charset="-122"/>
              </a:rPr>
              <a:t>（默认第一个产生式的左部是开始符号）</a:t>
            </a:r>
            <a:endParaRPr kumimoji="1" lang="zh-CN" altLang="en-US" sz="2200">
              <a:solidFill>
                <a:schemeClr val="tx1"/>
              </a:solidFill>
              <a:ea typeface="黑体" panose="02010609060101010101" pitchFamily="49" charset="-122"/>
            </a:endParaRP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2. </a:t>
            </a:r>
            <a:r>
              <a:rPr kumimoji="1" lang="zh-CN" altLang="en-US" sz="2200">
                <a:solidFill>
                  <a:srgbClr val="990000"/>
                </a:solidFill>
                <a:latin typeface="隶书" panose="02010509060101010101" pitchFamily="49" charset="-122"/>
                <a:ea typeface="隶书" panose="02010509060101010101" pitchFamily="49" charset="-122"/>
              </a:rPr>
              <a:t>终结符：</a:t>
            </a:r>
          </a:p>
          <a:p>
            <a:pPr lvl="2">
              <a:lnSpc>
                <a:spcPct val="110000"/>
              </a:lnSpc>
            </a:pPr>
            <a:r>
              <a:rPr kumimoji="1" lang="zh-CN" altLang="en-US" sz="2200">
                <a:solidFill>
                  <a:schemeClr val="tx1"/>
                </a:solidFill>
                <a:latin typeface="隶书" panose="02010509060101010101" pitchFamily="49" charset="-122"/>
                <a:ea typeface="隶书" panose="02010509060101010101" pitchFamily="49" charset="-122"/>
              </a:rPr>
              <a:t>直接表示：</a:t>
            </a:r>
            <a:r>
              <a:rPr kumimoji="1" lang="zh-CN" altLang="en-US" sz="2200">
                <a:solidFill>
                  <a:schemeClr val="tx1"/>
                </a:solidFill>
                <a:latin typeface="Times New Roman" panose="02020603050405020304" pitchFamily="18" charset="0"/>
                <a:ea typeface="隶书" panose="02010509060101010101" pitchFamily="49" charset="-122"/>
              </a:rPr>
              <a:t>‘</a:t>
            </a:r>
            <a:r>
              <a:rPr kumimoji="1" lang="en-US" altLang="zh-CN" sz="2200">
                <a:solidFill>
                  <a:schemeClr val="tx1"/>
                </a:solidFill>
                <a:latin typeface="隶书" panose="02010509060101010101" pitchFamily="49" charset="-122"/>
                <a:ea typeface="隶书" panose="02010509060101010101" pitchFamily="49" charset="-122"/>
              </a:rPr>
              <a:t>-</a:t>
            </a:r>
            <a:r>
              <a:rPr kumimoji="1" lang="en-US" altLang="zh-CN"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和</a:t>
            </a:r>
            <a:r>
              <a:rPr kumimoji="1" lang="zh-CN" altLang="en-US"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a:t>
            </a:r>
            <a:r>
              <a:rPr kumimoji="1" lang="zh-CN" altLang="en-US"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等； </a:t>
            </a:r>
            <a:r>
              <a:rPr kumimoji="1" lang="zh-CN" altLang="en-US" sz="2200">
                <a:solidFill>
                  <a:schemeClr val="accent2"/>
                </a:solidFill>
                <a:latin typeface="隶书" panose="02010509060101010101" pitchFamily="49" charset="-122"/>
                <a:ea typeface="隶书" panose="02010509060101010101" pitchFamily="49" charset="-122"/>
              </a:rPr>
              <a:t>（无需说明，即可在产生式中使用）</a:t>
            </a:r>
          </a:p>
          <a:p>
            <a:pPr lvl="2">
              <a:lnSpc>
                <a:spcPct val="110000"/>
              </a:lnSpc>
            </a:pPr>
            <a:r>
              <a:rPr kumimoji="1" lang="zh-CN" altLang="en-US" sz="2200">
                <a:solidFill>
                  <a:schemeClr val="tx1"/>
                </a:solidFill>
                <a:latin typeface="隶书" panose="02010509060101010101" pitchFamily="49" charset="-122"/>
                <a:ea typeface="隶书" panose="02010509060101010101" pitchFamily="49" charset="-122"/>
              </a:rPr>
              <a:t>名字： </a:t>
            </a:r>
            <a:r>
              <a:rPr kumimoji="1" lang="en-US" altLang="zh-CN" sz="2200">
                <a:solidFill>
                  <a:schemeClr val="accent2"/>
                </a:solidFill>
                <a:ea typeface="黑体" panose="02010609060101010101" pitchFamily="49" charset="-122"/>
              </a:rPr>
              <a:t>%token</a:t>
            </a:r>
            <a:r>
              <a:rPr kumimoji="1" lang="en-US" altLang="zh-CN" sz="2200">
                <a:solidFill>
                  <a:schemeClr val="tx1"/>
                </a:solidFill>
                <a:ea typeface="黑体" panose="02010609060101010101" pitchFamily="49" charset="-122"/>
              </a:rPr>
              <a:t>  t_name</a:t>
            </a:r>
            <a:r>
              <a:rPr kumimoji="1" lang="en-US" altLang="zh-CN" sz="2200">
                <a:solidFill>
                  <a:schemeClr val="tx1"/>
                </a:solidFill>
                <a:latin typeface="隶书" panose="02010509060101010101" pitchFamily="49" charset="-122"/>
                <a:ea typeface="隶书" panose="02010509060101010101" pitchFamily="49" charset="-122"/>
              </a:rPr>
              <a:t>	</a:t>
            </a:r>
            <a:r>
              <a:rPr kumimoji="1" lang="zh-CN" altLang="en-US" sz="2200">
                <a:solidFill>
                  <a:schemeClr val="accent2"/>
                </a:solidFill>
                <a:latin typeface="隶书" panose="02010509060101010101" pitchFamily="49" charset="-122"/>
                <a:ea typeface="隶书" panose="02010509060101010101" pitchFamily="49" charset="-122"/>
              </a:rPr>
              <a:t>（内部编码，</a:t>
            </a:r>
            <a:r>
              <a:rPr kumimoji="1" lang="en-US" altLang="zh-CN" sz="2200">
                <a:solidFill>
                  <a:schemeClr val="accent2"/>
                </a:solidFill>
                <a:ea typeface="黑体" panose="02010609060101010101" pitchFamily="49" charset="-122"/>
              </a:rPr>
              <a:t>LEX</a:t>
            </a:r>
            <a:r>
              <a:rPr kumimoji="1" lang="zh-CN" altLang="en-US" sz="2200">
                <a:solidFill>
                  <a:schemeClr val="accent2"/>
                </a:solidFill>
                <a:latin typeface="隶书" panose="02010509060101010101" pitchFamily="49" charset="-122"/>
                <a:ea typeface="隶书" panose="02010509060101010101" pitchFamily="49" charset="-122"/>
              </a:rPr>
              <a:t>中使用</a:t>
            </a:r>
            <a:r>
              <a:rPr kumimoji="1" lang="en-US" altLang="zh-CN" sz="2200">
                <a:solidFill>
                  <a:schemeClr val="tx1"/>
                </a:solidFill>
                <a:latin typeface="隶书" panose="02010509060101010101" pitchFamily="49" charset="-122"/>
                <a:ea typeface="隶书" panose="02010509060101010101" pitchFamily="49" charset="-122"/>
              </a:rPr>
              <a:t>t_name</a:t>
            </a:r>
            <a:r>
              <a:rPr kumimoji="1" lang="zh-CN" altLang="en-US" sz="2200">
                <a:solidFill>
                  <a:schemeClr val="accent2"/>
                </a:solidFill>
                <a:latin typeface="隶书" panose="02010509060101010101" pitchFamily="49" charset="-122"/>
                <a:ea typeface="隶书" panose="02010509060101010101" pitchFamily="49" charset="-122"/>
              </a:rPr>
              <a:t>）</a:t>
            </a: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3. </a:t>
            </a:r>
            <a:r>
              <a:rPr kumimoji="1" lang="zh-CN" altLang="en-US" sz="2200">
                <a:solidFill>
                  <a:srgbClr val="990000"/>
                </a:solidFill>
                <a:latin typeface="隶书" panose="02010509060101010101" pitchFamily="49" charset="-122"/>
                <a:ea typeface="隶书" panose="02010509060101010101" pitchFamily="49" charset="-122"/>
              </a:rPr>
              <a:t>终结符的优先级与结合性：</a:t>
            </a:r>
            <a:endParaRPr kumimoji="1" lang="zh-CN" altLang="en-US" sz="2200">
              <a:solidFill>
                <a:schemeClr val="tx1"/>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rgbClr val="990000"/>
                </a:solidFill>
                <a:latin typeface="隶书" panose="02010509060101010101" pitchFamily="49" charset="-122"/>
                <a:ea typeface="隶书" panose="02010509060101010101" pitchFamily="49" charset="-122"/>
              </a:rPr>
              <a:t>结合性：</a:t>
            </a:r>
          </a:p>
          <a:p>
            <a:pPr lvl="2">
              <a:lnSpc>
                <a:spcPct val="110000"/>
              </a:lnSpc>
            </a:pPr>
            <a:endParaRPr kumimoji="1" lang="zh-CN" altLang="en-US" sz="2200">
              <a:solidFill>
                <a:srgbClr val="990000"/>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rgbClr val="990000"/>
                </a:solidFill>
                <a:latin typeface="隶书" panose="02010509060101010101" pitchFamily="49" charset="-122"/>
                <a:ea typeface="隶书" panose="02010509060101010101" pitchFamily="49" charset="-122"/>
              </a:rPr>
              <a:t>优先级：</a:t>
            </a:r>
            <a:r>
              <a:rPr kumimoji="1" lang="zh-CN" altLang="en-US" sz="2200">
                <a:solidFill>
                  <a:schemeClr val="tx1"/>
                </a:solidFill>
                <a:latin typeface="隶书" panose="02010509060101010101" pitchFamily="49" charset="-122"/>
                <a:ea typeface="隶书" panose="02010509060101010101" pitchFamily="49" charset="-122"/>
              </a:rPr>
              <a:t>从上到下依次递增</a:t>
            </a:r>
          </a:p>
          <a:p>
            <a:pPr lvl="3">
              <a:lnSpc>
                <a:spcPct val="110000"/>
              </a:lnSpc>
            </a:pPr>
            <a:r>
              <a:rPr kumimoji="1" lang="en-US" altLang="zh-CN" sz="2200">
                <a:solidFill>
                  <a:schemeClr val="tx1"/>
                </a:solidFill>
                <a:ea typeface="黑体" panose="02010609060101010101" pitchFamily="49" charset="-122"/>
              </a:rPr>
              <a:t>%left     </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 </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		/* </a:t>
            </a:r>
            <a:r>
              <a:rPr kumimoji="1" lang="zh-CN" altLang="en-US" sz="2200">
                <a:solidFill>
                  <a:schemeClr val="tx1"/>
                </a:solidFill>
                <a:ea typeface="黑体" panose="02010609060101010101" pitchFamily="49" charset="-122"/>
              </a:rPr>
              <a:t>优先级 低 *</a:t>
            </a:r>
            <a:r>
              <a:rPr kumimoji="1" lang="en-US" altLang="zh-CN" sz="2200">
                <a:solidFill>
                  <a:schemeClr val="tx1"/>
                </a:solidFill>
                <a:ea typeface="黑体" panose="02010609060101010101" pitchFamily="49" charset="-122"/>
              </a:rPr>
              <a:t>/</a:t>
            </a:r>
          </a:p>
          <a:p>
            <a:pPr lvl="3">
              <a:lnSpc>
                <a:spcPct val="110000"/>
              </a:lnSpc>
            </a:pPr>
            <a:r>
              <a:rPr kumimoji="1" lang="en-US" altLang="zh-CN" sz="2200">
                <a:solidFill>
                  <a:schemeClr val="tx1"/>
                </a:solidFill>
                <a:ea typeface="黑体" panose="02010609060101010101" pitchFamily="49" charset="-122"/>
              </a:rPr>
              <a:t>%left     </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 </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a:t>
            </a:r>
            <a:r>
              <a:rPr kumimoji="1" lang="en-US" altLang="zh-CN" sz="2200">
                <a:solidFill>
                  <a:schemeClr val="tx1"/>
                </a:solidFill>
                <a:latin typeface="Times New Roman" panose="02020603050405020304" pitchFamily="18" charset="0"/>
                <a:ea typeface="黑体" panose="02010609060101010101" pitchFamily="49" charset="-122"/>
              </a:rPr>
              <a:t>‘</a:t>
            </a:r>
            <a:r>
              <a:rPr kumimoji="1" lang="en-US" altLang="zh-CN" sz="2200">
                <a:solidFill>
                  <a:schemeClr val="tx1"/>
                </a:solidFill>
                <a:ea typeface="黑体" panose="02010609060101010101" pitchFamily="49" charset="-122"/>
              </a:rPr>
              <a:t>		/* </a:t>
            </a:r>
            <a:r>
              <a:rPr kumimoji="1" lang="zh-CN" altLang="en-US" sz="2200">
                <a:solidFill>
                  <a:schemeClr val="tx1"/>
                </a:solidFill>
                <a:ea typeface="黑体" panose="02010609060101010101" pitchFamily="49" charset="-122"/>
              </a:rPr>
              <a:t>优先级 高*</a:t>
            </a:r>
            <a:r>
              <a:rPr kumimoji="1" lang="en-US" altLang="zh-CN" sz="2200">
                <a:solidFill>
                  <a:schemeClr val="tx1"/>
                </a:solidFill>
                <a:ea typeface="黑体" panose="02010609060101010101" pitchFamily="49" charset="-122"/>
              </a:rPr>
              <a:t>/</a:t>
            </a: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4. </a:t>
            </a:r>
            <a:r>
              <a:rPr kumimoji="1" lang="zh-CN" altLang="en-US" sz="2200">
                <a:solidFill>
                  <a:srgbClr val="990000"/>
                </a:solidFill>
                <a:latin typeface="隶书" panose="02010509060101010101" pitchFamily="49" charset="-122"/>
                <a:ea typeface="隶书" panose="02010509060101010101" pitchFamily="49" charset="-122"/>
              </a:rPr>
              <a:t>重新定义语义栈类型</a:t>
            </a:r>
            <a:r>
              <a:rPr kumimoji="1" lang="zh-CN" altLang="en-US" sz="2200">
                <a:solidFill>
                  <a:schemeClr val="accent2"/>
                </a:solidFill>
                <a:latin typeface="隶书" panose="02010509060101010101" pitchFamily="49" charset="-122"/>
                <a:ea typeface="隶书" panose="02010509060101010101" pitchFamily="49" charset="-122"/>
              </a:rPr>
              <a:t>。</a:t>
            </a:r>
          </a:p>
        </p:txBody>
      </p:sp>
      <p:sp>
        <p:nvSpPr>
          <p:cNvPr id="7176" name="Rectangle 8">
            <a:extLst>
              <a:ext uri="{FF2B5EF4-FFF2-40B4-BE49-F238E27FC236}">
                <a16:creationId xmlns:a16="http://schemas.microsoft.com/office/drawing/2014/main" id="{60E7781A-3F83-4E75-8AB5-465921CB2410}"/>
              </a:ext>
            </a:extLst>
          </p:cNvPr>
          <p:cNvSpPr>
            <a:spLocks noChangeArrowheads="1"/>
          </p:cNvSpPr>
          <p:nvPr/>
        </p:nvSpPr>
        <p:spPr bwMode="auto">
          <a:xfrm>
            <a:off x="5019675" y="3716338"/>
            <a:ext cx="29527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左结合－</a:t>
            </a:r>
            <a:r>
              <a:rPr lang="en-US" altLang="zh-CN" sz="2200" b="0">
                <a:solidFill>
                  <a:schemeClr val="accent2"/>
                </a:solidFill>
                <a:latin typeface="黑体" panose="02010609060101010101" pitchFamily="49" charset="-122"/>
                <a:ea typeface="黑体" panose="02010609060101010101" pitchFamily="49" charset="-122"/>
              </a:rPr>
              <a:t>%left</a:t>
            </a:r>
            <a:endParaRPr lang="en-US" altLang="zh-CN" sz="2200" b="0">
              <a:solidFill>
                <a:schemeClr val="accent2"/>
              </a:solidFill>
              <a:latin typeface="隶书" panose="02010509060101010101" pitchFamily="49" charset="-122"/>
              <a:ea typeface="隶书" panose="02010509060101010101" pitchFamily="49" charset="-122"/>
            </a:endParaRPr>
          </a:p>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右结合－</a:t>
            </a:r>
            <a:r>
              <a:rPr lang="en-US" altLang="zh-CN" sz="2200" b="0">
                <a:solidFill>
                  <a:schemeClr val="accent2"/>
                </a:solidFill>
                <a:latin typeface="黑体" panose="02010609060101010101" pitchFamily="49" charset="-122"/>
                <a:ea typeface="黑体" panose="02010609060101010101" pitchFamily="49" charset="-122"/>
              </a:rPr>
              <a:t>%right</a:t>
            </a:r>
            <a:endParaRPr lang="en-US" altLang="zh-CN" sz="2200" b="0">
              <a:solidFill>
                <a:schemeClr val="accent2"/>
              </a:solidFill>
              <a:latin typeface="隶书" panose="02010509060101010101" pitchFamily="49" charset="-122"/>
              <a:ea typeface="隶书" panose="02010509060101010101" pitchFamily="49" charset="-122"/>
            </a:endParaRPr>
          </a:p>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无结合性－</a:t>
            </a:r>
            <a:r>
              <a:rPr lang="en-US" altLang="zh-CN" sz="2200" b="0">
                <a:solidFill>
                  <a:schemeClr val="accent2"/>
                </a:solidFill>
                <a:latin typeface="黑体" panose="02010609060101010101" pitchFamily="49" charset="-122"/>
                <a:ea typeface="黑体" panose="02010609060101010101" pitchFamily="49" charset="-122"/>
              </a:rPr>
              <a:t>%nonassoc</a:t>
            </a:r>
          </a:p>
        </p:txBody>
      </p:sp>
      <p:sp>
        <p:nvSpPr>
          <p:cNvPr id="6" name="Rectangle 8">
            <a:extLst>
              <a:ext uri="{FF2B5EF4-FFF2-40B4-BE49-F238E27FC236}">
                <a16:creationId xmlns:a16="http://schemas.microsoft.com/office/drawing/2014/main" id="{D1E989D9-5AEA-4AD1-93E9-9DC50255F554}"/>
              </a:ext>
            </a:extLst>
          </p:cNvPr>
          <p:cNvSpPr>
            <a:spLocks noChangeArrowheads="1"/>
          </p:cNvSpPr>
          <p:nvPr/>
        </p:nvSpPr>
        <p:spPr bwMode="auto">
          <a:xfrm>
            <a:off x="1476375" y="4221163"/>
            <a:ext cx="29527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10000"/>
              </a:lnSpc>
              <a:spcBef>
                <a:spcPct val="0"/>
              </a:spcBef>
              <a:spcAft>
                <a:spcPct val="0"/>
              </a:spcAft>
              <a:buClrTx/>
              <a:buSzTx/>
              <a:buFontTx/>
              <a:buNone/>
            </a:pPr>
            <a:r>
              <a:rPr lang="en-US" altLang="zh-CN" sz="2200" b="0">
                <a:solidFill>
                  <a:schemeClr val="accent2"/>
                </a:solidFill>
                <a:latin typeface="黑体" panose="02010609060101010101" pitchFamily="49" charset="-122"/>
                <a:ea typeface="黑体" panose="02010609060101010101" pitchFamily="49" charset="-122"/>
              </a:rPr>
              <a:t>%prec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animEffect transition="in" filter="barn(outVertical)">
                                      <p:cBhvr>
                                        <p:cTn id="7" dur="500"/>
                                        <p:tgtEl>
                                          <p:spTgt spid="7172">
                                            <p:txEl>
                                              <p:pRg st="2" end="2"/>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172">
                                            <p:txEl>
                                              <p:pRg st="3" end="3"/>
                                            </p:txEl>
                                          </p:spTgt>
                                        </p:tgtEl>
                                        <p:attrNameLst>
                                          <p:attrName>style.visibility</p:attrName>
                                        </p:attrNameLst>
                                      </p:cBhvr>
                                      <p:to>
                                        <p:strVal val="visible"/>
                                      </p:to>
                                    </p:set>
                                    <p:animEffect transition="in" filter="barn(outVertical)">
                                      <p:cBhvr>
                                        <p:cTn id="10" dur="500"/>
                                        <p:tgtEl>
                                          <p:spTgt spid="717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animEffect transition="in" filter="barn(outVertical)">
                                      <p:cBhvr>
                                        <p:cTn id="15" dur="500"/>
                                        <p:tgtEl>
                                          <p:spTgt spid="7172">
                                            <p:txEl>
                                              <p:pRg st="4" end="4"/>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172">
                                            <p:txEl>
                                              <p:pRg st="5" end="5"/>
                                            </p:txEl>
                                          </p:spTgt>
                                        </p:tgtEl>
                                        <p:attrNameLst>
                                          <p:attrName>style.visibility</p:attrName>
                                        </p:attrNameLst>
                                      </p:cBhvr>
                                      <p:to>
                                        <p:strVal val="visible"/>
                                      </p:to>
                                    </p:set>
                                    <p:animEffect transition="in" filter="barn(outVertical)">
                                      <p:cBhvr>
                                        <p:cTn id="18" dur="500"/>
                                        <p:tgtEl>
                                          <p:spTgt spid="7172">
                                            <p:txEl>
                                              <p:pRg st="5" end="5"/>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animEffect transition="in" filter="barn(outVertical)">
                                      <p:cBhvr>
                                        <p:cTn id="21" dur="500"/>
                                        <p:tgtEl>
                                          <p:spTgt spid="7172">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7172">
                                            <p:txEl>
                                              <p:pRg st="7" end="7"/>
                                            </p:txEl>
                                          </p:spTgt>
                                        </p:tgtEl>
                                        <p:attrNameLst>
                                          <p:attrName>style.visibility</p:attrName>
                                        </p:attrNameLst>
                                      </p:cBhvr>
                                      <p:to>
                                        <p:strVal val="visible"/>
                                      </p:to>
                                    </p:set>
                                    <p:animEffect transition="in" filter="barn(outVertical)">
                                      <p:cBhvr>
                                        <p:cTn id="26" dur="500"/>
                                        <p:tgtEl>
                                          <p:spTgt spid="7172">
                                            <p:txEl>
                                              <p:pRg st="7" end="7"/>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7172">
                                            <p:txEl>
                                              <p:pRg st="8" end="8"/>
                                            </p:txEl>
                                          </p:spTgt>
                                        </p:tgtEl>
                                        <p:attrNameLst>
                                          <p:attrName>style.visibility</p:attrName>
                                        </p:attrNameLst>
                                      </p:cBhvr>
                                      <p:to>
                                        <p:strVal val="visible"/>
                                      </p:to>
                                    </p:set>
                                    <p:animEffect transition="in" filter="barn(outVertical)">
                                      <p:cBhvr>
                                        <p:cTn id="29" dur="500"/>
                                        <p:tgtEl>
                                          <p:spTgt spid="7172">
                                            <p:txEl>
                                              <p:pRg st="8" end="8"/>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barn(inHorizontal)">
                                      <p:cBhvr>
                                        <p:cTn id="32" dur="500"/>
                                        <p:tgtEl>
                                          <p:spTgt spid="7176"/>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7172">
                                            <p:txEl>
                                              <p:pRg st="10" end="10"/>
                                            </p:txEl>
                                          </p:spTgt>
                                        </p:tgtEl>
                                        <p:attrNameLst>
                                          <p:attrName>style.visibility</p:attrName>
                                        </p:attrNameLst>
                                      </p:cBhvr>
                                      <p:to>
                                        <p:strVal val="visible"/>
                                      </p:to>
                                    </p:set>
                                    <p:animEffect transition="in" filter="barn(outVertical)">
                                      <p:cBhvr>
                                        <p:cTn id="35" dur="500"/>
                                        <p:tgtEl>
                                          <p:spTgt spid="7172">
                                            <p:txEl>
                                              <p:pRg st="10" end="10"/>
                                            </p:txEl>
                                          </p:spTgt>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7172">
                                            <p:txEl>
                                              <p:pRg st="11" end="11"/>
                                            </p:txEl>
                                          </p:spTgt>
                                        </p:tgtEl>
                                        <p:attrNameLst>
                                          <p:attrName>style.visibility</p:attrName>
                                        </p:attrNameLst>
                                      </p:cBhvr>
                                      <p:to>
                                        <p:strVal val="visible"/>
                                      </p:to>
                                    </p:set>
                                    <p:animEffect transition="in" filter="barn(outVertical)">
                                      <p:cBhvr>
                                        <p:cTn id="38" dur="500"/>
                                        <p:tgtEl>
                                          <p:spTgt spid="7172">
                                            <p:txEl>
                                              <p:pRg st="11" end="11"/>
                                            </p:txEl>
                                          </p:spTgt>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7172">
                                            <p:txEl>
                                              <p:pRg st="12" end="12"/>
                                            </p:txEl>
                                          </p:spTgt>
                                        </p:tgtEl>
                                        <p:attrNameLst>
                                          <p:attrName>style.visibility</p:attrName>
                                        </p:attrNameLst>
                                      </p:cBhvr>
                                      <p:to>
                                        <p:strVal val="visible"/>
                                      </p:to>
                                    </p:set>
                                    <p:animEffect transition="in" filter="barn(outVertical)">
                                      <p:cBhvr>
                                        <p:cTn id="41" dur="500"/>
                                        <p:tgtEl>
                                          <p:spTgt spid="7172">
                                            <p:txEl>
                                              <p:pRg st="12" end="12"/>
                                            </p:txEl>
                                          </p:spTgt>
                                        </p:tgtEl>
                                      </p:cBhvr>
                                    </p:animEffect>
                                  </p:childTnLst>
                                </p:cTn>
                              </p:par>
                            </p:childTnLst>
                          </p:cTn>
                        </p:par>
                        <p:par>
                          <p:cTn id="42" fill="hold" nodeType="afterGroup">
                            <p:stCondLst>
                              <p:cond delay="500"/>
                            </p:stCondLst>
                            <p:childTnLst>
                              <p:par>
                                <p:cTn id="43" presetID="16" presetClass="entr" presetSubtype="37" fill="hold" grpId="0" nodeType="afterEffect">
                                  <p:stCondLst>
                                    <p:cond delay="0"/>
                                  </p:stCondLst>
                                  <p:childTnLst>
                                    <p:set>
                                      <p:cBhvr>
                                        <p:cTn id="44" dur="1" fill="hold">
                                          <p:stCondLst>
                                            <p:cond delay="0"/>
                                          </p:stCondLst>
                                        </p:cTn>
                                        <p:tgtEl>
                                          <p:spTgt spid="7172">
                                            <p:txEl>
                                              <p:pRg st="13" end="13"/>
                                            </p:txEl>
                                          </p:spTgt>
                                        </p:tgtEl>
                                        <p:attrNameLst>
                                          <p:attrName>style.visibility</p:attrName>
                                        </p:attrNameLst>
                                      </p:cBhvr>
                                      <p:to>
                                        <p:strVal val="visible"/>
                                      </p:to>
                                    </p:set>
                                    <p:animEffect transition="in" filter="barn(outVertical)">
                                      <p:cBhvr>
                                        <p:cTn id="45" dur="500"/>
                                        <p:tgtEl>
                                          <p:spTgt spid="7172">
                                            <p:txEl>
                                              <p:pRg st="13" end="13"/>
                                            </p:txEl>
                                          </p:spTgt>
                                        </p:tgtEl>
                                      </p:cBhvr>
                                    </p:animEffect>
                                  </p:childTnLst>
                                </p:cTn>
                              </p:par>
                              <p:par>
                                <p:cTn id="46" presetID="16" presetClass="entr" presetSubtype="26"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2" autoUpdateAnimBg="0"/>
      <p:bldP spid="7176"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A825CE91-61D1-4FFE-97A7-EFE760B80F1D}"/>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62623F01-2806-4DB9-B705-C82DE4393C33}"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14</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EEFEBD52-A06D-4A52-8FCF-03A461426BF0}"/>
              </a:ext>
            </a:extLst>
          </p:cNvPr>
          <p:cNvSpPr>
            <a:spLocks noGrp="1" noChangeArrowheads="1"/>
          </p:cNvSpPr>
          <p:nvPr>
            <p:ph type="title"/>
          </p:nvPr>
        </p:nvSpPr>
        <p:spPr>
          <a:xfrm>
            <a:off x="381000" y="152400"/>
            <a:ext cx="4748213" cy="533400"/>
          </a:xfrm>
        </p:spPr>
        <p:txBody>
          <a:bodyPr/>
          <a:lstStyle/>
          <a:p>
            <a:pPr algn="l"/>
            <a:r>
              <a:rPr lang="en-US" altLang="zh-CN" dirty="0" err="1">
                <a:ln>
                  <a:noFill/>
                </a:ln>
                <a:solidFill>
                  <a:srgbClr val="990000"/>
                </a:solidFill>
                <a:latin typeface="隶书" panose="02010509060101010101" pitchFamily="49" charset="-122"/>
                <a:ea typeface="隶书" panose="02010509060101010101" pitchFamily="49" charset="-122"/>
              </a:rPr>
              <a:t>Yacc</a:t>
            </a:r>
            <a:r>
              <a:rPr lang="zh-CN" altLang="en-US" dirty="0">
                <a:ln>
                  <a:noFill/>
                </a:ln>
                <a:solidFill>
                  <a:srgbClr val="990000"/>
                </a:solidFill>
                <a:latin typeface="隶书" panose="02010509060101010101" pitchFamily="49" charset="-122"/>
                <a:ea typeface="隶书" panose="02010509060101010101" pitchFamily="49" charset="-122"/>
              </a:rPr>
              <a:t>的翻译规则 </a:t>
            </a:r>
          </a:p>
        </p:txBody>
      </p:sp>
      <p:sp>
        <p:nvSpPr>
          <p:cNvPr id="9220" name="Rectangle 4">
            <a:extLst>
              <a:ext uri="{FF2B5EF4-FFF2-40B4-BE49-F238E27FC236}">
                <a16:creationId xmlns:a16="http://schemas.microsoft.com/office/drawing/2014/main" id="{5DB6121B-E9CE-4F2D-A4DC-AE3AB81EC9F3}"/>
              </a:ext>
            </a:extLst>
          </p:cNvPr>
          <p:cNvSpPr>
            <a:spLocks noChangeArrowheads="1"/>
          </p:cNvSpPr>
          <p:nvPr/>
        </p:nvSpPr>
        <p:spPr bwMode="auto">
          <a:xfrm>
            <a:off x="684213" y="903288"/>
            <a:ext cx="778668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翻译规则     → 非终结符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候选项集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候选项集     → </a:t>
            </a:r>
            <a:r>
              <a:rPr lang="en-US" altLang="zh-CN" sz="1800" b="0" dirty="0">
                <a:solidFill>
                  <a:schemeClr val="tx1"/>
                </a:solidFill>
                <a:latin typeface="隶书" panose="02010509060101010101" pitchFamily="49" charset="-122"/>
                <a:ea typeface="隶书" panose="02010509060101010101" pitchFamily="49" charset="-122"/>
              </a:rPr>
              <a:t>ε</a:t>
            </a:r>
          </a:p>
          <a:p>
            <a:pPr>
              <a:spcBef>
                <a:spcPct val="0"/>
              </a:spcBef>
              <a:spcAft>
                <a:spcPct val="0"/>
              </a:spcAft>
              <a:buClrTx/>
              <a:buSzTx/>
              <a:buFontTx/>
              <a:buNone/>
            </a:pPr>
            <a:r>
              <a:rPr lang="en-US" altLang="zh-CN" sz="1800" b="0" dirty="0">
                <a:solidFill>
                  <a:schemeClr val="tx1"/>
                </a:solidFill>
                <a:latin typeface="隶书" panose="02010509060101010101" pitchFamily="49" charset="-122"/>
                <a:ea typeface="隶书" panose="02010509060101010101" pitchFamily="49" charset="-122"/>
              </a:rPr>
              <a:t>              | </a:t>
            </a:r>
            <a:r>
              <a:rPr lang="zh-CN" altLang="en-US" sz="1800" b="0" dirty="0">
                <a:solidFill>
                  <a:schemeClr val="tx1"/>
                </a:solidFill>
                <a:latin typeface="隶书" panose="02010509060101010101" pitchFamily="49" charset="-122"/>
                <a:ea typeface="隶书" panose="02010509060101010101" pitchFamily="49" charset="-122"/>
              </a:rPr>
              <a:t>候选项</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候选项集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候选项       → 文法符号序列 语义动作</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语义动作     → </a:t>
            </a:r>
            <a:r>
              <a:rPr lang="en-US" altLang="zh-CN" sz="1800" b="0" dirty="0">
                <a:solidFill>
                  <a:schemeClr val="tx1"/>
                </a:solidFill>
                <a:latin typeface="隶书" panose="02010509060101010101" pitchFamily="49" charset="-122"/>
                <a:ea typeface="隶书" panose="02010509060101010101" pitchFamily="49" charset="-122"/>
              </a:rPr>
              <a:t>ε | </a:t>
            </a:r>
            <a:r>
              <a:rPr lang="zh-CN" altLang="en-US" sz="1800" b="0" dirty="0">
                <a:solidFill>
                  <a:schemeClr val="tx1"/>
                </a:solidFill>
                <a:latin typeface="隶书" panose="02010509060101010101" pitchFamily="49" charset="-122"/>
                <a:ea typeface="隶书" panose="02010509060101010101" pitchFamily="49" charset="-122"/>
              </a:rPr>
              <a:t>嵌入语义动作</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嵌入语义动作 →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en-US" altLang="zh-CN" sz="1800" b="0" dirty="0">
                <a:solidFill>
                  <a:schemeClr val="tx1"/>
                </a:solidFill>
                <a:latin typeface="黑体" panose="02010609060101010101" pitchFamily="49" charset="-122"/>
                <a:ea typeface="黑体" panose="02010609060101010101" pitchFamily="49" charset="-122"/>
              </a:rPr>
              <a:t>C</a:t>
            </a:r>
            <a:r>
              <a:rPr lang="zh-CN" altLang="en-US" sz="1800" b="0" dirty="0">
                <a:solidFill>
                  <a:schemeClr val="tx1"/>
                </a:solidFill>
                <a:latin typeface="隶书" panose="02010509060101010101" pitchFamily="49" charset="-122"/>
                <a:ea typeface="隶书" panose="02010509060101010101" pitchFamily="49" charset="-122"/>
              </a:rPr>
              <a:t>语言语句序列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文法符号序列 → </a:t>
            </a:r>
            <a:r>
              <a:rPr lang="en-US" altLang="zh-CN" sz="1800" b="0" dirty="0">
                <a:solidFill>
                  <a:schemeClr val="tx1"/>
                </a:solidFill>
                <a:latin typeface="隶书" panose="02010509060101010101" pitchFamily="49" charset="-122"/>
                <a:ea typeface="隶书" panose="02010509060101010101" pitchFamily="49" charset="-122"/>
              </a:rPr>
              <a:t>ε</a:t>
            </a:r>
          </a:p>
          <a:p>
            <a:pPr>
              <a:spcBef>
                <a:spcPct val="0"/>
              </a:spcBef>
              <a:spcAft>
                <a:spcPct val="0"/>
              </a:spcAft>
              <a:buClrTx/>
              <a:buSzTx/>
              <a:buFontTx/>
              <a:buNone/>
            </a:pPr>
            <a:r>
              <a:rPr lang="en-US" altLang="zh-CN" sz="1800" b="0" dirty="0">
                <a:solidFill>
                  <a:schemeClr val="tx1"/>
                </a:solidFill>
                <a:latin typeface="隶书" panose="02010509060101010101" pitchFamily="49" charset="-122"/>
                <a:ea typeface="隶书" panose="02010509060101010101" pitchFamily="49" charset="-122"/>
              </a:rPr>
              <a:t>              | </a:t>
            </a:r>
            <a:r>
              <a:rPr lang="zh-CN" altLang="en-US" sz="1800" b="0" dirty="0">
                <a:solidFill>
                  <a:schemeClr val="tx1"/>
                </a:solidFill>
                <a:latin typeface="隶书" panose="02010509060101010101" pitchFamily="49" charset="-122"/>
                <a:ea typeface="隶书" panose="02010509060101010101" pitchFamily="49" charset="-122"/>
              </a:rPr>
              <a:t>文法符号序列 文法符号</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文法符号     → 终结符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非终结符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rgbClr val="FF0000"/>
                </a:solidFill>
                <a:latin typeface="隶书" panose="02010509060101010101" pitchFamily="49" charset="-122"/>
                <a:ea typeface="隶书" panose="02010509060101010101" pitchFamily="49" charset="-122"/>
              </a:rPr>
              <a:t>嵌入语义动作</a:t>
            </a:r>
          </a:p>
        </p:txBody>
      </p:sp>
      <p:sp>
        <p:nvSpPr>
          <p:cNvPr id="50181" name="Rectangle 5">
            <a:extLst>
              <a:ext uri="{FF2B5EF4-FFF2-40B4-BE49-F238E27FC236}">
                <a16:creationId xmlns:a16="http://schemas.microsoft.com/office/drawing/2014/main" id="{FA8241BA-7DFD-4FB7-974C-1BD519C01830}"/>
              </a:ext>
            </a:extLst>
          </p:cNvPr>
          <p:cNvSpPr>
            <a:spLocks noChangeArrowheads="1"/>
          </p:cNvSpPr>
          <p:nvPr/>
        </p:nvSpPr>
        <p:spPr bwMode="auto">
          <a:xfrm>
            <a:off x="827088" y="4292600"/>
            <a:ext cx="51181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1800" b="0">
                <a:solidFill>
                  <a:srgbClr val="990000"/>
                </a:solidFill>
                <a:latin typeface="黑体" panose="02010609060101010101" pitchFamily="49" charset="-122"/>
                <a:ea typeface="黑体" panose="02010609060101010101" pitchFamily="49" charset="-122"/>
              </a:rPr>
              <a:t>E   </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E '-' E  { $$=$1-$3</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49" charset="-122"/>
                <a:ea typeface="黑体" panose="02010609060101010101" pitchFamily="49" charset="-122"/>
              </a:rPr>
              <a:t>    | E '*' E  { $$=$1*$3</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a:t>
            </a: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49" charset="-122"/>
                <a:ea typeface="黑体" panose="02010609060101010101" pitchFamily="49" charset="-122"/>
              </a:rPr>
              <a:t>    | NUM</a:t>
            </a: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06852B02-491D-44DA-9B4A-BFB77034D974}"/>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ADF71E83-D8FB-4A96-86CE-6C9DB25159B3}"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15</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245" name="Rectangle 5">
            <a:extLst>
              <a:ext uri="{FF2B5EF4-FFF2-40B4-BE49-F238E27FC236}">
                <a16:creationId xmlns:a16="http://schemas.microsoft.com/office/drawing/2014/main" id="{3575627F-E2B5-473D-AEC2-C4721AEEA15D}"/>
              </a:ext>
            </a:extLst>
          </p:cNvPr>
          <p:cNvSpPr>
            <a:spLocks noChangeArrowheads="1"/>
          </p:cNvSpPr>
          <p:nvPr/>
        </p:nvSpPr>
        <p:spPr bwMode="auto">
          <a:xfrm>
            <a:off x="457200" y="788621"/>
            <a:ext cx="8229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36588" indent="-179388">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kumimoji="1" lang="zh-CN" altLang="en-US" b="0" dirty="0">
                <a:solidFill>
                  <a:schemeClr val="tx1"/>
                </a:solidFill>
                <a:latin typeface="隶书" panose="02010509060101010101" pitchFamily="49" charset="-122"/>
                <a:ea typeface="隶书" panose="02010509060101010101" pitchFamily="49" charset="-122"/>
              </a:rPr>
              <a:t>分析表中的两类冲突</a:t>
            </a:r>
          </a:p>
          <a:p>
            <a:pPr lvl="1">
              <a:lnSpc>
                <a:spcPct val="120000"/>
              </a:lnSpc>
              <a:spcBef>
                <a:spcPct val="0"/>
              </a:spcBef>
              <a:spcAft>
                <a:spcPct val="0"/>
              </a:spcAft>
              <a:buClrTx/>
              <a:buSzTx/>
              <a:buFontTx/>
              <a:buChar char="•"/>
            </a:pPr>
            <a:r>
              <a:rPr kumimoji="1" lang="zh-CN" altLang="en-US" sz="2400" dirty="0">
                <a:solidFill>
                  <a:srgbClr val="990000"/>
                </a:solidFill>
                <a:latin typeface="隶书" panose="02010509060101010101" pitchFamily="49" charset="-122"/>
                <a:ea typeface="隶书" panose="02010509060101010101" pitchFamily="49" charset="-122"/>
              </a:rPr>
              <a:t>移进</a:t>
            </a:r>
            <a:r>
              <a:rPr kumimoji="1" lang="en-US" altLang="zh-CN" sz="2400" dirty="0">
                <a:solidFill>
                  <a:srgbClr val="990000"/>
                </a:solidFill>
                <a:latin typeface="隶书" panose="02010509060101010101" pitchFamily="49" charset="-122"/>
                <a:ea typeface="隶书" panose="02010509060101010101" pitchFamily="49" charset="-122"/>
              </a:rPr>
              <a:t>/</a:t>
            </a:r>
            <a:r>
              <a:rPr kumimoji="1" lang="zh-CN" altLang="en-US" sz="2400" dirty="0">
                <a:solidFill>
                  <a:srgbClr val="990000"/>
                </a:solidFill>
                <a:latin typeface="隶书" panose="02010509060101010101" pitchFamily="49" charset="-122"/>
                <a:ea typeface="隶书" panose="02010509060101010101" pitchFamily="49" charset="-122"/>
              </a:rPr>
              <a:t>归约冲突</a:t>
            </a:r>
            <a:r>
              <a:rPr kumimoji="1" lang="zh-CN" altLang="en-US" sz="2400" dirty="0">
                <a:solidFill>
                  <a:schemeClr val="tx1"/>
                </a:solidFill>
                <a:latin typeface="隶书" panose="02010509060101010101" pitchFamily="49" charset="-122"/>
                <a:ea typeface="隶书" panose="02010509060101010101" pitchFamily="49" charset="-122"/>
              </a:rPr>
              <a:t>：在某一状态下，面对相同的下一文法符号，既可以 移进，也可以 归约；</a:t>
            </a:r>
          </a:p>
          <a:p>
            <a:pPr lvl="1">
              <a:lnSpc>
                <a:spcPct val="120000"/>
              </a:lnSpc>
              <a:spcBef>
                <a:spcPct val="0"/>
              </a:spcBef>
              <a:spcAft>
                <a:spcPct val="0"/>
              </a:spcAft>
              <a:buClrTx/>
              <a:buSzTx/>
              <a:buFontTx/>
              <a:buChar char="•"/>
            </a:pPr>
            <a:r>
              <a:rPr kumimoji="1" lang="zh-CN" altLang="en-US" sz="2400" dirty="0">
                <a:solidFill>
                  <a:srgbClr val="990000"/>
                </a:solidFill>
                <a:latin typeface="隶书" panose="02010509060101010101" pitchFamily="49" charset="-122"/>
                <a:ea typeface="隶书" panose="02010509060101010101" pitchFamily="49" charset="-122"/>
              </a:rPr>
              <a:t>归约</a:t>
            </a:r>
            <a:r>
              <a:rPr kumimoji="1" lang="en-US" altLang="zh-CN" sz="2400" dirty="0">
                <a:solidFill>
                  <a:srgbClr val="990000"/>
                </a:solidFill>
                <a:latin typeface="隶书" panose="02010509060101010101" pitchFamily="49" charset="-122"/>
                <a:ea typeface="隶书" panose="02010509060101010101" pitchFamily="49" charset="-122"/>
              </a:rPr>
              <a:t>/</a:t>
            </a:r>
            <a:r>
              <a:rPr kumimoji="1" lang="zh-CN" altLang="en-US" sz="2400" dirty="0">
                <a:solidFill>
                  <a:srgbClr val="990000"/>
                </a:solidFill>
                <a:latin typeface="隶书" panose="02010509060101010101" pitchFamily="49" charset="-122"/>
                <a:ea typeface="隶书" panose="02010509060101010101" pitchFamily="49" charset="-122"/>
              </a:rPr>
              <a:t>归约冲突</a:t>
            </a:r>
            <a:r>
              <a:rPr kumimoji="1" lang="zh-CN" altLang="en-US" sz="2400" dirty="0">
                <a:solidFill>
                  <a:schemeClr val="tx1"/>
                </a:solidFill>
                <a:latin typeface="隶书" panose="02010509060101010101" pitchFamily="49" charset="-122"/>
                <a:ea typeface="隶书" panose="02010509060101010101" pitchFamily="49" charset="-122"/>
              </a:rPr>
              <a:t>：在某一状态下，面对相同的下一文法符号，有两个或两个以上的产生式可以进行归约。</a:t>
            </a:r>
          </a:p>
          <a:p>
            <a:pPr>
              <a:lnSpc>
                <a:spcPct val="120000"/>
              </a:lnSpc>
              <a:spcBef>
                <a:spcPct val="0"/>
              </a:spcBef>
              <a:spcAft>
                <a:spcPct val="0"/>
              </a:spcAft>
              <a:buClrTx/>
              <a:buSzTx/>
              <a:buFontTx/>
              <a:buNone/>
            </a:pPr>
            <a:r>
              <a:rPr kumimoji="1" lang="en-US" altLang="zh-CN" b="0" dirty="0">
                <a:solidFill>
                  <a:srgbClr val="990000"/>
                </a:solidFill>
                <a:latin typeface="华文行楷" panose="02010800040101010101" pitchFamily="2" charset="-122"/>
                <a:ea typeface="华文行楷" panose="02010800040101010101" pitchFamily="2" charset="-122"/>
              </a:rPr>
              <a:t>2</a:t>
            </a:r>
            <a:r>
              <a:rPr kumimoji="1" lang="zh-CN" altLang="en-US" b="0" dirty="0">
                <a:solidFill>
                  <a:srgbClr val="990000"/>
                </a:solidFill>
                <a:latin typeface="华文行楷" panose="02010800040101010101" pitchFamily="2" charset="-122"/>
                <a:ea typeface="华文行楷" panose="02010800040101010101" pitchFamily="2" charset="-122"/>
              </a:rPr>
              <a:t>种解决方案：</a:t>
            </a:r>
          </a:p>
          <a:p>
            <a:pPr>
              <a:lnSpc>
                <a:spcPct val="120000"/>
              </a:lnSpc>
              <a:spcBef>
                <a:spcPct val="0"/>
              </a:spcBef>
              <a:spcAft>
                <a:spcPct val="0"/>
              </a:spcAft>
              <a:buClrTx/>
              <a:buSzTx/>
              <a:buFontTx/>
              <a:buAutoNum type="arabicPeriod"/>
            </a:pPr>
            <a:r>
              <a:rPr kumimoji="1" lang="en-US" altLang="zh-CN" b="0" dirty="0">
                <a:solidFill>
                  <a:schemeClr val="tx1"/>
                </a:solidFill>
                <a:latin typeface="黑体" panose="02010609060101010101" pitchFamily="49" charset="-122"/>
                <a:ea typeface="黑体" panose="02010609060101010101" pitchFamily="49" charset="-122"/>
              </a:rPr>
              <a:t>YACC</a:t>
            </a:r>
            <a:r>
              <a:rPr kumimoji="1" lang="zh-CN" altLang="en-US" b="0" dirty="0">
                <a:solidFill>
                  <a:schemeClr val="tx1"/>
                </a:solidFill>
                <a:latin typeface="隶书" panose="02010509060101010101" pitchFamily="49" charset="-122"/>
                <a:ea typeface="隶书" panose="02010509060101010101" pitchFamily="49" charset="-122"/>
              </a:rPr>
              <a:t>的默认解决方案</a:t>
            </a:r>
          </a:p>
          <a:p>
            <a:pPr lvl="1">
              <a:lnSpc>
                <a:spcPct val="120000"/>
              </a:lnSpc>
              <a:spcBef>
                <a:spcPct val="0"/>
              </a:spcBef>
              <a:spcAft>
                <a:spcPct val="0"/>
              </a:spcAft>
              <a:buClrTx/>
              <a:buSzTx/>
              <a:buFontTx/>
              <a:buChar char="•"/>
            </a:pPr>
            <a:r>
              <a:rPr kumimoji="1" lang="zh-CN" altLang="en-US" sz="2400" dirty="0">
                <a:solidFill>
                  <a:schemeClr val="tx1"/>
                </a:solidFill>
                <a:latin typeface="隶书" panose="02010509060101010101" pitchFamily="49" charset="-122"/>
                <a:ea typeface="隶书" panose="02010509060101010101" pitchFamily="49" charset="-122"/>
              </a:rPr>
              <a:t>移进</a:t>
            </a:r>
            <a:r>
              <a:rPr kumimoji="1" lang="en-US" altLang="zh-CN" sz="2400" dirty="0">
                <a:solidFill>
                  <a:schemeClr val="tx1"/>
                </a:solidFill>
                <a:latin typeface="隶书" panose="02010509060101010101" pitchFamily="49" charset="-122"/>
                <a:ea typeface="隶书" panose="02010509060101010101" pitchFamily="49" charset="-122"/>
              </a:rPr>
              <a:t>/</a:t>
            </a:r>
            <a:r>
              <a:rPr kumimoji="1" lang="zh-CN" altLang="en-US" sz="2400" dirty="0">
                <a:solidFill>
                  <a:schemeClr val="tx1"/>
                </a:solidFill>
                <a:latin typeface="隶书" panose="02010509060101010101" pitchFamily="49" charset="-122"/>
                <a:ea typeface="隶书" panose="02010509060101010101" pitchFamily="49" charset="-122"/>
              </a:rPr>
              <a:t>归约冲突时，执行移进动作，即</a:t>
            </a:r>
            <a:r>
              <a:rPr kumimoji="1" lang="zh-CN" altLang="en-US" sz="2400" dirty="0">
                <a:solidFill>
                  <a:srgbClr val="990000"/>
                </a:solidFill>
                <a:latin typeface="隶书" panose="02010509060101010101" pitchFamily="49" charset="-122"/>
                <a:ea typeface="隶书" panose="02010509060101010101" pitchFamily="49" charset="-122"/>
              </a:rPr>
              <a:t>移进先于归约</a:t>
            </a:r>
            <a:r>
              <a:rPr kumimoji="1" lang="zh-CN" altLang="en-US" sz="2400" dirty="0">
                <a:solidFill>
                  <a:schemeClr val="tx1"/>
                </a:solidFill>
                <a:latin typeface="隶书" panose="02010509060101010101" pitchFamily="49" charset="-122"/>
                <a:ea typeface="隶书" panose="02010509060101010101" pitchFamily="49" charset="-122"/>
              </a:rPr>
              <a:t>；</a:t>
            </a:r>
          </a:p>
          <a:p>
            <a:pPr lvl="1">
              <a:lnSpc>
                <a:spcPct val="120000"/>
              </a:lnSpc>
              <a:spcBef>
                <a:spcPct val="0"/>
              </a:spcBef>
              <a:spcAft>
                <a:spcPct val="0"/>
              </a:spcAft>
              <a:buClrTx/>
              <a:buSzTx/>
              <a:buFontTx/>
              <a:buChar char="•"/>
            </a:pPr>
            <a:r>
              <a:rPr kumimoji="1" lang="zh-CN" altLang="en-US" sz="2400" dirty="0">
                <a:solidFill>
                  <a:schemeClr val="tx1"/>
                </a:solidFill>
                <a:latin typeface="隶书" panose="02010509060101010101" pitchFamily="49" charset="-122"/>
                <a:ea typeface="隶书" panose="02010509060101010101" pitchFamily="49" charset="-122"/>
              </a:rPr>
              <a:t>归约</a:t>
            </a:r>
            <a:r>
              <a:rPr kumimoji="1" lang="en-US" altLang="zh-CN" sz="2400" dirty="0">
                <a:solidFill>
                  <a:schemeClr val="tx1"/>
                </a:solidFill>
                <a:latin typeface="隶书" panose="02010509060101010101" pitchFamily="49" charset="-122"/>
                <a:ea typeface="隶书" panose="02010509060101010101" pitchFamily="49" charset="-122"/>
              </a:rPr>
              <a:t>/</a:t>
            </a:r>
            <a:r>
              <a:rPr kumimoji="1" lang="zh-CN" altLang="en-US" sz="2400" dirty="0">
                <a:solidFill>
                  <a:schemeClr val="tx1"/>
                </a:solidFill>
                <a:latin typeface="隶书" panose="02010509060101010101" pitchFamily="49" charset="-122"/>
                <a:ea typeface="隶书" panose="02010509060101010101" pitchFamily="49" charset="-122"/>
              </a:rPr>
              <a:t>归约冲突时，用</a:t>
            </a:r>
            <a:r>
              <a:rPr kumimoji="1" lang="en-US" altLang="zh-CN" sz="2400" dirty="0">
                <a:solidFill>
                  <a:schemeClr val="tx1"/>
                </a:solidFill>
                <a:latin typeface="黑体" panose="02010609060101010101" pitchFamily="49" charset="-122"/>
                <a:ea typeface="黑体" panose="02010609060101010101" pitchFamily="49" charset="-122"/>
              </a:rPr>
              <a:t>YACC</a:t>
            </a:r>
            <a:r>
              <a:rPr kumimoji="1" lang="zh-CN" altLang="en-US" sz="2400" dirty="0">
                <a:solidFill>
                  <a:schemeClr val="tx1"/>
                </a:solidFill>
                <a:latin typeface="隶书" panose="02010509060101010101" pitchFamily="49" charset="-122"/>
                <a:ea typeface="隶书" panose="02010509060101010101" pitchFamily="49" charset="-122"/>
              </a:rPr>
              <a:t>源程序中</a:t>
            </a:r>
            <a:r>
              <a:rPr kumimoji="1" lang="zh-CN" altLang="en-US" sz="2400" dirty="0">
                <a:solidFill>
                  <a:srgbClr val="990000"/>
                </a:solidFill>
                <a:latin typeface="隶书" panose="02010509060101010101" pitchFamily="49" charset="-122"/>
                <a:ea typeface="隶书" panose="02010509060101010101" pitchFamily="49" charset="-122"/>
              </a:rPr>
              <a:t>第一个出现的产生式</a:t>
            </a:r>
            <a:r>
              <a:rPr kumimoji="1" lang="zh-CN" altLang="en-US" sz="2400" dirty="0">
                <a:solidFill>
                  <a:schemeClr val="tx1"/>
                </a:solidFill>
                <a:latin typeface="隶书" panose="02010509060101010101" pitchFamily="49" charset="-122"/>
                <a:ea typeface="隶书" panose="02010509060101010101" pitchFamily="49" charset="-122"/>
              </a:rPr>
              <a:t>进行归约。</a:t>
            </a:r>
          </a:p>
          <a:p>
            <a:pPr>
              <a:lnSpc>
                <a:spcPct val="120000"/>
              </a:lnSpc>
              <a:spcBef>
                <a:spcPct val="0"/>
              </a:spcBef>
              <a:spcAft>
                <a:spcPct val="0"/>
              </a:spcAft>
              <a:buClrTx/>
              <a:buSzTx/>
              <a:buFontTx/>
              <a:buAutoNum type="arabicPeriod"/>
            </a:pPr>
            <a:r>
              <a:rPr kumimoji="1" lang="zh-CN" altLang="en-US" b="0" dirty="0">
                <a:solidFill>
                  <a:schemeClr val="tx1"/>
                </a:solidFill>
                <a:latin typeface="隶书" panose="02010509060101010101" pitchFamily="49" charset="-122"/>
                <a:ea typeface="隶书" panose="02010509060101010101" pitchFamily="49" charset="-122"/>
              </a:rPr>
              <a:t>用户解决方案：</a:t>
            </a:r>
            <a:r>
              <a:rPr kumimoji="1" lang="zh-CN" altLang="en-US" b="0" dirty="0">
                <a:solidFill>
                  <a:srgbClr val="990000"/>
                </a:solidFill>
                <a:latin typeface="隶书" panose="02010509060101010101" pitchFamily="49" charset="-122"/>
                <a:ea typeface="隶书" panose="02010509060101010101" pitchFamily="49" charset="-122"/>
              </a:rPr>
              <a:t>规定优先级和结合性</a:t>
            </a:r>
          </a:p>
        </p:txBody>
      </p:sp>
      <p:sp>
        <p:nvSpPr>
          <p:cNvPr id="3" name="标题 2">
            <a:extLst>
              <a:ext uri="{FF2B5EF4-FFF2-40B4-BE49-F238E27FC236}">
                <a16:creationId xmlns:a16="http://schemas.microsoft.com/office/drawing/2014/main" id="{9C679DC7-105A-4E5B-93CE-A747359C4B1B}"/>
              </a:ext>
            </a:extLst>
          </p:cNvPr>
          <p:cNvSpPr>
            <a:spLocks noGrp="1"/>
          </p:cNvSpPr>
          <p:nvPr>
            <p:ph type="title"/>
          </p:nvPr>
        </p:nvSpPr>
        <p:spPr/>
        <p:txBody>
          <a:bodyPr/>
          <a:lstStyle/>
          <a:p>
            <a:r>
              <a:rPr lang="en-US" altLang="zh-CN" dirty="0">
                <a:solidFill>
                  <a:srgbClr val="990000"/>
                </a:solidFill>
                <a:latin typeface="黑体" panose="02010609060101010101" pitchFamily="49" charset="-122"/>
                <a:ea typeface="黑体" panose="02010609060101010101" pitchFamily="49" charset="-122"/>
              </a:rPr>
              <a:t>YACC</a:t>
            </a:r>
            <a:r>
              <a:rPr lang="zh-CN" altLang="en-US" dirty="0">
                <a:solidFill>
                  <a:srgbClr val="990000"/>
                </a:solidFill>
                <a:latin typeface="隶书" panose="02010509060101010101" pitchFamily="49" charset="-122"/>
                <a:ea typeface="隶书" panose="02010509060101010101" pitchFamily="49" charset="-122"/>
              </a:rPr>
              <a:t>解决冲突的方法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barn(outVertical)">
                                      <p:cBhvr>
                                        <p:cTn id="7" dur="500"/>
                                        <p:tgtEl>
                                          <p:spTgt spid="10245">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0245">
                                            <p:txEl>
                                              <p:pRg st="1" end="1"/>
                                            </p:txEl>
                                          </p:spTgt>
                                        </p:tgtEl>
                                        <p:attrNameLst>
                                          <p:attrName>style.visibility</p:attrName>
                                        </p:attrNameLst>
                                      </p:cBhvr>
                                      <p:to>
                                        <p:strVal val="visible"/>
                                      </p:to>
                                    </p:set>
                                    <p:animEffect transition="in" filter="barn(outVertical)">
                                      <p:cBhvr>
                                        <p:cTn id="10" dur="500"/>
                                        <p:tgtEl>
                                          <p:spTgt spid="10245">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0245">
                                            <p:txEl>
                                              <p:pRg st="2" end="2"/>
                                            </p:txEl>
                                          </p:spTgt>
                                        </p:tgtEl>
                                        <p:attrNameLst>
                                          <p:attrName>style.visibility</p:attrName>
                                        </p:attrNameLst>
                                      </p:cBhvr>
                                      <p:to>
                                        <p:strVal val="visible"/>
                                      </p:to>
                                    </p:set>
                                    <p:animEffect transition="in" filter="barn(outVertical)">
                                      <p:cBhvr>
                                        <p:cTn id="13" dur="500"/>
                                        <p:tgtEl>
                                          <p:spTgt spid="1024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0245">
                                            <p:txEl>
                                              <p:pRg st="3" end="3"/>
                                            </p:txEl>
                                          </p:spTgt>
                                        </p:tgtEl>
                                        <p:attrNameLst>
                                          <p:attrName>style.visibility</p:attrName>
                                        </p:attrNameLst>
                                      </p:cBhvr>
                                      <p:to>
                                        <p:strVal val="visible"/>
                                      </p:to>
                                    </p:set>
                                    <p:animEffect transition="in" filter="barn(outVertical)">
                                      <p:cBhvr>
                                        <p:cTn id="18" dur="500"/>
                                        <p:tgtEl>
                                          <p:spTgt spid="1024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0245">
                                            <p:txEl>
                                              <p:pRg st="4" end="4"/>
                                            </p:txEl>
                                          </p:spTgt>
                                        </p:tgtEl>
                                        <p:attrNameLst>
                                          <p:attrName>style.visibility</p:attrName>
                                        </p:attrNameLst>
                                      </p:cBhvr>
                                      <p:to>
                                        <p:strVal val="visible"/>
                                      </p:to>
                                    </p:set>
                                    <p:animEffect transition="in" filter="barn(outVertical)">
                                      <p:cBhvr>
                                        <p:cTn id="23" dur="500"/>
                                        <p:tgtEl>
                                          <p:spTgt spid="10245">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0245">
                                            <p:txEl>
                                              <p:pRg st="5" end="5"/>
                                            </p:txEl>
                                          </p:spTgt>
                                        </p:tgtEl>
                                        <p:attrNameLst>
                                          <p:attrName>style.visibility</p:attrName>
                                        </p:attrNameLst>
                                      </p:cBhvr>
                                      <p:to>
                                        <p:strVal val="visible"/>
                                      </p:to>
                                    </p:set>
                                    <p:animEffect transition="in" filter="barn(outVertical)">
                                      <p:cBhvr>
                                        <p:cTn id="26" dur="500"/>
                                        <p:tgtEl>
                                          <p:spTgt spid="10245">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0245">
                                            <p:txEl>
                                              <p:pRg st="6" end="6"/>
                                            </p:txEl>
                                          </p:spTgt>
                                        </p:tgtEl>
                                        <p:attrNameLst>
                                          <p:attrName>style.visibility</p:attrName>
                                        </p:attrNameLst>
                                      </p:cBhvr>
                                      <p:to>
                                        <p:strVal val="visible"/>
                                      </p:to>
                                    </p:set>
                                    <p:animEffect transition="in" filter="barn(outVertical)">
                                      <p:cBhvr>
                                        <p:cTn id="29" dur="500"/>
                                        <p:tgtEl>
                                          <p:spTgt spid="10245">
                                            <p:txEl>
                                              <p:pRg st="6" end="6"/>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0245">
                                            <p:txEl>
                                              <p:pRg st="7" end="7"/>
                                            </p:txEl>
                                          </p:spTgt>
                                        </p:tgtEl>
                                        <p:attrNameLst>
                                          <p:attrName>style.visibility</p:attrName>
                                        </p:attrNameLst>
                                      </p:cBhvr>
                                      <p:to>
                                        <p:strVal val="visible"/>
                                      </p:to>
                                    </p:set>
                                    <p:animEffect transition="in" filter="barn(outVertical)">
                                      <p:cBhvr>
                                        <p:cTn id="32" dur="500"/>
                                        <p:tgtEl>
                                          <p:spTgt spid="102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A19367D5-B691-4EC3-BD5F-2B0DD8A813A6}"/>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0896BD9C-9DE1-4DED-83AC-BB2C805A3162}"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16</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A3ECBF28-72FA-4CEF-8529-ED7EA66B9FE4}"/>
              </a:ext>
            </a:extLst>
          </p:cNvPr>
          <p:cNvSpPr>
            <a:spLocks noGrp="1" noChangeArrowheads="1"/>
          </p:cNvSpPr>
          <p:nvPr>
            <p:ph type="title"/>
          </p:nvPr>
        </p:nvSpPr>
        <p:spPr>
          <a:xfrm>
            <a:off x="506413" y="168275"/>
            <a:ext cx="2906712" cy="457200"/>
          </a:xfrm>
        </p:spPr>
        <p:txBody>
          <a:bodyPr/>
          <a:lstStyle/>
          <a:p>
            <a:pPr algn="l"/>
            <a:r>
              <a:rPr lang="zh-CN" altLang="en-US" sz="2400">
                <a:ln>
                  <a:noFill/>
                </a:ln>
                <a:latin typeface="隶书" panose="02010509060101010101" pitchFamily="49" charset="-122"/>
                <a:ea typeface="隶书" panose="02010509060101010101" pitchFamily="49" charset="-122"/>
              </a:rPr>
              <a:t>对于如下产生式：</a:t>
            </a:r>
          </a:p>
        </p:txBody>
      </p:sp>
      <p:sp>
        <p:nvSpPr>
          <p:cNvPr id="11268" name="Rectangle 4">
            <a:extLst>
              <a:ext uri="{FF2B5EF4-FFF2-40B4-BE49-F238E27FC236}">
                <a16:creationId xmlns:a16="http://schemas.microsoft.com/office/drawing/2014/main" id="{C1D10B4A-EA00-41D2-9893-066B74642655}"/>
              </a:ext>
            </a:extLst>
          </p:cNvPr>
          <p:cNvSpPr>
            <a:spLocks noChangeArrowheads="1"/>
          </p:cNvSpPr>
          <p:nvPr/>
        </p:nvSpPr>
        <p:spPr bwMode="auto">
          <a:xfrm>
            <a:off x="817563" y="620713"/>
            <a:ext cx="6778625"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%left '+' '-'</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%left '*' '/'</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%right </a:t>
            </a:r>
            <a:r>
              <a:rPr lang="en-US" altLang="zh-CN" sz="2200" b="0">
                <a:solidFill>
                  <a:schemeClr val="accent2"/>
                </a:solidFill>
                <a:latin typeface="黑体" panose="02010609060101010101" pitchFamily="49" charset="-122"/>
                <a:ea typeface="黑体" panose="02010609060101010101" pitchFamily="49" charset="-122"/>
              </a:rPr>
              <a:t>uminus</a:t>
            </a:r>
          </a:p>
          <a:p>
            <a:pPr>
              <a:spcBef>
                <a:spcPct val="0"/>
              </a:spcBef>
              <a:spcAft>
                <a:spcPct val="0"/>
              </a:spcAft>
              <a:buClrTx/>
              <a:buSzTx/>
              <a:buFontTx/>
              <a:buNone/>
            </a:pPr>
            <a:r>
              <a:rPr lang="en-US" altLang="zh-CN" sz="2200" b="0">
                <a:solidFill>
                  <a:schemeClr val="accent2"/>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E   </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E '+' E			{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 E '-' E			{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 E '*' E			{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 E '/' E			{ $$=$1/$3</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 </a:t>
            </a:r>
            <a:r>
              <a:rPr lang="en-US" altLang="zh-CN" sz="2200">
                <a:solidFill>
                  <a:srgbClr val="FF0000"/>
                </a:solidFill>
                <a:latin typeface="黑体" panose="02010609060101010101" pitchFamily="49" charset="-122"/>
                <a:ea typeface="黑体" panose="02010609060101010101" pitchFamily="49" charset="-122"/>
              </a:rPr>
              <a:t>'-' E</a:t>
            </a:r>
            <a:r>
              <a:rPr lang="en-US" altLang="zh-CN" sz="2200" b="0">
                <a:solidFill>
                  <a:schemeClr val="tx1"/>
                </a:solidFill>
                <a:latin typeface="黑体" panose="02010609060101010101" pitchFamily="49" charset="-122"/>
                <a:ea typeface="黑体" panose="02010609060101010101" pitchFamily="49" charset="-122"/>
              </a:rPr>
              <a:t> </a:t>
            </a:r>
            <a:r>
              <a:rPr lang="en-US" altLang="zh-CN" sz="2200" b="0">
                <a:solidFill>
                  <a:schemeClr val="accent2"/>
                </a:solidFill>
                <a:latin typeface="黑体" panose="02010609060101010101" pitchFamily="49" charset="-122"/>
                <a:ea typeface="黑体" panose="02010609060101010101" pitchFamily="49" charset="-122"/>
              </a:rPr>
              <a:t>       	</a:t>
            </a:r>
            <a:r>
              <a:rPr lang="en-US" altLang="zh-CN" sz="2200" b="0">
                <a:solidFill>
                  <a:schemeClr val="tx1"/>
                </a:solidFill>
                <a:latin typeface="黑体" panose="02010609060101010101" pitchFamily="49" charset="-122"/>
                <a:ea typeface="黑体" panose="02010609060101010101" pitchFamily="49" charset="-122"/>
              </a:rPr>
              <a:t>	{ $$=-$2</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 NUM			{ $$=$1</a:t>
            </a:r>
            <a:r>
              <a:rPr lang="zh-CN" altLang="en-US" sz="2200" b="0">
                <a:solidFill>
                  <a:schemeClr val="tx1"/>
                </a:solidFill>
                <a:latin typeface="黑体" panose="02010609060101010101" pitchFamily="49" charset="-122"/>
                <a:ea typeface="黑体" panose="02010609060101010101" pitchFamily="49" charset="-122"/>
              </a:rPr>
              <a:t>；</a:t>
            </a:r>
            <a:r>
              <a:rPr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2200" b="0">
                <a:solidFill>
                  <a:schemeClr val="tx1"/>
                </a:solidFill>
                <a:latin typeface="黑体" panose="02010609060101010101" pitchFamily="49" charset="-122"/>
                <a:ea typeface="黑体" panose="02010609060101010101" pitchFamily="49" charset="-122"/>
              </a:rPr>
              <a:t>    </a:t>
            </a:r>
            <a:r>
              <a:rPr lang="zh-CN" altLang="en-US" sz="2200" b="0">
                <a:solidFill>
                  <a:schemeClr val="tx1"/>
                </a:solidFill>
                <a:latin typeface="黑体" panose="02010609060101010101" pitchFamily="49" charset="-122"/>
                <a:ea typeface="黑体" panose="02010609060101010101" pitchFamily="49" charset="-122"/>
              </a:rPr>
              <a:t>；</a:t>
            </a:r>
          </a:p>
        </p:txBody>
      </p:sp>
      <p:sp>
        <p:nvSpPr>
          <p:cNvPr id="11269" name="Rectangle 5">
            <a:extLst>
              <a:ext uri="{FF2B5EF4-FFF2-40B4-BE49-F238E27FC236}">
                <a16:creationId xmlns:a16="http://schemas.microsoft.com/office/drawing/2014/main" id="{EF427F4C-4870-4AFC-AF1D-93487F9D8B48}"/>
              </a:ext>
            </a:extLst>
          </p:cNvPr>
          <p:cNvSpPr>
            <a:spLocks noChangeArrowheads="1"/>
          </p:cNvSpPr>
          <p:nvPr/>
        </p:nvSpPr>
        <p:spPr bwMode="auto">
          <a:xfrm>
            <a:off x="381000" y="4267200"/>
            <a:ext cx="79359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rgbClr val="990000"/>
                </a:solidFill>
                <a:latin typeface="隶书" panose="02010509060101010101" pitchFamily="49" charset="-122"/>
                <a:ea typeface="隶书" panose="02010509060101010101" pitchFamily="49" charset="-122"/>
              </a:rPr>
              <a:t>观点</a:t>
            </a:r>
            <a:r>
              <a:rPr lang="zh-CN" altLang="en-US" sz="1800" b="0">
                <a:solidFill>
                  <a:schemeClr val="tx1"/>
                </a:solidFill>
                <a:latin typeface="隶书" panose="02010509060101010101" pitchFamily="49" charset="-122"/>
                <a:ea typeface="隶书" panose="02010509060101010101" pitchFamily="49" charset="-122"/>
              </a:rPr>
              <a:t>：产生式的优先级总是和其最右边的终结符一致。</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若不一致时，采用占位符</a:t>
            </a:r>
            <a:r>
              <a:rPr lang="en-US" altLang="zh-CN" sz="1800" b="0">
                <a:solidFill>
                  <a:schemeClr val="tx1"/>
                </a:solidFill>
                <a:latin typeface="黑体" panose="02010609060101010101" pitchFamily="49" charset="-122"/>
                <a:ea typeface="黑体" panose="02010609060101010101" pitchFamily="49" charset="-122"/>
              </a:rPr>
              <a:t>(place holder)</a:t>
            </a:r>
            <a:r>
              <a:rPr lang="zh-CN" altLang="en-US" sz="1800" b="0">
                <a:solidFill>
                  <a:schemeClr val="tx1"/>
                </a:solidFill>
                <a:latin typeface="隶书" panose="02010509060101010101" pitchFamily="49" charset="-122"/>
                <a:ea typeface="隶书" panose="02010509060101010101" pitchFamily="49" charset="-122"/>
              </a:rPr>
              <a:t>的方法解决。如上边的</a:t>
            </a:r>
            <a:r>
              <a:rPr lang="en-US" altLang="zh-CN" sz="1800" b="0">
                <a:solidFill>
                  <a:schemeClr val="accent2"/>
                </a:solidFill>
                <a:latin typeface="黑体" panose="02010609060101010101" pitchFamily="49" charset="-122"/>
                <a:ea typeface="黑体" panose="02010609060101010101" pitchFamily="49" charset="-122"/>
              </a:rPr>
              <a:t>%prec uminus</a:t>
            </a:r>
            <a:r>
              <a:rPr lang="zh-CN" altLang="en-US" sz="1800" b="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如果不说明</a:t>
            </a:r>
            <a:r>
              <a:rPr lang="en-US" altLang="zh-CN" sz="1800" b="0">
                <a:solidFill>
                  <a:schemeClr val="accent2"/>
                </a:solidFill>
                <a:latin typeface="黑体" panose="02010609060101010101" pitchFamily="49" charset="-122"/>
                <a:ea typeface="黑体" panose="02010609060101010101" pitchFamily="49" charset="-122"/>
              </a:rPr>
              <a:t>%prec uminus</a:t>
            </a:r>
            <a:r>
              <a:rPr lang="zh-CN" altLang="en-US" sz="1800" b="0">
                <a:solidFill>
                  <a:schemeClr val="tx1"/>
                </a:solidFill>
                <a:latin typeface="隶书" panose="02010509060101010101" pitchFamily="49" charset="-122"/>
                <a:ea typeface="隶书" panose="02010509060101010101" pitchFamily="49" charset="-122"/>
              </a:rPr>
              <a:t>，则产生式</a:t>
            </a:r>
            <a:r>
              <a:rPr lang="en-US" altLang="zh-CN" sz="1800" b="0">
                <a:solidFill>
                  <a:schemeClr val="accent2"/>
                </a:solidFill>
                <a:latin typeface="黑体" panose="02010609060101010101" pitchFamily="49" charset="-122"/>
                <a:ea typeface="黑体" panose="02010609060101010101" pitchFamily="49" charset="-122"/>
              </a:rPr>
              <a:t>E:'-'E</a:t>
            </a:r>
            <a:r>
              <a:rPr lang="zh-CN" altLang="en-US" sz="1800" b="0">
                <a:solidFill>
                  <a:schemeClr val="tx1"/>
                </a:solidFill>
                <a:latin typeface="隶书" panose="02010509060101010101" pitchFamily="49" charset="-122"/>
                <a:ea typeface="隶书" panose="02010509060101010101" pitchFamily="49" charset="-122"/>
              </a:rPr>
              <a:t>对于输入序列</a:t>
            </a:r>
            <a:r>
              <a:rPr lang="en-US" altLang="zh-CN" sz="1800" b="0">
                <a:solidFill>
                  <a:schemeClr val="accent2"/>
                </a:solidFill>
                <a:latin typeface="黑体" panose="02010609060101010101" pitchFamily="49" charset="-122"/>
                <a:ea typeface="黑体" panose="02010609060101010101" pitchFamily="49" charset="-122"/>
              </a:rPr>
              <a:t>-3*6</a:t>
            </a:r>
            <a:r>
              <a:rPr lang="zh-CN" altLang="en-US" sz="1800" b="0">
                <a:solidFill>
                  <a:schemeClr val="tx1"/>
                </a:solidFill>
                <a:latin typeface="隶书" panose="02010509060101010101" pitchFamily="49" charset="-122"/>
                <a:ea typeface="隶书" panose="02010509060101010101" pitchFamily="49" charset="-122"/>
              </a:rPr>
              <a:t>，处理结果是</a:t>
            </a:r>
            <a:r>
              <a:rPr lang="en-US" altLang="zh-CN" sz="1800" b="0">
                <a:solidFill>
                  <a:schemeClr val="accent2"/>
                </a:solidFill>
                <a:latin typeface="黑体" panose="02010609060101010101" pitchFamily="49" charset="-122"/>
                <a:ea typeface="黑体" panose="02010609060101010101" pitchFamily="49" charset="-122"/>
              </a:rPr>
              <a:t>-(3*6)</a:t>
            </a:r>
            <a:r>
              <a:rPr lang="zh-CN" altLang="en-US" sz="1800" b="0">
                <a:solidFill>
                  <a:schemeClr val="tx1"/>
                </a:solidFill>
                <a:latin typeface="隶书" panose="02010509060101010101" pitchFamily="49" charset="-122"/>
                <a:ea typeface="隶书" panose="02010509060101010101" pitchFamily="49" charset="-122"/>
              </a:rPr>
              <a:t>，即在</a:t>
            </a:r>
            <a:r>
              <a:rPr lang="en-US" altLang="zh-CN" sz="1800" b="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的情况下遇到*时先移进。而说明之后，处理结果是</a:t>
            </a:r>
            <a:r>
              <a:rPr lang="en-US" altLang="zh-CN" sz="1800" b="0">
                <a:solidFill>
                  <a:schemeClr val="accent2"/>
                </a:solidFill>
                <a:latin typeface="黑体" panose="02010609060101010101" pitchFamily="49" charset="-122"/>
                <a:ea typeface="黑体" panose="02010609060101010101" pitchFamily="49" charset="-122"/>
              </a:rPr>
              <a:t>(-3)*6</a:t>
            </a:r>
            <a:r>
              <a:rPr lang="zh-CN" altLang="en-US" sz="1800" b="0">
                <a:solidFill>
                  <a:schemeClr val="tx1"/>
                </a:solidFill>
                <a:latin typeface="隶书" panose="02010509060101010101" pitchFamily="49" charset="-122"/>
                <a:ea typeface="隶书" panose="02010509060101010101" pitchFamily="49" charset="-122"/>
              </a:rPr>
              <a:t>。</a:t>
            </a:r>
          </a:p>
        </p:txBody>
      </p:sp>
      <p:sp>
        <p:nvSpPr>
          <p:cNvPr id="11270" name="Text Box 6">
            <a:extLst>
              <a:ext uri="{FF2B5EF4-FFF2-40B4-BE49-F238E27FC236}">
                <a16:creationId xmlns:a16="http://schemas.microsoft.com/office/drawing/2014/main" id="{7D243CFA-6AC8-4D02-B65F-B030B0DAA717}"/>
              </a:ext>
            </a:extLst>
          </p:cNvPr>
          <p:cNvSpPr txBox="1">
            <a:spLocks noChangeArrowheads="1"/>
          </p:cNvSpPr>
          <p:nvPr/>
        </p:nvSpPr>
        <p:spPr bwMode="auto">
          <a:xfrm>
            <a:off x="3413125" y="585788"/>
            <a:ext cx="5511800" cy="92392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YACC</a:t>
            </a:r>
            <a:r>
              <a:rPr lang="zh-CN" altLang="en-US" sz="1800" b="0">
                <a:solidFill>
                  <a:schemeClr val="tx1"/>
                </a:solidFill>
                <a:latin typeface="华文行楷" panose="02010800040101010101" pitchFamily="2" charset="-122"/>
                <a:ea typeface="华文行楷" panose="02010800040101010101" pitchFamily="2" charset="-122"/>
              </a:rPr>
              <a:t>策略：</a:t>
            </a:r>
          </a:p>
          <a:p>
            <a:pPr>
              <a:spcBef>
                <a:spcPct val="0"/>
              </a:spcBef>
              <a:spcAft>
                <a:spcPct val="0"/>
              </a:spcAft>
              <a:buClrTx/>
              <a:buSzTx/>
              <a:buFontTx/>
              <a:buNone/>
            </a:pPr>
            <a:r>
              <a:rPr lang="zh-CN" altLang="en-US" sz="1800" b="0">
                <a:solidFill>
                  <a:schemeClr val="tx1"/>
                </a:solidFill>
                <a:latin typeface="华文行楷" panose="02010800040101010101" pitchFamily="2" charset="-122"/>
                <a:ea typeface="华文行楷" panose="02010800040101010101" pitchFamily="2" charset="-122"/>
              </a:rPr>
              <a:t>遇到高优先级时符号则先移进；</a:t>
            </a:r>
          </a:p>
          <a:p>
            <a:pPr>
              <a:spcBef>
                <a:spcPct val="0"/>
              </a:spcBef>
              <a:spcAft>
                <a:spcPct val="0"/>
              </a:spcAft>
              <a:buClrTx/>
              <a:buSzTx/>
              <a:buFontTx/>
              <a:buNone/>
            </a:pPr>
            <a:r>
              <a:rPr lang="zh-CN" altLang="en-US" sz="1800" b="0">
                <a:solidFill>
                  <a:schemeClr val="tx1"/>
                </a:solidFill>
                <a:latin typeface="华文行楷" panose="02010800040101010101" pitchFamily="2" charset="-122"/>
                <a:ea typeface="华文行楷" panose="02010800040101010101" pitchFamily="2" charset="-122"/>
              </a:rPr>
              <a:t>左结合意味着归约，右结合意味着移进。</a:t>
            </a:r>
          </a:p>
        </p:txBody>
      </p:sp>
      <p:sp>
        <p:nvSpPr>
          <p:cNvPr id="11271" name="Rectangle 7">
            <a:extLst>
              <a:ext uri="{FF2B5EF4-FFF2-40B4-BE49-F238E27FC236}">
                <a16:creationId xmlns:a16="http://schemas.microsoft.com/office/drawing/2014/main" id="{E0E023D2-7225-48E0-A1EC-F2D1C7423AF9}"/>
              </a:ext>
            </a:extLst>
          </p:cNvPr>
          <p:cNvSpPr>
            <a:spLocks noChangeArrowheads="1"/>
          </p:cNvSpPr>
          <p:nvPr/>
        </p:nvSpPr>
        <p:spPr bwMode="auto">
          <a:xfrm>
            <a:off x="2640013" y="3341688"/>
            <a:ext cx="1860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accent2"/>
                </a:solidFill>
                <a:latin typeface="黑体" panose="02010609060101010101" pitchFamily="49" charset="-122"/>
                <a:ea typeface="黑体" panose="02010609060101010101" pitchFamily="49" charset="-122"/>
              </a:rPr>
              <a:t>%prec uminus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269">
                                            <p:txEl>
                                              <p:pRg st="0" end="0"/>
                                            </p:txEl>
                                          </p:spTgt>
                                        </p:tgtEl>
                                        <p:attrNameLst>
                                          <p:attrName>style.visibility</p:attrName>
                                        </p:attrNameLst>
                                      </p:cBhvr>
                                      <p:to>
                                        <p:strVal val="visible"/>
                                      </p:to>
                                    </p:set>
                                    <p:animEffect transition="in" filter="barn(outVertical)">
                                      <p:cBhvr>
                                        <p:cTn id="13" dur="500"/>
                                        <p:tgtEl>
                                          <p:spTgt spid="1126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269">
                                            <p:txEl>
                                              <p:pRg st="1" end="1"/>
                                            </p:txEl>
                                          </p:spTgt>
                                        </p:tgtEl>
                                        <p:attrNameLst>
                                          <p:attrName>style.visibility</p:attrName>
                                        </p:attrNameLst>
                                      </p:cBhvr>
                                      <p:to>
                                        <p:strVal val="visible"/>
                                      </p:to>
                                    </p:set>
                                    <p:animEffect transition="in" filter="barn(outVertical)">
                                      <p:cBhvr>
                                        <p:cTn id="18" dur="500"/>
                                        <p:tgtEl>
                                          <p:spTgt spid="1126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11271"/>
                                        </p:tgtEl>
                                        <p:attrNameLst>
                                          <p:attrName>style.visibility</p:attrName>
                                        </p:attrNameLst>
                                      </p:cBhvr>
                                      <p:to>
                                        <p:strVal val="visible"/>
                                      </p:to>
                                    </p:set>
                                    <p:anim by="(-#ppt_w*2)" calcmode="lin" valueType="num">
                                      <p:cBhvr rctx="PPT">
                                        <p:cTn id="23" dur="500" autoRev="1" fill="hold">
                                          <p:stCondLst>
                                            <p:cond delay="0"/>
                                          </p:stCondLst>
                                        </p:cTn>
                                        <p:tgtEl>
                                          <p:spTgt spid="11271"/>
                                        </p:tgtEl>
                                        <p:attrNameLst>
                                          <p:attrName>ppt_w</p:attrName>
                                        </p:attrNameLst>
                                      </p:cBhvr>
                                    </p:anim>
                                    <p:anim by="(#ppt_w*0.50)" calcmode="lin" valueType="num">
                                      <p:cBhvr>
                                        <p:cTn id="24" dur="500" decel="50000" autoRev="1" fill="hold">
                                          <p:stCondLst>
                                            <p:cond delay="0"/>
                                          </p:stCondLst>
                                        </p:cTn>
                                        <p:tgtEl>
                                          <p:spTgt spid="11271"/>
                                        </p:tgtEl>
                                        <p:attrNameLst>
                                          <p:attrName>ppt_x</p:attrName>
                                        </p:attrNameLst>
                                      </p:cBhvr>
                                    </p:anim>
                                    <p:anim from="(-#ppt_h/2)" to="(#ppt_y)" calcmode="lin" valueType="num">
                                      <p:cBhvr>
                                        <p:cTn id="25" dur="1000" fill="hold">
                                          <p:stCondLst>
                                            <p:cond delay="0"/>
                                          </p:stCondLst>
                                        </p:cTn>
                                        <p:tgtEl>
                                          <p:spTgt spid="11271"/>
                                        </p:tgtEl>
                                        <p:attrNameLst>
                                          <p:attrName>ppt_y</p:attrName>
                                        </p:attrNameLst>
                                      </p:cBhvr>
                                    </p:anim>
                                    <p:animRot by="21600000">
                                      <p:cBhvr>
                                        <p:cTn id="26" dur="1000" fill="hold">
                                          <p:stCondLst>
                                            <p:cond delay="0"/>
                                          </p:stCondLst>
                                        </p:cTn>
                                        <p:tgtEl>
                                          <p:spTgt spid="11271"/>
                                        </p:tgtEl>
                                        <p:attrNameLst>
                                          <p:attrName>r</p:attrName>
                                        </p:attrNameLst>
                                      </p:cBhvr>
                                    </p:animRot>
                                  </p:childTnLst>
                                </p:cTn>
                              </p:par>
                              <p:par>
                                <p:cTn id="27" presetID="16" presetClass="emph" presetSubtype="0" fill="hold" grpId="1" nodeType="withEffect">
                                  <p:stCondLst>
                                    <p:cond delay="0"/>
                                  </p:stCondLst>
                                  <p:iterate type="lt">
                                    <p:tmPct val="4000"/>
                                  </p:iterate>
                                  <p:childTnLst>
                                    <p:set>
                                      <p:cBhvr override="childStyle">
                                        <p:cTn id="28" dur="500" fill="hold"/>
                                        <p:tgtEl>
                                          <p:spTgt spid="11271"/>
                                        </p:tgtEl>
                                        <p:attrNameLst>
                                          <p:attrName>style.color</p:attrName>
                                        </p:attrNameLst>
                                      </p:cBhvr>
                                      <p:to>
                                        <p:clrVal>
                                          <a:srgbClr val="990000"/>
                                        </p:clrVal>
                                      </p:to>
                                    </p:set>
                                    <p:set>
                                      <p:cBhvr>
                                        <p:cTn id="29" dur="500" fill="hold"/>
                                        <p:tgtEl>
                                          <p:spTgt spid="11271"/>
                                        </p:tgtEl>
                                        <p:attrNameLst>
                                          <p:attrName>fillcolor</p:attrName>
                                        </p:attrNameLst>
                                      </p:cBhvr>
                                      <p:to>
                                        <p:clrVal>
                                          <a:srgbClr val="990000"/>
                                        </p:clrVal>
                                      </p:to>
                                    </p:set>
                                    <p:set>
                                      <p:cBhvr>
                                        <p:cTn id="30" dur="500" fill="hold"/>
                                        <p:tgtEl>
                                          <p:spTgt spid="11271"/>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4" presetClass="entr" presetSubtype="0" fill="hold" nodeType="clickEffect">
                                  <p:stCondLst>
                                    <p:cond delay="0"/>
                                  </p:stCondLst>
                                  <p:childTnLst>
                                    <p:set>
                                      <p:cBhvr>
                                        <p:cTn id="34" dur="1" fill="hold">
                                          <p:stCondLst>
                                            <p:cond delay="0"/>
                                          </p:stCondLst>
                                        </p:cTn>
                                        <p:tgtEl>
                                          <p:spTgt spid="11268">
                                            <p:txEl>
                                              <p:pRg st="2" end="2"/>
                                            </p:txEl>
                                          </p:spTgt>
                                        </p:tgtEl>
                                        <p:attrNameLst>
                                          <p:attrName>style.visibility</p:attrName>
                                        </p:attrNameLst>
                                      </p:cBhvr>
                                      <p:to>
                                        <p:strVal val="visible"/>
                                      </p:to>
                                    </p:set>
                                    <p:anim from="(-#ppt_w/2)" to="(#ppt_x)" calcmode="lin" valueType="num">
                                      <p:cBhvr>
                                        <p:cTn id="35" dur="600" fill="hold">
                                          <p:stCondLst>
                                            <p:cond delay="0"/>
                                          </p:stCondLst>
                                        </p:cTn>
                                        <p:tgtEl>
                                          <p:spTgt spid="11268">
                                            <p:txEl>
                                              <p:pRg st="2" end="2"/>
                                            </p:txEl>
                                          </p:spTgt>
                                        </p:tgtEl>
                                        <p:attrNameLst>
                                          <p:attrName>ppt_x</p:attrName>
                                        </p:attrNameLst>
                                      </p:cBhvr>
                                    </p:anim>
                                    <p:anim from="0" to="-1.0" calcmode="lin" valueType="num">
                                      <p:cBhvr>
                                        <p:cTn id="36" dur="200" decel="50000" autoRev="1" fill="hold">
                                          <p:stCondLst>
                                            <p:cond delay="600"/>
                                          </p:stCondLst>
                                        </p:cTn>
                                        <p:tgtEl>
                                          <p:spTgt spid="11268">
                                            <p:txEl>
                                              <p:pRg st="2" end="2"/>
                                            </p:txEl>
                                          </p:spTgt>
                                        </p:tgtEl>
                                        <p:attrNameLst>
                                          <p:attrName>xshear</p:attrName>
                                        </p:attrNameLst>
                                      </p:cBhvr>
                                    </p:anim>
                                    <p:animScale>
                                      <p:cBhvr>
                                        <p:cTn id="37" dur="200" decel="100000" autoRev="1" fill="hold">
                                          <p:stCondLst>
                                            <p:cond delay="600"/>
                                          </p:stCondLst>
                                        </p:cTn>
                                        <p:tgtEl>
                                          <p:spTgt spid="11268">
                                            <p:txEl>
                                              <p:pRg st="2" end="2"/>
                                            </p:txEl>
                                          </p:spTgt>
                                        </p:tgtEl>
                                      </p:cBhvr>
                                      <p:from x="100000" y="100000"/>
                                      <p:to x="80000" y="100000"/>
                                    </p:animScale>
                                    <p:anim by="(#ppt_h/3+#ppt_w*0.1)" calcmode="lin" valueType="num">
                                      <p:cBhvr additive="sum">
                                        <p:cTn id="38" dur="200" decel="100000" autoRev="1" fill="hold">
                                          <p:stCondLst>
                                            <p:cond delay="600"/>
                                          </p:stCondLst>
                                        </p:cTn>
                                        <p:tgtEl>
                                          <p:spTgt spid="11268">
                                            <p:txEl>
                                              <p:pRg st="2" end="2"/>
                                            </p:txEl>
                                          </p:spTgt>
                                        </p:tgtEl>
                                        <p:attrNameLst>
                                          <p:attrName>ppt_x</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1269">
                                            <p:txEl>
                                              <p:pRg st="2" end="2"/>
                                            </p:txEl>
                                          </p:spTgt>
                                        </p:tgtEl>
                                        <p:attrNameLst>
                                          <p:attrName>style.visibility</p:attrName>
                                        </p:attrNameLst>
                                      </p:cBhvr>
                                      <p:to>
                                        <p:strVal val="visible"/>
                                      </p:to>
                                    </p:set>
                                    <p:animEffect transition="in" filter="barn(outVertical)">
                                      <p:cBhvr>
                                        <p:cTn id="43" dur="500"/>
                                        <p:tgtEl>
                                          <p:spTgt spid="11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P spid="11270" grpId="0" animBg="1"/>
      <p:bldP spid="11271" grpId="0"/>
      <p:bldP spid="1127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79B890AF-DC28-4D3C-A961-DDD601DC4B40}"/>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0DE382EF-5108-4806-B2A4-5D4F062DA28C}"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17</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7555FCB0-7F1A-4E46-8DE5-F4FEDDF89FD6}"/>
              </a:ext>
            </a:extLst>
          </p:cNvPr>
          <p:cNvSpPr>
            <a:spLocks noGrp="1" noChangeArrowheads="1"/>
          </p:cNvSpPr>
          <p:nvPr>
            <p:ph type="title"/>
          </p:nvPr>
        </p:nvSpPr>
        <p:spPr>
          <a:xfrm>
            <a:off x="160338" y="228600"/>
            <a:ext cx="5275262" cy="533400"/>
          </a:xfrm>
        </p:spPr>
        <p:txBody>
          <a:bodyPr/>
          <a:lstStyle/>
          <a:p>
            <a:r>
              <a:rPr lang="en-US" altLang="zh-CN">
                <a:ln>
                  <a:noFill/>
                </a:ln>
                <a:solidFill>
                  <a:srgbClr val="990000"/>
                </a:solidFill>
                <a:latin typeface="黑体" panose="02010609060101010101" pitchFamily="49" charset="-122"/>
                <a:ea typeface="黑体" panose="02010609060101010101" pitchFamily="49" charset="-122"/>
              </a:rPr>
              <a:t>YACC</a:t>
            </a:r>
            <a:r>
              <a:rPr lang="zh-CN" altLang="en-US">
                <a:ln>
                  <a:noFill/>
                </a:ln>
                <a:solidFill>
                  <a:srgbClr val="990000"/>
                </a:solidFill>
                <a:latin typeface="隶书" panose="02010509060101010101" pitchFamily="49" charset="-122"/>
                <a:ea typeface="隶书" panose="02010509060101010101" pitchFamily="49" charset="-122"/>
              </a:rPr>
              <a:t>对语义的支持 </a:t>
            </a:r>
          </a:p>
        </p:txBody>
      </p:sp>
      <p:sp>
        <p:nvSpPr>
          <p:cNvPr id="56324" name="Text Box 3">
            <a:extLst>
              <a:ext uri="{FF2B5EF4-FFF2-40B4-BE49-F238E27FC236}">
                <a16:creationId xmlns:a16="http://schemas.microsoft.com/office/drawing/2014/main" id="{3778E524-F003-4741-9DD0-D409394A5BA1}"/>
              </a:ext>
            </a:extLst>
          </p:cNvPr>
          <p:cNvSpPr txBox="1">
            <a:spLocks noChangeArrowheads="1"/>
          </p:cNvSpPr>
          <p:nvPr/>
        </p:nvSpPr>
        <p:spPr bwMode="auto">
          <a:xfrm>
            <a:off x="196850" y="85883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隶书" panose="02010509060101010101" pitchFamily="49" charset="-122"/>
              </a:rPr>
              <a:t>分析器工作原理：</a:t>
            </a:r>
          </a:p>
        </p:txBody>
      </p:sp>
      <p:sp>
        <p:nvSpPr>
          <p:cNvPr id="56325" name="Rectangle 4">
            <a:extLst>
              <a:ext uri="{FF2B5EF4-FFF2-40B4-BE49-F238E27FC236}">
                <a16:creationId xmlns:a16="http://schemas.microsoft.com/office/drawing/2014/main" id="{F47FDCAF-79D0-4FD3-AA19-C3DEF5B1622C}"/>
              </a:ext>
            </a:extLst>
          </p:cNvPr>
          <p:cNvSpPr>
            <a:spLocks noChangeArrowheads="1"/>
          </p:cNvSpPr>
          <p:nvPr/>
        </p:nvSpPr>
        <p:spPr bwMode="auto">
          <a:xfrm>
            <a:off x="685800" y="5661025"/>
            <a:ext cx="78470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语义栈中，</a:t>
            </a:r>
            <a:r>
              <a:rPr lang="en-US" altLang="zh-CN" sz="1800" b="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表示产生式左部非终结符的语义值；</a:t>
            </a:r>
          </a:p>
          <a:p>
            <a:pPr>
              <a:lnSpc>
                <a:spcPct val="120000"/>
              </a:lnSpc>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产生式右部每个文法符号的语义值用</a:t>
            </a:r>
            <a:r>
              <a:rPr lang="en-US" altLang="zh-CN" sz="1800" b="0">
                <a:solidFill>
                  <a:schemeClr val="tx1"/>
                </a:solidFill>
                <a:latin typeface="隶书" panose="02010509060101010101" pitchFamily="49" charset="-122"/>
                <a:ea typeface="隶书" panose="02010509060101010101" pitchFamily="49" charset="-122"/>
              </a:rPr>
              <a:t>$1,$2,</a:t>
            </a:r>
            <a:r>
              <a:rPr lang="en-US" altLang="zh-CN" sz="1800" b="0">
                <a:solidFill>
                  <a:schemeClr val="tx1"/>
                </a:solidFill>
                <a:latin typeface="Arial" panose="020B0604020202020204" pitchFamily="34" charset="0"/>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表示。</a:t>
            </a:r>
          </a:p>
        </p:txBody>
      </p:sp>
      <p:graphicFrame>
        <p:nvGraphicFramePr>
          <p:cNvPr id="56326" name="Object 5">
            <a:extLst>
              <a:ext uri="{FF2B5EF4-FFF2-40B4-BE49-F238E27FC236}">
                <a16:creationId xmlns:a16="http://schemas.microsoft.com/office/drawing/2014/main" id="{FABDD441-6977-4DC0-A2CD-C1FF9AD4A765}"/>
              </a:ext>
            </a:extLst>
          </p:cNvPr>
          <p:cNvGraphicFramePr>
            <a:graphicFrameLocks noChangeAspect="1"/>
          </p:cNvGraphicFramePr>
          <p:nvPr/>
        </p:nvGraphicFramePr>
        <p:xfrm>
          <a:off x="1187450" y="1387475"/>
          <a:ext cx="6553200" cy="2184400"/>
        </p:xfrm>
        <a:graphic>
          <a:graphicData uri="http://schemas.openxmlformats.org/presentationml/2006/ole">
            <mc:AlternateContent xmlns:mc="http://schemas.openxmlformats.org/markup-compatibility/2006">
              <mc:Choice xmlns:v="urn:schemas-microsoft-com:vml" Requires="v">
                <p:oleObj spid="_x0000_s2108" name="Visio" r:id="rId4" imgW="2926812" imgH="943661" progId="Visio.Drawing.11">
                  <p:embed/>
                </p:oleObj>
              </mc:Choice>
              <mc:Fallback>
                <p:oleObj name="Visio" r:id="rId4" imgW="2926812" imgH="943661" progId="Visio.Drawing.11">
                  <p:embed/>
                  <p:pic>
                    <p:nvPicPr>
                      <p:cNvPr id="56326" name="Object 5">
                        <a:extLst>
                          <a:ext uri="{FF2B5EF4-FFF2-40B4-BE49-F238E27FC236}">
                            <a16:creationId xmlns:a16="http://schemas.microsoft.com/office/drawing/2014/main" id="{FABDD441-6977-4DC0-A2CD-C1FF9AD4A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387475"/>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6">
            <a:extLst>
              <a:ext uri="{FF2B5EF4-FFF2-40B4-BE49-F238E27FC236}">
                <a16:creationId xmlns:a16="http://schemas.microsoft.com/office/drawing/2014/main" id="{808CD74F-AA46-4C7E-AD5B-6A5ED6D9C38A}"/>
              </a:ext>
            </a:extLst>
          </p:cNvPr>
          <p:cNvSpPr txBox="1">
            <a:spLocks noChangeArrowheads="1"/>
          </p:cNvSpPr>
          <p:nvPr/>
        </p:nvSpPr>
        <p:spPr bwMode="auto">
          <a:xfrm>
            <a:off x="2684463" y="1052513"/>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rgbClr val="FF3300"/>
                </a:solidFill>
                <a:latin typeface="Arial" panose="020B0604020202020204" pitchFamily="34" charset="0"/>
                <a:ea typeface="黑体" panose="02010609060101010101" pitchFamily="49" charset="-122"/>
              </a:rPr>
              <a:t>语义栈</a:t>
            </a:r>
          </a:p>
        </p:txBody>
      </p:sp>
      <p:sp>
        <p:nvSpPr>
          <p:cNvPr id="56328" name="Text Box 7">
            <a:extLst>
              <a:ext uri="{FF2B5EF4-FFF2-40B4-BE49-F238E27FC236}">
                <a16:creationId xmlns:a16="http://schemas.microsoft.com/office/drawing/2014/main" id="{98CFBB30-14C4-4C85-AF64-03543416A2BF}"/>
              </a:ext>
            </a:extLst>
          </p:cNvPr>
          <p:cNvSpPr txBox="1">
            <a:spLocks noChangeArrowheads="1"/>
          </p:cNvSpPr>
          <p:nvPr/>
        </p:nvSpPr>
        <p:spPr bwMode="auto">
          <a:xfrm>
            <a:off x="3765550" y="1052513"/>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分析栈</a:t>
            </a:r>
          </a:p>
        </p:txBody>
      </p:sp>
      <p:graphicFrame>
        <p:nvGraphicFramePr>
          <p:cNvPr id="122889" name="Object 9">
            <a:extLst>
              <a:ext uri="{FF2B5EF4-FFF2-40B4-BE49-F238E27FC236}">
                <a16:creationId xmlns:a16="http://schemas.microsoft.com/office/drawing/2014/main" id="{0BF81DAF-5314-476D-8BD9-E5C55CD4B298}"/>
              </a:ext>
            </a:extLst>
          </p:cNvPr>
          <p:cNvGraphicFramePr>
            <a:graphicFrameLocks noChangeAspect="1"/>
          </p:cNvGraphicFramePr>
          <p:nvPr/>
        </p:nvGraphicFramePr>
        <p:xfrm>
          <a:off x="1187450" y="3549650"/>
          <a:ext cx="6553200" cy="2184400"/>
        </p:xfrm>
        <a:graphic>
          <a:graphicData uri="http://schemas.openxmlformats.org/presentationml/2006/ole">
            <mc:AlternateContent xmlns:mc="http://schemas.openxmlformats.org/markup-compatibility/2006">
              <mc:Choice xmlns:v="urn:schemas-microsoft-com:vml" Requires="v">
                <p:oleObj spid="_x0000_s2109" name="Visio" r:id="rId6" imgW="2926850" imgH="943661" progId="Visio.Drawing.11">
                  <p:embed/>
                </p:oleObj>
              </mc:Choice>
              <mc:Fallback>
                <p:oleObj name="Visio" r:id="rId6" imgW="2926850" imgH="943661" progId="Visio.Drawing.11">
                  <p:embed/>
                  <p:pic>
                    <p:nvPicPr>
                      <p:cNvPr id="122889" name="Object 9">
                        <a:extLst>
                          <a:ext uri="{FF2B5EF4-FFF2-40B4-BE49-F238E27FC236}">
                            <a16:creationId xmlns:a16="http://schemas.microsoft.com/office/drawing/2014/main" id="{0BF81DAF-5314-476D-8BD9-E5C55CD4B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549650"/>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Line 12">
            <a:extLst>
              <a:ext uri="{FF2B5EF4-FFF2-40B4-BE49-F238E27FC236}">
                <a16:creationId xmlns:a16="http://schemas.microsoft.com/office/drawing/2014/main" id="{41D0933D-1137-4F54-B06C-7EF60B642D47}"/>
              </a:ext>
            </a:extLst>
          </p:cNvPr>
          <p:cNvSpPr>
            <a:spLocks noChangeShapeType="1"/>
          </p:cNvSpPr>
          <p:nvPr/>
        </p:nvSpPr>
        <p:spPr bwMode="auto">
          <a:xfrm>
            <a:off x="0" y="3500438"/>
            <a:ext cx="9144000" cy="0"/>
          </a:xfrm>
          <a:prstGeom prst="line">
            <a:avLst/>
          </a:prstGeom>
          <a:noFill/>
          <a:ln w="12700">
            <a:solidFill>
              <a:srgbClr val="FF99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3" name="Text Box 13">
            <a:extLst>
              <a:ext uri="{FF2B5EF4-FFF2-40B4-BE49-F238E27FC236}">
                <a16:creationId xmlns:a16="http://schemas.microsoft.com/office/drawing/2014/main" id="{F965E48C-48C3-4484-842A-F5777030722D}"/>
              </a:ext>
            </a:extLst>
          </p:cNvPr>
          <p:cNvSpPr txBox="1">
            <a:spLocks noChangeArrowheads="1"/>
          </p:cNvSpPr>
          <p:nvPr/>
        </p:nvSpPr>
        <p:spPr bwMode="auto">
          <a:xfrm>
            <a:off x="3276600" y="4149725"/>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49" charset="-122"/>
                <a:ea typeface="黑体" panose="02010609060101010101" pitchFamily="49" charset="-122"/>
              </a:rPr>
              <a:t>$3     E</a:t>
            </a:r>
          </a:p>
        </p:txBody>
      </p:sp>
      <p:sp>
        <p:nvSpPr>
          <p:cNvPr id="122894" name="Text Box 14">
            <a:extLst>
              <a:ext uri="{FF2B5EF4-FFF2-40B4-BE49-F238E27FC236}">
                <a16:creationId xmlns:a16="http://schemas.microsoft.com/office/drawing/2014/main" id="{4CB6032D-9C0D-4371-8634-6DC27F4D74DA}"/>
              </a:ext>
            </a:extLst>
          </p:cNvPr>
          <p:cNvSpPr txBox="1">
            <a:spLocks noChangeArrowheads="1"/>
          </p:cNvSpPr>
          <p:nvPr/>
        </p:nvSpPr>
        <p:spPr bwMode="auto">
          <a:xfrm>
            <a:off x="3276600" y="45085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49" charset="-122"/>
                <a:ea typeface="黑体" panose="02010609060101010101" pitchFamily="49" charset="-122"/>
              </a:rPr>
              <a:t>$2     +</a:t>
            </a:r>
          </a:p>
        </p:txBody>
      </p:sp>
      <p:grpSp>
        <p:nvGrpSpPr>
          <p:cNvPr id="122899" name="Group 19">
            <a:extLst>
              <a:ext uri="{FF2B5EF4-FFF2-40B4-BE49-F238E27FC236}">
                <a16:creationId xmlns:a16="http://schemas.microsoft.com/office/drawing/2014/main" id="{63460D73-9E05-46CD-AE50-B2E2E84E6086}"/>
              </a:ext>
            </a:extLst>
          </p:cNvPr>
          <p:cNvGrpSpPr>
            <a:grpSpLocks/>
          </p:cNvGrpSpPr>
          <p:nvPr/>
        </p:nvGrpSpPr>
        <p:grpSpPr bwMode="auto">
          <a:xfrm>
            <a:off x="3103563" y="4832350"/>
            <a:ext cx="1584325" cy="396875"/>
            <a:chOff x="703" y="2822"/>
            <a:chExt cx="998" cy="250"/>
          </a:xfrm>
        </p:grpSpPr>
        <p:grpSp>
          <p:nvGrpSpPr>
            <p:cNvPr id="56334" name="Group 18">
              <a:extLst>
                <a:ext uri="{FF2B5EF4-FFF2-40B4-BE49-F238E27FC236}">
                  <a16:creationId xmlns:a16="http://schemas.microsoft.com/office/drawing/2014/main" id="{7EB12FE8-6392-4087-8A8A-13E6DACDCA52}"/>
                </a:ext>
              </a:extLst>
            </p:cNvPr>
            <p:cNvGrpSpPr>
              <a:grpSpLocks/>
            </p:cNvGrpSpPr>
            <p:nvPr/>
          </p:nvGrpSpPr>
          <p:grpSpPr bwMode="auto">
            <a:xfrm>
              <a:off x="703" y="2840"/>
              <a:ext cx="998" cy="227"/>
              <a:chOff x="1955" y="3067"/>
              <a:chExt cx="998" cy="227"/>
            </a:xfrm>
          </p:grpSpPr>
          <p:sp>
            <p:nvSpPr>
              <p:cNvPr id="56336" name="Rectangle 16">
                <a:extLst>
                  <a:ext uri="{FF2B5EF4-FFF2-40B4-BE49-F238E27FC236}">
                    <a16:creationId xmlns:a16="http://schemas.microsoft.com/office/drawing/2014/main" id="{C2F92671-6BB4-4E87-BD66-DF70E072F923}"/>
                  </a:ext>
                </a:extLst>
              </p:cNvPr>
              <p:cNvSpPr>
                <a:spLocks noChangeArrowheads="1"/>
              </p:cNvSpPr>
              <p:nvPr/>
            </p:nvSpPr>
            <p:spPr bwMode="auto">
              <a:xfrm>
                <a:off x="1955" y="3067"/>
                <a:ext cx="998"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56337" name="Line 17">
                <a:extLst>
                  <a:ext uri="{FF2B5EF4-FFF2-40B4-BE49-F238E27FC236}">
                    <a16:creationId xmlns:a16="http://schemas.microsoft.com/office/drawing/2014/main" id="{4799E61C-4488-4074-BF8C-A62CA28AE586}"/>
                  </a:ext>
                </a:extLst>
              </p:cNvPr>
              <p:cNvSpPr>
                <a:spLocks noChangeShapeType="1"/>
              </p:cNvSpPr>
              <p:nvPr/>
            </p:nvSpPr>
            <p:spPr bwMode="auto">
              <a:xfrm>
                <a:off x="2454" y="3067"/>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35" name="Text Box 15">
              <a:extLst>
                <a:ext uri="{FF2B5EF4-FFF2-40B4-BE49-F238E27FC236}">
                  <a16:creationId xmlns:a16="http://schemas.microsoft.com/office/drawing/2014/main" id="{C79D0502-499F-4492-A9CE-1BB3A376366B}"/>
                </a:ext>
              </a:extLst>
            </p:cNvPr>
            <p:cNvSpPr txBox="1">
              <a:spLocks noChangeArrowheads="1"/>
            </p:cNvSpPr>
            <p:nvPr/>
          </p:nvSpPr>
          <p:spPr bwMode="auto">
            <a:xfrm>
              <a:off x="830" y="2822"/>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rgbClr val="FF0000"/>
                  </a:solidFill>
                  <a:latin typeface="黑体" panose="02010609060101010101" pitchFamily="49" charset="-122"/>
                  <a:ea typeface="黑体" panose="02010609060101010101" pitchFamily="49" charset="-122"/>
                </a:rPr>
                <a:t>$1     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122899"/>
                                        </p:tgtEl>
                                      </p:cBhvr>
                                    </p:animEffect>
                                    <p:set>
                                      <p:cBhvr>
                                        <p:cTn id="17" dur="1" fill="hold">
                                          <p:stCondLst>
                                            <p:cond delay="499"/>
                                          </p:stCondLst>
                                        </p:cTn>
                                        <p:tgtEl>
                                          <p:spTgt spid="1228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3" grpId="0"/>
      <p:bldP spid="1228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72801876-B82C-4EF1-A454-295E0F74873A}"/>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911B38A1-2139-4853-B6D0-0BFFB394203C}"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18</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0B9733EC-3078-483C-9EFB-BAD871E2E013}"/>
              </a:ext>
            </a:extLst>
          </p:cNvPr>
          <p:cNvSpPr>
            <a:spLocks noGrp="1" noChangeArrowheads="1"/>
          </p:cNvSpPr>
          <p:nvPr>
            <p:ph type="title"/>
          </p:nvPr>
        </p:nvSpPr>
        <p:spPr>
          <a:xfrm>
            <a:off x="-396875" y="241300"/>
            <a:ext cx="5108575" cy="533400"/>
          </a:xfrm>
        </p:spPr>
        <p:txBody>
          <a:bodyPr/>
          <a:lstStyle/>
          <a:p>
            <a:r>
              <a:rPr lang="en-US" altLang="zh-CN">
                <a:ln>
                  <a:noFill/>
                </a:ln>
                <a:solidFill>
                  <a:srgbClr val="990000"/>
                </a:solidFill>
                <a:latin typeface="黑体" panose="02010609060101010101" pitchFamily="49" charset="-122"/>
                <a:ea typeface="黑体" panose="02010609060101010101" pitchFamily="49" charset="-122"/>
              </a:rPr>
              <a:t>YACC</a:t>
            </a:r>
            <a:r>
              <a:rPr lang="zh-CN" altLang="en-US">
                <a:ln>
                  <a:noFill/>
                </a:ln>
                <a:solidFill>
                  <a:srgbClr val="990000"/>
                </a:solidFill>
                <a:latin typeface="隶书" panose="02010509060101010101" pitchFamily="49" charset="-122"/>
                <a:ea typeface="隶书" panose="02010509060101010101" pitchFamily="49" charset="-122"/>
              </a:rPr>
              <a:t>对语义的支持 </a:t>
            </a:r>
          </a:p>
        </p:txBody>
      </p:sp>
      <p:sp>
        <p:nvSpPr>
          <p:cNvPr id="58372" name="Text Box 3">
            <a:extLst>
              <a:ext uri="{FF2B5EF4-FFF2-40B4-BE49-F238E27FC236}">
                <a16:creationId xmlns:a16="http://schemas.microsoft.com/office/drawing/2014/main" id="{ABE18A91-BC81-4391-9EEE-D128970151C1}"/>
              </a:ext>
            </a:extLst>
          </p:cNvPr>
          <p:cNvSpPr txBox="1">
            <a:spLocks noChangeArrowheads="1"/>
          </p:cNvSpPr>
          <p:nvPr/>
        </p:nvSpPr>
        <p:spPr bwMode="auto">
          <a:xfrm>
            <a:off x="196850" y="85883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隶书" panose="02010509060101010101" pitchFamily="49" charset="-122"/>
              </a:rPr>
              <a:t>分析器工作原理：</a:t>
            </a:r>
          </a:p>
        </p:txBody>
      </p:sp>
      <p:sp>
        <p:nvSpPr>
          <p:cNvPr id="58373" name="Text Box 6">
            <a:extLst>
              <a:ext uri="{FF2B5EF4-FFF2-40B4-BE49-F238E27FC236}">
                <a16:creationId xmlns:a16="http://schemas.microsoft.com/office/drawing/2014/main" id="{70B2D3B5-B5A0-4284-98CA-3D97E32C41AC}"/>
              </a:ext>
            </a:extLst>
          </p:cNvPr>
          <p:cNvSpPr txBox="1">
            <a:spLocks noChangeArrowheads="1"/>
          </p:cNvSpPr>
          <p:nvPr/>
        </p:nvSpPr>
        <p:spPr bwMode="auto">
          <a:xfrm>
            <a:off x="2684463" y="1052513"/>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rgbClr val="FF3300"/>
                </a:solidFill>
                <a:latin typeface="Arial" panose="020B0604020202020204" pitchFamily="34" charset="0"/>
                <a:ea typeface="黑体" panose="02010609060101010101" pitchFamily="49" charset="-122"/>
              </a:rPr>
              <a:t>语义栈</a:t>
            </a:r>
          </a:p>
        </p:txBody>
      </p:sp>
      <p:sp>
        <p:nvSpPr>
          <p:cNvPr id="58374" name="Text Box 7">
            <a:extLst>
              <a:ext uri="{FF2B5EF4-FFF2-40B4-BE49-F238E27FC236}">
                <a16:creationId xmlns:a16="http://schemas.microsoft.com/office/drawing/2014/main" id="{7C26BCFC-ED59-4221-A519-0AACA7607E34}"/>
              </a:ext>
            </a:extLst>
          </p:cNvPr>
          <p:cNvSpPr txBox="1">
            <a:spLocks noChangeArrowheads="1"/>
          </p:cNvSpPr>
          <p:nvPr/>
        </p:nvSpPr>
        <p:spPr bwMode="auto">
          <a:xfrm>
            <a:off x="3765550" y="1052513"/>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分析栈</a:t>
            </a:r>
          </a:p>
        </p:txBody>
      </p:sp>
      <p:graphicFrame>
        <p:nvGraphicFramePr>
          <p:cNvPr id="58375" name="Object 8">
            <a:extLst>
              <a:ext uri="{FF2B5EF4-FFF2-40B4-BE49-F238E27FC236}">
                <a16:creationId xmlns:a16="http://schemas.microsoft.com/office/drawing/2014/main" id="{84F2471F-2F59-404F-87C7-B6CE2CB9DA92}"/>
              </a:ext>
            </a:extLst>
          </p:cNvPr>
          <p:cNvGraphicFramePr>
            <a:graphicFrameLocks noChangeAspect="1"/>
          </p:cNvGraphicFramePr>
          <p:nvPr/>
        </p:nvGraphicFramePr>
        <p:xfrm>
          <a:off x="1187450" y="3589338"/>
          <a:ext cx="6553200" cy="2184400"/>
        </p:xfrm>
        <a:graphic>
          <a:graphicData uri="http://schemas.openxmlformats.org/presentationml/2006/ole">
            <mc:AlternateContent xmlns:mc="http://schemas.openxmlformats.org/markup-compatibility/2006">
              <mc:Choice xmlns:v="urn:schemas-microsoft-com:vml" Requires="v">
                <p:oleObj spid="_x0000_s3132" name="Visio" r:id="rId4" imgW="2926850" imgH="943661" progId="Visio.Drawing.11">
                  <p:embed/>
                </p:oleObj>
              </mc:Choice>
              <mc:Fallback>
                <p:oleObj name="Visio" r:id="rId4" imgW="2926850" imgH="943661" progId="Visio.Drawing.11">
                  <p:embed/>
                  <p:pic>
                    <p:nvPicPr>
                      <p:cNvPr id="58375" name="Object 8">
                        <a:extLst>
                          <a:ext uri="{FF2B5EF4-FFF2-40B4-BE49-F238E27FC236}">
                            <a16:creationId xmlns:a16="http://schemas.microsoft.com/office/drawing/2014/main" id="{84F2471F-2F59-404F-87C7-B6CE2CB9DA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589338"/>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6" name="Line 9">
            <a:extLst>
              <a:ext uri="{FF2B5EF4-FFF2-40B4-BE49-F238E27FC236}">
                <a16:creationId xmlns:a16="http://schemas.microsoft.com/office/drawing/2014/main" id="{CDA51DEB-02EC-41A9-88F0-7E469244E207}"/>
              </a:ext>
            </a:extLst>
          </p:cNvPr>
          <p:cNvSpPr>
            <a:spLocks noChangeShapeType="1"/>
          </p:cNvSpPr>
          <p:nvPr/>
        </p:nvSpPr>
        <p:spPr bwMode="auto">
          <a:xfrm>
            <a:off x="0" y="3500438"/>
            <a:ext cx="9144000" cy="0"/>
          </a:xfrm>
          <a:prstGeom prst="line">
            <a:avLst/>
          </a:prstGeom>
          <a:noFill/>
          <a:ln w="12700">
            <a:solidFill>
              <a:srgbClr val="FF99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0" name="Rectangle 4">
            <a:extLst>
              <a:ext uri="{FF2B5EF4-FFF2-40B4-BE49-F238E27FC236}">
                <a16:creationId xmlns:a16="http://schemas.microsoft.com/office/drawing/2014/main" id="{26870F62-32B4-4336-901A-A5D400149447}"/>
              </a:ext>
            </a:extLst>
          </p:cNvPr>
          <p:cNvSpPr>
            <a:spLocks noChangeArrowheads="1"/>
          </p:cNvSpPr>
          <p:nvPr/>
        </p:nvSpPr>
        <p:spPr bwMode="auto">
          <a:xfrm>
            <a:off x="1065213" y="5659438"/>
            <a:ext cx="7848600" cy="177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语义栈对语法制导翻译提供直接支持</a:t>
            </a:r>
            <a:r>
              <a:rPr lang="en-US" altLang="zh-CN" sz="1800" b="0">
                <a:solidFill>
                  <a:schemeClr val="tx1"/>
                </a:solidFill>
                <a:latin typeface="隶书" panose="02010509060101010101" pitchFamily="49" charset="-122"/>
                <a:ea typeface="隶书" panose="02010509060101010101" pitchFamily="49" charset="-122"/>
              </a:rPr>
              <a:t>:</a:t>
            </a: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  </a:t>
            </a:r>
            <a:r>
              <a:rPr lang="zh-CN" altLang="en-US" sz="1800" b="0">
                <a:solidFill>
                  <a:schemeClr val="tx1"/>
                </a:solidFill>
                <a:latin typeface="隶书" panose="02010509060101010101" pitchFamily="49" charset="-122"/>
                <a:ea typeface="隶书" panose="02010509060101010101" pitchFamily="49" charset="-122"/>
              </a:rPr>
              <a:t>语义栈的类型 </a:t>
            </a:r>
            <a:r>
              <a:rPr lang="zh-CN" altLang="en-US" sz="1800" b="0">
                <a:solidFill>
                  <a:srgbClr val="FF0000"/>
                </a:solidFill>
                <a:latin typeface="隶书" panose="02010509060101010101" pitchFamily="49" charset="-122"/>
                <a:ea typeface="隶书" panose="02010509060101010101" pitchFamily="49" charset="-122"/>
              </a:rPr>
              <a:t>决定了</a:t>
            </a:r>
            <a:r>
              <a:rPr lang="zh-CN" altLang="en-US" sz="1800" b="0">
                <a:solidFill>
                  <a:schemeClr val="tx1"/>
                </a:solidFill>
                <a:latin typeface="隶书" panose="02010509060101010101" pitchFamily="49" charset="-122"/>
                <a:ea typeface="隶书" panose="02010509060101010101" pitchFamily="49" charset="-122"/>
              </a:rPr>
              <a:t> 文法符号的属性 类型，</a:t>
            </a: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语义栈类型表示能力的强弱 决定了 </a:t>
            </a:r>
            <a:r>
              <a:rPr lang="en-US" altLang="zh-CN" sz="1800" b="0">
                <a:solidFill>
                  <a:schemeClr val="tx1"/>
                </a:solidFill>
                <a:latin typeface="黑体" panose="02010609060101010101" pitchFamily="49" charset="-122"/>
                <a:ea typeface="黑体" panose="02010609060101010101" pitchFamily="49" charset="-122"/>
              </a:rPr>
              <a:t>YACC </a:t>
            </a:r>
            <a:r>
              <a:rPr lang="zh-CN" altLang="en-US" sz="1800" b="0">
                <a:solidFill>
                  <a:schemeClr val="tx1"/>
                </a:solidFill>
                <a:latin typeface="隶书" panose="02010509060101010101" pitchFamily="49" charset="-122"/>
                <a:ea typeface="隶书" panose="02010509060101010101" pitchFamily="49" charset="-122"/>
              </a:rPr>
              <a:t>的能力。</a:t>
            </a:r>
          </a:p>
        </p:txBody>
      </p:sp>
      <p:graphicFrame>
        <p:nvGraphicFramePr>
          <p:cNvPr id="58378" name="Object 10">
            <a:extLst>
              <a:ext uri="{FF2B5EF4-FFF2-40B4-BE49-F238E27FC236}">
                <a16:creationId xmlns:a16="http://schemas.microsoft.com/office/drawing/2014/main" id="{F280EE24-8BF2-45E8-9C3E-0150F25C64FB}"/>
              </a:ext>
            </a:extLst>
          </p:cNvPr>
          <p:cNvGraphicFramePr>
            <a:graphicFrameLocks noChangeAspect="1"/>
          </p:cNvGraphicFramePr>
          <p:nvPr/>
        </p:nvGraphicFramePr>
        <p:xfrm>
          <a:off x="1187450" y="1674813"/>
          <a:ext cx="6553200" cy="2184400"/>
        </p:xfrm>
        <a:graphic>
          <a:graphicData uri="http://schemas.openxmlformats.org/presentationml/2006/ole">
            <mc:AlternateContent xmlns:mc="http://schemas.openxmlformats.org/markup-compatibility/2006">
              <mc:Choice xmlns:v="urn:schemas-microsoft-com:vml" Requires="v">
                <p:oleObj spid="_x0000_s3133" name="Visio" r:id="rId6" imgW="2926850" imgH="943661" progId="Visio.Drawing.11">
                  <p:embed/>
                </p:oleObj>
              </mc:Choice>
              <mc:Fallback>
                <p:oleObj name="Visio" r:id="rId6" imgW="2926850" imgH="943661" progId="Visio.Drawing.11">
                  <p:embed/>
                  <p:pic>
                    <p:nvPicPr>
                      <p:cNvPr id="58378" name="Object 10">
                        <a:extLst>
                          <a:ext uri="{FF2B5EF4-FFF2-40B4-BE49-F238E27FC236}">
                            <a16:creationId xmlns:a16="http://schemas.microsoft.com/office/drawing/2014/main" id="{F280EE24-8BF2-45E8-9C3E-0150F25C6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674813"/>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9" name="Text Box 11">
            <a:extLst>
              <a:ext uri="{FF2B5EF4-FFF2-40B4-BE49-F238E27FC236}">
                <a16:creationId xmlns:a16="http://schemas.microsoft.com/office/drawing/2014/main" id="{DC190C13-16B0-43E4-B7E4-EC51945780A6}"/>
              </a:ext>
            </a:extLst>
          </p:cNvPr>
          <p:cNvSpPr txBox="1">
            <a:spLocks noChangeArrowheads="1"/>
          </p:cNvSpPr>
          <p:nvPr/>
        </p:nvSpPr>
        <p:spPr bwMode="auto">
          <a:xfrm>
            <a:off x="3276600" y="201295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49" charset="-122"/>
                <a:ea typeface="黑体" panose="02010609060101010101" pitchFamily="49" charset="-122"/>
              </a:rPr>
              <a:t>$3     E</a:t>
            </a:r>
          </a:p>
        </p:txBody>
      </p:sp>
      <p:sp>
        <p:nvSpPr>
          <p:cNvPr id="58380" name="Text Box 12">
            <a:extLst>
              <a:ext uri="{FF2B5EF4-FFF2-40B4-BE49-F238E27FC236}">
                <a16:creationId xmlns:a16="http://schemas.microsoft.com/office/drawing/2014/main" id="{A94B4E8C-04F6-4591-80C5-C92B8899B889}"/>
              </a:ext>
            </a:extLst>
          </p:cNvPr>
          <p:cNvSpPr txBox="1">
            <a:spLocks noChangeArrowheads="1"/>
          </p:cNvSpPr>
          <p:nvPr/>
        </p:nvSpPr>
        <p:spPr bwMode="auto">
          <a:xfrm>
            <a:off x="3276600" y="2371725"/>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49" charset="-122"/>
                <a:ea typeface="黑体" panose="02010609060101010101" pitchFamily="49" charset="-122"/>
              </a:rPr>
              <a:t>$2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barn(outVertical)">
                                      <p:cBhvr>
                                        <p:cTn id="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E75F7151-2771-4AAE-BB76-06BA36043BC8}"/>
              </a:ext>
            </a:extLst>
          </p:cNvPr>
          <p:cNvSpPr>
            <a:spLocks noGrp="1"/>
          </p:cNvSpPr>
          <p:nvPr>
            <p:ph type="title"/>
          </p:nvPr>
        </p:nvSpPr>
        <p:spPr>
          <a:xfrm>
            <a:off x="628650" y="365125"/>
            <a:ext cx="7886700" cy="803275"/>
          </a:xfrm>
        </p:spPr>
        <p:txBody>
          <a:bodyPr/>
          <a:lstStyle/>
          <a:p>
            <a:r>
              <a:rPr lang="en-US" altLang="zh-CN" sz="3600">
                <a:ln>
                  <a:noFill/>
                </a:ln>
              </a:rPr>
              <a:t>YACC/Bison</a:t>
            </a:r>
            <a:endParaRPr lang="zh-CN" altLang="en-US" sz="3600">
              <a:ln>
                <a:noFill/>
              </a:ln>
            </a:endParaRPr>
          </a:p>
        </p:txBody>
      </p:sp>
      <p:sp>
        <p:nvSpPr>
          <p:cNvPr id="3" name="内容占位符 2">
            <a:extLst>
              <a:ext uri="{FF2B5EF4-FFF2-40B4-BE49-F238E27FC236}">
                <a16:creationId xmlns:a16="http://schemas.microsoft.com/office/drawing/2014/main" id="{C522BD53-6FD0-47D7-9019-CE1AC8E83A1C}"/>
              </a:ext>
            </a:extLst>
          </p:cNvPr>
          <p:cNvSpPr>
            <a:spLocks noGrp="1"/>
          </p:cNvSpPr>
          <p:nvPr>
            <p:ph idx="1"/>
          </p:nvPr>
        </p:nvSpPr>
        <p:spPr>
          <a:xfrm>
            <a:off x="628650" y="1168400"/>
            <a:ext cx="7886700" cy="5202238"/>
          </a:xfrm>
        </p:spPr>
        <p:txBody>
          <a:bodyPr/>
          <a:lstStyle/>
          <a:p>
            <a:pPr>
              <a:lnSpc>
                <a:spcPct val="120000"/>
              </a:lnSpc>
            </a:pPr>
            <a:r>
              <a:rPr lang="zh-CN" altLang="en-US">
                <a:ea typeface="宋体" panose="02010600030101010101" pitchFamily="2" charset="-122"/>
              </a:rPr>
              <a:t>基于</a:t>
            </a:r>
            <a:r>
              <a:rPr lang="en-US" altLang="zh-CN">
                <a:ea typeface="宋体" panose="02010600030101010101" pitchFamily="2" charset="-122"/>
              </a:rPr>
              <a:t>BNF</a:t>
            </a:r>
            <a:r>
              <a:rPr lang="zh-CN" altLang="en-US">
                <a:ea typeface="宋体" panose="02010600030101010101" pitchFamily="2" charset="-122"/>
              </a:rPr>
              <a:t>范式的语法规则</a:t>
            </a:r>
            <a:endParaRPr lang="en-US" altLang="zh-CN">
              <a:ea typeface="宋体" panose="02010600030101010101" pitchFamily="2" charset="-122"/>
            </a:endParaRPr>
          </a:p>
          <a:p>
            <a:pPr lvl="1">
              <a:lnSpc>
                <a:spcPct val="120000"/>
              </a:lnSpc>
            </a:pP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：推导式左边的语法元素</a:t>
            </a:r>
            <a:endParaRPr lang="en-US" altLang="zh-CN">
              <a:latin typeface="Arial" panose="020B0604020202020204" pitchFamily="34" charset="0"/>
              <a:ea typeface="宋体" panose="02010600030101010101" pitchFamily="2" charset="-122"/>
            </a:endParaRPr>
          </a:p>
          <a:p>
            <a:pPr lvl="1">
              <a:lnSpc>
                <a:spcPct val="120000"/>
              </a:lnSpc>
            </a:pP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：推导式右边第</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个语法元素</a:t>
            </a:r>
            <a:endParaRPr lang="en-US" altLang="zh-CN">
              <a:latin typeface="Arial" panose="020B0604020202020204" pitchFamily="34" charset="0"/>
              <a:ea typeface="宋体" panose="02010600030101010101" pitchFamily="2" charset="-122"/>
            </a:endParaRPr>
          </a:p>
        </p:txBody>
      </p:sp>
      <p:sp>
        <p:nvSpPr>
          <p:cNvPr id="38916" name="矩形 3">
            <a:extLst>
              <a:ext uri="{FF2B5EF4-FFF2-40B4-BE49-F238E27FC236}">
                <a16:creationId xmlns:a16="http://schemas.microsoft.com/office/drawing/2014/main" id="{798925D7-9D93-4E0E-AC54-EFB54EFF4860}"/>
              </a:ext>
            </a:extLst>
          </p:cNvPr>
          <p:cNvSpPr>
            <a:spLocks noChangeArrowheads="1"/>
          </p:cNvSpPr>
          <p:nvPr/>
        </p:nvSpPr>
        <p:spPr bwMode="auto">
          <a:xfrm>
            <a:off x="762000" y="3021013"/>
            <a:ext cx="718185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S   :   E T_NEWLINE   { printf("ans = %d\n",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 empty */   { /* empty */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E   :   E T_ADD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E T_MINUS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    |   T_NUM             { $$ =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实验（三）语法分析</a:t>
            </a:r>
          </a:p>
        </p:txBody>
      </p:sp>
      <p:sp>
        <p:nvSpPr>
          <p:cNvPr id="3" name="内容占位符 2"/>
          <p:cNvSpPr>
            <a:spLocks noGrp="1"/>
          </p:cNvSpPr>
          <p:nvPr>
            <p:ph idx="1"/>
          </p:nvPr>
        </p:nvSpPr>
        <p:spPr>
          <a:xfrm>
            <a:off x="250825" y="981074"/>
            <a:ext cx="8642350" cy="4672048"/>
          </a:xfrm>
        </p:spPr>
        <p:txBody>
          <a:bodyPr/>
          <a:lstStyle/>
          <a:p>
            <a:r>
              <a:rPr lang="zh-CN" altLang="en-US" dirty="0"/>
              <a:t>目的：掌握移进</a:t>
            </a:r>
            <a:r>
              <a:rPr lang="en-US" altLang="zh-CN" dirty="0"/>
              <a:t>-</a:t>
            </a:r>
            <a:r>
              <a:rPr lang="zh-CN" altLang="en-US" dirty="0"/>
              <a:t>归约技术语法分析技术，利用语法分析器生成工具</a:t>
            </a:r>
            <a:r>
              <a:rPr lang="en-US" altLang="zh-CN" dirty="0" err="1"/>
              <a:t>Yacc</a:t>
            </a:r>
            <a:r>
              <a:rPr lang="en-US" altLang="zh-CN" dirty="0"/>
              <a:t>/Bison </a:t>
            </a:r>
            <a:r>
              <a:rPr lang="zh-CN" altLang="en-US" dirty="0"/>
              <a:t>实现语法分析器的构造。</a:t>
            </a:r>
            <a:endParaRPr lang="en-US" altLang="zh-CN" dirty="0"/>
          </a:p>
          <a:p>
            <a:r>
              <a:rPr lang="zh-CN" altLang="en-US" dirty="0"/>
              <a:t>功能：</a:t>
            </a:r>
            <a:endParaRPr lang="en-US" altLang="zh-CN" dirty="0"/>
          </a:p>
          <a:p>
            <a:pPr lvl="1"/>
            <a:r>
              <a:rPr lang="zh-CN" altLang="en-US" dirty="0"/>
              <a:t>利用语法分析器生成工具 </a:t>
            </a:r>
            <a:r>
              <a:rPr lang="en-US" altLang="zh-CN" dirty="0" err="1"/>
              <a:t>Yacc</a:t>
            </a:r>
            <a:r>
              <a:rPr lang="en-US" altLang="zh-CN" dirty="0"/>
              <a:t>/Bison</a:t>
            </a:r>
            <a:r>
              <a:rPr lang="zh-CN" altLang="en-US" dirty="0"/>
              <a:t>编写一个语法分析程序，结合词法分析器输出内容，能够根据语言的上下文无关文法识别输入的单词序列是否文法的句子；</a:t>
            </a:r>
            <a:endParaRPr lang="en-US" altLang="zh-CN" dirty="0"/>
          </a:p>
          <a:p>
            <a:pPr lvl="1"/>
            <a:r>
              <a:rPr lang="zh-CN" altLang="en-US" dirty="0"/>
              <a:t>以</a:t>
            </a:r>
            <a:r>
              <a:rPr lang="en-US" altLang="zh-CN" dirty="0"/>
              <a:t>LALR</a:t>
            </a:r>
            <a:r>
              <a:rPr lang="zh-CN" altLang="en-US" dirty="0"/>
              <a:t>为基础，产生分析表。</a:t>
            </a:r>
            <a:endParaRPr lang="en-US" altLang="zh-CN" dirty="0"/>
          </a:p>
          <a:p>
            <a:r>
              <a:rPr lang="zh-CN" altLang="en-US" dirty="0"/>
              <a:t>实验报告：</a:t>
            </a:r>
            <a:endParaRPr lang="en-US" altLang="zh-CN" dirty="0"/>
          </a:p>
          <a:p>
            <a:pPr lvl="1"/>
            <a:r>
              <a:rPr lang="zh-CN" altLang="en-US" dirty="0"/>
              <a:t>完整文字描述；</a:t>
            </a:r>
            <a:endParaRPr lang="en-US" altLang="zh-CN" dirty="0"/>
          </a:p>
          <a:p>
            <a:pPr lvl="1"/>
            <a:r>
              <a:rPr lang="zh-CN" altLang="en-US" dirty="0"/>
              <a:t>代码及测试。</a:t>
            </a:r>
            <a:endParaRPr lang="en-US" altLang="zh-CN" dirty="0"/>
          </a:p>
          <a:p>
            <a:r>
              <a:rPr lang="zh-CN" altLang="en-US" dirty="0"/>
              <a:t>参考资料：相关文法。</a:t>
            </a:r>
          </a:p>
        </p:txBody>
      </p:sp>
    </p:spTree>
    <p:extLst>
      <p:ext uri="{BB962C8B-B14F-4D97-AF65-F5344CB8AC3E}">
        <p14:creationId xmlns:p14="http://schemas.microsoft.com/office/powerpoint/2010/main" val="137138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1C3D82E4-BB09-4568-A936-DE8BBDEB2A7D}"/>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E193E58-FA44-457E-A369-97542CDE9BE8}"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20</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80234F09-FE16-4BB6-8BBE-30A976AF7E60}"/>
              </a:ext>
            </a:extLst>
          </p:cNvPr>
          <p:cNvSpPr>
            <a:spLocks noGrp="1" noChangeArrowheads="1"/>
          </p:cNvSpPr>
          <p:nvPr>
            <p:ph type="title"/>
          </p:nvPr>
        </p:nvSpPr>
        <p:spPr>
          <a:xfrm>
            <a:off x="831850" y="44450"/>
            <a:ext cx="7772400" cy="609600"/>
          </a:xfrm>
        </p:spPr>
        <p:txBody>
          <a:bodyPr/>
          <a:lstStyle/>
          <a:p>
            <a:r>
              <a:rPr lang="en-US" altLang="zh-CN">
                <a:ln>
                  <a:noFill/>
                </a:ln>
                <a:solidFill>
                  <a:srgbClr val="990000"/>
                </a:solidFill>
                <a:latin typeface="黑体" panose="02010609060101010101" pitchFamily="49" charset="-122"/>
                <a:ea typeface="黑体" panose="02010609060101010101" pitchFamily="49" charset="-122"/>
              </a:rPr>
              <a:t>YACC</a:t>
            </a:r>
            <a:r>
              <a:rPr lang="zh-CN" altLang="en-US">
                <a:ln>
                  <a:noFill/>
                </a:ln>
                <a:solidFill>
                  <a:srgbClr val="990000"/>
                </a:solidFill>
                <a:latin typeface="隶书" panose="02010509060101010101" pitchFamily="49" charset="-122"/>
                <a:ea typeface="隶书" panose="02010509060101010101" pitchFamily="49" charset="-122"/>
              </a:rPr>
              <a:t>源程序的一般书写习惯 </a:t>
            </a:r>
          </a:p>
        </p:txBody>
      </p:sp>
      <p:sp>
        <p:nvSpPr>
          <p:cNvPr id="16388" name="Rectangle 4">
            <a:extLst>
              <a:ext uri="{FF2B5EF4-FFF2-40B4-BE49-F238E27FC236}">
                <a16:creationId xmlns:a16="http://schemas.microsoft.com/office/drawing/2014/main" id="{EF1B7A78-1495-4F18-A644-0BE12B5C3C08}"/>
              </a:ext>
            </a:extLst>
          </p:cNvPr>
          <p:cNvSpPr>
            <a:spLocks noChangeArrowheads="1"/>
          </p:cNvSpPr>
          <p:nvPr/>
        </p:nvSpPr>
        <p:spPr bwMode="auto">
          <a:xfrm>
            <a:off x="457200" y="908050"/>
            <a:ext cx="8001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1. </a:t>
            </a:r>
            <a:r>
              <a:rPr kumimoji="1" lang="zh-CN" altLang="en-US" b="0">
                <a:solidFill>
                  <a:schemeClr val="tx1"/>
                </a:solidFill>
                <a:latin typeface="隶书" panose="02010509060101010101" pitchFamily="49" charset="-122"/>
                <a:ea typeface="隶书" panose="02010509060101010101" pitchFamily="49" charset="-122"/>
              </a:rPr>
              <a:t>设计</a:t>
            </a:r>
            <a:r>
              <a:rPr kumimoji="1" lang="en-US" altLang="zh-CN" b="0">
                <a:solidFill>
                  <a:schemeClr val="tx1"/>
                </a:solidFill>
                <a:latin typeface="黑体" panose="02010609060101010101" pitchFamily="49" charset="-122"/>
                <a:ea typeface="黑体" panose="02010609060101010101" pitchFamily="49" charset="-122"/>
              </a:rPr>
              <a:t>YACC</a:t>
            </a:r>
            <a:r>
              <a:rPr kumimoji="1" lang="zh-CN" altLang="en-US" b="0">
                <a:solidFill>
                  <a:schemeClr val="tx1"/>
                </a:solidFill>
                <a:latin typeface="隶书" panose="02010509060101010101" pitchFamily="49" charset="-122"/>
                <a:ea typeface="隶书" panose="02010509060101010101" pitchFamily="49" charset="-122"/>
              </a:rPr>
              <a:t>的产生式时，</a:t>
            </a:r>
            <a:r>
              <a:rPr kumimoji="1" lang="zh-CN" altLang="en-US" b="0">
                <a:solidFill>
                  <a:srgbClr val="990000"/>
                </a:solidFill>
                <a:latin typeface="隶书" panose="02010509060101010101" pitchFamily="49" charset="-122"/>
                <a:ea typeface="隶书" panose="02010509060101010101" pitchFamily="49" charset="-122"/>
              </a:rPr>
              <a:t>尽量采用左递归</a:t>
            </a:r>
            <a:r>
              <a:rPr kumimoji="1" lang="zh-CN" altLang="en-US" b="0">
                <a:solidFill>
                  <a:schemeClr val="tx1"/>
                </a:solidFill>
                <a:latin typeface="隶书" panose="02010509060101010101" pitchFamily="49" charset="-122"/>
                <a:ea typeface="隶书" panose="02010509060101010101" pitchFamily="49" charset="-122"/>
              </a:rPr>
              <a:t>形式。由于</a:t>
            </a:r>
            <a:r>
              <a:rPr kumimoji="1" lang="zh-CN" altLang="en-US" b="0">
                <a:solidFill>
                  <a:schemeClr val="accent2"/>
                </a:solidFill>
                <a:latin typeface="隶书" panose="02010509060101010101" pitchFamily="49" charset="-122"/>
                <a:ea typeface="隶书" panose="02010509060101010101" pitchFamily="49" charset="-122"/>
              </a:rPr>
              <a:t>左递归意味着归约先于移进</a:t>
            </a:r>
            <a:r>
              <a:rPr kumimoji="1" lang="zh-CN" altLang="en-US" b="0">
                <a:solidFill>
                  <a:schemeClr val="tx1"/>
                </a:solidFill>
                <a:latin typeface="隶书" panose="02010509060101010101" pitchFamily="49" charset="-122"/>
                <a:ea typeface="隶书" panose="02010509060101010101" pitchFamily="49" charset="-122"/>
              </a:rPr>
              <a:t>，所以左递归产生式构造的分析器可以使移进</a:t>
            </a:r>
            <a:r>
              <a:rPr kumimoji="1" lang="en-US" altLang="zh-CN" b="0">
                <a:solidFill>
                  <a:schemeClr val="tx1"/>
                </a:solidFill>
                <a:latin typeface="隶书" panose="02010509060101010101" pitchFamily="49" charset="-122"/>
                <a:ea typeface="隶书" panose="02010509060101010101" pitchFamily="49" charset="-122"/>
              </a:rPr>
              <a:t>/</a:t>
            </a:r>
            <a:r>
              <a:rPr kumimoji="1" lang="zh-CN" altLang="en-US" b="0">
                <a:solidFill>
                  <a:schemeClr val="tx1"/>
                </a:solidFill>
                <a:latin typeface="隶书" panose="02010509060101010101" pitchFamily="49" charset="-122"/>
                <a:ea typeface="隶书" panose="02010509060101010101" pitchFamily="49" charset="-122"/>
              </a:rPr>
              <a:t>归约分析栈的内容总是保持最少；而</a:t>
            </a:r>
            <a:r>
              <a:rPr kumimoji="1" lang="zh-CN" altLang="en-US" b="0">
                <a:solidFill>
                  <a:schemeClr val="accent2"/>
                </a:solidFill>
                <a:latin typeface="隶书" panose="02010509060101010101" pitchFamily="49" charset="-122"/>
                <a:ea typeface="隶书" panose="02010509060101010101" pitchFamily="49" charset="-122"/>
              </a:rPr>
              <a:t>右递归意味着移进先于归约</a:t>
            </a:r>
            <a:r>
              <a:rPr kumimoji="1" lang="zh-CN" altLang="en-US" b="0">
                <a:solidFill>
                  <a:schemeClr val="tx1"/>
                </a:solidFill>
                <a:latin typeface="隶书" panose="02010509060101010101" pitchFamily="49" charset="-122"/>
                <a:ea typeface="隶书" panose="02010509060101010101" pitchFamily="49" charset="-122"/>
              </a:rPr>
              <a:t>，所以右递归产生式构造的分析器，在极端的输入情况下，会使分析栈溢出。</a:t>
            </a:r>
          </a:p>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2. </a:t>
            </a:r>
            <a:r>
              <a:rPr kumimoji="1" lang="zh-CN" altLang="en-US" b="0">
                <a:solidFill>
                  <a:schemeClr val="tx1"/>
                </a:solidFill>
                <a:latin typeface="隶书" panose="02010509060101010101" pitchFamily="49" charset="-122"/>
                <a:ea typeface="隶书" panose="02010509060101010101" pitchFamily="49" charset="-122"/>
              </a:rPr>
              <a:t>解决文法中冲突的优先办法是</a:t>
            </a:r>
            <a:r>
              <a:rPr kumimoji="1" lang="zh-CN" altLang="en-US" b="0">
                <a:solidFill>
                  <a:srgbClr val="990000"/>
                </a:solidFill>
                <a:latin typeface="隶书" panose="02010509060101010101" pitchFamily="49" charset="-122"/>
                <a:ea typeface="隶书" panose="02010509060101010101" pitchFamily="49" charset="-122"/>
              </a:rPr>
              <a:t>充分利用优先级和结合性</a:t>
            </a:r>
            <a:r>
              <a:rPr kumimoji="1" lang="zh-CN" altLang="en-US" b="0">
                <a:solidFill>
                  <a:schemeClr val="tx1"/>
                </a:solidFill>
                <a:latin typeface="隶书" panose="02010509060101010101" pitchFamily="49" charset="-122"/>
                <a:ea typeface="隶书" panose="02010509060101010101" pitchFamily="49" charset="-122"/>
              </a:rPr>
              <a:t>，而不是引进非终结符，以减少产生式个数。特别是尽量避免形如</a:t>
            </a:r>
            <a:r>
              <a:rPr kumimoji="1" lang="en-US" altLang="zh-CN" b="0">
                <a:solidFill>
                  <a:schemeClr val="accent2"/>
                </a:solidFill>
                <a:latin typeface="黑体" panose="02010609060101010101" pitchFamily="49" charset="-122"/>
                <a:ea typeface="黑体" panose="02010609060101010101" pitchFamily="49" charset="-122"/>
              </a:rPr>
              <a:t>E→T</a:t>
            </a:r>
            <a:r>
              <a:rPr kumimoji="1" lang="zh-CN" altLang="en-US" b="0">
                <a:solidFill>
                  <a:schemeClr val="tx1"/>
                </a:solidFill>
                <a:latin typeface="隶书" panose="02010509060101010101" pitchFamily="49" charset="-122"/>
                <a:ea typeface="隶书" panose="02010509060101010101" pitchFamily="49" charset="-122"/>
              </a:rPr>
              <a:t>的单非产生式，以提高分析速度。</a:t>
            </a:r>
          </a:p>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3. </a:t>
            </a:r>
            <a:r>
              <a:rPr kumimoji="1" lang="zh-CN" altLang="en-US" b="0">
                <a:solidFill>
                  <a:srgbClr val="990000"/>
                </a:solidFill>
                <a:latin typeface="隶书" panose="02010509060101010101" pitchFamily="49" charset="-122"/>
                <a:ea typeface="隶书" panose="02010509060101010101" pitchFamily="49" charset="-122"/>
              </a:rPr>
              <a:t>终结符和非终结符在书写上最好有明确区分</a:t>
            </a:r>
            <a:r>
              <a:rPr kumimoji="1" lang="zh-CN" altLang="en-US" b="0">
                <a:solidFill>
                  <a:schemeClr val="tx1"/>
                </a:solidFill>
                <a:latin typeface="隶书" panose="02010509060101010101" pitchFamily="49" charset="-122"/>
                <a:ea typeface="隶书" panose="02010509060101010101" pitchFamily="49" charset="-122"/>
              </a:rPr>
              <a:t>，例如分别用大、小写来表示非终结符和终结符，以便于程序的阅读。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arn(outVertical)">
                                      <p:cBhvr>
                                        <p:cTn id="7" dur="500"/>
                                        <p:tgtEl>
                                          <p:spTgt spid="16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arn(outVertical)">
                                      <p:cBhvr>
                                        <p:cTn id="12" dur="500"/>
                                        <p:tgtEl>
                                          <p:spTgt spid="163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arn(outVertical)">
                                      <p:cBhvr>
                                        <p:cTn id="17"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7211CEF4-8DBB-4AFD-9B62-0FD2089872FB}"/>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196FD4D5-D8A2-4920-922F-0C0A3DFD905B}"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21</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9803E976-589E-43FB-8FC7-4AF50B16E254}"/>
              </a:ext>
            </a:extLst>
          </p:cNvPr>
          <p:cNvSpPr>
            <a:spLocks noGrp="1" noChangeArrowheads="1"/>
          </p:cNvSpPr>
          <p:nvPr>
            <p:ph type="title"/>
          </p:nvPr>
        </p:nvSpPr>
        <p:spPr>
          <a:xfrm>
            <a:off x="268410" y="152400"/>
            <a:ext cx="3025775" cy="515937"/>
          </a:xfrm>
        </p:spPr>
        <p:txBody>
          <a:bodyPr/>
          <a:lstStyle/>
          <a:p>
            <a:pPr algn="l"/>
            <a:r>
              <a:rPr lang="zh-CN" altLang="en-US" dirty="0">
                <a:ln>
                  <a:noFill/>
                </a:ln>
                <a:solidFill>
                  <a:srgbClr val="990000"/>
                </a:solidFill>
                <a:latin typeface="隶书" panose="02010509060101010101" pitchFamily="49" charset="-122"/>
                <a:ea typeface="隶书" panose="02010509060101010101" pitchFamily="49" charset="-122"/>
              </a:rPr>
              <a:t>另一个例子</a:t>
            </a:r>
            <a:endParaRPr lang="zh-CN" altLang="en-US" dirty="0">
              <a:ln>
                <a:noFill/>
              </a:ln>
              <a:solidFill>
                <a:schemeClr val="tx1"/>
              </a:solidFill>
              <a:latin typeface="隶书" panose="02010509060101010101" pitchFamily="49" charset="-122"/>
              <a:ea typeface="隶书" panose="02010509060101010101" pitchFamily="49" charset="-122"/>
            </a:endParaRPr>
          </a:p>
        </p:txBody>
      </p:sp>
      <p:sp>
        <p:nvSpPr>
          <p:cNvPr id="74755" name="Text Box 3">
            <a:extLst>
              <a:ext uri="{FF2B5EF4-FFF2-40B4-BE49-F238E27FC236}">
                <a16:creationId xmlns:a16="http://schemas.microsoft.com/office/drawing/2014/main" id="{40C7A420-7607-4215-B866-E2521C2AD1A6}"/>
              </a:ext>
            </a:extLst>
          </p:cNvPr>
          <p:cNvSpPr txBox="1">
            <a:spLocks noChangeArrowheads="1"/>
          </p:cNvSpPr>
          <p:nvPr/>
        </p:nvSpPr>
        <p:spPr bwMode="auto">
          <a:xfrm>
            <a:off x="587375" y="785813"/>
            <a:ext cx="83661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YACC</a:t>
            </a:r>
            <a:r>
              <a:rPr kumimoji="1" lang="zh-CN" altLang="en-US" b="0">
                <a:solidFill>
                  <a:schemeClr val="tx1"/>
                </a:solidFill>
                <a:latin typeface="Times New Roman" panose="02020603050405020304" pitchFamily="18" charset="0"/>
                <a:ea typeface="隶书" panose="02010509060101010101" pitchFamily="49" charset="-122"/>
              </a:rPr>
              <a:t>实现一个简单的计算器：</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该计算器有</a:t>
            </a:r>
            <a:r>
              <a:rPr kumimoji="1" lang="en-US" altLang="zh-CN" b="0">
                <a:solidFill>
                  <a:schemeClr val="tx1"/>
                </a:solidFill>
                <a:latin typeface="Times New Roman" panose="02020603050405020304" pitchFamily="18" charset="0"/>
                <a:ea typeface="隶书" panose="02010509060101010101" pitchFamily="49" charset="-122"/>
              </a:rPr>
              <a:t>26</a:t>
            </a:r>
            <a:r>
              <a:rPr kumimoji="1" lang="zh-CN" altLang="en-US" b="0">
                <a:solidFill>
                  <a:schemeClr val="tx1"/>
                </a:solidFill>
                <a:latin typeface="Times New Roman" panose="02020603050405020304" pitchFamily="18" charset="0"/>
                <a:ea typeface="隶书" panose="02010509060101010101" pitchFamily="49" charset="-122"/>
              </a:rPr>
              <a:t>个寄存器</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分别用’</a:t>
            </a:r>
            <a:r>
              <a:rPr kumimoji="1" lang="en-US" altLang="zh-CN" b="0">
                <a:solidFill>
                  <a:schemeClr val="tx1"/>
                </a:solidFill>
                <a:latin typeface="Times New Roman" panose="02020603050405020304" pitchFamily="18" charset="0"/>
                <a:ea typeface="隶书" panose="02010509060101010101" pitchFamily="49" charset="-122"/>
              </a:rPr>
              <a:t>a’~’z’</a:t>
            </a:r>
            <a:r>
              <a:rPr kumimoji="1" lang="zh-CN" altLang="en-US" b="0">
                <a:solidFill>
                  <a:schemeClr val="tx1"/>
                </a:solidFill>
                <a:latin typeface="Times New Roman" panose="02020603050405020304" pitchFamily="18" charset="0"/>
                <a:ea typeface="隶书" panose="02010509060101010101" pitchFamily="49" charset="-122"/>
              </a:rPr>
              <a:t>命名</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。可保存数值。</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支持的算术运算</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表达式</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a:t>
            </a:r>
            <a:r>
              <a:rPr kumimoji="1" lang="en-US" altLang="zh-CN" b="0">
                <a:solidFill>
                  <a:schemeClr val="tx1"/>
                </a:solidFill>
                <a:latin typeface="Times New Roman" panose="02020603050405020304" pitchFamily="18" charset="0"/>
                <a:ea typeface="隶书" panose="02010509060101010101" pitchFamily="49" charset="-122"/>
              </a:rPr>
              <a:t>+ - * / %  &amp;  | =</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(3) </a:t>
            </a:r>
            <a:r>
              <a:rPr kumimoji="1" lang="zh-CN" altLang="en-US" b="0">
                <a:solidFill>
                  <a:schemeClr val="tx1"/>
                </a:solidFill>
                <a:latin typeface="Times New Roman" panose="02020603050405020304" pitchFamily="18" charset="0"/>
                <a:ea typeface="隶书" panose="02010509060101010101" pitchFamily="49" charset="-122"/>
              </a:rPr>
              <a:t>如果表达式为赋值，则仅保存数值到相应寄存器，</a:t>
            </a: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否则打印表达式的值。</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(4) </a:t>
            </a:r>
            <a:r>
              <a:rPr kumimoji="1" lang="zh-CN" altLang="en-US" b="0">
                <a:solidFill>
                  <a:schemeClr val="tx1"/>
                </a:solidFill>
                <a:latin typeface="Times New Roman" panose="02020603050405020304" pitchFamily="18" charset="0"/>
                <a:ea typeface="隶书" panose="02010509060101010101" pitchFamily="49" charset="-122"/>
              </a:rPr>
              <a:t>若一个数值由</a:t>
            </a:r>
            <a:r>
              <a:rPr kumimoji="1" lang="en-US" altLang="zh-CN" b="0">
                <a:solidFill>
                  <a:schemeClr val="tx1"/>
                </a:solidFill>
                <a:latin typeface="Times New Roman" panose="02020603050405020304" pitchFamily="18" charset="0"/>
                <a:ea typeface="隶书" panose="02010509060101010101" pitchFamily="49" charset="-122"/>
              </a:rPr>
              <a:t>0</a:t>
            </a:r>
            <a:r>
              <a:rPr kumimoji="1" lang="zh-CN" altLang="en-US" b="0">
                <a:solidFill>
                  <a:schemeClr val="tx1"/>
                </a:solidFill>
                <a:latin typeface="Times New Roman" panose="02020603050405020304" pitchFamily="18" charset="0"/>
                <a:ea typeface="隶书" panose="02010509060101010101" pitchFamily="49" charset="-122"/>
              </a:rPr>
              <a:t>开始，则认为是八进制，否则为十进制。</a:t>
            </a:r>
          </a:p>
        </p:txBody>
      </p:sp>
      <p:sp>
        <p:nvSpPr>
          <p:cNvPr id="74756" name="Text Box 4">
            <a:extLst>
              <a:ext uri="{FF2B5EF4-FFF2-40B4-BE49-F238E27FC236}">
                <a16:creationId xmlns:a16="http://schemas.microsoft.com/office/drawing/2014/main" id="{2662D997-9BBA-49B5-ACFE-02245C6F4B5D}"/>
              </a:ext>
            </a:extLst>
          </p:cNvPr>
          <p:cNvSpPr txBox="1">
            <a:spLocks noChangeArrowheads="1"/>
          </p:cNvSpPr>
          <p:nvPr/>
        </p:nvSpPr>
        <p:spPr bwMode="auto">
          <a:xfrm>
            <a:off x="3625850" y="3357563"/>
            <a:ext cx="55181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演示内容：</a:t>
            </a: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文法设计</a:t>
            </a: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运算符优先级</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结合性表示</a:t>
            </a: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用语义规则实现计算</a:t>
            </a: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词法分析由自定义的简单函数完成。</a:t>
            </a:r>
          </a:p>
        </p:txBody>
      </p:sp>
      <p:sp>
        <p:nvSpPr>
          <p:cNvPr id="74757" name="Text Box 5">
            <a:extLst>
              <a:ext uri="{FF2B5EF4-FFF2-40B4-BE49-F238E27FC236}">
                <a16:creationId xmlns:a16="http://schemas.microsoft.com/office/drawing/2014/main" id="{478C423A-0248-4BA1-9689-F5FA484247CA}"/>
              </a:ext>
            </a:extLst>
          </p:cNvPr>
          <p:cNvSpPr txBox="1">
            <a:spLocks noChangeArrowheads="1"/>
          </p:cNvSpPr>
          <p:nvPr/>
        </p:nvSpPr>
        <p:spPr bwMode="auto">
          <a:xfrm>
            <a:off x="250825" y="3284538"/>
            <a:ext cx="36734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运行举例：</a:t>
            </a: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输入序列         屏幕输出</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1+2                       3</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a=2*3		     </a:t>
            </a:r>
            <a:r>
              <a:rPr kumimoji="1" lang="zh-CN" altLang="en-US" b="0">
                <a:solidFill>
                  <a:schemeClr val="tx1"/>
                </a:solidFill>
                <a:latin typeface="Times New Roman" panose="02020603050405020304" pitchFamily="18" charset="0"/>
                <a:ea typeface="隶书" panose="02010509060101010101" pitchFamily="49" charset="-122"/>
              </a:rPr>
              <a:t>无</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			     6</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b=017+1	     </a:t>
            </a:r>
            <a:r>
              <a:rPr kumimoji="1" lang="zh-CN" altLang="en-US" b="0">
                <a:solidFill>
                  <a:schemeClr val="tx1"/>
                </a:solidFill>
                <a:latin typeface="Times New Roman" panose="02020603050405020304" pitchFamily="18" charset="0"/>
                <a:ea typeface="隶书" panose="02010509060101010101" pitchFamily="49" charset="-122"/>
              </a:rPr>
              <a:t>无</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b			     16</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a=b/a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arn(inVertical)">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arn(inVertical)">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barn(inVertical)">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arn(inVertical)">
                                      <p:cBhvr>
                                        <p:cTn id="22" dur="500"/>
                                        <p:tgtEl>
                                          <p:spTgt spid="74755">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Effect transition="in" filter="barn(inVertical)">
                                      <p:cBhvr>
                                        <p:cTn id="25" dur="500"/>
                                        <p:tgtEl>
                                          <p:spTgt spid="747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4755">
                                            <p:txEl>
                                              <p:pRg st="5" end="5"/>
                                            </p:txEl>
                                          </p:spTgt>
                                        </p:tgtEl>
                                        <p:attrNameLst>
                                          <p:attrName>style.visibility</p:attrName>
                                        </p:attrNameLst>
                                      </p:cBhvr>
                                      <p:to>
                                        <p:strVal val="visible"/>
                                      </p:to>
                                    </p:set>
                                    <p:animEffect transition="in" filter="barn(inVertical)">
                                      <p:cBhvr>
                                        <p:cTn id="30" dur="500"/>
                                        <p:tgtEl>
                                          <p:spTgt spid="7475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757"/>
                                        </p:tgtEl>
                                        <p:attrNameLst>
                                          <p:attrName>style.visibility</p:attrName>
                                        </p:attrNameLst>
                                      </p:cBhvr>
                                      <p:to>
                                        <p:strVal val="visible"/>
                                      </p:to>
                                    </p:set>
                                    <p:animEffect transition="in" filter="blinds(horizontal)">
                                      <p:cBhvr>
                                        <p:cTn id="35" dur="500"/>
                                        <p:tgtEl>
                                          <p:spTgt spid="747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blinds(horizontal)">
                                      <p:cBhvr>
                                        <p:cTn id="40"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6" grpId="0"/>
      <p:bldP spid="747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B5970428-E3D3-4564-959E-EE922484188C}"/>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7B83F88-A666-4412-80D0-0000D2B9449D}"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22</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75780" name="Text Box 4">
            <a:extLst>
              <a:ext uri="{FF2B5EF4-FFF2-40B4-BE49-F238E27FC236}">
                <a16:creationId xmlns:a16="http://schemas.microsoft.com/office/drawing/2014/main" id="{E12F620C-4EA6-439A-AA74-128B0E525854}"/>
              </a:ext>
            </a:extLst>
          </p:cNvPr>
          <p:cNvSpPr txBox="1">
            <a:spLocks noChangeArrowheads="1"/>
          </p:cNvSpPr>
          <p:nvPr/>
        </p:nvSpPr>
        <p:spPr bwMode="auto">
          <a:xfrm>
            <a:off x="83528"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dirty="0">
                <a:solidFill>
                  <a:schemeClr val="tx1"/>
                </a:solidFill>
                <a:latin typeface="Times New Roman" panose="02020603050405020304" pitchFamily="18" charset="0"/>
                <a:ea typeface="隶书" panose="02010509060101010101" pitchFamily="49" charset="-122"/>
              </a:rPr>
              <a:t>文法：</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list </a:t>
            </a:r>
            <a:r>
              <a:rPr kumimoji="1" lang="en-US" altLang="zh-CN" sz="20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dirty="0">
                <a:solidFill>
                  <a:schemeClr val="tx1"/>
                </a:solidFill>
                <a:latin typeface="黑体" panose="02010609060101010101" pitchFamily="49" charset="-122"/>
                <a:ea typeface="黑体" panose="02010609060101010101" pitchFamily="49" charset="-122"/>
              </a:rPr>
              <a:t>ε| list  stat  '\n'</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stat </a:t>
            </a:r>
            <a:r>
              <a:rPr kumimoji="1" lang="en-US" altLang="zh-CN" sz="20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dirty="0">
                <a:solidFill>
                  <a:schemeClr val="tx1"/>
                </a:solidFill>
                <a:latin typeface="黑体" panose="02010609060101010101" pitchFamily="49" charset="-122"/>
                <a:ea typeface="黑体" panose="02010609060101010101" pitchFamily="49" charset="-122"/>
              </a:rPr>
              <a:t>expr </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a:t>
            </a:r>
            <a:r>
              <a:rPr kumimoji="1" lang="en-US" altLang="zh-CN" sz="2000" dirty="0">
                <a:solidFill>
                  <a:srgbClr val="FF3300"/>
                </a:solidFill>
                <a:latin typeface="黑体" panose="02010609060101010101" pitchFamily="49" charset="-122"/>
                <a:ea typeface="黑体" panose="02010609060101010101" pitchFamily="49" charset="-122"/>
              </a:rPr>
              <a:t>LETTER</a:t>
            </a:r>
            <a:r>
              <a:rPr kumimoji="1" lang="en-US" altLang="zh-CN" sz="2000" dirty="0">
                <a:solidFill>
                  <a:schemeClr val="tx1"/>
                </a:solidFill>
                <a:latin typeface="黑体" panose="02010609060101010101" pitchFamily="49" charset="-122"/>
                <a:ea typeface="黑体" panose="02010609060101010101" pitchFamily="49" charset="-122"/>
              </a:rPr>
              <a:t>  '='  expr</a:t>
            </a:r>
          </a:p>
        </p:txBody>
      </p:sp>
      <p:sp>
        <p:nvSpPr>
          <p:cNvPr id="75781" name="Text Box 5">
            <a:extLst>
              <a:ext uri="{FF2B5EF4-FFF2-40B4-BE49-F238E27FC236}">
                <a16:creationId xmlns:a16="http://schemas.microsoft.com/office/drawing/2014/main" id="{7DC6CCDB-DC34-447F-BC33-5A6540BBBE58}"/>
              </a:ext>
            </a:extLst>
          </p:cNvPr>
          <p:cNvSpPr txBox="1">
            <a:spLocks noChangeArrowheads="1"/>
          </p:cNvSpPr>
          <p:nvPr/>
        </p:nvSpPr>
        <p:spPr bwMode="auto">
          <a:xfrm>
            <a:off x="533400" y="2014537"/>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expr </a:t>
            </a:r>
            <a:r>
              <a:rPr kumimoji="1" lang="en-US" altLang="zh-CN" sz="20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dirty="0">
                <a:solidFill>
                  <a:schemeClr val="tx1"/>
                </a:solidFill>
                <a:latin typeface="黑体" panose="02010609060101010101" pitchFamily="49" charset="-122"/>
                <a:ea typeface="黑体" panose="02010609060101010101" pitchFamily="49" charset="-122"/>
              </a:rPr>
              <a:t>'('  expr  ')'  </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'&amp;'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  expr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a:t>
            </a:r>
            <a:r>
              <a:rPr kumimoji="1" lang="en-US" altLang="zh-CN" sz="2000" dirty="0">
                <a:solidFill>
                  <a:srgbClr val="FF3300"/>
                </a:solidFill>
                <a:latin typeface="黑体" panose="02010609060101010101" pitchFamily="49" charset="-122"/>
                <a:ea typeface="黑体" panose="02010609060101010101" pitchFamily="49" charset="-122"/>
              </a:rPr>
              <a:t>LETTER</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number          </a:t>
            </a:r>
          </a:p>
        </p:txBody>
      </p:sp>
      <p:sp>
        <p:nvSpPr>
          <p:cNvPr id="75782" name="Text Box 6">
            <a:extLst>
              <a:ext uri="{FF2B5EF4-FFF2-40B4-BE49-F238E27FC236}">
                <a16:creationId xmlns:a16="http://schemas.microsoft.com/office/drawing/2014/main" id="{DF6887E3-2E1E-47E8-B31E-67376DA65EB5}"/>
              </a:ext>
            </a:extLst>
          </p:cNvPr>
          <p:cNvSpPr txBox="1">
            <a:spLocks noChangeArrowheads="1"/>
          </p:cNvSpPr>
          <p:nvPr/>
        </p:nvSpPr>
        <p:spPr bwMode="auto">
          <a:xfrm>
            <a:off x="914400" y="5522912"/>
            <a:ext cx="3455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number </a:t>
            </a:r>
            <a:r>
              <a:rPr kumimoji="1" lang="en-US" altLang="zh-CN" sz="2000" dirty="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dirty="0">
                <a:solidFill>
                  <a:srgbClr val="FF3300"/>
                </a:solidFill>
                <a:latin typeface="黑体" panose="02010609060101010101" pitchFamily="49" charset="-122"/>
                <a:ea typeface="黑体" panose="02010609060101010101" pitchFamily="49" charset="-122"/>
              </a:rPr>
              <a:t>DIGIT</a:t>
            </a:r>
          </a:p>
          <a:p>
            <a:pPr>
              <a:spcBef>
                <a:spcPct val="0"/>
              </a:spcBef>
              <a:spcAft>
                <a:spcPct val="0"/>
              </a:spcAft>
              <a:buClrTx/>
              <a:buSzTx/>
              <a:buFontTx/>
              <a:buNone/>
            </a:pPr>
            <a:r>
              <a:rPr kumimoji="1" lang="en-US" altLang="zh-CN" sz="2000" dirty="0">
                <a:solidFill>
                  <a:schemeClr val="tx1"/>
                </a:solidFill>
                <a:latin typeface="黑体" panose="02010609060101010101" pitchFamily="49" charset="-122"/>
                <a:ea typeface="黑体" panose="02010609060101010101" pitchFamily="49" charset="-122"/>
              </a:rPr>
              <a:t>        | number </a:t>
            </a:r>
            <a:r>
              <a:rPr kumimoji="1" lang="en-US" altLang="zh-CN" sz="2000" dirty="0">
                <a:solidFill>
                  <a:srgbClr val="FF3300"/>
                </a:solidFill>
                <a:latin typeface="黑体" panose="02010609060101010101" pitchFamily="49" charset="-122"/>
                <a:ea typeface="黑体" panose="02010609060101010101" pitchFamily="49" charset="-122"/>
              </a:rPr>
              <a:t>DIGIT</a:t>
            </a:r>
          </a:p>
        </p:txBody>
      </p:sp>
      <p:sp>
        <p:nvSpPr>
          <p:cNvPr id="75784" name="Text Box 8">
            <a:extLst>
              <a:ext uri="{FF2B5EF4-FFF2-40B4-BE49-F238E27FC236}">
                <a16:creationId xmlns:a16="http://schemas.microsoft.com/office/drawing/2014/main" id="{DC79E36F-B6A9-4CDC-A9A5-14451EEE293E}"/>
              </a:ext>
            </a:extLst>
          </p:cNvPr>
          <p:cNvSpPr txBox="1">
            <a:spLocks noChangeArrowheads="1"/>
          </p:cNvSpPr>
          <p:nvPr/>
        </p:nvSpPr>
        <p:spPr bwMode="auto">
          <a:xfrm>
            <a:off x="4196739" y="765175"/>
            <a:ext cx="475615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dirty="0">
                <a:solidFill>
                  <a:schemeClr val="accent2"/>
                </a:solidFill>
                <a:latin typeface="Times New Roman" panose="02020603050405020304" pitchFamily="18" charset="0"/>
                <a:ea typeface="隶书" panose="02010509060101010101" pitchFamily="49" charset="-122"/>
              </a:rPr>
              <a:t>YACC</a:t>
            </a:r>
            <a:r>
              <a:rPr kumimoji="1" lang="zh-CN" altLang="en-US" b="0" dirty="0">
                <a:solidFill>
                  <a:schemeClr val="accent2"/>
                </a:solidFill>
                <a:latin typeface="Times New Roman" panose="02020603050405020304" pitchFamily="18" charset="0"/>
                <a:ea typeface="隶书" panose="02010509060101010101" pitchFamily="49" charset="-122"/>
              </a:rPr>
              <a:t>源代码声明部分</a:t>
            </a:r>
            <a:r>
              <a:rPr kumimoji="1" lang="zh-CN" altLang="en-US" b="0" dirty="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b="0" dirty="0">
                <a:solidFill>
                  <a:srgbClr val="FF3300"/>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  include  &lt;</a:t>
            </a:r>
            <a:r>
              <a:rPr kumimoji="1" lang="en-US" altLang="zh-CN" sz="2000" b="0" dirty="0" err="1">
                <a:solidFill>
                  <a:schemeClr val="tx1"/>
                </a:solidFill>
                <a:latin typeface="黑体" panose="02010609060101010101" pitchFamily="49" charset="-122"/>
                <a:ea typeface="黑体" panose="02010609060101010101" pitchFamily="49" charset="-122"/>
              </a:rPr>
              <a:t>stdio.h</a:t>
            </a:r>
            <a:r>
              <a:rPr kumimoji="1" lang="en-US" altLang="zh-CN" sz="2000" b="0" dirty="0">
                <a:solidFill>
                  <a:schemeClr val="tx1"/>
                </a:solidFill>
                <a:latin typeface="黑体" panose="02010609060101010101" pitchFamily="49" charset="-122"/>
                <a:ea typeface="黑体" panose="02010609060101010101" pitchFamily="49" charset="-122"/>
              </a:rPr>
              <a:t>&gt;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  include  &lt;</a:t>
            </a:r>
            <a:r>
              <a:rPr kumimoji="1" lang="en-US" altLang="zh-CN" sz="2000" b="0" dirty="0" err="1">
                <a:solidFill>
                  <a:schemeClr val="tx1"/>
                </a:solidFill>
                <a:latin typeface="黑体" panose="02010609060101010101" pitchFamily="49" charset="-122"/>
                <a:ea typeface="黑体" panose="02010609060101010101" pitchFamily="49" charset="-122"/>
              </a:rPr>
              <a:t>ctype.h</a:t>
            </a:r>
            <a:r>
              <a:rPr kumimoji="1" lang="en-US" altLang="zh-CN" sz="2000" b="0" dirty="0">
                <a:solidFill>
                  <a:schemeClr val="tx1"/>
                </a:solidFill>
                <a:latin typeface="黑体" panose="02010609060101010101" pitchFamily="49" charset="-122"/>
                <a:ea typeface="黑体" panose="02010609060101010101" pitchFamily="49" charset="-122"/>
              </a:rPr>
              <a:t>&gt;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a:t>
            </a:r>
            <a:r>
              <a:rPr kumimoji="1" lang="zh-CN" altLang="en-US" sz="2000" b="0" dirty="0">
                <a:solidFill>
                  <a:schemeClr val="tx1"/>
                </a:solidFill>
                <a:latin typeface="华文行楷" panose="02010800040101010101" pitchFamily="2" charset="-122"/>
                <a:ea typeface="华文行楷" panose="02010800040101010101" pitchFamily="2" charset="-122"/>
              </a:rPr>
              <a:t>保存</a:t>
            </a:r>
            <a:r>
              <a:rPr kumimoji="1" lang="en-US" altLang="zh-CN" sz="2000" b="0" dirty="0">
                <a:solidFill>
                  <a:schemeClr val="tx1"/>
                </a:solidFill>
                <a:latin typeface="华文行楷" panose="02010800040101010101" pitchFamily="2" charset="-122"/>
                <a:ea typeface="华文行楷" panose="02010800040101010101" pitchFamily="2" charset="-122"/>
              </a:rPr>
              <a:t>26</a:t>
            </a:r>
            <a:r>
              <a:rPr kumimoji="1" lang="zh-CN" altLang="en-US" sz="2000" b="0" dirty="0">
                <a:solidFill>
                  <a:schemeClr val="tx1"/>
                </a:solidFill>
                <a:latin typeface="华文行楷" panose="02010800040101010101" pitchFamily="2" charset="-122"/>
                <a:ea typeface="华文行楷" panose="02010800040101010101" pitchFamily="2" charset="-122"/>
              </a:rPr>
              <a:t>个寄存器中的值</a:t>
            </a:r>
            <a:r>
              <a:rPr kumimoji="1" lang="zh-CN" altLang="en-US" sz="2000" b="0" dirty="0">
                <a:solidFill>
                  <a:schemeClr val="tx1"/>
                </a:solidFill>
                <a:latin typeface="黑体" panose="02010609060101010101" pitchFamily="49" charset="-122"/>
                <a:ea typeface="黑体" panose="02010609060101010101" pitchFamily="49" charset="-122"/>
              </a:rPr>
              <a:t>*</a:t>
            </a:r>
            <a:r>
              <a:rPr kumimoji="1" lang="en-US" altLang="zh-CN" sz="2000" b="0" dirty="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int  regs[26];</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a:t>
            </a:r>
            <a:r>
              <a:rPr kumimoji="1" lang="zh-CN" altLang="en-US" sz="2000" b="0" dirty="0">
                <a:solidFill>
                  <a:schemeClr val="tx1"/>
                </a:solidFill>
                <a:latin typeface="华文行楷" panose="02010800040101010101" pitchFamily="2" charset="-122"/>
                <a:ea typeface="华文行楷" panose="02010800040101010101" pitchFamily="2" charset="-122"/>
              </a:rPr>
              <a:t>当前输入序列中的进制基数</a:t>
            </a:r>
            <a:r>
              <a:rPr kumimoji="1" lang="zh-CN" altLang="en-US" sz="2000" b="0" dirty="0">
                <a:solidFill>
                  <a:schemeClr val="tx1"/>
                </a:solidFill>
                <a:latin typeface="黑体" panose="02010609060101010101" pitchFamily="49" charset="-122"/>
                <a:ea typeface="黑体" panose="02010609060101010101" pitchFamily="49" charset="-122"/>
              </a:rPr>
              <a:t>*</a:t>
            </a:r>
            <a:r>
              <a:rPr kumimoji="1" lang="en-US" altLang="zh-CN" sz="2000" b="0" dirty="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int  base; </a:t>
            </a:r>
          </a:p>
          <a:p>
            <a:pPr>
              <a:spcBef>
                <a:spcPct val="0"/>
              </a:spcBef>
              <a:spcAft>
                <a:spcPct val="0"/>
              </a:spcAft>
              <a:buClrTx/>
              <a:buSzTx/>
              <a:buFontTx/>
              <a:buNone/>
            </a:pPr>
            <a:r>
              <a:rPr kumimoji="1" lang="en-US" altLang="zh-CN" sz="2000" b="0" dirty="0">
                <a:solidFill>
                  <a:srgbClr val="FF3300"/>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endParaRPr kumimoji="1" lang="en-US" altLang="zh-CN" sz="2000" b="0" dirty="0">
              <a:solidFill>
                <a:srgbClr val="FF3300"/>
              </a:solidFill>
              <a:latin typeface="黑体" panose="02010609060101010101" pitchFamily="49" charset="-122"/>
              <a:ea typeface="黑体" panose="02010609060101010101" pitchFamily="49"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%start  list</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%token  DIGIT  LETTER</a:t>
            </a:r>
          </a:p>
          <a:p>
            <a:pPr>
              <a:spcBef>
                <a:spcPct val="0"/>
              </a:spcBef>
              <a:spcAft>
                <a:spcPct val="0"/>
              </a:spcAft>
              <a:buClrTx/>
              <a:buSzTx/>
              <a:buFontTx/>
              <a:buNone/>
            </a:pPr>
            <a:endParaRPr kumimoji="1" lang="en-US" altLang="zh-CN" sz="2000" b="0" dirty="0">
              <a:solidFill>
                <a:schemeClr val="tx1"/>
              </a:solidFill>
              <a:latin typeface="黑体" panose="02010609060101010101" pitchFamily="49" charset="-122"/>
              <a:ea typeface="黑体" panose="02010609060101010101" pitchFamily="49"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%left  '|'</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%left  '&amp;'</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%left  '+'  '-'</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%left  '*'  '/'  '%'</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%left  UMINUS /*supplies precedence</a:t>
            </a:r>
          </a:p>
          <a:p>
            <a:pPr>
              <a:spcBef>
                <a:spcPct val="0"/>
              </a:spcBef>
              <a:spcAft>
                <a:spcPct val="0"/>
              </a:spcAft>
              <a:buClrTx/>
              <a:buSzTx/>
              <a:buFontTx/>
              <a:buNone/>
            </a:pPr>
            <a:r>
              <a:rPr kumimoji="1" lang="en-US" altLang="zh-CN" sz="2000" b="0" dirty="0">
                <a:solidFill>
                  <a:schemeClr val="tx1"/>
                </a:solidFill>
                <a:latin typeface="黑体" panose="02010609060101010101" pitchFamily="49" charset="-122"/>
                <a:ea typeface="黑体" panose="02010609060101010101" pitchFamily="49" charset="-122"/>
              </a:rPr>
              <a:t>                for unary  minus  */</a:t>
            </a:r>
          </a:p>
        </p:txBody>
      </p:sp>
      <p:sp>
        <p:nvSpPr>
          <p:cNvPr id="3" name="标题 2">
            <a:extLst>
              <a:ext uri="{FF2B5EF4-FFF2-40B4-BE49-F238E27FC236}">
                <a16:creationId xmlns:a16="http://schemas.microsoft.com/office/drawing/2014/main" id="{590DB4CB-91EA-4B74-9058-A66262CFE6C8}"/>
              </a:ext>
            </a:extLst>
          </p:cNvPr>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
        <p:nvSpPr>
          <p:cNvPr id="10" name="Rectangle 2">
            <a:extLst>
              <a:ext uri="{FF2B5EF4-FFF2-40B4-BE49-F238E27FC236}">
                <a16:creationId xmlns:a16="http://schemas.microsoft.com/office/drawing/2014/main" id="{D81A5700-56DC-4011-A561-0B74026CD70E}"/>
              </a:ext>
            </a:extLst>
          </p:cNvPr>
          <p:cNvSpPr txBox="1">
            <a:spLocks noChangeArrowheads="1"/>
          </p:cNvSpPr>
          <p:nvPr/>
        </p:nvSpPr>
        <p:spPr bwMode="white">
          <a:xfrm>
            <a:off x="268410" y="152400"/>
            <a:ext cx="3025775" cy="515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微软雅黑 Light" panose="020B0502040204020203" pitchFamily="34" charset="-122"/>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itchFamily="2" charset="-122"/>
              </a:defRPr>
            </a:lvl9pPr>
          </a:lstStyle>
          <a:p>
            <a:pPr algn="l"/>
            <a:endParaRPr lang="zh-CN" altLang="en-US" kern="0" dirty="0">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barn(outVertical)">
                                      <p:cBhvr>
                                        <p:cTn id="7" dur="500"/>
                                        <p:tgtEl>
                                          <p:spTgt spid="75780">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5780">
                                            <p:txEl>
                                              <p:pRg st="1" end="1"/>
                                            </p:txEl>
                                          </p:spTgt>
                                        </p:tgtEl>
                                        <p:attrNameLst>
                                          <p:attrName>style.visibility</p:attrName>
                                        </p:attrNameLst>
                                      </p:cBhvr>
                                      <p:to>
                                        <p:strVal val="visible"/>
                                      </p:to>
                                    </p:set>
                                    <p:animEffect transition="in" filter="barn(outVertical)">
                                      <p:cBhvr>
                                        <p:cTn id="10" dur="500"/>
                                        <p:tgtEl>
                                          <p:spTgt spid="7578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animEffect transition="in" filter="barn(outVertical)">
                                      <p:cBhvr>
                                        <p:cTn id="15" dur="500"/>
                                        <p:tgtEl>
                                          <p:spTgt spid="7578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5780">
                                            <p:txEl>
                                              <p:pRg st="3" end="3"/>
                                            </p:txEl>
                                          </p:spTgt>
                                        </p:tgtEl>
                                        <p:attrNameLst>
                                          <p:attrName>style.visibility</p:attrName>
                                        </p:attrNameLst>
                                      </p:cBhvr>
                                      <p:to>
                                        <p:strVal val="visible"/>
                                      </p:to>
                                    </p:set>
                                    <p:animEffect transition="in" filter="barn(outVertical)">
                                      <p:cBhvr>
                                        <p:cTn id="20" dur="500"/>
                                        <p:tgtEl>
                                          <p:spTgt spid="7578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5781"/>
                                        </p:tgtEl>
                                        <p:attrNameLst>
                                          <p:attrName>style.visibility</p:attrName>
                                        </p:attrNameLst>
                                      </p:cBhvr>
                                      <p:to>
                                        <p:strVal val="visible"/>
                                      </p:to>
                                    </p:set>
                                    <p:animEffect transition="in" filter="barn(outVertical)">
                                      <p:cBhvr>
                                        <p:cTn id="25" dur="500"/>
                                        <p:tgtEl>
                                          <p:spTgt spid="757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75782"/>
                                        </p:tgtEl>
                                        <p:attrNameLst>
                                          <p:attrName>style.visibility</p:attrName>
                                        </p:attrNameLst>
                                      </p:cBhvr>
                                      <p:to>
                                        <p:strVal val="visible"/>
                                      </p:to>
                                    </p:set>
                                    <p:animEffect transition="in" filter="barn(outVertical)">
                                      <p:cBhvr>
                                        <p:cTn id="30" dur="500"/>
                                        <p:tgtEl>
                                          <p:spTgt spid="757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5784">
                                            <p:txEl>
                                              <p:pRg st="0" end="0"/>
                                            </p:txEl>
                                          </p:spTgt>
                                        </p:tgtEl>
                                        <p:attrNameLst>
                                          <p:attrName>style.visibility</p:attrName>
                                        </p:attrNameLst>
                                      </p:cBhvr>
                                      <p:to>
                                        <p:strVal val="visible"/>
                                      </p:to>
                                    </p:set>
                                    <p:animEffect transition="in" filter="blinds(horizontal)">
                                      <p:cBhvr>
                                        <p:cTn id="35" dur="500"/>
                                        <p:tgtEl>
                                          <p:spTgt spid="75784">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5784">
                                            <p:txEl>
                                              <p:pRg st="1" end="1"/>
                                            </p:txEl>
                                          </p:spTgt>
                                        </p:tgtEl>
                                        <p:attrNameLst>
                                          <p:attrName>style.visibility</p:attrName>
                                        </p:attrNameLst>
                                      </p:cBhvr>
                                      <p:to>
                                        <p:strVal val="visible"/>
                                      </p:to>
                                    </p:set>
                                    <p:animEffect transition="in" filter="blinds(horizontal)">
                                      <p:cBhvr>
                                        <p:cTn id="38" dur="500"/>
                                        <p:tgtEl>
                                          <p:spTgt spid="75784">
                                            <p:txEl>
                                              <p:pRg st="1" end="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5784">
                                            <p:txEl>
                                              <p:pRg st="2" end="2"/>
                                            </p:txEl>
                                          </p:spTgt>
                                        </p:tgtEl>
                                        <p:attrNameLst>
                                          <p:attrName>style.visibility</p:attrName>
                                        </p:attrNameLst>
                                      </p:cBhvr>
                                      <p:to>
                                        <p:strVal val="visible"/>
                                      </p:to>
                                    </p:set>
                                    <p:animEffect transition="in" filter="blinds(horizontal)">
                                      <p:cBhvr>
                                        <p:cTn id="41" dur="500"/>
                                        <p:tgtEl>
                                          <p:spTgt spid="75784">
                                            <p:txEl>
                                              <p:pRg st="2" end="2"/>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5784">
                                            <p:txEl>
                                              <p:pRg st="3" end="3"/>
                                            </p:txEl>
                                          </p:spTgt>
                                        </p:tgtEl>
                                        <p:attrNameLst>
                                          <p:attrName>style.visibility</p:attrName>
                                        </p:attrNameLst>
                                      </p:cBhvr>
                                      <p:to>
                                        <p:strVal val="visible"/>
                                      </p:to>
                                    </p:set>
                                    <p:animEffect transition="in" filter="blinds(horizontal)">
                                      <p:cBhvr>
                                        <p:cTn id="44" dur="500"/>
                                        <p:tgtEl>
                                          <p:spTgt spid="75784">
                                            <p:txEl>
                                              <p:pRg st="3" end="3"/>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5784">
                                            <p:txEl>
                                              <p:pRg st="4" end="4"/>
                                            </p:txEl>
                                          </p:spTgt>
                                        </p:tgtEl>
                                        <p:attrNameLst>
                                          <p:attrName>style.visibility</p:attrName>
                                        </p:attrNameLst>
                                      </p:cBhvr>
                                      <p:to>
                                        <p:strVal val="visible"/>
                                      </p:to>
                                    </p:set>
                                    <p:animEffect transition="in" filter="blinds(horizontal)">
                                      <p:cBhvr>
                                        <p:cTn id="47" dur="500"/>
                                        <p:tgtEl>
                                          <p:spTgt spid="75784">
                                            <p:txEl>
                                              <p:pRg st="4" end="4"/>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5784">
                                            <p:txEl>
                                              <p:pRg st="5" end="5"/>
                                            </p:txEl>
                                          </p:spTgt>
                                        </p:tgtEl>
                                        <p:attrNameLst>
                                          <p:attrName>style.visibility</p:attrName>
                                        </p:attrNameLst>
                                      </p:cBhvr>
                                      <p:to>
                                        <p:strVal val="visible"/>
                                      </p:to>
                                    </p:set>
                                    <p:animEffect transition="in" filter="blinds(horizontal)">
                                      <p:cBhvr>
                                        <p:cTn id="50" dur="500"/>
                                        <p:tgtEl>
                                          <p:spTgt spid="75784">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5784">
                                            <p:txEl>
                                              <p:pRg st="6" end="6"/>
                                            </p:txEl>
                                          </p:spTgt>
                                        </p:tgtEl>
                                        <p:attrNameLst>
                                          <p:attrName>style.visibility</p:attrName>
                                        </p:attrNameLst>
                                      </p:cBhvr>
                                      <p:to>
                                        <p:strVal val="visible"/>
                                      </p:to>
                                    </p:set>
                                    <p:animEffect transition="in" filter="blinds(horizontal)">
                                      <p:cBhvr>
                                        <p:cTn id="53" dur="500"/>
                                        <p:tgtEl>
                                          <p:spTgt spid="75784">
                                            <p:txEl>
                                              <p:pRg st="6" end="6"/>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5784">
                                            <p:txEl>
                                              <p:pRg st="7" end="7"/>
                                            </p:txEl>
                                          </p:spTgt>
                                        </p:tgtEl>
                                        <p:attrNameLst>
                                          <p:attrName>style.visibility</p:attrName>
                                        </p:attrNameLst>
                                      </p:cBhvr>
                                      <p:to>
                                        <p:strVal val="visible"/>
                                      </p:to>
                                    </p:set>
                                    <p:animEffect transition="in" filter="blinds(horizontal)">
                                      <p:cBhvr>
                                        <p:cTn id="56" dur="500"/>
                                        <p:tgtEl>
                                          <p:spTgt spid="75784">
                                            <p:txEl>
                                              <p:pRg st="7" end="7"/>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5784">
                                            <p:txEl>
                                              <p:pRg st="8" end="8"/>
                                            </p:txEl>
                                          </p:spTgt>
                                        </p:tgtEl>
                                        <p:attrNameLst>
                                          <p:attrName>style.visibility</p:attrName>
                                        </p:attrNameLst>
                                      </p:cBhvr>
                                      <p:to>
                                        <p:strVal val="visible"/>
                                      </p:to>
                                    </p:set>
                                    <p:animEffect transition="in" filter="blinds(horizontal)">
                                      <p:cBhvr>
                                        <p:cTn id="59" dur="500"/>
                                        <p:tgtEl>
                                          <p:spTgt spid="75784">
                                            <p:txEl>
                                              <p:pRg st="8" end="8"/>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784">
                                            <p:txEl>
                                              <p:pRg st="10" end="10"/>
                                            </p:txEl>
                                          </p:spTgt>
                                        </p:tgtEl>
                                        <p:attrNameLst>
                                          <p:attrName>style.visibility</p:attrName>
                                        </p:attrNameLst>
                                      </p:cBhvr>
                                      <p:to>
                                        <p:strVal val="visible"/>
                                      </p:to>
                                    </p:set>
                                    <p:animEffect transition="in" filter="blinds(horizontal)">
                                      <p:cBhvr>
                                        <p:cTn id="64" dur="500"/>
                                        <p:tgtEl>
                                          <p:spTgt spid="75784">
                                            <p:txEl>
                                              <p:pRg st="10" end="10"/>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5784">
                                            <p:txEl>
                                              <p:pRg st="11" end="11"/>
                                            </p:txEl>
                                          </p:spTgt>
                                        </p:tgtEl>
                                        <p:attrNameLst>
                                          <p:attrName>style.visibility</p:attrName>
                                        </p:attrNameLst>
                                      </p:cBhvr>
                                      <p:to>
                                        <p:strVal val="visible"/>
                                      </p:to>
                                    </p:set>
                                    <p:animEffect transition="in" filter="blinds(horizontal)">
                                      <p:cBhvr>
                                        <p:cTn id="67" dur="500"/>
                                        <p:tgtEl>
                                          <p:spTgt spid="75784">
                                            <p:txEl>
                                              <p:pRg st="11" end="11"/>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5784">
                                            <p:txEl>
                                              <p:pRg st="13" end="13"/>
                                            </p:txEl>
                                          </p:spTgt>
                                        </p:tgtEl>
                                        <p:attrNameLst>
                                          <p:attrName>style.visibility</p:attrName>
                                        </p:attrNameLst>
                                      </p:cBhvr>
                                      <p:to>
                                        <p:strVal val="visible"/>
                                      </p:to>
                                    </p:set>
                                    <p:animEffect transition="in" filter="blinds(horizontal)">
                                      <p:cBhvr>
                                        <p:cTn id="70" dur="500"/>
                                        <p:tgtEl>
                                          <p:spTgt spid="75784">
                                            <p:txEl>
                                              <p:pRg st="13" end="13"/>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5784">
                                            <p:txEl>
                                              <p:pRg st="14" end="14"/>
                                            </p:txEl>
                                          </p:spTgt>
                                        </p:tgtEl>
                                        <p:attrNameLst>
                                          <p:attrName>style.visibility</p:attrName>
                                        </p:attrNameLst>
                                      </p:cBhvr>
                                      <p:to>
                                        <p:strVal val="visible"/>
                                      </p:to>
                                    </p:set>
                                    <p:animEffect transition="in" filter="blinds(horizontal)">
                                      <p:cBhvr>
                                        <p:cTn id="73" dur="500"/>
                                        <p:tgtEl>
                                          <p:spTgt spid="75784">
                                            <p:txEl>
                                              <p:pRg st="14" end="14"/>
                                            </p:txEl>
                                          </p:spTgt>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5784">
                                            <p:txEl>
                                              <p:pRg st="15" end="15"/>
                                            </p:txEl>
                                          </p:spTgt>
                                        </p:tgtEl>
                                        <p:attrNameLst>
                                          <p:attrName>style.visibility</p:attrName>
                                        </p:attrNameLst>
                                      </p:cBhvr>
                                      <p:to>
                                        <p:strVal val="visible"/>
                                      </p:to>
                                    </p:set>
                                    <p:animEffect transition="in" filter="blinds(horizontal)">
                                      <p:cBhvr>
                                        <p:cTn id="76" dur="500"/>
                                        <p:tgtEl>
                                          <p:spTgt spid="75784">
                                            <p:txEl>
                                              <p:pRg st="15" end="15"/>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5784">
                                            <p:txEl>
                                              <p:pRg st="16" end="16"/>
                                            </p:txEl>
                                          </p:spTgt>
                                        </p:tgtEl>
                                        <p:attrNameLst>
                                          <p:attrName>style.visibility</p:attrName>
                                        </p:attrNameLst>
                                      </p:cBhvr>
                                      <p:to>
                                        <p:strVal val="visible"/>
                                      </p:to>
                                    </p:set>
                                    <p:animEffect transition="in" filter="blinds(horizontal)">
                                      <p:cBhvr>
                                        <p:cTn id="79" dur="500"/>
                                        <p:tgtEl>
                                          <p:spTgt spid="75784">
                                            <p:txEl>
                                              <p:pRg st="16" end="16"/>
                                            </p:txEl>
                                          </p:spTgt>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5784">
                                            <p:txEl>
                                              <p:pRg st="17" end="17"/>
                                            </p:txEl>
                                          </p:spTgt>
                                        </p:tgtEl>
                                        <p:attrNameLst>
                                          <p:attrName>style.visibility</p:attrName>
                                        </p:attrNameLst>
                                      </p:cBhvr>
                                      <p:to>
                                        <p:strVal val="visible"/>
                                      </p:to>
                                    </p:set>
                                    <p:animEffect transition="in" filter="blinds(horizontal)">
                                      <p:cBhvr>
                                        <p:cTn id="82" dur="500"/>
                                        <p:tgtEl>
                                          <p:spTgt spid="75784">
                                            <p:txEl>
                                              <p:pRg st="17" end="17"/>
                                            </p:txEl>
                                          </p:spTgt>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75784">
                                            <p:txEl>
                                              <p:pRg st="18" end="18"/>
                                            </p:txEl>
                                          </p:spTgt>
                                        </p:tgtEl>
                                        <p:attrNameLst>
                                          <p:attrName>style.visibility</p:attrName>
                                        </p:attrNameLst>
                                      </p:cBhvr>
                                      <p:to>
                                        <p:strVal val="visible"/>
                                      </p:to>
                                    </p:set>
                                    <p:animEffect transition="in" filter="blinds(horizontal)">
                                      <p:cBhvr>
                                        <p:cTn id="85" dur="500"/>
                                        <p:tgtEl>
                                          <p:spTgt spid="7578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allAtOnce"/>
      <p:bldP spid="75781" grpId="0"/>
      <p:bldP spid="75782" grpId="0"/>
      <p:bldP spid="75784"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011A7364-6406-44BE-89E9-6696C887FEA7}"/>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CED6DF92-ED6D-439D-8988-9E534DE501B7}"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23</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77830" name="Text Box 6">
            <a:extLst>
              <a:ext uri="{FF2B5EF4-FFF2-40B4-BE49-F238E27FC236}">
                <a16:creationId xmlns:a16="http://schemas.microsoft.com/office/drawing/2014/main" id="{B77621F3-B95A-41C3-8A3C-E4A66F262718}"/>
              </a:ext>
            </a:extLst>
          </p:cNvPr>
          <p:cNvSpPr txBox="1">
            <a:spLocks noChangeArrowheads="1"/>
          </p:cNvSpPr>
          <p:nvPr/>
        </p:nvSpPr>
        <p:spPr bwMode="auto">
          <a:xfrm>
            <a:off x="4140200" y="471488"/>
            <a:ext cx="482441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源代码规则部分</a:t>
            </a:r>
            <a:r>
              <a:rPr kumimoji="1" lang="zh-CN" altLang="en-US" b="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b="0">
                <a:solidFill>
                  <a:srgbClr val="FF3300"/>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list	:	/*  empty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list  stat  '\n'</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a:t>
            </a:r>
            <a:r>
              <a:rPr kumimoji="1" lang="en-US" altLang="zh-CN" sz="2000">
                <a:solidFill>
                  <a:srgbClr val="FF3300"/>
                </a:solidFill>
                <a:latin typeface="Times New Roman" panose="02020603050405020304" pitchFamily="18" charset="0"/>
                <a:ea typeface="隶书" panose="02010509060101010101" pitchFamily="49" charset="-122"/>
              </a:rPr>
              <a:t>list  error  '\n'	{ yyerrok;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p>
          <a:p>
            <a:pPr>
              <a:spcBef>
                <a:spcPct val="0"/>
              </a:spcBef>
              <a:spcAft>
                <a:spcPct val="0"/>
              </a:spcAft>
              <a:buClrTx/>
              <a:buSzTx/>
              <a:buFontTx/>
              <a:buNone/>
            </a:pP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stat	: expr   </a:t>
            </a:r>
            <a:r>
              <a:rPr kumimoji="1" lang="en-US" altLang="zh-CN" sz="2000">
                <a:solidFill>
                  <a:schemeClr val="accent2"/>
                </a:solidFill>
                <a:latin typeface="Times New Roman" panose="02020603050405020304" pitchFamily="18" charset="0"/>
                <a:ea typeface="隶书" panose="02010509060101010101" pitchFamily="49" charset="-122"/>
              </a:rPr>
              <a:t>{ printf( "%d\n", $1 );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LETTER  '='  expr </a:t>
            </a:r>
            <a:r>
              <a:rPr kumimoji="1" lang="en-US" altLang="zh-CN" sz="2000">
                <a:solidFill>
                  <a:schemeClr val="accent2"/>
                </a:solidFill>
                <a:latin typeface="Times New Roman" panose="02020603050405020304" pitchFamily="18" charset="0"/>
                <a:ea typeface="隶书" panose="02010509060101010101" pitchFamily="49" charset="-122"/>
              </a:rPr>
              <a:t>{regs[$1]  =  $3;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p>
          <a:p>
            <a:pPr>
              <a:spcBef>
                <a:spcPct val="0"/>
              </a:spcBef>
              <a:spcAft>
                <a:spcPct val="0"/>
              </a:spcAft>
              <a:buClrTx/>
              <a:buSzTx/>
              <a:buFontTx/>
              <a:buNone/>
            </a:pP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number	: DIGIT</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r>
              <a:rPr kumimoji="1" lang="en-US" altLang="zh-CN" sz="2000">
                <a:solidFill>
                  <a:schemeClr val="accent2"/>
                </a:solidFill>
                <a:latin typeface="Times New Roman" panose="02020603050405020304" pitchFamily="18" charset="0"/>
                <a:ea typeface="隶书" panose="02010509060101010101" pitchFamily="49" charset="-122"/>
              </a:rPr>
              <a:t>{$$ = $1;  base  =  ($1==0)  ?  8  :  10;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number  DIGIT</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r>
              <a:rPr kumimoji="1" lang="en-US" altLang="zh-CN" sz="2000">
                <a:solidFill>
                  <a:schemeClr val="accent2"/>
                </a:solidFill>
                <a:latin typeface="Times New Roman" panose="02020603050405020304" pitchFamily="18" charset="0"/>
                <a:ea typeface="隶书" panose="02010509060101010101" pitchFamily="49" charset="-122"/>
              </a:rPr>
              <a:t>{$$  =  base * $1  +  $2;  }</a:t>
            </a: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p>
        </p:txBody>
      </p:sp>
      <p:sp>
        <p:nvSpPr>
          <p:cNvPr id="80901" name="Text Box 7">
            <a:extLst>
              <a:ext uri="{FF2B5EF4-FFF2-40B4-BE49-F238E27FC236}">
                <a16:creationId xmlns:a16="http://schemas.microsoft.com/office/drawing/2014/main" id="{B4BA84F5-D71C-4832-B187-91EF0E26EE23}"/>
              </a:ext>
            </a:extLst>
          </p:cNvPr>
          <p:cNvSpPr txBox="1">
            <a:spLocks noChangeArrowheads="1"/>
          </p:cNvSpPr>
          <p:nvPr/>
        </p:nvSpPr>
        <p:spPr bwMode="auto">
          <a:xfrm>
            <a:off x="36513"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a:solidFill>
                  <a:schemeClr val="tx1"/>
                </a:solidFill>
                <a:latin typeface="Times New Roman" panose="02020603050405020304" pitchFamily="18" charset="0"/>
                <a:ea typeface="隶书" panose="02010509060101010101" pitchFamily="49" charset="-122"/>
              </a:rPr>
              <a:t>文法：</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list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ε| list  stat  '\n'</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stat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expr </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a:t>
            </a:r>
            <a:r>
              <a:rPr kumimoji="1" lang="en-US" altLang="zh-CN" sz="2000">
                <a:solidFill>
                  <a:srgbClr val="FF3300"/>
                </a:solidFill>
                <a:latin typeface="黑体" panose="02010609060101010101" pitchFamily="49" charset="-122"/>
                <a:ea typeface="黑体" panose="02010609060101010101" pitchFamily="49" charset="-122"/>
              </a:rPr>
              <a:t>LETTER</a:t>
            </a:r>
            <a:r>
              <a:rPr kumimoji="1" lang="en-US" altLang="zh-CN" sz="2000">
                <a:solidFill>
                  <a:schemeClr val="tx1"/>
                </a:solidFill>
                <a:latin typeface="黑体" panose="02010609060101010101" pitchFamily="49" charset="-122"/>
                <a:ea typeface="黑体" panose="02010609060101010101" pitchFamily="49" charset="-122"/>
              </a:rPr>
              <a:t>  '='  expr</a:t>
            </a:r>
          </a:p>
        </p:txBody>
      </p:sp>
      <p:sp>
        <p:nvSpPr>
          <p:cNvPr id="80902" name="Text Box 8">
            <a:extLst>
              <a:ext uri="{FF2B5EF4-FFF2-40B4-BE49-F238E27FC236}">
                <a16:creationId xmlns:a16="http://schemas.microsoft.com/office/drawing/2014/main" id="{915EE294-760B-475A-BBFC-1A66A8EB906C}"/>
              </a:ext>
            </a:extLst>
          </p:cNvPr>
          <p:cNvSpPr txBox="1">
            <a:spLocks noChangeArrowheads="1"/>
          </p:cNvSpPr>
          <p:nvPr/>
        </p:nvSpPr>
        <p:spPr bwMode="auto">
          <a:xfrm>
            <a:off x="166688" y="1989138"/>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expr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  expr  ')'  </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'&amp;'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a:t>
            </a:r>
            <a:r>
              <a:rPr kumimoji="1" lang="en-US" altLang="zh-CN" sz="2000">
                <a:solidFill>
                  <a:srgbClr val="FF3300"/>
                </a:solidFill>
                <a:latin typeface="黑体" panose="02010609060101010101" pitchFamily="49" charset="-122"/>
                <a:ea typeface="黑体" panose="02010609060101010101" pitchFamily="49" charset="-122"/>
              </a:rPr>
              <a:t>LETTER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number          </a:t>
            </a:r>
          </a:p>
        </p:txBody>
      </p:sp>
      <p:sp>
        <p:nvSpPr>
          <p:cNvPr id="80903" name="Text Box 9">
            <a:extLst>
              <a:ext uri="{FF2B5EF4-FFF2-40B4-BE49-F238E27FC236}">
                <a16:creationId xmlns:a16="http://schemas.microsoft.com/office/drawing/2014/main" id="{873F9245-D6E5-48E5-A0EA-61FABADE2DCB}"/>
              </a:ext>
            </a:extLst>
          </p:cNvPr>
          <p:cNvSpPr txBox="1">
            <a:spLocks noChangeArrowheads="1"/>
          </p:cNvSpPr>
          <p:nvPr/>
        </p:nvSpPr>
        <p:spPr bwMode="auto">
          <a:xfrm>
            <a:off x="107950" y="5516563"/>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number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rgbClr val="FF3300"/>
                </a:solidFill>
                <a:latin typeface="黑体" panose="02010609060101010101" pitchFamily="49" charset="-122"/>
                <a:ea typeface="黑体" panose="02010609060101010101" pitchFamily="49" charset="-122"/>
              </a:rPr>
              <a:t>DIGIT</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number  </a:t>
            </a:r>
            <a:r>
              <a:rPr kumimoji="1" lang="en-US" altLang="zh-CN" sz="2000">
                <a:solidFill>
                  <a:srgbClr val="FF3300"/>
                </a:solidFill>
                <a:latin typeface="黑体" panose="02010609060101010101" pitchFamily="49" charset="-122"/>
                <a:ea typeface="黑体" panose="02010609060101010101" pitchFamily="49" charset="-122"/>
              </a:rPr>
              <a:t>DIGIT</a:t>
            </a:r>
          </a:p>
        </p:txBody>
      </p:sp>
      <p:sp>
        <p:nvSpPr>
          <p:cNvPr id="11" name="标题 2">
            <a:extLst>
              <a:ext uri="{FF2B5EF4-FFF2-40B4-BE49-F238E27FC236}">
                <a16:creationId xmlns:a16="http://schemas.microsoft.com/office/drawing/2014/main" id="{AE3BB330-8C72-4C74-876C-BE422DBC3441}"/>
              </a:ext>
            </a:extLst>
          </p:cNvPr>
          <p:cNvSpPr>
            <a:spLocks noGrp="1"/>
          </p:cNvSpPr>
          <p:nvPr>
            <p:ph type="title"/>
          </p:nvPr>
        </p:nvSpPr>
        <p:spPr>
          <a:xfrm>
            <a:off x="179388" y="0"/>
            <a:ext cx="8713787" cy="765175"/>
          </a:xfrm>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animEffect transition="in" filter="blinds(horizontal)">
                                      <p:cBhvr>
                                        <p:cTn id="7" dur="500"/>
                                        <p:tgtEl>
                                          <p:spTgt spid="7783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830">
                                            <p:txEl>
                                              <p:pRg st="1" end="1"/>
                                            </p:txEl>
                                          </p:spTgt>
                                        </p:tgtEl>
                                        <p:attrNameLst>
                                          <p:attrName>style.visibility</p:attrName>
                                        </p:attrNameLst>
                                      </p:cBhvr>
                                      <p:to>
                                        <p:strVal val="visible"/>
                                      </p:to>
                                    </p:set>
                                    <p:animEffect transition="in" filter="blinds(horizontal)">
                                      <p:cBhvr>
                                        <p:cTn id="10" dur="500"/>
                                        <p:tgtEl>
                                          <p:spTgt spid="7783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830">
                                            <p:txEl>
                                              <p:pRg st="2" end="2"/>
                                            </p:txEl>
                                          </p:spTgt>
                                        </p:tgtEl>
                                        <p:attrNameLst>
                                          <p:attrName>style.visibility</p:attrName>
                                        </p:attrNameLst>
                                      </p:cBhvr>
                                      <p:to>
                                        <p:strVal val="visible"/>
                                      </p:to>
                                    </p:set>
                                    <p:animEffect transition="in" filter="blinds(horizontal)">
                                      <p:cBhvr>
                                        <p:cTn id="15" dur="500"/>
                                        <p:tgtEl>
                                          <p:spTgt spid="7783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7830">
                                            <p:txEl>
                                              <p:pRg st="3" end="3"/>
                                            </p:txEl>
                                          </p:spTgt>
                                        </p:tgtEl>
                                        <p:attrNameLst>
                                          <p:attrName>style.visibility</p:attrName>
                                        </p:attrNameLst>
                                      </p:cBhvr>
                                      <p:to>
                                        <p:strVal val="visible"/>
                                      </p:to>
                                    </p:set>
                                    <p:animEffect transition="in" filter="blinds(horizontal)">
                                      <p:cBhvr>
                                        <p:cTn id="18" dur="500"/>
                                        <p:tgtEl>
                                          <p:spTgt spid="7783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7830">
                                            <p:txEl>
                                              <p:pRg st="4" end="4"/>
                                            </p:txEl>
                                          </p:spTgt>
                                        </p:tgtEl>
                                        <p:attrNameLst>
                                          <p:attrName>style.visibility</p:attrName>
                                        </p:attrNameLst>
                                      </p:cBhvr>
                                      <p:to>
                                        <p:strVal val="visible"/>
                                      </p:to>
                                    </p:set>
                                    <p:animEffect transition="in" filter="blinds(horizontal)">
                                      <p:cBhvr>
                                        <p:cTn id="21" dur="500"/>
                                        <p:tgtEl>
                                          <p:spTgt spid="7783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7830">
                                            <p:txEl>
                                              <p:pRg st="5" end="5"/>
                                            </p:txEl>
                                          </p:spTgt>
                                        </p:tgtEl>
                                        <p:attrNameLst>
                                          <p:attrName>style.visibility</p:attrName>
                                        </p:attrNameLst>
                                      </p:cBhvr>
                                      <p:to>
                                        <p:strVal val="visible"/>
                                      </p:to>
                                    </p:set>
                                    <p:animEffect transition="in" filter="blinds(horizontal)">
                                      <p:cBhvr>
                                        <p:cTn id="24" dur="500"/>
                                        <p:tgtEl>
                                          <p:spTgt spid="77830">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7830">
                                            <p:txEl>
                                              <p:pRg st="7" end="7"/>
                                            </p:txEl>
                                          </p:spTgt>
                                        </p:tgtEl>
                                        <p:attrNameLst>
                                          <p:attrName>style.visibility</p:attrName>
                                        </p:attrNameLst>
                                      </p:cBhvr>
                                      <p:to>
                                        <p:strVal val="visible"/>
                                      </p:to>
                                    </p:set>
                                    <p:animEffect transition="in" filter="blinds(horizontal)">
                                      <p:cBhvr>
                                        <p:cTn id="29" dur="500"/>
                                        <p:tgtEl>
                                          <p:spTgt spid="77830">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7830">
                                            <p:txEl>
                                              <p:pRg st="8" end="8"/>
                                            </p:txEl>
                                          </p:spTgt>
                                        </p:tgtEl>
                                        <p:attrNameLst>
                                          <p:attrName>style.visibility</p:attrName>
                                        </p:attrNameLst>
                                      </p:cBhvr>
                                      <p:to>
                                        <p:strVal val="visible"/>
                                      </p:to>
                                    </p:set>
                                    <p:animEffect transition="in" filter="blinds(horizontal)">
                                      <p:cBhvr>
                                        <p:cTn id="32" dur="500"/>
                                        <p:tgtEl>
                                          <p:spTgt spid="77830">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7830">
                                            <p:txEl>
                                              <p:pRg st="9" end="9"/>
                                            </p:txEl>
                                          </p:spTgt>
                                        </p:tgtEl>
                                        <p:attrNameLst>
                                          <p:attrName>style.visibility</p:attrName>
                                        </p:attrNameLst>
                                      </p:cBhvr>
                                      <p:to>
                                        <p:strVal val="visible"/>
                                      </p:to>
                                    </p:set>
                                    <p:animEffect transition="in" filter="blinds(horizontal)">
                                      <p:cBhvr>
                                        <p:cTn id="35" dur="500"/>
                                        <p:tgtEl>
                                          <p:spTgt spid="77830">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7830">
                                            <p:txEl>
                                              <p:pRg st="11" end="11"/>
                                            </p:txEl>
                                          </p:spTgt>
                                        </p:tgtEl>
                                        <p:attrNameLst>
                                          <p:attrName>style.visibility</p:attrName>
                                        </p:attrNameLst>
                                      </p:cBhvr>
                                      <p:to>
                                        <p:strVal val="visible"/>
                                      </p:to>
                                    </p:set>
                                    <p:animEffect transition="in" filter="blinds(horizontal)">
                                      <p:cBhvr>
                                        <p:cTn id="40" dur="500"/>
                                        <p:tgtEl>
                                          <p:spTgt spid="77830">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7830">
                                            <p:txEl>
                                              <p:pRg st="13" end="13"/>
                                            </p:txEl>
                                          </p:spTgt>
                                        </p:tgtEl>
                                        <p:attrNameLst>
                                          <p:attrName>style.visibility</p:attrName>
                                        </p:attrNameLst>
                                      </p:cBhvr>
                                      <p:to>
                                        <p:strVal val="visible"/>
                                      </p:to>
                                    </p:set>
                                    <p:animEffect transition="in" filter="blinds(horizontal)">
                                      <p:cBhvr>
                                        <p:cTn id="43" dur="500"/>
                                        <p:tgtEl>
                                          <p:spTgt spid="77830">
                                            <p:txEl>
                                              <p:pRg st="13" end="1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7830">
                                            <p:txEl>
                                              <p:pRg st="15" end="15"/>
                                            </p:txEl>
                                          </p:spTgt>
                                        </p:tgtEl>
                                        <p:attrNameLst>
                                          <p:attrName>style.visibility</p:attrName>
                                        </p:attrNameLst>
                                      </p:cBhvr>
                                      <p:to>
                                        <p:strVal val="visible"/>
                                      </p:to>
                                    </p:set>
                                    <p:animEffect transition="in" filter="blinds(horizontal)">
                                      <p:cBhvr>
                                        <p:cTn id="46" dur="500"/>
                                        <p:tgtEl>
                                          <p:spTgt spid="77830">
                                            <p:txEl>
                                              <p:pRg st="15" end="1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7830">
                                            <p:txEl>
                                              <p:pRg st="12" end="12"/>
                                            </p:txEl>
                                          </p:spTgt>
                                        </p:tgtEl>
                                        <p:attrNameLst>
                                          <p:attrName>style.visibility</p:attrName>
                                        </p:attrNameLst>
                                      </p:cBhvr>
                                      <p:to>
                                        <p:strVal val="visible"/>
                                      </p:to>
                                    </p:set>
                                    <p:animEffect transition="in" filter="blinds(horizontal)">
                                      <p:cBhvr>
                                        <p:cTn id="51" dur="500"/>
                                        <p:tgtEl>
                                          <p:spTgt spid="77830">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7830">
                                            <p:txEl>
                                              <p:pRg st="14" end="14"/>
                                            </p:txEl>
                                          </p:spTgt>
                                        </p:tgtEl>
                                        <p:attrNameLst>
                                          <p:attrName>style.visibility</p:attrName>
                                        </p:attrNameLst>
                                      </p:cBhvr>
                                      <p:to>
                                        <p:strVal val="visible"/>
                                      </p:to>
                                    </p:set>
                                    <p:animEffect transition="in" filter="blinds(horizontal)">
                                      <p:cBhvr>
                                        <p:cTn id="54" dur="500"/>
                                        <p:tgtEl>
                                          <p:spTgt spid="7783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CC7F8D31-C6D5-4463-9109-B3D1C74888A2}"/>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16703D8-7CA0-4F67-A4EB-31381B3418F3}"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24</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86022" name="Text Box 6">
            <a:extLst>
              <a:ext uri="{FF2B5EF4-FFF2-40B4-BE49-F238E27FC236}">
                <a16:creationId xmlns:a16="http://schemas.microsoft.com/office/drawing/2014/main" id="{22A9F964-F1A6-4284-9F52-FBB4D07175C7}"/>
              </a:ext>
            </a:extLst>
          </p:cNvPr>
          <p:cNvSpPr txBox="1">
            <a:spLocks noChangeArrowheads="1"/>
          </p:cNvSpPr>
          <p:nvPr/>
        </p:nvSpPr>
        <p:spPr bwMode="auto">
          <a:xfrm>
            <a:off x="4140199" y="892175"/>
            <a:ext cx="48244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dirty="0">
                <a:solidFill>
                  <a:schemeClr val="accent2"/>
                </a:solidFill>
                <a:latin typeface="Times New Roman" panose="02020603050405020304" pitchFamily="18" charset="0"/>
                <a:ea typeface="隶书" panose="02010509060101010101" pitchFamily="49" charset="-122"/>
              </a:rPr>
              <a:t>YACC</a:t>
            </a:r>
            <a:r>
              <a:rPr kumimoji="1" lang="zh-CN" altLang="en-US" b="0" dirty="0">
                <a:solidFill>
                  <a:schemeClr val="accent2"/>
                </a:solidFill>
                <a:latin typeface="Times New Roman" panose="02020603050405020304" pitchFamily="18" charset="0"/>
                <a:ea typeface="隶书" panose="02010509060101010101" pitchFamily="49" charset="-122"/>
              </a:rPr>
              <a:t>源代码规则部分</a:t>
            </a:r>
            <a:r>
              <a:rPr kumimoji="1" lang="en-US" altLang="zh-CN" b="0" dirty="0">
                <a:solidFill>
                  <a:schemeClr val="accent2"/>
                </a:solidFill>
                <a:latin typeface="Times New Roman" panose="02020603050405020304" pitchFamily="18" charset="0"/>
                <a:ea typeface="隶书" panose="02010509060101010101" pitchFamily="49" charset="-122"/>
              </a:rPr>
              <a:t>(</a:t>
            </a:r>
            <a:r>
              <a:rPr kumimoji="1" lang="zh-CN" altLang="en-US" b="0" dirty="0">
                <a:solidFill>
                  <a:schemeClr val="accent2"/>
                </a:solidFill>
                <a:latin typeface="Times New Roman" panose="02020603050405020304" pitchFamily="18" charset="0"/>
                <a:ea typeface="隶书" panose="02010509060101010101" pitchFamily="49" charset="-122"/>
              </a:rPr>
              <a:t>续</a:t>
            </a:r>
            <a:r>
              <a:rPr kumimoji="1" lang="en-US" altLang="zh-CN" b="0" dirty="0">
                <a:solidFill>
                  <a:schemeClr val="accent2"/>
                </a:solidFill>
                <a:latin typeface="Times New Roman" panose="02020603050405020304" pitchFamily="18" charset="0"/>
                <a:ea typeface="隶书" panose="02010509060101010101" pitchFamily="49" charset="-122"/>
              </a:rPr>
              <a:t>)</a:t>
            </a:r>
            <a:r>
              <a:rPr kumimoji="1" lang="zh-CN" altLang="en-US" b="0" dirty="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list	: …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stat	: … …</a:t>
            </a:r>
          </a:p>
          <a:p>
            <a:pPr>
              <a:spcBef>
                <a:spcPct val="0"/>
              </a:spcBef>
              <a:spcAft>
                <a:spcPct val="0"/>
              </a:spcAft>
              <a:buClrTx/>
              <a:buSzTx/>
              <a:buFontTx/>
              <a:buNone/>
            </a:pP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expr : '('  expr  ') '    </a:t>
            </a:r>
            <a:r>
              <a:rPr kumimoji="1" lang="en-US" altLang="zh-CN" sz="2000" dirty="0">
                <a:solidFill>
                  <a:schemeClr val="accent2"/>
                </a:solidFill>
                <a:latin typeface="Times New Roman" panose="02020603050405020304" pitchFamily="18" charset="0"/>
                <a:ea typeface="隶书" panose="02010509060101010101" pitchFamily="49" charset="-122"/>
              </a:rPr>
              <a:t>{ $$  =  $2;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'&amp;'  expr  </a:t>
            </a:r>
            <a:r>
              <a:rPr kumimoji="1" lang="en-US" altLang="zh-CN" sz="2000" dirty="0">
                <a:solidFill>
                  <a:schemeClr val="accent2"/>
                </a:solidFill>
                <a:latin typeface="Times New Roman" panose="02020603050405020304" pitchFamily="18" charset="0"/>
                <a:ea typeface="隶书" panose="02010509060101010101" pitchFamily="49" charset="-122"/>
              </a:rPr>
              <a:t>{ $$  =  $1  &amp;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  expr        </a:t>
            </a:r>
            <a:r>
              <a:rPr kumimoji="1" lang="en-US" altLang="zh-CN" sz="2000" dirty="0">
                <a:solidFill>
                  <a:srgbClr val="FF3300"/>
                </a:solidFill>
                <a:latin typeface="Times New Roman" panose="02020603050405020304" pitchFamily="18" charset="0"/>
                <a:ea typeface="隶书" panose="02010509060101010101" pitchFamily="49" charset="-122"/>
              </a:rPr>
              <a:t>%</a:t>
            </a:r>
            <a:r>
              <a:rPr kumimoji="1" lang="en-US" altLang="zh-CN" sz="2000" dirty="0" err="1">
                <a:solidFill>
                  <a:srgbClr val="FF3300"/>
                </a:solidFill>
                <a:latin typeface="Times New Roman" panose="02020603050405020304" pitchFamily="18" charset="0"/>
                <a:ea typeface="隶书" panose="02010509060101010101" pitchFamily="49" charset="-122"/>
              </a:rPr>
              <a:t>prec</a:t>
            </a:r>
            <a:r>
              <a:rPr kumimoji="1" lang="en-US" altLang="zh-CN" sz="2000" dirty="0">
                <a:solidFill>
                  <a:srgbClr val="FF3300"/>
                </a:solidFill>
                <a:latin typeface="Times New Roman" panose="02020603050405020304" pitchFamily="18" charset="0"/>
                <a:ea typeface="隶书" panose="02010509060101010101" pitchFamily="49" charset="-122"/>
              </a:rPr>
              <a:t>  UMINUS</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a:t>
            </a:r>
            <a:r>
              <a:rPr kumimoji="1" lang="en-US" altLang="zh-CN" sz="2000" dirty="0">
                <a:solidFill>
                  <a:schemeClr val="accent2"/>
                </a:solidFill>
                <a:latin typeface="Times New Roman" panose="02020603050405020304" pitchFamily="18" charset="0"/>
                <a:ea typeface="隶书" panose="02010509060101010101" pitchFamily="49" charset="-122"/>
              </a:rPr>
              <a:t>{ $$  =  -  $2;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LETTER 	</a:t>
            </a:r>
            <a:r>
              <a:rPr kumimoji="1" lang="en-US" altLang="zh-CN" sz="2000" dirty="0">
                <a:solidFill>
                  <a:schemeClr val="accent2"/>
                </a:solidFill>
                <a:latin typeface="Times New Roman" panose="02020603050405020304" pitchFamily="18" charset="0"/>
                <a:ea typeface="隶书" panose="02010509060101010101" pitchFamily="49" charset="-122"/>
              </a:rPr>
              <a:t>{ $$  =  regs[$1];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number          </a:t>
            </a: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a:t>
            </a:r>
          </a:p>
        </p:txBody>
      </p:sp>
      <p:sp>
        <p:nvSpPr>
          <p:cNvPr id="82949" name="Text Box 7">
            <a:extLst>
              <a:ext uri="{FF2B5EF4-FFF2-40B4-BE49-F238E27FC236}">
                <a16:creationId xmlns:a16="http://schemas.microsoft.com/office/drawing/2014/main" id="{BB9ED31A-7EDE-4B92-8D69-1C4344193AE8}"/>
              </a:ext>
            </a:extLst>
          </p:cNvPr>
          <p:cNvSpPr txBox="1">
            <a:spLocks noChangeArrowheads="1"/>
          </p:cNvSpPr>
          <p:nvPr/>
        </p:nvSpPr>
        <p:spPr bwMode="auto">
          <a:xfrm>
            <a:off x="36513"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a:solidFill>
                  <a:schemeClr val="tx1"/>
                </a:solidFill>
                <a:latin typeface="Times New Roman" panose="02020603050405020304" pitchFamily="18" charset="0"/>
                <a:ea typeface="隶书" panose="02010509060101010101" pitchFamily="49" charset="-122"/>
              </a:rPr>
              <a:t>文法：</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list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ε| list  stat  '\n'</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stat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expr </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a:t>
            </a:r>
            <a:r>
              <a:rPr kumimoji="1" lang="en-US" altLang="zh-CN" sz="2000">
                <a:solidFill>
                  <a:srgbClr val="FF3300"/>
                </a:solidFill>
                <a:latin typeface="黑体" panose="02010609060101010101" pitchFamily="49" charset="-122"/>
                <a:ea typeface="黑体" panose="02010609060101010101" pitchFamily="49" charset="-122"/>
              </a:rPr>
              <a:t>LETTER</a:t>
            </a:r>
            <a:r>
              <a:rPr kumimoji="1" lang="en-US" altLang="zh-CN" sz="2000">
                <a:solidFill>
                  <a:schemeClr val="tx1"/>
                </a:solidFill>
                <a:latin typeface="黑体" panose="02010609060101010101" pitchFamily="49" charset="-122"/>
                <a:ea typeface="黑体" panose="02010609060101010101" pitchFamily="49" charset="-122"/>
              </a:rPr>
              <a:t>  '='  expr</a:t>
            </a:r>
          </a:p>
        </p:txBody>
      </p:sp>
      <p:sp>
        <p:nvSpPr>
          <p:cNvPr id="82950" name="Text Box 8">
            <a:extLst>
              <a:ext uri="{FF2B5EF4-FFF2-40B4-BE49-F238E27FC236}">
                <a16:creationId xmlns:a16="http://schemas.microsoft.com/office/drawing/2014/main" id="{E866951F-5873-48D1-A975-9F19BC78F75C}"/>
              </a:ext>
            </a:extLst>
          </p:cNvPr>
          <p:cNvSpPr txBox="1">
            <a:spLocks noChangeArrowheads="1"/>
          </p:cNvSpPr>
          <p:nvPr/>
        </p:nvSpPr>
        <p:spPr bwMode="auto">
          <a:xfrm>
            <a:off x="166688" y="1989138"/>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expr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chemeClr val="tx1"/>
                </a:solidFill>
                <a:latin typeface="黑体" panose="02010609060101010101" pitchFamily="49" charset="-122"/>
                <a:ea typeface="黑体" panose="02010609060101010101" pitchFamily="49" charset="-122"/>
              </a:rPr>
              <a:t>'('  expr  ')'  </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'&amp;'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expr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  expr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a:t>
            </a:r>
            <a:r>
              <a:rPr kumimoji="1" lang="en-US" altLang="zh-CN" sz="2000">
                <a:solidFill>
                  <a:srgbClr val="FF3300"/>
                </a:solidFill>
                <a:latin typeface="黑体" panose="02010609060101010101" pitchFamily="49" charset="-122"/>
                <a:ea typeface="黑体" panose="02010609060101010101" pitchFamily="49" charset="-122"/>
              </a:rPr>
              <a:t>LETTER</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number          </a:t>
            </a:r>
          </a:p>
        </p:txBody>
      </p:sp>
      <p:sp>
        <p:nvSpPr>
          <p:cNvPr id="82951" name="Text Box 9">
            <a:extLst>
              <a:ext uri="{FF2B5EF4-FFF2-40B4-BE49-F238E27FC236}">
                <a16:creationId xmlns:a16="http://schemas.microsoft.com/office/drawing/2014/main" id="{C208834C-CB8D-462F-A1A8-DEB81B1A2C11}"/>
              </a:ext>
            </a:extLst>
          </p:cNvPr>
          <p:cNvSpPr txBox="1">
            <a:spLocks noChangeArrowheads="1"/>
          </p:cNvSpPr>
          <p:nvPr/>
        </p:nvSpPr>
        <p:spPr bwMode="auto">
          <a:xfrm>
            <a:off x="107950" y="5516563"/>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number </a:t>
            </a:r>
            <a:r>
              <a:rPr kumimoji="1" lang="en-US" altLang="zh-CN" sz="2000">
                <a:solidFill>
                  <a:schemeClr val="tx1"/>
                </a:solidFill>
                <a:latin typeface="黑体" panose="02010609060101010101" pitchFamily="49" charset="-122"/>
                <a:ea typeface="黑体" panose="02010609060101010101" pitchFamily="49" charset="-122"/>
                <a:sym typeface="Wingdings" panose="05000000000000000000" pitchFamily="2" charset="2"/>
              </a:rPr>
              <a:t>→ </a:t>
            </a:r>
            <a:r>
              <a:rPr kumimoji="1" lang="en-US" altLang="zh-CN" sz="2000">
                <a:solidFill>
                  <a:srgbClr val="FF3300"/>
                </a:solidFill>
                <a:latin typeface="黑体" panose="02010609060101010101" pitchFamily="49" charset="-122"/>
                <a:ea typeface="黑体" panose="02010609060101010101" pitchFamily="49" charset="-122"/>
              </a:rPr>
              <a:t>DIGIT</a:t>
            </a:r>
          </a:p>
          <a:p>
            <a:pPr>
              <a:spcBef>
                <a:spcPct val="0"/>
              </a:spcBef>
              <a:spcAft>
                <a:spcPct val="0"/>
              </a:spcAft>
              <a:buClrTx/>
              <a:buSzTx/>
              <a:buFontTx/>
              <a:buNone/>
            </a:pPr>
            <a:r>
              <a:rPr kumimoji="1" lang="en-US" altLang="zh-CN" sz="2000">
                <a:solidFill>
                  <a:schemeClr val="tx1"/>
                </a:solidFill>
                <a:latin typeface="黑体" panose="02010609060101010101" pitchFamily="49" charset="-122"/>
                <a:ea typeface="黑体" panose="02010609060101010101" pitchFamily="49" charset="-122"/>
              </a:rPr>
              <a:t>        | number  </a:t>
            </a:r>
            <a:r>
              <a:rPr kumimoji="1" lang="en-US" altLang="zh-CN" sz="2000">
                <a:solidFill>
                  <a:srgbClr val="FF3300"/>
                </a:solidFill>
                <a:latin typeface="黑体" panose="02010609060101010101" pitchFamily="49" charset="-122"/>
                <a:ea typeface="黑体" panose="02010609060101010101" pitchFamily="49" charset="-122"/>
              </a:rPr>
              <a:t>DIGIT</a:t>
            </a:r>
          </a:p>
        </p:txBody>
      </p:sp>
      <p:sp>
        <p:nvSpPr>
          <p:cNvPr id="3" name="标题 2">
            <a:extLst>
              <a:ext uri="{FF2B5EF4-FFF2-40B4-BE49-F238E27FC236}">
                <a16:creationId xmlns:a16="http://schemas.microsoft.com/office/drawing/2014/main" id="{6E8CFDD4-0D10-4F4A-A505-15107ED14E0B}"/>
              </a:ext>
            </a:extLst>
          </p:cNvPr>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blinds(horizontal)">
                                      <p:cBhvr>
                                        <p:cTn id="7"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60A7EC47-755F-400B-886A-C926002C9D54}"/>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0F8A028-2906-4BB0-99C0-D7C62E40D49D}"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25</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84995" name="Rectangle 7">
            <a:extLst>
              <a:ext uri="{FF2B5EF4-FFF2-40B4-BE49-F238E27FC236}">
                <a16:creationId xmlns:a16="http://schemas.microsoft.com/office/drawing/2014/main" id="{FC1792FD-A4E6-48CF-BF37-CCC7D9200BC4}"/>
              </a:ext>
            </a:extLst>
          </p:cNvPr>
          <p:cNvSpPr>
            <a:spLocks noChangeArrowheads="1"/>
          </p:cNvSpPr>
          <p:nvPr/>
        </p:nvSpPr>
        <p:spPr bwMode="auto">
          <a:xfrm>
            <a:off x="250825" y="1196975"/>
            <a:ext cx="8424863" cy="3603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79878" name="Text Box 6">
            <a:extLst>
              <a:ext uri="{FF2B5EF4-FFF2-40B4-BE49-F238E27FC236}">
                <a16:creationId xmlns:a16="http://schemas.microsoft.com/office/drawing/2014/main" id="{F0B343A2-BE28-43B2-9D83-78D03AFFB652}"/>
              </a:ext>
            </a:extLst>
          </p:cNvPr>
          <p:cNvSpPr txBox="1">
            <a:spLocks noChangeArrowheads="1"/>
          </p:cNvSpPr>
          <p:nvPr/>
        </p:nvSpPr>
        <p:spPr bwMode="auto">
          <a:xfrm>
            <a:off x="395288" y="836613"/>
            <a:ext cx="8064500" cy="497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源代码用户定义代码部分</a:t>
            </a:r>
            <a:r>
              <a:rPr kumimoji="1" lang="zh-CN" altLang="en-US" b="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b="0">
                <a:solidFill>
                  <a:srgbClr val="FF3300"/>
                </a:solidFill>
                <a:latin typeface="Times New Roman" panose="02020603050405020304" pitchFamily="18" charset="0"/>
                <a:ea typeface="隶书" panose="02010509060101010101" pitchFamily="49" charset="-122"/>
              </a:rPr>
              <a:t>%%</a:t>
            </a:r>
            <a:r>
              <a:rPr kumimoji="1" lang="en-US" altLang="zh-CN" sz="2000" b="0">
                <a:solidFill>
                  <a:schemeClr val="tx1"/>
                </a:solidFill>
                <a:latin typeface="Times New Roman" panose="02020603050405020304" pitchFamily="18" charset="0"/>
                <a:ea typeface="隶书" panose="02010509060101010101" pitchFamily="49" charset="-122"/>
              </a:rPr>
              <a:t>      /*  start  of  user programs  */</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  returns LETTER for a letter, yylval = 0~25 </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  return  DIGIT for a digit, yylval = 0 ~ 9  </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  all other characters are returned immediately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int yylex() { /*  lexical  analysis  routine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int  c;</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while( (c=getchar()) == ' '){</a:t>
            </a:r>
            <a:r>
              <a:rPr kumimoji="1" lang="en-US" altLang="zh-CN" sz="2200" b="0">
                <a:solidFill>
                  <a:srgbClr val="339933"/>
                </a:solidFill>
                <a:latin typeface="黑体" panose="02010609060101010101" pitchFamily="49" charset="-122"/>
                <a:ea typeface="黑体" panose="02010609060101010101" pitchFamily="49" charset="-122"/>
              </a:rPr>
              <a:t>/* skip  blanks */</a:t>
            </a:r>
            <a:r>
              <a:rPr kumimoji="1" lang="en-US" altLang="zh-CN" sz="2200" b="0">
                <a:solidFill>
                  <a:schemeClr val="tx1"/>
                </a:solidFill>
                <a:latin typeface="黑体" panose="02010609060101010101" pitchFamily="49" charset="-122"/>
                <a:ea typeface="黑体" panose="02010609060101010101" pitchFamily="49" charset="-122"/>
              </a:rPr>
              <a:t>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if(islower(c)){yylval=c - 'a'; return LETTER;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if(isupper(c)){yylval=c - 'A'; return LETTER;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if(isdigit(c)){yylval=c - '0'; return DIGIT;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return(  c  );</a:t>
            </a: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a:t>
            </a:r>
          </a:p>
        </p:txBody>
      </p:sp>
      <p:sp>
        <p:nvSpPr>
          <p:cNvPr id="3" name="标题 2">
            <a:extLst>
              <a:ext uri="{FF2B5EF4-FFF2-40B4-BE49-F238E27FC236}">
                <a16:creationId xmlns:a16="http://schemas.microsoft.com/office/drawing/2014/main" id="{88D68092-CB82-4858-816C-785D3C7658AC}"/>
              </a:ext>
            </a:extLst>
          </p:cNvPr>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878">
                                            <p:txEl>
                                              <p:pRg st="2" end="2"/>
                                            </p:txEl>
                                          </p:spTgt>
                                        </p:tgtEl>
                                        <p:attrNameLst>
                                          <p:attrName>style.visibility</p:attrName>
                                        </p:attrNameLst>
                                      </p:cBhvr>
                                      <p:to>
                                        <p:strVal val="visible"/>
                                      </p:to>
                                    </p:set>
                                    <p:animEffect transition="in" filter="blinds(horizontal)">
                                      <p:cBhvr>
                                        <p:cTn id="7" dur="500"/>
                                        <p:tgtEl>
                                          <p:spTgt spid="79878">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78">
                                            <p:txEl>
                                              <p:pRg st="3" end="3"/>
                                            </p:txEl>
                                          </p:spTgt>
                                        </p:tgtEl>
                                        <p:attrNameLst>
                                          <p:attrName>style.visibility</p:attrName>
                                        </p:attrNameLst>
                                      </p:cBhvr>
                                      <p:to>
                                        <p:strVal val="visible"/>
                                      </p:to>
                                    </p:set>
                                    <p:animEffect transition="in" filter="blinds(horizontal)">
                                      <p:cBhvr>
                                        <p:cTn id="10" dur="500"/>
                                        <p:tgtEl>
                                          <p:spTgt spid="79878">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8">
                                            <p:txEl>
                                              <p:pRg st="4" end="4"/>
                                            </p:txEl>
                                          </p:spTgt>
                                        </p:tgtEl>
                                        <p:attrNameLst>
                                          <p:attrName>style.visibility</p:attrName>
                                        </p:attrNameLst>
                                      </p:cBhvr>
                                      <p:to>
                                        <p:strVal val="visible"/>
                                      </p:to>
                                    </p:set>
                                    <p:animEffect transition="in" filter="blinds(horizontal)">
                                      <p:cBhvr>
                                        <p:cTn id="13" dur="500"/>
                                        <p:tgtEl>
                                          <p:spTgt spid="79878">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78">
                                            <p:txEl>
                                              <p:pRg st="5" end="5"/>
                                            </p:txEl>
                                          </p:spTgt>
                                        </p:tgtEl>
                                        <p:attrNameLst>
                                          <p:attrName>style.visibility</p:attrName>
                                        </p:attrNameLst>
                                      </p:cBhvr>
                                      <p:to>
                                        <p:strVal val="visible"/>
                                      </p:to>
                                    </p:set>
                                    <p:animEffect transition="in" filter="blinds(horizontal)">
                                      <p:cBhvr>
                                        <p:cTn id="16" dur="500"/>
                                        <p:tgtEl>
                                          <p:spTgt spid="79878">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78">
                                            <p:txEl>
                                              <p:pRg st="6" end="6"/>
                                            </p:txEl>
                                          </p:spTgt>
                                        </p:tgtEl>
                                        <p:attrNameLst>
                                          <p:attrName>style.visibility</p:attrName>
                                        </p:attrNameLst>
                                      </p:cBhvr>
                                      <p:to>
                                        <p:strVal val="visible"/>
                                      </p:to>
                                    </p:set>
                                    <p:animEffect transition="in" filter="blinds(horizontal)">
                                      <p:cBhvr>
                                        <p:cTn id="19" dur="500"/>
                                        <p:tgtEl>
                                          <p:spTgt spid="79878">
                                            <p:txEl>
                                              <p:pRg st="6" end="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9878">
                                            <p:txEl>
                                              <p:pRg st="11" end="11"/>
                                            </p:txEl>
                                          </p:spTgt>
                                        </p:tgtEl>
                                        <p:attrNameLst>
                                          <p:attrName>style.visibility</p:attrName>
                                        </p:attrNameLst>
                                      </p:cBhvr>
                                      <p:to>
                                        <p:strVal val="visible"/>
                                      </p:to>
                                    </p:set>
                                    <p:animEffect transition="in" filter="blinds(horizontal)">
                                      <p:cBhvr>
                                        <p:cTn id="22" dur="500"/>
                                        <p:tgtEl>
                                          <p:spTgt spid="79878">
                                            <p:txEl>
                                              <p:pRg st="11" end="1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878">
                                            <p:txEl>
                                              <p:pRg st="12" end="12"/>
                                            </p:txEl>
                                          </p:spTgt>
                                        </p:tgtEl>
                                        <p:attrNameLst>
                                          <p:attrName>style.visibility</p:attrName>
                                        </p:attrNameLst>
                                      </p:cBhvr>
                                      <p:to>
                                        <p:strVal val="visible"/>
                                      </p:to>
                                    </p:set>
                                    <p:animEffect transition="in" filter="blinds(horizontal)">
                                      <p:cBhvr>
                                        <p:cTn id="25" dur="500"/>
                                        <p:tgtEl>
                                          <p:spTgt spid="79878">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9878">
                                            <p:txEl>
                                              <p:pRg st="7" end="7"/>
                                            </p:txEl>
                                          </p:spTgt>
                                        </p:tgtEl>
                                        <p:attrNameLst>
                                          <p:attrName>style.visibility</p:attrName>
                                        </p:attrNameLst>
                                      </p:cBhvr>
                                      <p:to>
                                        <p:strVal val="visible"/>
                                      </p:to>
                                    </p:set>
                                    <p:animEffect transition="in" filter="blinds(horizontal)">
                                      <p:cBhvr>
                                        <p:cTn id="30" dur="500"/>
                                        <p:tgtEl>
                                          <p:spTgt spid="79878">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878">
                                            <p:txEl>
                                              <p:pRg st="8" end="8"/>
                                            </p:txEl>
                                          </p:spTgt>
                                        </p:tgtEl>
                                        <p:attrNameLst>
                                          <p:attrName>style.visibility</p:attrName>
                                        </p:attrNameLst>
                                      </p:cBhvr>
                                      <p:to>
                                        <p:strVal val="visible"/>
                                      </p:to>
                                    </p:set>
                                    <p:animEffect transition="in" filter="blinds(horizontal)">
                                      <p:cBhvr>
                                        <p:cTn id="35" dur="500"/>
                                        <p:tgtEl>
                                          <p:spTgt spid="79878">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878">
                                            <p:txEl>
                                              <p:pRg st="9" end="9"/>
                                            </p:txEl>
                                          </p:spTgt>
                                        </p:tgtEl>
                                        <p:attrNameLst>
                                          <p:attrName>style.visibility</p:attrName>
                                        </p:attrNameLst>
                                      </p:cBhvr>
                                      <p:to>
                                        <p:strVal val="visible"/>
                                      </p:to>
                                    </p:set>
                                    <p:animEffect transition="in" filter="blinds(horizontal)">
                                      <p:cBhvr>
                                        <p:cTn id="40" dur="500"/>
                                        <p:tgtEl>
                                          <p:spTgt spid="79878">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9878">
                                            <p:txEl>
                                              <p:pRg st="10" end="10"/>
                                            </p:txEl>
                                          </p:spTgt>
                                        </p:tgtEl>
                                        <p:attrNameLst>
                                          <p:attrName>style.visibility</p:attrName>
                                        </p:attrNameLst>
                                      </p:cBhvr>
                                      <p:to>
                                        <p:strVal val="visible"/>
                                      </p:to>
                                    </p:set>
                                    <p:animEffect transition="in" filter="blinds(horizontal)">
                                      <p:cBhvr>
                                        <p:cTn id="45" dur="500"/>
                                        <p:tgtEl>
                                          <p:spTgt spid="798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7D81E9F9-5EC4-4431-8746-D7A69B92E36D}"/>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58EF36F-5482-4A69-90BF-3965E210B460}"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26</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81923" name="Text Box 3">
            <a:extLst>
              <a:ext uri="{FF2B5EF4-FFF2-40B4-BE49-F238E27FC236}">
                <a16:creationId xmlns:a16="http://schemas.microsoft.com/office/drawing/2014/main" id="{F5351054-0129-4B12-8016-5208181541C6}"/>
              </a:ext>
            </a:extLst>
          </p:cNvPr>
          <p:cNvSpPr txBox="1">
            <a:spLocks noChangeArrowheads="1"/>
          </p:cNvSpPr>
          <p:nvPr/>
        </p:nvSpPr>
        <p:spPr bwMode="auto">
          <a:xfrm>
            <a:off x="395288" y="836613"/>
            <a:ext cx="828040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源代码用户定义代码部分（续）</a:t>
            </a:r>
            <a:r>
              <a:rPr kumimoji="1" lang="zh-CN" altLang="en-US" b="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      /*  start  of  user programs  */</a:t>
            </a: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int yylex() { /*  lexical  analysis  routine  */</a:t>
            </a: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	………</a:t>
            </a: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int main( ){</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yyparse();  </a:t>
            </a:r>
            <a:r>
              <a:rPr kumimoji="1" lang="en-US" altLang="zh-CN" sz="2200" b="0">
                <a:solidFill>
                  <a:srgbClr val="339933"/>
                </a:solidFill>
                <a:latin typeface="黑体" panose="02010609060101010101" pitchFamily="49" charset="-122"/>
                <a:ea typeface="黑体" panose="02010609060101010101" pitchFamily="49" charset="-122"/>
              </a:rPr>
              <a:t>/*</a:t>
            </a:r>
            <a:r>
              <a:rPr kumimoji="1" lang="zh-CN" altLang="en-US" sz="2200" b="0">
                <a:solidFill>
                  <a:srgbClr val="339933"/>
                </a:solidFill>
                <a:latin typeface="华文行楷" panose="02010800040101010101" pitchFamily="2" charset="-122"/>
                <a:ea typeface="华文行楷" panose="02010800040101010101" pitchFamily="2" charset="-122"/>
              </a:rPr>
              <a:t>调用语法分析程序</a:t>
            </a:r>
            <a:r>
              <a:rPr kumimoji="1" lang="zh-CN" altLang="en-US" sz="2200" b="0">
                <a:solidFill>
                  <a:srgbClr val="339933"/>
                </a:solidFill>
                <a:latin typeface="黑体" panose="02010609060101010101" pitchFamily="49" charset="-122"/>
                <a:ea typeface="黑体" panose="02010609060101010101" pitchFamily="49" charset="-122"/>
              </a:rPr>
              <a:t>*</a:t>
            </a:r>
            <a:r>
              <a:rPr kumimoji="1" lang="en-US" altLang="zh-CN" sz="2200" b="0">
                <a:solidFill>
                  <a:srgbClr val="339933"/>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return 0;</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yyerror() was defined in liby.a</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 If you create a EXE-file without -ly, this function</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 SHOULD defined by hand.</a:t>
            </a:r>
          </a:p>
          <a:p>
            <a:pPr>
              <a:spcBef>
                <a:spcPct val="0"/>
              </a:spcBef>
              <a:spcAft>
                <a:spcPct val="0"/>
              </a:spcAft>
              <a:buClrTx/>
              <a:buSzTx/>
              <a:buFontTx/>
              <a:buNone/>
            </a:pPr>
            <a:r>
              <a:rPr kumimoji="1" lang="en-US" altLang="zh-CN" sz="2200" b="0">
                <a:solidFill>
                  <a:srgbClr val="339933"/>
                </a:solidFill>
                <a:latin typeface="黑体" panose="02010609060101010101" pitchFamily="49" charset="-122"/>
                <a:ea typeface="黑体" panose="02010609060101010101" pitchFamily="49" charset="-122"/>
              </a:rPr>
              <a:t> */</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void yyerror( char *s )</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    fprintf(stderr,"%s\n",s);</a:t>
            </a:r>
          </a:p>
          <a:p>
            <a:pPr>
              <a:spcBef>
                <a:spcPct val="0"/>
              </a:spcBef>
              <a:spcAft>
                <a:spcPct val="0"/>
              </a:spcAft>
              <a:buClrTx/>
              <a:buSzTx/>
              <a:buFontTx/>
              <a:buNone/>
            </a:pPr>
            <a:r>
              <a:rPr kumimoji="1" lang="en-US" altLang="zh-CN" sz="2200" b="0">
                <a:solidFill>
                  <a:schemeClr val="tx1"/>
                </a:solidFill>
                <a:latin typeface="黑体" panose="02010609060101010101" pitchFamily="49" charset="-122"/>
                <a:ea typeface="黑体" panose="02010609060101010101" pitchFamily="49" charset="-122"/>
              </a:rPr>
              <a:t>}</a:t>
            </a:r>
          </a:p>
        </p:txBody>
      </p:sp>
      <p:sp>
        <p:nvSpPr>
          <p:cNvPr id="3" name="标题 2">
            <a:extLst>
              <a:ext uri="{FF2B5EF4-FFF2-40B4-BE49-F238E27FC236}">
                <a16:creationId xmlns:a16="http://schemas.microsoft.com/office/drawing/2014/main" id="{53D35C91-020B-4BAA-B5AC-12D03ECA47C0}"/>
              </a:ext>
            </a:extLst>
          </p:cNvPr>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1923">
                                            <p:txEl>
                                              <p:pRg st="9" end="9"/>
                                            </p:txEl>
                                          </p:spTgt>
                                        </p:tgtEl>
                                        <p:attrNameLst>
                                          <p:attrName>style.visibility</p:attrName>
                                        </p:attrNameLst>
                                      </p:cBhvr>
                                      <p:to>
                                        <p:strVal val="visible"/>
                                      </p:to>
                                    </p:set>
                                    <p:animEffect transition="in" filter="barn(outVertical)">
                                      <p:cBhvr>
                                        <p:cTn id="7" dur="500"/>
                                        <p:tgtEl>
                                          <p:spTgt spid="81923">
                                            <p:txEl>
                                              <p:pRg st="9" end="9"/>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81923">
                                            <p:txEl>
                                              <p:pRg st="10" end="10"/>
                                            </p:txEl>
                                          </p:spTgt>
                                        </p:tgtEl>
                                        <p:attrNameLst>
                                          <p:attrName>style.visibility</p:attrName>
                                        </p:attrNameLst>
                                      </p:cBhvr>
                                      <p:to>
                                        <p:strVal val="visible"/>
                                      </p:to>
                                    </p:set>
                                    <p:animEffect transition="in" filter="barn(outVertical)">
                                      <p:cBhvr>
                                        <p:cTn id="10" dur="500"/>
                                        <p:tgtEl>
                                          <p:spTgt spid="81923">
                                            <p:txEl>
                                              <p:pRg st="10" end="10"/>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81923">
                                            <p:txEl>
                                              <p:pRg st="11" end="11"/>
                                            </p:txEl>
                                          </p:spTgt>
                                        </p:tgtEl>
                                        <p:attrNameLst>
                                          <p:attrName>style.visibility</p:attrName>
                                        </p:attrNameLst>
                                      </p:cBhvr>
                                      <p:to>
                                        <p:strVal val="visible"/>
                                      </p:to>
                                    </p:set>
                                    <p:animEffect transition="in" filter="barn(outVertical)">
                                      <p:cBhvr>
                                        <p:cTn id="13" dur="500"/>
                                        <p:tgtEl>
                                          <p:spTgt spid="81923">
                                            <p:txEl>
                                              <p:pRg st="11" end="11"/>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81923">
                                            <p:txEl>
                                              <p:pRg st="12" end="12"/>
                                            </p:txEl>
                                          </p:spTgt>
                                        </p:tgtEl>
                                        <p:attrNameLst>
                                          <p:attrName>style.visibility</p:attrName>
                                        </p:attrNameLst>
                                      </p:cBhvr>
                                      <p:to>
                                        <p:strVal val="visible"/>
                                      </p:to>
                                    </p:set>
                                    <p:animEffect transition="in" filter="barn(outVertical)">
                                      <p:cBhvr>
                                        <p:cTn id="16" dur="500"/>
                                        <p:tgtEl>
                                          <p:spTgt spid="81923">
                                            <p:txEl>
                                              <p:pRg st="12" end="12"/>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81923">
                                            <p:txEl>
                                              <p:pRg st="13" end="13"/>
                                            </p:txEl>
                                          </p:spTgt>
                                        </p:tgtEl>
                                        <p:attrNameLst>
                                          <p:attrName>style.visibility</p:attrName>
                                        </p:attrNameLst>
                                      </p:cBhvr>
                                      <p:to>
                                        <p:strVal val="visible"/>
                                      </p:to>
                                    </p:set>
                                    <p:animEffect transition="in" filter="barn(outVertical)">
                                      <p:cBhvr>
                                        <p:cTn id="19" dur="500"/>
                                        <p:tgtEl>
                                          <p:spTgt spid="81923">
                                            <p:txEl>
                                              <p:pRg st="13" end="13"/>
                                            </p:txEl>
                                          </p:spTgt>
                                        </p:tgtEl>
                                      </p:cBhvr>
                                    </p:animEffect>
                                  </p:childTnLst>
                                </p:cTn>
                              </p:par>
                              <p:par>
                                <p:cTn id="20" presetID="16" presetClass="entr" presetSubtype="37" fill="hold" nodeType="withEffect">
                                  <p:stCondLst>
                                    <p:cond delay="0"/>
                                  </p:stCondLst>
                                  <p:childTnLst>
                                    <p:set>
                                      <p:cBhvr>
                                        <p:cTn id="21" dur="1" fill="hold">
                                          <p:stCondLst>
                                            <p:cond delay="0"/>
                                          </p:stCondLst>
                                        </p:cTn>
                                        <p:tgtEl>
                                          <p:spTgt spid="81923">
                                            <p:txEl>
                                              <p:pRg st="14" end="14"/>
                                            </p:txEl>
                                          </p:spTgt>
                                        </p:tgtEl>
                                        <p:attrNameLst>
                                          <p:attrName>style.visibility</p:attrName>
                                        </p:attrNameLst>
                                      </p:cBhvr>
                                      <p:to>
                                        <p:strVal val="visible"/>
                                      </p:to>
                                    </p:set>
                                    <p:animEffect transition="in" filter="barn(outVertical)">
                                      <p:cBhvr>
                                        <p:cTn id="22" dur="500"/>
                                        <p:tgtEl>
                                          <p:spTgt spid="81923">
                                            <p:txEl>
                                              <p:pRg st="14" end="14"/>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81923">
                                            <p:txEl>
                                              <p:pRg st="15" end="15"/>
                                            </p:txEl>
                                          </p:spTgt>
                                        </p:tgtEl>
                                        <p:attrNameLst>
                                          <p:attrName>style.visibility</p:attrName>
                                        </p:attrNameLst>
                                      </p:cBhvr>
                                      <p:to>
                                        <p:strVal val="visible"/>
                                      </p:to>
                                    </p:set>
                                    <p:animEffect transition="in" filter="barn(outVertical)">
                                      <p:cBhvr>
                                        <p:cTn id="25" dur="500"/>
                                        <p:tgtEl>
                                          <p:spTgt spid="81923">
                                            <p:txEl>
                                              <p:pRg st="15" end="15"/>
                                            </p:txEl>
                                          </p:spTgt>
                                        </p:tgtEl>
                                      </p:cBhvr>
                                    </p:animEffect>
                                  </p:childTnLst>
                                </p:cTn>
                              </p:par>
                              <p:par>
                                <p:cTn id="26" presetID="16" presetClass="entr" presetSubtype="37" fill="hold" nodeType="withEffect">
                                  <p:stCondLst>
                                    <p:cond delay="0"/>
                                  </p:stCondLst>
                                  <p:childTnLst>
                                    <p:set>
                                      <p:cBhvr>
                                        <p:cTn id="27" dur="1" fill="hold">
                                          <p:stCondLst>
                                            <p:cond delay="0"/>
                                          </p:stCondLst>
                                        </p:cTn>
                                        <p:tgtEl>
                                          <p:spTgt spid="81923">
                                            <p:txEl>
                                              <p:pRg st="16" end="16"/>
                                            </p:txEl>
                                          </p:spTgt>
                                        </p:tgtEl>
                                        <p:attrNameLst>
                                          <p:attrName>style.visibility</p:attrName>
                                        </p:attrNameLst>
                                      </p:cBhvr>
                                      <p:to>
                                        <p:strVal val="visible"/>
                                      </p:to>
                                    </p:set>
                                    <p:animEffect transition="in" filter="barn(outVertical)">
                                      <p:cBhvr>
                                        <p:cTn id="28" dur="500"/>
                                        <p:tgtEl>
                                          <p:spTgt spid="819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12EAD537-BF5F-4905-93D4-9963BFA4F4A0}"/>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3379B29A-4B49-458A-B682-7CC67CF339EF}"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27</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83971" name="Text Box 3">
            <a:extLst>
              <a:ext uri="{FF2B5EF4-FFF2-40B4-BE49-F238E27FC236}">
                <a16:creationId xmlns:a16="http://schemas.microsoft.com/office/drawing/2014/main" id="{CF92B4F1-3F9E-4584-85D2-6A324E3CF0CF}"/>
              </a:ext>
            </a:extLst>
          </p:cNvPr>
          <p:cNvSpPr txBox="1">
            <a:spLocks noChangeArrowheads="1"/>
          </p:cNvSpPr>
          <p:nvPr/>
        </p:nvSpPr>
        <p:spPr bwMode="auto">
          <a:xfrm>
            <a:off x="395288" y="836613"/>
            <a:ext cx="71294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生成可执行程序</a:t>
            </a:r>
            <a:r>
              <a:rPr kumimoji="1" lang="zh-CN" altLang="en-US" b="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bison(YACC</a:t>
            </a:r>
            <a:r>
              <a:rPr kumimoji="1" lang="zh-CN" altLang="en-US" b="0">
                <a:solidFill>
                  <a:schemeClr val="tx1"/>
                </a:solidFill>
                <a:latin typeface="Times New Roman" panose="02020603050405020304" pitchFamily="18" charset="0"/>
                <a:ea typeface="隶书" panose="02010509060101010101" pitchFamily="49" charset="-122"/>
              </a:rPr>
              <a:t>的</a:t>
            </a:r>
            <a:r>
              <a:rPr kumimoji="1" lang="en-US" altLang="zh-CN" b="0">
                <a:solidFill>
                  <a:schemeClr val="tx1"/>
                </a:solidFill>
                <a:latin typeface="Times New Roman" panose="02020603050405020304" pitchFamily="18" charset="0"/>
                <a:ea typeface="隶书" panose="02010509060101010101" pitchFamily="49" charset="-122"/>
              </a:rPr>
              <a:t>GNU</a:t>
            </a:r>
            <a:r>
              <a:rPr kumimoji="1" lang="zh-CN" altLang="en-US" b="0">
                <a:solidFill>
                  <a:schemeClr val="tx1"/>
                </a:solidFill>
                <a:latin typeface="Times New Roman" panose="02020603050405020304" pitchFamily="18" charset="0"/>
                <a:ea typeface="隶书" panose="02010509060101010101" pitchFamily="49" charset="-122"/>
              </a:rPr>
              <a:t>版</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生成</a:t>
            </a:r>
            <a:r>
              <a:rPr kumimoji="1" lang="en-US" altLang="zh-CN" b="0">
                <a:solidFill>
                  <a:schemeClr val="tx1"/>
                </a:solidFill>
                <a:latin typeface="Times New Roman" panose="02020603050405020304" pitchFamily="18" charset="0"/>
                <a:ea typeface="隶书" panose="02010509060101010101" pitchFamily="49" charset="-122"/>
              </a:rPr>
              <a:t>C</a:t>
            </a:r>
            <a:r>
              <a:rPr kumimoji="1" lang="zh-CN" altLang="en-US" b="0">
                <a:solidFill>
                  <a:schemeClr val="tx1"/>
                </a:solidFill>
                <a:latin typeface="Times New Roman" panose="02020603050405020304" pitchFamily="18" charset="0"/>
                <a:ea typeface="隶书" panose="02010509060101010101" pitchFamily="49" charset="-122"/>
              </a:rPr>
              <a:t>源代码</a:t>
            </a: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chemeClr val="tx1"/>
                </a:solidFill>
                <a:latin typeface="Times New Roman" panose="02020603050405020304" pitchFamily="18" charset="0"/>
                <a:ea typeface="隶书" panose="02010509060101010101" pitchFamily="49" charset="-122"/>
              </a:rPr>
              <a:t>bison  -o  mycalc.c  yacc_calc.y</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gcc</a:t>
            </a:r>
            <a:r>
              <a:rPr kumimoji="1" lang="zh-CN" altLang="en-US" b="0">
                <a:solidFill>
                  <a:schemeClr val="tx1"/>
                </a:solidFill>
                <a:latin typeface="Times New Roman" panose="02020603050405020304" pitchFamily="18" charset="0"/>
                <a:ea typeface="隶书" panose="02010509060101010101" pitchFamily="49" charset="-122"/>
              </a:rPr>
              <a:t>编译</a:t>
            </a:r>
            <a:r>
              <a:rPr kumimoji="1" lang="en-US" altLang="zh-CN" b="0">
                <a:solidFill>
                  <a:schemeClr val="tx1"/>
                </a:solidFill>
                <a:latin typeface="Times New Roman" panose="02020603050405020304" pitchFamily="18" charset="0"/>
                <a:ea typeface="隶书" panose="02010509060101010101" pitchFamily="49" charset="-122"/>
              </a:rPr>
              <a:t>C</a:t>
            </a:r>
            <a:r>
              <a:rPr kumimoji="1" lang="zh-CN" altLang="en-US" b="0">
                <a:solidFill>
                  <a:schemeClr val="tx1"/>
                </a:solidFill>
                <a:latin typeface="Times New Roman" panose="02020603050405020304" pitchFamily="18" charset="0"/>
                <a:ea typeface="隶书" panose="02010509060101010101" pitchFamily="49" charset="-122"/>
              </a:rPr>
              <a:t>源代码，并生成可执行程序</a:t>
            </a:r>
            <a:r>
              <a:rPr kumimoji="1" lang="en-US" altLang="zh-CN" b="0">
                <a:solidFill>
                  <a:schemeClr val="tx1"/>
                </a:solidFill>
                <a:latin typeface="Times New Roman" panose="02020603050405020304" pitchFamily="18" charset="0"/>
                <a:ea typeface="隶书" panose="02010509060101010101" pitchFamily="49" charset="-122"/>
              </a:rPr>
              <a:t>mycalc</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	gcc  -o mycalc  mycalc.c</a:t>
            </a:r>
          </a:p>
        </p:txBody>
      </p:sp>
      <p:sp>
        <p:nvSpPr>
          <p:cNvPr id="83972" name="Text Box 4">
            <a:extLst>
              <a:ext uri="{FF2B5EF4-FFF2-40B4-BE49-F238E27FC236}">
                <a16:creationId xmlns:a16="http://schemas.microsoft.com/office/drawing/2014/main" id="{84C7947F-C390-436B-89D9-2816F8F1A0DF}"/>
              </a:ext>
            </a:extLst>
          </p:cNvPr>
          <p:cNvSpPr txBox="1">
            <a:spLocks noChangeArrowheads="1"/>
          </p:cNvSpPr>
          <p:nvPr/>
        </p:nvSpPr>
        <p:spPr bwMode="auto">
          <a:xfrm>
            <a:off x="395288" y="2781300"/>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执行程序</a:t>
            </a:r>
            <a:r>
              <a:rPr kumimoji="1" lang="zh-CN" altLang="en-US" b="0">
                <a:solidFill>
                  <a:schemeClr val="tx1"/>
                </a:solidFill>
                <a:latin typeface="Times New Roman" panose="02020603050405020304" pitchFamily="18" charset="0"/>
                <a:ea typeface="隶书" panose="02010509060101010101" pitchFamily="49" charset="-122"/>
              </a:rPr>
              <a:t>：</a:t>
            </a:r>
          </a:p>
        </p:txBody>
      </p:sp>
      <p:sp>
        <p:nvSpPr>
          <p:cNvPr id="83976" name="Rectangle 8">
            <a:extLst>
              <a:ext uri="{FF2B5EF4-FFF2-40B4-BE49-F238E27FC236}">
                <a16:creationId xmlns:a16="http://schemas.microsoft.com/office/drawing/2014/main" id="{7EC1B425-52D9-480D-BD55-8567DC00604A}"/>
              </a:ext>
            </a:extLst>
          </p:cNvPr>
          <p:cNvSpPr>
            <a:spLocks noChangeArrowheads="1"/>
          </p:cNvSpPr>
          <p:nvPr/>
        </p:nvSpPr>
        <p:spPr bwMode="auto">
          <a:xfrm>
            <a:off x="3852863" y="336232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输出</a:t>
            </a:r>
          </a:p>
        </p:txBody>
      </p:sp>
      <p:sp>
        <p:nvSpPr>
          <p:cNvPr id="83977" name="Rectangle 9">
            <a:extLst>
              <a:ext uri="{FF2B5EF4-FFF2-40B4-BE49-F238E27FC236}">
                <a16:creationId xmlns:a16="http://schemas.microsoft.com/office/drawing/2014/main" id="{B349E6C5-6F8B-4E3E-A92F-60C216D07C35}"/>
              </a:ext>
            </a:extLst>
          </p:cNvPr>
          <p:cNvSpPr>
            <a:spLocks noChangeArrowheads="1"/>
          </p:cNvSpPr>
          <p:nvPr/>
        </p:nvSpPr>
        <p:spPr bwMode="auto">
          <a:xfrm>
            <a:off x="3852863" y="415607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输出</a:t>
            </a:r>
          </a:p>
        </p:txBody>
      </p:sp>
      <p:sp>
        <p:nvSpPr>
          <p:cNvPr id="83978" name="Rectangle 10">
            <a:extLst>
              <a:ext uri="{FF2B5EF4-FFF2-40B4-BE49-F238E27FC236}">
                <a16:creationId xmlns:a16="http://schemas.microsoft.com/office/drawing/2014/main" id="{5555F32F-2C29-402D-83E5-5ACA1D8EEFF3}"/>
              </a:ext>
            </a:extLst>
          </p:cNvPr>
          <p:cNvSpPr>
            <a:spLocks noChangeArrowheads="1"/>
          </p:cNvSpPr>
          <p:nvPr/>
        </p:nvSpPr>
        <p:spPr bwMode="auto">
          <a:xfrm>
            <a:off x="3852863" y="5237163"/>
            <a:ext cx="719137" cy="2873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输出</a:t>
            </a:r>
          </a:p>
        </p:txBody>
      </p:sp>
      <p:sp>
        <p:nvSpPr>
          <p:cNvPr id="83979" name="Rectangle 11">
            <a:extLst>
              <a:ext uri="{FF2B5EF4-FFF2-40B4-BE49-F238E27FC236}">
                <a16:creationId xmlns:a16="http://schemas.microsoft.com/office/drawing/2014/main" id="{926D08C7-7E5B-45CF-86F4-5C44B73E2DD1}"/>
              </a:ext>
            </a:extLst>
          </p:cNvPr>
          <p:cNvSpPr>
            <a:spLocks noChangeArrowheads="1"/>
          </p:cNvSpPr>
          <p:nvPr/>
        </p:nvSpPr>
        <p:spPr bwMode="auto">
          <a:xfrm>
            <a:off x="3852863" y="581342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49" charset="-122"/>
              </a:rPr>
              <a:t>输出</a:t>
            </a:r>
          </a:p>
        </p:txBody>
      </p:sp>
      <p:pic>
        <p:nvPicPr>
          <p:cNvPr id="83974" name="Picture 6">
            <a:extLst>
              <a:ext uri="{FF2B5EF4-FFF2-40B4-BE49-F238E27FC236}">
                <a16:creationId xmlns:a16="http://schemas.microsoft.com/office/drawing/2014/main" id="{E6BCD585-630C-4448-8FB6-69EDA7084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88"/>
          <a:stretch>
            <a:fillRect/>
          </a:stretch>
        </p:blipFill>
        <p:spPr bwMode="auto">
          <a:xfrm>
            <a:off x="4572000" y="2420938"/>
            <a:ext cx="432117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a:extLst>
              <a:ext uri="{FF2B5EF4-FFF2-40B4-BE49-F238E27FC236}">
                <a16:creationId xmlns:a16="http://schemas.microsoft.com/office/drawing/2014/main" id="{C9036367-38A5-4506-8B04-ED1BEE13B9B5}"/>
              </a:ext>
            </a:extLst>
          </p:cNvPr>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实现过程和结果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7" dur="500"/>
                                        <p:tgtEl>
                                          <p:spTgt spid="8397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0" dur="500"/>
                                        <p:tgtEl>
                                          <p:spTgt spid="8397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3" dur="500"/>
                                        <p:tgtEl>
                                          <p:spTgt spid="8397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16" dur="500"/>
                                        <p:tgtEl>
                                          <p:spTgt spid="8397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3972"/>
                                        </p:tgtEl>
                                        <p:attrNameLst>
                                          <p:attrName>style.visibility</p:attrName>
                                        </p:attrNameLst>
                                      </p:cBhvr>
                                      <p:to>
                                        <p:strVal val="visible"/>
                                      </p:to>
                                    </p:set>
                                    <p:animEffect transition="in" filter="blinds(horizontal)">
                                      <p:cBhvr>
                                        <p:cTn id="21" dur="500"/>
                                        <p:tgtEl>
                                          <p:spTgt spid="83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3974"/>
                                        </p:tgtEl>
                                        <p:attrNameLst>
                                          <p:attrName>style.visibility</p:attrName>
                                        </p:attrNameLst>
                                      </p:cBhvr>
                                      <p:to>
                                        <p:strVal val="visible"/>
                                      </p:to>
                                    </p:set>
                                    <p:animEffect transition="in" filter="wipe(left)">
                                      <p:cBhvr>
                                        <p:cTn id="26" dur="500"/>
                                        <p:tgtEl>
                                          <p:spTgt spid="8397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3976"/>
                                        </p:tgtEl>
                                        <p:attrNameLst>
                                          <p:attrName>style.visibility</p:attrName>
                                        </p:attrNameLst>
                                      </p:cBhvr>
                                      <p:to>
                                        <p:strVal val="visible"/>
                                      </p:to>
                                    </p:set>
                                    <p:animEffect transition="in" filter="wipe(left)">
                                      <p:cBhvr>
                                        <p:cTn id="29" dur="500"/>
                                        <p:tgtEl>
                                          <p:spTgt spid="8397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3977"/>
                                        </p:tgtEl>
                                        <p:attrNameLst>
                                          <p:attrName>style.visibility</p:attrName>
                                        </p:attrNameLst>
                                      </p:cBhvr>
                                      <p:to>
                                        <p:strVal val="visible"/>
                                      </p:to>
                                    </p:set>
                                    <p:animEffect transition="in" filter="wipe(left)">
                                      <p:cBhvr>
                                        <p:cTn id="32" dur="500"/>
                                        <p:tgtEl>
                                          <p:spTgt spid="8397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3978"/>
                                        </p:tgtEl>
                                        <p:attrNameLst>
                                          <p:attrName>style.visibility</p:attrName>
                                        </p:attrNameLst>
                                      </p:cBhvr>
                                      <p:to>
                                        <p:strVal val="visible"/>
                                      </p:to>
                                    </p:set>
                                    <p:animEffect transition="in" filter="wipe(left)">
                                      <p:cBhvr>
                                        <p:cTn id="35" dur="500"/>
                                        <p:tgtEl>
                                          <p:spTgt spid="8397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3979"/>
                                        </p:tgtEl>
                                        <p:attrNameLst>
                                          <p:attrName>style.visibility</p:attrName>
                                        </p:attrNameLst>
                                      </p:cBhvr>
                                      <p:to>
                                        <p:strVal val="visible"/>
                                      </p:to>
                                    </p:set>
                                    <p:animEffect transition="in" filter="wipe(left)">
                                      <p:cBhvr>
                                        <p:cTn id="38" dur="5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allAtOnce"/>
      <p:bldP spid="83972" grpId="0"/>
      <p:bldP spid="83976" grpId="0" animBg="1"/>
      <p:bldP spid="83977" grpId="0" animBg="1"/>
      <p:bldP spid="83978" grpId="0" animBg="1"/>
      <p:bldP spid="839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A2FE77E3-737F-45DD-A9EC-5BD10FC556D7}"/>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990794C-5973-48A3-AED6-0D01DD84F014}"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28</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126979" name="Text Box 3">
            <a:extLst>
              <a:ext uri="{FF2B5EF4-FFF2-40B4-BE49-F238E27FC236}">
                <a16:creationId xmlns:a16="http://schemas.microsoft.com/office/drawing/2014/main" id="{220E709A-F2CA-467F-BEBA-D0F8E89AA652}"/>
              </a:ext>
            </a:extLst>
          </p:cNvPr>
          <p:cNvSpPr txBox="1">
            <a:spLocks noChangeArrowheads="1"/>
          </p:cNvSpPr>
          <p:nvPr/>
        </p:nvSpPr>
        <p:spPr bwMode="auto">
          <a:xfrm>
            <a:off x="587375" y="785813"/>
            <a:ext cx="86518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914400" indent="-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基础原理：词法分析、语法分析、语法制导翻译</a:t>
            </a: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关键是深刻理解下面几个文件和它们之间的关系</a:t>
            </a:r>
          </a:p>
          <a:p>
            <a:pPr lvl="1">
              <a:spcBef>
                <a:spcPct val="0"/>
              </a:spcBef>
              <a:spcAft>
                <a:spcPct val="0"/>
              </a:spcAft>
              <a:buClrTx/>
              <a:buSzTx/>
              <a:buFontTx/>
              <a:buNone/>
            </a:pPr>
            <a:endParaRPr kumimoji="1" lang="zh-CN" altLang="en-US" sz="2400">
              <a:solidFill>
                <a:schemeClr val="bg2"/>
              </a:solidFill>
              <a:latin typeface="黑体" panose="02010609060101010101" pitchFamily="49" charset="-122"/>
              <a:ea typeface="黑体" panose="020106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rgbClr val="990000"/>
                </a:solidFill>
                <a:latin typeface="黑体" panose="02010609060101010101" pitchFamily="49" charset="-122"/>
                <a:ea typeface="黑体" panose="02010609060101010101" pitchFamily="49" charset="-122"/>
              </a:rPr>
              <a:t>yylval</a:t>
            </a:r>
            <a:r>
              <a:rPr kumimoji="1" lang="en-US" altLang="zh-CN" b="0">
                <a:solidFill>
                  <a:schemeClr val="tx1"/>
                </a:solidFill>
                <a:latin typeface="Times New Roman" panose="02020603050405020304" pitchFamily="18" charset="0"/>
                <a:ea typeface="隶书" panose="02010509060101010101" pitchFamily="49" charset="-122"/>
              </a:rPr>
              <a:t> </a:t>
            </a:r>
            <a:r>
              <a:rPr kumimoji="1" lang="zh-CN" altLang="en-US" b="0">
                <a:solidFill>
                  <a:srgbClr val="0000FF"/>
                </a:solidFill>
                <a:latin typeface="Times New Roman" panose="02020603050405020304" pitchFamily="18" charset="0"/>
                <a:ea typeface="隶书" panose="02010509060101010101" pitchFamily="49" charset="-122"/>
              </a:rPr>
              <a:t>定义在</a:t>
            </a:r>
            <a:r>
              <a:rPr kumimoji="1" lang="en-US" altLang="zh-CN" b="0">
                <a:solidFill>
                  <a:srgbClr val="0000FF"/>
                </a:solidFill>
                <a:latin typeface="Times New Roman" panose="02020603050405020304" pitchFamily="18" charset="0"/>
                <a:ea typeface="隶书" panose="02010509060101010101" pitchFamily="49" charset="-122"/>
              </a:rPr>
              <a:t>YACC</a:t>
            </a:r>
            <a:r>
              <a:rPr kumimoji="1" lang="zh-CN" altLang="en-US" b="0">
                <a:solidFill>
                  <a:srgbClr val="0000FF"/>
                </a:solidFill>
                <a:latin typeface="Times New Roman" panose="02020603050405020304" pitchFamily="18" charset="0"/>
                <a:ea typeface="隶书" panose="02010509060101010101" pitchFamily="49" charset="-122"/>
              </a:rPr>
              <a:t>产生的代码</a:t>
            </a:r>
            <a:r>
              <a:rPr kumimoji="1" lang="zh-CN" altLang="en-US" b="0">
                <a:solidFill>
                  <a:schemeClr val="tx1"/>
                </a:solidFill>
                <a:latin typeface="Times New Roman" panose="02020603050405020304" pitchFamily="18" charset="0"/>
                <a:ea typeface="隶书" panose="02010509060101010101" pitchFamily="49" charset="-122"/>
              </a:rPr>
              <a:t>中，保存文法符号的语义值；</a:t>
            </a: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chemeClr val="tx1"/>
                </a:solidFill>
                <a:latin typeface="Times New Roman" panose="02020603050405020304" pitchFamily="18" charset="0"/>
                <a:ea typeface="隶书" panose="02010509060101010101" pitchFamily="49" charset="-122"/>
              </a:rPr>
              <a:t>LEX</a:t>
            </a:r>
            <a:r>
              <a:rPr kumimoji="1" lang="zh-CN" altLang="en-US" b="0">
                <a:solidFill>
                  <a:schemeClr val="tx1"/>
                </a:solidFill>
                <a:latin typeface="Times New Roman" panose="02020603050405020304" pitchFamily="18" charset="0"/>
                <a:ea typeface="隶书" panose="02010509060101010101" pitchFamily="49" charset="-122"/>
              </a:rPr>
              <a:t>源程序中若要用</a:t>
            </a:r>
            <a:r>
              <a:rPr kumimoji="1" lang="en-US" altLang="zh-CN" b="0">
                <a:solidFill>
                  <a:srgbClr val="990000"/>
                </a:solidFill>
                <a:latin typeface="黑体" panose="02010609060101010101" pitchFamily="49" charset="-122"/>
                <a:ea typeface="黑体" panose="02010609060101010101" pitchFamily="49" charset="-122"/>
              </a:rPr>
              <a:t>yylval</a:t>
            </a:r>
            <a:r>
              <a:rPr kumimoji="1" lang="zh-CN" altLang="en-US" b="0">
                <a:solidFill>
                  <a:schemeClr val="tx1"/>
                </a:solidFill>
                <a:latin typeface="Times New Roman" panose="02020603050405020304" pitchFamily="18" charset="0"/>
                <a:ea typeface="隶书" panose="02010509060101010101" pitchFamily="49" charset="-122"/>
              </a:rPr>
              <a:t>，其类型应和</a:t>
            </a:r>
            <a:r>
              <a:rPr kumimoji="1" lang="en-US" altLang="zh-CN" b="0">
                <a:solidFill>
                  <a:schemeClr val="tx1"/>
                </a:solidFill>
                <a:latin typeface="Times New Roman" panose="02020603050405020304" pitchFamily="18" charset="0"/>
                <a:ea typeface="隶书" panose="02010509060101010101" pitchFamily="49" charset="-122"/>
              </a:rPr>
              <a:t>YACC</a:t>
            </a:r>
            <a:r>
              <a:rPr kumimoji="1" lang="zh-CN" altLang="en-US" b="0">
                <a:solidFill>
                  <a:schemeClr val="tx1"/>
                </a:solidFill>
                <a:latin typeface="Times New Roman" panose="02020603050405020304" pitchFamily="18" charset="0"/>
                <a:ea typeface="隶书" panose="02010509060101010101" pitchFamily="49" charset="-122"/>
              </a:rPr>
              <a:t>中保持相同</a:t>
            </a:r>
            <a:r>
              <a:rPr kumimoji="1" lang="en-US" altLang="zh-CN" b="0">
                <a:solidFill>
                  <a:schemeClr val="tx1"/>
                </a:solidFill>
                <a:latin typeface="Times New Roman" panose="02020603050405020304" pitchFamily="18" charset="0"/>
                <a:ea typeface="隶书" panose="02010509060101010101" pitchFamily="49" charset="-122"/>
              </a:rPr>
              <a:t>.</a:t>
            </a:r>
          </a:p>
          <a:p>
            <a:pPr>
              <a:spcBef>
                <a:spcPct val="0"/>
              </a:spcBef>
              <a:spcAft>
                <a:spcPct val="0"/>
              </a:spcAft>
              <a:buClrTx/>
              <a:buSzTx/>
              <a:buFontTx/>
              <a:buNone/>
            </a:pP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rgbClr val="990000"/>
                </a:solidFill>
                <a:latin typeface="Times New Roman" panose="02020603050405020304" pitchFamily="18" charset="0"/>
                <a:ea typeface="隶书" panose="02010509060101010101" pitchFamily="49" charset="-122"/>
              </a:rPr>
              <a:t>注意：</a:t>
            </a:r>
            <a:r>
              <a:rPr kumimoji="1" lang="zh-CN" altLang="en-US" b="0">
                <a:solidFill>
                  <a:schemeClr val="tx1"/>
                </a:solidFill>
                <a:latin typeface="黑体" panose="02010609060101010101" pitchFamily="49" charset="-122"/>
                <a:ea typeface="黑体" panose="02010609060101010101" pitchFamily="49" charset="-122"/>
              </a:rPr>
              <a:t>*</a:t>
            </a:r>
            <a:r>
              <a:rPr kumimoji="1" lang="en-US" altLang="zh-CN" b="0">
                <a:solidFill>
                  <a:schemeClr val="tx1"/>
                </a:solidFill>
                <a:latin typeface="黑体" panose="02010609060101010101" pitchFamily="49" charset="-122"/>
                <a:ea typeface="黑体" panose="02010609060101010101" pitchFamily="49" charset="-122"/>
              </a:rPr>
              <a:t>.l </a:t>
            </a:r>
            <a:r>
              <a:rPr kumimoji="1" lang="zh-CN" altLang="en-US" b="0">
                <a:solidFill>
                  <a:schemeClr val="tx1"/>
                </a:solidFill>
                <a:latin typeface="Times New Roman" panose="02020603050405020304" pitchFamily="18" charset="0"/>
                <a:ea typeface="隶书" panose="02010509060101010101" pitchFamily="49" charset="-122"/>
              </a:rPr>
              <a:t>和 </a:t>
            </a:r>
            <a:r>
              <a:rPr kumimoji="1" lang="zh-CN" altLang="en-US" b="0">
                <a:solidFill>
                  <a:schemeClr val="tx1"/>
                </a:solidFill>
                <a:latin typeface="黑体" panose="02010609060101010101" pitchFamily="49" charset="-122"/>
                <a:ea typeface="黑体" panose="02010609060101010101" pitchFamily="49" charset="-122"/>
              </a:rPr>
              <a:t>*</a:t>
            </a:r>
            <a:r>
              <a:rPr kumimoji="1" lang="en-US" altLang="zh-CN" b="0">
                <a:solidFill>
                  <a:schemeClr val="tx1"/>
                </a:solidFill>
                <a:latin typeface="黑体" panose="02010609060101010101" pitchFamily="49" charset="-122"/>
                <a:ea typeface="黑体" panose="02010609060101010101" pitchFamily="49" charset="-122"/>
              </a:rPr>
              <a:t>.y </a:t>
            </a:r>
            <a:r>
              <a:rPr kumimoji="1" lang="zh-CN" altLang="en-US" b="0">
                <a:solidFill>
                  <a:schemeClr val="tx1"/>
                </a:solidFill>
                <a:latin typeface="Times New Roman" panose="02020603050405020304" pitchFamily="18" charset="0"/>
                <a:ea typeface="隶书" panose="02010509060101010101" pitchFamily="49" charset="-122"/>
              </a:rPr>
              <a:t>之间没有必要一定联系</a:t>
            </a:r>
          </a:p>
        </p:txBody>
      </p:sp>
      <p:sp>
        <p:nvSpPr>
          <p:cNvPr id="91140" name="Rectangle 2">
            <a:extLst>
              <a:ext uri="{FF2B5EF4-FFF2-40B4-BE49-F238E27FC236}">
                <a16:creationId xmlns:a16="http://schemas.microsoft.com/office/drawing/2014/main" id="{02EAB05F-84DC-4345-8883-25C24192F7F7}"/>
              </a:ext>
            </a:extLst>
          </p:cNvPr>
          <p:cNvSpPr>
            <a:spLocks noGrp="1" noChangeArrowheads="1"/>
          </p:cNvSpPr>
          <p:nvPr>
            <p:ph type="title"/>
          </p:nvPr>
        </p:nvSpPr>
        <p:spPr>
          <a:xfrm>
            <a:off x="825500" y="188913"/>
            <a:ext cx="5762625" cy="515937"/>
          </a:xfrm>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配合使用</a:t>
            </a:r>
          </a:p>
        </p:txBody>
      </p:sp>
      <p:sp>
        <p:nvSpPr>
          <p:cNvPr id="126982" name="Rectangle 6">
            <a:extLst>
              <a:ext uri="{FF2B5EF4-FFF2-40B4-BE49-F238E27FC236}">
                <a16:creationId xmlns:a16="http://schemas.microsoft.com/office/drawing/2014/main" id="{70096B94-70E8-4B27-B7B8-AE05AC0BC8EE}"/>
              </a:ext>
            </a:extLst>
          </p:cNvPr>
          <p:cNvSpPr>
            <a:spLocks noChangeArrowheads="1"/>
          </p:cNvSpPr>
          <p:nvPr/>
        </p:nvSpPr>
        <p:spPr bwMode="auto">
          <a:xfrm>
            <a:off x="971550" y="16764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*.l</a:t>
            </a:r>
          </a:p>
        </p:txBody>
      </p:sp>
      <p:sp>
        <p:nvSpPr>
          <p:cNvPr id="126983" name="Rectangle 7">
            <a:extLst>
              <a:ext uri="{FF2B5EF4-FFF2-40B4-BE49-F238E27FC236}">
                <a16:creationId xmlns:a16="http://schemas.microsoft.com/office/drawing/2014/main" id="{E2234F51-2465-48FA-BDF8-A9684FE1A27B}"/>
              </a:ext>
            </a:extLst>
          </p:cNvPr>
          <p:cNvSpPr>
            <a:spLocks noChangeArrowheads="1"/>
          </p:cNvSpPr>
          <p:nvPr/>
        </p:nvSpPr>
        <p:spPr bwMode="auto">
          <a:xfrm>
            <a:off x="2916238" y="1628775"/>
            <a:ext cx="5275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lex.yy.c(</a:t>
            </a:r>
            <a:r>
              <a:rPr lang="en-US" altLang="zh-CN" sz="1800" b="0">
                <a:solidFill>
                  <a:srgbClr val="990000"/>
                </a:solidFill>
                <a:latin typeface="黑体" panose="02010609060101010101" pitchFamily="49" charset="-122"/>
                <a:ea typeface="黑体" panose="02010609060101010101" pitchFamily="49" charset="-122"/>
              </a:rPr>
              <a:t>yylex()</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yytext</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yyleng</a:t>
            </a:r>
            <a:r>
              <a:rPr lang="en-US" altLang="zh-CN" sz="1800" b="0">
                <a:solidFill>
                  <a:schemeClr val="tx1"/>
                </a:solidFill>
                <a:latin typeface="黑体" panose="02010609060101010101" pitchFamily="49" charset="-122"/>
                <a:ea typeface="黑体" panose="02010609060101010101" pitchFamily="49" charset="-122"/>
              </a:rPr>
              <a:t>)</a:t>
            </a:r>
          </a:p>
        </p:txBody>
      </p:sp>
      <p:sp>
        <p:nvSpPr>
          <p:cNvPr id="126984" name="Rectangle 8">
            <a:extLst>
              <a:ext uri="{FF2B5EF4-FFF2-40B4-BE49-F238E27FC236}">
                <a16:creationId xmlns:a16="http://schemas.microsoft.com/office/drawing/2014/main" id="{F766C53D-0207-408F-8A7A-DACCBCBD44F6}"/>
              </a:ext>
            </a:extLst>
          </p:cNvPr>
          <p:cNvSpPr>
            <a:spLocks noChangeArrowheads="1"/>
          </p:cNvSpPr>
          <p:nvPr/>
        </p:nvSpPr>
        <p:spPr bwMode="auto">
          <a:xfrm>
            <a:off x="2965450" y="2708275"/>
            <a:ext cx="4846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y.tab.c(</a:t>
            </a:r>
            <a:r>
              <a:rPr lang="en-US" altLang="zh-CN" sz="1800" b="0">
                <a:solidFill>
                  <a:srgbClr val="990000"/>
                </a:solidFill>
                <a:latin typeface="黑体" panose="02010609060101010101" pitchFamily="49" charset="-122"/>
                <a:ea typeface="黑体" panose="02010609060101010101" pitchFamily="49" charset="-122"/>
              </a:rPr>
              <a:t>yyparse()</a:t>
            </a:r>
            <a:r>
              <a:rPr lang="zh-CN" altLang="en-US" sz="1800" b="0">
                <a:solidFill>
                  <a:srgbClr val="990000"/>
                </a:solidFill>
                <a:latin typeface="黑体" panose="02010609060101010101" pitchFamily="49" charset="-122"/>
                <a:ea typeface="黑体" panose="02010609060101010101" pitchFamily="49" charset="-122"/>
              </a:rPr>
              <a:t>、</a:t>
            </a:r>
            <a:r>
              <a:rPr lang="en-US" altLang="zh-CN" sz="1800" b="0">
                <a:solidFill>
                  <a:srgbClr val="990000"/>
                </a:solidFill>
                <a:latin typeface="黑体" panose="02010609060101010101" pitchFamily="49" charset="-122"/>
                <a:ea typeface="黑体" panose="02010609060101010101" pitchFamily="49" charset="-122"/>
              </a:rPr>
              <a:t>yylval </a:t>
            </a:r>
            <a:r>
              <a:rPr lang="en-US" altLang="zh-CN" sz="1800" b="0">
                <a:solidFill>
                  <a:schemeClr val="tx1"/>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y.tab.h</a:t>
            </a:r>
          </a:p>
        </p:txBody>
      </p:sp>
      <p:sp>
        <p:nvSpPr>
          <p:cNvPr id="126985" name="Rectangle 9">
            <a:extLst>
              <a:ext uri="{FF2B5EF4-FFF2-40B4-BE49-F238E27FC236}">
                <a16:creationId xmlns:a16="http://schemas.microsoft.com/office/drawing/2014/main" id="{1FA67351-DA6F-4E29-96CB-0F884CBF9E5A}"/>
              </a:ext>
            </a:extLst>
          </p:cNvPr>
          <p:cNvSpPr>
            <a:spLocks noChangeArrowheads="1"/>
          </p:cNvSpPr>
          <p:nvPr/>
        </p:nvSpPr>
        <p:spPr bwMode="auto">
          <a:xfrm>
            <a:off x="971550" y="2684463"/>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49" charset="-122"/>
                <a:ea typeface="黑体" panose="02010609060101010101" pitchFamily="49" charset="-122"/>
              </a:rPr>
              <a:t>*.y</a:t>
            </a:r>
          </a:p>
        </p:txBody>
      </p:sp>
      <p:sp>
        <p:nvSpPr>
          <p:cNvPr id="126987" name="AutoShape 11">
            <a:extLst>
              <a:ext uri="{FF2B5EF4-FFF2-40B4-BE49-F238E27FC236}">
                <a16:creationId xmlns:a16="http://schemas.microsoft.com/office/drawing/2014/main" id="{BF1E44B6-36B4-4900-BDDE-C0B20AC423CD}"/>
              </a:ext>
            </a:extLst>
          </p:cNvPr>
          <p:cNvSpPr>
            <a:spLocks noChangeArrowheads="1"/>
          </p:cNvSpPr>
          <p:nvPr/>
        </p:nvSpPr>
        <p:spPr bwMode="auto">
          <a:xfrm>
            <a:off x="1835150" y="2924175"/>
            <a:ext cx="1081088" cy="144463"/>
          </a:xfrm>
          <a:prstGeom prst="rightArrow">
            <a:avLst>
              <a:gd name="adj1" fmla="val 50000"/>
              <a:gd name="adj2" fmla="val 18708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26988" name="AutoShape 12">
            <a:extLst>
              <a:ext uri="{FF2B5EF4-FFF2-40B4-BE49-F238E27FC236}">
                <a16:creationId xmlns:a16="http://schemas.microsoft.com/office/drawing/2014/main" id="{163E0819-B1F6-485D-8EC8-4B9E4D48BDED}"/>
              </a:ext>
            </a:extLst>
          </p:cNvPr>
          <p:cNvSpPr>
            <a:spLocks noChangeArrowheads="1"/>
          </p:cNvSpPr>
          <p:nvPr/>
        </p:nvSpPr>
        <p:spPr bwMode="auto">
          <a:xfrm>
            <a:off x="1835150" y="1844675"/>
            <a:ext cx="1081088" cy="144463"/>
          </a:xfrm>
          <a:prstGeom prst="rightArrow">
            <a:avLst>
              <a:gd name="adj1" fmla="val 50000"/>
              <a:gd name="adj2" fmla="val 18708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wipe(left)">
                                      <p:cBhvr>
                                        <p:cTn id="7" dur="500"/>
                                        <p:tgtEl>
                                          <p:spTgt spid="12698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6983"/>
                                        </p:tgtEl>
                                        <p:attrNameLst>
                                          <p:attrName>style.visibility</p:attrName>
                                        </p:attrNameLst>
                                      </p:cBhvr>
                                      <p:to>
                                        <p:strVal val="visible"/>
                                      </p:to>
                                    </p:set>
                                    <p:animEffect transition="in" filter="wipe(left)">
                                      <p:cBhvr>
                                        <p:cTn id="10" dur="500"/>
                                        <p:tgtEl>
                                          <p:spTgt spid="12698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988"/>
                                        </p:tgtEl>
                                        <p:attrNameLst>
                                          <p:attrName>style.visibility</p:attrName>
                                        </p:attrNameLst>
                                      </p:cBhvr>
                                      <p:to>
                                        <p:strVal val="visible"/>
                                      </p:to>
                                    </p:set>
                                    <p:animEffect transition="in" filter="wipe(left)">
                                      <p:cBhvr>
                                        <p:cTn id="13" dur="500"/>
                                        <p:tgtEl>
                                          <p:spTgt spid="1269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6985"/>
                                        </p:tgtEl>
                                        <p:attrNameLst>
                                          <p:attrName>style.visibility</p:attrName>
                                        </p:attrNameLst>
                                      </p:cBhvr>
                                      <p:to>
                                        <p:strVal val="visible"/>
                                      </p:to>
                                    </p:set>
                                    <p:animEffect transition="in" filter="wipe(left)">
                                      <p:cBhvr>
                                        <p:cTn id="18" dur="500"/>
                                        <p:tgtEl>
                                          <p:spTgt spid="12698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6984"/>
                                        </p:tgtEl>
                                        <p:attrNameLst>
                                          <p:attrName>style.visibility</p:attrName>
                                        </p:attrNameLst>
                                      </p:cBhvr>
                                      <p:to>
                                        <p:strVal val="visible"/>
                                      </p:to>
                                    </p:set>
                                    <p:animEffect transition="in" filter="wipe(left)">
                                      <p:cBhvr>
                                        <p:cTn id="21" dur="500"/>
                                        <p:tgtEl>
                                          <p:spTgt spid="12698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6987"/>
                                        </p:tgtEl>
                                        <p:attrNameLst>
                                          <p:attrName>style.visibility</p:attrName>
                                        </p:attrNameLst>
                                      </p:cBhvr>
                                      <p:to>
                                        <p:strVal val="visible"/>
                                      </p:to>
                                    </p:set>
                                    <p:animEffect transition="in" filter="wipe(left)">
                                      <p:cBhvr>
                                        <p:cTn id="24" dur="500"/>
                                        <p:tgtEl>
                                          <p:spTgt spid="126987"/>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26979">
                                            <p:txEl>
                                              <p:pRg st="8" end="8"/>
                                            </p:txEl>
                                          </p:spTgt>
                                        </p:tgtEl>
                                        <p:attrNameLst>
                                          <p:attrName>style.visibility</p:attrName>
                                        </p:attrNameLst>
                                      </p:cBhvr>
                                      <p:to>
                                        <p:strVal val="visible"/>
                                      </p:to>
                                    </p:set>
                                    <p:animEffect transition="in" filter="dissolve">
                                      <p:cBhvr>
                                        <p:cTn id="28" dur="500"/>
                                        <p:tgtEl>
                                          <p:spTgt spid="126979">
                                            <p:txEl>
                                              <p:pRg st="8" end="8"/>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26979">
                                            <p:txEl>
                                              <p:pRg st="9" end="9"/>
                                            </p:txEl>
                                          </p:spTgt>
                                        </p:tgtEl>
                                        <p:attrNameLst>
                                          <p:attrName>style.visibility</p:attrName>
                                        </p:attrNameLst>
                                      </p:cBhvr>
                                      <p:to>
                                        <p:strVal val="visible"/>
                                      </p:to>
                                    </p:set>
                                    <p:animEffect transition="in" filter="dissolve">
                                      <p:cBhvr>
                                        <p:cTn id="31" dur="500"/>
                                        <p:tgtEl>
                                          <p:spTgt spid="126979">
                                            <p:txEl>
                                              <p:pRg st="9" end="9"/>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26979">
                                            <p:txEl>
                                              <p:pRg st="11" end="11"/>
                                            </p:txEl>
                                          </p:spTgt>
                                        </p:tgtEl>
                                        <p:attrNameLst>
                                          <p:attrName>style.visibility</p:attrName>
                                        </p:attrNameLst>
                                      </p:cBhvr>
                                      <p:to>
                                        <p:strVal val="visible"/>
                                      </p:to>
                                    </p:set>
                                    <p:animEffect transition="in" filter="dissolve">
                                      <p:cBhvr>
                                        <p:cTn id="34" dur="500"/>
                                        <p:tgtEl>
                                          <p:spTgt spid="1269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P spid="126983" grpId="0"/>
      <p:bldP spid="126984" grpId="0"/>
      <p:bldP spid="126985" grpId="0"/>
      <p:bldP spid="126987" grpId="0" animBg="1"/>
      <p:bldP spid="12698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6268E453-4509-4241-A383-2D1DAFFF8DB0}"/>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7F3D143-D687-49B6-87F8-4800FB8706F7}"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29</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93187" name="Text Box 3">
            <a:extLst>
              <a:ext uri="{FF2B5EF4-FFF2-40B4-BE49-F238E27FC236}">
                <a16:creationId xmlns:a16="http://schemas.microsoft.com/office/drawing/2014/main" id="{AAA9756E-9DAB-4FD5-B6FF-9D855370B057}"/>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93188" name="Rectangle 4">
            <a:extLst>
              <a:ext uri="{FF2B5EF4-FFF2-40B4-BE49-F238E27FC236}">
                <a16:creationId xmlns:a16="http://schemas.microsoft.com/office/drawing/2014/main" id="{6E9EAEF0-0D9D-44EA-87C2-2AA78D081C3F}"/>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30053" name="Rectangle 5">
            <a:extLst>
              <a:ext uri="{FF2B5EF4-FFF2-40B4-BE49-F238E27FC236}">
                <a16:creationId xmlns:a16="http://schemas.microsoft.com/office/drawing/2014/main" id="{0772B183-96A1-4DFD-8BF4-D5721855F597}"/>
              </a:ext>
            </a:extLst>
          </p:cNvPr>
          <p:cNvSpPr>
            <a:spLocks noChangeArrowheads="1"/>
          </p:cNvSpPr>
          <p:nvPr/>
        </p:nvSpPr>
        <p:spPr bwMode="auto">
          <a:xfrm>
            <a:off x="3635375" y="1484313"/>
            <a:ext cx="4968875" cy="4473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&lt;ctype.h&gt;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&lt;stdio.h&gt;</a:t>
            </a:r>
          </a:p>
          <a:p>
            <a:pPr>
              <a:spcBef>
                <a:spcPct val="0"/>
              </a:spcBef>
              <a:spcAft>
                <a:spcPct val="0"/>
              </a:spcAft>
              <a:buClrTx/>
              <a:buSzTx/>
              <a:buFontTx/>
              <a:buNone/>
            </a:pPr>
            <a:r>
              <a:rPr lang="en-US" altLang="zh-CN" sz="1800" b="0">
                <a:solidFill>
                  <a:srgbClr val="339933"/>
                </a:solidFill>
                <a:latin typeface="Arial" panose="020B0604020202020204" pitchFamily="34" charset="0"/>
                <a:ea typeface="宋体" panose="02010600030101010101" pitchFamily="2" charset="-122"/>
              </a:rPr>
              <a:t>/* type for Yacc semantic stack */</a:t>
            </a:r>
          </a:p>
          <a:p>
            <a:pPr>
              <a:spcBef>
                <a:spcPct val="0"/>
              </a:spcBef>
              <a:spcAft>
                <a:spcPct val="0"/>
              </a:spcAft>
              <a:buClrTx/>
              <a:buSzTx/>
              <a:buFontTx/>
              <a:buNone/>
            </a:pPr>
            <a:r>
              <a:rPr lang="en-US" altLang="zh-CN" sz="1800">
                <a:solidFill>
                  <a:srgbClr val="0000FF"/>
                </a:solidFill>
                <a:latin typeface="Arial" panose="020B0604020202020204" pitchFamily="34" charset="0"/>
                <a:ea typeface="宋体" panose="02010600030101010101" pitchFamily="2" charset="-122"/>
              </a:rPr>
              <a:t>#define YYSTYPE double</a:t>
            </a:r>
          </a:p>
          <a:p>
            <a:pPr>
              <a:spcBef>
                <a:spcPct val="0"/>
              </a:spcBef>
              <a:spcAft>
                <a:spcPct val="0"/>
              </a:spcAft>
              <a:buClrTx/>
              <a:buSzTx/>
              <a:buFontTx/>
              <a:buNone/>
            </a:pPr>
            <a:r>
              <a:rPr lang="en-US" altLang="zh-CN" sz="1800">
                <a:solidFill>
                  <a:srgbClr val="0000FF"/>
                </a:solidFill>
                <a:latin typeface="Arial" panose="020B0604020202020204" pitchFamily="34" charset="0"/>
                <a:ea typeface="宋体" panose="02010600030101010101" pitchFamily="2" charset="-122"/>
              </a:rPr>
              <a:t>extern void yyerror(char*);</a:t>
            </a: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%token</a:t>
            </a:r>
            <a:r>
              <a:rPr lang="en-US" altLang="zh-CN" sz="1800" b="0">
                <a:solidFill>
                  <a:schemeClr val="tx1"/>
                </a:solidFill>
                <a:latin typeface="Arial" panose="020B0604020202020204" pitchFamily="34" charset="0"/>
                <a:ea typeface="宋体" panose="02010600030101010101" pitchFamily="2" charset="-122"/>
              </a:rPr>
              <a:t>    NUMBER</a:t>
            </a: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%left</a:t>
            </a:r>
            <a:r>
              <a:rPr lang="en-US" altLang="zh-CN" sz="1800" b="0">
                <a:solidFill>
                  <a:schemeClr val="tx1"/>
                </a:solidFill>
                <a:latin typeface="Arial" panose="020B0604020202020204" pitchFamily="34" charset="0"/>
                <a:ea typeface="宋体" panose="02010600030101010101" pitchFamily="2" charset="-122"/>
              </a:rPr>
              <a:t>    '+'    '-'</a:t>
            </a: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%left</a:t>
            </a:r>
            <a:r>
              <a:rPr lang="en-US" altLang="zh-CN" sz="1800" b="0">
                <a:solidFill>
                  <a:schemeClr val="tx1"/>
                </a:solidFill>
                <a:latin typeface="Arial" panose="020B0604020202020204" pitchFamily="34" charset="0"/>
                <a:ea typeface="宋体" panose="02010600030101010101" pitchFamily="2" charset="-122"/>
              </a:rPr>
              <a:t>     '*'    '/'</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130054" name="Text Box 6">
            <a:extLst>
              <a:ext uri="{FF2B5EF4-FFF2-40B4-BE49-F238E27FC236}">
                <a16:creationId xmlns:a16="http://schemas.microsoft.com/office/drawing/2014/main" id="{C899EA21-A35E-4A24-A79C-8021DACEC188}"/>
              </a:ext>
            </a:extLst>
          </p:cNvPr>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源程序：声明部分</a:t>
            </a:r>
          </a:p>
        </p:txBody>
      </p:sp>
      <p:sp>
        <p:nvSpPr>
          <p:cNvPr id="130055" name="Text Box 7">
            <a:extLst>
              <a:ext uri="{FF2B5EF4-FFF2-40B4-BE49-F238E27FC236}">
                <a16:creationId xmlns:a16="http://schemas.microsoft.com/office/drawing/2014/main" id="{6585C338-E273-4873-9623-496CC3F0BFBA}"/>
              </a:ext>
            </a:extLst>
          </p:cNvPr>
          <p:cNvSpPr txBox="1">
            <a:spLocks noChangeArrowheads="1"/>
          </p:cNvSpPr>
          <p:nvPr/>
        </p:nvSpPr>
        <p:spPr bwMode="auto">
          <a:xfrm>
            <a:off x="3635375" y="5995988"/>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3192" name="Rectangle 10">
            <a:extLst>
              <a:ext uri="{FF2B5EF4-FFF2-40B4-BE49-F238E27FC236}">
                <a16:creationId xmlns:a16="http://schemas.microsoft.com/office/drawing/2014/main" id="{7058C651-4C7B-4E42-A878-F43D9ACE9D40}"/>
              </a:ext>
            </a:extLst>
          </p:cNvPr>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wheel(4)">
                                      <p:cBhvr>
                                        <p:cTn id="7" dur="500"/>
                                        <p:tgtEl>
                                          <p:spTgt spid="13005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30055"/>
                                        </p:tgtEl>
                                        <p:attrNameLst>
                                          <p:attrName>style.visibility</p:attrName>
                                        </p:attrNameLst>
                                      </p:cBhvr>
                                      <p:to>
                                        <p:strVal val="visible"/>
                                      </p:to>
                                    </p:set>
                                    <p:animEffect transition="in" filter="wheel(4)">
                                      <p:cBhvr>
                                        <p:cTn id="10" dur="500"/>
                                        <p:tgtEl>
                                          <p:spTgt spid="130055"/>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30053"/>
                                        </p:tgtEl>
                                        <p:attrNameLst>
                                          <p:attrName>style.visibility</p:attrName>
                                        </p:attrNameLst>
                                      </p:cBhvr>
                                      <p:to>
                                        <p:strVal val="visible"/>
                                      </p:to>
                                    </p:set>
                                    <p:animEffect transition="in" filter="wheel(8)">
                                      <p:cBhvr>
                                        <p:cTn id="13"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nimBg="1"/>
      <p:bldP spid="1300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EDC58044-7DD6-4F0B-9205-0672BE4FD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3505200" cy="5754155"/>
          </a:xfrm>
        </p:spPr>
      </p:pic>
      <p:sp>
        <p:nvSpPr>
          <p:cNvPr id="9" name="标题 1">
            <a:extLst>
              <a:ext uri="{FF2B5EF4-FFF2-40B4-BE49-F238E27FC236}">
                <a16:creationId xmlns:a16="http://schemas.microsoft.com/office/drawing/2014/main" id="{9F47F201-9003-4634-8D05-8AA82EC85DFF}"/>
              </a:ext>
            </a:extLst>
          </p:cNvPr>
          <p:cNvSpPr>
            <a:spLocks noGrp="1"/>
          </p:cNvSpPr>
          <p:nvPr>
            <p:ph type="title"/>
          </p:nvPr>
        </p:nvSpPr>
        <p:spPr>
          <a:xfrm>
            <a:off x="179388" y="0"/>
            <a:ext cx="8713787" cy="765175"/>
          </a:xfrm>
        </p:spPr>
        <p:txBody>
          <a:bodyPr/>
          <a:lstStyle/>
          <a:p>
            <a:r>
              <a:rPr lang="zh-CN" altLang="en-US" dirty="0"/>
              <a:t>实验（三）语法分析</a:t>
            </a:r>
          </a:p>
        </p:txBody>
      </p:sp>
      <p:sp>
        <p:nvSpPr>
          <p:cNvPr id="10" name="文本框 9">
            <a:extLst>
              <a:ext uri="{FF2B5EF4-FFF2-40B4-BE49-F238E27FC236}">
                <a16:creationId xmlns:a16="http://schemas.microsoft.com/office/drawing/2014/main" id="{83945E01-B97B-471D-8533-BAEDFD4D2898}"/>
              </a:ext>
            </a:extLst>
          </p:cNvPr>
          <p:cNvSpPr txBox="1"/>
          <p:nvPr/>
        </p:nvSpPr>
        <p:spPr bwMode="auto">
          <a:xfrm>
            <a:off x="4254759" y="914400"/>
            <a:ext cx="4267200" cy="1200329"/>
          </a:xfrm>
          <a:prstGeom prst="rect">
            <a:avLst/>
          </a:prstGeom>
          <a:noFill/>
          <a:ln w="9525" algn="ctr">
            <a:solidFill>
              <a:schemeClr val="tx1"/>
            </a:solidFill>
            <a:miter lim="800000"/>
            <a:headEnd/>
            <a:tailEnd/>
          </a:ln>
        </p:spPr>
        <p:txBody>
          <a:bodyPr wrap="square" rtlCol="0">
            <a:spAutoFit/>
          </a:bodyPr>
          <a:lstStyle/>
          <a:p>
            <a:pPr eaLnBrk="1" hangingPunct="1">
              <a:spcBef>
                <a:spcPct val="50000"/>
              </a:spcBef>
            </a:pPr>
            <a:r>
              <a:rPr lang="zh-CN" altLang="en-US" b="1" dirty="0">
                <a:latin typeface="Times New Roman" pitchFamily="18" charset="0"/>
              </a:rPr>
              <a:t>相关文法实例，要求使用辅助语法分析工具实现本程序的文法</a:t>
            </a:r>
          </a:p>
        </p:txBody>
      </p:sp>
      <p:sp>
        <p:nvSpPr>
          <p:cNvPr id="11" name="矩形 10">
            <a:extLst>
              <a:ext uri="{FF2B5EF4-FFF2-40B4-BE49-F238E27FC236}">
                <a16:creationId xmlns:a16="http://schemas.microsoft.com/office/drawing/2014/main" id="{8FEEB3A8-ED83-467E-BFAC-152E86B0FC60}"/>
              </a:ext>
            </a:extLst>
          </p:cNvPr>
          <p:cNvSpPr/>
          <p:nvPr/>
        </p:nvSpPr>
        <p:spPr>
          <a:xfrm>
            <a:off x="4321175" y="2438400"/>
            <a:ext cx="4572000" cy="830997"/>
          </a:xfrm>
          <a:prstGeom prst="rect">
            <a:avLst/>
          </a:prstGeom>
        </p:spPr>
        <p:txBody>
          <a:bodyPr>
            <a:spAutoFit/>
          </a:bodyPr>
          <a:lstStyle/>
          <a:p>
            <a:r>
              <a:rPr lang="zh-CN" altLang="en-US" dirty="0">
                <a:solidFill>
                  <a:srgbClr val="000000"/>
                </a:solidFill>
                <a:latin typeface="Verdana" panose="020B0604030504040204" pitchFamily="34" charset="0"/>
              </a:rPr>
              <a:t>实验要求按归约的先后顺序显示每次归约时所使用的产生式</a:t>
            </a:r>
            <a:endParaRPr lang="zh-CN" altLang="en-US" dirty="0"/>
          </a:p>
        </p:txBody>
      </p:sp>
      <p:sp>
        <p:nvSpPr>
          <p:cNvPr id="12" name="椭圆 11">
            <a:extLst>
              <a:ext uri="{FF2B5EF4-FFF2-40B4-BE49-F238E27FC236}">
                <a16:creationId xmlns:a16="http://schemas.microsoft.com/office/drawing/2014/main" id="{A6C82B19-1AC0-4276-8735-FE463683A333}"/>
              </a:ext>
            </a:extLst>
          </p:cNvPr>
          <p:cNvSpPr/>
          <p:nvPr/>
        </p:nvSpPr>
        <p:spPr bwMode="auto">
          <a:xfrm>
            <a:off x="609600" y="3581400"/>
            <a:ext cx="1295400" cy="838200"/>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5" name="椭圆 14">
            <a:extLst>
              <a:ext uri="{FF2B5EF4-FFF2-40B4-BE49-F238E27FC236}">
                <a16:creationId xmlns:a16="http://schemas.microsoft.com/office/drawing/2014/main" id="{2C94CD5A-1587-4C4B-8D51-FFB04A6C86A0}"/>
              </a:ext>
            </a:extLst>
          </p:cNvPr>
          <p:cNvSpPr/>
          <p:nvPr/>
        </p:nvSpPr>
        <p:spPr bwMode="auto">
          <a:xfrm>
            <a:off x="5410200" y="3810000"/>
            <a:ext cx="2209800" cy="1132622"/>
          </a:xfrm>
          <a:prstGeom prst="ellipse">
            <a:avLst/>
          </a:prstGeom>
          <a:noFill/>
          <a:ln w="9525">
            <a:no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9" name="椭圆 18">
            <a:extLst>
              <a:ext uri="{FF2B5EF4-FFF2-40B4-BE49-F238E27FC236}">
                <a16:creationId xmlns:a16="http://schemas.microsoft.com/office/drawing/2014/main" id="{551CBF2C-1763-46F3-B3F9-53B65D605B6A}"/>
              </a:ext>
            </a:extLst>
          </p:cNvPr>
          <p:cNvSpPr/>
          <p:nvPr/>
        </p:nvSpPr>
        <p:spPr bwMode="auto">
          <a:xfrm>
            <a:off x="403225" y="3581400"/>
            <a:ext cx="2416175" cy="1219200"/>
          </a:xfrm>
          <a:prstGeom prst="ellipse">
            <a:avLst/>
          </a:prstGeom>
          <a:noFill/>
          <a:ln w="9525">
            <a:solidFill>
              <a:srgbClr val="FF0000"/>
            </a:solidFill>
            <a:miter lim="800000"/>
            <a:headEnd/>
            <a:tailEnd/>
          </a:ln>
        </p:spPr>
        <p:txBody>
          <a:bodyPr rtlCol="0" anchor="ctr">
            <a:spAutoFit/>
          </a:bodyPr>
          <a:lstStyle/>
          <a:p>
            <a:pPr marL="342900" indent="-342900" algn="ctr" latinLnBrk="0">
              <a:spcBef>
                <a:spcPct val="20000"/>
              </a:spcBef>
              <a:buClr>
                <a:schemeClr val="accent2"/>
              </a:buClr>
              <a:buFont typeface="Wingdings" pitchFamily="2" charset="2"/>
              <a:buChar char="Ø"/>
            </a:pPr>
            <a:endParaRPr lang="zh-CN" altLang="en-US" sz="2400" dirty="0">
              <a:ln>
                <a:solidFill>
                  <a:srgbClr val="DAFFCD"/>
                </a:solidFill>
              </a:ln>
              <a:solidFill>
                <a:srgbClr val="CC99FF"/>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34559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BDE0959B-198E-4170-A21A-3813D823A709}"/>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950449B9-80D9-46E6-AE99-E04413E86F2A}"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30</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95235" name="Text Box 3">
            <a:extLst>
              <a:ext uri="{FF2B5EF4-FFF2-40B4-BE49-F238E27FC236}">
                <a16:creationId xmlns:a16="http://schemas.microsoft.com/office/drawing/2014/main" id="{028EF970-237A-43BB-8CD7-83F22DE62523}"/>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95236" name="Rectangle 4">
            <a:extLst>
              <a:ext uri="{FF2B5EF4-FFF2-40B4-BE49-F238E27FC236}">
                <a16:creationId xmlns:a16="http://schemas.microsoft.com/office/drawing/2014/main" id="{CD1B6842-24D1-495F-8785-0454848C6829}"/>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31077" name="Rectangle 5">
            <a:extLst>
              <a:ext uri="{FF2B5EF4-FFF2-40B4-BE49-F238E27FC236}">
                <a16:creationId xmlns:a16="http://schemas.microsoft.com/office/drawing/2014/main" id="{0B8EEC57-362E-4584-A2AC-8662BACB2984}"/>
              </a:ext>
            </a:extLst>
          </p:cNvPr>
          <p:cNvSpPr>
            <a:spLocks noChangeArrowheads="1"/>
          </p:cNvSpPr>
          <p:nvPr/>
        </p:nvSpPr>
        <p:spPr bwMode="auto">
          <a:xfrm>
            <a:off x="3635375" y="1484313"/>
            <a:ext cx="4968875" cy="4473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S   :     /*empty statement*/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S E '\n'    { printf("%f\n",$2);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E   : E '+' E     { $$ = $1 + $3;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 E ')'        { $$ = $2;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NUMBER</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131078" name="Text Box 6">
            <a:extLst>
              <a:ext uri="{FF2B5EF4-FFF2-40B4-BE49-F238E27FC236}">
                <a16:creationId xmlns:a16="http://schemas.microsoft.com/office/drawing/2014/main" id="{F4D472CE-57DE-484C-AEC2-B3DF08CA83DF}"/>
              </a:ext>
            </a:extLst>
          </p:cNvPr>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源程序：规则部分</a:t>
            </a:r>
          </a:p>
        </p:txBody>
      </p:sp>
      <p:sp>
        <p:nvSpPr>
          <p:cNvPr id="95239" name="Text Box 7">
            <a:extLst>
              <a:ext uri="{FF2B5EF4-FFF2-40B4-BE49-F238E27FC236}">
                <a16:creationId xmlns:a16="http://schemas.microsoft.com/office/drawing/2014/main" id="{ED43BDE0-B699-4C59-8901-6F39A85BCFEA}"/>
              </a:ext>
            </a:extLst>
          </p:cNvPr>
          <p:cNvSpPr txBox="1">
            <a:spLocks noChangeArrowheads="1"/>
          </p:cNvSpPr>
          <p:nvPr/>
        </p:nvSpPr>
        <p:spPr bwMode="auto">
          <a:xfrm>
            <a:off x="3635375" y="60674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5240" name="Rectangle 14">
            <a:extLst>
              <a:ext uri="{FF2B5EF4-FFF2-40B4-BE49-F238E27FC236}">
                <a16:creationId xmlns:a16="http://schemas.microsoft.com/office/drawing/2014/main" id="{A835E57D-7562-4A4E-8C02-A6231FE11DD3}"/>
              </a:ext>
            </a:extLst>
          </p:cNvPr>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arn(inHorizontal)">
                                      <p:cBhvr>
                                        <p:cTn id="7" dur="500"/>
                                        <p:tgtEl>
                                          <p:spTgt spid="131078"/>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31077"/>
                                        </p:tgtEl>
                                        <p:attrNameLst>
                                          <p:attrName>style.visibility</p:attrName>
                                        </p:attrNameLst>
                                      </p:cBhvr>
                                      <p:to>
                                        <p:strVal val="visible"/>
                                      </p:to>
                                    </p:set>
                                    <p:animEffect transition="in" filter="wheel(8)">
                                      <p:cBhvr>
                                        <p:cTn id="10"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nimBg="1"/>
      <p:bldP spid="1310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AFBB666E-23A5-4BAA-879C-753182987D72}"/>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674FBDDA-57FA-4ABA-8092-A4A677DBB51F}"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31</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97283" name="Text Box 3">
            <a:extLst>
              <a:ext uri="{FF2B5EF4-FFF2-40B4-BE49-F238E27FC236}">
                <a16:creationId xmlns:a16="http://schemas.microsoft.com/office/drawing/2014/main" id="{53EECD53-DD80-48CC-A2F6-77F678A39351}"/>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97284" name="Rectangle 4">
            <a:extLst>
              <a:ext uri="{FF2B5EF4-FFF2-40B4-BE49-F238E27FC236}">
                <a16:creationId xmlns:a16="http://schemas.microsoft.com/office/drawing/2014/main" id="{92F52906-8982-4F56-8E07-AFCA98C79541}"/>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32101" name="Rectangle 5">
            <a:extLst>
              <a:ext uri="{FF2B5EF4-FFF2-40B4-BE49-F238E27FC236}">
                <a16:creationId xmlns:a16="http://schemas.microsoft.com/office/drawing/2014/main" id="{A213587F-426D-4199-8540-F21F8BFA4E7E}"/>
              </a:ext>
            </a:extLst>
          </p:cNvPr>
          <p:cNvSpPr>
            <a:spLocks noChangeArrowheads="1"/>
          </p:cNvSpPr>
          <p:nvPr/>
        </p:nvSpPr>
        <p:spPr bwMode="auto">
          <a:xfrm>
            <a:off x="3635375" y="1484313"/>
            <a:ext cx="4968875"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int main(){</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yyparse();</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return 0;</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void yyerror(char *s){</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fprintf(stderr,"%s\n",s);</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a:t>
            </a:r>
          </a:p>
        </p:txBody>
      </p:sp>
      <p:sp>
        <p:nvSpPr>
          <p:cNvPr id="132102" name="Text Box 6">
            <a:extLst>
              <a:ext uri="{FF2B5EF4-FFF2-40B4-BE49-F238E27FC236}">
                <a16:creationId xmlns:a16="http://schemas.microsoft.com/office/drawing/2014/main" id="{292C8CE3-B60C-4640-AF05-FE2C98E729E9}"/>
              </a:ext>
            </a:extLst>
          </p:cNvPr>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源程序：用户自定义代码</a:t>
            </a:r>
          </a:p>
        </p:txBody>
      </p:sp>
      <p:sp>
        <p:nvSpPr>
          <p:cNvPr id="97287" name="Text Box 7">
            <a:extLst>
              <a:ext uri="{FF2B5EF4-FFF2-40B4-BE49-F238E27FC236}">
                <a16:creationId xmlns:a16="http://schemas.microsoft.com/office/drawing/2014/main" id="{8F1BEEC9-EB7A-406A-808A-E9A745A2C0C7}"/>
              </a:ext>
            </a:extLst>
          </p:cNvPr>
          <p:cNvSpPr txBox="1">
            <a:spLocks noChangeArrowheads="1"/>
          </p:cNvSpPr>
          <p:nvPr/>
        </p:nvSpPr>
        <p:spPr bwMode="auto">
          <a:xfrm>
            <a:off x="3635375" y="5516563"/>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7288" name="Rectangle 13">
            <a:extLst>
              <a:ext uri="{FF2B5EF4-FFF2-40B4-BE49-F238E27FC236}">
                <a16:creationId xmlns:a16="http://schemas.microsoft.com/office/drawing/2014/main" id="{98E23C37-DD3B-4272-9D65-1E1B4C9BF6E2}"/>
              </a:ext>
            </a:extLst>
          </p:cNvPr>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arn(inHorizontal)">
                                      <p:cBhvr>
                                        <p:cTn id="7" dur="500"/>
                                        <p:tgtEl>
                                          <p:spTgt spid="132102"/>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32101"/>
                                        </p:tgtEl>
                                        <p:attrNameLst>
                                          <p:attrName>style.visibility</p:attrName>
                                        </p:attrNameLst>
                                      </p:cBhvr>
                                      <p:to>
                                        <p:strVal val="visible"/>
                                      </p:to>
                                    </p:set>
                                    <p:animEffect transition="in" filter="wheel(8)">
                                      <p:cBhvr>
                                        <p:cTn id="10"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P spid="1321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FCBDA04E-CBDA-4E28-BAE9-7C2AB6B486E6}"/>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83685EA-4712-46B2-836D-10D40A57484C}"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32</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99331" name="Text Box 3">
            <a:extLst>
              <a:ext uri="{FF2B5EF4-FFF2-40B4-BE49-F238E27FC236}">
                <a16:creationId xmlns:a16="http://schemas.microsoft.com/office/drawing/2014/main" id="{22401921-86B9-4C5D-BE78-62B7963E37A1}"/>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99332" name="Rectangle 4">
            <a:extLst>
              <a:ext uri="{FF2B5EF4-FFF2-40B4-BE49-F238E27FC236}">
                <a16:creationId xmlns:a16="http://schemas.microsoft.com/office/drawing/2014/main" id="{35AC7A39-DC1D-4F21-9AFC-F8D29D321E61}"/>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28007" name="Rectangle 7">
            <a:extLst>
              <a:ext uri="{FF2B5EF4-FFF2-40B4-BE49-F238E27FC236}">
                <a16:creationId xmlns:a16="http://schemas.microsoft.com/office/drawing/2014/main" id="{FAA93094-D696-465C-9949-62833B107F58}"/>
              </a:ext>
            </a:extLst>
          </p:cNvPr>
          <p:cNvSpPr>
            <a:spLocks noChangeArrowheads="1"/>
          </p:cNvSpPr>
          <p:nvPr/>
        </p:nvSpPr>
        <p:spPr bwMode="auto">
          <a:xfrm>
            <a:off x="3635375" y="1484313"/>
            <a:ext cx="5113338"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&lt;stdio.h&gt;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&lt;stdlib.h&gt;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&lt;math.h&gt;   </a:t>
            </a:r>
          </a:p>
          <a:p>
            <a:pPr>
              <a:spcBef>
                <a:spcPct val="0"/>
              </a:spcBef>
              <a:spcAft>
                <a:spcPct val="0"/>
              </a:spcAft>
              <a:buClrTx/>
              <a:buSzTx/>
              <a:buFontTx/>
              <a:buNone/>
            </a:pPr>
            <a:r>
              <a:rPr lang="en-US" altLang="zh-CN" sz="1800">
                <a:solidFill>
                  <a:srgbClr val="339933"/>
                </a:solidFill>
                <a:latin typeface="Arial" panose="020B0604020202020204" pitchFamily="34" charset="0"/>
                <a:ea typeface="宋体" panose="02010600030101010101" pitchFamily="2" charset="-122"/>
              </a:rPr>
              <a:t>/* </a:t>
            </a:r>
            <a:r>
              <a:rPr lang="en-US" altLang="zh-CN" sz="1800" b="0">
                <a:solidFill>
                  <a:srgbClr val="339933"/>
                </a:solidFill>
                <a:latin typeface="Arial" panose="020B0604020202020204" pitchFamily="34" charset="0"/>
                <a:ea typeface="宋体" panose="02010600030101010101" pitchFamily="2" charset="-122"/>
              </a:rPr>
              <a:t>created by YACC</a:t>
            </a:r>
            <a:r>
              <a:rPr lang="en-US" altLang="zh-CN" sz="1800">
                <a:solidFill>
                  <a:srgbClr val="339933"/>
                </a:solidFill>
                <a:latin typeface="Arial" panose="020B0604020202020204" pitchFamily="34" charset="0"/>
                <a:ea typeface="宋体" panose="02010600030101010101" pitchFamily="2" charset="-122"/>
              </a:rPr>
              <a:t> */</a:t>
            </a:r>
          </a:p>
          <a:p>
            <a:pPr>
              <a:spcBef>
                <a:spcPct val="0"/>
              </a:spcBef>
              <a:spcAft>
                <a:spcPct val="0"/>
              </a:spcAft>
              <a:buClrTx/>
              <a:buSzTx/>
              <a:buFontTx/>
              <a:buNone/>
            </a:pPr>
            <a:r>
              <a:rPr lang="en-US" altLang="zh-CN" sz="1800">
                <a:solidFill>
                  <a:srgbClr val="990000"/>
                </a:solidFill>
                <a:latin typeface="Arial" panose="020B0604020202020204" pitchFamily="34" charset="0"/>
                <a:ea typeface="宋体" panose="02010600030101010101" pitchFamily="2" charset="-122"/>
              </a:rPr>
              <a:t>#include  "y.tab.h"   </a:t>
            </a:r>
          </a:p>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endParaRPr lang="en-US" altLang="zh-CN" sz="180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[0-9]+[.]?[0-9]*</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99334" name="Text Box 8">
            <a:extLst>
              <a:ext uri="{FF2B5EF4-FFF2-40B4-BE49-F238E27FC236}">
                <a16:creationId xmlns:a16="http://schemas.microsoft.com/office/drawing/2014/main" id="{4F2FE79D-253A-4271-B04A-9FE11199A5AE}"/>
              </a:ext>
            </a:extLst>
          </p:cNvPr>
          <p:cNvSpPr txBox="1">
            <a:spLocks noChangeArrowheads="1"/>
          </p:cNvSpPr>
          <p:nvPr/>
        </p:nvSpPr>
        <p:spPr bwMode="auto">
          <a:xfrm>
            <a:off x="3648075" y="981075"/>
            <a:ext cx="5073650"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LEX</a:t>
            </a:r>
            <a:r>
              <a:rPr lang="zh-CN" altLang="en-US" sz="1800" b="0">
                <a:solidFill>
                  <a:schemeClr val="bg1"/>
                </a:solidFill>
                <a:latin typeface="Arial" panose="020B0604020202020204" pitchFamily="34" charset="0"/>
                <a:ea typeface="隶书" panose="02010509060101010101" pitchFamily="49" charset="-122"/>
              </a:rPr>
              <a:t>源程序：声明部分</a:t>
            </a:r>
          </a:p>
        </p:txBody>
      </p:sp>
      <p:sp>
        <p:nvSpPr>
          <p:cNvPr id="99335" name="Text Box 9">
            <a:extLst>
              <a:ext uri="{FF2B5EF4-FFF2-40B4-BE49-F238E27FC236}">
                <a16:creationId xmlns:a16="http://schemas.microsoft.com/office/drawing/2014/main" id="{DDA415CB-17FF-40CF-AEBD-EB1B2DE745BB}"/>
              </a:ext>
            </a:extLst>
          </p:cNvPr>
          <p:cNvSpPr txBox="1">
            <a:spLocks noChangeArrowheads="1"/>
          </p:cNvSpPr>
          <p:nvPr/>
        </p:nvSpPr>
        <p:spPr bwMode="auto">
          <a:xfrm>
            <a:off x="3635375" y="54451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tokens.l</a:t>
            </a:r>
            <a:endParaRPr lang="en-US" altLang="zh-CN" sz="1800">
              <a:solidFill>
                <a:srgbClr val="990000"/>
              </a:solidFill>
              <a:latin typeface="Arial" panose="020B0604020202020204" pitchFamily="34" charset="0"/>
              <a:ea typeface="隶书" panose="02010509060101010101" pitchFamily="49" charset="-122"/>
            </a:endParaRPr>
          </a:p>
        </p:txBody>
      </p:sp>
      <p:sp>
        <p:nvSpPr>
          <p:cNvPr id="99336" name="Rectangle 12">
            <a:extLst>
              <a:ext uri="{FF2B5EF4-FFF2-40B4-BE49-F238E27FC236}">
                <a16:creationId xmlns:a16="http://schemas.microsoft.com/office/drawing/2014/main" id="{09A0954E-B637-4F30-AACC-F59240ABE79F}"/>
              </a:ext>
            </a:extLst>
          </p:cNvPr>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heel(8)">
                                      <p:cBhvr>
                                        <p:cTn id="7"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0573321E-6816-410A-8D8C-E361F4B48E03}"/>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3389302D-8EFE-4255-960D-F790F214A757}"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33</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1379" name="Text Box 3">
            <a:extLst>
              <a:ext uri="{FF2B5EF4-FFF2-40B4-BE49-F238E27FC236}">
                <a16:creationId xmlns:a16="http://schemas.microsoft.com/office/drawing/2014/main" id="{3E14F088-6F6B-43D9-A344-88388EB1CDF9}"/>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101380" name="Rectangle 4">
            <a:extLst>
              <a:ext uri="{FF2B5EF4-FFF2-40B4-BE49-F238E27FC236}">
                <a16:creationId xmlns:a16="http://schemas.microsoft.com/office/drawing/2014/main" id="{F8FB5351-BFDD-4575-9ADF-73ED0E7AC2F6}"/>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29029" name="Rectangle 5">
            <a:extLst>
              <a:ext uri="{FF2B5EF4-FFF2-40B4-BE49-F238E27FC236}">
                <a16:creationId xmlns:a16="http://schemas.microsoft.com/office/drawing/2014/main" id="{744DB30B-E8A1-44DD-A2A3-A48EA2CD1965}"/>
              </a:ext>
            </a:extLst>
          </p:cNvPr>
          <p:cNvSpPr>
            <a:spLocks noChangeArrowheads="1"/>
          </p:cNvSpPr>
          <p:nvPr/>
        </p:nvSpPr>
        <p:spPr bwMode="auto">
          <a:xfrm>
            <a:off x="3635375" y="1484313"/>
            <a:ext cx="4968875"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r>
              <a:rPr lang="en-US" altLang="zh-CN" sz="1800" b="0">
                <a:solidFill>
                  <a:schemeClr val="accent2"/>
                </a:solidFill>
                <a:latin typeface="Arial" panose="020B0604020202020204" pitchFamily="34" charset="0"/>
                <a:ea typeface="宋体" panose="02010600030101010101" pitchFamily="2" charset="-122"/>
              </a:rPr>
              <a:t>[  \t]</a:t>
            </a:r>
            <a:r>
              <a:rPr lang="en-US" altLang="zh-CN" sz="1800" b="0">
                <a:solidFill>
                  <a:schemeClr val="tx1"/>
                </a:solidFill>
                <a:latin typeface="Arial" panose="020B0604020202020204" pitchFamily="34" charset="0"/>
                <a:ea typeface="宋体" panose="02010600030101010101" pitchFamily="2" charset="-122"/>
              </a:rPr>
              <a:t>        { /*skip blanks*/ }</a:t>
            </a:r>
          </a:p>
          <a:p>
            <a:pPr>
              <a:spcBef>
                <a:spcPct val="0"/>
              </a:spcBef>
              <a:spcAft>
                <a:spcPct val="0"/>
              </a:spcAft>
              <a:buClrTx/>
              <a:buSzTx/>
              <a:buFontTx/>
              <a:buNone/>
            </a:pPr>
            <a:r>
              <a:rPr lang="en-US" altLang="zh-CN" sz="1800" b="0">
                <a:solidFill>
                  <a:schemeClr val="accent2"/>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    </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sscanf(yytext,"%lf",&amp;yylval);</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return </a:t>
            </a:r>
            <a:r>
              <a:rPr lang="en-US" altLang="zh-CN" sz="1800" b="0">
                <a:solidFill>
                  <a:srgbClr val="FF3300"/>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a:t>
            </a:r>
          </a:p>
          <a:p>
            <a:pPr>
              <a:spcBef>
                <a:spcPct val="0"/>
              </a:spcBef>
              <a:spcAft>
                <a:spcPct val="0"/>
              </a:spcAft>
              <a:buClrTx/>
              <a:buSzTx/>
              <a:buFontTx/>
              <a:buNone/>
            </a:pPr>
            <a:r>
              <a:rPr lang="en-US" altLang="zh-CN" sz="1800">
                <a:solidFill>
                  <a:schemeClr val="accent2"/>
                </a:solidFill>
                <a:latin typeface="Arial" panose="020B0604020202020204" pitchFamily="34" charset="0"/>
                <a:ea typeface="宋体" panose="02010600030101010101" pitchFamily="2" charset="-122"/>
              </a:rPr>
              <a:t>\n|.</a:t>
            </a:r>
            <a:r>
              <a:rPr lang="en-US" altLang="zh-CN" sz="1800" b="0">
                <a:solidFill>
                  <a:schemeClr val="tx1"/>
                </a:solidFill>
                <a:latin typeface="Arial" panose="020B0604020202020204" pitchFamily="34" charset="0"/>
                <a:ea typeface="宋体" panose="02010600030101010101" pitchFamily="2" charset="-122"/>
              </a:rPr>
              <a:t>      { return    yytext[0];   }</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int   yywrap()  { return   1;   }</a:t>
            </a: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101382" name="Text Box 6">
            <a:extLst>
              <a:ext uri="{FF2B5EF4-FFF2-40B4-BE49-F238E27FC236}">
                <a16:creationId xmlns:a16="http://schemas.microsoft.com/office/drawing/2014/main" id="{1CFD16E6-D21B-4B44-BB9E-8A3958439315}"/>
              </a:ext>
            </a:extLst>
          </p:cNvPr>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LEX</a:t>
            </a:r>
            <a:r>
              <a:rPr lang="zh-CN" altLang="en-US" sz="1800" b="0">
                <a:solidFill>
                  <a:schemeClr val="bg1"/>
                </a:solidFill>
                <a:latin typeface="Arial" panose="020B0604020202020204" pitchFamily="34" charset="0"/>
                <a:ea typeface="隶书" panose="02010509060101010101" pitchFamily="49" charset="-122"/>
              </a:rPr>
              <a:t>源程序：规则，用户定义代码</a:t>
            </a:r>
          </a:p>
        </p:txBody>
      </p:sp>
      <p:sp>
        <p:nvSpPr>
          <p:cNvPr id="101383" name="Text Box 7">
            <a:extLst>
              <a:ext uri="{FF2B5EF4-FFF2-40B4-BE49-F238E27FC236}">
                <a16:creationId xmlns:a16="http://schemas.microsoft.com/office/drawing/2014/main" id="{3549D237-8C38-4000-B844-25E428A5C8CA}"/>
              </a:ext>
            </a:extLst>
          </p:cNvPr>
          <p:cNvSpPr txBox="1">
            <a:spLocks noChangeArrowheads="1"/>
          </p:cNvSpPr>
          <p:nvPr/>
        </p:nvSpPr>
        <p:spPr bwMode="auto">
          <a:xfrm>
            <a:off x="3635375" y="54451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tokens.l</a:t>
            </a:r>
            <a:endParaRPr lang="en-US" altLang="zh-CN" sz="1800">
              <a:solidFill>
                <a:srgbClr val="990000"/>
              </a:solidFill>
              <a:latin typeface="Arial" panose="020B0604020202020204" pitchFamily="34" charset="0"/>
              <a:ea typeface="隶书" panose="02010509060101010101" pitchFamily="49" charset="-122"/>
            </a:endParaRPr>
          </a:p>
        </p:txBody>
      </p:sp>
      <p:sp>
        <p:nvSpPr>
          <p:cNvPr id="101384" name="Rectangle 10">
            <a:extLst>
              <a:ext uri="{FF2B5EF4-FFF2-40B4-BE49-F238E27FC236}">
                <a16:creationId xmlns:a16="http://schemas.microsoft.com/office/drawing/2014/main" id="{B36C43E3-4222-4B22-B22A-B58EE28F7E7C}"/>
              </a:ext>
            </a:extLst>
          </p:cNvPr>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wheel(8)">
                                      <p:cBhvr>
                                        <p:cTn id="7"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A664E642-C738-435F-90DB-67A9B68B8F88}"/>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17F1D8CA-90F4-47AF-8B63-7CB027D6F40B}"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34</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3427" name="Text Box 3">
            <a:extLst>
              <a:ext uri="{FF2B5EF4-FFF2-40B4-BE49-F238E27FC236}">
                <a16:creationId xmlns:a16="http://schemas.microsoft.com/office/drawing/2014/main" id="{5D346341-9F33-4CFE-A39F-1EB97AABDFA8}"/>
              </a:ext>
            </a:extLst>
          </p:cNvPr>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p>
        </p:txBody>
      </p:sp>
      <p:sp>
        <p:nvSpPr>
          <p:cNvPr id="103428" name="Rectangle 4">
            <a:extLst>
              <a:ext uri="{FF2B5EF4-FFF2-40B4-BE49-F238E27FC236}">
                <a16:creationId xmlns:a16="http://schemas.microsoft.com/office/drawing/2014/main" id="{ED39DB06-0E7C-4593-AEB1-7F9296271600}"/>
              </a:ext>
            </a:extLst>
          </p:cNvPr>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p>
        </p:txBody>
      </p:sp>
      <p:sp>
        <p:nvSpPr>
          <p:cNvPr id="133125" name="Rectangle 5">
            <a:extLst>
              <a:ext uri="{FF2B5EF4-FFF2-40B4-BE49-F238E27FC236}">
                <a16:creationId xmlns:a16="http://schemas.microsoft.com/office/drawing/2014/main" id="{4235EC69-6BDC-4D96-A38A-D880C08E2FD6}"/>
              </a:ext>
            </a:extLst>
          </p:cNvPr>
          <p:cNvSpPr>
            <a:spLocks noChangeArrowheads="1"/>
          </p:cNvSpPr>
          <p:nvPr/>
        </p:nvSpPr>
        <p:spPr bwMode="auto">
          <a:xfrm>
            <a:off x="3635375" y="1484313"/>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1.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FLEX </a:t>
            </a:r>
            <a:r>
              <a:rPr lang="zh-CN" altLang="en-US" sz="1800">
                <a:solidFill>
                  <a:schemeClr val="tx1"/>
                </a:solidFill>
                <a:latin typeface="Arial" panose="020B0604020202020204" pitchFamily="34" charset="0"/>
                <a:ea typeface="楷体_GB2312" pitchFamily="49" charset="-122"/>
              </a:rPr>
              <a:t>生成词法分析器源码</a:t>
            </a:r>
          </a:p>
        </p:txBody>
      </p:sp>
      <p:sp>
        <p:nvSpPr>
          <p:cNvPr id="103430" name="Text Box 6">
            <a:extLst>
              <a:ext uri="{FF2B5EF4-FFF2-40B4-BE49-F238E27FC236}">
                <a16:creationId xmlns:a16="http://schemas.microsoft.com/office/drawing/2014/main" id="{5BF4B6F3-F693-4DA1-BC41-1DFD46959844}"/>
              </a:ext>
            </a:extLst>
          </p:cNvPr>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b="0">
                <a:solidFill>
                  <a:schemeClr val="bg1"/>
                </a:solidFill>
                <a:latin typeface="Arial" panose="020B0604020202020204" pitchFamily="34" charset="0"/>
                <a:ea typeface="隶书" panose="02010509060101010101" pitchFamily="49" charset="-122"/>
              </a:rPr>
              <a:t>生成可执行程序</a:t>
            </a:r>
          </a:p>
        </p:txBody>
      </p:sp>
      <p:sp>
        <p:nvSpPr>
          <p:cNvPr id="133127" name="Text Box 7">
            <a:extLst>
              <a:ext uri="{FF2B5EF4-FFF2-40B4-BE49-F238E27FC236}">
                <a16:creationId xmlns:a16="http://schemas.microsoft.com/office/drawing/2014/main" id="{E3DA2B2D-320F-4233-8D2D-F4E795E80678}"/>
              </a:ext>
            </a:extLst>
          </p:cNvPr>
          <p:cNvSpPr txBox="1">
            <a:spLocks noChangeArrowheads="1"/>
          </p:cNvSpPr>
          <p:nvPr/>
        </p:nvSpPr>
        <p:spPr bwMode="auto">
          <a:xfrm>
            <a:off x="3635375" y="5014913"/>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执行程序</a:t>
            </a: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a:solidFill>
                  <a:schemeClr val="tx1"/>
                </a:solidFill>
                <a:latin typeface="Times New Roman" panose="02020603050405020304" pitchFamily="18" charset="0"/>
                <a:ea typeface="隶书" panose="02010509060101010101" pitchFamily="49" charset="-122"/>
              </a:rPr>
              <a:t>simcalc</a:t>
            </a:r>
          </a:p>
        </p:txBody>
      </p:sp>
      <p:sp>
        <p:nvSpPr>
          <p:cNvPr id="133128" name="Rectangle 8">
            <a:extLst>
              <a:ext uri="{FF2B5EF4-FFF2-40B4-BE49-F238E27FC236}">
                <a16:creationId xmlns:a16="http://schemas.microsoft.com/office/drawing/2014/main" id="{D98D63A5-151D-4436-81FF-F28E4E061007}"/>
              </a:ext>
            </a:extLst>
          </p:cNvPr>
          <p:cNvSpPr>
            <a:spLocks noChangeArrowheads="1"/>
          </p:cNvSpPr>
          <p:nvPr/>
        </p:nvSpPr>
        <p:spPr bwMode="auto">
          <a:xfrm>
            <a:off x="3924300" y="1989138"/>
            <a:ext cx="4608513"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0000FF"/>
                </a:solidFill>
                <a:latin typeface="Arial" panose="020B0604020202020204" pitchFamily="34" charset="0"/>
                <a:ea typeface="楷体_GB2312" pitchFamily="49" charset="-122"/>
              </a:rPr>
              <a:t>flex  tokens.l</a:t>
            </a:r>
            <a:r>
              <a:rPr lang="en-US" altLang="zh-CN" sz="1800">
                <a:solidFill>
                  <a:schemeClr val="tx1"/>
                </a:solidFill>
                <a:latin typeface="Arial" panose="020B0604020202020204" pitchFamily="34" charset="0"/>
                <a:ea typeface="楷体_GB2312" pitchFamily="49" charset="-122"/>
              </a:rPr>
              <a:t>  </a:t>
            </a:r>
            <a:r>
              <a:rPr lang="zh-CN" altLang="en-US" sz="1800">
                <a:solidFill>
                  <a:schemeClr val="tx1"/>
                </a:solidFill>
                <a:latin typeface="Arial" panose="020B0604020202020204" pitchFamily="34" charset="0"/>
                <a:ea typeface="楷体_GB2312" pitchFamily="49" charset="-122"/>
              </a:rPr>
              <a:t>生成文件 </a:t>
            </a:r>
            <a:r>
              <a:rPr lang="en-US" altLang="zh-CN" sz="1800">
                <a:solidFill>
                  <a:schemeClr val="tx1"/>
                </a:solidFill>
                <a:latin typeface="Arial" panose="020B0604020202020204" pitchFamily="34" charset="0"/>
                <a:ea typeface="楷体_GB2312" pitchFamily="49" charset="-122"/>
              </a:rPr>
              <a:t>lex.yy.c</a:t>
            </a:r>
          </a:p>
        </p:txBody>
      </p:sp>
      <p:sp>
        <p:nvSpPr>
          <p:cNvPr id="133129" name="Rectangle 9">
            <a:extLst>
              <a:ext uri="{FF2B5EF4-FFF2-40B4-BE49-F238E27FC236}">
                <a16:creationId xmlns:a16="http://schemas.microsoft.com/office/drawing/2014/main" id="{31AF1DFA-7DA6-4008-859A-D06BAC89C2A8}"/>
              </a:ext>
            </a:extLst>
          </p:cNvPr>
          <p:cNvSpPr>
            <a:spLocks noChangeArrowheads="1"/>
          </p:cNvSpPr>
          <p:nvPr/>
        </p:nvSpPr>
        <p:spPr bwMode="auto">
          <a:xfrm>
            <a:off x="3635375" y="2492375"/>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2.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bison </a:t>
            </a:r>
            <a:r>
              <a:rPr lang="zh-CN" altLang="en-US" sz="1800">
                <a:solidFill>
                  <a:schemeClr val="tx1"/>
                </a:solidFill>
                <a:latin typeface="Arial" panose="020B0604020202020204" pitchFamily="34" charset="0"/>
                <a:ea typeface="楷体_GB2312" pitchFamily="49" charset="-122"/>
              </a:rPr>
              <a:t>生成语法分析器源码</a:t>
            </a:r>
          </a:p>
        </p:txBody>
      </p:sp>
      <p:sp>
        <p:nvSpPr>
          <p:cNvPr id="133130" name="Rectangle 10">
            <a:extLst>
              <a:ext uri="{FF2B5EF4-FFF2-40B4-BE49-F238E27FC236}">
                <a16:creationId xmlns:a16="http://schemas.microsoft.com/office/drawing/2014/main" id="{49B6C4E3-36C9-40DB-84C6-C7AF7C13DC00}"/>
              </a:ext>
            </a:extLst>
          </p:cNvPr>
          <p:cNvSpPr>
            <a:spLocks noChangeArrowheads="1"/>
          </p:cNvSpPr>
          <p:nvPr/>
        </p:nvSpPr>
        <p:spPr bwMode="auto">
          <a:xfrm>
            <a:off x="3924300" y="2997200"/>
            <a:ext cx="5219700" cy="822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0000FF"/>
                </a:solidFill>
                <a:latin typeface="Arial" panose="020B0604020202020204" pitchFamily="34" charset="0"/>
                <a:ea typeface="楷体_GB2312" pitchFamily="49" charset="-122"/>
              </a:rPr>
              <a:t>bison -d –o y.tab.c  parser.y</a:t>
            </a:r>
            <a:r>
              <a:rPr lang="en-US" altLang="zh-CN" sz="1800">
                <a:solidFill>
                  <a:schemeClr val="tx1"/>
                </a:solidFill>
                <a:latin typeface="Arial" panose="020B0604020202020204" pitchFamily="34" charset="0"/>
                <a:ea typeface="楷体_GB2312" pitchFamily="49" charset="-122"/>
              </a:rPr>
              <a:t> </a:t>
            </a:r>
          </a:p>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  </a:t>
            </a:r>
            <a:r>
              <a:rPr lang="zh-CN" altLang="en-US" sz="1800">
                <a:solidFill>
                  <a:schemeClr val="tx1"/>
                </a:solidFill>
                <a:latin typeface="Arial" panose="020B0604020202020204" pitchFamily="34" charset="0"/>
                <a:ea typeface="楷体_GB2312" pitchFamily="49" charset="-122"/>
              </a:rPr>
              <a:t>生成文件 </a:t>
            </a:r>
            <a:r>
              <a:rPr lang="en-US" altLang="zh-CN" sz="1800">
                <a:solidFill>
                  <a:schemeClr val="tx1"/>
                </a:solidFill>
                <a:latin typeface="Arial" panose="020B0604020202020204" pitchFamily="34" charset="0"/>
                <a:ea typeface="楷体_GB2312" pitchFamily="49" charset="-122"/>
              </a:rPr>
              <a:t>y.tab.c </a:t>
            </a:r>
            <a:r>
              <a:rPr lang="zh-CN" altLang="en-US" sz="1800">
                <a:solidFill>
                  <a:schemeClr val="tx1"/>
                </a:solidFill>
                <a:latin typeface="Arial" panose="020B0604020202020204" pitchFamily="34" charset="0"/>
                <a:ea typeface="楷体_GB2312" pitchFamily="49" charset="-122"/>
              </a:rPr>
              <a:t>，</a:t>
            </a:r>
            <a:r>
              <a:rPr lang="en-US" altLang="zh-CN" sz="1800">
                <a:solidFill>
                  <a:schemeClr val="tx1"/>
                </a:solidFill>
                <a:latin typeface="Arial" panose="020B0604020202020204" pitchFamily="34" charset="0"/>
                <a:ea typeface="楷体_GB2312" pitchFamily="49" charset="-122"/>
              </a:rPr>
              <a:t>y.tab.h</a:t>
            </a:r>
          </a:p>
        </p:txBody>
      </p:sp>
      <p:sp>
        <p:nvSpPr>
          <p:cNvPr id="133131" name="Rectangle 11">
            <a:extLst>
              <a:ext uri="{FF2B5EF4-FFF2-40B4-BE49-F238E27FC236}">
                <a16:creationId xmlns:a16="http://schemas.microsoft.com/office/drawing/2014/main" id="{B041B4ED-B1F9-4C67-9B48-263E73386C64}"/>
              </a:ext>
            </a:extLst>
          </p:cNvPr>
          <p:cNvSpPr>
            <a:spLocks noChangeArrowheads="1"/>
          </p:cNvSpPr>
          <p:nvPr/>
        </p:nvSpPr>
        <p:spPr bwMode="auto">
          <a:xfrm>
            <a:off x="3635375" y="3933825"/>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3.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gcc </a:t>
            </a:r>
            <a:r>
              <a:rPr lang="zh-CN" altLang="en-US" sz="1800">
                <a:solidFill>
                  <a:schemeClr val="tx1"/>
                </a:solidFill>
                <a:latin typeface="Arial" panose="020B0604020202020204" pitchFamily="34" charset="0"/>
                <a:ea typeface="楷体_GB2312" pitchFamily="49" charset="-122"/>
              </a:rPr>
              <a:t>编译，生成可执行程序</a:t>
            </a:r>
          </a:p>
        </p:txBody>
      </p:sp>
      <p:sp>
        <p:nvSpPr>
          <p:cNvPr id="133132" name="Rectangle 12">
            <a:extLst>
              <a:ext uri="{FF2B5EF4-FFF2-40B4-BE49-F238E27FC236}">
                <a16:creationId xmlns:a16="http://schemas.microsoft.com/office/drawing/2014/main" id="{44CE0AB7-EAB1-4E3C-A716-89AAEAED6A21}"/>
              </a:ext>
            </a:extLst>
          </p:cNvPr>
          <p:cNvSpPr>
            <a:spLocks noChangeArrowheads="1"/>
          </p:cNvSpPr>
          <p:nvPr/>
        </p:nvSpPr>
        <p:spPr bwMode="auto">
          <a:xfrm>
            <a:off x="3924300" y="4438650"/>
            <a:ext cx="521970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gcc –o </a:t>
            </a:r>
            <a:r>
              <a:rPr lang="en-US" altLang="zh-CN" sz="1800">
                <a:solidFill>
                  <a:srgbClr val="990000"/>
                </a:solidFill>
                <a:latin typeface="Arial" panose="020B0604020202020204" pitchFamily="34" charset="0"/>
                <a:ea typeface="楷体_GB2312" pitchFamily="49" charset="-122"/>
              </a:rPr>
              <a:t>simcalc</a:t>
            </a:r>
            <a:r>
              <a:rPr lang="en-US" altLang="zh-CN" sz="1800">
                <a:solidFill>
                  <a:schemeClr val="tx1"/>
                </a:solidFill>
                <a:latin typeface="Arial" panose="020B0604020202020204" pitchFamily="34" charset="0"/>
                <a:ea typeface="楷体_GB2312" pitchFamily="49" charset="-122"/>
              </a:rPr>
              <a:t>  y.tab.c  lex.yy.c</a:t>
            </a:r>
          </a:p>
        </p:txBody>
      </p:sp>
      <p:sp>
        <p:nvSpPr>
          <p:cNvPr id="103437" name="Rectangle 16">
            <a:extLst>
              <a:ext uri="{FF2B5EF4-FFF2-40B4-BE49-F238E27FC236}">
                <a16:creationId xmlns:a16="http://schemas.microsoft.com/office/drawing/2014/main" id="{8251E315-F69D-4A6B-B737-50C397740D1D}"/>
              </a:ext>
            </a:extLst>
          </p:cNvPr>
          <p:cNvSpPr>
            <a:spLocks noGrp="1" noChangeArrowheads="1"/>
          </p:cNvSpPr>
          <p:nvPr>
            <p:ph type="title"/>
          </p:nvPr>
        </p:nvSpPr>
        <p:spPr>
          <a:xfrm>
            <a:off x="825500" y="188913"/>
            <a:ext cx="4610100" cy="515937"/>
          </a:xfrm>
          <a:noFill/>
        </p:spPr>
        <p:txBody>
          <a:bodyPr/>
          <a:lstStyle/>
          <a:p>
            <a:r>
              <a:rPr lang="en-US" altLang="zh-CN">
                <a:ln>
                  <a:noFill/>
                </a:ln>
                <a:solidFill>
                  <a:srgbClr val="990000"/>
                </a:solidFill>
                <a:latin typeface="黑体" panose="02010609060101010101" pitchFamily="49" charset="-122"/>
                <a:ea typeface="黑体" panose="02010609060101010101" pitchFamily="49"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49" charset="-122"/>
                <a:ea typeface="黑体" panose="02010609060101010101" pitchFamily="49"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arn(outVertical)">
                                      <p:cBhvr>
                                        <p:cTn id="7" dur="500"/>
                                        <p:tgtEl>
                                          <p:spTgt spid="13312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33128"/>
                                        </p:tgtEl>
                                        <p:attrNameLst>
                                          <p:attrName>style.visibility</p:attrName>
                                        </p:attrNameLst>
                                      </p:cBhvr>
                                      <p:to>
                                        <p:strVal val="visible"/>
                                      </p:to>
                                    </p:set>
                                    <p:animEffect transition="in" filter="barn(outVertical)">
                                      <p:cBhvr>
                                        <p:cTn id="10" dur="500"/>
                                        <p:tgtEl>
                                          <p:spTgt spid="1331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3129"/>
                                        </p:tgtEl>
                                        <p:attrNameLst>
                                          <p:attrName>style.visibility</p:attrName>
                                        </p:attrNameLst>
                                      </p:cBhvr>
                                      <p:to>
                                        <p:strVal val="visible"/>
                                      </p:to>
                                    </p:set>
                                    <p:animEffect transition="in" filter="barn(outVertical)">
                                      <p:cBhvr>
                                        <p:cTn id="15" dur="500"/>
                                        <p:tgtEl>
                                          <p:spTgt spid="133129"/>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33130"/>
                                        </p:tgtEl>
                                        <p:attrNameLst>
                                          <p:attrName>style.visibility</p:attrName>
                                        </p:attrNameLst>
                                      </p:cBhvr>
                                      <p:to>
                                        <p:strVal val="visible"/>
                                      </p:to>
                                    </p:set>
                                    <p:animEffect transition="in" filter="barn(outVertical)">
                                      <p:cBhvr>
                                        <p:cTn id="18" dur="500"/>
                                        <p:tgtEl>
                                          <p:spTgt spid="1331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33131"/>
                                        </p:tgtEl>
                                        <p:attrNameLst>
                                          <p:attrName>style.visibility</p:attrName>
                                        </p:attrNameLst>
                                      </p:cBhvr>
                                      <p:to>
                                        <p:strVal val="visible"/>
                                      </p:to>
                                    </p:set>
                                    <p:animEffect transition="in" filter="barn(outVertical)">
                                      <p:cBhvr>
                                        <p:cTn id="23" dur="500"/>
                                        <p:tgtEl>
                                          <p:spTgt spid="133131"/>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33132"/>
                                        </p:tgtEl>
                                        <p:attrNameLst>
                                          <p:attrName>style.visibility</p:attrName>
                                        </p:attrNameLst>
                                      </p:cBhvr>
                                      <p:to>
                                        <p:strVal val="visible"/>
                                      </p:to>
                                    </p:set>
                                    <p:animEffect transition="in" filter="barn(outVertical)">
                                      <p:cBhvr>
                                        <p:cTn id="26" dur="500"/>
                                        <p:tgtEl>
                                          <p:spTgt spid="1331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133127"/>
                                        </p:tgtEl>
                                        <p:attrNameLst>
                                          <p:attrName>style.visibility</p:attrName>
                                        </p:attrNameLst>
                                      </p:cBhvr>
                                      <p:to>
                                        <p:strVal val="visible"/>
                                      </p:to>
                                    </p:set>
                                    <p:animEffect transition="in" filter="barn(outVertical)">
                                      <p:cBhvr>
                                        <p:cTn id="31"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7" grpId="0"/>
      <p:bldP spid="133128" grpId="0"/>
      <p:bldP spid="133129" grpId="0" animBg="1"/>
      <p:bldP spid="133130" grpId="0"/>
      <p:bldP spid="133131" grpId="0" animBg="1"/>
      <p:bldP spid="1331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353BC574-66C5-4F1D-9396-83A4D8D55461}"/>
              </a:ext>
            </a:extLst>
          </p:cNvPr>
          <p:cNvSpPr>
            <a:spLocks noGrp="1"/>
          </p:cNvSpPr>
          <p:nvPr>
            <p:ph type="title"/>
          </p:nvPr>
        </p:nvSpPr>
        <p:spPr>
          <a:xfrm>
            <a:off x="628650" y="365125"/>
            <a:ext cx="7886700" cy="803275"/>
          </a:xfrm>
        </p:spPr>
        <p:txBody>
          <a:bodyPr/>
          <a:lstStyle/>
          <a:p>
            <a:r>
              <a:rPr lang="en-US" altLang="zh-CN" sz="3600">
                <a:ln>
                  <a:noFill/>
                </a:ln>
              </a:rPr>
              <a:t>YACC/Bison</a:t>
            </a:r>
            <a:r>
              <a:rPr lang="zh-CN" altLang="en-US" sz="3600">
                <a:ln>
                  <a:noFill/>
                </a:ln>
                <a:latin typeface="黑体" panose="02010609060101010101" pitchFamily="49" charset="-122"/>
                <a:ea typeface="黑体" panose="02010609060101010101" pitchFamily="49" charset="-122"/>
              </a:rPr>
              <a:t>与</a:t>
            </a:r>
            <a:r>
              <a:rPr lang="en-US" altLang="zh-CN" sz="3600">
                <a:ln>
                  <a:noFill/>
                </a:ln>
                <a:latin typeface="Times New Roman" panose="02020603050405020304" pitchFamily="18" charset="0"/>
                <a:ea typeface="黑体" panose="02010609060101010101" pitchFamily="49" charset="-122"/>
                <a:cs typeface="Times New Roman" panose="02020603050405020304" pitchFamily="18" charset="0"/>
              </a:rPr>
              <a:t>Flex</a:t>
            </a:r>
            <a:r>
              <a:rPr lang="zh-CN" altLang="en-US" sz="3600">
                <a:ln>
                  <a:noFill/>
                </a:ln>
                <a:latin typeface="黑体" panose="02010609060101010101" pitchFamily="49" charset="-122"/>
                <a:ea typeface="黑体" panose="02010609060101010101" pitchFamily="49" charset="-122"/>
              </a:rPr>
              <a:t>联合编程</a:t>
            </a:r>
          </a:p>
        </p:txBody>
      </p:sp>
      <p:sp>
        <p:nvSpPr>
          <p:cNvPr id="3" name="内容占位符 2">
            <a:extLst>
              <a:ext uri="{FF2B5EF4-FFF2-40B4-BE49-F238E27FC236}">
                <a16:creationId xmlns:a16="http://schemas.microsoft.com/office/drawing/2014/main" id="{F7C783A7-8804-47F4-A053-AE808FEF3BB6}"/>
              </a:ext>
            </a:extLst>
          </p:cNvPr>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p>
        </p:txBody>
      </p:sp>
      <p:sp>
        <p:nvSpPr>
          <p:cNvPr id="7" name="矩形 6">
            <a:extLst>
              <a:ext uri="{FF2B5EF4-FFF2-40B4-BE49-F238E27FC236}">
                <a16:creationId xmlns:a16="http://schemas.microsoft.com/office/drawing/2014/main" id="{0286CB93-9F05-4696-BCB3-DE02FE676CCD}"/>
              </a:ext>
            </a:extLst>
          </p:cNvPr>
          <p:cNvSpPr/>
          <p:nvPr/>
        </p:nvSpPr>
        <p:spPr>
          <a:xfrm>
            <a:off x="628650" y="3424238"/>
            <a:ext cx="8159750" cy="2030412"/>
          </a:xfrm>
          <a:prstGeom prst="rect">
            <a:avLst/>
          </a:prstGeom>
        </p:spPr>
        <p:txBody>
          <a:bodyPr>
            <a:spAutoFit/>
          </a:bodyPr>
          <a:lstStyle/>
          <a:p>
            <a:pPr>
              <a:defRPr/>
            </a:pPr>
            <a:r>
              <a:rPr lang="en-US" altLang="zh-CN" dirty="0">
                <a:solidFill>
                  <a:schemeClr val="tx1"/>
                </a:solidFill>
                <a:latin typeface="Monaco" panose="020B0509030404040204" pitchFamily="49" charset="0"/>
              </a:rPr>
              <a:t>%%</a:t>
            </a:r>
          </a:p>
          <a:p>
            <a:pPr>
              <a:defRPr/>
            </a:pPr>
            <a:r>
              <a:rPr lang="en-US" altLang="zh-CN" dirty="0">
                <a:solidFill>
                  <a:schemeClr val="tx1"/>
                </a:solidFill>
                <a:latin typeface="Monaco" panose="020B0509030404040204" pitchFamily="49" charset="0"/>
              </a:rPr>
              <a:t>[0-9]+   { </a:t>
            </a:r>
            <a:r>
              <a:rPr lang="en-US" altLang="zh-CN" dirty="0" err="1">
                <a:solidFill>
                  <a:schemeClr val="tx1"/>
                </a:solidFill>
                <a:latin typeface="Monaco" panose="020B0509030404040204" pitchFamily="49" charset="0"/>
              </a:rPr>
              <a:t>yylval</a:t>
            </a:r>
            <a:r>
              <a:rPr lang="en-US" altLang="zh-CN" dirty="0">
                <a:solidFill>
                  <a:schemeClr val="tx1"/>
                </a:solidFill>
                <a:latin typeface="Monaco" panose="020B0509030404040204" pitchFamily="49" charset="0"/>
              </a:rPr>
              <a:t> = </a:t>
            </a:r>
            <a:r>
              <a:rPr lang="en-US" altLang="zh-CN" dirty="0" err="1">
                <a:solidFill>
                  <a:schemeClr val="tx1"/>
                </a:solidFill>
                <a:latin typeface="Monaco" panose="020B0509030404040204" pitchFamily="49" charset="0"/>
              </a:rPr>
              <a:t>atoi</a:t>
            </a:r>
            <a:r>
              <a:rPr lang="en-US" altLang="zh-CN" dirty="0">
                <a:solidFill>
                  <a:schemeClr val="tx1"/>
                </a:solidFill>
                <a:latin typeface="Monaco" panose="020B0509030404040204" pitchFamily="49" charset="0"/>
              </a:rPr>
              <a:t>(</a:t>
            </a:r>
            <a:r>
              <a:rPr lang="en-US" altLang="zh-CN" dirty="0" err="1">
                <a:solidFill>
                  <a:schemeClr val="tx1"/>
                </a:solidFill>
                <a:latin typeface="Monaco" panose="020B0509030404040204" pitchFamily="49" charset="0"/>
              </a:rPr>
              <a:t>yytext</a:t>
            </a:r>
            <a:r>
              <a:rPr lang="en-US" altLang="zh-CN" dirty="0">
                <a:solidFill>
                  <a:schemeClr val="tx1"/>
                </a:solidFill>
                <a:latin typeface="Monaco" panose="020B0509030404040204" pitchFamily="49" charset="0"/>
              </a:rPr>
              <a:t>); return T_NUM; }</a:t>
            </a:r>
          </a:p>
          <a:p>
            <a:pPr marL="285750" indent="-285750">
              <a:buFontTx/>
              <a:buChar char="-"/>
              <a:defRPr/>
            </a:pPr>
            <a:r>
              <a:rPr lang="en-US" altLang="zh-CN" dirty="0">
                <a:solidFill>
                  <a:schemeClr val="tx1"/>
                </a:solidFill>
                <a:latin typeface="Monaco" panose="020B0509030404040204" pitchFamily="49" charset="0"/>
              </a:rPr>
              <a:t>       { return T_MINUS;}</a:t>
            </a:r>
          </a:p>
          <a:p>
            <a:pPr>
              <a:defRPr/>
            </a:pPr>
            <a:r>
              <a:rPr lang="en-US" altLang="zh-CN" dirty="0">
                <a:solidFill>
                  <a:schemeClr val="tx1"/>
                </a:solidFill>
                <a:latin typeface="Monaco" panose="020B0509030404040204" pitchFamily="49" charset="0"/>
              </a:rPr>
              <a:t>\+       { return T_ADD;}</a:t>
            </a:r>
          </a:p>
          <a:p>
            <a:pPr>
              <a:defRPr/>
            </a:pPr>
            <a:r>
              <a:rPr lang="en-US" altLang="zh-CN" dirty="0">
                <a:solidFill>
                  <a:schemeClr val="tx1"/>
                </a:solidFill>
                <a:latin typeface="Monaco" panose="020B0509030404040204" pitchFamily="49" charset="0"/>
              </a:rPr>
              <a:t>\n       { return T_NEWLINE;}</a:t>
            </a:r>
          </a:p>
          <a:p>
            <a:pPr>
              <a:defRPr/>
            </a:pPr>
            <a:r>
              <a:rPr lang="en-US" altLang="zh-CN" dirty="0">
                <a:solidFill>
                  <a:schemeClr val="tx1"/>
                </a:solidFill>
                <a:latin typeface="Monaco" panose="020B0509030404040204" pitchFamily="49" charset="0"/>
              </a:rPr>
              <a:t>.        { return 0;}</a:t>
            </a:r>
          </a:p>
          <a:p>
            <a:pPr>
              <a:defRPr/>
            </a:pPr>
            <a:r>
              <a:rPr lang="en-US" altLang="zh-CN" dirty="0">
                <a:solidFill>
                  <a:schemeClr val="tx1"/>
                </a:solidFill>
                <a:latin typeface="Monaco" panose="020B050903040404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923D5036-EB3B-4C50-8FFB-50ED7EFB2F14}"/>
              </a:ext>
            </a:extLst>
          </p:cNvPr>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p>
        </p:txBody>
      </p:sp>
      <p:sp>
        <p:nvSpPr>
          <p:cNvPr id="40963" name="矩形 4">
            <a:extLst>
              <a:ext uri="{FF2B5EF4-FFF2-40B4-BE49-F238E27FC236}">
                <a16:creationId xmlns:a16="http://schemas.microsoft.com/office/drawing/2014/main" id="{2AAE5DF8-F1A7-48EA-ABBF-AC7F9A0317A7}"/>
              </a:ext>
            </a:extLst>
          </p:cNvPr>
          <p:cNvSpPr>
            <a:spLocks noChangeArrowheads="1"/>
          </p:cNvSpPr>
          <p:nvPr/>
        </p:nvSpPr>
        <p:spPr bwMode="auto">
          <a:xfrm>
            <a:off x="719138" y="3521075"/>
            <a:ext cx="7181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S   :   E T_NEWLINE   { printf("ans = %d\n",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 empty */   { /* empty */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E   :   E T_ADD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E T_MINUS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    |   T_NUM             { </a:t>
            </a:r>
            <a:r>
              <a:rPr lang="zh-CN" altLang="en-US" sz="1800" b="0">
                <a:solidFill>
                  <a:schemeClr val="accent2"/>
                </a:solidFill>
                <a:latin typeface="Monaco"/>
                <a:ea typeface="宋体" panose="02010600030101010101" pitchFamily="2" charset="-122"/>
              </a:rPr>
              <a:t>$$ = $1;</a:t>
            </a:r>
            <a:r>
              <a:rPr lang="zh-CN" altLang="en-US" sz="1800" b="0">
                <a:solidFill>
                  <a:schemeClr val="tx1"/>
                </a:solidFill>
                <a:latin typeface="Monaco"/>
                <a:ea typeface="宋体" panose="02010600030101010101" pitchFamily="2" charset="-122"/>
              </a:rPr>
              <a:t>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p:txBody>
      </p:sp>
      <p:sp>
        <p:nvSpPr>
          <p:cNvPr id="40964" name="标题 1">
            <a:extLst>
              <a:ext uri="{FF2B5EF4-FFF2-40B4-BE49-F238E27FC236}">
                <a16:creationId xmlns:a16="http://schemas.microsoft.com/office/drawing/2014/main" id="{B385BB9E-CC35-40DF-989C-A4A3B9493FF5}"/>
              </a:ext>
            </a:extLst>
          </p:cNvPr>
          <p:cNvSpPr txBox="1">
            <a:spLocks/>
          </p:cNvSpPr>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49" charset="-122"/>
                <a:ea typeface="黑体" panose="02010609060101010101" pitchFamily="49" charset="-122"/>
              </a:rPr>
              <a:t>与</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Flex</a:t>
            </a:r>
            <a:r>
              <a:rPr lang="zh-CN" altLang="en-US" sz="3600" b="0">
                <a:latin typeface="黑体" panose="02010609060101010101" pitchFamily="49" charset="-122"/>
                <a:ea typeface="黑体" panose="02010609060101010101" pitchFamily="49" charset="-122"/>
              </a:rPr>
              <a:t>联合编程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C206EABB-0701-4913-90DB-1A65D79DE650}"/>
              </a:ext>
            </a:extLst>
          </p:cNvPr>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p>
        </p:txBody>
      </p:sp>
      <p:sp>
        <p:nvSpPr>
          <p:cNvPr id="4" name="矩形 3">
            <a:extLst>
              <a:ext uri="{FF2B5EF4-FFF2-40B4-BE49-F238E27FC236}">
                <a16:creationId xmlns:a16="http://schemas.microsoft.com/office/drawing/2014/main" id="{2A5CA872-0B43-4EC3-AC64-3DE3ED970739}"/>
              </a:ext>
            </a:extLst>
          </p:cNvPr>
          <p:cNvSpPr/>
          <p:nvPr/>
        </p:nvSpPr>
        <p:spPr>
          <a:xfrm>
            <a:off x="181927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token.l</a:t>
            </a:r>
            <a:endParaRPr lang="zh-CN" altLang="en-US">
              <a:solidFill>
                <a:srgbClr val="FFFFFF"/>
              </a:solidFill>
              <a:latin typeface="Verdana" panose="020B0604030504040204" pitchFamily="34" charset="0"/>
              <a:ea typeface="宋体" panose="02010600030101010101" pitchFamily="2" charset="-122"/>
            </a:endParaRPr>
          </a:p>
        </p:txBody>
      </p:sp>
      <p:sp>
        <p:nvSpPr>
          <p:cNvPr id="8" name="矩形 7">
            <a:extLst>
              <a:ext uri="{FF2B5EF4-FFF2-40B4-BE49-F238E27FC236}">
                <a16:creationId xmlns:a16="http://schemas.microsoft.com/office/drawing/2014/main" id="{F3990F79-AE5B-4E0E-8154-C21D32B2EE3C}"/>
              </a:ext>
            </a:extLst>
          </p:cNvPr>
          <p:cNvSpPr/>
          <p:nvPr/>
        </p:nvSpPr>
        <p:spPr>
          <a:xfrm>
            <a:off x="1819275" y="44958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lex.yy.c</a:t>
            </a:r>
            <a:endParaRPr lang="zh-CN" altLang="en-US">
              <a:solidFill>
                <a:srgbClr val="FFFFFF"/>
              </a:solidFill>
              <a:latin typeface="Verdana" panose="020B0604030504040204" pitchFamily="34"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3F53C292-0515-48D6-BB58-3DDEFCE99F03}"/>
              </a:ext>
            </a:extLst>
          </p:cNvPr>
          <p:cNvCxnSpPr>
            <a:stCxn id="4" idx="2"/>
            <a:endCxn id="8" idx="0"/>
          </p:cNvCxnSpPr>
          <p:nvPr/>
        </p:nvCxnSpPr>
        <p:spPr>
          <a:xfrm>
            <a:off x="2716213" y="3879850"/>
            <a:ext cx="0" cy="6159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 name="矩形 11">
            <a:extLst>
              <a:ext uri="{FF2B5EF4-FFF2-40B4-BE49-F238E27FC236}">
                <a16:creationId xmlns:a16="http://schemas.microsoft.com/office/drawing/2014/main" id="{CDF6C21E-0D6A-41C7-A5C7-BADF6DCD43D3}"/>
              </a:ext>
            </a:extLst>
          </p:cNvPr>
          <p:cNvSpPr/>
          <p:nvPr/>
        </p:nvSpPr>
        <p:spPr>
          <a:xfrm>
            <a:off x="470852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parser.y</a:t>
            </a:r>
            <a:endParaRPr lang="zh-CN" altLang="en-US">
              <a:solidFill>
                <a:srgbClr val="FFFFFF"/>
              </a:solidFill>
              <a:latin typeface="Verdana" panose="020B0604030504040204" pitchFamily="34" charset="0"/>
              <a:ea typeface="宋体" panose="02010600030101010101" pitchFamily="2" charset="-122"/>
            </a:endParaRPr>
          </a:p>
        </p:txBody>
      </p:sp>
      <p:sp>
        <p:nvSpPr>
          <p:cNvPr id="13" name="矩形 12">
            <a:extLst>
              <a:ext uri="{FF2B5EF4-FFF2-40B4-BE49-F238E27FC236}">
                <a16:creationId xmlns:a16="http://schemas.microsoft.com/office/drawing/2014/main" id="{00925C40-53B5-4F43-9966-7DD165B3D872}"/>
              </a:ext>
            </a:extLst>
          </p:cNvPr>
          <p:cNvSpPr/>
          <p:nvPr/>
        </p:nvSpPr>
        <p:spPr>
          <a:xfrm>
            <a:off x="4708525" y="44958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parser.tab.c</a:t>
            </a:r>
            <a:endParaRPr lang="zh-CN" altLang="en-US">
              <a:solidFill>
                <a:srgbClr val="FFFFFF"/>
              </a:solidFill>
              <a:latin typeface="Verdana" panose="020B0604030504040204" pitchFamily="34"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D074AE39-3E3E-4769-A7FA-200E106F98C5}"/>
              </a:ext>
            </a:extLst>
          </p:cNvPr>
          <p:cNvCxnSpPr/>
          <p:nvPr/>
        </p:nvCxnSpPr>
        <p:spPr>
          <a:xfrm>
            <a:off x="5605463" y="3879850"/>
            <a:ext cx="0" cy="6159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5" name="直接箭头连接符 14">
            <a:extLst>
              <a:ext uri="{FF2B5EF4-FFF2-40B4-BE49-F238E27FC236}">
                <a16:creationId xmlns:a16="http://schemas.microsoft.com/office/drawing/2014/main" id="{3FFE44C0-8408-4681-AD30-9424AFA58E5A}"/>
              </a:ext>
            </a:extLst>
          </p:cNvPr>
          <p:cNvCxnSpPr>
            <a:endCxn id="17" idx="0"/>
          </p:cNvCxnSpPr>
          <p:nvPr/>
        </p:nvCxnSpPr>
        <p:spPr>
          <a:xfrm>
            <a:off x="2690813" y="4940300"/>
            <a:ext cx="1433512"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7" name="矩形 16">
            <a:extLst>
              <a:ext uri="{FF2B5EF4-FFF2-40B4-BE49-F238E27FC236}">
                <a16:creationId xmlns:a16="http://schemas.microsoft.com/office/drawing/2014/main" id="{32100562-E103-4F9A-BFB7-5A5E8B655751}"/>
              </a:ext>
            </a:extLst>
          </p:cNvPr>
          <p:cNvSpPr/>
          <p:nvPr/>
        </p:nvSpPr>
        <p:spPr>
          <a:xfrm>
            <a:off x="3227388" y="5781675"/>
            <a:ext cx="1792287" cy="446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a:solidFill>
                  <a:srgbClr val="FFFFFF"/>
                </a:solidFill>
                <a:latin typeface="Verdana" panose="020B0604030504040204" pitchFamily="34" charset="0"/>
                <a:ea typeface="宋体" panose="02010600030101010101" pitchFamily="2" charset="-122"/>
              </a:rPr>
              <a:t>可执行文件</a:t>
            </a:r>
          </a:p>
        </p:txBody>
      </p:sp>
      <p:cxnSp>
        <p:nvCxnSpPr>
          <p:cNvPr id="19" name="直接箭头连接符 18">
            <a:extLst>
              <a:ext uri="{FF2B5EF4-FFF2-40B4-BE49-F238E27FC236}">
                <a16:creationId xmlns:a16="http://schemas.microsoft.com/office/drawing/2014/main" id="{196A706B-7E70-4ADF-9370-0E58B8A25195}"/>
              </a:ext>
            </a:extLst>
          </p:cNvPr>
          <p:cNvCxnSpPr>
            <a:stCxn id="13" idx="2"/>
            <a:endCxn id="17" idx="0"/>
          </p:cNvCxnSpPr>
          <p:nvPr/>
        </p:nvCxnSpPr>
        <p:spPr>
          <a:xfrm flipH="1">
            <a:off x="4124325" y="4940300"/>
            <a:ext cx="1481138"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2" name="矩形 21">
            <a:extLst>
              <a:ext uri="{FF2B5EF4-FFF2-40B4-BE49-F238E27FC236}">
                <a16:creationId xmlns:a16="http://schemas.microsoft.com/office/drawing/2014/main" id="{66D9F537-7733-4F50-AD0D-33D65E4B6AD4}"/>
              </a:ext>
            </a:extLst>
          </p:cNvPr>
          <p:cNvSpPr>
            <a:spLocks noChangeArrowheads="1"/>
          </p:cNvSpPr>
          <p:nvPr/>
        </p:nvSpPr>
        <p:spPr bwMode="auto">
          <a:xfrm>
            <a:off x="506413" y="4537075"/>
            <a:ext cx="119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3" name="矩形 22">
            <a:extLst>
              <a:ext uri="{FF2B5EF4-FFF2-40B4-BE49-F238E27FC236}">
                <a16:creationId xmlns:a16="http://schemas.microsoft.com/office/drawing/2014/main" id="{55B4CF03-4505-4D42-85FE-6976BD8F1279}"/>
              </a:ext>
            </a:extLst>
          </p:cNvPr>
          <p:cNvSpPr>
            <a:spLocks noChangeArrowheads="1"/>
          </p:cNvSpPr>
          <p:nvPr/>
        </p:nvSpPr>
        <p:spPr bwMode="auto">
          <a:xfrm>
            <a:off x="6680200" y="4533900"/>
            <a:ext cx="1193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4" name="矩形 23">
            <a:extLst>
              <a:ext uri="{FF2B5EF4-FFF2-40B4-BE49-F238E27FC236}">
                <a16:creationId xmlns:a16="http://schemas.microsoft.com/office/drawing/2014/main" id="{2E99B5AB-DBDE-4A35-80B3-F8A8896AF67C}"/>
              </a:ext>
            </a:extLst>
          </p:cNvPr>
          <p:cNvSpPr>
            <a:spLocks noChangeArrowheads="1"/>
          </p:cNvSpPr>
          <p:nvPr/>
        </p:nvSpPr>
        <p:spPr bwMode="auto">
          <a:xfrm>
            <a:off x="2005013" y="592296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重复定义</a:t>
            </a:r>
          </a:p>
        </p:txBody>
      </p:sp>
      <p:sp>
        <p:nvSpPr>
          <p:cNvPr id="25" name="矩形 24">
            <a:extLst>
              <a:ext uri="{FF2B5EF4-FFF2-40B4-BE49-F238E27FC236}">
                <a16:creationId xmlns:a16="http://schemas.microsoft.com/office/drawing/2014/main" id="{BC41C569-63A8-449E-8888-F759C1571AC3}"/>
              </a:ext>
            </a:extLst>
          </p:cNvPr>
          <p:cNvSpPr>
            <a:spLocks noChangeArrowheads="1"/>
          </p:cNvSpPr>
          <p:nvPr/>
        </p:nvSpPr>
        <p:spPr bwMode="auto">
          <a:xfrm>
            <a:off x="1889125" y="544988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找不到定义</a:t>
            </a:r>
          </a:p>
        </p:txBody>
      </p:sp>
      <p:sp>
        <p:nvSpPr>
          <p:cNvPr id="26" name="矩形 25">
            <a:extLst>
              <a:ext uri="{FF2B5EF4-FFF2-40B4-BE49-F238E27FC236}">
                <a16:creationId xmlns:a16="http://schemas.microsoft.com/office/drawing/2014/main" id="{90DF3FCE-9A7D-4EFB-9B5A-4CCEA2E6FF9D}"/>
              </a:ext>
            </a:extLst>
          </p:cNvPr>
          <p:cNvSpPr>
            <a:spLocks noChangeArrowheads="1"/>
          </p:cNvSpPr>
          <p:nvPr/>
        </p:nvSpPr>
        <p:spPr bwMode="auto">
          <a:xfrm>
            <a:off x="5805488" y="4003675"/>
            <a:ext cx="1470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bison 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27" name="矩形 26">
            <a:extLst>
              <a:ext uri="{FF2B5EF4-FFF2-40B4-BE49-F238E27FC236}">
                <a16:creationId xmlns:a16="http://schemas.microsoft.com/office/drawing/2014/main" id="{2D00F712-630C-40DC-B830-C090BADAD038}"/>
              </a:ext>
            </a:extLst>
          </p:cNvPr>
          <p:cNvSpPr>
            <a:spLocks noChangeArrowheads="1"/>
          </p:cNvSpPr>
          <p:nvPr/>
        </p:nvSpPr>
        <p:spPr bwMode="auto">
          <a:xfrm>
            <a:off x="2876550" y="4017963"/>
            <a:ext cx="1214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flex 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42002" name="标题 1">
            <a:extLst>
              <a:ext uri="{FF2B5EF4-FFF2-40B4-BE49-F238E27FC236}">
                <a16:creationId xmlns:a16="http://schemas.microsoft.com/office/drawing/2014/main" id="{4115B783-AE10-471E-BED2-23E45BB3AE81}"/>
              </a:ext>
            </a:extLst>
          </p:cNvPr>
          <p:cNvSpPr txBox="1">
            <a:spLocks/>
          </p:cNvSpPr>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49" charset="-122"/>
                <a:ea typeface="黑体" panose="02010609060101010101" pitchFamily="49" charset="-122"/>
              </a:rPr>
              <a:t>与</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Flex</a:t>
            </a:r>
            <a:r>
              <a:rPr lang="zh-CN" altLang="en-US" sz="3600" b="0">
                <a:latin typeface="黑体" panose="02010609060101010101" pitchFamily="49" charset="-122"/>
                <a:ea typeface="黑体" panose="02010609060101010101" pitchFamily="49" charset="-122"/>
              </a:rPr>
              <a:t>联合编程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xit" presetSubtype="0" fill="hold" grpId="1" nodeType="with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17" grpId="0" animBg="1"/>
      <p:bldP spid="22" grpId="0"/>
      <p:bldP spid="23" grpId="0"/>
      <p:bldP spid="24" grpId="0"/>
      <p:bldP spid="25" grpId="0"/>
      <p:bldP spid="25" grpId="1"/>
      <p:bldP spid="26"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3B76EA7B-7404-48DA-AB16-784572AF275C}"/>
              </a:ext>
            </a:extLst>
          </p:cNvPr>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p>
        </p:txBody>
      </p:sp>
      <p:sp>
        <p:nvSpPr>
          <p:cNvPr id="4" name="矩形 3">
            <a:extLst>
              <a:ext uri="{FF2B5EF4-FFF2-40B4-BE49-F238E27FC236}">
                <a16:creationId xmlns:a16="http://schemas.microsoft.com/office/drawing/2014/main" id="{0A55E734-0C62-4988-B5B7-77EBDEB6E083}"/>
              </a:ext>
            </a:extLst>
          </p:cNvPr>
          <p:cNvSpPr/>
          <p:nvPr/>
        </p:nvSpPr>
        <p:spPr>
          <a:xfrm>
            <a:off x="181927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token.l</a:t>
            </a:r>
            <a:endParaRPr lang="zh-CN" altLang="en-US">
              <a:solidFill>
                <a:srgbClr val="FFFFFF"/>
              </a:solidFill>
              <a:latin typeface="Verdana" panose="020B0604030504040204" pitchFamily="34" charset="0"/>
              <a:ea typeface="宋体" panose="02010600030101010101" pitchFamily="2" charset="-122"/>
            </a:endParaRPr>
          </a:p>
        </p:txBody>
      </p:sp>
      <p:sp>
        <p:nvSpPr>
          <p:cNvPr id="8" name="矩形 7">
            <a:extLst>
              <a:ext uri="{FF2B5EF4-FFF2-40B4-BE49-F238E27FC236}">
                <a16:creationId xmlns:a16="http://schemas.microsoft.com/office/drawing/2014/main" id="{CC9C2ED1-D02B-4B98-9657-BFE04B45EE26}"/>
              </a:ext>
            </a:extLst>
          </p:cNvPr>
          <p:cNvSpPr/>
          <p:nvPr/>
        </p:nvSpPr>
        <p:spPr>
          <a:xfrm>
            <a:off x="181927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lex.yy.c</a:t>
            </a:r>
            <a:endParaRPr lang="zh-CN" altLang="en-US">
              <a:solidFill>
                <a:srgbClr val="FFFFFF"/>
              </a:solidFill>
              <a:latin typeface="Verdana" panose="020B0604030504040204" pitchFamily="34"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AAE17103-C8DB-4310-A7B5-45FE66E5D06C}"/>
              </a:ext>
            </a:extLst>
          </p:cNvPr>
          <p:cNvCxnSpPr>
            <a:stCxn id="4" idx="2"/>
            <a:endCxn id="8" idx="0"/>
          </p:cNvCxnSpPr>
          <p:nvPr/>
        </p:nvCxnSpPr>
        <p:spPr>
          <a:xfrm>
            <a:off x="2716213" y="3879850"/>
            <a:ext cx="0"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 name="矩形 11">
            <a:extLst>
              <a:ext uri="{FF2B5EF4-FFF2-40B4-BE49-F238E27FC236}">
                <a16:creationId xmlns:a16="http://schemas.microsoft.com/office/drawing/2014/main" id="{7229C009-3A4F-4BAC-A837-26FE2E86B8BF}"/>
              </a:ext>
            </a:extLst>
          </p:cNvPr>
          <p:cNvSpPr/>
          <p:nvPr/>
        </p:nvSpPr>
        <p:spPr>
          <a:xfrm>
            <a:off x="470852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parser.y</a:t>
            </a:r>
            <a:endParaRPr lang="zh-CN" altLang="en-US">
              <a:solidFill>
                <a:srgbClr val="FFFFFF"/>
              </a:solidFill>
              <a:latin typeface="Verdana" panose="020B0604030504040204" pitchFamily="34" charset="0"/>
              <a:ea typeface="宋体" panose="02010600030101010101" pitchFamily="2" charset="-122"/>
            </a:endParaRPr>
          </a:p>
        </p:txBody>
      </p:sp>
      <p:sp>
        <p:nvSpPr>
          <p:cNvPr id="13" name="矩形 12">
            <a:extLst>
              <a:ext uri="{FF2B5EF4-FFF2-40B4-BE49-F238E27FC236}">
                <a16:creationId xmlns:a16="http://schemas.microsoft.com/office/drawing/2014/main" id="{B9BA1BBF-8B14-45E5-A8F2-90320C834AC8}"/>
              </a:ext>
            </a:extLst>
          </p:cNvPr>
          <p:cNvSpPr/>
          <p:nvPr/>
        </p:nvSpPr>
        <p:spPr>
          <a:xfrm>
            <a:off x="470852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parser.tab.h</a:t>
            </a:r>
            <a:endParaRPr lang="zh-CN" altLang="en-US">
              <a:solidFill>
                <a:srgbClr val="FFFFFF"/>
              </a:solidFill>
              <a:latin typeface="Verdana" panose="020B0604030504040204" pitchFamily="34"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B500AC25-8612-4DEF-8347-820E63845347}"/>
              </a:ext>
            </a:extLst>
          </p:cNvPr>
          <p:cNvCxnSpPr>
            <a:endCxn id="13" idx="0"/>
          </p:cNvCxnSpPr>
          <p:nvPr/>
        </p:nvCxnSpPr>
        <p:spPr>
          <a:xfrm>
            <a:off x="5605463" y="3879850"/>
            <a:ext cx="0"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5" name="直接箭头连接符 14">
            <a:extLst>
              <a:ext uri="{FF2B5EF4-FFF2-40B4-BE49-F238E27FC236}">
                <a16:creationId xmlns:a16="http://schemas.microsoft.com/office/drawing/2014/main" id="{D71C8B4A-40AB-4E89-8327-4B9254B2C423}"/>
              </a:ext>
            </a:extLst>
          </p:cNvPr>
          <p:cNvCxnSpPr>
            <a:endCxn id="17" idx="0"/>
          </p:cNvCxnSpPr>
          <p:nvPr/>
        </p:nvCxnSpPr>
        <p:spPr>
          <a:xfrm>
            <a:off x="2690813" y="5397500"/>
            <a:ext cx="1433512"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7" name="矩形 16">
            <a:extLst>
              <a:ext uri="{FF2B5EF4-FFF2-40B4-BE49-F238E27FC236}">
                <a16:creationId xmlns:a16="http://schemas.microsoft.com/office/drawing/2014/main" id="{C5264103-E5EB-45CF-998C-8E8808140F1B}"/>
              </a:ext>
            </a:extLst>
          </p:cNvPr>
          <p:cNvSpPr/>
          <p:nvPr/>
        </p:nvSpPr>
        <p:spPr>
          <a:xfrm>
            <a:off x="3227388" y="6238875"/>
            <a:ext cx="1792287" cy="446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a:solidFill>
                  <a:srgbClr val="FFFFFF"/>
                </a:solidFill>
                <a:latin typeface="Verdana" panose="020B0604030504040204" pitchFamily="34" charset="0"/>
                <a:ea typeface="宋体" panose="02010600030101010101" pitchFamily="2" charset="-122"/>
              </a:rPr>
              <a:t>可执行文件</a:t>
            </a:r>
          </a:p>
        </p:txBody>
      </p:sp>
      <p:cxnSp>
        <p:nvCxnSpPr>
          <p:cNvPr id="19" name="直接箭头连接符 18">
            <a:extLst>
              <a:ext uri="{FF2B5EF4-FFF2-40B4-BE49-F238E27FC236}">
                <a16:creationId xmlns:a16="http://schemas.microsoft.com/office/drawing/2014/main" id="{AF00C0E6-3253-4796-8949-CACB29C5D1E2}"/>
              </a:ext>
            </a:extLst>
          </p:cNvPr>
          <p:cNvCxnSpPr>
            <a:stCxn id="13" idx="2"/>
            <a:endCxn id="17" idx="0"/>
          </p:cNvCxnSpPr>
          <p:nvPr/>
        </p:nvCxnSpPr>
        <p:spPr>
          <a:xfrm flipH="1">
            <a:off x="4124325" y="5397500"/>
            <a:ext cx="1481138"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3" name="矩形 22">
            <a:extLst>
              <a:ext uri="{FF2B5EF4-FFF2-40B4-BE49-F238E27FC236}">
                <a16:creationId xmlns:a16="http://schemas.microsoft.com/office/drawing/2014/main" id="{9B999DF9-21E2-4FEB-AA00-BE4B5832E41D}"/>
              </a:ext>
            </a:extLst>
          </p:cNvPr>
          <p:cNvSpPr>
            <a:spLocks noChangeArrowheads="1"/>
          </p:cNvSpPr>
          <p:nvPr/>
        </p:nvSpPr>
        <p:spPr bwMode="auto">
          <a:xfrm>
            <a:off x="1870075" y="5380038"/>
            <a:ext cx="1285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a:t>
            </a: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Parser.tab.h</a:t>
            </a:r>
            <a:endParaRPr lang="zh-CN" altLang="en-US" sz="1800" b="0">
              <a:solidFill>
                <a:schemeClr val="tx1"/>
              </a:solidFill>
              <a:latin typeface="Arial" panose="020B0604020202020204" pitchFamily="34" charset="0"/>
              <a:ea typeface="宋体" panose="02010600030101010101" pitchFamily="2" charset="-122"/>
            </a:endParaRPr>
          </a:p>
        </p:txBody>
      </p:sp>
      <p:sp>
        <p:nvSpPr>
          <p:cNvPr id="18" name="矩形 17">
            <a:extLst>
              <a:ext uri="{FF2B5EF4-FFF2-40B4-BE49-F238E27FC236}">
                <a16:creationId xmlns:a16="http://schemas.microsoft.com/office/drawing/2014/main" id="{31EC7D69-D095-4108-ADD2-79BDC62DDBDA}"/>
              </a:ext>
            </a:extLst>
          </p:cNvPr>
          <p:cNvSpPr/>
          <p:nvPr/>
        </p:nvSpPr>
        <p:spPr>
          <a:xfrm>
            <a:off x="674052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parser.tab.c</a:t>
            </a:r>
            <a:endParaRPr lang="zh-CN" altLang="en-US">
              <a:solidFill>
                <a:srgbClr val="FFFFFF"/>
              </a:solidFill>
              <a:latin typeface="Verdana" panose="020B0604030504040204" pitchFamily="34" charset="0"/>
              <a:ea typeface="宋体" panose="02010600030101010101" pitchFamily="2" charset="-122"/>
            </a:endParaRPr>
          </a:p>
        </p:txBody>
      </p:sp>
      <p:cxnSp>
        <p:nvCxnSpPr>
          <p:cNvPr id="20" name="直接箭头连接符 19">
            <a:extLst>
              <a:ext uri="{FF2B5EF4-FFF2-40B4-BE49-F238E27FC236}">
                <a16:creationId xmlns:a16="http://schemas.microsoft.com/office/drawing/2014/main" id="{897987FD-3F1B-4C8C-9D67-E1D5F19E7302}"/>
              </a:ext>
            </a:extLst>
          </p:cNvPr>
          <p:cNvCxnSpPr>
            <a:stCxn id="12" idx="2"/>
            <a:endCxn id="18" idx="0"/>
          </p:cNvCxnSpPr>
          <p:nvPr/>
        </p:nvCxnSpPr>
        <p:spPr>
          <a:xfrm>
            <a:off x="5605463" y="3879850"/>
            <a:ext cx="2030412"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21" name="直接箭头连接符 20">
            <a:extLst>
              <a:ext uri="{FF2B5EF4-FFF2-40B4-BE49-F238E27FC236}">
                <a16:creationId xmlns:a16="http://schemas.microsoft.com/office/drawing/2014/main" id="{494026E1-3691-4AC7-B33A-D23BE70A8BBE}"/>
              </a:ext>
            </a:extLst>
          </p:cNvPr>
          <p:cNvCxnSpPr>
            <a:stCxn id="18" idx="2"/>
            <a:endCxn id="17" idx="0"/>
          </p:cNvCxnSpPr>
          <p:nvPr/>
        </p:nvCxnSpPr>
        <p:spPr>
          <a:xfrm flipH="1">
            <a:off x="4124325" y="5397500"/>
            <a:ext cx="3511550"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6" name="矩形 25">
            <a:extLst>
              <a:ext uri="{FF2B5EF4-FFF2-40B4-BE49-F238E27FC236}">
                <a16:creationId xmlns:a16="http://schemas.microsoft.com/office/drawing/2014/main" id="{620EC15E-BE81-43BF-A8D2-1C21B83A59A2}"/>
              </a:ext>
            </a:extLst>
          </p:cNvPr>
          <p:cNvSpPr>
            <a:spLocks noChangeArrowheads="1"/>
          </p:cNvSpPr>
          <p:nvPr/>
        </p:nvSpPr>
        <p:spPr bwMode="auto">
          <a:xfrm>
            <a:off x="4905375" y="5386388"/>
            <a:ext cx="117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8" name="矩形 27">
            <a:extLst>
              <a:ext uri="{FF2B5EF4-FFF2-40B4-BE49-F238E27FC236}">
                <a16:creationId xmlns:a16="http://schemas.microsoft.com/office/drawing/2014/main" id="{60584ACC-1A34-42FA-8AAB-254E1AA6533D}"/>
              </a:ext>
            </a:extLst>
          </p:cNvPr>
          <p:cNvSpPr>
            <a:spLocks noChangeArrowheads="1"/>
          </p:cNvSpPr>
          <p:nvPr/>
        </p:nvSpPr>
        <p:spPr bwMode="auto">
          <a:xfrm>
            <a:off x="3890963" y="4313238"/>
            <a:ext cx="1714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bison -d 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85A0DB1F-9C63-40D0-9037-90D17767AE30}"/>
              </a:ext>
            </a:extLst>
          </p:cNvPr>
          <p:cNvSpPr>
            <a:spLocks noChangeArrowheads="1"/>
          </p:cNvSpPr>
          <p:nvPr/>
        </p:nvSpPr>
        <p:spPr bwMode="auto">
          <a:xfrm>
            <a:off x="1195388" y="4321175"/>
            <a:ext cx="1214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flex 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43027" name="标题 1">
            <a:extLst>
              <a:ext uri="{FF2B5EF4-FFF2-40B4-BE49-F238E27FC236}">
                <a16:creationId xmlns:a16="http://schemas.microsoft.com/office/drawing/2014/main" id="{DDB63095-5A22-4B4A-B66F-4C8372F550C3}"/>
              </a:ext>
            </a:extLst>
          </p:cNvPr>
          <p:cNvSpPr txBox="1">
            <a:spLocks/>
          </p:cNvSpPr>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49" charset="-122"/>
                <a:ea typeface="黑体" panose="02010609060101010101" pitchFamily="49" charset="-122"/>
              </a:rPr>
              <a:t>与</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Flex</a:t>
            </a:r>
            <a:r>
              <a:rPr lang="zh-CN" altLang="en-US" sz="3600" b="0">
                <a:latin typeface="黑体" panose="02010609060101010101" pitchFamily="49" charset="-122"/>
                <a:ea typeface="黑体" panose="02010609060101010101" pitchFamily="49" charset="-122"/>
              </a:rPr>
              <a:t>联合编程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17" grpId="0" animBg="1"/>
      <p:bldP spid="23" grpId="0"/>
      <p:bldP spid="18" grpId="0" animBg="1"/>
      <p:bldP spid="26" grpId="0"/>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1E7EB35-3EFF-4B3A-B4BC-D4C3E740B238}"/>
              </a:ext>
            </a:extLst>
          </p:cNvPr>
          <p:cNvSpPr>
            <a:spLocks noChangeArrowheads="1"/>
          </p:cNvSpPr>
          <p:nvPr/>
        </p:nvSpPr>
        <p:spPr bwMode="auto">
          <a:xfrm>
            <a:off x="2063750" y="143827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11" name="矩形 10">
            <a:extLst>
              <a:ext uri="{FF2B5EF4-FFF2-40B4-BE49-F238E27FC236}">
                <a16:creationId xmlns:a16="http://schemas.microsoft.com/office/drawing/2014/main" id="{45472667-CD32-4E12-8680-BEEBF8E67DE7}"/>
              </a:ext>
            </a:extLst>
          </p:cNvPr>
          <p:cNvSpPr>
            <a:spLocks noChangeArrowheads="1"/>
          </p:cNvSpPr>
          <p:nvPr/>
        </p:nvSpPr>
        <p:spPr bwMode="auto">
          <a:xfrm>
            <a:off x="6249988" y="1404938"/>
            <a:ext cx="908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16" name="矩形 15">
            <a:extLst>
              <a:ext uri="{FF2B5EF4-FFF2-40B4-BE49-F238E27FC236}">
                <a16:creationId xmlns:a16="http://schemas.microsoft.com/office/drawing/2014/main" id="{A555AFE4-E2AA-4EDC-8BBC-C134F5845127}"/>
              </a:ext>
            </a:extLst>
          </p:cNvPr>
          <p:cNvSpPr>
            <a:spLocks noChangeArrowheads="1"/>
          </p:cNvSpPr>
          <p:nvPr/>
        </p:nvSpPr>
        <p:spPr bwMode="auto">
          <a:xfrm>
            <a:off x="792163" y="4533900"/>
            <a:ext cx="381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flex token.l</a:t>
            </a: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bison –d parser.y</a:t>
            </a: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gcc –o calc lex.yy.c parser.tab.c </a:t>
            </a: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./calc</a:t>
            </a:r>
            <a:endParaRPr lang="zh-CN" altLang="en-US" sz="1800" b="0">
              <a:solidFill>
                <a:schemeClr val="tx1"/>
              </a:solidFill>
              <a:latin typeface="Arial" panose="020B0604020202020204" pitchFamily="34" charset="0"/>
              <a:ea typeface="宋体" panose="02010600030101010101" pitchFamily="2" charset="-122"/>
            </a:endParaRPr>
          </a:p>
        </p:txBody>
      </p:sp>
      <p:pic>
        <p:nvPicPr>
          <p:cNvPr id="45061" name="图片 23">
            <a:extLst>
              <a:ext uri="{FF2B5EF4-FFF2-40B4-BE49-F238E27FC236}">
                <a16:creationId xmlns:a16="http://schemas.microsoft.com/office/drawing/2014/main" id="{CF2EF215-A795-413F-87F6-40D30063D6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188" y="1858963"/>
            <a:ext cx="3706812"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24">
            <a:extLst>
              <a:ext uri="{FF2B5EF4-FFF2-40B4-BE49-F238E27FC236}">
                <a16:creationId xmlns:a16="http://schemas.microsoft.com/office/drawing/2014/main" id="{593E68F1-A091-4103-B49E-4E875D747C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1858963"/>
            <a:ext cx="370998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标题 1">
            <a:extLst>
              <a:ext uri="{FF2B5EF4-FFF2-40B4-BE49-F238E27FC236}">
                <a16:creationId xmlns:a16="http://schemas.microsoft.com/office/drawing/2014/main" id="{308B7E08-13EF-436B-9BF5-63CC0E742141}"/>
              </a:ext>
            </a:extLst>
          </p:cNvPr>
          <p:cNvSpPr txBox="1">
            <a:spLocks/>
          </p:cNvSpPr>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49" charset="-122"/>
                <a:ea typeface="黑体" panose="02010609060101010101" pitchFamily="49" charset="-122"/>
              </a:rPr>
              <a:t>与</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Flex</a:t>
            </a:r>
            <a:r>
              <a:rPr lang="zh-CN" altLang="en-US" sz="3600" b="0">
                <a:latin typeface="黑体" panose="02010609060101010101" pitchFamily="49" charset="-122"/>
                <a:ea typeface="黑体" panose="02010609060101010101" pitchFamily="49" charset="-122"/>
              </a:rPr>
              <a:t>联合编程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01FD6036-4058-4143-99D5-A483A392ADAF}"/>
              </a:ext>
            </a:extLst>
          </p:cNvPr>
          <p:cNvSpPr>
            <a:spLocks noGrp="1"/>
          </p:cNvSpPr>
          <p:nvPr>
            <p:ph type="title"/>
          </p:nvPr>
        </p:nvSpPr>
        <p:spPr>
          <a:xfrm>
            <a:off x="381000" y="0"/>
            <a:ext cx="7886700" cy="803275"/>
          </a:xfrm>
        </p:spPr>
        <p:txBody>
          <a:bodyPr/>
          <a:lstStyle/>
          <a:p>
            <a:r>
              <a:rPr lang="zh-CN" altLang="en-US" sz="3600" dirty="0">
                <a:ln>
                  <a:noFill/>
                </a:ln>
              </a:rPr>
              <a:t>实验内容</a:t>
            </a:r>
          </a:p>
        </p:txBody>
      </p:sp>
      <p:sp>
        <p:nvSpPr>
          <p:cNvPr id="109571" name="内容占位符 2">
            <a:extLst>
              <a:ext uri="{FF2B5EF4-FFF2-40B4-BE49-F238E27FC236}">
                <a16:creationId xmlns:a16="http://schemas.microsoft.com/office/drawing/2014/main" id="{3AC7A969-5101-4DCD-BC74-B0FB850716CB}"/>
              </a:ext>
            </a:extLst>
          </p:cNvPr>
          <p:cNvSpPr txBox="1">
            <a:spLocks/>
          </p:cNvSpPr>
          <p:nvPr/>
        </p:nvSpPr>
        <p:spPr bwMode="auto">
          <a:xfrm>
            <a:off x="628650" y="130175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en-US" altLang="zh-CN" b="0" dirty="0">
                <a:solidFill>
                  <a:schemeClr val="tx1"/>
                </a:solidFill>
                <a:latin typeface="Verdana" panose="020B0604030504040204" pitchFamily="34" charset="0"/>
                <a:ea typeface="宋体" panose="02010600030101010101" pitchFamily="2" charset="-122"/>
              </a:rPr>
              <a:t>1 </a:t>
            </a:r>
            <a:r>
              <a:rPr lang="zh-CN" altLang="en-US" b="0" dirty="0">
                <a:solidFill>
                  <a:schemeClr val="tx1"/>
                </a:solidFill>
                <a:latin typeface="Verdana" panose="020B0604030504040204" pitchFamily="34" charset="0"/>
                <a:ea typeface="宋体" panose="02010600030101010101" pitchFamily="2" charset="-122"/>
              </a:rPr>
              <a:t>完成计算器（</a:t>
            </a:r>
            <a:r>
              <a:rPr lang="en-US" altLang="zh-CN" b="0" dirty="0">
                <a:solidFill>
                  <a:schemeClr val="tx1"/>
                </a:solidFill>
                <a:latin typeface="Verdana" panose="020B0604030504040204" pitchFamily="34" charset="0"/>
                <a:ea typeface="宋体" panose="02010600030101010101" pitchFamily="2" charset="-122"/>
              </a:rPr>
              <a:t>10</a:t>
            </a:r>
            <a:r>
              <a:rPr lang="zh-CN" altLang="en-US" b="0" dirty="0">
                <a:solidFill>
                  <a:schemeClr val="tx1"/>
                </a:solidFill>
                <a:latin typeface="Verdana" panose="020B0604030504040204" pitchFamily="34" charset="0"/>
                <a:ea typeface="宋体" panose="02010600030101010101" pitchFamily="2" charset="-122"/>
              </a:rPr>
              <a:t>分）</a:t>
            </a:r>
            <a:endParaRPr lang="en-US" altLang="zh-CN" b="0"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支持加减乘除、括号、“</a:t>
            </a:r>
            <a:r>
              <a:rPr lang="en-US" altLang="zh-CN" dirty="0">
                <a:solidFill>
                  <a:schemeClr val="tx1"/>
                </a:solidFill>
                <a:latin typeface="Verdana" panose="020B0604030504040204" pitchFamily="34" charset="0"/>
                <a:ea typeface="宋体" panose="02010600030101010101" pitchFamily="2" charset="-122"/>
              </a:rPr>
              <a:t>-</a:t>
            </a:r>
            <a:r>
              <a:rPr lang="zh-CN" altLang="en-US" dirty="0">
                <a:solidFill>
                  <a:schemeClr val="tx1"/>
                </a:solidFill>
                <a:latin typeface="Verdana" panose="020B0604030504040204" pitchFamily="34" charset="0"/>
                <a:ea typeface="宋体" panose="02010600030101010101" pitchFamily="2" charset="-122"/>
              </a:rPr>
              <a:t>”、关系运算等</a:t>
            </a:r>
            <a:r>
              <a:rPr lang="en-US" altLang="zh-CN" dirty="0" err="1">
                <a:solidFill>
                  <a:schemeClr val="tx1"/>
                </a:solidFill>
                <a:latin typeface="Verdana" panose="020B0604030504040204" pitchFamily="34" charset="0"/>
                <a:ea typeface="宋体" panose="02010600030101010101" pitchFamily="2" charset="-122"/>
              </a:rPr>
              <a:t>exper</a:t>
            </a:r>
            <a:r>
              <a:rPr lang="zh-CN" altLang="en-US" dirty="0">
                <a:solidFill>
                  <a:schemeClr val="tx1"/>
                </a:solidFill>
                <a:latin typeface="Verdana" panose="020B0604030504040204" pitchFamily="34" charset="0"/>
                <a:ea typeface="宋体" panose="02010600030101010101" pitchFamily="2" charset="-122"/>
              </a:rPr>
              <a:t>操作；</a:t>
            </a:r>
            <a:endParaRPr lang="en-US" altLang="zh-CN"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考虑小数</a:t>
            </a:r>
            <a:endParaRPr lang="en-US" altLang="zh-CN"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考虑算符结合和优先级；</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b="0" dirty="0">
                <a:solidFill>
                  <a:schemeClr val="tx1"/>
                </a:solidFill>
                <a:latin typeface="Verdana" panose="020B0604030504040204" pitchFamily="34" charset="0"/>
                <a:ea typeface="宋体" panose="02010600030101010101" pitchFamily="2" charset="-122"/>
              </a:rPr>
              <a:t>例子</a:t>
            </a:r>
            <a:endParaRPr lang="en-US" altLang="zh-CN" b="0"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输入</a:t>
            </a:r>
            <a:r>
              <a:rPr lang="en-US" altLang="zh-CN" dirty="0">
                <a:solidFill>
                  <a:schemeClr val="tx1"/>
                </a:solidFill>
                <a:latin typeface="Verdana" panose="020B0604030504040204" pitchFamily="34" charset="0"/>
                <a:ea typeface="宋体" panose="02010600030101010101" pitchFamily="2" charset="-122"/>
              </a:rPr>
              <a:t>4.0</a:t>
            </a:r>
            <a:r>
              <a:rPr lang="zh-CN" altLang="en-US" dirty="0">
                <a:solidFill>
                  <a:schemeClr val="tx1"/>
                </a:solidFill>
                <a:latin typeface="Verdana" panose="020B0604030504040204" pitchFamily="34" charset="0"/>
                <a:ea typeface="宋体" panose="02010600030101010101" pitchFamily="2" charset="-122"/>
              </a:rPr>
              <a:t>*（</a:t>
            </a:r>
            <a:r>
              <a:rPr lang="en-US" altLang="zh-CN" dirty="0">
                <a:solidFill>
                  <a:schemeClr val="tx1"/>
                </a:solidFill>
                <a:latin typeface="Verdana" panose="020B0604030504040204" pitchFamily="34" charset="0"/>
                <a:ea typeface="宋体" panose="02010600030101010101" pitchFamily="2" charset="-122"/>
              </a:rPr>
              <a:t>1+4</a:t>
            </a:r>
            <a:r>
              <a:rPr lang="zh-CN" altLang="en-US" dirty="0">
                <a:solidFill>
                  <a:schemeClr val="tx1"/>
                </a:solidFill>
                <a:latin typeface="Verdana" panose="020B0604030504040204" pitchFamily="34" charset="0"/>
                <a:ea typeface="宋体" panose="02010600030101010101" pitchFamily="2" charset="-122"/>
              </a:rPr>
              <a:t>），输出</a:t>
            </a:r>
            <a:r>
              <a:rPr lang="en-US" altLang="zh-CN" dirty="0">
                <a:solidFill>
                  <a:schemeClr val="tx1"/>
                </a:solidFill>
                <a:latin typeface="Verdana" panose="020B0604030504040204" pitchFamily="34" charset="0"/>
                <a:ea typeface="宋体" panose="02010600030101010101" pitchFamily="2" charset="-122"/>
              </a:rPr>
              <a:t>20.0</a:t>
            </a:r>
          </a:p>
          <a:p>
            <a:pPr eaLnBrk="1" hangingPunct="1">
              <a:lnSpc>
                <a:spcPct val="120000"/>
              </a:lnSpc>
              <a:spcBef>
                <a:spcPts val="1000"/>
              </a:spcBef>
              <a:spcAft>
                <a:spcPct val="0"/>
              </a:spcAft>
              <a:buClrTx/>
              <a:buSzTx/>
            </a:pPr>
            <a:r>
              <a:rPr lang="zh-CN" altLang="en-US" b="0" dirty="0">
                <a:solidFill>
                  <a:schemeClr val="tx1"/>
                </a:solidFill>
                <a:latin typeface="Verdana" panose="020B0604030504040204" pitchFamily="34" charset="0"/>
                <a:ea typeface="宋体" panose="02010600030101010101" pitchFamily="2" charset="-122"/>
              </a:rPr>
              <a:t>思路分析</a:t>
            </a: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括号的语法规则和赋值行为</a:t>
            </a:r>
            <a:endParaRPr lang="en-US" altLang="zh-CN" dirty="0">
              <a:solidFill>
                <a:schemeClr val="tx1"/>
              </a:solidFill>
              <a:latin typeface="Verdana" panose="020B060403050404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B57E2510-DA9E-4B61-A8F8-2F5B0DF79676}"/>
              </a:ext>
            </a:extLst>
          </p:cNvPr>
          <p:cNvSpPr txBox="1"/>
          <p:nvPr/>
        </p:nvSpPr>
        <p:spPr bwMode="auto">
          <a:xfrm>
            <a:off x="819150" y="5181600"/>
            <a:ext cx="7010400" cy="1200329"/>
          </a:xfrm>
          <a:prstGeom prst="rect">
            <a:avLst/>
          </a:prstGeom>
          <a:noFill/>
          <a:ln w="9525" algn="ctr">
            <a:solidFill>
              <a:schemeClr val="tx1"/>
            </a:solidFill>
            <a:miter lim="800000"/>
            <a:headEnd/>
            <a:tailEnd/>
          </a:ln>
        </p:spPr>
        <p:txBody>
          <a:bodyPr wrap="square">
            <a:spAutoFit/>
          </a:bodyPr>
          <a:lstStyle/>
          <a:p>
            <a:r>
              <a:rPr lang="zh-CN" altLang="en-US" dirty="0"/>
              <a:t>本实验需要使用</a:t>
            </a:r>
            <a:r>
              <a:rPr lang="en-US" altLang="zh-CN" dirty="0"/>
              <a:t>lex</a:t>
            </a:r>
            <a:r>
              <a:rPr lang="zh-CN" altLang="en-US" dirty="0"/>
              <a:t>文件完成词法分析识别词素，实现</a:t>
            </a:r>
            <a:r>
              <a:rPr lang="en-US" altLang="zh-CN" dirty="0"/>
              <a:t>flex</a:t>
            </a:r>
            <a:r>
              <a:rPr lang="zh-CN" altLang="en-US" dirty="0"/>
              <a:t>和</a:t>
            </a:r>
            <a:r>
              <a:rPr lang="en-US" altLang="zh-CN" dirty="0"/>
              <a:t>bison</a:t>
            </a:r>
            <a:r>
              <a:rPr lang="zh-CN" altLang="en-US" dirty="0"/>
              <a:t>的联合编程，否则需要在</a:t>
            </a:r>
            <a:r>
              <a:rPr lang="en-US" altLang="zh-CN" dirty="0"/>
              <a:t>.y</a:t>
            </a:r>
            <a:r>
              <a:rPr lang="zh-CN" altLang="en-US" dirty="0"/>
              <a:t>程序中单独写</a:t>
            </a:r>
            <a:r>
              <a:rPr lang="en-US" altLang="zh-CN" dirty="0" err="1"/>
              <a:t>yylex</a:t>
            </a:r>
            <a:r>
              <a:rPr lang="zh-CN" altLang="en-US" dirty="0"/>
              <a:t>（）函数</a:t>
            </a:r>
          </a:p>
        </p:txBody>
      </p:sp>
    </p:spTree>
    <p:extLst>
      <p:ext uri="{BB962C8B-B14F-4D97-AF65-F5344CB8AC3E}">
        <p14:creationId xmlns:p14="http://schemas.microsoft.com/office/powerpoint/2010/main" val="351111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7AE9A753-D0B1-463C-8A5E-0C5A02FCA6DD}"/>
              </a:ext>
            </a:extLst>
          </p:cNvPr>
          <p:cNvSpPr>
            <a:spLocks noGrp="1"/>
          </p:cNvSpPr>
          <p:nvPr>
            <p:ph type="title"/>
          </p:nvPr>
        </p:nvSpPr>
        <p:spPr>
          <a:xfrm>
            <a:off x="381000" y="0"/>
            <a:ext cx="7886700" cy="803275"/>
          </a:xfrm>
        </p:spPr>
        <p:txBody>
          <a:bodyPr/>
          <a:lstStyle/>
          <a:p>
            <a:r>
              <a:rPr lang="zh-CN" altLang="en-US" sz="3600" dirty="0">
                <a:ln>
                  <a:noFill/>
                </a:ln>
              </a:rPr>
              <a:t>实验内容</a:t>
            </a:r>
          </a:p>
        </p:txBody>
      </p:sp>
      <p:sp>
        <p:nvSpPr>
          <p:cNvPr id="110595" name="内容占位符 2">
            <a:extLst>
              <a:ext uri="{FF2B5EF4-FFF2-40B4-BE49-F238E27FC236}">
                <a16:creationId xmlns:a16="http://schemas.microsoft.com/office/drawing/2014/main" id="{A39D30EA-2298-4103-B6A0-5D760F602F4C}"/>
              </a:ext>
            </a:extLst>
          </p:cNvPr>
          <p:cNvSpPr txBox="1">
            <a:spLocks/>
          </p:cNvSpPr>
          <p:nvPr/>
        </p:nvSpPr>
        <p:spPr bwMode="auto">
          <a:xfrm>
            <a:off x="838200" y="114300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en-US" altLang="zh-CN" b="0" dirty="0">
                <a:solidFill>
                  <a:schemeClr val="tx1"/>
                </a:solidFill>
                <a:latin typeface="Verdana" panose="020B0604030504040204" pitchFamily="34" charset="0"/>
                <a:ea typeface="宋体" panose="02010600030101010101" pitchFamily="2" charset="-122"/>
              </a:rPr>
              <a:t>2</a:t>
            </a:r>
            <a:r>
              <a:rPr lang="zh-CN" altLang="en-US" b="0" dirty="0">
                <a:solidFill>
                  <a:schemeClr val="tx1"/>
                </a:solidFill>
                <a:latin typeface="Verdana" panose="020B0604030504040204" pitchFamily="34" charset="0"/>
                <a:ea typeface="宋体" panose="02010600030101010101" pitchFamily="2" charset="-122"/>
              </a:rPr>
              <a:t>：在上一例基础上，完成计算器的语法分析，识别出终结符，</a:t>
            </a:r>
            <a:r>
              <a:rPr lang="zh-CN" altLang="en-US" dirty="0">
                <a:solidFill>
                  <a:schemeClr val="tx1"/>
                </a:solidFill>
                <a:latin typeface="Verdana" panose="020B0604030504040204" pitchFamily="34" charset="0"/>
                <a:ea typeface="宋体" panose="02010600030101010101" pitchFamily="2" charset="-122"/>
              </a:rPr>
              <a:t>考虑出错情况，包括识别运算符中的字母等不能运算的内容。</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dirty="0">
                <a:latin typeface="Verdana" panose="020B0604030504040204" pitchFamily="34" charset="0"/>
                <a:ea typeface="宋体" panose="02010600030101010101" pitchFamily="2" charset="-122"/>
              </a:rPr>
              <a:t>需要和词法分析结合，</a:t>
            </a:r>
            <a:r>
              <a:rPr lang="zh-CN" altLang="en-US" dirty="0">
                <a:ea typeface="宋体" panose="02010600030101010101" pitchFamily="2" charset="-122"/>
              </a:rPr>
              <a:t>实现</a:t>
            </a:r>
            <a:r>
              <a:rPr lang="en-US" altLang="zh-CN" dirty="0">
                <a:ea typeface="宋体" panose="02010600030101010101" pitchFamily="2" charset="-122"/>
              </a:rPr>
              <a:t>flex</a:t>
            </a:r>
            <a:r>
              <a:rPr lang="zh-CN" altLang="en-US" dirty="0">
                <a:ea typeface="宋体" panose="02010600030101010101" pitchFamily="2" charset="-122"/>
              </a:rPr>
              <a:t>和</a:t>
            </a:r>
            <a:r>
              <a:rPr lang="en-US" altLang="zh-CN" dirty="0">
                <a:ea typeface="宋体" panose="02010600030101010101" pitchFamily="2" charset="-122"/>
              </a:rPr>
              <a:t>bison</a:t>
            </a:r>
            <a:r>
              <a:rPr lang="zh-CN" altLang="en-US" dirty="0">
                <a:ea typeface="宋体" panose="02010600030101010101" pitchFamily="2" charset="-122"/>
              </a:rPr>
              <a:t>的联合编程</a:t>
            </a:r>
            <a:endParaRPr lang="en-US" altLang="zh-CN" dirty="0">
              <a:ea typeface="宋体" panose="02010600030101010101" pitchFamily="2" charset="-122"/>
            </a:endParaRPr>
          </a:p>
          <a:p>
            <a:pPr eaLnBrk="1" hangingPunct="1">
              <a:lnSpc>
                <a:spcPct val="120000"/>
              </a:lnSpc>
              <a:spcBef>
                <a:spcPts val="1000"/>
              </a:spcBef>
              <a:spcAft>
                <a:spcPct val="0"/>
              </a:spcAft>
              <a:buClrTx/>
              <a:buSzTx/>
            </a:pPr>
            <a:endParaRPr lang="en-US" altLang="zh-CN" dirty="0">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endParaRPr lang="en-US" altLang="zh-CN" b="0" dirty="0">
              <a:solidFill>
                <a:schemeClr val="tx1"/>
              </a:solidFill>
              <a:latin typeface="Verdana" panose="020B0604030504040204" pitchFamily="34" charset="0"/>
              <a:ea typeface="宋体" panose="02010600030101010101" pitchFamily="2" charset="-122"/>
            </a:endParaRPr>
          </a:p>
        </p:txBody>
      </p:sp>
      <p:sp>
        <p:nvSpPr>
          <p:cNvPr id="4" name="矩形 3">
            <a:extLst>
              <a:ext uri="{FF2B5EF4-FFF2-40B4-BE49-F238E27FC236}">
                <a16:creationId xmlns:a16="http://schemas.microsoft.com/office/drawing/2014/main" id="{0AEB018C-8519-4108-BCA0-634426156023}"/>
              </a:ext>
            </a:extLst>
          </p:cNvPr>
          <p:cNvSpPr/>
          <p:nvPr/>
        </p:nvSpPr>
        <p:spPr>
          <a:xfrm>
            <a:off x="1371600" y="1712368"/>
            <a:ext cx="4572000" cy="261610"/>
          </a:xfrm>
          <a:prstGeom prst="rect">
            <a:avLst/>
          </a:prstGeom>
        </p:spPr>
        <p:txBody>
          <a:bodyPr>
            <a:spAutoFit/>
          </a:bodyPr>
          <a:lstStyle/>
          <a:p>
            <a:endParaRPr lang="zh-CN" altLang="en-US" sz="1100" dirty="0"/>
          </a:p>
        </p:txBody>
      </p:sp>
      <p:sp>
        <p:nvSpPr>
          <p:cNvPr id="5" name="矩形 4">
            <a:extLst>
              <a:ext uri="{FF2B5EF4-FFF2-40B4-BE49-F238E27FC236}">
                <a16:creationId xmlns:a16="http://schemas.microsoft.com/office/drawing/2014/main" id="{5DAE5A98-218E-40C1-940C-F574589B357A}"/>
              </a:ext>
            </a:extLst>
          </p:cNvPr>
          <p:cNvSpPr/>
          <p:nvPr/>
        </p:nvSpPr>
        <p:spPr>
          <a:xfrm>
            <a:off x="914400" y="2500351"/>
            <a:ext cx="7467600" cy="494110"/>
          </a:xfrm>
          <a:prstGeom prst="rect">
            <a:avLst/>
          </a:prstGeom>
        </p:spPr>
        <p:txBody>
          <a:bodyPr wrap="square">
            <a:spAutoFit/>
          </a:bodyPr>
          <a:lstStyle/>
          <a:p>
            <a:pPr eaLnBrk="1" hangingPunct="1">
              <a:lnSpc>
                <a:spcPct val="120000"/>
              </a:lnSpc>
              <a:spcBef>
                <a:spcPts val="1000"/>
              </a:spcBef>
            </a:pPr>
            <a:endParaRPr lang="en-US" altLang="zh-CN" dirty="0">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224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7CFF0F3B-EEDA-4EE4-8E58-8335ABAF70AC}"/>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6B8D20E-D60F-46FB-B7DA-9B7A8FFE8F16}"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6</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27652" name="Rectangle 4">
            <a:extLst>
              <a:ext uri="{FF2B5EF4-FFF2-40B4-BE49-F238E27FC236}">
                <a16:creationId xmlns:a16="http://schemas.microsoft.com/office/drawing/2014/main" id="{18A9582F-97CC-40EB-A23C-23841576C450}"/>
              </a:ext>
            </a:extLst>
          </p:cNvPr>
          <p:cNvSpPr>
            <a:spLocks noChangeArrowheads="1"/>
          </p:cNvSpPr>
          <p:nvPr/>
        </p:nvSpPr>
        <p:spPr bwMode="auto">
          <a:xfrm>
            <a:off x="762000" y="1905000"/>
            <a:ext cx="79914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50000"/>
              </a:lnSpc>
              <a:spcBef>
                <a:spcPct val="0"/>
              </a:spcBef>
              <a:spcAft>
                <a:spcPct val="0"/>
              </a:spcAft>
              <a:buClrTx/>
              <a:buSzPct val="80000"/>
              <a:buFont typeface="Wingdings" panose="05000000000000000000" pitchFamily="2" charset="2"/>
              <a:buChar char="u"/>
            </a:pP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a:solidFill>
                  <a:srgbClr val="0000FF"/>
                </a:solidFill>
                <a:latin typeface="Gungsuh" panose="02030600000101010101" pitchFamily="18" charset="-127"/>
                <a:ea typeface="Gungsuh" panose="02030600000101010101" pitchFamily="18" charset="-127"/>
              </a:rPr>
              <a:t>YACC</a:t>
            </a: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a:solidFill>
                  <a:srgbClr val="0000FF"/>
                </a:solidFill>
                <a:latin typeface="Gungsuh" panose="02030600000101010101" pitchFamily="18" charset="-127"/>
                <a:ea typeface="Gungsuh" panose="02030600000101010101" pitchFamily="18" charset="-127"/>
              </a:rPr>
              <a:t>Y</a:t>
            </a:r>
            <a:r>
              <a:rPr lang="en-US" altLang="zh-CN" sz="1800" b="0" dirty="0">
                <a:solidFill>
                  <a:schemeClr val="tx1"/>
                </a:solidFill>
                <a:latin typeface="Gungsuh" panose="02030600000101010101" pitchFamily="18" charset="-127"/>
                <a:ea typeface="Gungsuh" panose="02030600000101010101" pitchFamily="18" charset="-127"/>
              </a:rPr>
              <a:t>et </a:t>
            </a:r>
            <a:r>
              <a:rPr lang="en-US" altLang="zh-CN" sz="1800" b="0" dirty="0">
                <a:solidFill>
                  <a:srgbClr val="0000FF"/>
                </a:solidFill>
                <a:latin typeface="Gungsuh" panose="02030600000101010101" pitchFamily="18" charset="-127"/>
                <a:ea typeface="Gungsuh" panose="02030600000101010101" pitchFamily="18" charset="-127"/>
              </a:rPr>
              <a:t>A</a:t>
            </a:r>
            <a:r>
              <a:rPr lang="en-US" altLang="zh-CN" sz="1800" b="0" dirty="0">
                <a:solidFill>
                  <a:schemeClr val="tx1"/>
                </a:solidFill>
                <a:latin typeface="Gungsuh" panose="02030600000101010101" pitchFamily="18" charset="-127"/>
                <a:ea typeface="Gungsuh" panose="02030600000101010101" pitchFamily="18" charset="-127"/>
              </a:rPr>
              <a:t>nother </a:t>
            </a:r>
            <a:r>
              <a:rPr lang="en-US" altLang="zh-CN" sz="1800" b="0" dirty="0">
                <a:solidFill>
                  <a:srgbClr val="0000FF"/>
                </a:solidFill>
                <a:latin typeface="Gungsuh" panose="02030600000101010101" pitchFamily="18" charset="-127"/>
                <a:ea typeface="Gungsuh" panose="02030600000101010101" pitchFamily="18" charset="-127"/>
              </a:rPr>
              <a:t>C</a:t>
            </a:r>
            <a:r>
              <a:rPr lang="en-US" altLang="zh-CN" sz="1800" b="0" dirty="0">
                <a:solidFill>
                  <a:schemeClr val="tx1"/>
                </a:solidFill>
                <a:latin typeface="Gungsuh" panose="02030600000101010101" pitchFamily="18" charset="-127"/>
                <a:ea typeface="Gungsuh" panose="02030600000101010101" pitchFamily="18" charset="-127"/>
              </a:rPr>
              <a:t>ompiler </a:t>
            </a:r>
            <a:r>
              <a:rPr lang="en-US" altLang="zh-CN" sz="1800" b="0" dirty="0" err="1">
                <a:solidFill>
                  <a:srgbClr val="0000FF"/>
                </a:solidFill>
                <a:latin typeface="Gungsuh" panose="02030600000101010101" pitchFamily="18" charset="-127"/>
                <a:ea typeface="Gungsuh" panose="02030600000101010101" pitchFamily="18" charset="-127"/>
              </a:rPr>
              <a:t>C</a:t>
            </a:r>
            <a:r>
              <a:rPr lang="en-US" altLang="zh-CN" sz="1800" b="0" dirty="0" err="1">
                <a:solidFill>
                  <a:schemeClr val="tx1"/>
                </a:solidFill>
                <a:latin typeface="Gungsuh" panose="02030600000101010101" pitchFamily="18" charset="-127"/>
                <a:ea typeface="Gungsuh" panose="02030600000101010101" pitchFamily="18" charset="-127"/>
              </a:rPr>
              <a:t>ompiler</a:t>
            </a:r>
            <a:r>
              <a:rPr lang="en-US" altLang="zh-CN" sz="1800" b="0" dirty="0">
                <a:solidFill>
                  <a:schemeClr val="tx1"/>
                </a:solidFill>
                <a:latin typeface="Gungsuh" panose="02030600000101010101" pitchFamily="18" charset="-127"/>
                <a:ea typeface="Gungsuh" panose="02030600000101010101" pitchFamily="18" charset="-127"/>
              </a:rPr>
              <a:t>.</a:t>
            </a:r>
          </a:p>
          <a:p>
            <a:pPr>
              <a:lnSpc>
                <a:spcPct val="150000"/>
              </a:lnSpc>
              <a:spcBef>
                <a:spcPct val="0"/>
              </a:spcBef>
              <a:spcAft>
                <a:spcPct val="0"/>
              </a:spcAft>
              <a:buClrTx/>
              <a:buSzPct val="80000"/>
              <a:buFont typeface="Wingdings" panose="05000000000000000000" pitchFamily="2" charset="2"/>
              <a:buChar char="u"/>
            </a:pPr>
            <a:endParaRPr lang="en-US" altLang="zh-CN" sz="1800" b="0" dirty="0">
              <a:solidFill>
                <a:schemeClr val="tx1"/>
              </a:solidFill>
              <a:latin typeface="Gungsuh" panose="02030600000101010101" pitchFamily="18" charset="-127"/>
              <a:ea typeface="Gungsuh" panose="02030600000101010101" pitchFamily="18" charset="-127"/>
            </a:endParaRPr>
          </a:p>
          <a:p>
            <a:pPr>
              <a:spcAft>
                <a:spcPct val="0"/>
              </a:spcAft>
              <a:buClr>
                <a:srgbClr val="365B93"/>
              </a:buClr>
              <a:buSzTx/>
            </a:pPr>
            <a:r>
              <a:rPr lang="en-US" altLang="zh-CN" sz="1800" b="0" dirty="0">
                <a:solidFill>
                  <a:schemeClr val="tx1"/>
                </a:solidFill>
                <a:latin typeface="Gungsuh" panose="02030600000101010101" pitchFamily="18" charset="-127"/>
                <a:ea typeface="Gungsuh" panose="02030600000101010101" pitchFamily="18" charset="-127"/>
              </a:rPr>
              <a:t>YACC </a:t>
            </a:r>
            <a:r>
              <a:rPr lang="zh-CN" altLang="en-US" sz="1800" dirty="0">
                <a:solidFill>
                  <a:schemeClr val="tx1"/>
                </a:solidFill>
                <a:latin typeface="宋体" panose="02010600030101010101" pitchFamily="2" charset="-122"/>
                <a:ea typeface="宋体" panose="02010600030101010101" pitchFamily="2" charset="-122"/>
              </a:rPr>
              <a:t>是一个语法分析器的生成器，接受用 </a:t>
            </a:r>
            <a:r>
              <a:rPr lang="en-US" altLang="zh-CN" sz="1800" dirty="0">
                <a:solidFill>
                  <a:schemeClr val="tx1"/>
                </a:solidFill>
                <a:latin typeface="Gungsuh" panose="02030600000101010101" pitchFamily="18" charset="-127"/>
                <a:ea typeface="Gungsuh" panose="02030600000101010101" pitchFamily="18" charset="-127"/>
              </a:rPr>
              <a:t>BNF </a:t>
            </a:r>
            <a:r>
              <a:rPr lang="zh-CN" altLang="en-US" sz="1800" dirty="0">
                <a:solidFill>
                  <a:schemeClr val="tx1"/>
                </a:solidFill>
                <a:latin typeface="Gungsuh" panose="02030600000101010101" pitchFamily="18" charset="-127"/>
                <a:ea typeface="Gungsuh" panose="02030600000101010101" pitchFamily="18" charset="-127"/>
              </a:rPr>
              <a:t>形式</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Gungsuh" panose="02030600000101010101" pitchFamily="18" charset="-127"/>
                <a:ea typeface="Gungsuh" panose="02030600000101010101" pitchFamily="18" charset="-127"/>
              </a:rPr>
              <a:t>LALR(1)</a:t>
            </a:r>
            <a:r>
              <a:rPr lang="en-US" altLang="zh-CN" sz="1800" dirty="0">
                <a:solidFill>
                  <a:schemeClr val="tx1"/>
                </a:solidFill>
                <a:latin typeface="宋体" panose="02010600030101010101" pitchFamily="2" charset="-122"/>
                <a:ea typeface="宋体" panose="02010600030101010101" pitchFamily="2" charset="-122"/>
              </a:rPr>
              <a:t> </a:t>
            </a:r>
            <a:r>
              <a:rPr lang="zh-CN" altLang="en-US" sz="1800" dirty="0">
                <a:solidFill>
                  <a:schemeClr val="tx1"/>
                </a:solidFill>
                <a:latin typeface="宋体" panose="02010600030101010101" pitchFamily="2" charset="-122"/>
                <a:ea typeface="宋体" panose="02010600030101010101" pitchFamily="2" charset="-122"/>
              </a:rPr>
              <a:t>文法</a:t>
            </a:r>
            <a:r>
              <a:rPr lang="zh-CN" altLang="en-US" sz="1800" dirty="0">
                <a:solidFill>
                  <a:schemeClr val="accent2"/>
                </a:solidFill>
                <a:latin typeface="Gungsuh" panose="02030600000101010101" pitchFamily="18" charset="-127"/>
                <a:ea typeface="Gungsuh" panose="02030600000101010101" pitchFamily="18" charset="-127"/>
              </a:rPr>
              <a:t>（ </a:t>
            </a:r>
            <a:r>
              <a:rPr lang="en-US" altLang="zh-CN" sz="1800" dirty="0">
                <a:solidFill>
                  <a:schemeClr val="accent2"/>
                </a:solidFill>
                <a:latin typeface="Gungsuh" panose="02030600000101010101" pitchFamily="18" charset="-127"/>
                <a:ea typeface="Gungsuh" panose="02030600000101010101" pitchFamily="18" charset="-127"/>
              </a:rPr>
              <a:t>LL(1)</a:t>
            </a:r>
            <a:r>
              <a:rPr lang="zh-CN" altLang="en-US" sz="1800" dirty="0">
                <a:solidFill>
                  <a:schemeClr val="accent2"/>
                </a:solidFill>
                <a:latin typeface="Gungsuh" panose="02030600000101010101" pitchFamily="18" charset="-127"/>
                <a:ea typeface="Gungsuh" panose="02030600000101010101" pitchFamily="18" charset="-127"/>
              </a:rPr>
              <a:t>、</a:t>
            </a:r>
            <a:r>
              <a:rPr lang="en-US" altLang="zh-CN" sz="1800" dirty="0">
                <a:solidFill>
                  <a:schemeClr val="accent2"/>
                </a:solidFill>
                <a:latin typeface="Gungsuh" panose="02030600000101010101" pitchFamily="18" charset="-127"/>
                <a:ea typeface="Gungsuh" panose="02030600000101010101" pitchFamily="18" charset="-127"/>
              </a:rPr>
              <a:t>SLR(1)</a:t>
            </a:r>
            <a:r>
              <a:rPr lang="zh-CN" altLang="en-US" sz="1800" dirty="0">
                <a:solidFill>
                  <a:schemeClr val="accent2"/>
                </a:solidFill>
                <a:latin typeface="Gungsuh" panose="02030600000101010101" pitchFamily="18" charset="-127"/>
                <a:ea typeface="Gungsuh" panose="02030600000101010101" pitchFamily="18" charset="-127"/>
              </a:rPr>
              <a:t>的真超集）</a:t>
            </a:r>
            <a:r>
              <a:rPr lang="en-US" altLang="zh-CN" sz="1800" dirty="0">
                <a:solidFill>
                  <a:schemeClr val="tx1"/>
                </a:solidFill>
                <a:latin typeface="Gungsuh" panose="02030600000101010101" pitchFamily="18" charset="-127"/>
                <a:ea typeface="Gungsuh" panose="02030600000101010101" pitchFamily="18" charset="-127"/>
              </a:rPr>
              <a:t>. </a:t>
            </a:r>
            <a:r>
              <a:rPr lang="en-US" altLang="zh-CN" sz="1800" dirty="0">
                <a:solidFill>
                  <a:srgbClr val="26515F"/>
                </a:solidFill>
                <a:latin typeface="Verdana" panose="020B0604030504040204" pitchFamily="34" charset="0"/>
                <a:ea typeface="宋体" panose="02010600030101010101" pitchFamily="2" charset="-122"/>
              </a:rPr>
              <a:t>LEX</a:t>
            </a:r>
            <a:r>
              <a:rPr lang="zh-CN" altLang="en-US" sz="1800" dirty="0">
                <a:solidFill>
                  <a:srgbClr val="26515F"/>
                </a:solidFill>
                <a:latin typeface="Verdana" panose="020B0604030504040204" pitchFamily="34" charset="0"/>
                <a:ea typeface="宋体" panose="02010600030101010101" pitchFamily="2" charset="-122"/>
              </a:rPr>
              <a:t>识别记号，提供了一组词法变量（描述记号的属性和值）</a:t>
            </a:r>
            <a:r>
              <a:rPr lang="en-US" altLang="zh-CN" sz="1800" dirty="0">
                <a:solidFill>
                  <a:srgbClr val="26515F"/>
                </a:solidFill>
                <a:latin typeface="Verdana" panose="020B0604030504040204" pitchFamily="34" charset="0"/>
                <a:ea typeface="宋体" panose="02010600030101010101" pitchFamily="2" charset="-122"/>
              </a:rPr>
              <a:t>YACC</a:t>
            </a:r>
            <a:r>
              <a:rPr lang="zh-CN" altLang="en-US" sz="1800" dirty="0">
                <a:solidFill>
                  <a:srgbClr val="26515F"/>
                </a:solidFill>
                <a:latin typeface="Verdana" panose="020B0604030504040204" pitchFamily="34" charset="0"/>
                <a:ea typeface="宋体" panose="02010600030101010101" pitchFamily="2" charset="-122"/>
              </a:rPr>
              <a:t>识别语言的语法结构，提供了一组语义变量（即语义栈中的元素，表示文法符号的属性值）</a:t>
            </a:r>
            <a:r>
              <a:rPr lang="en-US" altLang="zh-CN" sz="1800" dirty="0">
                <a:solidFill>
                  <a:srgbClr val="26515F"/>
                </a:solidFill>
                <a:latin typeface="Verdana" panose="020B0604030504040204" pitchFamily="34" charset="0"/>
                <a:ea typeface="宋体" panose="02010600030101010101" pitchFamily="2" charset="-122"/>
              </a:rPr>
              <a:t>, </a:t>
            </a:r>
            <a:r>
              <a:rPr lang="zh-CN" altLang="en-US" sz="1800" dirty="0">
                <a:solidFill>
                  <a:srgbClr val="26515F"/>
                </a:solidFill>
                <a:latin typeface="Verdana" panose="020B0604030504040204" pitchFamily="34" charset="0"/>
                <a:ea typeface="宋体" panose="02010600030101010101" pitchFamily="2" charset="-122"/>
              </a:rPr>
              <a:t>支持语法制导翻译</a:t>
            </a:r>
            <a:endParaRPr lang="en-US" altLang="zh-CN" sz="180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None/>
            </a:pPr>
            <a:endParaRPr lang="en-US" altLang="zh-CN" sz="180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Char char="u"/>
            </a:pPr>
            <a:r>
              <a:rPr lang="en-US" altLang="zh-CN" sz="1800" b="0" dirty="0">
                <a:solidFill>
                  <a:schemeClr val="tx1"/>
                </a:solidFill>
                <a:latin typeface="Gungsuh" panose="02030600000101010101" pitchFamily="18" charset="-127"/>
                <a:ea typeface="Gungsuh" panose="02030600000101010101" pitchFamily="18" charset="-127"/>
              </a:rPr>
              <a:t>The GNU equivalent of YACC is called </a:t>
            </a:r>
            <a:r>
              <a:rPr lang="en-US" altLang="zh-CN" sz="1800" b="0" dirty="0">
                <a:solidFill>
                  <a:srgbClr val="0000FF"/>
                </a:solidFill>
                <a:latin typeface="Gungsuh" panose="02030600000101010101" pitchFamily="18" charset="-127"/>
                <a:ea typeface="Gungsuh" panose="02030600000101010101" pitchFamily="18" charset="-127"/>
              </a:rPr>
              <a:t>Bison</a:t>
            </a:r>
            <a:r>
              <a:rPr lang="en-US" altLang="zh-CN" sz="1800" b="0" dirty="0">
                <a:solidFill>
                  <a:schemeClr val="tx1"/>
                </a:solidFill>
                <a:latin typeface="Gungsuh" panose="02030600000101010101" pitchFamily="18" charset="-127"/>
                <a:ea typeface="Gungsuh" panose="02030600000101010101" pitchFamily="18" charset="-127"/>
              </a:rPr>
              <a:t>:</a:t>
            </a:r>
          </a:p>
          <a:p>
            <a:pPr>
              <a:lnSpc>
                <a:spcPct val="150000"/>
              </a:lnSpc>
              <a:spcBef>
                <a:spcPct val="0"/>
              </a:spcBef>
              <a:spcAft>
                <a:spcPct val="0"/>
              </a:spcAft>
              <a:buClrTx/>
              <a:buSzPct val="80000"/>
              <a:buFont typeface="Wingdings" panose="05000000000000000000" pitchFamily="2" charset="2"/>
              <a:buNone/>
            </a:pP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err="1">
                <a:solidFill>
                  <a:schemeClr val="tx1"/>
                </a:solidFill>
                <a:latin typeface="Gungsuh" panose="02030600000101010101" pitchFamily="18" charset="-127"/>
                <a:ea typeface="Gungsuh" panose="02030600000101010101" pitchFamily="18" charset="-127"/>
              </a:rPr>
              <a:t>yacc</a:t>
            </a:r>
            <a:r>
              <a:rPr lang="en-US" altLang="zh-CN" sz="1800" b="0" dirty="0">
                <a:solidFill>
                  <a:schemeClr val="tx1"/>
                </a:solidFill>
                <a:latin typeface="Gungsuh" panose="02030600000101010101" pitchFamily="18" charset="-127"/>
                <a:ea typeface="Gungsuh" panose="02030600000101010101" pitchFamily="18" charset="-127"/>
              </a:rPr>
              <a:t> = bison –y    // </a:t>
            </a:r>
            <a:r>
              <a:rPr lang="zh-CN" altLang="en-US" sz="1800" dirty="0">
                <a:solidFill>
                  <a:schemeClr val="tx1"/>
                </a:solidFill>
                <a:latin typeface="宋体" panose="02010600030101010101" pitchFamily="2" charset="-122"/>
                <a:ea typeface="宋体" panose="02010600030101010101" pitchFamily="2" charset="-122"/>
              </a:rPr>
              <a:t>兼容</a:t>
            </a:r>
            <a:r>
              <a:rPr lang="en-US" altLang="zh-CN" sz="1800" b="0" dirty="0">
                <a:solidFill>
                  <a:schemeClr val="tx1"/>
                </a:solidFill>
                <a:latin typeface="Gungsuh" panose="02030600000101010101" pitchFamily="18" charset="-127"/>
                <a:ea typeface="Gungsuh" panose="02030600000101010101" pitchFamily="18" charset="-127"/>
              </a:rPr>
              <a:t>YACC</a:t>
            </a:r>
          </a:p>
          <a:p>
            <a:pPr>
              <a:lnSpc>
                <a:spcPct val="150000"/>
              </a:lnSpc>
              <a:spcBef>
                <a:spcPct val="0"/>
              </a:spcBef>
              <a:spcAft>
                <a:spcPct val="0"/>
              </a:spcAft>
              <a:buClrTx/>
              <a:buSzPct val="80000"/>
              <a:buFont typeface="Wingdings" panose="05000000000000000000" pitchFamily="2" charset="2"/>
              <a:buNone/>
            </a:pPr>
            <a:r>
              <a:rPr lang="en-US" altLang="zh-CN" sz="1800" b="0" dirty="0">
                <a:solidFill>
                  <a:schemeClr val="tx1"/>
                </a:solidFill>
                <a:latin typeface="Gungsuh" panose="02030600000101010101" pitchFamily="18" charset="-127"/>
                <a:ea typeface="Gungsuh" panose="02030600000101010101" pitchFamily="18" charset="-127"/>
              </a:rPr>
              <a:t>     Bison </a:t>
            </a:r>
            <a:r>
              <a:rPr lang="zh-CN" altLang="en-US" sz="1800" dirty="0">
                <a:solidFill>
                  <a:schemeClr val="tx1"/>
                </a:solidFill>
                <a:latin typeface="宋体" panose="02010600030101010101" pitchFamily="2" charset="-122"/>
                <a:ea typeface="宋体" panose="02010600030101010101" pitchFamily="2" charset="-122"/>
              </a:rPr>
              <a:t>还支持</a:t>
            </a:r>
            <a:r>
              <a:rPr lang="zh-CN" altLang="en-US" sz="1800" b="0" dirty="0">
                <a:solidFill>
                  <a:schemeClr val="tx1"/>
                </a:solidFill>
                <a:latin typeface="Gungsuh" panose="02030600000101010101" pitchFamily="18" charset="-127"/>
                <a:ea typeface="Gungsuh" panose="02030600000101010101" pitchFamily="18" charset="-127"/>
              </a:rPr>
              <a:t> </a:t>
            </a:r>
            <a:r>
              <a:rPr lang="en-US" altLang="zh-CN" sz="1800" b="0" dirty="0">
                <a:solidFill>
                  <a:schemeClr val="tx1"/>
                </a:solidFill>
                <a:latin typeface="Gungsuh" panose="02030600000101010101" pitchFamily="18" charset="-127"/>
                <a:ea typeface="Gungsuh" panose="02030600000101010101" pitchFamily="18" charset="-127"/>
              </a:rPr>
              <a:t>GLR </a:t>
            </a:r>
            <a:r>
              <a:rPr lang="zh-CN" altLang="en-US" sz="1800" dirty="0">
                <a:solidFill>
                  <a:schemeClr val="tx1"/>
                </a:solidFill>
                <a:latin typeface="宋体" panose="02010600030101010101" pitchFamily="2" charset="-122"/>
                <a:ea typeface="宋体" panose="02010600030101010101" pitchFamily="2" charset="-122"/>
              </a:rPr>
              <a:t>文法</a:t>
            </a:r>
          </a:p>
        </p:txBody>
      </p:sp>
      <p:sp>
        <p:nvSpPr>
          <p:cNvPr id="9" name="标题 1">
            <a:extLst>
              <a:ext uri="{FF2B5EF4-FFF2-40B4-BE49-F238E27FC236}">
                <a16:creationId xmlns:a16="http://schemas.microsoft.com/office/drawing/2014/main" id="{3DEBA0AC-BE43-49CB-B1E8-A62D788E2804}"/>
              </a:ext>
            </a:extLst>
          </p:cNvPr>
          <p:cNvSpPr>
            <a:spLocks noGrp="1"/>
          </p:cNvSpPr>
          <p:nvPr>
            <p:ph type="title"/>
          </p:nvPr>
        </p:nvSpPr>
        <p:spPr>
          <a:xfrm>
            <a:off x="179388" y="0"/>
            <a:ext cx="8713787" cy="765175"/>
          </a:xfrm>
        </p:spPr>
        <p:txBody>
          <a:bodyPr/>
          <a:lstStyle/>
          <a:p>
            <a:r>
              <a:rPr lang="zh-CN" altLang="en-US" sz="3600" dirty="0">
                <a:ln>
                  <a:noFill/>
                </a:ln>
              </a:rPr>
              <a:t>实验内容</a:t>
            </a:r>
            <a:r>
              <a:rPr lang="en-US" altLang="zh-CN" sz="3600" dirty="0">
                <a:ln>
                  <a:noFill/>
                </a:ln>
              </a:rPr>
              <a:t>3</a:t>
            </a:r>
            <a:endParaRPr lang="zh-CN" altLang="en-US" sz="3600" dirty="0">
              <a:ln>
                <a:noFill/>
              </a:ln>
            </a:endParaRPr>
          </a:p>
        </p:txBody>
      </p:sp>
      <p:sp>
        <p:nvSpPr>
          <p:cNvPr id="6" name="矩形 5">
            <a:extLst>
              <a:ext uri="{FF2B5EF4-FFF2-40B4-BE49-F238E27FC236}">
                <a16:creationId xmlns:a16="http://schemas.microsoft.com/office/drawing/2014/main" id="{1F0FAF54-3BF9-47BF-BD2A-E3549ABC280D}"/>
              </a:ext>
            </a:extLst>
          </p:cNvPr>
          <p:cNvSpPr/>
          <p:nvPr/>
        </p:nvSpPr>
        <p:spPr>
          <a:xfrm>
            <a:off x="304800" y="780719"/>
            <a:ext cx="2122697" cy="461665"/>
          </a:xfrm>
          <a:prstGeom prst="rect">
            <a:avLst/>
          </a:prstGeom>
        </p:spPr>
        <p:txBody>
          <a:bodyPr wrap="none">
            <a:spAutoFit/>
          </a:bodyPr>
          <a:lstStyle/>
          <a:p>
            <a:pPr eaLnBrk="1" hangingPunct="1">
              <a:spcBef>
                <a:spcPct val="50000"/>
              </a:spcBef>
            </a:pPr>
            <a:r>
              <a:rPr lang="en-US" altLang="zh-CN" b="1" dirty="0">
                <a:latin typeface="Times New Roman" pitchFamily="18" charset="0"/>
              </a:rPr>
              <a:t>bison</a:t>
            </a:r>
            <a:r>
              <a:rPr lang="zh-CN" altLang="en-US" b="1" dirty="0">
                <a:latin typeface="Times New Roman" pitchFamily="18" charset="0"/>
              </a:rPr>
              <a:t>相关知识</a:t>
            </a:r>
          </a:p>
        </p:txBody>
      </p:sp>
      <p:sp>
        <p:nvSpPr>
          <p:cNvPr id="12" name="矩形 11">
            <a:extLst>
              <a:ext uri="{FF2B5EF4-FFF2-40B4-BE49-F238E27FC236}">
                <a16:creationId xmlns:a16="http://schemas.microsoft.com/office/drawing/2014/main" id="{EDF8B01F-AFBD-424D-ADF6-DF0944A359BC}"/>
              </a:ext>
            </a:extLst>
          </p:cNvPr>
          <p:cNvSpPr/>
          <p:nvPr/>
        </p:nvSpPr>
        <p:spPr>
          <a:xfrm>
            <a:off x="685800" y="1342859"/>
            <a:ext cx="8247771" cy="461665"/>
          </a:xfrm>
          <a:prstGeom prst="rect">
            <a:avLst/>
          </a:prstGeom>
        </p:spPr>
        <p:txBody>
          <a:bodyPr wrap="none">
            <a:spAutoFit/>
          </a:bodyPr>
          <a:lstStyle/>
          <a:p>
            <a:pPr eaLnBrk="1" hangingPunct="1">
              <a:spcBef>
                <a:spcPct val="50000"/>
              </a:spcBef>
            </a:pPr>
            <a:r>
              <a:rPr lang="en-US" altLang="zh-CN" b="1" dirty="0">
                <a:latin typeface="Times New Roman" pitchFamily="18" charset="0"/>
              </a:rPr>
              <a:t>Bison</a:t>
            </a:r>
            <a:r>
              <a:rPr lang="zh-CN" altLang="en-US" b="1" dirty="0">
                <a:latin typeface="Times New Roman" pitchFamily="18" charset="0"/>
              </a:rPr>
              <a:t>也成为</a:t>
            </a:r>
            <a:r>
              <a:rPr lang="en-US" altLang="zh-CN" b="1" dirty="0" err="1">
                <a:latin typeface="Times New Roman" pitchFamily="18" charset="0"/>
              </a:rPr>
              <a:t>yacc</a:t>
            </a:r>
            <a:r>
              <a:rPr lang="zh-CN" altLang="en-US" b="1" dirty="0">
                <a:latin typeface="Times New Roman" pitchFamily="18" charset="0"/>
              </a:rPr>
              <a:t>，</a:t>
            </a:r>
            <a:r>
              <a:rPr lang="en-US" altLang="zh-CN" b="1" dirty="0" err="1">
                <a:latin typeface="Times New Roman" pitchFamily="18" charset="0"/>
              </a:rPr>
              <a:t>yacc</a:t>
            </a:r>
            <a:r>
              <a:rPr lang="zh-CN" altLang="en-US" b="1" dirty="0">
                <a:latin typeface="Times New Roman" pitchFamily="18" charset="0"/>
              </a:rPr>
              <a:t>是</a:t>
            </a:r>
            <a:r>
              <a:rPr lang="en-US" altLang="zh-CN" b="1" dirty="0" err="1">
                <a:latin typeface="Times New Roman" pitchFamily="18" charset="0"/>
              </a:rPr>
              <a:t>unix</a:t>
            </a:r>
            <a:r>
              <a:rPr lang="zh-CN" altLang="en-US" b="1" dirty="0">
                <a:latin typeface="Times New Roman" pitchFamily="18" charset="0"/>
              </a:rPr>
              <a:t>下原始名称，编程文件后缀为</a:t>
            </a:r>
            <a:r>
              <a:rPr lang="en-US" altLang="zh-CN" b="1" dirty="0">
                <a:latin typeface="Times New Roman" pitchFamily="18" charset="0"/>
              </a:rPr>
              <a:t>.y</a:t>
            </a:r>
            <a:endParaRPr lang="zh-CN" altLang="en-US" b="1" dirty="0">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7C35045-F06C-4376-868C-277D80065048}"/>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7449109-1167-49DD-9C74-5ACDDF5B0373}"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7</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BA5AAD2F-4015-445D-BA15-98CA5B6BB96A}"/>
              </a:ext>
            </a:extLst>
          </p:cNvPr>
          <p:cNvSpPr>
            <a:spLocks noGrp="1" noChangeArrowheads="1"/>
          </p:cNvSpPr>
          <p:nvPr>
            <p:ph type="title"/>
          </p:nvPr>
        </p:nvSpPr>
        <p:spPr>
          <a:xfrm>
            <a:off x="755650" y="115888"/>
            <a:ext cx="7772400" cy="685800"/>
          </a:xfrm>
        </p:spPr>
        <p:txBody>
          <a:bodyPr/>
          <a:lstStyle/>
          <a:p>
            <a:r>
              <a:rPr lang="en-US" altLang="zh-CN" dirty="0">
                <a:ln>
                  <a:noFill/>
                </a:ln>
                <a:solidFill>
                  <a:srgbClr val="990000"/>
                </a:solidFill>
              </a:rPr>
              <a:t>Bison</a:t>
            </a:r>
            <a:r>
              <a:rPr lang="en-US" altLang="zh-CN" dirty="0">
                <a:solidFill>
                  <a:srgbClr val="990000"/>
                </a:solidFill>
              </a:rPr>
              <a:t>/</a:t>
            </a:r>
            <a:r>
              <a:rPr lang="en-US" altLang="zh-CN" dirty="0" err="1">
                <a:ln>
                  <a:noFill/>
                </a:ln>
                <a:solidFill>
                  <a:srgbClr val="990000"/>
                </a:solidFill>
              </a:rPr>
              <a:t>Yacc</a:t>
            </a:r>
            <a:r>
              <a:rPr lang="zh-CN" altLang="zh-CN" dirty="0">
                <a:ln>
                  <a:noFill/>
                </a:ln>
                <a:solidFill>
                  <a:srgbClr val="990000"/>
                </a:solidFill>
              </a:rPr>
              <a:t> 工作方式</a:t>
            </a:r>
            <a:endParaRPr lang="zh-CN" altLang="en-US" dirty="0">
              <a:ln>
                <a:noFill/>
              </a:ln>
              <a:solidFill>
                <a:srgbClr val="990000"/>
              </a:solidFill>
            </a:endParaRPr>
          </a:p>
        </p:txBody>
      </p:sp>
      <p:sp>
        <p:nvSpPr>
          <p:cNvPr id="29700" name="Rectangle 3">
            <a:extLst>
              <a:ext uri="{FF2B5EF4-FFF2-40B4-BE49-F238E27FC236}">
                <a16:creationId xmlns:a16="http://schemas.microsoft.com/office/drawing/2014/main" id="{96332F4D-ED72-4126-8CBC-2B012FC840FB}"/>
              </a:ext>
            </a:extLst>
          </p:cNvPr>
          <p:cNvSpPr>
            <a:spLocks noChangeArrowheads="1"/>
          </p:cNvSpPr>
          <p:nvPr/>
        </p:nvSpPr>
        <p:spPr bwMode="auto">
          <a:xfrm>
            <a:off x="146050" y="620713"/>
            <a:ext cx="83820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000" b="0">
                <a:solidFill>
                  <a:schemeClr val="tx1"/>
                </a:solidFill>
                <a:latin typeface="隶书" panose="02010509060101010101" pitchFamily="49" charset="-122"/>
                <a:ea typeface="隶书" panose="02010509060101010101" pitchFamily="49" charset="-122"/>
              </a:rPr>
              <a:t>    </a:t>
            </a:r>
            <a:r>
              <a:rPr lang="zh-CN" altLang="en-US" sz="2000" b="0">
                <a:solidFill>
                  <a:schemeClr val="tx1"/>
                </a:solidFill>
                <a:latin typeface="隶书" panose="02010509060101010101" pitchFamily="49" charset="-122"/>
                <a:ea typeface="隶书" panose="02010509060101010101" pitchFamily="49" charset="-122"/>
              </a:rPr>
              <a:t>分析器的构造步骤：</a:t>
            </a:r>
          </a:p>
          <a:p>
            <a:pPr>
              <a:spcBef>
                <a:spcPct val="0"/>
              </a:spcBef>
              <a:spcAft>
                <a:spcPct val="0"/>
              </a:spcAft>
              <a:buClrTx/>
              <a:buSzTx/>
              <a:buFontTx/>
              <a:buNone/>
            </a:pPr>
            <a:r>
              <a:rPr lang="zh-CN" altLang="en-US" sz="2000" b="0">
                <a:solidFill>
                  <a:schemeClr val="tx1"/>
                </a:solidFill>
                <a:latin typeface="隶书" panose="02010509060101010101" pitchFamily="49" charset="-122"/>
                <a:ea typeface="隶书" panose="02010509060101010101" pitchFamily="49" charset="-122"/>
              </a:rPr>
              <a:t>       </a:t>
            </a:r>
            <a:r>
              <a:rPr lang="zh-CN" altLang="en-US" sz="2000" b="0">
                <a:solidFill>
                  <a:srgbClr val="990000"/>
                </a:solidFill>
                <a:latin typeface="隶书" panose="02010509060101010101" pitchFamily="49" charset="-122"/>
                <a:ea typeface="隶书" panose="02010509060101010101" pitchFamily="49" charset="-122"/>
              </a:rPr>
              <a:t>产生式</a:t>
            </a:r>
            <a:r>
              <a:rPr lang="zh-CN" altLang="en-US" sz="2000" b="0">
                <a:solidFill>
                  <a:schemeClr val="tx1"/>
                </a:solidFill>
                <a:latin typeface="隶书" panose="02010509060101010101" pitchFamily="49" charset="-122"/>
                <a:ea typeface="隶书" panose="02010509060101010101" pitchFamily="49" charset="-122"/>
              </a:rPr>
              <a:t>→识别活前缀的</a:t>
            </a:r>
            <a:r>
              <a:rPr lang="en-US" altLang="zh-CN" sz="2000" b="0">
                <a:solidFill>
                  <a:schemeClr val="tx1"/>
                </a:solidFill>
                <a:latin typeface="黑体" panose="02010609060101010101" pitchFamily="49" charset="-122"/>
                <a:ea typeface="黑体" panose="02010609060101010101" pitchFamily="49" charset="-122"/>
              </a:rPr>
              <a:t>DFA</a:t>
            </a:r>
            <a:r>
              <a:rPr lang="en-US" altLang="zh-CN" sz="2000" b="0">
                <a:solidFill>
                  <a:schemeClr val="tx1"/>
                </a:solidFill>
                <a:latin typeface="隶书" panose="02010509060101010101" pitchFamily="49" charset="-122"/>
                <a:ea typeface="隶书" panose="02010509060101010101" pitchFamily="49" charset="-122"/>
              </a:rPr>
              <a:t>→</a:t>
            </a:r>
            <a:r>
              <a:rPr lang="zh-CN" altLang="en-US" sz="2000" b="0">
                <a:solidFill>
                  <a:srgbClr val="990000"/>
                </a:solidFill>
                <a:latin typeface="隶书" panose="02010509060101010101" pitchFamily="49" charset="-122"/>
                <a:ea typeface="隶书" panose="02010509060101010101" pitchFamily="49" charset="-122"/>
              </a:rPr>
              <a:t>分析表（＋驱动器）</a:t>
            </a:r>
            <a:r>
              <a:rPr lang="zh-CN" altLang="en-US" sz="2000" b="0">
                <a:solidFill>
                  <a:schemeClr val="tx1"/>
                </a:solidFill>
                <a:latin typeface="隶书" panose="02010509060101010101" pitchFamily="49" charset="-122"/>
                <a:ea typeface="隶书" panose="02010509060101010101" pitchFamily="49" charset="-122"/>
              </a:rPr>
              <a:t> </a:t>
            </a:r>
          </a:p>
        </p:txBody>
      </p:sp>
      <p:graphicFrame>
        <p:nvGraphicFramePr>
          <p:cNvPr id="88071" name="Object 7">
            <a:extLst>
              <a:ext uri="{FF2B5EF4-FFF2-40B4-BE49-F238E27FC236}">
                <a16:creationId xmlns:a16="http://schemas.microsoft.com/office/drawing/2014/main" id="{B31D895F-359A-46C9-85ED-E7F853215261}"/>
              </a:ext>
            </a:extLst>
          </p:cNvPr>
          <p:cNvGraphicFramePr>
            <a:graphicFrameLocks noChangeAspect="1"/>
          </p:cNvGraphicFramePr>
          <p:nvPr/>
        </p:nvGraphicFramePr>
        <p:xfrm>
          <a:off x="1260475" y="1736725"/>
          <a:ext cx="6551613" cy="1350963"/>
        </p:xfrm>
        <a:graphic>
          <a:graphicData uri="http://schemas.openxmlformats.org/presentationml/2006/ole">
            <mc:AlternateContent xmlns:mc="http://schemas.openxmlformats.org/markup-compatibility/2006">
              <mc:Choice xmlns:v="urn:schemas-microsoft-com:vml" Requires="v">
                <p:oleObj spid="_x0000_s1113" name="Visio" r:id="rId4" imgW="2508138" imgH="482803" progId="Visio.Drawing.11">
                  <p:embed/>
                </p:oleObj>
              </mc:Choice>
              <mc:Fallback>
                <p:oleObj name="Visio" r:id="rId4" imgW="2508138" imgH="482803" progId="Visio.Drawing.11">
                  <p:embed/>
                  <p:pic>
                    <p:nvPicPr>
                      <p:cNvPr id="88071" name="Object 7">
                        <a:extLst>
                          <a:ext uri="{FF2B5EF4-FFF2-40B4-BE49-F238E27FC236}">
                            <a16:creationId xmlns:a16="http://schemas.microsoft.com/office/drawing/2014/main" id="{B31D895F-359A-46C9-85ED-E7F853215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1736725"/>
                        <a:ext cx="6551613"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3" name="Object 9">
            <a:extLst>
              <a:ext uri="{FF2B5EF4-FFF2-40B4-BE49-F238E27FC236}">
                <a16:creationId xmlns:a16="http://schemas.microsoft.com/office/drawing/2014/main" id="{9BA59566-E903-40E6-BB2B-90E591C2EAB8}"/>
              </a:ext>
            </a:extLst>
          </p:cNvPr>
          <p:cNvGraphicFramePr>
            <a:graphicFrameLocks noChangeAspect="1"/>
          </p:cNvGraphicFramePr>
          <p:nvPr/>
        </p:nvGraphicFramePr>
        <p:xfrm>
          <a:off x="1146175" y="3213100"/>
          <a:ext cx="5761038" cy="1403350"/>
        </p:xfrm>
        <a:graphic>
          <a:graphicData uri="http://schemas.openxmlformats.org/presentationml/2006/ole">
            <mc:AlternateContent xmlns:mc="http://schemas.openxmlformats.org/markup-compatibility/2006">
              <mc:Choice xmlns:v="urn:schemas-microsoft-com:vml" Requires="v">
                <p:oleObj spid="_x0000_s1114" name="Visio" r:id="rId6" imgW="2073859" imgH="454274" progId="Visio.Drawing.11">
                  <p:embed/>
                </p:oleObj>
              </mc:Choice>
              <mc:Fallback>
                <p:oleObj name="Visio" r:id="rId6" imgW="2073859" imgH="454274" progId="Visio.Drawing.11">
                  <p:embed/>
                  <p:pic>
                    <p:nvPicPr>
                      <p:cNvPr id="88073" name="Object 9">
                        <a:extLst>
                          <a:ext uri="{FF2B5EF4-FFF2-40B4-BE49-F238E27FC236}">
                            <a16:creationId xmlns:a16="http://schemas.microsoft.com/office/drawing/2014/main" id="{9BA59566-E903-40E6-BB2B-90E591C2EA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175" y="3213100"/>
                        <a:ext cx="576103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5" name="Object 11">
            <a:extLst>
              <a:ext uri="{FF2B5EF4-FFF2-40B4-BE49-F238E27FC236}">
                <a16:creationId xmlns:a16="http://schemas.microsoft.com/office/drawing/2014/main" id="{740A6C1B-1598-4EB6-9789-2B3842BA4A7F}"/>
              </a:ext>
            </a:extLst>
          </p:cNvPr>
          <p:cNvGraphicFramePr>
            <a:graphicFrameLocks noChangeAspect="1"/>
          </p:cNvGraphicFramePr>
          <p:nvPr/>
        </p:nvGraphicFramePr>
        <p:xfrm>
          <a:off x="971550" y="4652963"/>
          <a:ext cx="6007100" cy="1754187"/>
        </p:xfrm>
        <a:graphic>
          <a:graphicData uri="http://schemas.openxmlformats.org/presentationml/2006/ole">
            <mc:AlternateContent xmlns:mc="http://schemas.openxmlformats.org/markup-compatibility/2006">
              <mc:Choice xmlns:v="urn:schemas-microsoft-com:vml" Requires="v">
                <p:oleObj spid="_x0000_s1115" name="Visio" r:id="rId8" imgW="3518611" imgH="1027542" progId="Visio.Drawing.11">
                  <p:embed/>
                </p:oleObj>
              </mc:Choice>
              <mc:Fallback>
                <p:oleObj name="Visio" r:id="rId8" imgW="3518611" imgH="1027542" progId="Visio.Drawing.11">
                  <p:embed/>
                  <p:pic>
                    <p:nvPicPr>
                      <p:cNvPr id="88075" name="Object 11">
                        <a:extLst>
                          <a:ext uri="{FF2B5EF4-FFF2-40B4-BE49-F238E27FC236}">
                            <a16:creationId xmlns:a16="http://schemas.microsoft.com/office/drawing/2014/main" id="{740A6C1B-1598-4EB6-9789-2B3842BA4A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652963"/>
                        <a:ext cx="60071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8071"/>
                                        </p:tgtEl>
                                        <p:attrNameLst>
                                          <p:attrName>style.visibility</p:attrName>
                                        </p:attrNameLst>
                                      </p:cBhvr>
                                      <p:to>
                                        <p:strVal val="visible"/>
                                      </p:to>
                                    </p:set>
                                    <p:anim calcmode="lin" valueType="num">
                                      <p:cBhvr>
                                        <p:cTn id="7" dur="500" fill="hold"/>
                                        <p:tgtEl>
                                          <p:spTgt spid="88071"/>
                                        </p:tgtEl>
                                        <p:attrNameLst>
                                          <p:attrName>ppt_w</p:attrName>
                                        </p:attrNameLst>
                                      </p:cBhvr>
                                      <p:tavLst>
                                        <p:tav tm="0">
                                          <p:val>
                                            <p:fltVal val="0"/>
                                          </p:val>
                                        </p:tav>
                                        <p:tav tm="100000">
                                          <p:val>
                                            <p:strVal val="#ppt_w"/>
                                          </p:val>
                                        </p:tav>
                                      </p:tavLst>
                                    </p:anim>
                                    <p:anim calcmode="lin" valueType="num">
                                      <p:cBhvr>
                                        <p:cTn id="8" dur="500" fill="hold"/>
                                        <p:tgtEl>
                                          <p:spTgt spid="8807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88073"/>
                                        </p:tgtEl>
                                        <p:attrNameLst>
                                          <p:attrName>style.visibility</p:attrName>
                                        </p:attrNameLst>
                                      </p:cBhvr>
                                      <p:to>
                                        <p:strVal val="visible"/>
                                      </p:to>
                                    </p:set>
                                    <p:anim calcmode="lin" valueType="num">
                                      <p:cBhvr>
                                        <p:cTn id="13" dur="500" fill="hold"/>
                                        <p:tgtEl>
                                          <p:spTgt spid="88073"/>
                                        </p:tgtEl>
                                        <p:attrNameLst>
                                          <p:attrName>ppt_w</p:attrName>
                                        </p:attrNameLst>
                                      </p:cBhvr>
                                      <p:tavLst>
                                        <p:tav tm="0">
                                          <p:val>
                                            <p:fltVal val="0"/>
                                          </p:val>
                                        </p:tav>
                                        <p:tav tm="100000">
                                          <p:val>
                                            <p:strVal val="#ppt_w"/>
                                          </p:val>
                                        </p:tav>
                                      </p:tavLst>
                                    </p:anim>
                                    <p:anim calcmode="lin" valueType="num">
                                      <p:cBhvr>
                                        <p:cTn id="14" dur="500" fill="hold"/>
                                        <p:tgtEl>
                                          <p:spTgt spid="880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88075"/>
                                        </p:tgtEl>
                                        <p:attrNameLst>
                                          <p:attrName>style.visibility</p:attrName>
                                        </p:attrNameLst>
                                      </p:cBhvr>
                                      <p:to>
                                        <p:strVal val="visible"/>
                                      </p:to>
                                    </p:set>
                                    <p:anim calcmode="lin" valueType="num">
                                      <p:cBhvr>
                                        <p:cTn id="19" dur="500" fill="hold"/>
                                        <p:tgtEl>
                                          <p:spTgt spid="88075"/>
                                        </p:tgtEl>
                                        <p:attrNameLst>
                                          <p:attrName>ppt_w</p:attrName>
                                        </p:attrNameLst>
                                      </p:cBhvr>
                                      <p:tavLst>
                                        <p:tav tm="0">
                                          <p:val>
                                            <p:fltVal val="0"/>
                                          </p:val>
                                        </p:tav>
                                        <p:tav tm="100000">
                                          <p:val>
                                            <p:strVal val="#ppt_w"/>
                                          </p:val>
                                        </p:tav>
                                      </p:tavLst>
                                    </p:anim>
                                    <p:anim calcmode="lin" valueType="num">
                                      <p:cBhvr>
                                        <p:cTn id="20" dur="500" fill="hold"/>
                                        <p:tgtEl>
                                          <p:spTgt spid="880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C1859D5-8721-41BC-9C5E-1DC9BB8CE45D}"/>
              </a:ext>
            </a:extLst>
          </p:cNvPr>
          <p:cNvSpPr>
            <a:spLocks noGrp="1"/>
          </p:cNvSpPr>
          <p:nvPr>
            <p:ph type="title"/>
          </p:nvPr>
        </p:nvSpPr>
        <p:spPr>
          <a:xfrm>
            <a:off x="554038" y="0"/>
            <a:ext cx="7886700" cy="803275"/>
          </a:xfrm>
        </p:spPr>
        <p:txBody>
          <a:bodyPr/>
          <a:lstStyle/>
          <a:p>
            <a:r>
              <a:rPr lang="en-US" altLang="zh-CN" sz="3600" dirty="0">
                <a:ln>
                  <a:noFill/>
                </a:ln>
              </a:rPr>
              <a:t>YACC/Bison</a:t>
            </a:r>
            <a:r>
              <a:rPr lang="zh-CN" altLang="en-US" sz="3600" dirty="0">
                <a:ln>
                  <a:noFill/>
                </a:ln>
              </a:rPr>
              <a:t>文件结构</a:t>
            </a:r>
          </a:p>
        </p:txBody>
      </p:sp>
      <p:sp>
        <p:nvSpPr>
          <p:cNvPr id="31747" name="矩形 3">
            <a:extLst>
              <a:ext uri="{FF2B5EF4-FFF2-40B4-BE49-F238E27FC236}">
                <a16:creationId xmlns:a16="http://schemas.microsoft.com/office/drawing/2014/main" id="{B7AF76D1-35AE-4F26-B58A-5E1C2C974747}"/>
              </a:ext>
            </a:extLst>
          </p:cNvPr>
          <p:cNvSpPr>
            <a:spLocks noChangeArrowheads="1"/>
          </p:cNvSpPr>
          <p:nvPr/>
        </p:nvSpPr>
        <p:spPr bwMode="auto">
          <a:xfrm>
            <a:off x="1585913" y="1274763"/>
            <a:ext cx="6562725"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#include &lt;stdio.h&gt;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%token T_MINUS T_ADD T_MUL T_DIV T_NUM T_NEWLINE</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S   :   E T_NEWLINE   { printf("ans = %d\n", $1);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dirty="0">
                <a:solidFill>
                  <a:schemeClr val="tx1"/>
                </a:solidFill>
                <a:latin typeface="Monaco"/>
                <a:ea typeface="宋体" panose="02010600030101010101" pitchFamily="2" charset="-122"/>
              </a:rPr>
              <a:t>    </a:t>
            </a:r>
            <a:r>
              <a:rPr lang="zh-CN" altLang="en-US" sz="1600" b="0" dirty="0">
                <a:solidFill>
                  <a:schemeClr val="tx1"/>
                </a:solidFill>
                <a:latin typeface="Monaco"/>
                <a:ea typeface="宋体" panose="02010600030101010101" pitchFamily="2" charset="-122"/>
              </a:rPr>
              <a:t>|   /* empty */   { /* empty */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dirty="0">
                <a:solidFill>
                  <a:schemeClr val="tx1"/>
                </a:solidFill>
                <a:latin typeface="Monaco"/>
                <a:ea typeface="宋体" panose="02010600030101010101" pitchFamily="2" charset="-122"/>
              </a:rPr>
              <a:t>    </a:t>
            </a: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E   :   E T_ADD E         { $$ = $1 + $3;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dirty="0">
                <a:solidFill>
                  <a:schemeClr val="tx1"/>
                </a:solidFill>
                <a:latin typeface="Monaco"/>
                <a:ea typeface="宋体" panose="02010600030101010101" pitchFamily="2" charset="-122"/>
              </a:rPr>
              <a:t>    </a:t>
            </a:r>
            <a:r>
              <a:rPr lang="zh-CN" altLang="en-US" sz="1600" b="0" dirty="0">
                <a:solidFill>
                  <a:schemeClr val="tx1"/>
                </a:solidFill>
                <a:latin typeface="Monaco"/>
                <a:ea typeface="宋体" panose="02010600030101010101" pitchFamily="2" charset="-122"/>
              </a:rPr>
              <a:t>|   E T_MINUS E       { $$ = $1 - $3;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    |   T_NUM             { $$ = $1;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dirty="0">
                <a:solidFill>
                  <a:schemeClr val="tx1"/>
                </a:solidFill>
                <a:latin typeface="Monaco"/>
                <a:ea typeface="宋体" panose="02010600030101010101" pitchFamily="2" charset="-122"/>
              </a:rPr>
              <a:t>    </a:t>
            </a: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int main() {    </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dirty="0">
                <a:solidFill>
                  <a:schemeClr val="tx1"/>
                </a:solidFill>
                <a:latin typeface="Monaco"/>
                <a:ea typeface="宋体" panose="02010600030101010101" pitchFamily="2" charset="-122"/>
              </a:rPr>
              <a:t>  </a:t>
            </a:r>
            <a:r>
              <a:rPr lang="zh-CN" altLang="en-US" sz="1600" b="0" dirty="0">
                <a:solidFill>
                  <a:schemeClr val="tx1"/>
                </a:solidFill>
                <a:latin typeface="Monaco"/>
                <a:ea typeface="宋体" panose="02010600030101010101" pitchFamily="2" charset="-122"/>
              </a:rPr>
              <a:t>return yyparse();</a:t>
            </a:r>
            <a:endParaRPr lang="en-US" altLang="zh-CN" sz="1600" b="0" dirty="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dirty="0">
                <a:solidFill>
                  <a:schemeClr val="tx1"/>
                </a:solidFill>
                <a:latin typeface="Monaco"/>
                <a:ea typeface="宋体" panose="02010600030101010101" pitchFamily="2" charset="-122"/>
              </a:rPr>
              <a:t>}</a:t>
            </a:r>
          </a:p>
        </p:txBody>
      </p:sp>
      <p:sp>
        <p:nvSpPr>
          <p:cNvPr id="6" name="矩形 5">
            <a:extLst>
              <a:ext uri="{FF2B5EF4-FFF2-40B4-BE49-F238E27FC236}">
                <a16:creationId xmlns:a16="http://schemas.microsoft.com/office/drawing/2014/main" id="{07D8EFBC-053F-48A3-8CBA-05150D036B21}"/>
              </a:ext>
            </a:extLst>
          </p:cNvPr>
          <p:cNvSpPr/>
          <p:nvPr/>
        </p:nvSpPr>
        <p:spPr>
          <a:xfrm>
            <a:off x="1635125" y="1295400"/>
            <a:ext cx="6356350" cy="782638"/>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7" name="矩形 6">
            <a:extLst>
              <a:ext uri="{FF2B5EF4-FFF2-40B4-BE49-F238E27FC236}">
                <a16:creationId xmlns:a16="http://schemas.microsoft.com/office/drawing/2014/main" id="{B9DE7B06-F615-49FF-8986-A234C320C186}"/>
              </a:ext>
            </a:extLst>
          </p:cNvPr>
          <p:cNvSpPr>
            <a:spLocks noChangeArrowheads="1"/>
          </p:cNvSpPr>
          <p:nvPr/>
        </p:nvSpPr>
        <p:spPr bwMode="auto">
          <a:xfrm>
            <a:off x="527050" y="1376363"/>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声明区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9" name="矩形 8">
            <a:extLst>
              <a:ext uri="{FF2B5EF4-FFF2-40B4-BE49-F238E27FC236}">
                <a16:creationId xmlns:a16="http://schemas.microsoft.com/office/drawing/2014/main" id="{3FE6E976-5F00-477A-BF38-176B899F7D68}"/>
              </a:ext>
            </a:extLst>
          </p:cNvPr>
          <p:cNvSpPr/>
          <p:nvPr/>
        </p:nvSpPr>
        <p:spPr>
          <a:xfrm>
            <a:off x="1635125" y="2078038"/>
            <a:ext cx="6356350" cy="976312"/>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0" name="矩形 9">
            <a:extLst>
              <a:ext uri="{FF2B5EF4-FFF2-40B4-BE49-F238E27FC236}">
                <a16:creationId xmlns:a16="http://schemas.microsoft.com/office/drawing/2014/main" id="{A83A884E-CA7B-4911-B7E3-FFF4DD79FE24}"/>
              </a:ext>
            </a:extLst>
          </p:cNvPr>
          <p:cNvSpPr>
            <a:spLocks noChangeArrowheads="1"/>
          </p:cNvSpPr>
          <p:nvPr/>
        </p:nvSpPr>
        <p:spPr bwMode="auto">
          <a:xfrm>
            <a:off x="527050" y="2276475"/>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11" name="矩形 10">
            <a:extLst>
              <a:ext uri="{FF2B5EF4-FFF2-40B4-BE49-F238E27FC236}">
                <a16:creationId xmlns:a16="http://schemas.microsoft.com/office/drawing/2014/main" id="{AEBC748C-D692-4A39-9F61-AA432E0084FB}"/>
              </a:ext>
            </a:extLst>
          </p:cNvPr>
          <p:cNvSpPr/>
          <p:nvPr/>
        </p:nvSpPr>
        <p:spPr>
          <a:xfrm>
            <a:off x="1635125" y="3035300"/>
            <a:ext cx="6356350" cy="2203450"/>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C819D166-F6FB-4419-9999-A8C01093D73A}"/>
              </a:ext>
            </a:extLst>
          </p:cNvPr>
          <p:cNvSpPr>
            <a:spLocks noChangeArrowheads="1"/>
          </p:cNvSpPr>
          <p:nvPr/>
        </p:nvSpPr>
        <p:spPr bwMode="auto">
          <a:xfrm>
            <a:off x="554038" y="3927475"/>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规则区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13" name="矩形 12">
            <a:extLst>
              <a:ext uri="{FF2B5EF4-FFF2-40B4-BE49-F238E27FC236}">
                <a16:creationId xmlns:a16="http://schemas.microsoft.com/office/drawing/2014/main" id="{2FDFADE8-32E5-465E-A875-A1609830730C}"/>
              </a:ext>
            </a:extLst>
          </p:cNvPr>
          <p:cNvSpPr/>
          <p:nvPr/>
        </p:nvSpPr>
        <p:spPr>
          <a:xfrm>
            <a:off x="1635125" y="5246688"/>
            <a:ext cx="6356350" cy="798512"/>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4" name="矩形 13">
            <a:extLst>
              <a:ext uri="{FF2B5EF4-FFF2-40B4-BE49-F238E27FC236}">
                <a16:creationId xmlns:a16="http://schemas.microsoft.com/office/drawing/2014/main" id="{B90EC98F-5736-4AEA-8635-8B9D168F84E6}"/>
              </a:ext>
            </a:extLst>
          </p:cNvPr>
          <p:cNvSpPr>
            <a:spLocks noChangeArrowheads="1"/>
          </p:cNvSpPr>
          <p:nvPr/>
        </p:nvSpPr>
        <p:spPr bwMode="auto">
          <a:xfrm>
            <a:off x="554038" y="5376863"/>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执行区</a:t>
            </a:r>
            <a:endParaRPr lang="en-US" altLang="zh-CN" sz="1800" b="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1" grpId="0" animBg="1"/>
      <p:bldP spid="12" grpId="0"/>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A1E4A895-A836-416F-80AC-2341B657CE91}"/>
              </a:ext>
            </a:extLst>
          </p:cNvPr>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FED68D9C-9A8A-4C6A-864C-162F1A12703B}" type="slidenum">
              <a:rPr lang="en-US" altLang="zh-CN" sz="1000" smtClean="0">
                <a:solidFill>
                  <a:srgbClr val="000000"/>
                </a:solidFill>
                <a:latin typeface="Verdana" panose="020B0604030504040204" pitchFamily="34" charset="0"/>
                <a:ea typeface="宋体" panose="02010600030101010101" pitchFamily="2" charset="-122"/>
              </a:rPr>
              <a:pPr>
                <a:spcBef>
                  <a:spcPct val="0"/>
                </a:spcBef>
                <a:spcAft>
                  <a:spcPct val="0"/>
                </a:spcAft>
                <a:buClrTx/>
                <a:buSzTx/>
                <a:buFontTx/>
                <a:buNone/>
              </a:pPr>
              <a:t>9</a:t>
            </a:fld>
            <a:endParaRPr lang="en-US" altLang="zh-CN" sz="1000">
              <a:solidFill>
                <a:srgbClr val="000000"/>
              </a:solidFill>
              <a:latin typeface="Verdana" panose="020B0604030504040204" pitchFamily="34" charset="0"/>
              <a:ea typeface="宋体" panose="02010600030101010101" pitchFamily="2" charset="-122"/>
            </a:endParaRPr>
          </a:p>
        </p:txBody>
      </p:sp>
      <p:sp>
        <p:nvSpPr>
          <p:cNvPr id="32771" name="Rectangle 4">
            <a:extLst>
              <a:ext uri="{FF2B5EF4-FFF2-40B4-BE49-F238E27FC236}">
                <a16:creationId xmlns:a16="http://schemas.microsoft.com/office/drawing/2014/main" id="{A0E23E32-69A4-4A7D-99D9-2703B09E0A17}"/>
              </a:ext>
            </a:extLst>
          </p:cNvPr>
          <p:cNvSpPr>
            <a:spLocks noChangeArrowheads="1"/>
          </p:cNvSpPr>
          <p:nvPr/>
        </p:nvSpPr>
        <p:spPr bwMode="auto">
          <a:xfrm>
            <a:off x="762000" y="835968"/>
            <a:ext cx="4647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dirty="0">
                <a:solidFill>
                  <a:srgbClr val="990000"/>
                </a:solidFill>
                <a:latin typeface="隶书" panose="02010509060101010101" pitchFamily="49" charset="-122"/>
                <a:ea typeface="隶书" panose="02010509060101010101" pitchFamily="49" charset="-122"/>
              </a:rPr>
              <a:t>.y</a:t>
            </a:r>
            <a:r>
              <a:rPr lang="zh-CN" altLang="en-US" dirty="0">
                <a:solidFill>
                  <a:srgbClr val="990000"/>
                </a:solidFill>
                <a:latin typeface="隶书" panose="02010509060101010101" pitchFamily="49" charset="-122"/>
                <a:ea typeface="隶书" panose="02010509060101010101" pitchFamily="49" charset="-122"/>
              </a:rPr>
              <a:t>文件所</a:t>
            </a:r>
            <a:r>
              <a:rPr lang="zh-CN" altLang="en-US" b="0" dirty="0">
                <a:solidFill>
                  <a:srgbClr val="990000"/>
                </a:solidFill>
                <a:latin typeface="隶书" panose="02010509060101010101" pitchFamily="49" charset="-122"/>
                <a:ea typeface="隶书" panose="02010509060101010101" pitchFamily="49" charset="-122"/>
              </a:rPr>
              <a:t>生成的语法分析器框架</a:t>
            </a:r>
          </a:p>
        </p:txBody>
      </p:sp>
      <p:grpSp>
        <p:nvGrpSpPr>
          <p:cNvPr id="32773" name="Group 14">
            <a:extLst>
              <a:ext uri="{FF2B5EF4-FFF2-40B4-BE49-F238E27FC236}">
                <a16:creationId xmlns:a16="http://schemas.microsoft.com/office/drawing/2014/main" id="{D943A85B-DE42-480E-BA22-B11C6F340CF6}"/>
              </a:ext>
            </a:extLst>
          </p:cNvPr>
          <p:cNvGrpSpPr>
            <a:grpSpLocks/>
          </p:cNvGrpSpPr>
          <p:nvPr/>
        </p:nvGrpSpPr>
        <p:grpSpPr bwMode="auto">
          <a:xfrm>
            <a:off x="1258888" y="1468438"/>
            <a:ext cx="5892800" cy="1727200"/>
            <a:chOff x="-3" y="-3"/>
            <a:chExt cx="1532" cy="869"/>
          </a:xfrm>
        </p:grpSpPr>
        <p:grpSp>
          <p:nvGrpSpPr>
            <p:cNvPr id="32774" name="Group 12">
              <a:extLst>
                <a:ext uri="{FF2B5EF4-FFF2-40B4-BE49-F238E27FC236}">
                  <a16:creationId xmlns:a16="http://schemas.microsoft.com/office/drawing/2014/main" id="{A29838DC-D185-48F1-A51D-00CAEAB15FFD}"/>
                </a:ext>
              </a:extLst>
            </p:cNvPr>
            <p:cNvGrpSpPr>
              <a:grpSpLocks/>
            </p:cNvGrpSpPr>
            <p:nvPr/>
          </p:nvGrpSpPr>
          <p:grpSpPr bwMode="auto">
            <a:xfrm>
              <a:off x="0" y="0"/>
              <a:ext cx="1526" cy="863"/>
              <a:chOff x="0" y="0"/>
              <a:chExt cx="1526" cy="863"/>
            </a:xfrm>
          </p:grpSpPr>
          <p:sp>
            <p:nvSpPr>
              <p:cNvPr id="32776" name="Rectangle 10">
                <a:extLst>
                  <a:ext uri="{FF2B5EF4-FFF2-40B4-BE49-F238E27FC236}">
                    <a16:creationId xmlns:a16="http://schemas.microsoft.com/office/drawing/2014/main" id="{2477F3F9-E76B-421F-92F8-8684142B6CBA}"/>
                  </a:ext>
                </a:extLst>
              </p:cNvPr>
              <p:cNvSpPr>
                <a:spLocks noChangeArrowheads="1"/>
              </p:cNvSpPr>
              <p:nvPr/>
            </p:nvSpPr>
            <p:spPr bwMode="auto">
              <a:xfrm>
                <a:off x="43" y="0"/>
                <a:ext cx="1440"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1</a:t>
                </a:r>
                <a:r>
                  <a:rPr lang="zh-CN" altLang="en-US" b="0">
                    <a:solidFill>
                      <a:schemeClr val="tx1"/>
                    </a:solidFill>
                    <a:latin typeface="隶书" panose="02010509060101010101" pitchFamily="49" charset="-122"/>
                    <a:ea typeface="隶书" panose="02010509060101010101" pitchFamily="49" charset="-122"/>
                  </a:rPr>
                  <a:t>）声明与定义</a:t>
                </a: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2</a:t>
                </a:r>
                <a:r>
                  <a:rPr lang="zh-CN" altLang="en-US" b="0">
                    <a:solidFill>
                      <a:schemeClr val="tx1"/>
                    </a:solidFill>
                    <a:latin typeface="隶书" panose="02010509060101010101" pitchFamily="49" charset="-122"/>
                    <a:ea typeface="隶书" panose="02010509060101010101" pitchFamily="49" charset="-122"/>
                  </a:rPr>
                  <a:t>）分析表（ </a:t>
                </a:r>
                <a:r>
                  <a:rPr lang="en-US" altLang="zh-CN" b="0">
                    <a:solidFill>
                      <a:schemeClr val="tx1"/>
                    </a:solidFill>
                    <a:latin typeface="黑体" panose="02010609060101010101" pitchFamily="49" charset="-122"/>
                    <a:ea typeface="黑体" panose="02010609060101010101" pitchFamily="49" charset="-122"/>
                  </a:rPr>
                  <a:t>LALR(1)</a:t>
                </a:r>
                <a:r>
                  <a:rPr lang="zh-CN" altLang="en-US" b="0">
                    <a:solidFill>
                      <a:schemeClr val="tx1"/>
                    </a:solidFill>
                    <a:latin typeface="隶书" panose="02010509060101010101" pitchFamily="49" charset="-122"/>
                    <a:ea typeface="隶书" panose="02010509060101010101" pitchFamily="49" charset="-122"/>
                  </a:rPr>
                  <a:t>）</a:t>
                </a: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3</a:t>
                </a:r>
                <a:r>
                  <a:rPr lang="zh-CN" altLang="en-US" b="0">
                    <a:solidFill>
                      <a:schemeClr val="tx1"/>
                    </a:solidFill>
                    <a:latin typeface="隶书" panose="02010509060101010101" pitchFamily="49" charset="-122"/>
                    <a:ea typeface="隶书" panose="02010509060101010101" pitchFamily="49" charset="-122"/>
                  </a:rPr>
                  <a:t>）分析表的驱动器（</a:t>
                </a:r>
                <a:r>
                  <a:rPr lang="en-US" altLang="zh-CN" b="0">
                    <a:solidFill>
                      <a:schemeClr val="tx1"/>
                    </a:solidFill>
                    <a:latin typeface="黑体" panose="02010609060101010101" pitchFamily="49" charset="-122"/>
                    <a:ea typeface="黑体" panose="02010609060101010101" pitchFamily="49" charset="-122"/>
                  </a:rPr>
                  <a:t>yyparse()</a:t>
                </a:r>
                <a:r>
                  <a:rPr lang="zh-CN" altLang="en-US" b="0">
                    <a:solidFill>
                      <a:schemeClr val="tx1"/>
                    </a:solidFill>
                    <a:latin typeface="隶书" panose="02010509060101010101" pitchFamily="49" charset="-122"/>
                    <a:ea typeface="隶书" panose="02010509060101010101" pitchFamily="49" charset="-122"/>
                  </a:rPr>
                  <a:t>）</a:t>
                </a: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4</a:t>
                </a:r>
                <a:r>
                  <a:rPr lang="zh-CN" altLang="en-US" b="0">
                    <a:solidFill>
                      <a:schemeClr val="tx1"/>
                    </a:solidFill>
                    <a:latin typeface="隶书" panose="02010509060101010101" pitchFamily="49" charset="-122"/>
                    <a:ea typeface="隶书" panose="02010509060101010101" pitchFamily="49" charset="-122"/>
                  </a:rPr>
                  <a:t>）用户定义子程序</a:t>
                </a:r>
              </a:p>
            </p:txBody>
          </p:sp>
          <p:sp>
            <p:nvSpPr>
              <p:cNvPr id="32777" name="Rectangle 11">
                <a:extLst>
                  <a:ext uri="{FF2B5EF4-FFF2-40B4-BE49-F238E27FC236}">
                    <a16:creationId xmlns:a16="http://schemas.microsoft.com/office/drawing/2014/main" id="{11FD7E19-CF05-47C5-AF44-C65C607C80DD}"/>
                  </a:ext>
                </a:extLst>
              </p:cNvPr>
              <p:cNvSpPr>
                <a:spLocks noChangeArrowheads="1"/>
              </p:cNvSpPr>
              <p:nvPr/>
            </p:nvSpPr>
            <p:spPr bwMode="auto">
              <a:xfrm>
                <a:off x="0" y="0"/>
                <a:ext cx="1526" cy="8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
          <p:nvSpPr>
            <p:cNvPr id="32775" name="Rectangle 13">
              <a:extLst>
                <a:ext uri="{FF2B5EF4-FFF2-40B4-BE49-F238E27FC236}">
                  <a16:creationId xmlns:a16="http://schemas.microsoft.com/office/drawing/2014/main" id="{15F7F934-EA4D-472E-8218-FA9BF506C856}"/>
                </a:ext>
              </a:extLst>
            </p:cNvPr>
            <p:cNvSpPr>
              <a:spLocks noChangeArrowheads="1"/>
            </p:cNvSpPr>
            <p:nvPr/>
          </p:nvSpPr>
          <p:spPr bwMode="auto">
            <a:xfrm>
              <a:off x="-3" y="-3"/>
              <a:ext cx="1532" cy="86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
        <p:nvSpPr>
          <p:cNvPr id="10" name="标题 1">
            <a:extLst>
              <a:ext uri="{FF2B5EF4-FFF2-40B4-BE49-F238E27FC236}">
                <a16:creationId xmlns:a16="http://schemas.microsoft.com/office/drawing/2014/main" id="{4643183D-F466-4691-9C0F-8F909EA31CCF}"/>
              </a:ext>
            </a:extLst>
          </p:cNvPr>
          <p:cNvSpPr>
            <a:spLocks noGrp="1"/>
          </p:cNvSpPr>
          <p:nvPr>
            <p:ph type="title"/>
          </p:nvPr>
        </p:nvSpPr>
        <p:spPr>
          <a:xfrm>
            <a:off x="554038" y="0"/>
            <a:ext cx="7886700" cy="803275"/>
          </a:xfrm>
        </p:spPr>
        <p:txBody>
          <a:bodyPr/>
          <a:lstStyle/>
          <a:p>
            <a:r>
              <a:rPr lang="en-US" altLang="zh-CN" sz="3600" dirty="0">
                <a:ln>
                  <a:noFill/>
                </a:ln>
              </a:rPr>
              <a:t>YACC/Bison</a:t>
            </a:r>
            <a:r>
              <a:rPr lang="zh-CN" altLang="en-US" sz="3600" dirty="0">
                <a:ln>
                  <a:noFill/>
                </a:ln>
              </a:rPr>
              <a:t>文件结构</a:t>
            </a:r>
          </a:p>
        </p:txBody>
      </p:sp>
      <p:sp>
        <p:nvSpPr>
          <p:cNvPr id="11" name="Rectangle 5">
            <a:extLst>
              <a:ext uri="{FF2B5EF4-FFF2-40B4-BE49-F238E27FC236}">
                <a16:creationId xmlns:a16="http://schemas.microsoft.com/office/drawing/2014/main" id="{D30878D1-444C-4559-96BD-4E4BB8D365DE}"/>
              </a:ext>
            </a:extLst>
          </p:cNvPr>
          <p:cNvSpPr>
            <a:spLocks noChangeArrowheads="1"/>
          </p:cNvSpPr>
          <p:nvPr/>
        </p:nvSpPr>
        <p:spPr bwMode="auto">
          <a:xfrm>
            <a:off x="1258888" y="3662363"/>
            <a:ext cx="6270625"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dirty="0">
                <a:solidFill>
                  <a:schemeClr val="hlink"/>
                </a:solidFill>
                <a:latin typeface="黑体" panose="02010609060101010101" pitchFamily="49" charset="-122"/>
                <a:ea typeface="黑体" panose="02010609060101010101" pitchFamily="49" charset="-122"/>
              </a:rPr>
              <a:t>[</a:t>
            </a:r>
            <a:r>
              <a:rPr lang="zh-CN" altLang="en-US" sz="1800" b="0" dirty="0">
                <a:solidFill>
                  <a:schemeClr val="tx1"/>
                </a:solidFill>
                <a:latin typeface="隶书" panose="02010509060101010101" pitchFamily="49" charset="-122"/>
                <a:ea typeface="隶书" panose="02010509060101010101" pitchFamily="49" charset="-122"/>
              </a:rPr>
              <a:t>声明</a:t>
            </a:r>
            <a:r>
              <a:rPr lang="zh-CN" altLang="en-US" sz="1800" b="0" dirty="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declarations</a:t>
            </a:r>
            <a:r>
              <a:rPr lang="zh-CN" altLang="en-US" sz="1800" b="0" dirty="0">
                <a:solidFill>
                  <a:schemeClr val="tx1"/>
                </a:solidFill>
                <a:latin typeface="黑体" panose="02010609060101010101" pitchFamily="49" charset="-122"/>
                <a:ea typeface="黑体" panose="02010609060101010101" pitchFamily="49" charset="-122"/>
              </a:rPr>
              <a:t>）</a:t>
            </a:r>
            <a:r>
              <a:rPr lang="en-US" altLang="zh-CN" sz="1800" dirty="0">
                <a:solidFill>
                  <a:schemeClr val="hlink"/>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1800" b="0" dirty="0">
                <a:solidFill>
                  <a:schemeClr val="accent2"/>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en-US" altLang="zh-CN" sz="1800" dirty="0">
                <a:solidFill>
                  <a:schemeClr val="hlink"/>
                </a:solidFill>
                <a:latin typeface="黑体" panose="02010609060101010101" pitchFamily="49" charset="-122"/>
                <a:ea typeface="黑体" panose="02010609060101010101" pitchFamily="49" charset="-122"/>
              </a:rPr>
              <a:t>[</a:t>
            </a:r>
            <a:r>
              <a:rPr lang="zh-CN" altLang="en-US" sz="1800" b="0" dirty="0">
                <a:solidFill>
                  <a:schemeClr val="tx1"/>
                </a:solidFill>
                <a:latin typeface="隶书" panose="02010509060101010101" pitchFamily="49" charset="-122"/>
                <a:ea typeface="隶书" panose="02010509060101010101" pitchFamily="49" charset="-122"/>
              </a:rPr>
              <a:t>翻译规则</a:t>
            </a:r>
            <a:r>
              <a:rPr lang="en-US" altLang="zh-CN" sz="1800" b="0" dirty="0">
                <a:solidFill>
                  <a:schemeClr val="tx1"/>
                </a:solidFill>
                <a:latin typeface="黑体" panose="02010609060101010101" pitchFamily="49" charset="-122"/>
                <a:ea typeface="黑体" panose="02010609060101010101" pitchFamily="49" charset="-122"/>
              </a:rPr>
              <a:t>(translation rules)</a:t>
            </a:r>
            <a:r>
              <a:rPr lang="en-US" altLang="zh-CN" sz="1800" dirty="0">
                <a:solidFill>
                  <a:schemeClr val="hlink"/>
                </a:solidFill>
                <a:latin typeface="黑体" panose="02010609060101010101" pitchFamily="49" charset="-122"/>
                <a:ea typeface="黑体" panose="02010609060101010101" pitchFamily="49" charset="-122"/>
              </a:rPr>
              <a:t> ]</a:t>
            </a:r>
            <a:endParaRPr lang="en-US" altLang="zh-CN" sz="1800" b="0" dirty="0">
              <a:solidFill>
                <a:schemeClr val="tx1"/>
              </a:solidFill>
              <a:latin typeface="黑体" panose="02010609060101010101" pitchFamily="49" charset="-122"/>
              <a:ea typeface="黑体" panose="02010609060101010101" pitchFamily="49" charset="-122"/>
            </a:endParaRPr>
          </a:p>
          <a:p>
            <a:pPr>
              <a:spcBef>
                <a:spcPct val="0"/>
              </a:spcBef>
              <a:spcAft>
                <a:spcPct val="0"/>
              </a:spcAft>
              <a:buClrTx/>
              <a:buSzTx/>
              <a:buFontTx/>
              <a:buNone/>
            </a:pPr>
            <a:r>
              <a:rPr lang="en-US" altLang="zh-CN" sz="1800" b="0" dirty="0">
                <a:solidFill>
                  <a:schemeClr val="accent2"/>
                </a:solidFill>
                <a:latin typeface="黑体" panose="02010609060101010101" pitchFamily="49" charset="-122"/>
                <a:ea typeface="黑体" panose="02010609060101010101" pitchFamily="49" charset="-122"/>
              </a:rPr>
              <a:t>%%</a:t>
            </a: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用户定义子程序</a:t>
            </a:r>
            <a:r>
              <a:rPr lang="zh-CN" altLang="en-US" sz="1800" b="0" dirty="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user defined routines</a:t>
            </a:r>
            <a:r>
              <a:rPr lang="zh-CN" altLang="en-US" sz="1800" b="0" dirty="0">
                <a:solidFill>
                  <a:schemeClr val="tx1"/>
                </a:solidFill>
                <a:latin typeface="黑体" panose="02010609060101010101" pitchFamily="49" charset="-122"/>
                <a:ea typeface="黑体" panose="02010609060101010101" pitchFamily="49" charset="-122"/>
              </a:rPr>
              <a:t>）</a:t>
            </a:r>
            <a:r>
              <a:rPr lang="en-US" altLang="zh-CN" sz="1800" dirty="0">
                <a:solidFill>
                  <a:schemeClr val="hlink"/>
                </a:solidFill>
                <a:latin typeface="黑体" panose="02010609060101010101" pitchFamily="49" charset="-122"/>
                <a:ea typeface="黑体" panose="02010609060101010101" pitchFamily="49" charset="-122"/>
              </a:rPr>
              <a:t>]</a:t>
            </a:r>
          </a:p>
        </p:txBody>
      </p:sp>
      <p:sp>
        <p:nvSpPr>
          <p:cNvPr id="2" name="矩形 1">
            <a:extLst>
              <a:ext uri="{FF2B5EF4-FFF2-40B4-BE49-F238E27FC236}">
                <a16:creationId xmlns:a16="http://schemas.microsoft.com/office/drawing/2014/main" id="{445D197D-87A4-4BA3-A9CE-186929C717B8}"/>
              </a:ext>
            </a:extLst>
          </p:cNvPr>
          <p:cNvSpPr/>
          <p:nvPr/>
        </p:nvSpPr>
        <p:spPr>
          <a:xfrm>
            <a:off x="1676400" y="5383599"/>
            <a:ext cx="4572000" cy="830997"/>
          </a:xfrm>
          <a:prstGeom prst="rect">
            <a:avLst/>
          </a:prstGeom>
        </p:spPr>
        <p:txBody>
          <a:bodyPr>
            <a:spAutoFit/>
          </a:bodyPr>
          <a:lstStyle/>
          <a:p>
            <a:r>
              <a:rPr lang="zh-CN" altLang="en-US" dirty="0">
                <a:solidFill>
                  <a:srgbClr val="990000"/>
                </a:solidFill>
                <a:latin typeface="隶书" panose="02010509060101010101" pitchFamily="49" charset="-122"/>
                <a:ea typeface="隶书" panose="02010509060101010101" pitchFamily="49" charset="-122"/>
              </a:rPr>
              <a:t>与</a:t>
            </a:r>
            <a:r>
              <a:rPr lang="en-US" altLang="zh-CN" dirty="0">
                <a:solidFill>
                  <a:srgbClr val="990000"/>
                </a:solidFill>
                <a:latin typeface="黑体" panose="02010609060101010101" pitchFamily="49" charset="-122"/>
                <a:ea typeface="黑体" panose="02010609060101010101" pitchFamily="49" charset="-122"/>
              </a:rPr>
              <a:t>LEX</a:t>
            </a:r>
            <a:r>
              <a:rPr lang="zh-CN" altLang="en-US" dirty="0">
                <a:solidFill>
                  <a:srgbClr val="990000"/>
                </a:solidFill>
                <a:latin typeface="隶书" panose="02010509060101010101" pitchFamily="49" charset="-122"/>
                <a:ea typeface="隶书" panose="02010509060101010101" pitchFamily="49" charset="-122"/>
              </a:rPr>
              <a:t>的区别：</a:t>
            </a:r>
          </a:p>
          <a:p>
            <a:r>
              <a:rPr lang="zh-CN" altLang="en-US" dirty="0">
                <a:solidFill>
                  <a:srgbClr val="990000"/>
                </a:solidFill>
                <a:latin typeface="隶书" panose="02010509060101010101" pitchFamily="49" charset="-122"/>
                <a:ea typeface="隶书" panose="02010509060101010101" pitchFamily="49" charset="-122"/>
              </a:rPr>
              <a:t>  至少一条翻译规则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theme/theme1.xml><?xml version="1.0" encoding="utf-8"?>
<a:theme xmlns:a="http://schemas.openxmlformats.org/drawingml/2006/main" name="默认设计模板">
  <a:themeElements>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fontScheme name="默认设计模板">
      <a:majorFont>
        <a:latin typeface="New Century Schoolbook"/>
        <a:ea typeface="仿宋_GB2312"/>
        <a:cs typeface=""/>
      </a:majorFont>
      <a:minorFont>
        <a:latin typeface="New Century School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EFFEDA"/>
        </a:accent1>
        <a:accent2>
          <a:srgbClr val="6600CC"/>
        </a:accent2>
        <a:accent3>
          <a:srgbClr val="FFFFE9"/>
        </a:accent3>
        <a:accent4>
          <a:srgbClr val="000000"/>
        </a:accent4>
        <a:accent5>
          <a:srgbClr val="F6FEEA"/>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ttymono03">
  <a:themeElements>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fontScheme name="bettymono03">
      <a:majorFont>
        <a:latin typeface="New Century Schoolbook"/>
        <a:ea typeface="黑体"/>
        <a:cs typeface=""/>
      </a:majorFont>
      <a:minorFont>
        <a:latin typeface="New 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a:spAutoFit/>
      </a:bodyPr>
      <a:lstStyle>
        <a:defPPr marL="342900" indent="-342900" latinLnBrk="0">
          <a:spcBef>
            <a:spcPct val="20000"/>
          </a:spcBef>
          <a:buClr>
            <a:schemeClr val="accent2"/>
          </a:buClr>
          <a:buFont typeface="Wingdings" pitchFamily="2" charset="2"/>
          <a:buChar char="Ø"/>
          <a:defRPr sz="2400" dirty="0" smtClean="0">
            <a:latin typeface="Cambria Math" panose="02040503050406030204" pitchFamily="18" charset="0"/>
            <a:ea typeface="Cambria Math" panose="020405030504060302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txDef>
      <a:spPr bwMode="auto">
        <a:noFill/>
        <a:ln w="9525" algn="ctr">
          <a:solidFill>
            <a:schemeClr val="tx1"/>
          </a:solidFill>
          <a:miter lim="800000"/>
          <a:headEnd/>
          <a:tailEnd/>
        </a:ln>
      </a:spPr>
      <a:bodyPr/>
      <a:lstStyle>
        <a:defPPr eaLnBrk="1" hangingPunct="1">
          <a:spcBef>
            <a:spcPct val="50000"/>
          </a:spcBef>
          <a:defRPr b="1">
            <a:latin typeface="Times New Roman" pitchFamily="18" charset="0"/>
          </a:defRPr>
        </a:defPPr>
      </a:lstStyle>
    </a:tx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CCFF"/>
        </a:lt2>
        <a:accent1>
          <a:srgbClr val="3E009A"/>
        </a:accent1>
        <a:accent2>
          <a:srgbClr val="FF9933"/>
        </a:accent2>
        <a:accent3>
          <a:srgbClr val="FFFFFF"/>
        </a:accent3>
        <a:accent4>
          <a:srgbClr val="000000"/>
        </a:accent4>
        <a:accent5>
          <a:srgbClr val="AFAACA"/>
        </a:accent5>
        <a:accent6>
          <a:srgbClr val="E78A2D"/>
        </a:accent6>
        <a:hlink>
          <a:srgbClr val="FFE161"/>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00"/>
        </a:dk2>
        <a:lt2>
          <a:srgbClr val="CCFFCC"/>
        </a:lt2>
        <a:accent1>
          <a:srgbClr val="004240"/>
        </a:accent1>
        <a:accent2>
          <a:srgbClr val="7FBE00"/>
        </a:accent2>
        <a:accent3>
          <a:srgbClr val="FFFFFF"/>
        </a:accent3>
        <a:accent4>
          <a:srgbClr val="000000"/>
        </a:accent4>
        <a:accent5>
          <a:srgbClr val="AAB0AF"/>
        </a:accent5>
        <a:accent6>
          <a:srgbClr val="72AC00"/>
        </a:accent6>
        <a:hlink>
          <a:srgbClr val="FFFF99"/>
        </a:hlink>
        <a:folHlink>
          <a:srgbClr val="83A6A7"/>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00"/>
        </a:dk2>
        <a:lt2>
          <a:srgbClr val="CCFFCC"/>
        </a:lt2>
        <a:accent1>
          <a:srgbClr val="000000"/>
        </a:accent1>
        <a:accent2>
          <a:srgbClr val="33CCFF"/>
        </a:accent2>
        <a:accent3>
          <a:srgbClr val="FFFFFF"/>
        </a:accent3>
        <a:accent4>
          <a:srgbClr val="000000"/>
        </a:accent4>
        <a:accent5>
          <a:srgbClr val="AAAAAA"/>
        </a:accent5>
        <a:accent6>
          <a:srgbClr val="2DB9E7"/>
        </a:accent6>
        <a:hlink>
          <a:srgbClr val="99FFCC"/>
        </a:hlink>
        <a:folHlink>
          <a:srgbClr val="83A6A7"/>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11752</TotalTime>
  <Words>5671</Words>
  <Application>Microsoft Office PowerPoint</Application>
  <PresentationFormat>全屏显示(4:3)</PresentationFormat>
  <Paragraphs>724</Paragraphs>
  <Slides>39</Slides>
  <Notes>28</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60" baseType="lpstr">
      <vt:lpstr>Gulim</vt:lpstr>
      <vt:lpstr>Gungsuh</vt:lpstr>
      <vt:lpstr>Monaco</vt:lpstr>
      <vt:lpstr>New Century Schoolbook</vt:lpstr>
      <vt:lpstr>汉仪悠然体简</vt:lpstr>
      <vt:lpstr>黑体</vt:lpstr>
      <vt:lpstr>华文行楷</vt:lpstr>
      <vt:lpstr>隶书</vt:lpstr>
      <vt:lpstr>宋体</vt:lpstr>
      <vt:lpstr>Arial</vt:lpstr>
      <vt:lpstr>Calibri</vt:lpstr>
      <vt:lpstr>Cambria</vt:lpstr>
      <vt:lpstr>Cambria Math</vt:lpstr>
      <vt:lpstr>Garamond</vt:lpstr>
      <vt:lpstr>Gill Sans MT</vt:lpstr>
      <vt:lpstr>Times New Roman</vt:lpstr>
      <vt:lpstr>Verdana</vt:lpstr>
      <vt:lpstr>Wingdings</vt:lpstr>
      <vt:lpstr>默认设计模板</vt:lpstr>
      <vt:lpstr>bettymono03</vt:lpstr>
      <vt:lpstr>Visio</vt:lpstr>
      <vt:lpstr>编译器设计专题实验课2024</vt:lpstr>
      <vt:lpstr>实验（三）语法分析</vt:lpstr>
      <vt:lpstr>实验（三）语法分析</vt:lpstr>
      <vt:lpstr>实验内容</vt:lpstr>
      <vt:lpstr>实验内容</vt:lpstr>
      <vt:lpstr>实验内容3</vt:lpstr>
      <vt:lpstr>Bison/Yacc 工作方式</vt:lpstr>
      <vt:lpstr>YACC/Bison文件结构</vt:lpstr>
      <vt:lpstr>YACC/Bison文件结构</vt:lpstr>
      <vt:lpstr>PowerPoint 演示文稿</vt:lpstr>
      <vt:lpstr>PowerPoint 演示文稿</vt:lpstr>
      <vt:lpstr>PowerPoint 演示文稿</vt:lpstr>
      <vt:lpstr>声明 </vt:lpstr>
      <vt:lpstr>Yacc的翻译规则 </vt:lpstr>
      <vt:lpstr>YACC解决冲突的方法</vt:lpstr>
      <vt:lpstr>对于如下产生式：</vt:lpstr>
      <vt:lpstr>YACC对语义的支持 </vt:lpstr>
      <vt:lpstr>YACC对语义的支持 </vt:lpstr>
      <vt:lpstr>YACC/Bison</vt:lpstr>
      <vt:lpstr>YACC源程序的一般书写习惯 </vt:lpstr>
      <vt:lpstr>另一个例子</vt:lpstr>
      <vt:lpstr>另一个例子</vt:lpstr>
      <vt:lpstr>另一个例子</vt:lpstr>
      <vt:lpstr>另一个例子</vt:lpstr>
      <vt:lpstr>另一个例子</vt:lpstr>
      <vt:lpstr>另一个例子</vt:lpstr>
      <vt:lpstr>实现过程和结果</vt:lpstr>
      <vt:lpstr>LEX 和 YACC 配合使用</vt:lpstr>
      <vt:lpstr>LEX 和 YACC 配合 常见用法举例</vt:lpstr>
      <vt:lpstr>LEX 和 YACC 配合 常见用法举例</vt:lpstr>
      <vt:lpstr>LEX 和 YACC 配合 常见用法举例</vt:lpstr>
      <vt:lpstr>LEX 和 YACC 配合 常见用法举例</vt:lpstr>
      <vt:lpstr>LEX 和 YACC 配合 常见用法举例</vt:lpstr>
      <vt:lpstr>LEX 和 YACC 配合 举例</vt:lpstr>
      <vt:lpstr>YACC/Bison与Flex联合编程</vt:lpstr>
      <vt:lpstr>PowerPoint 演示文稿</vt:lpstr>
      <vt:lpstr>PowerPoint 演示文稿</vt:lpstr>
      <vt:lpstr>PowerPoint 演示文稿</vt:lpstr>
      <vt:lpstr>PowerPoint 演示文稿</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andrejb</dc:creator>
  <cp:lastModifiedBy>Windows User</cp:lastModifiedBy>
  <cp:revision>521</cp:revision>
  <cp:lastPrinted>2011-10-10T03:21:30Z</cp:lastPrinted>
  <dcterms:created xsi:type="dcterms:W3CDTF">2010-10-06T02:55:19Z</dcterms:created>
  <dcterms:modified xsi:type="dcterms:W3CDTF">2024-05-07T09:20:10Z</dcterms:modified>
</cp:coreProperties>
</file>