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  <p:sldMasterId id="2147484111" r:id="rId2"/>
  </p:sldMasterIdLst>
  <p:notesMasterIdLst>
    <p:notesMasterId r:id="rId17"/>
  </p:notesMasterIdLst>
  <p:handoutMasterIdLst>
    <p:handoutMasterId r:id="rId18"/>
  </p:handoutMasterIdLst>
  <p:sldIdLst>
    <p:sldId id="322" r:id="rId3"/>
    <p:sldId id="457" r:id="rId4"/>
    <p:sldId id="2011" r:id="rId5"/>
    <p:sldId id="2025" r:id="rId6"/>
    <p:sldId id="1979" r:id="rId7"/>
    <p:sldId id="2021" r:id="rId8"/>
    <p:sldId id="2017" r:id="rId9"/>
    <p:sldId id="2019" r:id="rId10"/>
    <p:sldId id="2020" r:id="rId11"/>
    <p:sldId id="2022" r:id="rId12"/>
    <p:sldId id="2023" r:id="rId13"/>
    <p:sldId id="2024" r:id="rId14"/>
    <p:sldId id="2015" r:id="rId15"/>
    <p:sldId id="2016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Gill Sans MT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Gill Sans MT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Gill Sans MT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Gill Sans MT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Gill Sans MT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Gill Sans MT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Gill Sans MT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Gill Sans MT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Gill Sans MT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DAFFCD"/>
    <a:srgbClr val="CC99FF"/>
    <a:srgbClr val="9900FF"/>
    <a:srgbClr val="FFFF99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2190" autoAdjust="0"/>
  </p:normalViewPr>
  <p:slideViewPr>
    <p:cSldViewPr>
      <p:cViewPr varScale="1">
        <p:scale>
          <a:sx n="79" d="100"/>
          <a:sy n="79" d="100"/>
        </p:scale>
        <p:origin x="1507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2742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E0476C6-A73D-4127-9355-983E64C22B03}" type="datetimeFigureOut">
              <a:rPr lang="zh-CN" altLang="en-US"/>
              <a:pPr/>
              <a:t>2024/5/21</a:t>
            </a:fld>
            <a:endParaRPr lang="en-US" altLang="zh-CN"/>
          </a:p>
        </p:txBody>
      </p:sp>
      <p:sp>
        <p:nvSpPr>
          <p:cNvPr id="138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38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B499ECC-0CCF-4A71-814B-16DE56F04BF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84065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426FF10-905A-456B-8448-3C00A8879EA4}" type="datetimeFigureOut">
              <a:rPr lang="zh-CN" altLang="en-US"/>
              <a:pPr>
                <a:defRPr/>
              </a:pPr>
              <a:t>2024/5/21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CD789C0-5935-446E-B1F4-42F0882245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962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还有其他写法，比如</a:t>
            </a:r>
            <a:r>
              <a:rPr lang="en-US" altLang="zh-CN" dirty="0"/>
              <a:t>s</a:t>
            </a:r>
            <a:r>
              <a:rPr lang="zh-CN" altLang="en-US" dirty="0"/>
              <a:t>‘</a:t>
            </a:r>
            <a:r>
              <a:rPr lang="en-US" altLang="zh-CN" dirty="0"/>
              <a:t>-&gt;E, LR</a:t>
            </a:r>
            <a:r>
              <a:rPr lang="zh-CN" altLang="en-US" dirty="0"/>
              <a:t>（</a:t>
            </a:r>
            <a:r>
              <a:rPr lang="en-US" altLang="zh-CN" dirty="0"/>
              <a:t>0</a:t>
            </a:r>
            <a:r>
              <a:rPr lang="zh-CN" altLang="en-US" dirty="0"/>
              <a:t>）项，某个位置加了点的项目集。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D789C0-5935-446E-B1F4-42F08822453C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769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还有其他写法，比如</a:t>
            </a:r>
            <a:r>
              <a:rPr lang="en-US" altLang="zh-CN" dirty="0"/>
              <a:t>s</a:t>
            </a:r>
            <a:r>
              <a:rPr lang="zh-CN" altLang="en-US" dirty="0"/>
              <a:t>‘</a:t>
            </a:r>
            <a:r>
              <a:rPr lang="en-US" altLang="zh-CN" dirty="0"/>
              <a:t>-&gt;E, LR</a:t>
            </a:r>
            <a:r>
              <a:rPr lang="zh-CN" altLang="en-US" dirty="0"/>
              <a:t>（</a:t>
            </a:r>
            <a:r>
              <a:rPr lang="en-US" altLang="zh-CN" dirty="0"/>
              <a:t>0</a:t>
            </a:r>
            <a:r>
              <a:rPr lang="zh-CN" altLang="en-US" dirty="0"/>
              <a:t>）项，某个位置加了点的项目集。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D789C0-5935-446E-B1F4-42F08822453C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449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0822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5807FC17-1C9E-4F8C-88D9-D8DFD9B90ACA}" type="datetime1">
              <a:rPr lang="zh-CN" altLang="en-US"/>
              <a:pPr>
                <a:defRPr/>
              </a:pPr>
              <a:t>2024/5/21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A3AAA4EE-6B8F-411D-B87F-93A159326F0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22AB5A83-C808-49D2-85F8-16A88CCA0D37}" type="datetime1">
              <a:rPr lang="zh-CN" altLang="en-US"/>
              <a:pPr>
                <a:defRPr/>
              </a:pPr>
              <a:t>2024/5/21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464A5DBD-A33A-4C1C-A1AB-EAA24CE91D9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2588" y="44450"/>
            <a:ext cx="2160587" cy="62642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5" y="44450"/>
            <a:ext cx="6329363" cy="62642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83D344CE-E26C-45A2-8907-1CC7A50A90AC}" type="datetime1">
              <a:rPr lang="zh-CN" altLang="en-US"/>
              <a:pPr>
                <a:defRPr/>
              </a:pPr>
              <a:t>2024/5/21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7F6A5130-3728-4351-9C9E-1B8D7B7D05B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5" y="44450"/>
            <a:ext cx="8642350" cy="720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323850" y="981075"/>
            <a:ext cx="8569325" cy="53276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63B9EBCD-1500-4B34-B597-18BC8D59A588}" type="datetime1">
              <a:rPr lang="zh-CN" altLang="en-US"/>
              <a:pPr>
                <a:defRPr/>
              </a:pPr>
              <a:t>2024/5/21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C5868082-8011-4B9E-A200-46897186A1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ltGray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52736"/>
            <a:ext cx="9144000" cy="2232025"/>
          </a:xfrm>
        </p:spPr>
        <p:txBody>
          <a:bodyPr/>
          <a:lstStyle>
            <a:lvl1pPr>
              <a:defRPr sz="4000" b="0">
                <a:solidFill>
                  <a:srgbClr val="FF0000"/>
                </a:solidFill>
                <a:latin typeface="Garamond" pitchFamily="18" charset="0"/>
                <a:ea typeface="+mj-ea"/>
              </a:defRPr>
            </a:lvl1pPr>
          </a:lstStyle>
          <a:p>
            <a:r>
              <a:rPr lang="en-US" altLang="ko-KR" dirty="0"/>
              <a:t>Click to edit Master title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4221088"/>
            <a:ext cx="8686800" cy="49244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altLang="ko-KR" dirty="0"/>
              <a:t>COMPANY LOGO</a:t>
            </a:r>
          </a:p>
        </p:txBody>
      </p:sp>
      <p:pic>
        <p:nvPicPr>
          <p:cNvPr id="12" name="Picture 2" descr="http://www.xjtu.edu.cn/img/logo_pic99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1824137" cy="47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585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Cambria Math" panose="02040503050406030204" pitchFamily="18" charset="0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981074"/>
            <a:ext cx="8642350" cy="2234458"/>
          </a:xfrm>
        </p:spPr>
        <p:txBody>
          <a:bodyPr/>
          <a:lstStyle>
            <a:lvl1pPr marL="342900" indent="-342900">
              <a:buClr>
                <a:schemeClr val="bg2">
                  <a:lumMod val="50000"/>
                </a:schemeClr>
              </a:buClr>
              <a:buFont typeface="Cambria Math" panose="02040503050406030204" pitchFamily="18" charset="0"/>
              <a:buChar char="⌲"/>
              <a:defRPr sz="2400" b="0">
                <a:latin typeface="Cambria Math" panose="02040503050406030204" pitchFamily="18" charset="0"/>
                <a:ea typeface="仿宋" panose="02010609060101010101" pitchFamily="49" charset="-122"/>
              </a:defRPr>
            </a:lvl1pPr>
            <a:lvl2pPr marL="742950" indent="-285750">
              <a:buClr>
                <a:schemeClr val="tx2">
                  <a:lumMod val="60000"/>
                  <a:lumOff val="40000"/>
                </a:schemeClr>
              </a:buClr>
              <a:buFont typeface="Cambria Math" panose="02040503050406030204" pitchFamily="18" charset="0"/>
              <a:buChar char="•"/>
              <a:defRPr sz="2400" b="0">
                <a:latin typeface="Cambria Math" panose="02040503050406030204" pitchFamily="18" charset="0"/>
                <a:ea typeface="仿宋" panose="02010609060101010101" pitchFamily="49" charset="-122"/>
              </a:defRPr>
            </a:lvl2pPr>
            <a:lvl3pPr>
              <a:buClr>
                <a:schemeClr val="accent3">
                  <a:lumMod val="75000"/>
                </a:schemeClr>
              </a:buClr>
              <a:defRPr>
                <a:latin typeface="+mn-ea"/>
                <a:ea typeface="+mn-ea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249" y="6597352"/>
            <a:ext cx="516255" cy="209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0" t="23318" r="10626" b="24722"/>
          <a:stretch/>
        </p:blipFill>
        <p:spPr>
          <a:xfrm>
            <a:off x="8283332" y="44624"/>
            <a:ext cx="825172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435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981075"/>
            <a:ext cx="4244975" cy="2346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4244975" cy="2346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820821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377868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17496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88" y="0"/>
            <a:ext cx="8713787" cy="765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250825" y="981075"/>
            <a:ext cx="8642350" cy="461665"/>
          </a:xfrm>
        </p:spPr>
        <p:txBody>
          <a:bodyPr/>
          <a:lstStyle>
            <a:lvl1pPr marL="342900" indent="-342900">
              <a:buFont typeface="Wingdings" pitchFamily="2" charset="2"/>
              <a:buChar char="Ø"/>
              <a:defRPr/>
            </a:lvl1pPr>
          </a:lstStyle>
          <a:p>
            <a:pPr lvl="0"/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95575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E541AF8D-B3D7-4FE9-8B08-D6E788EE449C}" type="datetime1">
              <a:rPr lang="zh-CN" altLang="en-US"/>
              <a:pPr>
                <a:defRPr/>
              </a:pPr>
              <a:t>2024/5/21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9075DC97-F21A-4696-89E7-FF9AD199328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TextBox 5"/>
          <p:cNvSpPr txBox="1"/>
          <p:nvPr userDrawn="1"/>
        </p:nvSpPr>
        <p:spPr>
          <a:xfrm>
            <a:off x="6839744" y="0"/>
            <a:ext cx="230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rgbClr val="FFCCCC"/>
                </a:solidFill>
                <a:latin typeface="汉仪悠然体简" pitchFamily="18" charset="-122"/>
                <a:ea typeface="汉仪悠然体简" pitchFamily="18" charset="-122"/>
              </a:rPr>
              <a:t>西安交通大学赵银亮</a:t>
            </a:r>
            <a:endParaRPr lang="en-US" altLang="zh-CN" sz="1600" dirty="0">
              <a:solidFill>
                <a:srgbClr val="FFCCCC"/>
              </a:solidFill>
              <a:latin typeface="汉仪悠然体简" pitchFamily="18" charset="-122"/>
              <a:ea typeface="汉仪悠然体简" pitchFamily="18" charset="-122"/>
            </a:endParaRPr>
          </a:p>
          <a:p>
            <a:pPr algn="ctr"/>
            <a:r>
              <a:rPr lang="en-US" altLang="zh-CN" sz="1600" dirty="0">
                <a:solidFill>
                  <a:srgbClr val="FFCCCC"/>
                </a:solidFill>
                <a:latin typeface="汉仪悠然体简" pitchFamily="18" charset="-122"/>
                <a:ea typeface="汉仪悠然体简" pitchFamily="18" charset="-122"/>
              </a:rPr>
              <a:t>《</a:t>
            </a:r>
            <a:r>
              <a:rPr lang="zh-CN" altLang="en-US" sz="1600" dirty="0">
                <a:solidFill>
                  <a:srgbClr val="FFCCCC"/>
                </a:solidFill>
                <a:latin typeface="汉仪悠然体简" pitchFamily="18" charset="-122"/>
                <a:ea typeface="汉仪悠然体简" pitchFamily="18" charset="-122"/>
              </a:rPr>
              <a:t>形式语言与编译</a:t>
            </a:r>
            <a:r>
              <a:rPr lang="en-US" altLang="zh-CN" sz="1600" dirty="0">
                <a:solidFill>
                  <a:srgbClr val="FFCCCC"/>
                </a:solidFill>
                <a:latin typeface="汉仪悠然体简" pitchFamily="18" charset="-122"/>
                <a:ea typeface="汉仪悠然体简" pitchFamily="18" charset="-122"/>
              </a:rPr>
              <a:t>》</a:t>
            </a:r>
            <a:endParaRPr lang="zh-CN" altLang="en-US" sz="1600" dirty="0">
              <a:solidFill>
                <a:srgbClr val="FFCCCC"/>
              </a:solidFill>
              <a:latin typeface="汉仪悠然体简" pitchFamily="18" charset="-122"/>
              <a:ea typeface="汉仪悠然体简" pitchFamily="18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C89009D1-2B36-4D2C-9D4F-EEB90A38386D}" type="datetime1">
              <a:rPr lang="zh-CN" altLang="en-US"/>
              <a:pPr>
                <a:defRPr/>
              </a:pPr>
              <a:t>2024/5/21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BAC66141-66F2-4D3B-9360-5D7AD8B02C0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981075"/>
            <a:ext cx="4208463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4713" y="981075"/>
            <a:ext cx="4208462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456D98F9-3672-4225-BC10-03EFCF7A32DE}" type="datetime1">
              <a:rPr lang="zh-CN" altLang="en-US"/>
              <a:pPr>
                <a:defRPr/>
              </a:pPr>
              <a:t>2024/5/21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7BF9C476-AC91-4B5F-851C-25042C20474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0E6CB3B0-AC19-4BCA-AE85-B2397647BE23}" type="datetime1">
              <a:rPr lang="zh-CN" altLang="en-US"/>
              <a:pPr>
                <a:defRPr/>
              </a:pPr>
              <a:t>2024/5/21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E76BCCD4-78BB-4A98-A30D-917DE64AA5D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C223DC6B-EEF4-4C7D-A9D8-DEDB8153002C}" type="datetime1">
              <a:rPr lang="zh-CN" altLang="en-US"/>
              <a:pPr>
                <a:defRPr/>
              </a:pPr>
              <a:t>2024/5/21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918EBE35-3097-4DFB-84D4-CDEEA36BEF8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B0FC1E4C-9029-4E3A-8A14-797A659582D7}" type="datetime1">
              <a:rPr lang="zh-CN" altLang="en-US"/>
              <a:pPr>
                <a:defRPr/>
              </a:pPr>
              <a:t>2024/5/21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D9A3ABF8-3BA0-4975-9C24-50B959923FF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CC3716A0-C629-44EC-8886-F1982DF0A0FB}" type="datetime1">
              <a:rPr lang="zh-CN" altLang="en-US"/>
              <a:pPr>
                <a:defRPr/>
              </a:pPr>
              <a:t>2024/5/21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1D5A54F0-219B-4885-8816-1DCB2C22843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3CED0AC1-BFD7-4B0A-869E-9AA162B4CDBF}" type="datetime1">
              <a:rPr lang="zh-CN" altLang="en-US"/>
              <a:pPr>
                <a:defRPr/>
              </a:pPr>
              <a:t>2024/5/21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640F4B0B-157D-4EFD-9B70-7D87B5033A2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16.xml"/><Relationship Id="rId9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AF5FE"/>
            </a:gs>
            <a:gs pos="50000">
              <a:srgbClr val="FFFFFF"/>
            </a:gs>
            <a:gs pos="100000">
              <a:srgbClr val="DAF5FE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图片1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44450"/>
            <a:ext cx="864235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981075"/>
            <a:ext cx="8569325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 第二级</a:t>
            </a:r>
          </a:p>
          <a:p>
            <a:pPr lvl="2"/>
            <a:r>
              <a:rPr lang="zh-CN" altLang="en-US"/>
              <a:t> 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61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373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0" hangingPunct="1">
              <a:defRPr kumimoji="0" sz="1400">
                <a:solidFill>
                  <a:srgbClr val="99FFCC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547A495-6F0F-40D1-8022-D8CF4A5D3462}" type="datetime1">
              <a:rPr lang="zh-CN" altLang="en-US"/>
              <a:pPr>
                <a:defRPr/>
              </a:pPr>
              <a:t>2024/5/21</a:t>
            </a:fld>
            <a:endParaRPr lang="en-US" altLang="zh-CN"/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373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0" hangingPunct="1">
              <a:defRPr kumimoji="0" sz="14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61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373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0" hangingPunct="1">
              <a:defRPr kumimoji="0" sz="14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74C855A-3850-4EA8-9BE2-1AAA9218916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06185" name="Rectangle 9"/>
          <p:cNvSpPr>
            <a:spLocks noChangeArrowheads="1"/>
          </p:cNvSpPr>
          <p:nvPr userDrawn="1"/>
        </p:nvSpPr>
        <p:spPr bwMode="auto">
          <a:xfrm>
            <a:off x="0" y="765175"/>
            <a:ext cx="9144000" cy="76200"/>
          </a:xfrm>
          <a:prstGeom prst="rect">
            <a:avLst/>
          </a:prstGeom>
          <a:gradFill rotWithShape="1">
            <a:gsLst>
              <a:gs pos="0">
                <a:srgbClr val="000068"/>
              </a:gs>
              <a:gs pos="100000">
                <a:srgbClr val="6600CC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endParaRPr kumimoji="1" lang="zh-CN" altLang="en-US" sz="1800">
              <a:solidFill>
                <a:srgbClr val="000000"/>
              </a:solidFill>
              <a:latin typeface="Gulim" pitchFamily="34" charset="-127"/>
              <a:ea typeface="Gulim" pitchFamily="34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9" r:id="rId1"/>
    <p:sldLayoutId id="2147484100" r:id="rId2"/>
    <p:sldLayoutId id="2147484101" r:id="rId3"/>
    <p:sldLayoutId id="2147484102" r:id="rId4"/>
    <p:sldLayoutId id="2147484103" r:id="rId5"/>
    <p:sldLayoutId id="2147484104" r:id="rId6"/>
    <p:sldLayoutId id="2147484105" r:id="rId7"/>
    <p:sldLayoutId id="2147484106" r:id="rId8"/>
    <p:sldLayoutId id="2147484107" r:id="rId9"/>
    <p:sldLayoutId id="2147484108" r:id="rId10"/>
    <p:sldLayoutId id="2147484109" r:id="rId11"/>
    <p:sldLayoutId id="2147484110" r:id="rId12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New Century Schoolbook" pitchFamily="18" charset="0"/>
          <a:ea typeface="仿宋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New Century Schoolbook" pitchFamily="18" charset="0"/>
          <a:ea typeface="仿宋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New Century Schoolbook" pitchFamily="18" charset="0"/>
          <a:ea typeface="仿宋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New Century Schoolbook" pitchFamily="18" charset="0"/>
          <a:ea typeface="仿宋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New Century Schoolbook" pitchFamily="18" charset="0"/>
          <a:ea typeface="仿宋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New Century Schoolbook" pitchFamily="18" charset="0"/>
          <a:ea typeface="仿宋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New Century Schoolbook" pitchFamily="18" charset="0"/>
          <a:ea typeface="仿宋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New Century Schoolbook" pitchFamily="18" charset="0"/>
          <a:ea typeface="仿宋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10000"/>
        </a:spcAft>
        <a:buBlip>
          <a:blip r:embed="rId15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10000"/>
        </a:spcBef>
        <a:spcAft>
          <a:spcPct val="10000"/>
        </a:spcAft>
        <a:buBlip>
          <a:blip r:embed="rId16"/>
        </a:buBlip>
        <a:defRPr sz="2600">
          <a:solidFill>
            <a:schemeClr val="tx1"/>
          </a:solidFill>
          <a:latin typeface="+mn-lt"/>
          <a:ea typeface="楷体_GB2312" pitchFamily="49" charset="-122"/>
        </a:defRPr>
      </a:lvl2pPr>
      <a:lvl3pPr marL="1143000" indent="-228600" algn="l" rtl="0" eaLnBrk="0" fontAlgn="base" hangingPunct="0">
        <a:spcBef>
          <a:spcPct val="5000"/>
        </a:spcBef>
        <a:spcAft>
          <a:spcPct val="5000"/>
        </a:spcAft>
        <a:buClr>
          <a:srgbClr val="FF9900"/>
        </a:buClr>
        <a:buFont typeface="Wingdings" pitchFamily="2" charset="2"/>
        <a:buBlip>
          <a:blip r:embed="rId17"/>
        </a:buBlip>
        <a:defRPr sz="2400">
          <a:solidFill>
            <a:schemeClr val="tx1"/>
          </a:solidFill>
          <a:latin typeface="Times New Roman" pitchFamily="18" charset="0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9" descr="图片1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6452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31750"/>
          </a:effec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79388" y="0"/>
            <a:ext cx="8713787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981075"/>
            <a:ext cx="8642350" cy="1791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dirty="0"/>
              <a:t> </a:t>
            </a:r>
            <a:r>
              <a:rPr lang="en-US" altLang="zh-CN" dirty="0"/>
              <a:t>Click to edit Master text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pic>
        <p:nvPicPr>
          <p:cNvPr id="7" name="Picture 2" descr="http://www.xjtu.edu.cn/img/logo_pic99.pn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1824137" cy="47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535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accent1"/>
          </a:solidFill>
          <a:latin typeface="Cambria Math" panose="02040503050406030204" pitchFamily="18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New Century Schoolbook" pitchFamily="18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New Century Schoolbook" pitchFamily="18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New Century Schoolbook" pitchFamily="18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New Century Schoolbook" pitchFamily="18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New Century Schoolbook" pitchFamily="18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New Century Schoolbook" pitchFamily="18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New Century Schoolbook" pitchFamily="18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New Century Schoolbook" pitchFamily="18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Tx/>
        <a:buFont typeface="Cambria Math" panose="02040503050406030204" pitchFamily="18" charset="0"/>
        <a:buChar char="▻"/>
        <a:defRPr kumimoji="1" sz="2400" b="0">
          <a:solidFill>
            <a:schemeClr val="tx1"/>
          </a:solidFill>
          <a:latin typeface="Cambria Math" panose="02040503050406030204" pitchFamily="18" charset="0"/>
          <a:ea typeface="仿宋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80"/>
        </a:buClr>
        <a:buFont typeface="Cambria Math" panose="02040503050406030204" pitchFamily="18" charset="0"/>
        <a:buChar char="⥼"/>
        <a:defRPr kumimoji="1" sz="2400" b="0">
          <a:solidFill>
            <a:srgbClr val="000000"/>
          </a:solidFill>
          <a:latin typeface="Cambria Math" panose="02040503050406030204" pitchFamily="18" charset="0"/>
          <a:ea typeface="仿宋" panose="02010609060101010101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Verdana" pitchFamily="34" charset="0"/>
          <a:ea typeface="Gulim" pitchFamily="34" charset="-127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400" b="0">
          <a:solidFill>
            <a:srgbClr val="000000"/>
          </a:solidFill>
          <a:latin typeface="Garamond" pitchFamily="18" charset="0"/>
          <a:ea typeface="Garamond" pitchFamily="18" charset="0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Verdana" pitchFamily="34" charset="0"/>
          <a:ea typeface="Gulim" pitchFamily="34" charset="-127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Verdana" pitchFamily="34" charset="0"/>
          <a:ea typeface="Gulim" pitchFamily="34" charset="-127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Verdana" pitchFamily="34" charset="0"/>
          <a:ea typeface="Gulim" pitchFamily="34" charset="-127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Verdana" pitchFamily="34" charset="0"/>
          <a:ea typeface="Gulim" pitchFamily="34" charset="-127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Verdana" pitchFamily="34" charset="0"/>
          <a:ea typeface="Gulim" pitchFamily="34" charset="-127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4005263"/>
            <a:ext cx="8686800" cy="2160587"/>
          </a:xfrm>
        </p:spPr>
        <p:txBody>
          <a:bodyPr/>
          <a:lstStyle/>
          <a:p>
            <a:pPr eaLnBrk="1" hangingPunct="1"/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eaLnBrk="1" hangingPunct="1"/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2024.04</a:t>
            </a:r>
            <a:endParaRPr lang="en-US" altLang="zh-C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Cambria" panose="02040503050406030204" pitchFamily="18" charset="0"/>
                <a:ea typeface="Cambria" panose="02040503050406030204" pitchFamily="18" charset="0"/>
              </a:rPr>
              <a:t>编译器设计专题实验课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2024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092D1C8-B0CD-43E4-97C2-AAE707856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914400"/>
            <a:ext cx="8458200" cy="3908515"/>
          </a:xfr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B83096E8-04A5-47DF-967E-8CF1CE5A8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0"/>
            <a:ext cx="8713787" cy="765175"/>
          </a:xfrm>
        </p:spPr>
        <p:txBody>
          <a:bodyPr/>
          <a:lstStyle/>
          <a:p>
            <a:r>
              <a:rPr lang="zh-CN" altLang="en-US" dirty="0"/>
              <a:t>具体步骤</a:t>
            </a:r>
          </a:p>
        </p:txBody>
      </p:sp>
    </p:spTree>
    <p:extLst>
      <p:ext uri="{BB962C8B-B14F-4D97-AF65-F5344CB8AC3E}">
        <p14:creationId xmlns:p14="http://schemas.microsoft.com/office/powerpoint/2010/main" val="1357646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4D26B5B-B0A2-4557-9696-78802F28DF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066800"/>
            <a:ext cx="8713787" cy="2895645"/>
          </a:xfr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DFB16D9E-03A1-4491-A6E6-BC0440C03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0"/>
            <a:ext cx="8713787" cy="765175"/>
          </a:xfrm>
        </p:spPr>
        <p:txBody>
          <a:bodyPr/>
          <a:lstStyle/>
          <a:p>
            <a:r>
              <a:rPr lang="zh-CN" altLang="en-US" dirty="0"/>
              <a:t>具体步骤</a:t>
            </a:r>
          </a:p>
        </p:txBody>
      </p:sp>
    </p:spTree>
    <p:extLst>
      <p:ext uri="{BB962C8B-B14F-4D97-AF65-F5344CB8AC3E}">
        <p14:creationId xmlns:p14="http://schemas.microsoft.com/office/powerpoint/2010/main" val="1257632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66459F0-2589-49E9-870B-92A52558A6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838200"/>
            <a:ext cx="8077200" cy="4570746"/>
          </a:xfr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9A2B4A1D-C028-4FC8-82BA-7C535AC8A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0"/>
            <a:ext cx="8713787" cy="765175"/>
          </a:xfrm>
        </p:spPr>
        <p:txBody>
          <a:bodyPr/>
          <a:lstStyle/>
          <a:p>
            <a:r>
              <a:rPr lang="zh-CN" altLang="en-US" dirty="0"/>
              <a:t>具体步骤</a:t>
            </a:r>
          </a:p>
        </p:txBody>
      </p:sp>
    </p:spTree>
    <p:extLst>
      <p:ext uri="{BB962C8B-B14F-4D97-AF65-F5344CB8AC3E}">
        <p14:creationId xmlns:p14="http://schemas.microsoft.com/office/powerpoint/2010/main" val="3652838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EDC58044-7DD6-4F0B-9205-0672BE4FDA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14400"/>
            <a:ext cx="3505200" cy="5754155"/>
          </a:xfr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9F47F201-9003-4634-8D05-8AA82EC85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0"/>
            <a:ext cx="8713787" cy="765175"/>
          </a:xfrm>
        </p:spPr>
        <p:txBody>
          <a:bodyPr/>
          <a:lstStyle/>
          <a:p>
            <a:r>
              <a:rPr lang="zh-CN" altLang="en-US" dirty="0"/>
              <a:t>实验（四）选做部分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6C82B19-1AC0-4276-8735-FE463683A333}"/>
              </a:ext>
            </a:extLst>
          </p:cNvPr>
          <p:cNvSpPr/>
          <p:nvPr/>
        </p:nvSpPr>
        <p:spPr bwMode="auto">
          <a:xfrm>
            <a:off x="609600" y="3581400"/>
            <a:ext cx="1295400" cy="838200"/>
          </a:xfrm>
          <a:prstGeom prst="ellipse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 anchor="ctr">
            <a:spAutoFit/>
          </a:bodyPr>
          <a:lstStyle/>
          <a:p>
            <a:pPr marL="342900" indent="-342900" algn="ctr" latinLnBrk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</a:pPr>
            <a:endParaRPr lang="zh-CN" alt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C94CD5A-1587-4C4B-8D51-FFB04A6C86A0}"/>
              </a:ext>
            </a:extLst>
          </p:cNvPr>
          <p:cNvSpPr/>
          <p:nvPr/>
        </p:nvSpPr>
        <p:spPr bwMode="auto">
          <a:xfrm>
            <a:off x="5410200" y="3810000"/>
            <a:ext cx="2209800" cy="1132622"/>
          </a:xfrm>
          <a:prstGeom prst="ellipse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 anchor="ctr">
            <a:spAutoFit/>
          </a:bodyPr>
          <a:lstStyle/>
          <a:p>
            <a:pPr marL="342900" indent="-342900" algn="ctr" latinLnBrk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</a:pPr>
            <a:endParaRPr lang="zh-CN" alt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551CBF2C-1763-46F3-B3F9-53B65D605B6A}"/>
              </a:ext>
            </a:extLst>
          </p:cNvPr>
          <p:cNvSpPr/>
          <p:nvPr/>
        </p:nvSpPr>
        <p:spPr bwMode="auto">
          <a:xfrm>
            <a:off x="403225" y="3581400"/>
            <a:ext cx="2416175" cy="1219200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rtlCol="0" anchor="ctr">
            <a:spAutoFit/>
          </a:bodyPr>
          <a:lstStyle/>
          <a:p>
            <a:pPr marL="342900" indent="-342900" algn="ctr" latinLnBrk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</a:pPr>
            <a:endParaRPr lang="zh-CN" altLang="en-US" sz="2400" dirty="0">
              <a:ln>
                <a:solidFill>
                  <a:srgbClr val="DAFFCD"/>
                </a:solidFill>
              </a:ln>
              <a:solidFill>
                <a:srgbClr val="CC99FF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A7A75B6-03DA-4F52-A7E1-F495685A4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196039"/>
            <a:ext cx="281940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C4F16EC-0494-442F-A10A-0DE4DC365F84}"/>
              </a:ext>
            </a:extLst>
          </p:cNvPr>
          <p:cNvSpPr txBox="1"/>
          <p:nvPr/>
        </p:nvSpPr>
        <p:spPr bwMode="auto">
          <a:xfrm>
            <a:off x="4536281" y="1035230"/>
            <a:ext cx="4092575" cy="83099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Times New Roman" pitchFamily="18" charset="0"/>
              </a:rPr>
              <a:t>两个不同文法之间的区别和联系？</a:t>
            </a:r>
          </a:p>
        </p:txBody>
      </p:sp>
    </p:spTree>
    <p:extLst>
      <p:ext uri="{BB962C8B-B14F-4D97-AF65-F5344CB8AC3E}">
        <p14:creationId xmlns:p14="http://schemas.microsoft.com/office/powerpoint/2010/main" val="1134559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标题 1">
            <a:extLst>
              <a:ext uri="{FF2B5EF4-FFF2-40B4-BE49-F238E27FC236}">
                <a16:creationId xmlns:a16="http://schemas.microsoft.com/office/drawing/2014/main" id="{01FD6036-4058-4143-99D5-A483A392A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7886700" cy="803275"/>
          </a:xfrm>
        </p:spPr>
        <p:txBody>
          <a:bodyPr/>
          <a:lstStyle/>
          <a:p>
            <a:r>
              <a:rPr lang="zh-CN" altLang="en-US" sz="3600" dirty="0"/>
              <a:t>实验（四）选做部分</a:t>
            </a:r>
            <a:endParaRPr lang="zh-CN" altLang="en-US" sz="3600" dirty="0">
              <a:ln>
                <a:noFill/>
              </a:ln>
            </a:endParaRPr>
          </a:p>
        </p:txBody>
      </p:sp>
      <p:sp>
        <p:nvSpPr>
          <p:cNvPr id="109571" name="内容占位符 2">
            <a:extLst>
              <a:ext uri="{FF2B5EF4-FFF2-40B4-BE49-F238E27FC236}">
                <a16:creationId xmlns:a16="http://schemas.microsoft.com/office/drawing/2014/main" id="{3AC7A969-5101-4DCD-BC74-B0FB850716CB}"/>
              </a:ext>
            </a:extLst>
          </p:cNvPr>
          <p:cNvSpPr txBox="1">
            <a:spLocks/>
          </p:cNvSpPr>
          <p:nvPr/>
        </p:nvSpPr>
        <p:spPr bwMode="auto">
          <a:xfrm>
            <a:off x="628650" y="1301750"/>
            <a:ext cx="7886700" cy="521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1pPr>
            <a:lvl2pPr marL="6858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</a:pPr>
            <a:r>
              <a:rPr lang="zh-CN" altLang="en-US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要求，对本文法表达式部分，分析是否可以实现</a:t>
            </a:r>
            <a:r>
              <a:rPr lang="en-US" altLang="zh-CN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SLR</a:t>
            </a:r>
            <a:r>
              <a:rPr lang="zh-CN" altLang="en-US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：</a:t>
            </a:r>
            <a:endParaRPr lang="en-US" altLang="zh-CN" dirty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</a:pPr>
            <a:endParaRPr lang="en-US" altLang="zh-CN" dirty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</a:pPr>
            <a:endParaRPr lang="en-US" altLang="zh-CN" dirty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</a:pPr>
            <a:endParaRPr lang="en-US" altLang="zh-CN" dirty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</a:pPr>
            <a:endParaRPr lang="en-US" altLang="zh-CN" dirty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</a:pPr>
            <a:r>
              <a:rPr lang="zh-CN" altLang="en-US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输出本文法的</a:t>
            </a:r>
            <a:r>
              <a:rPr lang="en-US" altLang="zh-CN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SLR</a:t>
            </a:r>
            <a:r>
              <a:rPr lang="zh-CN" altLang="en-US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分析表</a:t>
            </a:r>
            <a:endParaRPr lang="en-US" altLang="zh-CN" dirty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178631F-E614-4283-BFA0-82906008D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057400"/>
            <a:ext cx="5801535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50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实验（四）语法分析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981074"/>
            <a:ext cx="8642350" cy="3564053"/>
          </a:xfrm>
        </p:spPr>
        <p:txBody>
          <a:bodyPr/>
          <a:lstStyle/>
          <a:p>
            <a:r>
              <a:rPr lang="zh-CN" altLang="en-US" dirty="0"/>
              <a:t>目的：根据某文法写出</a:t>
            </a:r>
            <a:r>
              <a:rPr lang="en-US" altLang="zh-CN" dirty="0"/>
              <a:t>SLR(1)</a:t>
            </a:r>
            <a:r>
              <a:rPr lang="zh-CN" altLang="en-US" dirty="0"/>
              <a:t>分析表。</a:t>
            </a:r>
            <a:endParaRPr lang="en-US" altLang="zh-CN" dirty="0"/>
          </a:p>
          <a:p>
            <a:r>
              <a:rPr lang="zh-CN" altLang="en-US" dirty="0"/>
              <a:t>构造</a:t>
            </a:r>
            <a:r>
              <a:rPr lang="en-US" altLang="zh-CN" dirty="0"/>
              <a:t>SLR(1)</a:t>
            </a:r>
            <a:r>
              <a:rPr lang="zh-CN" altLang="en-US" dirty="0"/>
              <a:t>分析表的步骤：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写出拓广文法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画出项目集规范族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求该非终结符的</a:t>
            </a:r>
            <a:r>
              <a:rPr lang="en-US" altLang="zh-CN" dirty="0"/>
              <a:t>FOLLOW</a:t>
            </a:r>
            <a:r>
              <a:rPr lang="zh-CN" altLang="en-US" dirty="0"/>
              <a:t>集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判断是否是</a:t>
            </a:r>
            <a:r>
              <a:rPr lang="en-US" altLang="zh-CN" dirty="0"/>
              <a:t>SLR(1)</a:t>
            </a:r>
            <a:r>
              <a:rPr lang="zh-CN" altLang="en-US" dirty="0"/>
              <a:t>文法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构造</a:t>
            </a:r>
            <a:r>
              <a:rPr lang="en-US" altLang="zh-CN" dirty="0"/>
              <a:t>SLR(1)</a:t>
            </a:r>
            <a:r>
              <a:rPr lang="zh-CN" altLang="en-US" dirty="0"/>
              <a:t>分析表</a:t>
            </a:r>
            <a:endParaRPr lang="en-US" altLang="zh-CN" dirty="0"/>
          </a:p>
          <a:p>
            <a:r>
              <a:rPr lang="zh-CN" altLang="en-US" dirty="0"/>
              <a:t>参考资料：提供的代码</a:t>
            </a:r>
            <a:r>
              <a:rPr lang="en-US" altLang="zh-CN" dirty="0"/>
              <a:t>slrs.cpp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71384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标题 1">
            <a:extLst>
              <a:ext uri="{FF2B5EF4-FFF2-40B4-BE49-F238E27FC236}">
                <a16:creationId xmlns:a16="http://schemas.microsoft.com/office/drawing/2014/main" id="{01FD6036-4058-4143-99D5-A483A392A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7886700" cy="803275"/>
          </a:xfrm>
        </p:spPr>
        <p:txBody>
          <a:bodyPr/>
          <a:lstStyle/>
          <a:p>
            <a:r>
              <a:rPr lang="zh-CN" altLang="en-US" sz="3600" dirty="0">
                <a:ln>
                  <a:noFill/>
                </a:ln>
              </a:rPr>
              <a:t>实验内容</a:t>
            </a:r>
          </a:p>
        </p:txBody>
      </p:sp>
      <p:sp>
        <p:nvSpPr>
          <p:cNvPr id="109571" name="内容占位符 2">
            <a:extLst>
              <a:ext uri="{FF2B5EF4-FFF2-40B4-BE49-F238E27FC236}">
                <a16:creationId xmlns:a16="http://schemas.microsoft.com/office/drawing/2014/main" id="{3AC7A969-5101-4DCD-BC74-B0FB850716CB}"/>
              </a:ext>
            </a:extLst>
          </p:cNvPr>
          <p:cNvSpPr txBox="1">
            <a:spLocks/>
          </p:cNvSpPr>
          <p:nvPr/>
        </p:nvSpPr>
        <p:spPr bwMode="auto">
          <a:xfrm>
            <a:off x="533400" y="990600"/>
            <a:ext cx="7886700" cy="521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1pPr>
            <a:lvl2pPr marL="6858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</a:pPr>
            <a:r>
              <a:rPr lang="zh-CN" altLang="en-US" b="0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参考例子</a:t>
            </a:r>
            <a:endParaRPr lang="en-US" altLang="zh-CN" b="0" dirty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</a:pPr>
            <a:r>
              <a:rPr lang="zh-CN" altLang="en-US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符合</a:t>
            </a:r>
            <a:r>
              <a:rPr lang="en-US" altLang="zh-CN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SLR(1)</a:t>
            </a:r>
            <a:r>
              <a:rPr lang="zh-CN" altLang="en-US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一个文法如：</a:t>
            </a:r>
            <a:endParaRPr lang="en-US" altLang="zh-CN" dirty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</a:pPr>
            <a:r>
              <a:rPr lang="en-US" altLang="zh-CN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S-&gt;E</a:t>
            </a:r>
          </a:p>
          <a:p>
            <a:pPr eaLnBrk="1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</a:pPr>
            <a:r>
              <a:rPr lang="en-US" altLang="zh-CN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E-&gt;E+T|T</a:t>
            </a:r>
          </a:p>
          <a:p>
            <a:pPr eaLnBrk="1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</a:pPr>
            <a:r>
              <a:rPr lang="en-US" altLang="zh-CN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T-&gt;T*F|F</a:t>
            </a:r>
          </a:p>
          <a:p>
            <a:pPr eaLnBrk="1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</a:pPr>
            <a:r>
              <a:rPr lang="en-US" altLang="zh-CN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F</a:t>
            </a:r>
            <a:r>
              <a:rPr lang="en-US" altLang="zh-CN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-&gt;(</a:t>
            </a:r>
            <a:r>
              <a:rPr lang="en-US" altLang="zh-CN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E)|</a:t>
            </a:r>
            <a:r>
              <a:rPr lang="en-US" altLang="zh-CN" dirty="0" err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i</a:t>
            </a:r>
            <a:endParaRPr lang="en-US" altLang="zh-CN" dirty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</a:pPr>
            <a:r>
              <a:rPr lang="zh-CN" altLang="en-US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本实验提供的代码是：输入字符串或句子</a:t>
            </a:r>
            <a:r>
              <a:rPr lang="en-US" altLang="zh-CN" dirty="0" err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i+i</a:t>
            </a:r>
            <a:r>
              <a:rPr lang="en-US" altLang="zh-CN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*</a:t>
            </a:r>
            <a:r>
              <a:rPr lang="en-US" altLang="zh-CN" dirty="0" err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i</a:t>
            </a:r>
            <a:endParaRPr lang="en-US" altLang="zh-CN" dirty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</a:pPr>
            <a:r>
              <a:rPr lang="zh-CN" altLang="en-US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可以输出分析过程，是否可以规约成功</a:t>
            </a:r>
            <a:endParaRPr lang="en-US" altLang="zh-CN" dirty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1111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AAD395-56E1-4597-A397-51FC4606F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09" y="804334"/>
            <a:ext cx="8642350" cy="461665"/>
          </a:xfrm>
        </p:spPr>
        <p:txBody>
          <a:bodyPr/>
          <a:lstStyle/>
          <a:p>
            <a:r>
              <a:rPr lang="zh-CN" altLang="en-US" dirty="0"/>
              <a:t>输出</a:t>
            </a:r>
            <a:r>
              <a:rPr lang="en-US" altLang="zh-CN" dirty="0"/>
              <a:t>SLR</a:t>
            </a:r>
            <a:r>
              <a:rPr lang="zh-CN" altLang="en-US" dirty="0"/>
              <a:t>分析表，包括</a:t>
            </a:r>
            <a:r>
              <a:rPr lang="en-US" altLang="zh-CN" dirty="0"/>
              <a:t>action</a:t>
            </a:r>
            <a:r>
              <a:rPr lang="zh-CN" altLang="en-US" dirty="0"/>
              <a:t>，</a:t>
            </a:r>
            <a:r>
              <a:rPr lang="en-US" altLang="zh-CN" dirty="0" err="1"/>
              <a:t>goto</a:t>
            </a:r>
            <a:r>
              <a:rPr lang="zh-CN" altLang="en-US" dirty="0"/>
              <a:t>等内容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AE4DD0CA-9714-4D65-A385-C8F4DDC70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0"/>
            <a:ext cx="8713787" cy="765175"/>
          </a:xfrm>
        </p:spPr>
        <p:txBody>
          <a:bodyPr/>
          <a:lstStyle/>
          <a:p>
            <a:r>
              <a:rPr lang="zh-CN" altLang="en-US" sz="3600" dirty="0">
                <a:ln>
                  <a:noFill/>
                </a:ln>
              </a:rPr>
              <a:t>实验内容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11F052C-11B1-447C-901F-8A329FED2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0775" y="939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4" descr="这里写图片描述">
            <a:extLst>
              <a:ext uri="{FF2B5EF4-FFF2-40B4-BE49-F238E27FC236}">
                <a16:creationId xmlns:a16="http://schemas.microsoft.com/office/drawing/2014/main" id="{98C07E48-B7A1-4022-84E0-371326238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265999"/>
            <a:ext cx="8643355" cy="5349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350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A555AFE4-E2AA-4EDC-8BBC-C134F5845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990600"/>
            <a:ext cx="3810000" cy="427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写出扩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广</a:t>
            </a:r>
            <a:r>
              <a:rPr lang="en-US" altLang="zh-CN" sz="20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增广</a:t>
            </a:r>
            <a:r>
              <a:rPr lang="zh-CN" altLang="en-US" sz="20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文法</a:t>
            </a:r>
            <a:endParaRPr lang="zh-CN" altLang="en-US" sz="18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6117FBB7-2372-4E88-A3D7-B854570DB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0"/>
            <a:ext cx="8713787" cy="765175"/>
          </a:xfrm>
        </p:spPr>
        <p:txBody>
          <a:bodyPr/>
          <a:lstStyle/>
          <a:p>
            <a:r>
              <a:rPr lang="zh-CN" altLang="en-US" dirty="0"/>
              <a:t>具体步骤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C96C8E5-DD17-441C-8006-40A75AD28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601438"/>
            <a:ext cx="4467225" cy="34766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1882B4C-4E7A-47F7-AC20-92127E4CF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0374" y="1030819"/>
            <a:ext cx="3946161" cy="42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写出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项目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,LR(0)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项</a:t>
            </a:r>
            <a:endParaRPr lang="zh-CN" altLang="en-US" sz="18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D86947D-E103-4EE6-BB4B-BA02A5D8A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1362" y="1601438"/>
            <a:ext cx="3946161" cy="3013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  <a:r>
              <a:rPr lang="en-US" altLang="zh-CN" sz="20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’-&gt;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.E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’-&gt;E.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E-&gt;.E+T  E-&gt;E.+T E-&gt;E+T. 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E-&gt;.T   E-&gt;T.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T-&gt;.T*F T-&gt;T.*F T-&gt;T*. F T-&gt;T*F. 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T-&gt;.F T-&gt;F. 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F-&gt;.(E) F-&gt;(.E) F-&gt;(E.) F-&gt; (E). 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F-&gt;.</a:t>
            </a:r>
            <a:r>
              <a:rPr lang="en-US" altLang="zh-CN" sz="200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F-&gt;</a:t>
            </a:r>
            <a:r>
              <a:rPr lang="en-US" altLang="zh-CN" sz="200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.     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A555AFE4-E2AA-4EDC-8BBC-C134F5845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213" y="828844"/>
            <a:ext cx="3810000" cy="427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写出</a:t>
            </a:r>
            <a:r>
              <a:rPr lang="en-US" altLang="zh-CN" sz="2000" b="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clusure</a:t>
            </a:r>
            <a:endParaRPr lang="zh-CN" altLang="en-US" sz="18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6117FBB7-2372-4E88-A3D7-B854570DB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0"/>
            <a:ext cx="8713787" cy="765175"/>
          </a:xfrm>
        </p:spPr>
        <p:txBody>
          <a:bodyPr/>
          <a:lstStyle/>
          <a:p>
            <a:r>
              <a:rPr lang="zh-CN" altLang="en-US" dirty="0"/>
              <a:t>具体步骤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882B4C-4E7A-47F7-AC20-92127E4CF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787603"/>
            <a:ext cx="3946161" cy="42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Goto</a:t>
            </a:r>
            <a:r>
              <a:rPr lang="zh-CN" altLang="en-US" sz="20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函数，</a:t>
            </a:r>
            <a:r>
              <a:rPr lang="en-US" altLang="zh-CN" sz="20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GOTO</a:t>
            </a:r>
            <a:r>
              <a:rPr lang="zh-CN" altLang="en-US" sz="20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0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zh-CN" altLang="en-US" sz="20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0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zh-CN" altLang="en-US" sz="20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endParaRPr lang="zh-CN" altLang="en-US" sz="18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D86947D-E103-4EE6-BB4B-BA02A5D8A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599" y="1592139"/>
            <a:ext cx="3946161" cy="4859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GOTO(I</a:t>
            </a:r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E), 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为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  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’-&gt;E.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E-&gt;E.+T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GOTO(I</a:t>
            </a:r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T), 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为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  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E-&gt;T.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GOTO(I</a:t>
            </a:r>
            <a:r>
              <a:rPr lang="en-US" altLang="zh-CN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F), 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为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 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T-&gt;T.*F 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T-&gt;F. 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GOTO(I</a:t>
            </a:r>
            <a:r>
              <a:rPr lang="en-US" altLang="zh-CN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(), 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为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F-&gt;(.E)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E-&gt;.E+T  E-&gt;.T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T-&gt;.T*F   T-&gt;.F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F-&gt;.(E)   F-&gt;.</a:t>
            </a:r>
            <a:r>
              <a:rPr lang="en-US" altLang="zh-CN" sz="200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4EEDC8C-551D-4429-B560-DB99C8706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867" y="1235019"/>
            <a:ext cx="4004733" cy="3013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项，初态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  <a:r>
              <a:rPr lang="en-US" altLang="zh-CN" sz="20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’-&gt;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.E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E-&gt;.E+T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E-&gt;.T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T-&gt;.T*F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T-&gt;.F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F-&gt;.(E)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F-&gt;.</a:t>
            </a:r>
            <a:r>
              <a:rPr lang="en-US" altLang="zh-CN" sz="200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EA2A4A4-27EE-4790-A01F-8ED7D5046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1192551"/>
            <a:ext cx="4902547" cy="42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GOTO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20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1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zh-CN" altLang="en-US" sz="20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0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E)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GOTO(I</a:t>
            </a:r>
            <a:r>
              <a:rPr lang="en-US" altLang="zh-CN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T), GOTO(I</a:t>
            </a:r>
            <a:r>
              <a:rPr lang="en-US" altLang="zh-CN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F)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3D14F74-72B9-4BC1-9071-B3CDF6D046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782" y="4022003"/>
            <a:ext cx="2951431" cy="267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42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/>
      <p:bldP spid="6" grpId="0"/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74A00F-8EDB-48F8-8261-4A997531A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981074"/>
            <a:ext cx="8642350" cy="461665"/>
          </a:xfrm>
        </p:spPr>
        <p:txBody>
          <a:bodyPr/>
          <a:lstStyle/>
          <a:p>
            <a:r>
              <a:rPr lang="zh-CN" altLang="en-US" dirty="0"/>
              <a:t>项目集规范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7495F06-A92A-48B5-A571-A3FFEF53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0"/>
            <a:ext cx="8713787" cy="765175"/>
          </a:xfrm>
        </p:spPr>
        <p:txBody>
          <a:bodyPr/>
          <a:lstStyle/>
          <a:p>
            <a:r>
              <a:rPr lang="zh-CN" altLang="en-US" dirty="0"/>
              <a:t>具体步骤</a:t>
            </a:r>
          </a:p>
        </p:txBody>
      </p:sp>
      <p:pic>
        <p:nvPicPr>
          <p:cNvPr id="6152" name="Picture 8" descr="在这里插入图片描述">
            <a:extLst>
              <a:ext uri="{FF2B5EF4-FFF2-40B4-BE49-F238E27FC236}">
                <a16:creationId xmlns:a16="http://schemas.microsoft.com/office/drawing/2014/main" id="{7E2A0C68-2DA3-46BD-A67D-71E7DACAD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2739"/>
            <a:ext cx="8249503" cy="469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CF81565-7786-42B1-B3BE-DBC3B3B396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171" y="5562600"/>
            <a:ext cx="558829" cy="31432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8FDA2CE-2859-4A83-B319-7A6482EF00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25" y="2494888"/>
            <a:ext cx="711237" cy="33021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14D284B-E09B-4249-BF6C-9C5FB0339D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70" y="3994600"/>
            <a:ext cx="558830" cy="2726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418CEAF-F28C-4050-B313-A4CAA640B8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5278961"/>
            <a:ext cx="558830" cy="2726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5F24814-320A-42B1-9F06-A406755657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659996"/>
            <a:ext cx="558830" cy="2726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FAB37AF-242D-4408-8B84-B8235930BF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556042"/>
            <a:ext cx="711237" cy="33021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4A9C885-B76E-4F15-93F1-3C70654FA1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195" y="1777340"/>
            <a:ext cx="101605" cy="28576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E0240FA-9D23-49CD-8E60-A5C7E26EDD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928" y="4773590"/>
            <a:ext cx="101605" cy="28576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35F0645-25CF-40C8-955A-D867746CC8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210" y="5591161"/>
            <a:ext cx="101605" cy="28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59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4CDB8E-B368-48ED-89C1-CE8E52A11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981074"/>
            <a:ext cx="8642350" cy="904863"/>
          </a:xfrm>
        </p:spPr>
        <p:txBody>
          <a:bodyPr/>
          <a:lstStyle/>
          <a:p>
            <a:r>
              <a:rPr lang="zh-CN" altLang="en-US" dirty="0"/>
              <a:t>判断是否</a:t>
            </a:r>
            <a:r>
              <a:rPr lang="en-US" altLang="zh-CN" dirty="0"/>
              <a:t>SLR(1)</a:t>
            </a:r>
            <a:r>
              <a:rPr lang="zh-CN" altLang="en-US" dirty="0"/>
              <a:t>文法</a:t>
            </a:r>
            <a:endParaRPr lang="en-US" altLang="zh-CN" dirty="0"/>
          </a:p>
          <a:p>
            <a:r>
              <a:rPr lang="zh-CN" altLang="en-US" dirty="0"/>
              <a:t>构造</a:t>
            </a:r>
            <a:r>
              <a:rPr lang="en-US" altLang="zh-CN" dirty="0"/>
              <a:t>SLR(1)</a:t>
            </a:r>
            <a:r>
              <a:rPr lang="zh-CN" altLang="en-US" dirty="0"/>
              <a:t>分析表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5BCA850-AAB7-47EE-9CD8-104A24830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0"/>
            <a:ext cx="8713787" cy="765175"/>
          </a:xfrm>
        </p:spPr>
        <p:txBody>
          <a:bodyPr/>
          <a:lstStyle/>
          <a:p>
            <a:r>
              <a:rPr lang="zh-CN" altLang="en-US" dirty="0"/>
              <a:t>具体步骤</a:t>
            </a:r>
          </a:p>
        </p:txBody>
      </p:sp>
      <p:pic>
        <p:nvPicPr>
          <p:cNvPr id="8194" name="Picture 2" descr="在这里插入图片描述">
            <a:extLst>
              <a:ext uri="{FF2B5EF4-FFF2-40B4-BE49-F238E27FC236}">
                <a16:creationId xmlns:a16="http://schemas.microsoft.com/office/drawing/2014/main" id="{57DC1B8A-6F2C-415F-8C70-5BB3AAB0C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095" y="1967443"/>
            <a:ext cx="595668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66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426343-1AE4-44F4-82BA-F51AB4C39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981074"/>
            <a:ext cx="8642350" cy="461665"/>
          </a:xfrm>
        </p:spPr>
        <p:txBody>
          <a:bodyPr/>
          <a:lstStyle/>
          <a:p>
            <a:r>
              <a:rPr lang="zh-CN" altLang="en-US" dirty="0"/>
              <a:t>本次实验提供了可运行的实验代码，仅需要改写相关内容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B2871AB-E75E-4EFE-B4AF-250CA44DD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0"/>
            <a:ext cx="8713787" cy="765175"/>
          </a:xfrm>
        </p:spPr>
        <p:txBody>
          <a:bodyPr/>
          <a:lstStyle/>
          <a:p>
            <a:r>
              <a:rPr lang="zh-CN" altLang="en-US" dirty="0"/>
              <a:t>具体步骤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886D6A0-305E-4D68-B438-0D244CF23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24000"/>
            <a:ext cx="5488608" cy="2667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DBDDE84-B017-494E-8F82-65C420D3C4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668375"/>
            <a:ext cx="3467278" cy="76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836381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4">
      <a:dk1>
        <a:srgbClr val="000000"/>
      </a:dk1>
      <a:lt1>
        <a:srgbClr val="FFFFD9"/>
      </a:lt1>
      <a:dk2>
        <a:srgbClr val="000000"/>
      </a:dk2>
      <a:lt2>
        <a:srgbClr val="777777"/>
      </a:lt2>
      <a:accent1>
        <a:srgbClr val="F8F8F8"/>
      </a:accent1>
      <a:accent2>
        <a:srgbClr val="6600CC"/>
      </a:accent2>
      <a:accent3>
        <a:srgbClr val="FFFFE9"/>
      </a:accent3>
      <a:accent4>
        <a:srgbClr val="000000"/>
      </a:accent4>
      <a:accent5>
        <a:srgbClr val="FBFBFB"/>
      </a:accent5>
      <a:accent6>
        <a:srgbClr val="5C00B9"/>
      </a:accent6>
      <a:hlink>
        <a:srgbClr val="FF5050"/>
      </a:hlink>
      <a:folHlink>
        <a:srgbClr val="FF9900"/>
      </a:folHlink>
    </a:clrScheme>
    <a:fontScheme name="默认设计模板">
      <a:majorFont>
        <a:latin typeface="New Century Schoolbook"/>
        <a:ea typeface="仿宋_GB2312"/>
        <a:cs typeface=""/>
      </a:majorFont>
      <a:minorFont>
        <a:latin typeface="New Century School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EFFEDA"/>
        </a:accent1>
        <a:accent2>
          <a:srgbClr val="6600CC"/>
        </a:accent2>
        <a:accent3>
          <a:srgbClr val="FFFFE9"/>
        </a:accent3>
        <a:accent4>
          <a:srgbClr val="000000"/>
        </a:accent4>
        <a:accent5>
          <a:srgbClr val="F6FEEA"/>
        </a:accent5>
        <a:accent6>
          <a:srgbClr val="5C00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8F8F8"/>
        </a:accent1>
        <a:accent2>
          <a:srgbClr val="6600CC"/>
        </a:accent2>
        <a:accent3>
          <a:srgbClr val="FFFFE9"/>
        </a:accent3>
        <a:accent4>
          <a:srgbClr val="000000"/>
        </a:accent4>
        <a:accent5>
          <a:srgbClr val="FBFBFB"/>
        </a:accent5>
        <a:accent6>
          <a:srgbClr val="5C00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ttymono03">
  <a:themeElements>
    <a:clrScheme name="bettymono03 5">
      <a:dk1>
        <a:srgbClr val="000000"/>
      </a:dk1>
      <a:lt1>
        <a:srgbClr val="FFFFFF"/>
      </a:lt1>
      <a:dk2>
        <a:srgbClr val="000066"/>
      </a:dk2>
      <a:lt2>
        <a:srgbClr val="CCFFFF"/>
      </a:lt2>
      <a:accent1>
        <a:srgbClr val="000068"/>
      </a:accent1>
      <a:accent2>
        <a:srgbClr val="2BD1B9"/>
      </a:accent2>
      <a:accent3>
        <a:srgbClr val="FFFFFF"/>
      </a:accent3>
      <a:accent4>
        <a:srgbClr val="000000"/>
      </a:accent4>
      <a:accent5>
        <a:srgbClr val="AAAAB9"/>
      </a:accent5>
      <a:accent6>
        <a:srgbClr val="26BDA7"/>
      </a:accent6>
      <a:hlink>
        <a:srgbClr val="87D7FF"/>
      </a:hlink>
      <a:folHlink>
        <a:srgbClr val="969696"/>
      </a:folHlink>
    </a:clrScheme>
    <a:fontScheme name="bettymono03">
      <a:majorFont>
        <a:latin typeface="New Century Schoolbook"/>
        <a:ea typeface="黑体"/>
        <a:cs typeface=""/>
      </a:majorFont>
      <a:minorFont>
        <a:latin typeface="New Century Schoolbook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noFill/>
          <a:miter lim="800000"/>
          <a:headEnd/>
          <a:tailEnd/>
        </a:ln>
      </a:spPr>
      <a:bodyPr>
        <a:spAutoFit/>
      </a:bodyPr>
      <a:lstStyle>
        <a:defPPr marL="342900" indent="-342900" latinLnBrk="0">
          <a:spcBef>
            <a:spcPct val="20000"/>
          </a:spcBef>
          <a:buClr>
            <a:schemeClr val="accent2"/>
          </a:buClr>
          <a:buFont typeface="Wingdings" pitchFamily="2" charset="2"/>
          <a:buChar char="Ø"/>
          <a:defRPr sz="2400" dirty="0" smtClean="0">
            <a:latin typeface="Cambria Math" panose="02040503050406030204" pitchFamily="18" charset="0"/>
            <a:ea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lnDef>
    <a:txDef>
      <a:spPr bwMode="auto">
        <a:noFill/>
        <a:ln w="9525" algn="ctr">
          <a:solidFill>
            <a:schemeClr val="tx1"/>
          </a:solidFill>
          <a:miter lim="800000"/>
          <a:headEnd/>
          <a:tailEnd/>
        </a:ln>
      </a:spPr>
      <a:bodyPr/>
      <a:lstStyle>
        <a:defPPr eaLnBrk="1" hangingPunct="1">
          <a:spcBef>
            <a:spcPct val="50000"/>
          </a:spcBef>
          <a:defRPr b="1">
            <a:latin typeface="Times New Roman" pitchFamily="18" charset="0"/>
          </a:defRPr>
        </a:defPPr>
      </a:lstStyle>
    </a:txDef>
  </a:objectDefaults>
  <a:extraClrSchemeLst>
    <a:extraClrScheme>
      <a:clrScheme name="bettymono03 1">
        <a:dk1>
          <a:srgbClr val="000000"/>
        </a:dk1>
        <a:lt1>
          <a:srgbClr val="FFFFFF"/>
        </a:lt1>
        <a:dk2>
          <a:srgbClr val="000000"/>
        </a:dk2>
        <a:lt2>
          <a:srgbClr val="CCFFFF"/>
        </a:lt2>
        <a:accent1>
          <a:srgbClr val="003399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E78A2D"/>
        </a:accent6>
        <a:hlink>
          <a:srgbClr val="6699FF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ttymono03 2">
        <a:dk1>
          <a:srgbClr val="000000"/>
        </a:dk1>
        <a:lt1>
          <a:srgbClr val="FFFFFF"/>
        </a:lt1>
        <a:dk2>
          <a:srgbClr val="000000"/>
        </a:dk2>
        <a:lt2>
          <a:srgbClr val="CCCCFF"/>
        </a:lt2>
        <a:accent1>
          <a:srgbClr val="3E009A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AFAACA"/>
        </a:accent5>
        <a:accent6>
          <a:srgbClr val="E78A2D"/>
        </a:accent6>
        <a:hlink>
          <a:srgbClr val="FFE161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ttymono03 3">
        <a:dk1>
          <a:srgbClr val="000000"/>
        </a:dk1>
        <a:lt1>
          <a:srgbClr val="FFFFFF"/>
        </a:lt1>
        <a:dk2>
          <a:srgbClr val="000000"/>
        </a:dk2>
        <a:lt2>
          <a:srgbClr val="CCFFCC"/>
        </a:lt2>
        <a:accent1>
          <a:srgbClr val="004240"/>
        </a:accent1>
        <a:accent2>
          <a:srgbClr val="7FBE00"/>
        </a:accent2>
        <a:accent3>
          <a:srgbClr val="FFFFFF"/>
        </a:accent3>
        <a:accent4>
          <a:srgbClr val="000000"/>
        </a:accent4>
        <a:accent5>
          <a:srgbClr val="AAB0AF"/>
        </a:accent5>
        <a:accent6>
          <a:srgbClr val="72AC00"/>
        </a:accent6>
        <a:hlink>
          <a:srgbClr val="FFFF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ttymono03 4">
        <a:dk1>
          <a:srgbClr val="000000"/>
        </a:dk1>
        <a:lt1>
          <a:srgbClr val="FFFFFF"/>
        </a:lt1>
        <a:dk2>
          <a:srgbClr val="000000"/>
        </a:dk2>
        <a:lt2>
          <a:srgbClr val="CCFFCC"/>
        </a:lt2>
        <a:accent1>
          <a:srgbClr val="000000"/>
        </a:accent1>
        <a:accent2>
          <a:srgbClr val="33CCFF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2DB9E7"/>
        </a:accent6>
        <a:hlink>
          <a:srgbClr val="99FFCC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ttymono03 5">
        <a:dk1>
          <a:srgbClr val="000000"/>
        </a:dk1>
        <a:lt1>
          <a:srgbClr val="FFFFFF"/>
        </a:lt1>
        <a:dk2>
          <a:srgbClr val="000066"/>
        </a:dk2>
        <a:lt2>
          <a:srgbClr val="CCFFFF"/>
        </a:lt2>
        <a:accent1>
          <a:srgbClr val="000068"/>
        </a:accent1>
        <a:accent2>
          <a:srgbClr val="2BD1B9"/>
        </a:accent2>
        <a:accent3>
          <a:srgbClr val="FFFFFF"/>
        </a:accent3>
        <a:accent4>
          <a:srgbClr val="000000"/>
        </a:accent4>
        <a:accent5>
          <a:srgbClr val="AAAAB9"/>
        </a:accent5>
        <a:accent6>
          <a:srgbClr val="26BDA7"/>
        </a:accent6>
        <a:hlink>
          <a:srgbClr val="87D7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12237</TotalTime>
  <Words>546</Words>
  <Application>Microsoft Office PowerPoint</Application>
  <PresentationFormat>全屏显示(4:3)</PresentationFormat>
  <Paragraphs>82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Gulim</vt:lpstr>
      <vt:lpstr>New Century Schoolbook</vt:lpstr>
      <vt:lpstr>汉仪悠然体简</vt:lpstr>
      <vt:lpstr>Arial</vt:lpstr>
      <vt:lpstr>Calibri</vt:lpstr>
      <vt:lpstr>Cambria</vt:lpstr>
      <vt:lpstr>Cambria Math</vt:lpstr>
      <vt:lpstr>Garamond</vt:lpstr>
      <vt:lpstr>Gill Sans MT</vt:lpstr>
      <vt:lpstr>Times New Roman</vt:lpstr>
      <vt:lpstr>Verdana</vt:lpstr>
      <vt:lpstr>Wingdings</vt:lpstr>
      <vt:lpstr>默认设计模板</vt:lpstr>
      <vt:lpstr>bettymono03</vt:lpstr>
      <vt:lpstr>编译器设计专题实验课2024</vt:lpstr>
      <vt:lpstr>实验（四）语法分析</vt:lpstr>
      <vt:lpstr>实验内容</vt:lpstr>
      <vt:lpstr>实验内容</vt:lpstr>
      <vt:lpstr>具体步骤</vt:lpstr>
      <vt:lpstr>具体步骤</vt:lpstr>
      <vt:lpstr>具体步骤</vt:lpstr>
      <vt:lpstr>具体步骤</vt:lpstr>
      <vt:lpstr>具体步骤</vt:lpstr>
      <vt:lpstr>具体步骤</vt:lpstr>
      <vt:lpstr>具体步骤</vt:lpstr>
      <vt:lpstr>具体步骤</vt:lpstr>
      <vt:lpstr>实验（四）选做部分</vt:lpstr>
      <vt:lpstr>实验（四）选做部分</vt:lpstr>
    </vt:vector>
  </TitlesOfParts>
  <Company>CUHK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andrejb</dc:creator>
  <cp:lastModifiedBy>念来过倒 猪是的</cp:lastModifiedBy>
  <cp:revision>577</cp:revision>
  <cp:lastPrinted>2011-10-10T03:21:30Z</cp:lastPrinted>
  <dcterms:created xsi:type="dcterms:W3CDTF">2010-10-06T02:55:19Z</dcterms:created>
  <dcterms:modified xsi:type="dcterms:W3CDTF">2024-05-21T07:02:47Z</dcterms:modified>
</cp:coreProperties>
</file>