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4111" r:id="rId2"/>
  </p:sldMasterIdLst>
  <p:notesMasterIdLst>
    <p:notesMasterId r:id="rId10"/>
  </p:notesMasterIdLst>
  <p:handoutMasterIdLst>
    <p:handoutMasterId r:id="rId11"/>
  </p:handoutMasterIdLst>
  <p:sldIdLst>
    <p:sldId id="322" r:id="rId3"/>
    <p:sldId id="457" r:id="rId4"/>
    <p:sldId id="2026" r:id="rId5"/>
    <p:sldId id="2029" r:id="rId6"/>
    <p:sldId id="2027" r:id="rId7"/>
    <p:sldId id="2011" r:id="rId8"/>
    <p:sldId id="202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FF0000"/>
    <a:srgbClr val="DAFFCD"/>
    <a:srgbClr val="CC99FF"/>
    <a:srgbClr val="9900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2190" autoAdjust="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4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0476C6-A73D-4127-9355-983E64C22B03}" type="datetimeFigureOut">
              <a:rPr lang="zh-CN" altLang="en-US"/>
              <a:pPr/>
              <a:t>2024/6/11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499ECC-0CCF-4A71-814B-16DE56F04B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0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26FF10-905A-456B-8448-3C00A8879EA4}" type="datetimeFigureOut">
              <a:rPr lang="zh-CN" altLang="en-US"/>
              <a:pPr>
                <a:defRPr/>
              </a:pPr>
              <a:t>2024/6/11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D789C0-5935-446E-B1F4-42F088224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62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807FC17-1C9E-4F8C-88D9-D8DFD9B90ACA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AAA4EE-6B8F-411D-B87F-93A159326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AB5A83-C808-49D2-85F8-16A88CCA0D37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4A5DBD-A33A-4C1C-A1AB-EAA24CE91D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44450"/>
            <a:ext cx="2160587" cy="6264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4450"/>
            <a:ext cx="6329363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3D344CE-E26C-45A2-8907-1CC7A50A90AC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F6A5130-3728-4351-9C9E-1B8D7B7D0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864235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B9EBCD-1500-4B34-B597-18BC8D59A588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5868082-8011-4B9E-A200-46897186A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736"/>
            <a:ext cx="9144000" cy="2232025"/>
          </a:xfrm>
        </p:spPr>
        <p:txBody>
          <a:bodyPr/>
          <a:lstStyle>
            <a:lvl1pPr>
              <a:defRPr sz="4000" b="0">
                <a:solidFill>
                  <a:srgbClr val="FF0000"/>
                </a:solidFill>
                <a:latin typeface="Garamond" pitchFamily="18" charset="0"/>
                <a:ea typeface="+mj-ea"/>
              </a:defRPr>
            </a:lvl1pPr>
          </a:lstStyle>
          <a:p>
            <a:r>
              <a:rPr lang="en-US" altLang="ko-KR" dirty="0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21088"/>
            <a:ext cx="8686800" cy="49244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pic>
        <p:nvPicPr>
          <p:cNvPr id="12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8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mbria Math" panose="020405030504060302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2234458"/>
          </a:xfrm>
        </p:spPr>
        <p:txBody>
          <a:bodyPr/>
          <a:lstStyle>
            <a:lvl1pPr marL="342900" indent="-342900">
              <a:buClr>
                <a:schemeClr val="bg2">
                  <a:lumMod val="50000"/>
                </a:schemeClr>
              </a:buClr>
              <a:buFont typeface="Cambria Math" panose="02040503050406030204" pitchFamily="18" charset="0"/>
              <a:buChar char="⌲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Cambria Math" panose="02040503050406030204" pitchFamily="18" charset="0"/>
              <a:buChar char="•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49" y="6597352"/>
            <a:ext cx="51625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23318" r="10626" b="24722"/>
          <a:stretch/>
        </p:blipFill>
        <p:spPr>
          <a:xfrm>
            <a:off x="8283332" y="44624"/>
            <a:ext cx="82517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208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778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49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981075"/>
            <a:ext cx="8642350" cy="46166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57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541AF8D-B3D7-4FE9-8B08-D6E788EE449C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075DC97-F21A-4696-89E7-FF9AD19932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5"/>
          <p:cNvSpPr txBox="1"/>
          <p:nvPr userDrawn="1"/>
        </p:nvSpPr>
        <p:spPr>
          <a:xfrm>
            <a:off x="6839744" y="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西安交通大学赵银亮</a:t>
            </a:r>
            <a:endParaRPr lang="en-US" altLang="zh-CN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  <a:p>
            <a:pPr algn="ctr"/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《</a:t>
            </a:r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形式语言与编译</a:t>
            </a:r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》</a:t>
            </a:r>
            <a:endParaRPr lang="zh-CN" altLang="en-US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89009D1-2B36-4D2C-9D4F-EEB90A38386D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C66141-66F2-4D3B-9360-5D7AD8B02C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20846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981075"/>
            <a:ext cx="420846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56D98F9-3672-4225-BC10-03EFCF7A32DE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F9C476-AC91-4B5F-851C-25042C204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CB3B0-AC19-4BCA-AE85-B2397647BE23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6BCCD4-78BB-4A98-A30D-917DE64AA5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223DC6B-EEF4-4C7D-A9D8-DEDB8153002C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8EBE35-3097-4DFB-84D4-CDEEA36B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0FC1E4C-9029-4E3A-8A14-797A659582D7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9A3ABF8-3BA0-4975-9C24-50B959923F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C3716A0-C629-44EC-8886-F1982DF0A0FB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D5A54F0-219B-4885-8816-1DCB2C2284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CED0AC1-BFD7-4B0A-869E-9AA162B4CDBF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0F4B0B-157D-4EFD-9B70-7D87B5033A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F5FE"/>
            </a:gs>
            <a:gs pos="50000">
              <a:srgbClr val="FFFFFF"/>
            </a:gs>
            <a:gs pos="100000">
              <a:srgbClr val="DAF5F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solidFill>
                  <a:srgbClr val="99FF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47A495-6F0F-40D1-8022-D8CF4A5D3462}" type="datetime1">
              <a:rPr lang="zh-CN" altLang="en-US"/>
              <a:pPr>
                <a:defRPr/>
              </a:pPr>
              <a:t>2024/6/11</a:t>
            </a:fld>
            <a:endParaRPr lang="en-US" altLang="zh-CN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74C855A-3850-4EA8-9BE2-1AAA92189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6185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76200"/>
          </a:xfrm>
          <a:prstGeom prst="rect">
            <a:avLst/>
          </a:prstGeom>
          <a:gradFill rotWithShape="1">
            <a:gsLst>
              <a:gs pos="0">
                <a:srgbClr val="000068"/>
              </a:gs>
              <a:gs pos="100000">
                <a:srgbClr val="6600CC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sz="18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5000"/>
        </a:spcBef>
        <a:spcAft>
          <a:spcPct val="5000"/>
        </a:spcAft>
        <a:buClr>
          <a:srgbClr val="FF9900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图片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4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0"/>
            <a:ext cx="87137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dirty="0"/>
              <a:t>Click to edit Master text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7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accent1"/>
          </a:solidFill>
          <a:latin typeface="Cambria Math" panose="020405030504060302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Font typeface="Cambria Math" panose="02040503050406030204" pitchFamily="18" charset="0"/>
        <a:buChar char="▻"/>
        <a:defRPr kumimoji="1" sz="2400" b="0">
          <a:solidFill>
            <a:schemeClr val="tx1"/>
          </a:solidFill>
          <a:latin typeface="Cambria Math" panose="02040503050406030204" pitchFamily="18" charset="0"/>
          <a:ea typeface="仿宋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Cambria Math" panose="02040503050406030204" pitchFamily="18" charset="0"/>
        <a:buChar char="⥼"/>
        <a:defRPr kumimoji="1" sz="2400" b="0">
          <a:solidFill>
            <a:srgbClr val="000000"/>
          </a:solidFill>
          <a:latin typeface="Cambria Math" panose="02040503050406030204" pitchFamily="18" charset="0"/>
          <a:ea typeface="仿宋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0">
          <a:solidFill>
            <a:srgbClr val="000000"/>
          </a:solidFill>
          <a:latin typeface="Garamond" pitchFamily="18" charset="0"/>
          <a:ea typeface="Garamond" pitchFamily="18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005263"/>
            <a:ext cx="8686800" cy="2160587"/>
          </a:xfrm>
        </p:spPr>
        <p:txBody>
          <a:bodyPr/>
          <a:lstStyle/>
          <a:p>
            <a:pPr eaLnBrk="1" hangingPunct="1"/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r>
              <a:rPr lang="en-US" altLang="zh-CN" sz="2400" smtClean="0">
                <a:latin typeface="Cambria" panose="02040503050406030204" pitchFamily="18" charset="0"/>
                <a:ea typeface="Cambria" panose="02040503050406030204" pitchFamily="18" charset="0"/>
              </a:rPr>
              <a:t>2024.06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编译器设计专题实验课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实验（七）可执行代码构建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5189113"/>
          </a:xfrm>
        </p:spPr>
        <p:txBody>
          <a:bodyPr/>
          <a:lstStyle/>
          <a:p>
            <a:r>
              <a:rPr lang="zh-CN" altLang="en-US" dirty="0"/>
              <a:t>目的：将语义分析输出的符号表映射为内存映像，并生成依赖于栈帧的目标代码，将结果输出到文件中。</a:t>
            </a:r>
            <a:endParaRPr lang="en-US" altLang="zh-CN" dirty="0"/>
          </a:p>
          <a:p>
            <a:r>
              <a:rPr lang="zh-CN" altLang="en-US" dirty="0"/>
              <a:t>功能：</a:t>
            </a:r>
            <a:endParaRPr lang="en-US" altLang="zh-CN" dirty="0"/>
          </a:p>
          <a:p>
            <a:pPr lvl="1"/>
            <a:r>
              <a:rPr lang="zh-CN" altLang="en-US" dirty="0"/>
              <a:t>栈帧设计（含</a:t>
            </a:r>
            <a:r>
              <a:rPr lang="en-US" altLang="zh-CN" dirty="0"/>
              <a:t>D</a:t>
            </a:r>
            <a:r>
              <a:rPr lang="zh-CN" altLang="en-US" dirty="0"/>
              <a:t>表）；</a:t>
            </a:r>
            <a:endParaRPr lang="en-US" altLang="zh-CN" dirty="0"/>
          </a:p>
          <a:p>
            <a:pPr lvl="1"/>
            <a:r>
              <a:rPr lang="zh-CN" altLang="en-US" dirty="0"/>
              <a:t>序言、尾声、调用序列、返回序列构建；</a:t>
            </a:r>
            <a:endParaRPr lang="en-US" altLang="zh-CN" dirty="0"/>
          </a:p>
          <a:p>
            <a:pPr lvl="1"/>
            <a:r>
              <a:rPr lang="zh-CN" altLang="en-US" dirty="0"/>
              <a:t>名引用的代码变换（引用序列构建）；</a:t>
            </a:r>
            <a:endParaRPr lang="en-US" altLang="zh-CN" dirty="0"/>
          </a:p>
          <a:p>
            <a:pPr lvl="1"/>
            <a:r>
              <a:rPr lang="zh-CN" altLang="en-US" dirty="0"/>
              <a:t>目标语言指令模板（</a:t>
            </a:r>
            <a:r>
              <a:rPr lang="en-US" altLang="zh-CN" dirty="0"/>
              <a:t>MIPS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endParaRPr lang="en-US" altLang="zh-CN" dirty="0"/>
          </a:p>
          <a:p>
            <a:pPr lvl="1"/>
            <a:r>
              <a:rPr lang="zh-CN" altLang="en-US" dirty="0"/>
              <a:t>完整文字描述；</a:t>
            </a:r>
            <a:endParaRPr lang="en-US" altLang="zh-CN" dirty="0"/>
          </a:p>
          <a:p>
            <a:pPr lvl="1"/>
            <a:r>
              <a:rPr lang="zh-CN" altLang="en-US" dirty="0"/>
              <a:t>代码及测试。</a:t>
            </a:r>
            <a:endParaRPr lang="en-US" altLang="zh-CN" dirty="0"/>
          </a:p>
          <a:p>
            <a:r>
              <a:rPr lang="zh-CN" altLang="en-US" dirty="0"/>
              <a:t>参考资料：理论课栈帧设计（含</a:t>
            </a:r>
            <a:r>
              <a:rPr lang="en-US" altLang="zh-CN" dirty="0"/>
              <a:t>D</a:t>
            </a:r>
            <a:r>
              <a:rPr lang="zh-CN" altLang="en-US" dirty="0"/>
              <a:t>表）；理论课代码构建方法。</a:t>
            </a:r>
          </a:p>
        </p:txBody>
      </p:sp>
    </p:spTree>
    <p:extLst>
      <p:ext uri="{BB962C8B-B14F-4D97-AF65-F5344CB8AC3E}">
        <p14:creationId xmlns:p14="http://schemas.microsoft.com/office/powerpoint/2010/main" val="137138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4C6E4E-CD60-401F-B59B-1AE73C53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1717393"/>
          </a:xfrm>
        </p:spPr>
        <p:txBody>
          <a:bodyPr/>
          <a:lstStyle/>
          <a:p>
            <a:r>
              <a:rPr lang="zh-CN" altLang="en-US" dirty="0"/>
              <a:t>具体实验要求：（本实验内容为选做，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将语义分析程序生成的四元式作为输入，并通过代码实现输出相应的汇编语言。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1D27622-457F-4C31-8545-834B035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实验（七）可执行代码构建</a:t>
            </a:r>
          </a:p>
        </p:txBody>
      </p:sp>
    </p:spTree>
    <p:extLst>
      <p:ext uri="{BB962C8B-B14F-4D97-AF65-F5344CB8AC3E}">
        <p14:creationId xmlns:p14="http://schemas.microsoft.com/office/powerpoint/2010/main" val="125526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4C6E4E-CD60-401F-B59B-1AE73C53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97" y="765175"/>
            <a:ext cx="8642350" cy="904863"/>
          </a:xfrm>
        </p:spPr>
        <p:txBody>
          <a:bodyPr/>
          <a:lstStyle/>
          <a:p>
            <a:r>
              <a:rPr lang="zh-CN" altLang="en-US" dirty="0"/>
              <a:t>结果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1D27622-457F-4C31-8545-834B035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实验（七）可执行代码构建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F471C4B-45C4-440C-88ED-135FDC58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6" y="1245038"/>
            <a:ext cx="8594769" cy="49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4C6E4E-CD60-401F-B59B-1AE73C53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2973122"/>
          </a:xfrm>
        </p:spPr>
        <p:txBody>
          <a:bodyPr/>
          <a:lstStyle/>
          <a:p>
            <a:r>
              <a:rPr lang="zh-CN" altLang="en-US" dirty="0"/>
              <a:t>变量部分略</a:t>
            </a:r>
            <a:endParaRPr lang="en-US" altLang="zh-CN" dirty="0"/>
          </a:p>
          <a:p>
            <a:r>
              <a:rPr lang="zh-CN" altLang="en-US" dirty="0"/>
              <a:t>为每个函数创建一个符号表，符号表内登记该函数的形式参数和局部变量（包括所有的名字）。主程序看做一个大的函数。</a:t>
            </a:r>
            <a:endParaRPr lang="en-US" altLang="zh-CN" dirty="0"/>
          </a:p>
          <a:p>
            <a:pPr lvl="1"/>
            <a:r>
              <a:rPr lang="zh-CN" altLang="en-US" dirty="0"/>
              <a:t>输入：一段代码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1D27622-457F-4C31-8545-834B035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实验（六）符号表实现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25C2ED2-F650-412F-B9BD-52528627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601111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xmlns="" id="{01FD6036-4058-4143-99D5-A483A392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7886700" cy="803275"/>
          </a:xfrm>
        </p:spPr>
        <p:txBody>
          <a:bodyPr/>
          <a:lstStyle/>
          <a:p>
            <a:r>
              <a:rPr lang="zh-CN" altLang="en-US" sz="3600" dirty="0">
                <a:ln>
                  <a:noFill/>
                </a:ln>
              </a:rPr>
              <a:t>实验过程</a:t>
            </a:r>
          </a:p>
        </p:txBody>
      </p:sp>
      <p:sp>
        <p:nvSpPr>
          <p:cNvPr id="109571" name="内容占位符 2">
            <a:extLst>
              <a:ext uri="{FF2B5EF4-FFF2-40B4-BE49-F238E27FC236}">
                <a16:creationId xmlns:a16="http://schemas.microsoft.com/office/drawing/2014/main" xmlns="" id="{3AC7A969-5101-4DCD-BC74-B0FB850716CB}"/>
              </a:ext>
            </a:extLst>
          </p:cNvPr>
          <p:cNvSpPr txBox="1">
            <a:spLocks/>
          </p:cNvSpPr>
          <p:nvPr/>
        </p:nvSpPr>
        <p:spPr bwMode="auto">
          <a:xfrm>
            <a:off x="381000" y="430212"/>
            <a:ext cx="78867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685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输出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451DE17-6FBC-4F42-98DF-FE8A5CFE3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0655"/>
            <a:ext cx="8732138" cy="59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1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xmlns="" id="{01FD6036-4058-4143-99D5-A483A392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7886700" cy="803275"/>
          </a:xfrm>
        </p:spPr>
        <p:txBody>
          <a:bodyPr/>
          <a:lstStyle/>
          <a:p>
            <a:r>
              <a:rPr lang="zh-CN" altLang="en-US" sz="3600" dirty="0">
                <a:ln>
                  <a:noFill/>
                </a:ln>
              </a:rPr>
              <a:t>实验过程</a:t>
            </a:r>
          </a:p>
        </p:txBody>
      </p:sp>
      <p:sp>
        <p:nvSpPr>
          <p:cNvPr id="109571" name="内容占位符 2">
            <a:extLst>
              <a:ext uri="{FF2B5EF4-FFF2-40B4-BE49-F238E27FC236}">
                <a16:creationId xmlns:a16="http://schemas.microsoft.com/office/drawing/2014/main" xmlns="" id="{3AC7A969-5101-4DCD-BC74-B0FB850716CB}"/>
              </a:ext>
            </a:extLst>
          </p:cNvPr>
          <p:cNvSpPr txBox="1">
            <a:spLocks/>
          </p:cNvSpPr>
          <p:nvPr/>
        </p:nvSpPr>
        <p:spPr bwMode="auto">
          <a:xfrm>
            <a:off x="228600" y="401637"/>
            <a:ext cx="78867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685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输出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99E1B62-B2D8-448B-AA48-8B0D9C1E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914400"/>
            <a:ext cx="8039100" cy="58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4964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8F8F8"/>
      </a:accent1>
      <a:accent2>
        <a:srgbClr val="6600CC"/>
      </a:accent2>
      <a:accent3>
        <a:srgbClr val="FFFFE9"/>
      </a:accent3>
      <a:accent4>
        <a:srgbClr val="000000"/>
      </a:accent4>
      <a:accent5>
        <a:srgbClr val="FBFBFB"/>
      </a:accent5>
      <a:accent6>
        <a:srgbClr val="5C00B9"/>
      </a:accent6>
      <a:hlink>
        <a:srgbClr val="FF5050"/>
      </a:hlink>
      <a:folHlink>
        <a:srgbClr val="FF9900"/>
      </a:folHlink>
    </a:clrScheme>
    <a:fontScheme name="默认设计模板">
      <a:majorFont>
        <a:latin typeface="New Century Schoolbook"/>
        <a:ea typeface="仿宋_GB2312"/>
        <a:cs typeface=""/>
      </a:majorFont>
      <a:minorFont>
        <a:latin typeface="New Century School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FFEDA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6FEEA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8F8F8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BFBFB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ttymono03">
  <a:themeElements>
    <a:clrScheme name="bettymono03 5">
      <a:dk1>
        <a:srgbClr val="000000"/>
      </a:dk1>
      <a:lt1>
        <a:srgbClr val="FFFFFF"/>
      </a:lt1>
      <a:dk2>
        <a:srgbClr val="000066"/>
      </a:dk2>
      <a:lt2>
        <a:srgbClr val="CCFFFF"/>
      </a:lt2>
      <a:accent1>
        <a:srgbClr val="000068"/>
      </a:accent1>
      <a:accent2>
        <a:srgbClr val="2BD1B9"/>
      </a:accent2>
      <a:accent3>
        <a:srgbClr val="FFFFFF"/>
      </a:accent3>
      <a:accent4>
        <a:srgbClr val="000000"/>
      </a:accent4>
      <a:accent5>
        <a:srgbClr val="AAAAB9"/>
      </a:accent5>
      <a:accent6>
        <a:srgbClr val="26BDA7"/>
      </a:accent6>
      <a:hlink>
        <a:srgbClr val="87D7FF"/>
      </a:hlink>
      <a:folHlink>
        <a:srgbClr val="969696"/>
      </a:folHlink>
    </a:clrScheme>
    <a:fontScheme name="bettymono03">
      <a:majorFont>
        <a:latin typeface="New Century Schoolbook"/>
        <a:ea typeface="黑体"/>
        <a:cs typeface=""/>
      </a:majorFont>
      <a:minorFont>
        <a:latin typeface="New Century School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42900" indent="-342900" latinLnBrk="0">
          <a:spcBef>
            <a:spcPct val="20000"/>
          </a:spcBef>
          <a:buClr>
            <a:schemeClr val="accent2"/>
          </a:buClr>
          <a:buFont typeface="Wingdings" pitchFamily="2" charset="2"/>
          <a:buChar char="Ø"/>
          <a:defRPr sz="2400" dirty="0" smtClean="0"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  <a:txDef>
      <a:spPr bwMode="auto">
        <a:noFill/>
        <a:ln w="9525" algn="ctr">
          <a:solidFill>
            <a:schemeClr val="tx1"/>
          </a:solidFill>
          <a:miter lim="800000"/>
          <a:headEnd/>
          <a:tailEnd/>
        </a:ln>
      </a:spPr>
      <a:bodyPr/>
      <a:lstStyle>
        <a:defPPr eaLnBrk="1" hangingPunct="1">
          <a:spcBef>
            <a:spcPct val="50000"/>
          </a:spcBef>
          <a:defRPr b="1">
            <a:latin typeface="Times New Roman" pitchFamily="18" charset="0"/>
          </a:defRPr>
        </a:defPPr>
      </a:lstStyle>
    </a:txDef>
  </a:objectDefaults>
  <a:extraClrSchemeLst>
    <a:extraClrScheme>
      <a:clrScheme name="bettymono03 1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2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E009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FAACA"/>
        </a:accent5>
        <a:accent6>
          <a:srgbClr val="E78A2D"/>
        </a:accent6>
        <a:hlink>
          <a:srgbClr val="FFE16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4240"/>
        </a:accent1>
        <a:accent2>
          <a:srgbClr val="7FBE00"/>
        </a:accent2>
        <a:accent3>
          <a:srgbClr val="FFFFFF"/>
        </a:accent3>
        <a:accent4>
          <a:srgbClr val="000000"/>
        </a:accent4>
        <a:accent5>
          <a:srgbClr val="AAB0AF"/>
        </a:accent5>
        <a:accent6>
          <a:srgbClr val="72AC00"/>
        </a:accent6>
        <a:hlink>
          <a:srgbClr val="FFFF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4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00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B9E7"/>
        </a:accent6>
        <a:hlink>
          <a:srgbClr val="99FF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5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0068"/>
        </a:accent1>
        <a:accent2>
          <a:srgbClr val="2BD1B9"/>
        </a:accent2>
        <a:accent3>
          <a:srgbClr val="FFFFFF"/>
        </a:accent3>
        <a:accent4>
          <a:srgbClr val="000000"/>
        </a:accent4>
        <a:accent5>
          <a:srgbClr val="AAAAB9"/>
        </a:accent5>
        <a:accent6>
          <a:srgbClr val="26BDA7"/>
        </a:accent6>
        <a:hlink>
          <a:srgbClr val="87D7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12646</TotalTime>
  <Words>217</Words>
  <Application>Microsoft Office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默认设计模板</vt:lpstr>
      <vt:lpstr>bettymono03</vt:lpstr>
      <vt:lpstr>编译器设计专题实验课2024</vt:lpstr>
      <vt:lpstr>实验（七）可执行代码构建</vt:lpstr>
      <vt:lpstr>实验（七）可执行代码构建</vt:lpstr>
      <vt:lpstr>实验（七）可执行代码构建</vt:lpstr>
      <vt:lpstr>实验（六）符号表实现</vt:lpstr>
      <vt:lpstr>实验过程</vt:lpstr>
      <vt:lpstr>实验过程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andrejb</dc:creator>
  <cp:lastModifiedBy>微软用户</cp:lastModifiedBy>
  <cp:revision>628</cp:revision>
  <cp:lastPrinted>2011-10-10T03:21:30Z</cp:lastPrinted>
  <dcterms:created xsi:type="dcterms:W3CDTF">2010-10-06T02:55:19Z</dcterms:created>
  <dcterms:modified xsi:type="dcterms:W3CDTF">2024-06-11T06:35:23Z</dcterms:modified>
</cp:coreProperties>
</file>