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4111" r:id="rId2"/>
  </p:sldMasterIdLst>
  <p:notesMasterIdLst>
    <p:notesMasterId r:id="rId9"/>
  </p:notesMasterIdLst>
  <p:handoutMasterIdLst>
    <p:handoutMasterId r:id="rId10"/>
  </p:handoutMasterIdLst>
  <p:sldIdLst>
    <p:sldId id="322" r:id="rId3"/>
    <p:sldId id="457" r:id="rId4"/>
    <p:sldId id="2026" r:id="rId5"/>
    <p:sldId id="2027" r:id="rId6"/>
    <p:sldId id="2028" r:id="rId7"/>
    <p:sldId id="2029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FF0000"/>
    <a:srgbClr val="DAFFCD"/>
    <a:srgbClr val="CC99FF"/>
    <a:srgbClr val="9900FF"/>
    <a:srgbClr val="FF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2190" autoAdjust="0"/>
  </p:normalViewPr>
  <p:slideViewPr>
    <p:cSldViewPr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74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0476C6-A73D-4127-9355-983E64C22B03}" type="datetimeFigureOut">
              <a:rPr lang="zh-CN" altLang="en-US"/>
              <a:pPr/>
              <a:t>2024/6/4</a:t>
            </a:fld>
            <a:endParaRPr lang="en-US" altLang="zh-CN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499ECC-0CCF-4A71-814B-16DE56F04B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40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26FF10-905A-456B-8448-3C00A8879EA4}" type="datetimeFigureOut">
              <a:rPr lang="zh-CN" altLang="en-US"/>
              <a:pPr>
                <a:defRPr/>
              </a:pPr>
              <a:t>2024/6/4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D789C0-5935-446E-B1F4-42F088224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62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807FC17-1C9E-4F8C-88D9-D8DFD9B90ACA}" type="datetime1">
              <a:rPr lang="zh-CN" altLang="en-US"/>
              <a:pPr>
                <a:defRPr/>
              </a:pPr>
              <a:t>2024/6/4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3AAA4EE-6B8F-411D-B87F-93A159326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2AB5A83-C808-49D2-85F8-16A88CCA0D37}" type="datetime1">
              <a:rPr lang="zh-CN" altLang="en-US"/>
              <a:pPr>
                <a:defRPr/>
              </a:pPr>
              <a:t>2024/6/4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64A5DBD-A33A-4C1C-A1AB-EAA24CE91D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44450"/>
            <a:ext cx="2160587" cy="6264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44450"/>
            <a:ext cx="6329363" cy="6264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3D344CE-E26C-45A2-8907-1CC7A50A90AC}" type="datetime1">
              <a:rPr lang="zh-CN" altLang="en-US"/>
              <a:pPr>
                <a:defRPr/>
              </a:pPr>
              <a:t>2024/6/4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F6A5130-3728-4351-9C9E-1B8D7B7D05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44450"/>
            <a:ext cx="864235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23850" y="981075"/>
            <a:ext cx="8569325" cy="53276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3B9EBCD-1500-4B34-B597-18BC8D59A588}" type="datetime1">
              <a:rPr lang="zh-CN" altLang="en-US"/>
              <a:pPr>
                <a:defRPr/>
              </a:pPr>
              <a:t>2024/6/4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5868082-8011-4B9E-A200-46897186A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52736"/>
            <a:ext cx="9144000" cy="2232025"/>
          </a:xfrm>
        </p:spPr>
        <p:txBody>
          <a:bodyPr/>
          <a:lstStyle>
            <a:lvl1pPr>
              <a:defRPr sz="4000" b="0">
                <a:solidFill>
                  <a:srgbClr val="FF0000"/>
                </a:solidFill>
                <a:latin typeface="Garamond" pitchFamily="18" charset="0"/>
                <a:ea typeface="+mj-ea"/>
              </a:defRPr>
            </a:lvl1pPr>
          </a:lstStyle>
          <a:p>
            <a:r>
              <a:rPr lang="en-US" altLang="ko-KR" dirty="0"/>
              <a:t>Click to edit Master title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21088"/>
            <a:ext cx="8686800" cy="49244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pic>
        <p:nvPicPr>
          <p:cNvPr id="12" name="Picture 2" descr="http://www.xjtu.edu.cn/img/logo_pic99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24137" cy="4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585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ambria Math" panose="02040503050406030204" pitchFamily="18" charset="0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2234458"/>
          </a:xfrm>
        </p:spPr>
        <p:txBody>
          <a:bodyPr/>
          <a:lstStyle>
            <a:lvl1pPr marL="342900" indent="-342900">
              <a:buClr>
                <a:schemeClr val="bg2">
                  <a:lumMod val="50000"/>
                </a:schemeClr>
              </a:buClr>
              <a:buFont typeface="Cambria Math" panose="02040503050406030204" pitchFamily="18" charset="0"/>
              <a:buChar char="⌲"/>
              <a:defRPr sz="2400" b="0">
                <a:latin typeface="Cambria Math" panose="02040503050406030204" pitchFamily="18" charset="0"/>
                <a:ea typeface="仿宋" panose="02010609060101010101" pitchFamily="49" charset="-122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Cambria Math" panose="02040503050406030204" pitchFamily="18" charset="0"/>
              <a:buChar char="•"/>
              <a:defRPr sz="2400" b="0">
                <a:latin typeface="Cambria Math" panose="02040503050406030204" pitchFamily="18" charset="0"/>
                <a:ea typeface="仿宋" panose="02010609060101010101" pitchFamily="49" charset="-122"/>
              </a:defRPr>
            </a:lvl2pPr>
            <a:lvl3pPr>
              <a:buClr>
                <a:schemeClr val="accent3">
                  <a:lumMod val="75000"/>
                </a:schemeClr>
              </a:buClr>
              <a:defRPr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49" y="6597352"/>
            <a:ext cx="516255" cy="209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23318" r="10626" b="24722"/>
          <a:stretch/>
        </p:blipFill>
        <p:spPr>
          <a:xfrm>
            <a:off x="8283332" y="44624"/>
            <a:ext cx="82517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35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234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234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208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7786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749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5" y="981075"/>
            <a:ext cx="8642350" cy="46166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pPr lvl="0"/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57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541AF8D-B3D7-4FE9-8B08-D6E788EE449C}" type="datetime1">
              <a:rPr lang="zh-CN" altLang="en-US"/>
              <a:pPr>
                <a:defRPr/>
              </a:pPr>
              <a:t>2024/6/4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075DC97-F21A-4696-89E7-FF9AD19932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5"/>
          <p:cNvSpPr txBox="1"/>
          <p:nvPr userDrawn="1"/>
        </p:nvSpPr>
        <p:spPr>
          <a:xfrm>
            <a:off x="6839744" y="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西安交通大学赵银亮</a:t>
            </a:r>
            <a:endParaRPr lang="en-US" altLang="zh-CN" sz="1600" dirty="0">
              <a:solidFill>
                <a:srgbClr val="FFCCCC"/>
              </a:solidFill>
              <a:latin typeface="汉仪悠然体简" pitchFamily="18" charset="-122"/>
              <a:ea typeface="汉仪悠然体简" pitchFamily="18" charset="-122"/>
            </a:endParaRPr>
          </a:p>
          <a:p>
            <a:pPr algn="ctr"/>
            <a:r>
              <a:rPr lang="en-US" altLang="zh-CN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《</a:t>
            </a:r>
            <a:r>
              <a:rPr lang="zh-CN" altLang="en-US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形式语言与编译</a:t>
            </a:r>
            <a:r>
              <a:rPr lang="en-US" altLang="zh-CN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》</a:t>
            </a:r>
            <a:endParaRPr lang="zh-CN" altLang="en-US" sz="1600" dirty="0">
              <a:solidFill>
                <a:srgbClr val="FFCCCC"/>
              </a:solidFill>
              <a:latin typeface="汉仪悠然体简" pitchFamily="18" charset="-122"/>
              <a:ea typeface="汉仪悠然体简" pitchFamily="18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89009D1-2B36-4D2C-9D4F-EEB90A38386D}" type="datetime1">
              <a:rPr lang="zh-CN" altLang="en-US"/>
              <a:pPr>
                <a:defRPr/>
              </a:pPr>
              <a:t>2024/6/4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AC66141-66F2-4D3B-9360-5D7AD8B02C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981075"/>
            <a:ext cx="420846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981075"/>
            <a:ext cx="420846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56D98F9-3672-4225-BC10-03EFCF7A32DE}" type="datetime1">
              <a:rPr lang="zh-CN" altLang="en-US"/>
              <a:pPr>
                <a:defRPr/>
              </a:pPr>
              <a:t>2024/6/4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BF9C476-AC91-4B5F-851C-25042C2047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E6CB3B0-AC19-4BCA-AE85-B2397647BE23}" type="datetime1">
              <a:rPr lang="zh-CN" altLang="en-US"/>
              <a:pPr>
                <a:defRPr/>
              </a:pPr>
              <a:t>2024/6/4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6BCCD4-78BB-4A98-A30D-917DE64AA5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223DC6B-EEF4-4C7D-A9D8-DEDB8153002C}" type="datetime1">
              <a:rPr lang="zh-CN" altLang="en-US"/>
              <a:pPr>
                <a:defRPr/>
              </a:pPr>
              <a:t>2024/6/4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18EBE35-3097-4DFB-84D4-CDEEA36BEF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0FC1E4C-9029-4E3A-8A14-797A659582D7}" type="datetime1">
              <a:rPr lang="zh-CN" altLang="en-US"/>
              <a:pPr>
                <a:defRPr/>
              </a:pPr>
              <a:t>2024/6/4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9A3ABF8-3BA0-4975-9C24-50B959923F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C3716A0-C629-44EC-8886-F1982DF0A0FB}" type="datetime1">
              <a:rPr lang="zh-CN" altLang="en-US"/>
              <a:pPr>
                <a:defRPr/>
              </a:pPr>
              <a:t>2024/6/4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D5A54F0-219B-4885-8816-1DCB2C2284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CED0AC1-BFD7-4B0A-869E-9AA162B4CDBF}" type="datetime1">
              <a:rPr lang="zh-CN" altLang="en-US"/>
              <a:pPr>
                <a:defRPr/>
              </a:pPr>
              <a:t>2024/6/4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40F4B0B-157D-4EFD-9B70-7D87B5033A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6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AF5FE"/>
            </a:gs>
            <a:gs pos="50000">
              <a:srgbClr val="FFFFFF"/>
            </a:gs>
            <a:gs pos="100000">
              <a:srgbClr val="DAF5F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图片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81075"/>
            <a:ext cx="856932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400">
                <a:solidFill>
                  <a:srgbClr val="99FFCC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547A495-6F0F-40D1-8022-D8CF4A5D3462}" type="datetime1">
              <a:rPr lang="zh-CN" altLang="en-US"/>
              <a:pPr>
                <a:defRPr/>
              </a:pPr>
              <a:t>2024/6/4</a:t>
            </a:fld>
            <a:endParaRPr lang="en-US" altLang="zh-CN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6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74C855A-3850-4EA8-9BE2-1AAA921891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6185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76200"/>
          </a:xfrm>
          <a:prstGeom prst="rect">
            <a:avLst/>
          </a:prstGeom>
          <a:gradFill rotWithShape="1">
            <a:gsLst>
              <a:gs pos="0">
                <a:srgbClr val="000068"/>
              </a:gs>
              <a:gs pos="100000">
                <a:srgbClr val="6600CC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kumimoji="1" lang="zh-CN" altLang="en-US" sz="18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000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Blip>
          <a:blip r:embed="rId16"/>
        </a:buBlip>
        <a:defRPr sz="26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5000"/>
        </a:spcBef>
        <a:spcAft>
          <a:spcPct val="5000"/>
        </a:spcAft>
        <a:buClr>
          <a:srgbClr val="FF9900"/>
        </a:buClr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9" descr="图片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45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79388" y="0"/>
            <a:ext cx="87137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 </a:t>
            </a:r>
            <a:r>
              <a:rPr lang="en-US" altLang="zh-CN" dirty="0"/>
              <a:t>Click to edit Master text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pic>
        <p:nvPicPr>
          <p:cNvPr id="7" name="Picture 2" descr="http://www.xjtu.edu.cn/img/logo_pic99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24137" cy="4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3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accent1"/>
          </a:solidFill>
          <a:latin typeface="Cambria Math" panose="020405030504060302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Tx/>
        <a:buFont typeface="Cambria Math" panose="02040503050406030204" pitchFamily="18" charset="0"/>
        <a:buChar char="▻"/>
        <a:defRPr kumimoji="1" sz="2400" b="0">
          <a:solidFill>
            <a:schemeClr val="tx1"/>
          </a:solidFill>
          <a:latin typeface="Cambria Math" panose="02040503050406030204" pitchFamily="18" charset="0"/>
          <a:ea typeface="仿宋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Cambria Math" panose="02040503050406030204" pitchFamily="18" charset="0"/>
        <a:buChar char="⥼"/>
        <a:defRPr kumimoji="1" sz="2400" b="0">
          <a:solidFill>
            <a:srgbClr val="000000"/>
          </a:solidFill>
          <a:latin typeface="Cambria Math" panose="02040503050406030204" pitchFamily="18" charset="0"/>
          <a:ea typeface="仿宋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0">
          <a:solidFill>
            <a:srgbClr val="000000"/>
          </a:solidFill>
          <a:latin typeface="Garamond" pitchFamily="18" charset="0"/>
          <a:ea typeface="Garamond" pitchFamily="18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005263"/>
            <a:ext cx="8686800" cy="2160587"/>
          </a:xfrm>
        </p:spPr>
        <p:txBody>
          <a:bodyPr/>
          <a:lstStyle/>
          <a:p>
            <a:pPr eaLnBrk="1" hangingPunct="1"/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hangingPunct="1"/>
            <a:r>
              <a:rPr lang="en-US" altLang="zh-CN" sz="2400">
                <a:latin typeface="Cambria" panose="02040503050406030204" pitchFamily="18" charset="0"/>
                <a:ea typeface="Cambria" panose="02040503050406030204" pitchFamily="18" charset="0"/>
              </a:rPr>
              <a:t>2024.05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mbria" panose="02040503050406030204" pitchFamily="18" charset="0"/>
                <a:ea typeface="Cambria" panose="02040503050406030204" pitchFamily="18" charset="0"/>
              </a:rPr>
              <a:t>编译器设计专题实验课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2024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实验（六）语义分析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5706177"/>
          </a:xfrm>
        </p:spPr>
        <p:txBody>
          <a:bodyPr/>
          <a:lstStyle/>
          <a:p>
            <a:r>
              <a:rPr lang="zh-CN" altLang="en-US" dirty="0"/>
              <a:t>目的：设计和实现一个符号表。</a:t>
            </a:r>
            <a:endParaRPr lang="en-US" altLang="zh-CN" dirty="0"/>
          </a:p>
          <a:p>
            <a:r>
              <a:rPr lang="zh-CN" altLang="en-US" dirty="0"/>
              <a:t>符号表生成阶段：</a:t>
            </a:r>
            <a:endParaRPr lang="en-US" altLang="zh-CN" dirty="0"/>
          </a:p>
          <a:p>
            <a:pPr lvl="1"/>
            <a:r>
              <a:rPr lang="zh-CN" altLang="en-US" dirty="0"/>
              <a:t>词法分析：遇到一个新声明的变量名、函数名，添加到符号表；</a:t>
            </a:r>
            <a:endParaRPr lang="en-US" altLang="zh-CN" dirty="0"/>
          </a:p>
          <a:p>
            <a:pPr lvl="1"/>
            <a:r>
              <a:rPr lang="zh-CN" altLang="en-US" dirty="0"/>
              <a:t>语法分析：填充符号表的相关信息；</a:t>
            </a:r>
            <a:endParaRPr lang="en-US" altLang="zh-CN" dirty="0"/>
          </a:p>
          <a:p>
            <a:pPr lvl="1"/>
            <a:r>
              <a:rPr lang="zh-CN" altLang="en-US" dirty="0"/>
              <a:t>语义分析：依据符号表作语义正确性检查代码及测试。</a:t>
            </a:r>
            <a:endParaRPr lang="en-US" altLang="zh-CN" dirty="0"/>
          </a:p>
          <a:p>
            <a:r>
              <a:rPr lang="zh-CN" altLang="en-US" dirty="0"/>
              <a:t>当编译程序编译到引用所声明的变量时</a:t>
            </a:r>
            <a:r>
              <a:rPr lang="en-US" altLang="zh-CN" dirty="0"/>
              <a:t>(</a:t>
            </a:r>
            <a:r>
              <a:rPr lang="zh-CN" altLang="en-US" dirty="0"/>
              <a:t>赋值或引用其值</a:t>
            </a:r>
            <a:r>
              <a:rPr lang="en-US" altLang="zh-CN" dirty="0"/>
              <a:t>)</a:t>
            </a:r>
            <a:r>
              <a:rPr lang="zh-CN" altLang="en-US" dirty="0"/>
              <a:t>，要进行语法语义正确性检査</a:t>
            </a:r>
            <a:r>
              <a:rPr lang="en-US" altLang="zh-CN" dirty="0"/>
              <a:t>(</a:t>
            </a:r>
            <a:r>
              <a:rPr lang="zh-CN" altLang="en-US" dirty="0"/>
              <a:t>类型是否符合要求</a:t>
            </a:r>
            <a:r>
              <a:rPr lang="en-US" altLang="zh-CN" dirty="0"/>
              <a:t>)</a:t>
            </a:r>
            <a:r>
              <a:rPr lang="zh-CN" altLang="en-US" dirty="0"/>
              <a:t>和生成相应的序，这就需要查符号表以取得相关信息。</a:t>
            </a:r>
            <a:endParaRPr lang="en-US" altLang="zh-CN" dirty="0"/>
          </a:p>
          <a:p>
            <a:r>
              <a:rPr lang="zh-CN" altLang="en-US" dirty="0"/>
              <a:t>各个标识符可以添加到符号表，每类符号有内码，参考词法分析的</a:t>
            </a:r>
            <a:r>
              <a:rPr lang="en-US" altLang="zh-CN" dirty="0" err="1"/>
              <a:t>scaner</a:t>
            </a:r>
            <a:r>
              <a:rPr lang="zh-CN" altLang="en-US" dirty="0"/>
              <a:t>部分，实现语义检查，判断各种标识符（变量、常量、数组、结构、指针、函数和过程）是否存在赋值或表达式运算的属性不匹配，以及全局变量和局部变量的是否非法调用，同名变量或函数是否存在冲突。</a:t>
            </a:r>
          </a:p>
        </p:txBody>
      </p:sp>
    </p:spTree>
    <p:extLst>
      <p:ext uri="{BB962C8B-B14F-4D97-AF65-F5344CB8AC3E}">
        <p14:creationId xmlns:p14="http://schemas.microsoft.com/office/powerpoint/2010/main" val="13713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D4C6E4E-CD60-401F-B59B-1AE73C53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5336846"/>
          </a:xfrm>
        </p:spPr>
        <p:txBody>
          <a:bodyPr/>
          <a:lstStyle/>
          <a:p>
            <a:r>
              <a:rPr lang="zh-CN" altLang="en-US" dirty="0"/>
              <a:t>具体实验要求：（必做部分）</a:t>
            </a:r>
            <a:endParaRPr lang="en-US" altLang="zh-CN" dirty="0"/>
          </a:p>
          <a:p>
            <a:pPr lvl="1"/>
            <a:r>
              <a:rPr lang="zh-CN" altLang="en-US" dirty="0"/>
              <a:t>使用散列或线性结构实现符号表数据结构</a:t>
            </a:r>
            <a:endParaRPr lang="en-US" altLang="zh-CN" dirty="0"/>
          </a:p>
          <a:p>
            <a:pPr lvl="1"/>
            <a:r>
              <a:rPr lang="zh-CN" altLang="en-US" dirty="0"/>
              <a:t>设计符号表可存储程序语言中的各种标识符（变量、常量、数组、结构、指针、函数和过程）及其属性和作用域信息。</a:t>
            </a:r>
            <a:endParaRPr lang="en-US" altLang="zh-CN" dirty="0"/>
          </a:p>
          <a:p>
            <a:pPr lvl="1"/>
            <a:r>
              <a:rPr lang="zh-CN" altLang="en-US" dirty="0"/>
              <a:t>主要操作</a:t>
            </a:r>
            <a:r>
              <a:rPr lang="en-US" altLang="zh-CN" dirty="0"/>
              <a:t>:</a:t>
            </a:r>
            <a:r>
              <a:rPr lang="zh-CN" altLang="en-US" dirty="0"/>
              <a:t>填表和查表</a:t>
            </a:r>
            <a:endParaRPr lang="en-US" altLang="zh-CN" dirty="0"/>
          </a:p>
          <a:p>
            <a:pPr lvl="1"/>
            <a:r>
              <a:rPr lang="en-US" altLang="zh-CN" dirty="0"/>
              <a:t>1)</a:t>
            </a:r>
            <a:r>
              <a:rPr lang="zh-CN" altLang="en-US" dirty="0"/>
              <a:t>填表</a:t>
            </a:r>
            <a:r>
              <a:rPr lang="en-US" altLang="zh-CN" dirty="0"/>
              <a:t>:</a:t>
            </a:r>
            <a:r>
              <a:rPr lang="zh-CN" altLang="en-US" dirty="0"/>
              <a:t>当分析到程序中的说明或定义语句时，将说明或定义的名字，以及与之有关的信息填入符号表中。</a:t>
            </a:r>
            <a:endParaRPr lang="en-US" altLang="zh-CN" dirty="0"/>
          </a:p>
          <a:p>
            <a:pPr lvl="1"/>
            <a:r>
              <a:rPr lang="en-US" altLang="zh-CN" dirty="0"/>
              <a:t>2)</a:t>
            </a:r>
            <a:r>
              <a:rPr lang="zh-CN" altLang="en-US" dirty="0"/>
              <a:t>查表</a:t>
            </a:r>
            <a:r>
              <a:rPr lang="en-US" altLang="zh-CN" dirty="0"/>
              <a:t>:</a:t>
            </a:r>
            <a:r>
              <a:rPr lang="zh-CN" altLang="en-US" dirty="0"/>
              <a:t>填表前查表，检查在程序的同一作用域内名字是否重复定义；检查名字的种类是否与说明一致；对于强类型语言，要检查表达式中各变量的类型是否一致；生成目标指令时，要取得所需要的地址。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1D27622-457F-4C31-8545-834B0357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实验（六）语义分析</a:t>
            </a:r>
          </a:p>
        </p:txBody>
      </p:sp>
    </p:spTree>
    <p:extLst>
      <p:ext uri="{BB962C8B-B14F-4D97-AF65-F5344CB8AC3E}">
        <p14:creationId xmlns:p14="http://schemas.microsoft.com/office/powerpoint/2010/main" val="12552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D4C6E4E-CD60-401F-B59B-1AE73C53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4081117"/>
          </a:xfrm>
        </p:spPr>
        <p:txBody>
          <a:bodyPr/>
          <a:lstStyle/>
          <a:p>
            <a:r>
              <a:rPr lang="zh-CN" altLang="en-US" dirty="0"/>
              <a:t>具体实验要求：</a:t>
            </a:r>
            <a:endParaRPr lang="en-US" altLang="zh-CN" dirty="0"/>
          </a:p>
          <a:p>
            <a:pPr lvl="1"/>
            <a:r>
              <a:rPr lang="zh-CN" altLang="en-US" dirty="0"/>
              <a:t>输入：一段代码</a:t>
            </a:r>
            <a:endParaRPr lang="en-US" altLang="zh-CN" dirty="0"/>
          </a:p>
          <a:p>
            <a:pPr lvl="1"/>
            <a:r>
              <a:rPr lang="zh-CN" altLang="en-US" dirty="0"/>
              <a:t>输出：执行符号表程序，如该标识符是变量，输出变量的类型和作用域，如该标识符是数组，输出数组的类型和作用域，如该标识符是函数，则需要输出更多内容。</a:t>
            </a:r>
            <a:endParaRPr lang="en-US" altLang="zh-CN" dirty="0"/>
          </a:p>
          <a:p>
            <a:pPr lvl="1"/>
            <a:r>
              <a:rPr lang="zh-CN" altLang="en-US" dirty="0"/>
              <a:t>最简单的输出就是输入多个变量，有不同类型，然后符号表查表后，得到该变量的值和范围。当出现强制类型转换的时候，会报错。</a:t>
            </a:r>
            <a:endParaRPr lang="en-US" altLang="zh-CN" dirty="0"/>
          </a:p>
          <a:p>
            <a:pPr lvl="1"/>
            <a:r>
              <a:rPr lang="zh-CN" altLang="en-US" dirty="0"/>
              <a:t>考虑，结合词法分析的</a:t>
            </a:r>
            <a:r>
              <a:rPr lang="en-US" altLang="zh-CN" dirty="0" err="1"/>
              <a:t>scaner</a:t>
            </a:r>
            <a:r>
              <a:rPr lang="zh-CN" altLang="en-US" dirty="0"/>
              <a:t>的输出内容，可以将</a:t>
            </a:r>
            <a:r>
              <a:rPr lang="en-US" altLang="zh-CN" dirty="0" err="1"/>
              <a:t>scaner</a:t>
            </a:r>
            <a:r>
              <a:rPr lang="zh-CN" altLang="en-US" dirty="0"/>
              <a:t>的输出作为符号表的</a:t>
            </a:r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1D27622-457F-4C31-8545-834B0357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实验（六）语义分析</a:t>
            </a:r>
          </a:p>
        </p:txBody>
      </p:sp>
    </p:spTree>
    <p:extLst>
      <p:ext uri="{BB962C8B-B14F-4D97-AF65-F5344CB8AC3E}">
        <p14:creationId xmlns:p14="http://schemas.microsoft.com/office/powerpoint/2010/main" val="2770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实验（七）可执行代码构建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5189113"/>
          </a:xfrm>
        </p:spPr>
        <p:txBody>
          <a:bodyPr/>
          <a:lstStyle/>
          <a:p>
            <a:r>
              <a:rPr lang="zh-CN" altLang="en-US" dirty="0"/>
              <a:t>目的：将语义分析输出的符号表映射为内存映像，并生成依赖于栈帧的目标代码，将结果输出到文件中。</a:t>
            </a:r>
            <a:endParaRPr lang="en-US" altLang="zh-CN" dirty="0"/>
          </a:p>
          <a:p>
            <a:r>
              <a:rPr lang="zh-CN" altLang="en-US" dirty="0"/>
              <a:t>功能：</a:t>
            </a:r>
            <a:endParaRPr lang="en-US" altLang="zh-CN" dirty="0"/>
          </a:p>
          <a:p>
            <a:pPr lvl="1"/>
            <a:r>
              <a:rPr lang="zh-CN" altLang="en-US" dirty="0"/>
              <a:t>栈帧设计（含</a:t>
            </a:r>
            <a:r>
              <a:rPr lang="en-US" altLang="zh-CN" dirty="0"/>
              <a:t>D</a:t>
            </a:r>
            <a:r>
              <a:rPr lang="zh-CN" altLang="en-US" dirty="0"/>
              <a:t>表）；</a:t>
            </a:r>
            <a:endParaRPr lang="en-US" altLang="zh-CN" dirty="0"/>
          </a:p>
          <a:p>
            <a:pPr lvl="1"/>
            <a:r>
              <a:rPr lang="zh-CN" altLang="en-US" dirty="0"/>
              <a:t>序言、尾声、调用序列、返回序列构建；</a:t>
            </a:r>
            <a:endParaRPr lang="en-US" altLang="zh-CN" dirty="0"/>
          </a:p>
          <a:p>
            <a:pPr lvl="1"/>
            <a:r>
              <a:rPr lang="zh-CN" altLang="en-US" dirty="0"/>
              <a:t>名引用的代码变换（引用序列构建）；</a:t>
            </a:r>
            <a:endParaRPr lang="en-US" altLang="zh-CN" dirty="0"/>
          </a:p>
          <a:p>
            <a:pPr lvl="1"/>
            <a:r>
              <a:rPr lang="zh-CN" altLang="en-US" dirty="0"/>
              <a:t>目标语言指令模板（</a:t>
            </a:r>
            <a:r>
              <a:rPr lang="en-US" altLang="zh-CN" dirty="0"/>
              <a:t>MIPS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endParaRPr lang="en-US" altLang="zh-CN" dirty="0"/>
          </a:p>
          <a:p>
            <a:pPr lvl="1"/>
            <a:r>
              <a:rPr lang="zh-CN" altLang="en-US" dirty="0"/>
              <a:t>完整文字描述；</a:t>
            </a:r>
            <a:endParaRPr lang="en-US" altLang="zh-CN" dirty="0"/>
          </a:p>
          <a:p>
            <a:pPr lvl="1"/>
            <a:r>
              <a:rPr lang="zh-CN" altLang="en-US" dirty="0"/>
              <a:t>代码及测试。</a:t>
            </a:r>
            <a:endParaRPr lang="en-US" altLang="zh-CN" dirty="0"/>
          </a:p>
          <a:p>
            <a:r>
              <a:rPr lang="zh-CN" altLang="en-US" dirty="0"/>
              <a:t>参考资料：理论课栈帧设计（含</a:t>
            </a:r>
            <a:r>
              <a:rPr lang="en-US" altLang="zh-CN" dirty="0"/>
              <a:t>D</a:t>
            </a:r>
            <a:r>
              <a:rPr lang="zh-CN" altLang="en-US" dirty="0"/>
              <a:t>表）；理论课代码构建方法。</a:t>
            </a:r>
          </a:p>
        </p:txBody>
      </p:sp>
    </p:spTree>
    <p:extLst>
      <p:ext uri="{BB962C8B-B14F-4D97-AF65-F5344CB8AC3E}">
        <p14:creationId xmlns:p14="http://schemas.microsoft.com/office/powerpoint/2010/main" val="20412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D4C6E4E-CD60-401F-B59B-1AE73C53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28797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000"/>
              </a:spcBef>
              <a:buClrTx/>
            </a:pP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具体实验要求：</a:t>
            </a:r>
            <a:r>
              <a:rPr lang="zh-CN" altLang="en-US" dirty="0" smtClean="0">
                <a:latin typeface="Verdana" panose="020B0604030504040204" pitchFamily="34" charset="0"/>
                <a:ea typeface="宋体" panose="02010600030101010101" pitchFamily="2" charset="-122"/>
              </a:rPr>
              <a:t>（必做部分，</a:t>
            </a:r>
            <a:r>
              <a:rPr lang="zh-CN" altLang="en-US" dirty="0" smtClean="0"/>
              <a:t>分数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r>
              <a:rPr lang="zh-CN" altLang="en-US" dirty="0" smtClean="0">
                <a:latin typeface="Verdana" panose="020B0604030504040204" pitchFamily="34" charset="0"/>
                <a:ea typeface="宋体" panose="02010600030101010101" pitchFamily="2" charset="-122"/>
              </a:rPr>
              <a:t>）</a:t>
            </a:r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ClrTx/>
            </a:pP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实现控制语句的拉链返填，形式不限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具体实验要求：（选做，分数为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zh-CN" altLang="en-US" dirty="0"/>
              <a:t>栈式存储分配，帧设计使用</a:t>
            </a:r>
            <a:r>
              <a:rPr lang="en-US" altLang="zh-CN" dirty="0"/>
              <a:t>Display</a:t>
            </a:r>
            <a:r>
              <a:rPr lang="zh-CN" altLang="en-US" dirty="0"/>
              <a:t>表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ED803C2B-62A4-49B3-AEE6-9B888D16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实验（七）可执行代码构建</a:t>
            </a:r>
          </a:p>
        </p:txBody>
      </p:sp>
    </p:spTree>
    <p:extLst>
      <p:ext uri="{BB962C8B-B14F-4D97-AF65-F5344CB8AC3E}">
        <p14:creationId xmlns:p14="http://schemas.microsoft.com/office/powerpoint/2010/main" val="13298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4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8F8F8"/>
      </a:accent1>
      <a:accent2>
        <a:srgbClr val="6600CC"/>
      </a:accent2>
      <a:accent3>
        <a:srgbClr val="FFFFE9"/>
      </a:accent3>
      <a:accent4>
        <a:srgbClr val="000000"/>
      </a:accent4>
      <a:accent5>
        <a:srgbClr val="FBFBFB"/>
      </a:accent5>
      <a:accent6>
        <a:srgbClr val="5C00B9"/>
      </a:accent6>
      <a:hlink>
        <a:srgbClr val="FF5050"/>
      </a:hlink>
      <a:folHlink>
        <a:srgbClr val="FF9900"/>
      </a:folHlink>
    </a:clrScheme>
    <a:fontScheme name="默认设计模板">
      <a:majorFont>
        <a:latin typeface="New Century Schoolbook"/>
        <a:ea typeface="仿宋_GB2312"/>
        <a:cs typeface=""/>
      </a:majorFont>
      <a:minorFont>
        <a:latin typeface="New Century School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FFEDA"/>
        </a:accent1>
        <a:accent2>
          <a:srgbClr val="6600CC"/>
        </a:accent2>
        <a:accent3>
          <a:srgbClr val="FFFFE9"/>
        </a:accent3>
        <a:accent4>
          <a:srgbClr val="000000"/>
        </a:accent4>
        <a:accent5>
          <a:srgbClr val="F6FEEA"/>
        </a:accent5>
        <a:accent6>
          <a:srgbClr val="5C00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8F8F8"/>
        </a:accent1>
        <a:accent2>
          <a:srgbClr val="6600CC"/>
        </a:accent2>
        <a:accent3>
          <a:srgbClr val="FFFFE9"/>
        </a:accent3>
        <a:accent4>
          <a:srgbClr val="000000"/>
        </a:accent4>
        <a:accent5>
          <a:srgbClr val="FBFBFB"/>
        </a:accent5>
        <a:accent6>
          <a:srgbClr val="5C00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ttymono03">
  <a:themeElements>
    <a:clrScheme name="bettymono03 5">
      <a:dk1>
        <a:srgbClr val="000000"/>
      </a:dk1>
      <a:lt1>
        <a:srgbClr val="FFFFFF"/>
      </a:lt1>
      <a:dk2>
        <a:srgbClr val="000066"/>
      </a:dk2>
      <a:lt2>
        <a:srgbClr val="CCFFFF"/>
      </a:lt2>
      <a:accent1>
        <a:srgbClr val="000068"/>
      </a:accent1>
      <a:accent2>
        <a:srgbClr val="2BD1B9"/>
      </a:accent2>
      <a:accent3>
        <a:srgbClr val="FFFFFF"/>
      </a:accent3>
      <a:accent4>
        <a:srgbClr val="000000"/>
      </a:accent4>
      <a:accent5>
        <a:srgbClr val="AAAAB9"/>
      </a:accent5>
      <a:accent6>
        <a:srgbClr val="26BDA7"/>
      </a:accent6>
      <a:hlink>
        <a:srgbClr val="87D7FF"/>
      </a:hlink>
      <a:folHlink>
        <a:srgbClr val="969696"/>
      </a:folHlink>
    </a:clrScheme>
    <a:fontScheme name="bettymono03">
      <a:majorFont>
        <a:latin typeface="New Century Schoolbook"/>
        <a:ea typeface="黑体"/>
        <a:cs typeface=""/>
      </a:majorFont>
      <a:minorFont>
        <a:latin typeface="New Century School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342900" indent="-342900" latinLnBrk="0">
          <a:spcBef>
            <a:spcPct val="20000"/>
          </a:spcBef>
          <a:buClr>
            <a:schemeClr val="accent2"/>
          </a:buClr>
          <a:buFont typeface="Wingdings" pitchFamily="2" charset="2"/>
          <a:buChar char="Ø"/>
          <a:defRPr sz="2400" dirty="0" smtClean="0">
            <a:latin typeface="Cambria Math" panose="02040503050406030204" pitchFamily="18" charset="0"/>
            <a:ea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  <a:txDef>
      <a:spPr bwMode="auto">
        <a:noFill/>
        <a:ln w="9525" algn="ctr">
          <a:solidFill>
            <a:schemeClr val="tx1"/>
          </a:solidFill>
          <a:miter lim="800000"/>
          <a:headEnd/>
          <a:tailEnd/>
        </a:ln>
      </a:spPr>
      <a:bodyPr/>
      <a:lstStyle>
        <a:defPPr eaLnBrk="1" hangingPunct="1">
          <a:spcBef>
            <a:spcPct val="50000"/>
          </a:spcBef>
          <a:defRPr b="1">
            <a:latin typeface="Times New Roman" pitchFamily="18" charset="0"/>
          </a:defRPr>
        </a:defPPr>
      </a:lstStyle>
    </a:txDef>
  </a:objectDefaults>
  <a:extraClrSchemeLst>
    <a:extraClrScheme>
      <a:clrScheme name="bettymono03 1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2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E009A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FAACA"/>
        </a:accent5>
        <a:accent6>
          <a:srgbClr val="E78A2D"/>
        </a:accent6>
        <a:hlink>
          <a:srgbClr val="FFE16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4240"/>
        </a:accent1>
        <a:accent2>
          <a:srgbClr val="7FBE00"/>
        </a:accent2>
        <a:accent3>
          <a:srgbClr val="FFFFFF"/>
        </a:accent3>
        <a:accent4>
          <a:srgbClr val="000000"/>
        </a:accent4>
        <a:accent5>
          <a:srgbClr val="AAB0AF"/>
        </a:accent5>
        <a:accent6>
          <a:srgbClr val="72AC00"/>
        </a:accent6>
        <a:hlink>
          <a:srgbClr val="FFFF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4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0000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B9E7"/>
        </a:accent6>
        <a:hlink>
          <a:srgbClr val="99FF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5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0068"/>
        </a:accent1>
        <a:accent2>
          <a:srgbClr val="2BD1B9"/>
        </a:accent2>
        <a:accent3>
          <a:srgbClr val="FFFFFF"/>
        </a:accent3>
        <a:accent4>
          <a:srgbClr val="000000"/>
        </a:accent4>
        <a:accent5>
          <a:srgbClr val="AAAAB9"/>
        </a:accent5>
        <a:accent6>
          <a:srgbClr val="26BDA7"/>
        </a:accent6>
        <a:hlink>
          <a:srgbClr val="87D7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12883</TotalTime>
  <Words>616</Words>
  <Application>Microsoft Office PowerPoint</Application>
  <PresentationFormat>全屏显示(4:3)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默认设计模板</vt:lpstr>
      <vt:lpstr>bettymono03</vt:lpstr>
      <vt:lpstr>编译器设计专题实验课2024</vt:lpstr>
      <vt:lpstr>实验（六）语义分析</vt:lpstr>
      <vt:lpstr>实验（六）语义分析</vt:lpstr>
      <vt:lpstr>实验（六）语义分析</vt:lpstr>
      <vt:lpstr>实验（七）可执行代码构建</vt:lpstr>
      <vt:lpstr>实验（七）可执行代码构建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andrejb</dc:creator>
  <cp:lastModifiedBy>微软用户</cp:lastModifiedBy>
  <cp:revision>642</cp:revision>
  <cp:lastPrinted>2011-10-10T03:21:30Z</cp:lastPrinted>
  <dcterms:created xsi:type="dcterms:W3CDTF">2010-10-06T02:55:19Z</dcterms:created>
  <dcterms:modified xsi:type="dcterms:W3CDTF">2024-06-04T06:57:57Z</dcterms:modified>
</cp:coreProperties>
</file>