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sldIdLst>
    <p:sldId id="256" r:id="rId2"/>
    <p:sldId id="257" r:id="rId3"/>
    <p:sldId id="258" r:id="rId4"/>
    <p:sldId id="274" r:id="rId5"/>
    <p:sldId id="275" r:id="rId6"/>
    <p:sldId id="278" r:id="rId7"/>
    <p:sldId id="272" r:id="rId8"/>
    <p:sldId id="277" r:id="rId9"/>
    <p:sldId id="273" r:id="rId10"/>
    <p:sldId id="276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/>
    <p:restoredTop sz="94766"/>
  </p:normalViewPr>
  <p:slideViewPr>
    <p:cSldViewPr>
      <p:cViewPr varScale="1">
        <p:scale>
          <a:sx n="108" d="100"/>
          <a:sy n="108" d="100"/>
        </p:scale>
        <p:origin x="1782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5771C21-3757-4199-83DE-22960358A2A5}" type="datetime1">
              <a:rPr lang="ko-KR" altLang="en-US"/>
              <a:pPr lvl="0">
                <a:defRPr lang="ko-KR" altLang="en-US"/>
              </a:pPr>
              <a:t>2020-10-04-(Sun)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88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7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3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64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0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265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4A4E647-5A0F-41E6-A0EF-B58D8C1C6CD4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55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2020-10-04-(Sun)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400" b="1" spc="-150" dirty="0">
                <a:solidFill>
                  <a:schemeClr val="bg1"/>
                </a:solidFill>
              </a:rPr>
              <a:t>게임 프로그래밍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176" y="5877272"/>
            <a:ext cx="2736304" cy="569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1600" b="1">
                <a:solidFill>
                  <a:schemeClr val="bg1"/>
                </a:solidFill>
              </a:rPr>
              <a:t>학번: 2015642014</a:t>
            </a:r>
          </a:p>
          <a:p>
            <a:pPr algn="dist">
              <a:defRPr lang="ko-KR" altLang="en-US"/>
            </a:pPr>
            <a:r>
              <a:rPr lang="ko-KR" altLang="en-US" sz="1600" b="1">
                <a:solidFill>
                  <a:schemeClr val="bg1"/>
                </a:solidFill>
              </a:rPr>
              <a:t>이름: 김민재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1940" y="2401143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8 – 6 - 1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3F8B7F7-F4F2-4C33-ABE0-159131439B6A}"/>
              </a:ext>
            </a:extLst>
          </p:cNvPr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개선 및 오류 수정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90B243-80FD-4696-A3BD-47557AE67981}"/>
              </a:ext>
            </a:extLst>
          </p:cNvPr>
          <p:cNvGrpSpPr/>
          <p:nvPr/>
        </p:nvGrpSpPr>
        <p:grpSpPr>
          <a:xfrm>
            <a:off x="611560" y="1786284"/>
            <a:ext cx="5790866" cy="4451028"/>
            <a:chOff x="475797" y="1948737"/>
            <a:chExt cx="5790866" cy="44510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90C082-B9FC-4B0D-8AEA-C378F4E7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81" y="1948737"/>
              <a:ext cx="5782482" cy="299126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B7127C-E969-4A6C-A685-40FD34854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30"/>
            <a:stretch/>
          </p:blipFill>
          <p:spPr>
            <a:xfrm>
              <a:off x="475797" y="5212287"/>
              <a:ext cx="3474378" cy="11874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BF850D-A47F-4FF6-968D-AB100CC2AD33}"/>
              </a:ext>
            </a:extLst>
          </p:cNvPr>
          <p:cNvSpPr txBox="1"/>
          <p:nvPr/>
        </p:nvSpPr>
        <p:spPr>
          <a:xfrm>
            <a:off x="3460002" y="1097821"/>
            <a:ext cx="2223995" cy="36933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간단한 </a:t>
            </a:r>
            <a:r>
              <a:rPr lang="ko-KR" altLang="en-US" b="1" dirty="0" err="1">
                <a:solidFill>
                  <a:srgbClr val="FFFF00"/>
                </a:solidFill>
              </a:rPr>
              <a:t>결과창</a:t>
            </a:r>
            <a:r>
              <a:rPr lang="ko-KR" altLang="en-US" dirty="0">
                <a:solidFill>
                  <a:schemeClr val="bg1"/>
                </a:solidFill>
              </a:rPr>
              <a:t> 추가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4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9" y="1772816"/>
            <a:ext cx="8568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solidFill>
                  <a:schemeClr val="bg1"/>
                </a:solidFill>
                <a:latin typeface="HY헤드라인M"/>
                <a:ea typeface="HY헤드라인M"/>
              </a:rPr>
              <a:t> 01	  	     0</a:t>
            </a:r>
            <a:r>
              <a:rPr lang="ko-KR" altLang="en-US" sz="3600" dirty="0">
                <a:solidFill>
                  <a:schemeClr val="bg1"/>
                </a:solidFill>
                <a:latin typeface="HY헤드라인M"/>
                <a:ea typeface="HY헤드라인M"/>
              </a:rPr>
              <a:t>2</a:t>
            </a:r>
            <a:r>
              <a:rPr lang="en-US" altLang="ko-KR" sz="3600" dirty="0">
                <a:solidFill>
                  <a:schemeClr val="bg1"/>
                </a:solidFill>
                <a:latin typeface="HY헤드라인M"/>
                <a:ea typeface="HY헤드라인M"/>
              </a:rPr>
              <a:t>		     0</a:t>
            </a:r>
            <a:r>
              <a:rPr lang="ko-KR" altLang="en-US" sz="3600" dirty="0">
                <a:solidFill>
                  <a:schemeClr val="bg1"/>
                </a:solidFill>
                <a:latin typeface="HY헤드라인M"/>
                <a:ea typeface="HY헤드라인M"/>
              </a:rPr>
              <a:t>3</a:t>
            </a:r>
            <a:r>
              <a:rPr lang="en-US" altLang="ko-KR" sz="3600" dirty="0">
                <a:solidFill>
                  <a:schemeClr val="bg1"/>
                </a:solidFill>
                <a:latin typeface="HY헤드라인M"/>
                <a:ea typeface="HY헤드라인M"/>
              </a:rPr>
              <a:t>		  04</a:t>
            </a:r>
            <a:endParaRPr lang="ko-KR" altLang="en-US" sz="36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740352" y="254738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F825D9-1718-4D79-81E7-64FBB00E9A23}"/>
              </a:ext>
            </a:extLst>
          </p:cNvPr>
          <p:cNvSpPr txBox="1"/>
          <p:nvPr/>
        </p:nvSpPr>
        <p:spPr>
          <a:xfrm>
            <a:off x="280514" y="2722191"/>
            <a:ext cx="1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문제 분석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B9B1DA-A0BA-4666-98F8-8FED6F62FD5F}"/>
              </a:ext>
            </a:extLst>
          </p:cNvPr>
          <p:cNvCxnSpPr/>
          <p:nvPr/>
        </p:nvCxnSpPr>
        <p:spPr>
          <a:xfrm>
            <a:off x="5436096" y="254738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87F0F5-1507-4EDF-8C2F-AF51D523B290}"/>
              </a:ext>
            </a:extLst>
          </p:cNvPr>
          <p:cNvSpPr txBox="1"/>
          <p:nvPr/>
        </p:nvSpPr>
        <p:spPr>
          <a:xfrm>
            <a:off x="2728786" y="2722191"/>
            <a:ext cx="1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처리 순서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54CDA-22A0-41A9-9769-353C1644084D}"/>
              </a:ext>
            </a:extLst>
          </p:cNvPr>
          <p:cNvSpPr txBox="1"/>
          <p:nvPr/>
        </p:nvSpPr>
        <p:spPr>
          <a:xfrm>
            <a:off x="5465090" y="2722191"/>
            <a:ext cx="1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프로그램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작성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143DB-C64F-47D0-9A89-A3D97F3BDC77}"/>
              </a:ext>
            </a:extLst>
          </p:cNvPr>
          <p:cNvSpPr txBox="1"/>
          <p:nvPr/>
        </p:nvSpPr>
        <p:spPr>
          <a:xfrm>
            <a:off x="7773743" y="2722191"/>
            <a:ext cx="1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실행과 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 lang="ko-KR" altLang="en-US"/>
            </a:pPr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문서화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문제 분석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D643A82-A005-49AD-870B-0BD932DC666C}"/>
              </a:ext>
            </a:extLst>
          </p:cNvPr>
          <p:cNvGrpSpPr/>
          <p:nvPr/>
        </p:nvGrpSpPr>
        <p:grpSpPr>
          <a:xfrm>
            <a:off x="427435" y="1397754"/>
            <a:ext cx="4280505" cy="5167037"/>
            <a:chOff x="427435" y="1397754"/>
            <a:chExt cx="4280505" cy="516703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CCFB3A-A5C0-4E24-A058-0798D5FFBD5E}"/>
                </a:ext>
              </a:extLst>
            </p:cNvPr>
            <p:cNvSpPr txBox="1"/>
            <p:nvPr/>
          </p:nvSpPr>
          <p:spPr>
            <a:xfrm>
              <a:off x="596554" y="1397754"/>
              <a:ext cx="4111386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 dirty="0"/>
                <a:t>[</a:t>
              </a:r>
              <a:r>
                <a:rPr lang="ko-KR" altLang="en-US" sz="1600" b="1" dirty="0"/>
                <a:t>사전 정보</a:t>
              </a:r>
              <a:r>
                <a:rPr lang="en-US" altLang="ko-KR" sz="1600" b="1" dirty="0"/>
                <a:t>]</a:t>
              </a:r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설명서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</a:t>
              </a:r>
              <a:r>
                <a:rPr lang="ko-KR" altLang="en-US" sz="1600" dirty="0"/>
                <a:t> 입력 받는 특정 범위 지정</a:t>
              </a:r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블록 떨어뜨리기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블록 이동 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종료 조건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A532239-ED58-40AC-91E8-F019B9092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565"/>
            <a:stretch/>
          </p:blipFill>
          <p:spPr>
            <a:xfrm>
              <a:off x="427435" y="4976979"/>
              <a:ext cx="1768301" cy="1587812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E1EE1B4-AFDF-4C03-9238-DF21733FC590}"/>
              </a:ext>
            </a:extLst>
          </p:cNvPr>
          <p:cNvGrpSpPr/>
          <p:nvPr/>
        </p:nvGrpSpPr>
        <p:grpSpPr>
          <a:xfrm>
            <a:off x="596554" y="3140968"/>
            <a:ext cx="4111386" cy="3431910"/>
            <a:chOff x="596554" y="3140968"/>
            <a:chExt cx="4111386" cy="34319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6E56E2-F9DA-4D60-92CB-4DC337367D8A}"/>
                </a:ext>
              </a:extLst>
            </p:cNvPr>
            <p:cNvSpPr txBox="1"/>
            <p:nvPr/>
          </p:nvSpPr>
          <p:spPr>
            <a:xfrm>
              <a:off x="596554" y="3140968"/>
              <a:ext cx="4111386" cy="18158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2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600" b="1" dirty="0"/>
                <a:t>[</a:t>
              </a:r>
              <a:r>
                <a:rPr lang="ko-KR" altLang="en-US" sz="1600" b="1" dirty="0"/>
                <a:t>계산 및 처리</a:t>
              </a:r>
              <a:r>
                <a:rPr lang="en-US" altLang="ko-KR" sz="1600" b="1" dirty="0"/>
                <a:t>]</a:t>
              </a:r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설명화면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게임화면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게임오버 조건 명시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표시범위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명령 수행 키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한 행 구간반복 이동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가능 높이제한을 고려한 횟수</a:t>
              </a:r>
              <a:endParaRPr lang="en-US" altLang="ko-KR" sz="1600" dirty="0"/>
            </a:p>
            <a:p>
              <a:pPr>
                <a:defRPr lang="ko-KR" altLang="en-US"/>
              </a:pPr>
              <a:r>
                <a:rPr lang="en-US" altLang="ko-KR" sz="1600" dirty="0"/>
                <a:t>- </a:t>
              </a:r>
              <a:r>
                <a:rPr lang="ko-KR" altLang="en-US" sz="1600" dirty="0"/>
                <a:t>덮어쓰기 고려 </a:t>
              </a:r>
              <a:endParaRPr lang="en-US" altLang="ko-KR" sz="1600" dirty="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1294B8F-96D0-493C-BBEF-EF10579CE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435" r="38041"/>
            <a:stretch/>
          </p:blipFill>
          <p:spPr>
            <a:xfrm>
              <a:off x="2195736" y="4985066"/>
              <a:ext cx="2376264" cy="1587812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BFA1030-4937-4D0A-8CED-6FFA5AAE30D4}"/>
              </a:ext>
            </a:extLst>
          </p:cNvPr>
          <p:cNvGrpSpPr/>
          <p:nvPr/>
        </p:nvGrpSpPr>
        <p:grpSpPr>
          <a:xfrm>
            <a:off x="4707940" y="1556792"/>
            <a:ext cx="3754276" cy="4993848"/>
            <a:chOff x="4707940" y="1556792"/>
            <a:chExt cx="3754276" cy="499384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34AEF59-5399-4FD9-83FB-244C9C3BF40F}"/>
                </a:ext>
              </a:extLst>
            </p:cNvPr>
            <p:cNvGrpSpPr/>
            <p:nvPr/>
          </p:nvGrpSpPr>
          <p:grpSpPr>
            <a:xfrm>
              <a:off x="5138203" y="1556792"/>
              <a:ext cx="3324013" cy="3096344"/>
              <a:chOff x="5185080" y="1577147"/>
              <a:chExt cx="3324013" cy="3096344"/>
            </a:xfrm>
          </p:grpSpPr>
          <p:pic>
            <p:nvPicPr>
              <p:cNvPr id="88" name="그림 87">
                <a:extLst>
                  <a:ext uri="{FF2B5EF4-FFF2-40B4-BE49-F238E27FC236}">
                    <a16:creationId xmlns:a16="http://schemas.microsoft.com/office/drawing/2014/main" id="{3E804C69-3F79-469D-9120-9B6D78AAC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8283"/>
              <a:stretch/>
            </p:blipFill>
            <p:spPr>
              <a:xfrm>
                <a:off x="5185080" y="1577147"/>
                <a:ext cx="3324013" cy="1030859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993195C7-3DE7-4CA4-98D2-A5068811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5560" y="2692877"/>
                <a:ext cx="3303052" cy="1980614"/>
              </a:xfrm>
              <a:prstGeom prst="rect">
                <a:avLst/>
              </a:prstGeom>
            </p:spPr>
          </p:pic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77CA8679-6796-4A1B-BFFE-84F6F29B1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860"/>
            <a:stretch/>
          </p:blipFill>
          <p:spPr>
            <a:xfrm>
              <a:off x="4707940" y="4962828"/>
              <a:ext cx="2551264" cy="15878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구성 함수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75D893B-6876-4DF8-BD7F-33240D37D271}"/>
              </a:ext>
            </a:extLst>
          </p:cNvPr>
          <p:cNvGrpSpPr/>
          <p:nvPr/>
        </p:nvGrpSpPr>
        <p:grpSpPr>
          <a:xfrm>
            <a:off x="1109210" y="1474423"/>
            <a:ext cx="3204486" cy="889956"/>
            <a:chOff x="668100" y="1844824"/>
            <a:chExt cx="3204486" cy="95263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87DFADF-A307-4C21-89AE-F1EBD5A9D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920"/>
            <a:stretch/>
          </p:blipFill>
          <p:spPr>
            <a:xfrm>
              <a:off x="668100" y="1844824"/>
              <a:ext cx="3204486" cy="95263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B83A0C-E93C-491E-BCAB-11D851C10A1A}"/>
                </a:ext>
              </a:extLst>
            </p:cNvPr>
            <p:cNvSpPr txBox="1"/>
            <p:nvPr/>
          </p:nvSpPr>
          <p:spPr>
            <a:xfrm>
              <a:off x="842059" y="2122074"/>
              <a:ext cx="276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게임 설명 화면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D9F125-E533-4A5C-AC3E-AF5C08803E37}"/>
              </a:ext>
            </a:extLst>
          </p:cNvPr>
          <p:cNvGrpSpPr/>
          <p:nvPr/>
        </p:nvGrpSpPr>
        <p:grpSpPr>
          <a:xfrm>
            <a:off x="1090141" y="2522676"/>
            <a:ext cx="3204486" cy="1164679"/>
            <a:chOff x="1090141" y="2522676"/>
            <a:chExt cx="3204486" cy="1164679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539B865-A479-4E6E-B9EB-28B992EF4CA3}"/>
                </a:ext>
              </a:extLst>
            </p:cNvPr>
            <p:cNvGrpSpPr/>
            <p:nvPr/>
          </p:nvGrpSpPr>
          <p:grpSpPr>
            <a:xfrm>
              <a:off x="1090141" y="2913093"/>
              <a:ext cx="3204486" cy="774262"/>
              <a:chOff x="537959" y="3210852"/>
              <a:chExt cx="3204486" cy="828791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609DFCCF-AFC8-4014-983A-06C44FF7A9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2310" r="23489" b="2310"/>
              <a:stretch/>
            </p:blipFill>
            <p:spPr>
              <a:xfrm>
                <a:off x="537959" y="3210852"/>
                <a:ext cx="3204486" cy="82879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10B9F2-2EA3-4CEF-8B81-4520E52C7F82}"/>
                  </a:ext>
                </a:extLst>
              </p:cNvPr>
              <p:cNvSpPr txBox="1"/>
              <p:nvPr/>
            </p:nvSpPr>
            <p:spPr>
              <a:xfrm>
                <a:off x="758649" y="3439117"/>
                <a:ext cx="27631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값을 표현할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범위 설정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B0D082E4-2865-4843-9087-C6F22C5776E0}"/>
                </a:ext>
              </a:extLst>
            </p:cNvPr>
            <p:cNvSpPr/>
            <p:nvPr/>
          </p:nvSpPr>
          <p:spPr>
            <a:xfrm>
              <a:off x="2469864" y="2522676"/>
              <a:ext cx="288032" cy="2606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7B0E52-0A05-4BB1-8E48-95EC0014046A}"/>
              </a:ext>
            </a:extLst>
          </p:cNvPr>
          <p:cNvGrpSpPr/>
          <p:nvPr/>
        </p:nvGrpSpPr>
        <p:grpSpPr>
          <a:xfrm>
            <a:off x="1043409" y="5125645"/>
            <a:ext cx="3242623" cy="1111667"/>
            <a:chOff x="1090141" y="3819538"/>
            <a:chExt cx="3242623" cy="111166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1F9A2FD-3CC7-4CE1-9711-BCBF06D15725}"/>
                </a:ext>
              </a:extLst>
            </p:cNvPr>
            <p:cNvGrpSpPr/>
            <p:nvPr/>
          </p:nvGrpSpPr>
          <p:grpSpPr>
            <a:xfrm>
              <a:off x="1090141" y="4290436"/>
              <a:ext cx="3242623" cy="640769"/>
              <a:chOff x="468917" y="4382544"/>
              <a:chExt cx="3242623" cy="68589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4FC0109-8687-4CA8-86BD-88FA2C35A5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1786"/>
              <a:stretch/>
            </p:blipFill>
            <p:spPr>
              <a:xfrm>
                <a:off x="468917" y="4382544"/>
                <a:ext cx="3242623" cy="68589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1023B6-E3AA-45E4-B35D-198EF4A31F3F}"/>
                  </a:ext>
                </a:extLst>
              </p:cNvPr>
              <p:cNvSpPr txBox="1"/>
              <p:nvPr/>
            </p:nvSpPr>
            <p:spPr>
              <a:xfrm>
                <a:off x="554912" y="4602381"/>
                <a:ext cx="27631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특정 좌표로 이동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C8B87A97-712F-4F69-8DC7-151EB761C2D5}"/>
                </a:ext>
              </a:extLst>
            </p:cNvPr>
            <p:cNvSpPr/>
            <p:nvPr/>
          </p:nvSpPr>
          <p:spPr>
            <a:xfrm>
              <a:off x="2520705" y="3819538"/>
              <a:ext cx="288032" cy="2606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DD5466-09FA-4B57-B309-8492F8D91204}"/>
              </a:ext>
            </a:extLst>
          </p:cNvPr>
          <p:cNvGrpSpPr/>
          <p:nvPr/>
        </p:nvGrpSpPr>
        <p:grpSpPr>
          <a:xfrm>
            <a:off x="1062478" y="3791746"/>
            <a:ext cx="3204486" cy="1158335"/>
            <a:chOff x="1109209" y="5044242"/>
            <a:chExt cx="3204486" cy="115833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AA172CF-99A6-438A-80B3-A46F8D33C296}"/>
                </a:ext>
              </a:extLst>
            </p:cNvPr>
            <p:cNvGrpSpPr/>
            <p:nvPr/>
          </p:nvGrpSpPr>
          <p:grpSpPr>
            <a:xfrm>
              <a:off x="1109209" y="5428315"/>
              <a:ext cx="3204486" cy="774262"/>
              <a:chOff x="537959" y="4966257"/>
              <a:chExt cx="3204486" cy="828791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BEEA4FF-3734-4C55-B3FC-7128269255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7007"/>
              <a:stretch/>
            </p:blipFill>
            <p:spPr>
              <a:xfrm>
                <a:off x="537959" y="4966257"/>
                <a:ext cx="3204486" cy="82879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6EDB41-17D7-4B42-BFBE-339621DA7B79}"/>
                  </a:ext>
                </a:extLst>
              </p:cNvPr>
              <p:cNvSpPr txBox="1"/>
              <p:nvPr/>
            </p:nvSpPr>
            <p:spPr>
              <a:xfrm>
                <a:off x="744243" y="5214762"/>
                <a:ext cx="27631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최대 높이 검사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화살표: 아래쪽 38">
              <a:extLst>
                <a:ext uri="{FF2B5EF4-FFF2-40B4-BE49-F238E27FC236}">
                  <a16:creationId xmlns:a16="http://schemas.microsoft.com/office/drawing/2014/main" id="{DA301322-7F29-4285-8BFC-E9C8F1889117}"/>
                </a:ext>
              </a:extLst>
            </p:cNvPr>
            <p:cNvSpPr/>
            <p:nvPr/>
          </p:nvSpPr>
          <p:spPr>
            <a:xfrm>
              <a:off x="2530499" y="5044242"/>
              <a:ext cx="288032" cy="2606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232457F-28CF-4CF6-8182-3CBAC1EB1881}"/>
              </a:ext>
            </a:extLst>
          </p:cNvPr>
          <p:cNvGrpSpPr/>
          <p:nvPr/>
        </p:nvGrpSpPr>
        <p:grpSpPr>
          <a:xfrm>
            <a:off x="5003911" y="1675265"/>
            <a:ext cx="3204486" cy="1211810"/>
            <a:chOff x="4716016" y="1253394"/>
            <a:chExt cx="3204486" cy="1333686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AEA9D981-ED8C-4CEB-BB70-70A4D07E5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0928"/>
            <a:stretch/>
          </p:blipFill>
          <p:spPr>
            <a:xfrm>
              <a:off x="4716016" y="1253394"/>
              <a:ext cx="3204486" cy="133368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DAC69C-9858-4A7B-91F1-9F9731883660}"/>
                </a:ext>
              </a:extLst>
            </p:cNvPr>
            <p:cNvSpPr txBox="1"/>
            <p:nvPr/>
          </p:nvSpPr>
          <p:spPr>
            <a:xfrm>
              <a:off x="4932038" y="1588730"/>
              <a:ext cx="2763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게임화면</a:t>
              </a:r>
              <a:endParaRPr lang="en-US" altLang="ko-KR" sz="1000" b="1" dirty="0">
                <a:solidFill>
                  <a:schemeClr val="bg1"/>
                </a:solidFill>
              </a:endParaRPr>
            </a:p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플레이 상태 표시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834C3F-EEBA-41C1-9D3B-AE27594BC211}"/>
              </a:ext>
            </a:extLst>
          </p:cNvPr>
          <p:cNvGrpSpPr/>
          <p:nvPr/>
        </p:nvGrpSpPr>
        <p:grpSpPr>
          <a:xfrm>
            <a:off x="5007783" y="4576056"/>
            <a:ext cx="3204486" cy="1491697"/>
            <a:chOff x="5007783" y="4576056"/>
            <a:chExt cx="3204486" cy="149169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BE0564A-EA2B-4A17-B81A-A4EA1D8B9149}"/>
                </a:ext>
              </a:extLst>
            </p:cNvPr>
            <p:cNvGrpSpPr/>
            <p:nvPr/>
          </p:nvGrpSpPr>
          <p:grpSpPr>
            <a:xfrm>
              <a:off x="5007783" y="4968468"/>
              <a:ext cx="3204486" cy="1099285"/>
              <a:chOff x="4715219" y="4828125"/>
              <a:chExt cx="3204486" cy="1105054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2A20FDE6-7313-484C-B449-0B9644136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21953"/>
              <a:stretch/>
            </p:blipFill>
            <p:spPr>
              <a:xfrm>
                <a:off x="4715219" y="4828125"/>
                <a:ext cx="3204486" cy="110505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007329-5C80-4C74-AD4C-D8F3C144E375}"/>
                  </a:ext>
                </a:extLst>
              </p:cNvPr>
              <p:cNvSpPr txBox="1"/>
              <p:nvPr/>
            </p:nvSpPr>
            <p:spPr>
              <a:xfrm>
                <a:off x="4932038" y="5077062"/>
                <a:ext cx="2763105" cy="22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블록을 떨어뜨리기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화살표: 아래쪽 39">
              <a:extLst>
                <a:ext uri="{FF2B5EF4-FFF2-40B4-BE49-F238E27FC236}">
                  <a16:creationId xmlns:a16="http://schemas.microsoft.com/office/drawing/2014/main" id="{56C60FC6-DDE9-4ABD-B1C4-47EA6EF4E0F3}"/>
                </a:ext>
              </a:extLst>
            </p:cNvPr>
            <p:cNvSpPr/>
            <p:nvPr/>
          </p:nvSpPr>
          <p:spPr>
            <a:xfrm>
              <a:off x="6390132" y="4576056"/>
              <a:ext cx="288032" cy="2535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C72E86-24F7-4FB8-837B-3C3867EB84E7}"/>
              </a:ext>
            </a:extLst>
          </p:cNvPr>
          <p:cNvGrpSpPr/>
          <p:nvPr/>
        </p:nvGrpSpPr>
        <p:grpSpPr>
          <a:xfrm>
            <a:off x="5007783" y="2971748"/>
            <a:ext cx="3204486" cy="1460312"/>
            <a:chOff x="5007783" y="2971748"/>
            <a:chExt cx="3204486" cy="146031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FE2FC8B-A592-4BE6-B381-B242951B8C4C}"/>
                </a:ext>
              </a:extLst>
            </p:cNvPr>
            <p:cNvGrpSpPr/>
            <p:nvPr/>
          </p:nvGrpSpPr>
          <p:grpSpPr>
            <a:xfrm>
              <a:off x="5007783" y="3332775"/>
              <a:ext cx="3204486" cy="1099285"/>
              <a:chOff x="4715219" y="3004098"/>
              <a:chExt cx="3204486" cy="1209844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A786F3A6-D5D1-43F4-A676-85CABDA0EB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26070"/>
              <a:stretch/>
            </p:blipFill>
            <p:spPr>
              <a:xfrm>
                <a:off x="4715219" y="3004098"/>
                <a:ext cx="3204486" cy="120984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7A593F-CE57-49AC-A9DF-D2D69D702A52}"/>
                  </a:ext>
                </a:extLst>
              </p:cNvPr>
              <p:cNvSpPr txBox="1"/>
              <p:nvPr/>
            </p:nvSpPr>
            <p:spPr>
              <a:xfrm>
                <a:off x="4860032" y="3356992"/>
                <a:ext cx="27631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□  좌우 이동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 (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딜레이 설정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p:grp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B391EAE8-AD3E-453F-9D19-DC65D7C19D89}"/>
                </a:ext>
              </a:extLst>
            </p:cNvPr>
            <p:cNvSpPr/>
            <p:nvPr/>
          </p:nvSpPr>
          <p:spPr>
            <a:xfrm>
              <a:off x="6369273" y="2971748"/>
              <a:ext cx="288032" cy="2535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함수 관계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2950862-E088-4EE4-8543-9027BA2B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13473"/>
              </p:ext>
            </p:extLst>
          </p:nvPr>
        </p:nvGraphicFramePr>
        <p:xfrm>
          <a:off x="827584" y="1494516"/>
          <a:ext cx="7560840" cy="3825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783056975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71894390"/>
                    </a:ext>
                  </a:extLst>
                </a:gridCol>
              </a:tblGrid>
              <a:tr h="5334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game_control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main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64439"/>
                  </a:ext>
                </a:extLst>
              </a:tr>
              <a:tr h="1567077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game_control</a:t>
                      </a:r>
                      <a:r>
                        <a:rPr lang="en-US" altLang="ko-KR" sz="1400" dirty="0"/>
                        <a:t>(void)</a:t>
                      </a:r>
                    </a:p>
                    <a:p>
                      <a:pPr latinLnBrk="1"/>
                      <a:r>
                        <a:rPr lang="en-US" altLang="ko-KR" sz="1400" dirty="0"/>
                        <a:t>{</a:t>
                      </a:r>
                    </a:p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변수 초기화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   </a:t>
                      </a:r>
                      <a:r>
                        <a:rPr lang="en-US" altLang="ko-KR" sz="1400" dirty="0"/>
                        <a:t>system(“</a:t>
                      </a:r>
                      <a:r>
                        <a:rPr lang="en-US" altLang="ko-KR" sz="1400" dirty="0" err="1"/>
                        <a:t>cls</a:t>
                      </a:r>
                      <a:r>
                        <a:rPr lang="en-US" altLang="ko-KR" sz="1400" dirty="0"/>
                        <a:t>“);</a:t>
                      </a:r>
                    </a:p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사각형 틀 출력 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   : </a:t>
                      </a:r>
                      <a:r>
                        <a:rPr lang="en-US" altLang="ko-KR" sz="1400" dirty="0" err="1"/>
                        <a:t>draw_rectangle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box_length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box_height</a:t>
                      </a:r>
                      <a:r>
                        <a:rPr lang="en-US" altLang="ko-KR" sz="1400" dirty="0"/>
                        <a:t>);</a:t>
                      </a:r>
                    </a:p>
                    <a:p>
                      <a:pPr latinLnBrk="1"/>
                      <a:r>
                        <a:rPr lang="en-US" altLang="ko-KR" sz="1400" dirty="0"/>
                        <a:t>   </a:t>
                      </a:r>
                      <a:r>
                        <a:rPr lang="ko-KR" altLang="en-US" sz="1400" dirty="0"/>
                        <a:t>사용법 출력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while(count&lt;</a:t>
                      </a:r>
                      <a:r>
                        <a:rPr lang="en-US" altLang="ko-KR" sz="1400" dirty="0" err="1"/>
                        <a:t>box_height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dirty="0"/>
                        <a:t>   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현재 게임 진행 상황 표시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블록 이동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left_right_move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   </a:t>
                      </a:r>
                      <a:r>
                        <a:rPr lang="ko-KR" altLang="en-US" sz="1400" dirty="0"/>
                        <a:t>블록 떨어뜨리기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move_down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   }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Int main(void)</a:t>
                      </a:r>
                    </a:p>
                    <a:p>
                      <a:pPr latinLnBrk="1"/>
                      <a:r>
                        <a:rPr lang="en-US" altLang="ko-KR" sz="1200" dirty="0"/>
                        <a:t>{</a:t>
                      </a:r>
                    </a:p>
                    <a:p>
                      <a:pPr latinLnBrk="1"/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게임 규칙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Intro_game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게임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실행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game_control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종료 표시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return 0;</a:t>
                      </a:r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31689"/>
                  </a:ext>
                </a:extLst>
              </a:tr>
              <a:tr h="3379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함수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intro_game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064"/>
                  </a:ext>
                </a:extLst>
              </a:tr>
              <a:tr h="897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Void </a:t>
                      </a:r>
                      <a:r>
                        <a:rPr lang="en-US" altLang="ko-KR" sz="1200" dirty="0" err="1"/>
                        <a:t>intro_game</a:t>
                      </a:r>
                      <a:r>
                        <a:rPr lang="en-US" altLang="ko-KR" sz="1200" dirty="0"/>
                        <a:t>(void)</a:t>
                      </a:r>
                    </a:p>
                    <a:p>
                      <a:pPr latinLnBrk="1"/>
                      <a:r>
                        <a:rPr lang="en-US" altLang="ko-KR" sz="1200" dirty="0"/>
                        <a:t>{</a:t>
                      </a:r>
                    </a:p>
                    <a:p>
                      <a:pPr latinLnBrk="1"/>
                      <a:r>
                        <a:rPr lang="ko-KR" altLang="en-US" sz="1200" dirty="0"/>
                        <a:t>  게임에 대한 내용과 진행 설명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0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7C849C44-418C-43B5-81DB-62529939F3DF}"/>
              </a:ext>
            </a:extLst>
          </p:cNvPr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프로그램 순서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95124C7-1A11-4475-AF23-D9F1C011AE7A}"/>
              </a:ext>
            </a:extLst>
          </p:cNvPr>
          <p:cNvGrpSpPr/>
          <p:nvPr/>
        </p:nvGrpSpPr>
        <p:grpSpPr>
          <a:xfrm>
            <a:off x="427435" y="1125199"/>
            <a:ext cx="3976015" cy="1566326"/>
            <a:chOff x="454527" y="1446974"/>
            <a:chExt cx="3976015" cy="156632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104C3B-FEE3-4832-BB84-850CCDC24583}"/>
                </a:ext>
              </a:extLst>
            </p:cNvPr>
            <p:cNvSpPr txBox="1"/>
            <p:nvPr/>
          </p:nvSpPr>
          <p:spPr>
            <a:xfrm>
              <a:off x="1885092" y="1446974"/>
              <a:ext cx="111488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게임 설명 화면 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6304E2-12B8-4EE9-9BC4-CF03C7F5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772"/>
            <a:stretch/>
          </p:blipFill>
          <p:spPr>
            <a:xfrm>
              <a:off x="454527" y="1638573"/>
              <a:ext cx="3976015" cy="137472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2EF9D7-B552-4E30-A4CF-E668F6136902}"/>
              </a:ext>
            </a:extLst>
          </p:cNvPr>
          <p:cNvGrpSpPr/>
          <p:nvPr/>
        </p:nvGrpSpPr>
        <p:grpSpPr>
          <a:xfrm>
            <a:off x="427435" y="2771501"/>
            <a:ext cx="4505494" cy="3634357"/>
            <a:chOff x="4709890" y="1445247"/>
            <a:chExt cx="4505494" cy="36343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FDEDFC-C1F4-465C-B412-1E218588EC41}"/>
                </a:ext>
              </a:extLst>
            </p:cNvPr>
            <p:cNvSpPr txBox="1"/>
            <p:nvPr/>
          </p:nvSpPr>
          <p:spPr>
            <a:xfrm>
              <a:off x="6458580" y="1445247"/>
              <a:ext cx="1008113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게임화면 표시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DDAC494-D6A2-44DA-85E7-2842084C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890" y="1670955"/>
              <a:ext cx="4505494" cy="340864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AB65CE-76BE-4415-A965-87808EFEBDDD}"/>
              </a:ext>
            </a:extLst>
          </p:cNvPr>
          <p:cNvGrpSpPr/>
          <p:nvPr/>
        </p:nvGrpSpPr>
        <p:grpSpPr>
          <a:xfrm>
            <a:off x="5182393" y="709927"/>
            <a:ext cx="3562335" cy="5731535"/>
            <a:chOff x="5182393" y="709927"/>
            <a:chExt cx="3562335" cy="573153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E8F74B5-8CC6-4D1D-9253-7C360DB0AB1A}"/>
                </a:ext>
              </a:extLst>
            </p:cNvPr>
            <p:cNvGrpSpPr/>
            <p:nvPr/>
          </p:nvGrpSpPr>
          <p:grpSpPr>
            <a:xfrm>
              <a:off x="5182393" y="709927"/>
              <a:ext cx="3562335" cy="5108679"/>
              <a:chOff x="-542631" y="3327165"/>
              <a:chExt cx="3562335" cy="510867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C6C2EA-E2ED-45D0-8D66-ADB6585C31DF}"/>
                  </a:ext>
                </a:extLst>
              </p:cNvPr>
              <p:cNvSpPr txBox="1"/>
              <p:nvPr/>
            </p:nvSpPr>
            <p:spPr>
              <a:xfrm>
                <a:off x="508051" y="3327165"/>
                <a:ext cx="1670682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 dirty="0">
                    <a:solidFill>
                      <a:schemeClr val="bg1"/>
                    </a:solidFill>
                  </a:rPr>
                  <a:t>값을 표현할</a:t>
                </a:r>
                <a:r>
                  <a:rPr lang="en-US" altLang="ko-KR" sz="1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000" b="1" dirty="0">
                    <a:solidFill>
                      <a:schemeClr val="bg1"/>
                    </a:solidFill>
                  </a:rPr>
                  <a:t>범위 그리기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EE990324-C09B-42C8-9F26-D4CFB4CAF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42631" y="3573386"/>
                <a:ext cx="3562335" cy="4283526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52CC51-9921-45D2-943D-762068DCA9AA}"/>
                  </a:ext>
                </a:extLst>
              </p:cNvPr>
              <p:cNvSpPr txBox="1"/>
              <p:nvPr/>
            </p:nvSpPr>
            <p:spPr>
              <a:xfrm>
                <a:off x="403195" y="8189623"/>
                <a:ext cx="1670682" cy="2462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1000" b="1">
                    <a:solidFill>
                      <a:schemeClr val="bg1"/>
                    </a:solidFill>
                  </a:rPr>
                  <a:t>입력된 값으로 좌표 이동</a:t>
                </a:r>
                <a:endParaRPr lang="en-US" altLang="ko-KR" sz="1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F3D530-1A7F-4993-B6E8-42AC6C242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0349" y="5792968"/>
              <a:ext cx="3427754" cy="648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7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7C849C44-418C-43B5-81DB-62529939F3DF}"/>
              </a:ext>
            </a:extLst>
          </p:cNvPr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프로그램 순서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753F42-0D4A-4E2A-8BE5-40D71331DF53}"/>
              </a:ext>
            </a:extLst>
          </p:cNvPr>
          <p:cNvGrpSpPr/>
          <p:nvPr/>
        </p:nvGrpSpPr>
        <p:grpSpPr>
          <a:xfrm>
            <a:off x="611560" y="3626038"/>
            <a:ext cx="3240360" cy="2395249"/>
            <a:chOff x="5831491" y="4288230"/>
            <a:chExt cx="3096344" cy="22763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5342954-F59D-45C5-8AA1-F75BD75B48FD}"/>
                </a:ext>
              </a:extLst>
            </p:cNvPr>
            <p:cNvSpPr txBox="1"/>
            <p:nvPr/>
          </p:nvSpPr>
          <p:spPr>
            <a:xfrm>
              <a:off x="6733856" y="4288230"/>
              <a:ext cx="1291614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블록을 떨어뜨리기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DF345FC-EA65-45A6-92AF-E7F1E4DA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1491" y="4534451"/>
              <a:ext cx="3096344" cy="2030163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13BE17-C82D-4D12-A7E5-5BC303AA794D}"/>
              </a:ext>
            </a:extLst>
          </p:cNvPr>
          <p:cNvGrpSpPr/>
          <p:nvPr/>
        </p:nvGrpSpPr>
        <p:grpSpPr>
          <a:xfrm>
            <a:off x="4489279" y="1158824"/>
            <a:ext cx="4032448" cy="4148380"/>
            <a:chOff x="5397472" y="2997541"/>
            <a:chExt cx="4032448" cy="41483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5B6EB5-ABD9-4CAA-9496-5B8304BB1625}"/>
                </a:ext>
              </a:extLst>
            </p:cNvPr>
            <p:cNvSpPr txBox="1"/>
            <p:nvPr/>
          </p:nvSpPr>
          <p:spPr>
            <a:xfrm>
              <a:off x="6551866" y="2997541"/>
              <a:ext cx="1723660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□  좌우 이동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 (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딜레이 설정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C1BBF74-66CE-423E-BCA7-D469540E6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7472" y="3210331"/>
              <a:ext cx="4032448" cy="393559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B9AD40-14E2-4467-8701-1C2DC4CBE476}"/>
              </a:ext>
            </a:extLst>
          </p:cNvPr>
          <p:cNvGrpSpPr/>
          <p:nvPr/>
        </p:nvGrpSpPr>
        <p:grpSpPr>
          <a:xfrm>
            <a:off x="611560" y="1236822"/>
            <a:ext cx="3240360" cy="2091654"/>
            <a:chOff x="3205528" y="4782057"/>
            <a:chExt cx="3020499" cy="20916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01F341-6904-41B1-B02A-13B621D1BF8F}"/>
                </a:ext>
              </a:extLst>
            </p:cNvPr>
            <p:cNvSpPr txBox="1"/>
            <p:nvPr/>
          </p:nvSpPr>
          <p:spPr>
            <a:xfrm>
              <a:off x="4131639" y="4782057"/>
              <a:ext cx="1168275" cy="2462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 dirty="0">
                  <a:solidFill>
                    <a:schemeClr val="bg1"/>
                  </a:solidFill>
                </a:rPr>
                <a:t>최대 높이 검사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3913E89-23DE-41E5-9380-28CCE8D63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5528" y="5006075"/>
              <a:ext cx="3020499" cy="1867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8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3F8B7F7-F4F2-4C33-ABE0-159131439B6A}"/>
              </a:ext>
            </a:extLst>
          </p:cNvPr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개선 및 오류 수정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C81DFF-A8AD-4FAC-982A-E95AE812ED66}"/>
              </a:ext>
            </a:extLst>
          </p:cNvPr>
          <p:cNvGrpSpPr/>
          <p:nvPr/>
        </p:nvGrpSpPr>
        <p:grpSpPr>
          <a:xfrm>
            <a:off x="820228" y="2003830"/>
            <a:ext cx="7129524" cy="4017458"/>
            <a:chOff x="820228" y="1829771"/>
            <a:chExt cx="7129524" cy="40174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B79D8-F0B2-440F-8D9C-6F7F2727A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97"/>
            <a:stretch/>
          </p:blipFill>
          <p:spPr>
            <a:xfrm>
              <a:off x="820228" y="1829771"/>
              <a:ext cx="3772426" cy="401745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233BC6-C967-4CB8-9297-AB58AB86C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462"/>
            <a:stretch/>
          </p:blipFill>
          <p:spPr>
            <a:xfrm>
              <a:off x="5358603" y="1829771"/>
              <a:ext cx="2591149" cy="345805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B28FD53-A6D3-46CE-BD36-CE8254E020D2}"/>
              </a:ext>
            </a:extLst>
          </p:cNvPr>
          <p:cNvSpPr txBox="1"/>
          <p:nvPr/>
        </p:nvSpPr>
        <p:spPr>
          <a:xfrm>
            <a:off x="3556192" y="1159832"/>
            <a:ext cx="1959607" cy="36933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사각형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형태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791FF2-6345-486E-AD70-9737045E2BF0}"/>
              </a:ext>
            </a:extLst>
          </p:cNvPr>
          <p:cNvGrpSpPr/>
          <p:nvPr/>
        </p:nvGrpSpPr>
        <p:grpSpPr>
          <a:xfrm>
            <a:off x="820228" y="2003830"/>
            <a:ext cx="7129523" cy="4017458"/>
            <a:chOff x="1160289" y="2393534"/>
            <a:chExt cx="7129523" cy="40174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42481C-3453-441C-A2BE-FC8E5591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0289" y="2393534"/>
              <a:ext cx="3772426" cy="40174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260224-D4C6-4B47-A525-DE89303A4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8877"/>
            <a:stretch/>
          </p:blipFill>
          <p:spPr>
            <a:xfrm>
              <a:off x="5698663" y="2393534"/>
              <a:ext cx="2591149" cy="3439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4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3F8B7F7-F4F2-4C33-ABE0-159131439B6A}"/>
              </a:ext>
            </a:extLst>
          </p:cNvPr>
          <p:cNvSpPr txBox="1"/>
          <p:nvPr/>
        </p:nvSpPr>
        <p:spPr>
          <a:xfrm>
            <a:off x="427435" y="836712"/>
            <a:ext cx="2056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개선 및 오류 수정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12E62E-8D42-4E54-A848-5671A3BB87B6}"/>
              </a:ext>
            </a:extLst>
          </p:cNvPr>
          <p:cNvGrpSpPr/>
          <p:nvPr/>
        </p:nvGrpSpPr>
        <p:grpSpPr>
          <a:xfrm>
            <a:off x="425396" y="2192758"/>
            <a:ext cx="8328659" cy="3180458"/>
            <a:chOff x="425396" y="926711"/>
            <a:chExt cx="8328659" cy="318045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5B7A345-6391-44C0-A16C-46DCC5C3C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396" y="926711"/>
              <a:ext cx="4323704" cy="31804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1840DE-B941-4553-8D16-396F0629A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2"/>
            <a:stretch/>
          </p:blipFill>
          <p:spPr>
            <a:xfrm>
              <a:off x="4887525" y="926711"/>
              <a:ext cx="3866530" cy="31804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EAF89E-75B2-49C7-AE99-FA25F574D3FF}"/>
              </a:ext>
            </a:extLst>
          </p:cNvPr>
          <p:cNvGrpSpPr/>
          <p:nvPr/>
        </p:nvGrpSpPr>
        <p:grpSpPr>
          <a:xfrm>
            <a:off x="425396" y="2192758"/>
            <a:ext cx="8306930" cy="3180458"/>
            <a:chOff x="465886" y="3229701"/>
            <a:chExt cx="8306930" cy="318045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D8B6897-8AF8-4FE0-BDE0-1E9A174B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886" y="3271275"/>
              <a:ext cx="4283214" cy="3107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EC7582-C978-4B2A-ADDE-96DBD2F5B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6477" y="3229701"/>
              <a:ext cx="3846339" cy="31804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4950EC-4D22-436D-8D1E-0B38837EC713}"/>
              </a:ext>
            </a:extLst>
          </p:cNvPr>
          <p:cNvSpPr txBox="1"/>
          <p:nvPr/>
        </p:nvSpPr>
        <p:spPr>
          <a:xfrm>
            <a:off x="2631910" y="1151797"/>
            <a:ext cx="3808171" cy="36933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마지막 결과값 </a:t>
            </a:r>
            <a:r>
              <a:rPr lang="ko-KR" altLang="en-US" b="1" dirty="0">
                <a:solidFill>
                  <a:srgbClr val="FFFF00"/>
                </a:solidFill>
              </a:rPr>
              <a:t>인식</a:t>
            </a:r>
            <a:r>
              <a:rPr lang="ko-KR" altLang="en-US" dirty="0">
                <a:solidFill>
                  <a:schemeClr val="bg1"/>
                </a:solidFill>
              </a:rPr>
              <a:t> 못하는 것 </a:t>
            </a:r>
            <a:r>
              <a:rPr lang="ko-KR" altLang="en-US" b="1" dirty="0">
                <a:solidFill>
                  <a:srgbClr val="FFFF00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0717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324</Words>
  <Application>Microsoft Office PowerPoint</Application>
  <PresentationFormat>화면 슬라이드 쇼(4:3)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김민재</cp:lastModifiedBy>
  <cp:revision>428</cp:revision>
  <dcterms:created xsi:type="dcterms:W3CDTF">2016-11-03T20:47:04Z</dcterms:created>
  <dcterms:modified xsi:type="dcterms:W3CDTF">2020-10-04T11:59:37Z</dcterms:modified>
</cp:coreProperties>
</file>