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17" r:id="rId3"/>
    <p:sldId id="419" r:id="rId4"/>
    <p:sldId id="421" r:id="rId5"/>
    <p:sldId id="422" r:id="rId6"/>
    <p:sldId id="423" r:id="rId7"/>
    <p:sldId id="427" r:id="rId8"/>
    <p:sldId id="424" r:id="rId9"/>
    <p:sldId id="426" r:id="rId10"/>
    <p:sldId id="42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2B87-FFEB-41FB-BF56-A350CAB49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1F582-9FA1-471F-8EFB-2850BDCAD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0AF01-02B9-43C6-A6EC-D743474A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F798-B228-44B8-A2CD-A416F90CD1A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12B4D-37BE-445D-98E8-4954F518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A6112-A85F-45EF-B560-E4763B52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C6B-B6CA-444A-B309-5F856F3F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1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8906-8DED-4F2D-8BD6-86AB3805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89D23-5B2B-44BC-8CC9-5F6E7F538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FCE8C-66A5-410E-95E6-F815BCFF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F798-B228-44B8-A2CD-A416F90CD1A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4DC0A-C938-4E31-AEBD-88B2312C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D715F-30DB-4768-B0A4-23D1B4F2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C6B-B6CA-444A-B309-5F856F3F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50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BE3A0-12ED-41ED-8E3E-541EE578C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02883-ACFC-46CE-A2DC-DADB9726F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BAB3-BCE4-40D2-AFC9-6EEB6ADB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F798-B228-44B8-A2CD-A416F90CD1A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38C4C-E9C9-4725-9DAA-98E21A76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F6BFA-CC61-4E2F-B89C-20B63177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C6B-B6CA-444A-B309-5F856F3F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21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80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03536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6116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36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1394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8585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2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59D1-D74E-4550-86F1-19D324F3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B5D0-4783-4A5E-B554-3BF25CC7D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EBDE0-DCA0-4957-989A-C8884465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F798-B228-44B8-A2CD-A416F90CD1A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72337-F7B5-471D-8CAB-B57707DE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AD026-52C8-4536-99D7-2AF2A05D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C6B-B6CA-444A-B309-5F856F3F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2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8DE8-4C1B-4203-A1D7-53CFB54D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EBE80-592D-440A-963C-8FC697EBA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B68C7-D60D-40F4-AD42-B582790E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F798-B228-44B8-A2CD-A416F90CD1A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24DD2-3794-4EC8-ADEB-93D26BE8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E3B11-198E-4279-A34F-B335B0E8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C6B-B6CA-444A-B309-5F856F3F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2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2BA4-2673-434D-8CBE-0C27B6EC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D2A4-8DE5-45B6-AC52-B007C632F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FC51-4A36-49A8-8DEC-8BC8C76F4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AD8AB-B0EE-4ECC-BCB0-513DEEA7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F798-B228-44B8-A2CD-A416F90CD1A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CB337-6819-4C0C-9C7A-89DF8828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4F09B-175F-4279-A2CE-3BBB5F55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C6B-B6CA-444A-B309-5F856F3F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6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F803-E030-4CB8-B3AD-83F81FD1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2E721-06BF-45A9-A5D6-DA1E0C809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4321F-59C0-424D-9686-497341EA0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2DE79-35CA-433F-9973-B4583DEB9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C94CD-CA7D-4E91-B0A8-B4B05483C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3336F-6C2F-441F-9E76-9BF45375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F798-B228-44B8-A2CD-A416F90CD1A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DC9477-7D60-42A7-ACEC-A6FB238F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95EE9-F148-49C1-ADFB-04AAA0E5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C6B-B6CA-444A-B309-5F856F3F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63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4807-8C7C-4A2E-A85D-1DA2721A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3C17F-1F16-4EDA-AD96-999ED4E7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F798-B228-44B8-A2CD-A416F90CD1A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3B123-AA1F-4CB6-9FD2-56B818DB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424DB-EB9B-45F8-90BB-217B219F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C6B-B6CA-444A-B309-5F856F3F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3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CE926-E8C4-45C3-B529-51108118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F798-B228-44B8-A2CD-A416F90CD1A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95129-9F97-494B-ACAA-8896F371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B262C-32A9-441B-8FE6-CA20F670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C6B-B6CA-444A-B309-5F856F3F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49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ABBD-8D12-4738-AC18-51189F7E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8729C-E94A-452C-BEBC-B62C1332D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87F8E-D158-409D-AB82-E4BE53B23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87A70-89F9-4753-B520-A42A4A5C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F798-B228-44B8-A2CD-A416F90CD1A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C4B48-9251-46AC-8CA2-7F19EF1C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3A049-04EF-415D-BCAF-6684E2EF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C6B-B6CA-444A-B309-5F856F3F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37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8EB5-1C3E-4E90-B508-5DEAAA65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04C6E-F964-4847-9AAE-54FB4A577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3A884-0DC0-4244-A99E-78D5C5260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79255-A04A-42FF-B9A2-14794300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F798-B228-44B8-A2CD-A416F90CD1A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ACBEF-F56F-4289-8992-148A4505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041DE-48CD-4287-84C4-C4B4C680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8C6B-B6CA-444A-B309-5F856F3F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6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D6C03-4346-4513-9D9E-C8CBDCFD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DC913-5A00-403D-973F-1D4D5937E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A0133-2E34-4B72-A16A-D4507AFFC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3F798-B228-44B8-A2CD-A416F90CD1AF}" type="datetimeFigureOut">
              <a:rPr lang="ru-RU" smtClean="0"/>
              <a:t>26.05.2019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42113-240C-42CD-9385-4BBEC9B88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A898F-5325-4087-9EF5-26D6492EC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A8C6B-B6CA-444A-B309-5F856F3FB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59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0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3F0A76-2B73-450D-A8FC-F7366EB8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7B2ED-BE33-4129-AD73-CBBC8F2CA512}"/>
              </a:ext>
            </a:extLst>
          </p:cNvPr>
          <p:cNvSpPr/>
          <p:nvPr/>
        </p:nvSpPr>
        <p:spPr>
          <a:xfrm>
            <a:off x="258460" y="410247"/>
            <a:ext cx="5851282" cy="743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Боевые ондатры 3000</a:t>
            </a:r>
          </a:p>
          <a:p>
            <a:pPr lvl="0">
              <a:lnSpc>
                <a:spcPct val="70000"/>
              </a:lnSpc>
              <a:defRPr/>
            </a:pPr>
            <a:r>
              <a:rPr kumimoji="0" lang="ru-RU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ТвГУ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98918B-B8B0-46E7-9441-71CFE72FE73E}"/>
              </a:ext>
            </a:extLst>
          </p:cNvPr>
          <p:cNvSpPr/>
          <p:nvPr/>
        </p:nvSpPr>
        <p:spPr>
          <a:xfrm>
            <a:off x="258460" y="2188247"/>
            <a:ext cx="8334654" cy="161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kumimoji="0" lang="en-US" sz="7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ByCity</a:t>
            </a:r>
            <a:r>
              <a:rPr kumimoji="0" lang="en-US" sz="7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– </a:t>
            </a:r>
            <a:r>
              <a:rPr kumimoji="0" lang="ru-RU" sz="7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тверской </a:t>
            </a:r>
          </a:p>
          <a:p>
            <a:pPr lvl="0">
              <a:lnSpc>
                <a:spcPct val="70000"/>
              </a:lnSpc>
              <a:defRPr/>
            </a:pPr>
            <a:r>
              <a:rPr kumimoji="0" lang="ru-RU" sz="7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велошеринг</a:t>
            </a:r>
            <a:endParaRPr kumimoji="0" lang="en-US" sz="7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852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3F0A76-2B73-450D-A8FC-F7366EB8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7B2ED-BE33-4129-AD73-CBBC8F2CA512}"/>
              </a:ext>
            </a:extLst>
          </p:cNvPr>
          <p:cNvSpPr/>
          <p:nvPr/>
        </p:nvSpPr>
        <p:spPr>
          <a:xfrm>
            <a:off x="258460" y="410247"/>
            <a:ext cx="5919184" cy="743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Проблематика</a:t>
            </a:r>
          </a:p>
          <a:p>
            <a:pPr lvl="0">
              <a:lnSpc>
                <a:spcPct val="70000"/>
              </a:lnSpc>
              <a:defRPr/>
            </a:pPr>
            <a:r>
              <a:rPr kumimoji="0" lang="ru-RU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Опишите тему и проблему, которую вы решаете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61D109-28EF-49D2-9C49-7F5C6F8840C1}"/>
              </a:ext>
            </a:extLst>
          </p:cNvPr>
          <p:cNvSpPr/>
          <p:nvPr/>
        </p:nvSpPr>
        <p:spPr>
          <a:xfrm>
            <a:off x="258460" y="1663478"/>
            <a:ext cx="11681981" cy="3200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В условиях современного города возникает проблема: дорожные сети,</a:t>
            </a:r>
          </a:p>
          <a:p>
            <a:pPr lvl="0">
              <a:lnSpc>
                <a:spcPct val="70000"/>
              </a:lnSpc>
              <a:defRPr/>
            </a:pPr>
            <a:r>
              <a:rPr lang="ru-RU" sz="2400" b="1" dirty="0"/>
              <a:t>спроектированные еще в прошлом веке, не справляются с нынешним </a:t>
            </a:r>
          </a:p>
          <a:p>
            <a:pPr lvl="0">
              <a:lnSpc>
                <a:spcPct val="70000"/>
              </a:lnSpc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траф</a:t>
            </a:r>
            <a:r>
              <a:rPr lang="ru-RU" sz="2400" b="1" dirty="0"/>
              <a:t>иком. Увеличивается количество времени, необходимое на путь из </a:t>
            </a:r>
          </a:p>
          <a:p>
            <a:pPr lvl="0">
              <a:lnSpc>
                <a:spcPct val="70000"/>
              </a:lnSpc>
              <a:defRPr/>
            </a:pPr>
            <a:r>
              <a:rPr lang="ru-RU" sz="2400" b="1" dirty="0"/>
              <a:t>точки А в точку В.</a:t>
            </a:r>
          </a:p>
          <a:p>
            <a:pPr lvl="0">
              <a:lnSpc>
                <a:spcPct val="70000"/>
              </a:lnSpc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lvl="0">
              <a:lnSpc>
                <a:spcPct val="70000"/>
              </a:lnSpc>
              <a:defRPr/>
            </a:pPr>
            <a:r>
              <a:rPr lang="ru-RU" sz="2400" b="1" dirty="0"/>
              <a:t>Решение: велосипеды! Наша цель – предоставить жителям Твери очень</a:t>
            </a:r>
          </a:p>
          <a:p>
            <a:pPr lvl="0">
              <a:lnSpc>
                <a:spcPct val="70000"/>
              </a:lnSpc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дешевый доступ к велосипеду для кратковременных поездок по городу,</a:t>
            </a:r>
          </a:p>
          <a:p>
            <a:pPr lvl="0">
              <a:lnSpc>
                <a:spcPct val="70000"/>
              </a:lnSpc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тем самым улучшив транспортную и экологическую ситуацию в городе.</a:t>
            </a:r>
          </a:p>
          <a:p>
            <a:pPr lvl="0">
              <a:lnSpc>
                <a:spcPct val="70000"/>
              </a:lnSpc>
              <a:defRPr/>
            </a:pPr>
            <a:endParaRPr lang="ru-RU" sz="2400" b="1" dirty="0"/>
          </a:p>
          <a:p>
            <a:pPr lvl="0">
              <a:lnSpc>
                <a:spcPct val="70000"/>
              </a:lnSpc>
              <a:defRPr/>
            </a:pPr>
            <a:r>
              <a:rPr lang="ru-RU" sz="2400" b="1" dirty="0"/>
              <a:t>Во многих странах Европы система велопроката уже внедрена на уровне</a:t>
            </a:r>
          </a:p>
          <a:p>
            <a:pPr lvl="0">
              <a:lnSpc>
                <a:spcPct val="70000"/>
              </a:lnSpc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городов. Пока Москва адаптирует практики каршеринга, надо быть на шаг </a:t>
            </a:r>
          </a:p>
          <a:p>
            <a:pPr lvl="0">
              <a:lnSpc>
                <a:spcPct val="70000"/>
              </a:lnSpc>
              <a:defRPr/>
            </a:pPr>
            <a:r>
              <a:rPr lang="ru-RU" sz="2400" b="1" dirty="0"/>
              <a:t>впереди – адаптировать мировые практики байкшеринга.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2134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3F0A76-2B73-450D-A8FC-F7366EB8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7B2ED-BE33-4129-AD73-CBBC8F2CA512}"/>
              </a:ext>
            </a:extLst>
          </p:cNvPr>
          <p:cNvSpPr/>
          <p:nvPr/>
        </p:nvSpPr>
        <p:spPr>
          <a:xfrm>
            <a:off x="258460" y="410247"/>
            <a:ext cx="4018857" cy="743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Решение</a:t>
            </a:r>
          </a:p>
          <a:p>
            <a:pPr lvl="0">
              <a:lnSpc>
                <a:spcPct val="70000"/>
              </a:lnSpc>
              <a:defRPr/>
            </a:pPr>
            <a:r>
              <a:rPr kumimoji="0" lang="ru-RU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Опишите идею вашего решения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20CA1-2582-4C39-9B85-8483C6ABC1D7}"/>
              </a:ext>
            </a:extLst>
          </p:cNvPr>
          <p:cNvSpPr/>
          <p:nvPr/>
        </p:nvSpPr>
        <p:spPr>
          <a:xfrm>
            <a:off x="130630" y="1663478"/>
            <a:ext cx="11878490" cy="4234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Во всех ключевых точках города (Трехсвятская, Пролетарка, корпуса </a:t>
            </a:r>
            <a:r>
              <a:rPr lang="ru-RU" sz="2400" b="1" dirty="0"/>
              <a:t>ТвГУ</a:t>
            </a:r>
          </a:p>
          <a:p>
            <a:pPr lvl="0">
              <a:lnSpc>
                <a:spcPct val="70000"/>
              </a:lnSpc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и Т</a:t>
            </a:r>
            <a:r>
              <a:rPr lang="ru-RU" sz="2400" b="1" dirty="0"/>
              <a:t>вГТУ, </a:t>
            </a:r>
            <a:r>
              <a:rPr lang="en-US" sz="2400" b="1" dirty="0"/>
              <a:t>etc.</a:t>
            </a:r>
            <a:r>
              <a:rPr lang="ru-RU" sz="2400" b="1" dirty="0"/>
              <a:t>) располагаются велопарковки с системой блокировки</a:t>
            </a:r>
          </a:p>
          <a:p>
            <a:pPr lvl="0">
              <a:lnSpc>
                <a:spcPct val="70000"/>
              </a:lnSpc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велосипеда с помощью замка (на самом парковочном месте и велосипеде).</a:t>
            </a:r>
          </a:p>
          <a:p>
            <a:pPr lvl="0">
              <a:lnSpc>
                <a:spcPct val="70000"/>
              </a:lnSpc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Взаимодействие с замком происходит с помощью мобильного приложения</a:t>
            </a:r>
          </a:p>
          <a:p>
            <a:pPr lvl="0">
              <a:lnSpc>
                <a:spcPct val="70000"/>
              </a:lnSpc>
              <a:defRPr/>
            </a:pPr>
            <a:r>
              <a:rPr lang="ru-RU" sz="2400" b="1" dirty="0"/>
              <a:t>и смартфона с </a:t>
            </a:r>
            <a:r>
              <a:rPr lang="en-US" sz="2400" b="1" dirty="0"/>
              <a:t>NFC-</a:t>
            </a:r>
            <a:r>
              <a:rPr lang="ru-RU" sz="2400" b="1" dirty="0"/>
              <a:t>чипом – стоит лишь зарегистрироваться в нашем сервисе, 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установить приложение и приложить телефон, как немедленно начнется</a:t>
            </a:r>
            <a:r>
              <a:rPr lang="ru-RU" sz="2400" b="1" dirty="0"/>
              <a:t> отчет времени с момента начала поездки. Для завершения поездки необходимо лишь подсоединить велосипед к замку на любой парковке сервиса.</a:t>
            </a:r>
            <a:endParaRPr lang="en-US" sz="2400" b="1" dirty="0"/>
          </a:p>
          <a:p>
            <a:pPr lvl="0">
              <a:lnSpc>
                <a:spcPct val="70000"/>
              </a:lnSpc>
              <a:defRPr/>
            </a:pPr>
            <a:endParaRPr lang="en-US" sz="2400" b="1" dirty="0"/>
          </a:p>
          <a:p>
            <a:pPr lvl="0">
              <a:lnSpc>
                <a:spcPct val="70000"/>
              </a:lnSpc>
              <a:defRPr/>
            </a:pPr>
            <a:r>
              <a:rPr lang="ru-RU" sz="2400" b="1" dirty="0"/>
              <a:t>Не надо покупать велосипед и хранить его дома. Можно рассмотреть возможность сдать свой велосипед в аренду нашему сервису, в обмен на бесплатное использование наших велосипедов арендодателем.</a:t>
            </a:r>
          </a:p>
          <a:p>
            <a:pPr lvl="0">
              <a:lnSpc>
                <a:spcPct val="70000"/>
              </a:lnSpc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lvl="0">
              <a:lnSpc>
                <a:spcPct val="70000"/>
              </a:lnSpc>
              <a:defRPr/>
            </a:pPr>
            <a:r>
              <a:rPr lang="ru-RU" sz="2400" b="1" dirty="0"/>
              <a:t>Тарификация учитывает время суток и «актуальность велопарковки» (парковка тем актуальнее, чем чаще используется клиентами).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5402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3F0A76-2B73-450D-A8FC-F7366EB8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7B2ED-BE33-4129-AD73-CBBC8F2CA512}"/>
              </a:ext>
            </a:extLst>
          </p:cNvPr>
          <p:cNvSpPr/>
          <p:nvPr/>
        </p:nvSpPr>
        <p:spPr>
          <a:xfrm>
            <a:off x="258460" y="410247"/>
            <a:ext cx="5176995" cy="743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Целевая аудитория</a:t>
            </a:r>
          </a:p>
          <a:p>
            <a:pPr lvl="0">
              <a:lnSpc>
                <a:spcPct val="70000"/>
              </a:lnSpc>
              <a:defRPr/>
            </a:pPr>
            <a:r>
              <a:rPr kumimoji="0" lang="ru-RU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Кто будет пользоваться продуктом?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7DBBA2-4893-4080-B5E4-DD0E041FF0D7}"/>
              </a:ext>
            </a:extLst>
          </p:cNvPr>
          <p:cNvSpPr/>
          <p:nvPr/>
        </p:nvSpPr>
        <p:spPr>
          <a:xfrm>
            <a:off x="258460" y="3652354"/>
            <a:ext cx="8759770" cy="743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Какая выгода для пользователя?</a:t>
            </a:r>
          </a:p>
          <a:p>
            <a:pPr lvl="0">
              <a:lnSpc>
                <a:spcPct val="70000"/>
              </a:lnSpc>
              <a:defRPr/>
            </a:pPr>
            <a:r>
              <a:rPr kumimoji="0" lang="ru-RU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Опишите, чем полезен ваш продукт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FEEAB-A079-4585-8E48-2674E502031D}"/>
              </a:ext>
            </a:extLst>
          </p:cNvPr>
          <p:cNvSpPr/>
          <p:nvPr/>
        </p:nvSpPr>
        <p:spPr>
          <a:xfrm>
            <a:off x="258460" y="1663478"/>
            <a:ext cx="11750660" cy="873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Мы не ограничиваем свою аудиторию рамками. Это могут быть как деловые люди, которым важно везде успевать, так и обычные жители города, наслаждающиеся поездками на велосипеде.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D85D55-4FFC-40B0-AC6B-81A85D67B4A0}"/>
              </a:ext>
            </a:extLst>
          </p:cNvPr>
          <p:cNvSpPr/>
          <p:nvPr/>
        </p:nvSpPr>
        <p:spPr>
          <a:xfrm>
            <a:off x="258460" y="5020632"/>
            <a:ext cx="11750660" cy="873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Возможность быстрой аренды транспорта, отсутствие привязки к расписанию общественного транспорта и свободных парковочных мест для автомобиля. 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7272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3F0A76-2B73-450D-A8FC-F7366EB8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7B2ED-BE33-4129-AD73-CBBC8F2CA512}"/>
              </a:ext>
            </a:extLst>
          </p:cNvPr>
          <p:cNvSpPr/>
          <p:nvPr/>
        </p:nvSpPr>
        <p:spPr>
          <a:xfrm>
            <a:off x="258460" y="410247"/>
            <a:ext cx="4220514" cy="1174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Внедрение</a:t>
            </a:r>
          </a:p>
          <a:p>
            <a:pPr lvl="0">
              <a:lnSpc>
                <a:spcPct val="70000"/>
              </a:lnSpc>
              <a:defRPr/>
            </a:pPr>
            <a:r>
              <a:rPr lang="ru-RU" sz="2000" dirty="0"/>
              <a:t>Сроки внедрения </a:t>
            </a:r>
          </a:p>
          <a:p>
            <a:pPr lvl="0">
              <a:lnSpc>
                <a:spcPct val="70000"/>
              </a:lnSpc>
              <a:defRPr/>
            </a:pPr>
            <a:r>
              <a:rPr lang="ru-RU" sz="2000" dirty="0"/>
              <a:t>Стоимость внедрения (примерно)</a:t>
            </a:r>
          </a:p>
          <a:p>
            <a:pPr lvl="0">
              <a:lnSpc>
                <a:spcPct val="70000"/>
              </a:lnSpc>
              <a:defRPr/>
            </a:pPr>
            <a:r>
              <a:rPr lang="ru-RU" sz="2000" dirty="0"/>
              <a:t>Есть ли ограничения? 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F611AA-6C4D-4887-9D61-280FBC008909}"/>
              </a:ext>
            </a:extLst>
          </p:cNvPr>
          <p:cNvSpPr/>
          <p:nvPr/>
        </p:nvSpPr>
        <p:spPr>
          <a:xfrm>
            <a:off x="258460" y="2587288"/>
            <a:ext cx="11750660" cy="1390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lang="ru-RU" sz="2400" b="1" dirty="0"/>
              <a:t>На одно среднее парковочное место:</a:t>
            </a:r>
          </a:p>
          <a:p>
            <a:pPr lvl="0">
              <a:lnSpc>
                <a:spcPct val="70000"/>
              </a:lnSpc>
              <a:defRPr/>
            </a:pPr>
            <a:endParaRPr lang="ru-RU" sz="2400" b="1" dirty="0"/>
          </a:p>
          <a:p>
            <a:pPr lvl="1">
              <a:lnSpc>
                <a:spcPct val="70000"/>
              </a:lnSpc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10 одинарных парковочных столбов для велосипеда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~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60 000 рублей</a:t>
            </a:r>
          </a:p>
          <a:p>
            <a:pPr lvl="1">
              <a:lnSpc>
                <a:spcPct val="70000"/>
              </a:lnSpc>
              <a:defRPr/>
            </a:pPr>
            <a:r>
              <a:rPr lang="ru-RU" sz="2400" b="1" dirty="0"/>
              <a:t>10 велозамков с </a:t>
            </a:r>
            <a:r>
              <a:rPr lang="en-US" sz="2400" b="1" dirty="0"/>
              <a:t>NFC (</a:t>
            </a:r>
            <a:r>
              <a:rPr lang="ru-RU" sz="2400" b="1" dirty="0"/>
              <a:t>на столб</a:t>
            </a:r>
            <a:r>
              <a:rPr lang="en-US" sz="2400" b="1" dirty="0"/>
              <a:t> </a:t>
            </a:r>
            <a:r>
              <a:rPr lang="ru-RU" sz="2400" b="1" dirty="0"/>
              <a:t>и велосипед) </a:t>
            </a:r>
            <a:r>
              <a:rPr lang="en-US" sz="2400" b="1" dirty="0"/>
              <a:t>~ </a:t>
            </a:r>
            <a:r>
              <a:rPr lang="ru-RU" sz="2400" b="1" dirty="0"/>
              <a:t>30 000 рублей</a:t>
            </a:r>
          </a:p>
          <a:p>
            <a:pPr lvl="1">
              <a:lnSpc>
                <a:spcPct val="70000"/>
              </a:lnSpc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10 городских велосипедов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~ 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165 000 рублей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F59E50-71BB-4B7A-8825-12B855511DD2}"/>
              </a:ext>
            </a:extLst>
          </p:cNvPr>
          <p:cNvSpPr/>
          <p:nvPr/>
        </p:nvSpPr>
        <p:spPr>
          <a:xfrm>
            <a:off x="220670" y="4980606"/>
            <a:ext cx="11750660" cy="873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lang="ru-RU" sz="2400" b="1" dirty="0"/>
              <a:t>Также необходимо заложить в месячные затраты механика (поддерживающего велосипеды в хорошем состоянии) и склад для хранения велосипедов </a:t>
            </a:r>
            <a:r>
              <a:rPr lang="en-US" sz="2400" b="1" dirty="0"/>
              <a:t>~ </a:t>
            </a:r>
            <a:r>
              <a:rPr lang="ru-RU" sz="2400" b="1" dirty="0"/>
              <a:t>150 000 + 50 000 </a:t>
            </a:r>
            <a:r>
              <a:rPr lang="en-US" sz="2400" b="1" dirty="0"/>
              <a:t>~ 200 000</a:t>
            </a:r>
            <a:r>
              <a:rPr lang="ru-RU" sz="2400" b="1" dirty="0"/>
              <a:t> рублей в год</a:t>
            </a:r>
          </a:p>
        </p:txBody>
      </p:sp>
    </p:spTree>
    <p:extLst>
      <p:ext uri="{BB962C8B-B14F-4D97-AF65-F5344CB8AC3E}">
        <p14:creationId xmlns:p14="http://schemas.microsoft.com/office/powerpoint/2010/main" val="170805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B9FB27-A03D-425B-ADEA-421D5C0E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1821C3-CE2F-40AB-AF20-0FBFDB17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2F5842-9487-4385-A08F-142231A1D06F}"/>
              </a:ext>
            </a:extLst>
          </p:cNvPr>
          <p:cNvSpPr/>
          <p:nvPr/>
        </p:nvSpPr>
        <p:spPr>
          <a:xfrm>
            <a:off x="258460" y="410247"/>
            <a:ext cx="2983509" cy="5322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Внедрение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3F478C-F646-4BC6-9232-24BA53238C7B}"/>
              </a:ext>
            </a:extLst>
          </p:cNvPr>
          <p:cNvSpPr/>
          <p:nvPr/>
        </p:nvSpPr>
        <p:spPr>
          <a:xfrm>
            <a:off x="258460" y="1663478"/>
            <a:ext cx="11750660" cy="397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lang="ru-RU" sz="2400" b="1" dirty="0"/>
              <a:t>Итого на 10 велосипедов </a:t>
            </a:r>
            <a:r>
              <a:rPr lang="en-US" sz="2400" b="1" dirty="0"/>
              <a:t>~ 255 000 </a:t>
            </a:r>
            <a:r>
              <a:rPr lang="ru-RU" sz="2400" b="1" dirty="0"/>
              <a:t>рублей</a:t>
            </a:r>
          </a:p>
          <a:p>
            <a:pPr lvl="0">
              <a:lnSpc>
                <a:spcPct val="70000"/>
              </a:lnSpc>
              <a:defRPr/>
            </a:pPr>
            <a:endParaRPr lang="ru-RU" sz="2400" b="1" dirty="0"/>
          </a:p>
          <a:p>
            <a:pPr lvl="0">
              <a:lnSpc>
                <a:spcPct val="70000"/>
              </a:lnSpc>
              <a:defRPr/>
            </a:pPr>
            <a:endParaRPr lang="ru-RU" sz="2400" b="1" dirty="0"/>
          </a:p>
          <a:p>
            <a:pPr lvl="0">
              <a:lnSpc>
                <a:spcPct val="70000"/>
              </a:lnSpc>
              <a:defRPr/>
            </a:pPr>
            <a:r>
              <a:rPr lang="ru-RU" sz="2400" b="1" dirty="0"/>
              <a:t>Поддержка в год </a:t>
            </a:r>
            <a:r>
              <a:rPr lang="en-US" sz="2400" b="1" dirty="0"/>
              <a:t>~ </a:t>
            </a:r>
            <a:r>
              <a:rPr lang="ru-RU" sz="2400" b="1" dirty="0"/>
              <a:t>200 000 – 250 000 рублей</a:t>
            </a:r>
          </a:p>
          <a:p>
            <a:pPr lvl="0">
              <a:lnSpc>
                <a:spcPct val="70000"/>
              </a:lnSpc>
              <a:defRPr/>
            </a:pPr>
            <a:endParaRPr lang="ru-RU" sz="2400" b="1" dirty="0"/>
          </a:p>
          <a:p>
            <a:pPr lvl="0">
              <a:lnSpc>
                <a:spcPct val="70000"/>
              </a:lnSpc>
              <a:defRPr/>
            </a:pPr>
            <a:endParaRPr lang="ru-RU" sz="2400" b="1" dirty="0"/>
          </a:p>
          <a:p>
            <a:pPr lvl="0">
              <a:lnSpc>
                <a:spcPct val="70000"/>
              </a:lnSpc>
              <a:defRPr/>
            </a:pPr>
            <a:r>
              <a:rPr lang="ru-RU" sz="2400" b="1" dirty="0"/>
              <a:t>На первом этапе: три парковки (Пролетарка, Олимп, Рио) </a:t>
            </a:r>
            <a:r>
              <a:rPr lang="en-US" sz="2400" b="1" dirty="0"/>
              <a:t>~ 765 000 </a:t>
            </a:r>
            <a:r>
              <a:rPr lang="ru-RU" sz="2400" b="1" dirty="0"/>
              <a:t>рублей</a:t>
            </a:r>
          </a:p>
          <a:p>
            <a:pPr lvl="0">
              <a:lnSpc>
                <a:spcPct val="70000"/>
              </a:lnSpc>
              <a:defRPr/>
            </a:pPr>
            <a:r>
              <a:rPr lang="ru-RU" sz="2400" b="1" dirty="0"/>
              <a:t>С одной парковки: 12 рублей (базовая стоимость) + 4 рубля (за страховку(опционально))</a:t>
            </a:r>
            <a:br>
              <a:rPr lang="ru-RU" sz="2400" b="1" dirty="0"/>
            </a:br>
            <a:r>
              <a:rPr lang="ru-RU" sz="2400" b="1" dirty="0"/>
              <a:t>Следовательно, минимум 120 в час с одной парковки. 1680 в день с одной парковки. 5040 – с трех парковок в день. С этим тарифом мы отбиваем стоиомсть трех первых парковок за 5 месяцев, но теряем в год 250000 на обслуживание. В следующий велосезон предыдущее годовое обслуживание мы окупаем за два месяца. Мы дешевле, чем байкшеринг проект от ВТБ!!!</a:t>
            </a:r>
          </a:p>
        </p:txBody>
      </p:sp>
    </p:spTree>
    <p:extLst>
      <p:ext uri="{BB962C8B-B14F-4D97-AF65-F5344CB8AC3E}">
        <p14:creationId xmlns:p14="http://schemas.microsoft.com/office/powerpoint/2010/main" val="7662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3F0A76-2B73-450D-A8FC-F7366EB8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7B2ED-BE33-4129-AD73-CBBC8F2CA512}"/>
              </a:ext>
            </a:extLst>
          </p:cNvPr>
          <p:cNvSpPr/>
          <p:nvPr/>
        </p:nvSpPr>
        <p:spPr>
          <a:xfrm>
            <a:off x="258460" y="410247"/>
            <a:ext cx="8207247" cy="5322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Макет мобильного приложения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30BC3-4731-4D0D-8392-46FC65EBE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7" y="1122971"/>
            <a:ext cx="2682240" cy="504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85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3F0A76-2B73-450D-A8FC-F7366EB8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7B2ED-BE33-4129-AD73-CBBC8F2CA512}"/>
              </a:ext>
            </a:extLst>
          </p:cNvPr>
          <p:cNvSpPr/>
          <p:nvPr/>
        </p:nvSpPr>
        <p:spPr>
          <a:xfrm>
            <a:off x="258459" y="410247"/>
            <a:ext cx="11552541" cy="1174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lang="ru-RU" sz="4000" b="1" dirty="0"/>
              <a:t>Технический стэк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lvl="0">
              <a:lnSpc>
                <a:spcPct val="70000"/>
              </a:lnSpc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Backend</a:t>
            </a:r>
            <a:r>
              <a:rPr kumimoji="0" lang="ru-RU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: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Java, 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SpringBoot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JHipster</a:t>
            </a:r>
            <a:endParaRPr kumimoji="0" lang="ru-RU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lvl="0">
              <a:lnSpc>
                <a:spcPct val="70000"/>
              </a:lnSpc>
              <a:defRPr/>
            </a:pPr>
            <a:r>
              <a:rPr lang="en-US" sz="2000" dirty="0"/>
              <a:t>Frontend</a:t>
            </a:r>
            <a:r>
              <a:rPr lang="ru-RU" sz="2000" dirty="0"/>
              <a:t>:</a:t>
            </a:r>
            <a:r>
              <a:rPr lang="en-US" sz="2000" dirty="0"/>
              <a:t> HTML, CSS (Bootstrap), JS</a:t>
            </a:r>
            <a:endParaRPr lang="ru-RU" sz="2000" dirty="0"/>
          </a:p>
          <a:p>
            <a:pPr lvl="0">
              <a:lnSpc>
                <a:spcPct val="70000"/>
              </a:lnSpc>
              <a:defRPr/>
            </a:pPr>
            <a:r>
              <a:rPr kumimoji="0" lang="ru-RU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Сущностная модель данных: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H2Database, 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Liquibase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29782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3F0A76-2B73-450D-A8FC-F7366EB8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7B2ED-BE33-4129-AD73-CBBC8F2CA512}"/>
              </a:ext>
            </a:extLst>
          </p:cNvPr>
          <p:cNvSpPr/>
          <p:nvPr/>
        </p:nvSpPr>
        <p:spPr>
          <a:xfrm>
            <a:off x="258460" y="410247"/>
            <a:ext cx="5950219" cy="958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Перспектива развития</a:t>
            </a:r>
          </a:p>
          <a:p>
            <a:pPr lvl="0">
              <a:lnSpc>
                <a:spcPct val="70000"/>
              </a:lnSpc>
              <a:defRPr/>
            </a:pPr>
            <a:r>
              <a:rPr kumimoji="0" lang="ru-RU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Как может развиваться ваш проект</a:t>
            </a:r>
          </a:p>
          <a:p>
            <a:pPr lvl="0">
              <a:lnSpc>
                <a:spcPct val="70000"/>
              </a:lnSpc>
              <a:defRPr/>
            </a:pPr>
            <a:r>
              <a:rPr lang="ru-RU" sz="2000" dirty="0"/>
              <a:t>Возможность масштабирования 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E82F55-EC8C-46C7-95C5-6A8F5A67E319}"/>
              </a:ext>
            </a:extLst>
          </p:cNvPr>
          <p:cNvSpPr/>
          <p:nvPr/>
        </p:nvSpPr>
        <p:spPr>
          <a:xfrm>
            <a:off x="258460" y="1663478"/>
            <a:ext cx="11750660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70000"/>
              </a:lnSpc>
              <a:defRPr/>
            </a:pPr>
            <a:r>
              <a:rPr lang="ru-RU" sz="2400" b="1" dirty="0"/>
              <a:t>Есть возможность выйти в города Тверской области без особых затрат на приложение и сайт.</a:t>
            </a:r>
            <a:br>
              <a:rPr lang="ru-RU" sz="2400" b="1" dirty="0"/>
            </a:br>
            <a:r>
              <a:rPr lang="ru-RU" sz="2400" b="1" dirty="0"/>
              <a:t>Есть возможность продавать франшизу (по примеру Додо-пицца, </a:t>
            </a:r>
            <a:r>
              <a:rPr lang="en-US" sz="2400" b="1" dirty="0"/>
              <a:t>Chop-Chop</a:t>
            </a:r>
            <a:r>
              <a:rPr lang="ru-RU" sz="2400" b="1" dirty="0"/>
              <a:t>)</a:t>
            </a:r>
            <a:r>
              <a:rPr lang="en-US" sz="2400" b="1" dirty="0"/>
              <a:t>.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7001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" id="{E64E4D4F-C142-4476-8E30-50C2BD03CFDC}" vid="{780316F8-C92F-4741-8203-321060F2A2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523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Graphik</vt:lpstr>
      <vt:lpstr>Office Theme</vt:lpstr>
      <vt:lpstr>Content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Izyumova, Elena</dc:creator>
  <cp:lastModifiedBy>Osinskiy, R.</cp:lastModifiedBy>
  <cp:revision>72</cp:revision>
  <dcterms:created xsi:type="dcterms:W3CDTF">2019-04-10T07:44:31Z</dcterms:created>
  <dcterms:modified xsi:type="dcterms:W3CDTF">2019-05-26T10:27:24Z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c0f418-96a4-4caf-9d7c-ccc5ec7f9d91_Enabled">
    <vt:lpwstr>True</vt:lpwstr>
  </property>
  <property fmtid="{D5CDD505-2E9C-101B-9397-08002B2CF9AE}" pid="3" name="MSIP_Label_1bc0f418-96a4-4caf-9d7c-ccc5ec7f9d91_SiteId">
    <vt:lpwstr>e0793d39-0939-496d-b129-198edd916feb</vt:lpwstr>
  </property>
  <property fmtid="{D5CDD505-2E9C-101B-9397-08002B2CF9AE}" pid="4" name="MSIP_Label_1bc0f418-96a4-4caf-9d7c-ccc5ec7f9d91_Owner">
    <vt:lpwstr>elena.izyumova@accenture.com</vt:lpwstr>
  </property>
  <property fmtid="{D5CDD505-2E9C-101B-9397-08002B2CF9AE}" pid="5" name="MSIP_Label_1bc0f418-96a4-4caf-9d7c-ccc5ec7f9d91_SetDate">
    <vt:lpwstr>2019-05-25T12:43:33.1385193Z</vt:lpwstr>
  </property>
  <property fmtid="{D5CDD505-2E9C-101B-9397-08002B2CF9AE}" pid="6" name="MSIP_Label_1bc0f418-96a4-4caf-9d7c-ccc5ec7f9d91_Name">
    <vt:lpwstr>Unrestricted</vt:lpwstr>
  </property>
  <property fmtid="{D5CDD505-2E9C-101B-9397-08002B2CF9AE}" pid="7" name="MSIP_Label_1bc0f418-96a4-4caf-9d7c-ccc5ec7f9d91_Application">
    <vt:lpwstr>Microsoft Azure Information Protection</vt:lpwstr>
  </property>
  <property fmtid="{D5CDD505-2E9C-101B-9397-08002B2CF9AE}" pid="8" name="MSIP_Label_1bc0f418-96a4-4caf-9d7c-ccc5ec7f9d91_Extended_MSFT_Method">
    <vt:lpwstr>Manual</vt:lpwstr>
  </property>
  <property fmtid="{D5CDD505-2E9C-101B-9397-08002B2CF9AE}" pid="9" name="Sensitivity">
    <vt:lpwstr>Unrestricted</vt:lpwstr>
  </property>
</Properties>
</file>