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7" r:id="rId3"/>
    <p:sldId id="419" r:id="rId4"/>
    <p:sldId id="421" r:id="rId5"/>
    <p:sldId id="422" r:id="rId6"/>
    <p:sldId id="423" r:id="rId7"/>
    <p:sldId id="424" r:id="rId8"/>
    <p:sldId id="426" r:id="rId9"/>
    <p:sldId id="42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2B87-FFEB-41FB-BF56-A350CAB4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F582-9FA1-471F-8EFB-2850BDCA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AF01-02B9-43C6-A6EC-D743474A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2B4D-37BE-445D-98E8-4954F518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6112-A85F-45EF-B560-E4763B5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906-8DED-4F2D-8BD6-86AB380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9D23-5B2B-44BC-8CC9-5F6E7F53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CE8C-66A5-410E-95E6-F815BCFF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DC0A-C938-4E31-AEBD-88B2312C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715F-30DB-4768-B0A4-23D1B4F2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BE3A0-12ED-41ED-8E3E-541EE578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2883-ACFC-46CE-A2DC-DADB9726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BAB3-BCE4-40D2-AFC9-6EEB6AD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8C4C-E9C9-4725-9DAA-98E21A76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6BFA-CC61-4E2F-B89C-20B63177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1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353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11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3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139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85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59D1-D74E-4550-86F1-19D324F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B5D0-4783-4A5E-B554-3BF25CC7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BDE0-DCA0-4957-989A-C888446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2337-F7B5-471D-8CAB-B57707D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D026-52C8-4536-99D7-2AF2A05D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DE8-4C1B-4203-A1D7-53CFB54D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BE80-592D-440A-963C-8FC697EB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68C7-D60D-40F4-AD42-B582790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4DD2-3794-4EC8-ADEB-93D26BE8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B11-198E-4279-A34F-B335B0E8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A4-2673-434D-8CBE-0C27B6EC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D2A4-8DE5-45B6-AC52-B007C632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FC51-4A36-49A8-8DEC-8BC8C76F4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AD8AB-B0EE-4ECC-BCB0-513DEEA7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B337-6819-4C0C-9C7A-89DF8828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F09B-175F-4279-A2CE-3BBB5F55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803-E030-4CB8-B3AD-83F81FD1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E721-06BF-45A9-A5D6-DA1E0C80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4321F-59C0-424D-9686-497341EA0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2DE79-35CA-433F-9973-B4583DEB9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94CD-CA7D-4E91-B0A8-B4B05483C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3336F-6C2F-441F-9E76-9BF4537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C9477-7D60-42A7-ACEC-A6FB238F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5EE9-F148-49C1-ADFB-04AAA0E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3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807-8C7C-4A2E-A85D-1DA2721A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C17F-1F16-4EDA-AD96-999ED4E7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B123-AA1F-4CB6-9FD2-56B818D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24DB-EB9B-45F8-90BB-217B219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CE926-E8C4-45C3-B529-51108118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129-9F97-494B-ACAA-8896F37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B262C-32A9-441B-8FE6-CA20F670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9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ABBD-8D12-4738-AC18-51189F7E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29C-E94A-452C-BEBC-B62C133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7F8E-D158-409D-AB82-E4BE53B2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87A70-89F9-4753-B520-A42A4A5C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C4B48-9251-46AC-8CA2-7F19EF1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049-04EF-415D-BCAF-6684E2EF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8EB5-1C3E-4E90-B508-5DEAAA65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04C6E-F964-4847-9AAE-54FB4A57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3A884-0DC0-4244-A99E-78D5C526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9255-A04A-42FF-B9A2-14794300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CBEF-F56F-4289-8992-148A4505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41DE-48CD-4287-84C4-C4B4C680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D6C03-4346-4513-9D9E-C8CBDCFD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C913-5A00-403D-973F-1D4D5937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0133-2E34-4B72-A16A-D4507AFF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2113-240C-42CD-9385-4BBEC9B8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898F-5325-4087-9EF5-26D6492E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9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851282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Боевые ондатры 3000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ТвГУ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8918B-B8B0-46E7-9441-71CFE72FE73E}"/>
              </a:ext>
            </a:extLst>
          </p:cNvPr>
          <p:cNvSpPr/>
          <p:nvPr/>
        </p:nvSpPr>
        <p:spPr>
          <a:xfrm>
            <a:off x="258460" y="2188247"/>
            <a:ext cx="8334654" cy="161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en-US" sz="7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ByCity</a:t>
            </a: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– </a:t>
            </a:r>
            <a:r>
              <a:rPr kumimoji="0" lang="ru-RU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тверской 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велошеринг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85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919184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Проблематика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 тему и проблему, которую вы решаете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1D109-28EF-49D2-9C49-7F5C6F8840C1}"/>
              </a:ext>
            </a:extLst>
          </p:cNvPr>
          <p:cNvSpPr/>
          <p:nvPr/>
        </p:nvSpPr>
        <p:spPr>
          <a:xfrm>
            <a:off x="258460" y="1663478"/>
            <a:ext cx="11681981" cy="3200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 условиях современного города возникает проблема: дорожные сети,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спроектированные еще в прошлом веке, не справляются с нынешним 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траф</a:t>
            </a:r>
            <a:r>
              <a:rPr lang="ru-RU" sz="2400" b="1" dirty="0"/>
              <a:t>иком. Увеличивается количество времени, необходимое на путь из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точки А в точку В.</a:t>
            </a:r>
          </a:p>
          <a:p>
            <a:pPr lvl="0">
              <a:lnSpc>
                <a:spcPct val="70000"/>
              </a:lnSpc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Решение: велосипеды! Наша цель – предоставить жителям Твери очень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дешевый доступ к велосипеду для кратковременных поездок по городу,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тем самым улучшив транспортную и экологическую ситуацию в городе.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Во многих странах Европы система велопроката уже внедрена на уровне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городов. Пока Москва адаптирует практики каршеринга, надо быть на шаг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впереди – адаптировать мировые практики байкшеринга.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13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4018857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Решение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 идею вашего решения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20CA1-2582-4C39-9B85-8483C6ABC1D7}"/>
              </a:ext>
            </a:extLst>
          </p:cNvPr>
          <p:cNvSpPr/>
          <p:nvPr/>
        </p:nvSpPr>
        <p:spPr>
          <a:xfrm>
            <a:off x="130630" y="1663478"/>
            <a:ext cx="11878490" cy="320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Во всех ключевых точках города (Трехсвятская, Пролетарка, корпуса </a:t>
            </a:r>
            <a:r>
              <a:rPr lang="ru-RU" sz="2400" b="1" dirty="0"/>
              <a:t>ТвГУ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и Т</a:t>
            </a:r>
            <a:r>
              <a:rPr lang="ru-RU" sz="2400" b="1" dirty="0"/>
              <a:t>вГТУ, </a:t>
            </a:r>
            <a:r>
              <a:rPr lang="en-US" sz="2400" b="1" dirty="0"/>
              <a:t>etc.</a:t>
            </a:r>
            <a:r>
              <a:rPr lang="ru-RU" sz="2400" b="1" dirty="0"/>
              <a:t>) располагаются велопарковки с системой блокировки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велосипеда с помощью замка (на самом парковочном месте и велосипеде).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Взаимодействие с замком происходит с помощью мобильного приложения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и смартфона с </a:t>
            </a:r>
            <a:r>
              <a:rPr lang="en-US" sz="2400" b="1" dirty="0"/>
              <a:t>NFC-</a:t>
            </a:r>
            <a:r>
              <a:rPr lang="ru-RU" sz="2400" b="1" dirty="0"/>
              <a:t>чипом – стоит лишь зарегистрироваться в нашем сервисе,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установить приложение и приложить телефон, как немедленно начнется</a:t>
            </a:r>
            <a:r>
              <a:rPr lang="ru-RU" sz="2400" b="1" dirty="0"/>
              <a:t> отчет времени с момента начала поездки. Для завершения поездки необходимо лишь подсоединить велосипед к замку на любой парковке сервиса.</a:t>
            </a:r>
          </a:p>
          <a:p>
            <a:pPr lvl="0">
              <a:lnSpc>
                <a:spcPct val="70000"/>
              </a:lnSpc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Тарификация учитывает время суток и «актуальность велопарковки» (парковка тем актуальнее, чем чаще используется клиентами).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40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176995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Целевая аудитория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Кто будет пользоваться продуктом?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DBBA2-4893-4080-B5E4-DD0E041FF0D7}"/>
              </a:ext>
            </a:extLst>
          </p:cNvPr>
          <p:cNvSpPr/>
          <p:nvPr/>
        </p:nvSpPr>
        <p:spPr>
          <a:xfrm>
            <a:off x="258460" y="3652354"/>
            <a:ext cx="8759770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Какая выгода для пользователя?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Опишите, чем полезен ваш продукт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FEEAB-A079-4585-8E48-2674E502031D}"/>
              </a:ext>
            </a:extLst>
          </p:cNvPr>
          <p:cNvSpPr/>
          <p:nvPr/>
        </p:nvSpPr>
        <p:spPr>
          <a:xfrm>
            <a:off x="258460" y="1663478"/>
            <a:ext cx="1175066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Мы не ограничиваем свою аудиторию рамками. Это могут быть как деловые люди, которым важно везде успевать, так и обычные жители города, наслаждающиеся поездками на велосипеде.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85D55-4FFC-40B0-AC6B-81A85D67B4A0}"/>
              </a:ext>
            </a:extLst>
          </p:cNvPr>
          <p:cNvSpPr/>
          <p:nvPr/>
        </p:nvSpPr>
        <p:spPr>
          <a:xfrm>
            <a:off x="258460" y="5020632"/>
            <a:ext cx="1175066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Возможность быстрой аренды транспорта, отсутствие привязки к расписанию общественного транспорта и свободных парковочных мест для автомобиля. 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27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4220514" cy="11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Внедрение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Сроки внедрения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Стоимость внедрения (примерно)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Есть ли ограничения?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611AA-6C4D-4887-9D61-280FBC008909}"/>
              </a:ext>
            </a:extLst>
          </p:cNvPr>
          <p:cNvSpPr/>
          <p:nvPr/>
        </p:nvSpPr>
        <p:spPr>
          <a:xfrm>
            <a:off x="258460" y="1663478"/>
            <a:ext cx="11750660" cy="139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На одно среднее парковочное место: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10 одинарных парковочных столбов для велосипеда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60 000 рублей</a:t>
            </a:r>
          </a:p>
          <a:p>
            <a:pPr lvl="1">
              <a:lnSpc>
                <a:spcPct val="70000"/>
              </a:lnSpc>
              <a:defRPr/>
            </a:pPr>
            <a:r>
              <a:rPr lang="ru-RU" sz="2400" b="1" dirty="0"/>
              <a:t>10 велозамков с </a:t>
            </a:r>
            <a:r>
              <a:rPr lang="en-US" sz="2400" b="1" dirty="0"/>
              <a:t>NFC (</a:t>
            </a:r>
            <a:r>
              <a:rPr lang="ru-RU" sz="2400" b="1" dirty="0"/>
              <a:t>на столб</a:t>
            </a:r>
            <a:r>
              <a:rPr lang="en-US" sz="2400" b="1" dirty="0"/>
              <a:t> </a:t>
            </a:r>
            <a:r>
              <a:rPr lang="ru-RU" sz="2400" b="1" dirty="0"/>
              <a:t>и велосипед) </a:t>
            </a:r>
            <a:r>
              <a:rPr lang="en-US" sz="2400" b="1" dirty="0"/>
              <a:t>~ </a:t>
            </a:r>
            <a:r>
              <a:rPr lang="ru-RU" sz="2400" b="1" dirty="0"/>
              <a:t>30 000 рублей</a:t>
            </a:r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10 городских велосипедов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165 000 рублей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985BD-0469-4784-8F4B-09487FB4ED5E}"/>
              </a:ext>
            </a:extLst>
          </p:cNvPr>
          <p:cNvSpPr/>
          <p:nvPr/>
        </p:nvSpPr>
        <p:spPr>
          <a:xfrm>
            <a:off x="258460" y="3442204"/>
            <a:ext cx="11750660" cy="139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en-US" sz="2400" b="1" dirty="0"/>
              <a:t>IT </a:t>
            </a:r>
            <a:r>
              <a:rPr lang="ru-RU" sz="2400" b="1" dirty="0"/>
              <a:t>инфраструктура: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Разработка мобильного приложения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 1 200 000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рублей</a:t>
            </a:r>
          </a:p>
          <a:p>
            <a:pPr lvl="1">
              <a:lnSpc>
                <a:spcPct val="70000"/>
              </a:lnSpc>
              <a:defRPr/>
            </a:pPr>
            <a:r>
              <a:rPr lang="ru-RU" sz="2400" b="1" dirty="0"/>
              <a:t>Разработка сайта (лендинг и базовый функционал) </a:t>
            </a:r>
            <a:r>
              <a:rPr lang="en-US" sz="2400" b="1" dirty="0"/>
              <a:t>~ </a:t>
            </a:r>
            <a:r>
              <a:rPr lang="ru-RU" sz="2400" b="1" dirty="0"/>
              <a:t>230 000 рублей</a:t>
            </a:r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Аренда </a:t>
            </a:r>
            <a:r>
              <a:rPr lang="ru-RU" sz="2400" b="1" dirty="0"/>
              <a:t>сервера зависит от количества юзеров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05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8207247" cy="532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Макет мобильного приложения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0BC3-4731-4D0D-8392-46FC65EB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1122971"/>
            <a:ext cx="2682240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59" y="410247"/>
            <a:ext cx="11552541" cy="117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4000" b="1" dirty="0"/>
              <a:t>Технический стэк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Backend</a:t>
            </a: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Java,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SpringBoot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JHipster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sz="2000" dirty="0"/>
              <a:t>Frontend</a:t>
            </a:r>
            <a:r>
              <a:rPr lang="ru-RU" sz="2000" dirty="0"/>
              <a:t>:</a:t>
            </a:r>
            <a:r>
              <a:rPr lang="en-US" sz="2000" dirty="0"/>
              <a:t> HTML, CSS (Bootstrap), JS</a:t>
            </a:r>
            <a:endParaRPr lang="ru-RU" sz="2000" dirty="0"/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Сущностная модель данных: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H2Database,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Liquibase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97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950219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Перспектива развития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Как может развиваться ваш проект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Возможность масштабирования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82F55-EC8C-46C7-95C5-6A8F5A67E319}"/>
              </a:ext>
            </a:extLst>
          </p:cNvPr>
          <p:cNvSpPr/>
          <p:nvPr/>
        </p:nvSpPr>
        <p:spPr>
          <a:xfrm>
            <a:off x="258460" y="1663478"/>
            <a:ext cx="11750660" cy="614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Есть возможность выйти в города Тверской области без особых затрат на приложение и сайт.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00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E64E4D4F-C142-4476-8E30-50C2BD03CFDC}" vid="{780316F8-C92F-4741-8203-321060F2A2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427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Graphik</vt:lpstr>
      <vt:lpstr>Office Theme</vt:lpstr>
      <vt:lpstr>Content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Izyumova, Elena</dc:creator>
  <cp:lastModifiedBy>Osinskiy, R.</cp:lastModifiedBy>
  <cp:revision>65</cp:revision>
  <dcterms:created xsi:type="dcterms:W3CDTF">2019-04-10T07:44:31Z</dcterms:created>
  <dcterms:modified xsi:type="dcterms:W3CDTF">2019-05-26T02:36:34Z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elena.izyumova@accenture.com</vt:lpwstr>
  </property>
  <property fmtid="{D5CDD505-2E9C-101B-9397-08002B2CF9AE}" pid="5" name="MSIP_Label_1bc0f418-96a4-4caf-9d7c-ccc5ec7f9d91_SetDate">
    <vt:lpwstr>2019-05-25T12:43:33.1385193Z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