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7" r:id="rId3"/>
    <p:sldId id="278" r:id="rId4"/>
    <p:sldId id="287" r:id="rId5"/>
    <p:sldId id="288" r:id="rId6"/>
    <p:sldId id="289" r:id="rId7"/>
    <p:sldId id="281" r:id="rId8"/>
    <p:sldId id="296" r:id="rId9"/>
    <p:sldId id="295" r:id="rId10"/>
    <p:sldId id="291" r:id="rId11"/>
    <p:sldId id="297" r:id="rId12"/>
    <p:sldId id="270" r:id="rId13"/>
    <p:sldId id="298" r:id="rId14"/>
    <p:sldId id="293" r:id="rId15"/>
    <p:sldId id="299" r:id="rId16"/>
    <p:sldId id="286" r:id="rId17"/>
    <p:sldId id="300" r:id="rId18"/>
    <p:sldId id="301" r:id="rId19"/>
    <p:sldId id="285" r:id="rId20"/>
    <p:sldId id="302" r:id="rId21"/>
    <p:sldId id="28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8" autoAdjust="0"/>
    <p:restoredTop sz="94660"/>
  </p:normalViewPr>
  <p:slideViewPr>
    <p:cSldViewPr snapToGrid="0">
      <p:cViewPr varScale="1">
        <p:scale>
          <a:sx n="84" d="100"/>
          <a:sy n="84" d="100"/>
        </p:scale>
        <p:origin x="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1925" t="62" r="91" b="16297"/>
          <a:stretch>
            <a:fillRect/>
          </a:stretch>
        </p:blipFill>
        <p:spPr>
          <a:xfrm>
            <a:off x="-1" y="1"/>
            <a:ext cx="12227983" cy="6857997"/>
          </a:xfrm>
          <a:prstGeom prst="rect">
            <a:avLst/>
          </a:prstGeom>
        </p:spPr>
      </p:pic>
      <p:sp>
        <p:nvSpPr>
          <p:cNvPr id="7" name="Line 29"/>
          <p:cNvSpPr>
            <a:spLocks noChangeShapeType="1"/>
          </p:cNvSpPr>
          <p:nvPr/>
        </p:nvSpPr>
        <p:spPr bwMode="auto">
          <a:xfrm>
            <a:off x="2079624" y="0"/>
            <a:ext cx="0" cy="6857998"/>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Line 30"/>
          <p:cNvSpPr>
            <a:spLocks noChangeShapeType="1"/>
          </p:cNvSpPr>
          <p:nvPr/>
        </p:nvSpPr>
        <p:spPr bwMode="auto">
          <a:xfrm>
            <a:off x="4673600" y="0"/>
            <a:ext cx="0" cy="6857998"/>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Line 31"/>
          <p:cNvSpPr>
            <a:spLocks noChangeShapeType="1"/>
          </p:cNvSpPr>
          <p:nvPr/>
        </p:nvSpPr>
        <p:spPr bwMode="auto">
          <a:xfrm>
            <a:off x="7407275" y="0"/>
            <a:ext cx="0" cy="6857998"/>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Line 32"/>
          <p:cNvSpPr>
            <a:spLocks noChangeShapeType="1"/>
          </p:cNvSpPr>
          <p:nvPr/>
        </p:nvSpPr>
        <p:spPr bwMode="auto">
          <a:xfrm>
            <a:off x="9940925" y="0"/>
            <a:ext cx="0" cy="6857998"/>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Line 36"/>
          <p:cNvSpPr>
            <a:spLocks noChangeShapeType="1"/>
          </p:cNvSpPr>
          <p:nvPr/>
        </p:nvSpPr>
        <p:spPr bwMode="auto">
          <a:xfrm>
            <a:off x="-7938" y="1642744"/>
            <a:ext cx="12203113"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Line 37"/>
          <p:cNvSpPr>
            <a:spLocks noChangeShapeType="1"/>
          </p:cNvSpPr>
          <p:nvPr/>
        </p:nvSpPr>
        <p:spPr bwMode="auto">
          <a:xfrm>
            <a:off x="-7938" y="5215256"/>
            <a:ext cx="12203113"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Line 36"/>
          <p:cNvSpPr>
            <a:spLocks noChangeShapeType="1"/>
          </p:cNvSpPr>
          <p:nvPr/>
        </p:nvSpPr>
        <p:spPr bwMode="auto">
          <a:xfrm>
            <a:off x="-7938" y="3429000"/>
            <a:ext cx="12203113"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4673600" y="1642743"/>
            <a:ext cx="7529512" cy="3572491"/>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1" name="主标题"/>
          <p:cNvSpPr txBox="1"/>
          <p:nvPr/>
        </p:nvSpPr>
        <p:spPr>
          <a:xfrm>
            <a:off x="4751352" y="1678769"/>
            <a:ext cx="4457700" cy="830997"/>
          </a:xfrm>
          <a:prstGeom prst="rect">
            <a:avLst/>
          </a:prstGeom>
          <a:noFill/>
        </p:spPr>
        <p:txBody>
          <a:bodyPr wrap="square" rtlCol="0">
            <a:spAutoFit/>
          </a:bodyPr>
          <a:lstStyle/>
          <a:p>
            <a:pPr algn="dist" defTabSz="457200"/>
            <a:r>
              <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rPr>
              <a:t>哈尔滨工业大学</a:t>
            </a:r>
          </a:p>
        </p:txBody>
      </p:sp>
      <p:sp>
        <p:nvSpPr>
          <p:cNvPr id="22" name="主标题"/>
          <p:cNvSpPr txBox="1"/>
          <p:nvPr/>
        </p:nvSpPr>
        <p:spPr>
          <a:xfrm>
            <a:off x="4751351" y="2375696"/>
            <a:ext cx="6158475" cy="830997"/>
          </a:xfrm>
          <a:prstGeom prst="rect">
            <a:avLst/>
          </a:prstGeom>
          <a:noFill/>
        </p:spPr>
        <p:txBody>
          <a:bodyPr wrap="square" rtlCol="0">
            <a:spAutoFit/>
          </a:bodyPr>
          <a:lstStyle/>
          <a:p>
            <a:pPr algn="dist" defTabSz="457200"/>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2018</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级大一年度项目</a:t>
            </a:r>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endPar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 name="点缀线段"/>
          <p:cNvCxnSpPr/>
          <p:nvPr/>
        </p:nvCxnSpPr>
        <p:spPr>
          <a:xfrm>
            <a:off x="5753100" y="3958082"/>
            <a:ext cx="17907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EB98778-9A40-4269-8D8D-30190E1973B4}"/>
              </a:ext>
            </a:extLst>
          </p:cNvPr>
          <p:cNvSpPr txBox="1"/>
          <p:nvPr/>
        </p:nvSpPr>
        <p:spPr>
          <a:xfrm>
            <a:off x="4767734" y="3181631"/>
            <a:ext cx="9463597" cy="1200329"/>
          </a:xfrm>
          <a:prstGeom prst="rect">
            <a:avLst/>
          </a:prstGeom>
          <a:noFill/>
        </p:spPr>
        <p:txBody>
          <a:bodyPr wrap="square" rtlCol="0">
            <a:spAutoFit/>
          </a:bodyPr>
          <a:lstStyle/>
          <a:p>
            <a:r>
              <a:rPr lang="en-US" altLang="zh-CN" sz="3600" dirty="0" err="1">
                <a:solidFill>
                  <a:schemeClr val="bg1"/>
                </a:solidFill>
              </a:rPr>
              <a:t>ypa</a:t>
            </a:r>
            <a:r>
              <a:rPr lang="en-US" altLang="zh-CN" sz="3600" dirty="0">
                <a:solidFill>
                  <a:schemeClr val="bg1"/>
                </a:solidFill>
              </a:rPr>
              <a:t>! </a:t>
            </a:r>
            <a:r>
              <a:rPr lang="zh-CN" altLang="en-US" sz="3600" dirty="0">
                <a:solidFill>
                  <a:schemeClr val="bg1"/>
                </a:solidFill>
              </a:rPr>
              <a:t>俄语学习助手开发结题答辩</a:t>
            </a:r>
          </a:p>
          <a:p>
            <a:endParaRPr lang="zh-CN" altLang="en-US" sz="3600" dirty="0">
              <a:solidFill>
                <a:schemeClr val="bg1"/>
              </a:solidFill>
            </a:endParaRPr>
          </a:p>
        </p:txBody>
      </p:sp>
      <p:sp>
        <p:nvSpPr>
          <p:cNvPr id="26" name="主标题">
            <a:extLst>
              <a:ext uri="{FF2B5EF4-FFF2-40B4-BE49-F238E27FC236}">
                <a16:creationId xmlns:a16="http://schemas.microsoft.com/office/drawing/2014/main" id="{1841825E-3E5F-4E44-BFCD-2EED1FB2C1AD}"/>
              </a:ext>
            </a:extLst>
          </p:cNvPr>
          <p:cNvSpPr txBox="1"/>
          <p:nvPr/>
        </p:nvSpPr>
        <p:spPr>
          <a:xfrm>
            <a:off x="5394686" y="4053439"/>
            <a:ext cx="7023080" cy="461665"/>
          </a:xfrm>
          <a:prstGeom prst="rect">
            <a:avLst/>
          </a:prstGeom>
          <a:noFill/>
        </p:spPr>
        <p:txBody>
          <a:bodyPr wrap="square" rtlCol="0">
            <a:spAutoFit/>
          </a:bodyPr>
          <a:lstStyle/>
          <a:p>
            <a:r>
              <a:rPr lang="zh-CN" altLang="en-US" sz="2400" dirty="0">
                <a:solidFill>
                  <a:schemeClr val="bg1"/>
                </a:solidFill>
              </a:rPr>
              <a:t>指导</a:t>
            </a:r>
            <a:r>
              <a:rPr lang="zh-CN" altLang="en-US" sz="2400">
                <a:solidFill>
                  <a:schemeClr val="bg1"/>
                </a:solidFill>
              </a:rPr>
              <a:t>老师：</a:t>
            </a:r>
            <a:endParaRPr lang="zh-CN" altLang="en-US" sz="2400" dirty="0">
              <a:solidFill>
                <a:schemeClr val="bg1"/>
              </a:solidFill>
            </a:endParaRPr>
          </a:p>
        </p:txBody>
      </p:sp>
      <p:pic>
        <p:nvPicPr>
          <p:cNvPr id="27" name="图片 26">
            <a:extLst>
              <a:ext uri="{FF2B5EF4-FFF2-40B4-BE49-F238E27FC236}">
                <a16:creationId xmlns:a16="http://schemas.microsoft.com/office/drawing/2014/main" id="{4464E94F-B8E9-4927-B46D-90E2DC75541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441"/>
          <a:stretch>
            <a:fillRect/>
          </a:stretch>
        </p:blipFill>
        <p:spPr>
          <a:xfrm>
            <a:off x="9401885" y="3878558"/>
            <a:ext cx="3015881" cy="12696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DFD13-EE82-4D2F-A77A-CE00BBB56C36}"/>
              </a:ext>
            </a:extLst>
          </p:cNvPr>
          <p:cNvSpPr>
            <a:spLocks noGrp="1"/>
          </p:cNvSpPr>
          <p:nvPr>
            <p:ph type="title"/>
          </p:nvPr>
        </p:nvSpPr>
        <p:spPr>
          <a:xfrm>
            <a:off x="505343" y="76824"/>
            <a:ext cx="10515600" cy="1325563"/>
          </a:xfrm>
        </p:spPr>
        <p:txBody>
          <a:bodyPr/>
          <a:lstStyle/>
          <a:p>
            <a:r>
              <a:rPr lang="zh-CN" altLang="en-US" dirty="0"/>
              <a:t>课题研究过程</a:t>
            </a:r>
          </a:p>
        </p:txBody>
      </p:sp>
      <p:pic>
        <p:nvPicPr>
          <p:cNvPr id="9" name="内容占位符 8">
            <a:extLst>
              <a:ext uri="{FF2B5EF4-FFF2-40B4-BE49-F238E27FC236}">
                <a16:creationId xmlns:a16="http://schemas.microsoft.com/office/drawing/2014/main" id="{44A9AB93-0ED2-4591-95D0-A6AA93FA60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32" y="3561465"/>
            <a:ext cx="3847136" cy="2558280"/>
          </a:xfrm>
        </p:spPr>
      </p:pic>
      <p:sp>
        <p:nvSpPr>
          <p:cNvPr id="3" name="文本框 2">
            <a:extLst>
              <a:ext uri="{FF2B5EF4-FFF2-40B4-BE49-F238E27FC236}">
                <a16:creationId xmlns:a16="http://schemas.microsoft.com/office/drawing/2014/main" id="{9ED9E0E2-16BB-4A8A-A36D-130CED4B3D76}"/>
              </a:ext>
            </a:extLst>
          </p:cNvPr>
          <p:cNvSpPr txBox="1"/>
          <p:nvPr/>
        </p:nvSpPr>
        <p:spPr>
          <a:xfrm>
            <a:off x="857250" y="6034020"/>
            <a:ext cx="2705100" cy="369332"/>
          </a:xfrm>
          <a:prstGeom prst="rect">
            <a:avLst/>
          </a:prstGeom>
          <a:noFill/>
        </p:spPr>
        <p:txBody>
          <a:bodyPr wrap="square" rtlCol="0">
            <a:spAutoFit/>
          </a:bodyPr>
          <a:lstStyle/>
          <a:p>
            <a:r>
              <a:rPr lang="zh-CN" altLang="en-US" dirty="0"/>
              <a:t>分析数据</a:t>
            </a:r>
          </a:p>
        </p:txBody>
      </p:sp>
      <p:pic>
        <p:nvPicPr>
          <p:cNvPr id="1026" name="Picture 2" descr="wps2E07">
            <a:extLst>
              <a:ext uri="{FF2B5EF4-FFF2-40B4-BE49-F238E27FC236}">
                <a16:creationId xmlns:a16="http://schemas.microsoft.com/office/drawing/2014/main" id="{5C93EF47-89D2-42BA-BBF2-9F7E3DCF3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951" y="3429000"/>
            <a:ext cx="6116084" cy="221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9437594A-2C37-47EB-8EED-6C034E6475C8}"/>
              </a:ext>
            </a:extLst>
          </p:cNvPr>
          <p:cNvSpPr txBox="1"/>
          <p:nvPr/>
        </p:nvSpPr>
        <p:spPr>
          <a:xfrm>
            <a:off x="5953643" y="6034020"/>
            <a:ext cx="5067300" cy="369332"/>
          </a:xfrm>
          <a:prstGeom prst="rect">
            <a:avLst/>
          </a:prstGeom>
          <a:noFill/>
        </p:spPr>
        <p:txBody>
          <a:bodyPr wrap="square" rtlCol="0">
            <a:spAutoFit/>
          </a:bodyPr>
          <a:lstStyle/>
          <a:p>
            <a:r>
              <a:rPr lang="zh-CN" altLang="en-US" dirty="0"/>
              <a:t>分析市面上外语特别是俄语学习软件的优缺点</a:t>
            </a:r>
          </a:p>
        </p:txBody>
      </p:sp>
      <p:pic>
        <p:nvPicPr>
          <p:cNvPr id="7" name="图片 6">
            <a:extLst>
              <a:ext uri="{FF2B5EF4-FFF2-40B4-BE49-F238E27FC236}">
                <a16:creationId xmlns:a16="http://schemas.microsoft.com/office/drawing/2014/main" id="{404AE09E-A182-4026-8634-ABC35BD400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825" y="242549"/>
            <a:ext cx="6095999" cy="2319676"/>
          </a:xfrm>
          <a:prstGeom prst="rect">
            <a:avLst/>
          </a:prstGeom>
        </p:spPr>
      </p:pic>
      <p:sp>
        <p:nvSpPr>
          <p:cNvPr id="8" name="文本框 7">
            <a:extLst>
              <a:ext uri="{FF2B5EF4-FFF2-40B4-BE49-F238E27FC236}">
                <a16:creationId xmlns:a16="http://schemas.microsoft.com/office/drawing/2014/main" id="{A31F8267-113D-4E51-91A2-804F8AB5924A}"/>
              </a:ext>
            </a:extLst>
          </p:cNvPr>
          <p:cNvSpPr txBox="1"/>
          <p:nvPr/>
        </p:nvSpPr>
        <p:spPr>
          <a:xfrm>
            <a:off x="6991350" y="2752725"/>
            <a:ext cx="4029593" cy="369332"/>
          </a:xfrm>
          <a:prstGeom prst="rect">
            <a:avLst/>
          </a:prstGeom>
          <a:noFill/>
        </p:spPr>
        <p:txBody>
          <a:bodyPr wrap="square" rtlCol="0">
            <a:spAutoFit/>
          </a:bodyPr>
          <a:lstStyle/>
          <a:p>
            <a:r>
              <a:rPr lang="zh-CN" altLang="en-US" dirty="0"/>
              <a:t>设计，发放问卷调查并回收数据</a:t>
            </a:r>
          </a:p>
        </p:txBody>
      </p:sp>
    </p:spTree>
    <p:extLst>
      <p:ext uri="{BB962C8B-B14F-4D97-AF65-F5344CB8AC3E}">
        <p14:creationId xmlns:p14="http://schemas.microsoft.com/office/powerpoint/2010/main" val="2401000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25937-2D1E-4932-8E53-1185A0EC5625}"/>
              </a:ext>
            </a:extLst>
          </p:cNvPr>
          <p:cNvSpPr>
            <a:spLocks noGrp="1"/>
          </p:cNvSpPr>
          <p:nvPr>
            <p:ph type="title"/>
          </p:nvPr>
        </p:nvSpPr>
        <p:spPr/>
        <p:txBody>
          <a:bodyPr/>
          <a:lstStyle/>
          <a:p>
            <a:r>
              <a:rPr lang="zh-CN" altLang="en-US" dirty="0"/>
              <a:t>课题研究结果</a:t>
            </a:r>
          </a:p>
        </p:txBody>
      </p:sp>
      <p:pic>
        <p:nvPicPr>
          <p:cNvPr id="5" name="内容占位符 4">
            <a:extLst>
              <a:ext uri="{FF2B5EF4-FFF2-40B4-BE49-F238E27FC236}">
                <a16:creationId xmlns:a16="http://schemas.microsoft.com/office/drawing/2014/main" id="{8BC622E5-2C56-491C-A6D2-7C4B3E6D8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2925"/>
            <a:ext cx="10515600" cy="3911381"/>
          </a:xfrm>
        </p:spPr>
      </p:pic>
    </p:spTree>
    <p:extLst>
      <p:ext uri="{BB962C8B-B14F-4D97-AF65-F5344CB8AC3E}">
        <p14:creationId xmlns:p14="http://schemas.microsoft.com/office/powerpoint/2010/main" val="394858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10381" b="6250"/>
          <a:stretch>
            <a:fillRect/>
          </a:stretch>
        </p:blipFill>
        <p:spPr>
          <a:xfrm>
            <a:off x="-1" y="0"/>
            <a:ext cx="4343401" cy="6858000"/>
          </a:xfrm>
          <a:prstGeom prst="rect">
            <a:avLst/>
          </a:prstGeom>
        </p:spPr>
      </p:pic>
      <p:sp>
        <p:nvSpPr>
          <p:cNvPr id="2" name="背景色块"/>
          <p:cNvSpPr/>
          <p:nvPr/>
        </p:nvSpPr>
        <p:spPr>
          <a:xfrm>
            <a:off x="0" y="2078195"/>
            <a:ext cx="12192000" cy="2701611"/>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 name="点缀线段"/>
          <p:cNvCxnSpPr/>
          <p:nvPr/>
        </p:nvCxnSpPr>
        <p:spPr>
          <a:xfrm>
            <a:off x="6220811" y="2891611"/>
            <a:ext cx="18754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基础扎实"/>
          <p:cNvSpPr txBox="1"/>
          <p:nvPr/>
        </p:nvSpPr>
        <p:spPr>
          <a:xfrm>
            <a:off x="6096000" y="3140596"/>
            <a:ext cx="4552950" cy="923330"/>
          </a:xfrm>
          <a:prstGeom prst="rect">
            <a:avLst/>
          </a:prstGeom>
          <a:noFill/>
        </p:spPr>
        <p:txBody>
          <a:bodyPr wrap="square" rtlCol="0">
            <a:spAutoFit/>
          </a:bodyPr>
          <a:lstStyle/>
          <a:p>
            <a:r>
              <a:rPr lang="zh-CN" altLang="en-US" sz="5400" dirty="0"/>
              <a:t>课题研究成果</a:t>
            </a:r>
            <a:endParaRPr lang="zh-CN" altLang="en-US" sz="5400" dirty="0">
              <a:latin typeface="Arial" panose="020B0604020202020204" pitchFamily="34" charset="0"/>
              <a:sym typeface="Arial" panose="020B0604020202020204" pitchFamily="34" charset="0"/>
            </a:endParaRPr>
          </a:p>
        </p:txBody>
      </p:sp>
      <p:sp>
        <p:nvSpPr>
          <p:cNvPr id="9" name="Part One">
            <a:extLst>
              <a:ext uri="{FF2B5EF4-FFF2-40B4-BE49-F238E27FC236}">
                <a16:creationId xmlns:a16="http://schemas.microsoft.com/office/drawing/2014/main" id="{81CC8781-483D-4BE2-81BB-EAD1B75A46C9}"/>
              </a:ext>
            </a:extLst>
          </p:cNvPr>
          <p:cNvSpPr txBox="1"/>
          <p:nvPr/>
        </p:nvSpPr>
        <p:spPr>
          <a:xfrm>
            <a:off x="6096000" y="2135785"/>
            <a:ext cx="2412574" cy="830997"/>
          </a:xfrm>
          <a:prstGeom prst="rect">
            <a:avLst/>
          </a:prstGeom>
          <a:noFill/>
        </p:spPr>
        <p:txBody>
          <a:bodyPr wrap="square" rtlCol="0">
            <a:spAutoFit/>
          </a:bodyPr>
          <a:lstStyle/>
          <a:p>
            <a:pPr algn="dist" defTabSz="457200"/>
            <a:r>
              <a:rPr lang="en-US" altLang="zh-CN"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03</a:t>
            </a:r>
          </a:p>
        </p:txBody>
      </p:sp>
      <p:pic>
        <p:nvPicPr>
          <p:cNvPr id="11" name="图片 10">
            <a:extLst>
              <a:ext uri="{FF2B5EF4-FFF2-40B4-BE49-F238E27FC236}">
                <a16:creationId xmlns:a16="http://schemas.microsoft.com/office/drawing/2014/main" id="{BD738D62-DB34-48F0-8559-1684385EEF9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441"/>
          <a:stretch>
            <a:fillRect/>
          </a:stretch>
        </p:blipFill>
        <p:spPr>
          <a:xfrm>
            <a:off x="8900866" y="218373"/>
            <a:ext cx="3603622" cy="15170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C60D2-556E-4E7C-B03A-08E324DCF031}"/>
              </a:ext>
            </a:extLst>
          </p:cNvPr>
          <p:cNvSpPr>
            <a:spLocks noGrp="1"/>
          </p:cNvSpPr>
          <p:nvPr>
            <p:ph type="title"/>
          </p:nvPr>
        </p:nvSpPr>
        <p:spPr/>
        <p:txBody>
          <a:bodyPr/>
          <a:lstStyle/>
          <a:p>
            <a:r>
              <a:rPr lang="zh-CN" altLang="en-US" dirty="0"/>
              <a:t>课题研究成果</a:t>
            </a:r>
            <a:r>
              <a:rPr lang="en-US" altLang="zh-CN" dirty="0"/>
              <a:t>——</a:t>
            </a:r>
            <a:r>
              <a:rPr lang="en-US" altLang="zh-CN" u="sng" dirty="0" err="1"/>
              <a:t>Ypa</a:t>
            </a:r>
            <a:r>
              <a:rPr lang="zh-CN" altLang="zh-CN" u="sng" dirty="0"/>
              <a:t>！俄语学习助手</a:t>
            </a:r>
            <a:r>
              <a:rPr lang="en-US" altLang="zh-CN" u="sng" dirty="0"/>
              <a:t>APP</a:t>
            </a:r>
            <a:endParaRPr lang="zh-CN" altLang="en-US" dirty="0">
              <a:latin typeface="Arial" panose="020B0604020202020204" pitchFamily="34" charset="0"/>
              <a:sym typeface="Arial" panose="020B0604020202020204" pitchFamily="34" charset="0"/>
            </a:endParaRPr>
          </a:p>
        </p:txBody>
      </p:sp>
      <p:pic>
        <p:nvPicPr>
          <p:cNvPr id="5" name="内容占位符 4">
            <a:extLst>
              <a:ext uri="{FF2B5EF4-FFF2-40B4-BE49-F238E27FC236}">
                <a16:creationId xmlns:a16="http://schemas.microsoft.com/office/drawing/2014/main" id="{1E9BC5FE-9BE6-4B5B-B2BB-0C9F0426E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9899"/>
            <a:ext cx="8920264" cy="5299039"/>
          </a:xfrm>
        </p:spPr>
      </p:pic>
    </p:spTree>
    <p:extLst>
      <p:ext uri="{BB962C8B-B14F-4D97-AF65-F5344CB8AC3E}">
        <p14:creationId xmlns:p14="http://schemas.microsoft.com/office/powerpoint/2010/main" val="61218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515FA-B177-42BA-BF77-574EE1FB0A4F}"/>
              </a:ext>
            </a:extLst>
          </p:cNvPr>
          <p:cNvSpPr>
            <a:spLocks noGrp="1"/>
          </p:cNvSpPr>
          <p:nvPr>
            <p:ph type="title"/>
          </p:nvPr>
        </p:nvSpPr>
        <p:spPr>
          <a:xfrm>
            <a:off x="533400" y="197485"/>
            <a:ext cx="10515600" cy="1325563"/>
          </a:xfrm>
        </p:spPr>
        <p:txBody>
          <a:bodyPr/>
          <a:lstStyle/>
          <a:p>
            <a:r>
              <a:rPr lang="en-US" altLang="zh-CN" dirty="0"/>
              <a:t>APP</a:t>
            </a:r>
            <a:r>
              <a:rPr lang="zh-CN" altLang="en-US" dirty="0"/>
              <a:t>主要界面展示</a:t>
            </a:r>
          </a:p>
        </p:txBody>
      </p:sp>
      <p:pic>
        <p:nvPicPr>
          <p:cNvPr id="3074" name="Picture 2" descr="QQ图片20190406200231">
            <a:extLst>
              <a:ext uri="{FF2B5EF4-FFF2-40B4-BE49-F238E27FC236}">
                <a16:creationId xmlns:a16="http://schemas.microsoft.com/office/drawing/2014/main" id="{30A7738C-09B7-424B-A5A0-F484D5F0E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55" y="1207008"/>
            <a:ext cx="8270557" cy="545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4CAF7F1A-8EE2-4BCE-BE82-B7ABBA3221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441"/>
          <a:stretch>
            <a:fillRect/>
          </a:stretch>
        </p:blipFill>
        <p:spPr>
          <a:xfrm>
            <a:off x="8900866" y="218373"/>
            <a:ext cx="3603622" cy="1517090"/>
          </a:xfrm>
          <a:prstGeom prst="rect">
            <a:avLst/>
          </a:prstGeom>
        </p:spPr>
      </p:pic>
      <p:pic>
        <p:nvPicPr>
          <p:cNvPr id="3075" name="Picture 3" descr="$5VE[OVZ(CC}6B{QC6QN3WR">
            <a:extLst>
              <a:ext uri="{FF2B5EF4-FFF2-40B4-BE49-F238E27FC236}">
                <a16:creationId xmlns:a16="http://schemas.microsoft.com/office/drawing/2014/main" id="{22C3E30B-380A-41DE-B633-E0594D0D15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5532" y="5203744"/>
            <a:ext cx="861843" cy="1456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U22TF5)5]{1D4$56AZP]GJ1">
            <a:extLst>
              <a:ext uri="{FF2B5EF4-FFF2-40B4-BE49-F238E27FC236}">
                <a16:creationId xmlns:a16="http://schemas.microsoft.com/office/drawing/2014/main" id="{B000F7D2-0E1A-4749-8E98-30D6028248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0291" y="1523048"/>
            <a:ext cx="2339321" cy="405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a:extLst>
              <a:ext uri="{FF2B5EF4-FFF2-40B4-BE49-F238E27FC236}">
                <a16:creationId xmlns:a16="http://schemas.microsoft.com/office/drawing/2014/main" id="{E771FE21-8824-4355-A39C-9B39BE2AEF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36532" y="1895637"/>
            <a:ext cx="1531309" cy="276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descr="2">
            <a:extLst>
              <a:ext uri="{FF2B5EF4-FFF2-40B4-BE49-F238E27FC236}">
                <a16:creationId xmlns:a16="http://schemas.microsoft.com/office/drawing/2014/main" id="{D39CD01E-FBBC-4029-A2E1-BE2680E9FF0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93761" y="3700138"/>
            <a:ext cx="163984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597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EB326-94C0-407C-92B5-1DC6862F5EC8}"/>
              </a:ext>
            </a:extLst>
          </p:cNvPr>
          <p:cNvSpPr>
            <a:spLocks noGrp="1"/>
          </p:cNvSpPr>
          <p:nvPr>
            <p:ph type="title"/>
          </p:nvPr>
        </p:nvSpPr>
        <p:spPr/>
        <p:txBody>
          <a:bodyPr/>
          <a:lstStyle/>
          <a:p>
            <a:r>
              <a:rPr lang="zh-CN" altLang="en-US" dirty="0"/>
              <a:t>用户满意度逐步提升</a:t>
            </a:r>
          </a:p>
        </p:txBody>
      </p:sp>
      <p:pic>
        <p:nvPicPr>
          <p:cNvPr id="4100" name="Picture 4" descr="FD@]8%H6A[(_S8V@4LTCFIV">
            <a:extLst>
              <a:ext uri="{FF2B5EF4-FFF2-40B4-BE49-F238E27FC236}">
                <a16:creationId xmlns:a16="http://schemas.microsoft.com/office/drawing/2014/main" id="{3299CC28-80D8-4BA9-888C-786406A38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1797050"/>
            <a:ext cx="6808787" cy="408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wps2E21">
            <a:extLst>
              <a:ext uri="{FF2B5EF4-FFF2-40B4-BE49-F238E27FC236}">
                <a16:creationId xmlns:a16="http://schemas.microsoft.com/office/drawing/2014/main" id="{A2B709B7-14EE-430B-96A8-BED10305F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699" y="197161"/>
            <a:ext cx="3131914" cy="187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wps2E22">
            <a:extLst>
              <a:ext uri="{FF2B5EF4-FFF2-40B4-BE49-F238E27FC236}">
                <a16:creationId xmlns:a16="http://schemas.microsoft.com/office/drawing/2014/main" id="{33D018C4-D9BB-4F15-933D-9885036E2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2553" y="2419030"/>
            <a:ext cx="3131914" cy="1905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wps2E25">
            <a:extLst>
              <a:ext uri="{FF2B5EF4-FFF2-40B4-BE49-F238E27FC236}">
                <a16:creationId xmlns:a16="http://schemas.microsoft.com/office/drawing/2014/main" id="{D2C16BBA-51AD-41AD-9227-ACC8387729F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81068" y="4767005"/>
            <a:ext cx="2463007" cy="144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0" descr="8S%~Y`ZMR1`8Y@PWGYW_(07">
            <a:extLst>
              <a:ext uri="{FF2B5EF4-FFF2-40B4-BE49-F238E27FC236}">
                <a16:creationId xmlns:a16="http://schemas.microsoft.com/office/drawing/2014/main" id="{D635DDEA-871F-4E4F-9256-E063E68D77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62343" y="4767005"/>
            <a:ext cx="2385508" cy="140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45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22631"/>
          <a:stretch>
            <a:fillRect/>
          </a:stretch>
        </p:blipFill>
        <p:spPr>
          <a:xfrm>
            <a:off x="4572001" y="-16287"/>
            <a:ext cx="7619999" cy="6874287"/>
          </a:xfrm>
          <a:prstGeom prst="rect">
            <a:avLst/>
          </a:prstGeom>
        </p:spPr>
      </p:pic>
      <p:sp>
        <p:nvSpPr>
          <p:cNvPr id="4" name="平行四边形 3"/>
          <p:cNvSpPr/>
          <p:nvPr/>
        </p:nvSpPr>
        <p:spPr>
          <a:xfrm>
            <a:off x="-1866900" y="0"/>
            <a:ext cx="7334250" cy="6858000"/>
          </a:xfrm>
          <a:prstGeom prst="parallelogram">
            <a:avLst>
              <a:gd name="adj" fmla="val 1388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点缀线段"/>
          <p:cNvCxnSpPr/>
          <p:nvPr/>
        </p:nvCxnSpPr>
        <p:spPr>
          <a:xfrm>
            <a:off x="533401" y="3786632"/>
            <a:ext cx="17907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基础扎实">
            <a:extLst>
              <a:ext uri="{FF2B5EF4-FFF2-40B4-BE49-F238E27FC236}">
                <a16:creationId xmlns:a16="http://schemas.microsoft.com/office/drawing/2014/main" id="{81A25326-1EA1-4972-B252-672B89CB2DE8}"/>
              </a:ext>
            </a:extLst>
          </p:cNvPr>
          <p:cNvSpPr txBox="1"/>
          <p:nvPr/>
        </p:nvSpPr>
        <p:spPr>
          <a:xfrm>
            <a:off x="-75520" y="3901213"/>
            <a:ext cx="4432381" cy="1200329"/>
          </a:xfrm>
          <a:prstGeom prst="rect">
            <a:avLst/>
          </a:prstGeom>
          <a:noFill/>
        </p:spPr>
        <p:txBody>
          <a:bodyPr wrap="square" rtlCol="0">
            <a:spAutoFit/>
          </a:bodyPr>
          <a:lstStyle/>
          <a:p>
            <a:r>
              <a:rPr lang="zh-CN" altLang="en-US" sz="7200" dirty="0">
                <a:latin typeface="Arial" panose="020B0604020202020204" pitchFamily="34" charset="0"/>
                <a:cs typeface="Arial" panose="020B0604020202020204" pitchFamily="34" charset="0"/>
                <a:sym typeface="Arial" panose="020B0604020202020204" pitchFamily="34" charset="0"/>
              </a:rPr>
              <a:t>创新点</a:t>
            </a:r>
          </a:p>
        </p:txBody>
      </p:sp>
      <p:sp>
        <p:nvSpPr>
          <p:cNvPr id="11" name="Part One">
            <a:extLst>
              <a:ext uri="{FF2B5EF4-FFF2-40B4-BE49-F238E27FC236}">
                <a16:creationId xmlns:a16="http://schemas.microsoft.com/office/drawing/2014/main" id="{D43F1E77-3B20-47F4-990B-8B153341BED4}"/>
              </a:ext>
            </a:extLst>
          </p:cNvPr>
          <p:cNvSpPr txBox="1"/>
          <p:nvPr/>
        </p:nvSpPr>
        <p:spPr>
          <a:xfrm>
            <a:off x="-170810" y="2956787"/>
            <a:ext cx="2412574" cy="830997"/>
          </a:xfrm>
          <a:prstGeom prst="rect">
            <a:avLst/>
          </a:prstGeom>
          <a:noFill/>
        </p:spPr>
        <p:txBody>
          <a:bodyPr wrap="square" rtlCol="0">
            <a:spAutoFit/>
          </a:bodyPr>
          <a:lstStyle/>
          <a:p>
            <a:pPr algn="dist" defTabSz="457200"/>
            <a:r>
              <a:rPr lang="en-US" altLang="zh-CN"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04</a:t>
            </a:r>
          </a:p>
        </p:txBody>
      </p:sp>
      <p:pic>
        <p:nvPicPr>
          <p:cNvPr id="13" name="图片 12">
            <a:extLst>
              <a:ext uri="{FF2B5EF4-FFF2-40B4-BE49-F238E27FC236}">
                <a16:creationId xmlns:a16="http://schemas.microsoft.com/office/drawing/2014/main" id="{57A92EE8-73F9-4664-9C72-4501C60748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441"/>
          <a:stretch>
            <a:fillRect/>
          </a:stretch>
        </p:blipFill>
        <p:spPr>
          <a:xfrm>
            <a:off x="8900866" y="218373"/>
            <a:ext cx="3603622" cy="15170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60EBEE4-48A6-472D-A514-044951740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311" y="1027906"/>
            <a:ext cx="10933378" cy="4576763"/>
          </a:xfrm>
        </p:spPr>
      </p:pic>
    </p:spTree>
    <p:extLst>
      <p:ext uri="{BB962C8B-B14F-4D97-AF65-F5344CB8AC3E}">
        <p14:creationId xmlns:p14="http://schemas.microsoft.com/office/powerpoint/2010/main" val="1037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74C01-CC55-4BBE-BAED-0AEBAEF47D02}"/>
              </a:ext>
            </a:extLst>
          </p:cNvPr>
          <p:cNvSpPr>
            <a:spLocks noGrp="1"/>
          </p:cNvSpPr>
          <p:nvPr>
            <p:ph type="title"/>
          </p:nvPr>
        </p:nvSpPr>
        <p:spPr>
          <a:xfrm>
            <a:off x="838200" y="365126"/>
            <a:ext cx="9975574" cy="1175440"/>
          </a:xfrm>
        </p:spPr>
        <p:txBody>
          <a:bodyPr/>
          <a:lstStyle/>
          <a:p>
            <a:r>
              <a:rPr lang="zh-CN" altLang="en-US" dirty="0"/>
              <a:t>创新工坊功能：提供学习的创新性方法</a:t>
            </a:r>
          </a:p>
        </p:txBody>
      </p:sp>
      <p:pic>
        <p:nvPicPr>
          <p:cNvPr id="5" name="内容占位符 4">
            <a:extLst>
              <a:ext uri="{FF2B5EF4-FFF2-40B4-BE49-F238E27FC236}">
                <a16:creationId xmlns:a16="http://schemas.microsoft.com/office/drawing/2014/main" id="{8D753CEB-2C26-4065-8DC7-D3EF2A60E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843" y="1963759"/>
            <a:ext cx="10515600" cy="3240184"/>
          </a:xfrm>
        </p:spPr>
      </p:pic>
    </p:spTree>
    <p:extLst>
      <p:ext uri="{BB962C8B-B14F-4D97-AF65-F5344CB8AC3E}">
        <p14:creationId xmlns:p14="http://schemas.microsoft.com/office/powerpoint/2010/main" val="318397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6742" r="16742"/>
          <a:stretch>
            <a:fillRect/>
          </a:stretch>
        </p:blipFill>
        <p:spPr>
          <a:xfrm>
            <a:off x="1047750" y="1838325"/>
            <a:ext cx="3181350" cy="3181350"/>
          </a:xfrm>
          <a:prstGeom prst="ellipse">
            <a:avLst/>
          </a:prstGeom>
          <a:ln>
            <a:solidFill>
              <a:schemeClr val="accent1"/>
            </a:solidFill>
          </a:ln>
          <a:effectLst>
            <a:outerShdw blurRad="50800" dist="38100" dir="2700000" algn="tl" rotWithShape="0">
              <a:prstClr val="black">
                <a:alpha val="40000"/>
              </a:prstClr>
            </a:outerShdw>
          </a:effectLst>
        </p:spPr>
      </p:pic>
      <p:sp>
        <p:nvSpPr>
          <p:cNvPr id="6" name="Part One"/>
          <p:cNvSpPr txBox="1"/>
          <p:nvPr/>
        </p:nvSpPr>
        <p:spPr>
          <a:xfrm>
            <a:off x="5264576" y="2310529"/>
            <a:ext cx="2412574" cy="830997"/>
          </a:xfrm>
          <a:prstGeom prst="rect">
            <a:avLst/>
          </a:prstGeom>
          <a:noFill/>
        </p:spPr>
        <p:txBody>
          <a:bodyPr wrap="square" rtlCol="0">
            <a:spAutoFit/>
          </a:bodyPr>
          <a:lstStyle/>
          <a:p>
            <a:pPr algn="dist" defTabSz="457200"/>
            <a:r>
              <a:rPr lang="en-US" altLang="zh-CN"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05</a:t>
            </a:r>
          </a:p>
        </p:txBody>
      </p:sp>
      <p:cxnSp>
        <p:nvCxnSpPr>
          <p:cNvPr id="7" name="点缀线段"/>
          <p:cNvCxnSpPr/>
          <p:nvPr/>
        </p:nvCxnSpPr>
        <p:spPr>
          <a:xfrm>
            <a:off x="5366176" y="3141526"/>
            <a:ext cx="210142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基础扎实"/>
          <p:cNvSpPr txBox="1"/>
          <p:nvPr/>
        </p:nvSpPr>
        <p:spPr>
          <a:xfrm>
            <a:off x="5264576" y="3334285"/>
            <a:ext cx="4432381" cy="1200329"/>
          </a:xfrm>
          <a:prstGeom prst="rect">
            <a:avLst/>
          </a:prstGeom>
          <a:noFill/>
        </p:spPr>
        <p:txBody>
          <a:bodyPr wrap="square" rtlCol="0">
            <a:spAutoFit/>
          </a:bodyPr>
          <a:lstStyle/>
          <a:p>
            <a:r>
              <a:rPr lang="zh-CN" altLang="en-US" sz="7200" dirty="0"/>
              <a:t>结束语</a:t>
            </a:r>
            <a:endParaRPr lang="zh-CN" altLang="en-US" sz="7200" dirty="0">
              <a:latin typeface="Arial" panose="020B0604020202020204" pitchFamily="34" charset="0"/>
              <a:cs typeface="Arial" panose="020B0604020202020204" pitchFamily="34" charset="0"/>
              <a:sym typeface="Arial" panose="020B0604020202020204" pitchFamily="34" charset="0"/>
            </a:endParaRPr>
          </a:p>
        </p:txBody>
      </p:sp>
      <p:sp>
        <p:nvSpPr>
          <p:cNvPr id="9" name="矩形 8"/>
          <p:cNvSpPr/>
          <p:nvPr/>
        </p:nvSpPr>
        <p:spPr>
          <a:xfrm>
            <a:off x="0" y="145773"/>
            <a:ext cx="12192000" cy="848139"/>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285"/>
          </a:p>
        </p:txBody>
      </p:sp>
      <p:sp>
        <p:nvSpPr>
          <p:cNvPr id="10" name="矩形 9"/>
          <p:cNvSpPr/>
          <p:nvPr/>
        </p:nvSpPr>
        <p:spPr>
          <a:xfrm>
            <a:off x="0" y="0"/>
            <a:ext cx="12192000" cy="848139"/>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285"/>
          </a:p>
        </p:txBody>
      </p:sp>
      <p:sp>
        <p:nvSpPr>
          <p:cNvPr id="11" name="矩形 10"/>
          <p:cNvSpPr/>
          <p:nvPr/>
        </p:nvSpPr>
        <p:spPr>
          <a:xfrm flipV="1">
            <a:off x="0" y="6652592"/>
            <a:ext cx="12192000" cy="205408"/>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285"/>
          </a:p>
        </p:txBody>
      </p:sp>
      <p:pic>
        <p:nvPicPr>
          <p:cNvPr id="14" name="图片 13">
            <a:extLst>
              <a:ext uri="{FF2B5EF4-FFF2-40B4-BE49-F238E27FC236}">
                <a16:creationId xmlns:a16="http://schemas.microsoft.com/office/drawing/2014/main" id="{B09165E8-3B2E-4532-8D82-801FDC5D5B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441"/>
          <a:stretch>
            <a:fillRect/>
          </a:stretch>
        </p:blipFill>
        <p:spPr>
          <a:xfrm>
            <a:off x="8891988" y="1127859"/>
            <a:ext cx="3603622" cy="15170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4" y="0"/>
            <a:ext cx="10315576" cy="6872753"/>
          </a:xfrm>
          <a:prstGeom prst="rect">
            <a:avLst/>
          </a:prstGeom>
        </p:spPr>
      </p:pic>
      <p:sp>
        <p:nvSpPr>
          <p:cNvPr id="8" name="矩形 7"/>
          <p:cNvSpPr/>
          <p:nvPr/>
        </p:nvSpPr>
        <p:spPr>
          <a:xfrm>
            <a:off x="0" y="0"/>
            <a:ext cx="247173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目录英文"/>
          <p:cNvSpPr txBox="1"/>
          <p:nvPr/>
        </p:nvSpPr>
        <p:spPr>
          <a:xfrm>
            <a:off x="226219" y="3067044"/>
            <a:ext cx="2019300" cy="369332"/>
          </a:xfrm>
          <a:prstGeom prst="rect">
            <a:avLst/>
          </a:prstGeom>
          <a:noFill/>
        </p:spPr>
        <p:txBody>
          <a:bodyPr wrap="square" rtlCol="0">
            <a:spAutoFit/>
          </a:bodyPr>
          <a:lstStyle/>
          <a:p>
            <a:pPr algn="dist" defTabSz="457200"/>
            <a:r>
              <a:rPr lang="en-US" altLang="zh-CN"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点缀线段"/>
          <p:cNvCxnSpPr/>
          <p:nvPr/>
        </p:nvCxnSpPr>
        <p:spPr>
          <a:xfrm>
            <a:off x="340824" y="3031960"/>
            <a:ext cx="17900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目录"/>
          <p:cNvSpPr txBox="1"/>
          <p:nvPr/>
        </p:nvSpPr>
        <p:spPr>
          <a:xfrm>
            <a:off x="226219" y="2200963"/>
            <a:ext cx="2019300" cy="830997"/>
          </a:xfrm>
          <a:prstGeom prst="rect">
            <a:avLst/>
          </a:prstGeom>
          <a:noFill/>
        </p:spPr>
        <p:txBody>
          <a:bodyPr wrap="square" rtlCol="0">
            <a:spAutoFit/>
          </a:bodyPr>
          <a:lstStyle/>
          <a:p>
            <a:pPr algn="dist" defTabSz="457200"/>
            <a:r>
              <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3" name="矩形 12"/>
          <p:cNvSpPr/>
          <p:nvPr/>
        </p:nvSpPr>
        <p:spPr>
          <a:xfrm>
            <a:off x="3120991" y="65016"/>
            <a:ext cx="9720262" cy="6872752"/>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色块 1"/>
          <p:cNvSpPr/>
          <p:nvPr/>
        </p:nvSpPr>
        <p:spPr>
          <a:xfrm>
            <a:off x="3970790" y="771267"/>
            <a:ext cx="754743" cy="75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基础扎实"/>
          <p:cNvSpPr txBox="1"/>
          <p:nvPr/>
        </p:nvSpPr>
        <p:spPr>
          <a:xfrm>
            <a:off x="4890403" y="838804"/>
            <a:ext cx="2218210" cy="584775"/>
          </a:xfrm>
          <a:prstGeom prst="rect">
            <a:avLst/>
          </a:prstGeom>
          <a:noFill/>
        </p:spPr>
        <p:txBody>
          <a:bodyPr wrap="square" rtlCol="0">
            <a:spAutoFit/>
          </a:bodyPr>
          <a:lstStyle/>
          <a:p>
            <a:r>
              <a:rPr lang="zh-CN" altLang="en-US" sz="3200" b="1" dirty="0">
                <a:solidFill>
                  <a:schemeClr val="bg1"/>
                </a:solidFill>
              </a:rPr>
              <a:t>立项</a:t>
            </a:r>
            <a:r>
              <a:rPr lang="zh-CN" altLang="en-US" sz="3200" b="1" dirty="0">
                <a:solidFill>
                  <a:schemeClr val="bg1"/>
                </a:solidFill>
                <a:latin typeface="Arial" panose="020B0604020202020204" pitchFamily="34" charset="0"/>
                <a:cs typeface="Arial" panose="020B0604020202020204" pitchFamily="34" charset="0"/>
              </a:rPr>
              <a:t>背景</a:t>
            </a:r>
          </a:p>
        </p:txBody>
      </p:sp>
      <p:sp>
        <p:nvSpPr>
          <p:cNvPr id="21" name="矩形色块 2"/>
          <p:cNvSpPr/>
          <p:nvPr/>
        </p:nvSpPr>
        <p:spPr>
          <a:xfrm>
            <a:off x="3963844" y="2080676"/>
            <a:ext cx="754743" cy="75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工作踏实"/>
          <p:cNvSpPr txBox="1"/>
          <p:nvPr/>
        </p:nvSpPr>
        <p:spPr>
          <a:xfrm>
            <a:off x="4870954" y="2179422"/>
            <a:ext cx="452069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1"/>
                </a:solidFill>
              </a:rPr>
              <a:t>课题研究内容与方法</a:t>
            </a:r>
            <a:endPar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色块 3"/>
          <p:cNvSpPr/>
          <p:nvPr/>
        </p:nvSpPr>
        <p:spPr>
          <a:xfrm>
            <a:off x="3970790" y="3388591"/>
            <a:ext cx="754743" cy="75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作风朴实"/>
          <p:cNvSpPr txBox="1"/>
          <p:nvPr/>
        </p:nvSpPr>
        <p:spPr>
          <a:xfrm>
            <a:off x="4870954" y="3492514"/>
            <a:ext cx="311016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1"/>
                </a:solidFill>
              </a:rPr>
              <a:t>课题研究成果</a:t>
            </a:r>
          </a:p>
        </p:txBody>
      </p:sp>
      <p:sp>
        <p:nvSpPr>
          <p:cNvPr id="33" name="矩形色块 4"/>
          <p:cNvSpPr/>
          <p:nvPr/>
        </p:nvSpPr>
        <p:spPr>
          <a:xfrm>
            <a:off x="3963845" y="4699495"/>
            <a:ext cx="754743" cy="75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开拓创新"/>
          <p:cNvSpPr txBox="1"/>
          <p:nvPr/>
        </p:nvSpPr>
        <p:spPr>
          <a:xfrm>
            <a:off x="4890403" y="4784380"/>
            <a:ext cx="221821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1"/>
                </a:solidFill>
                <a:latin typeface="Arial" panose="020B0604020202020204" pitchFamily="34" charset="0"/>
                <a:cs typeface="Arial" panose="020B0604020202020204" pitchFamily="34" charset="0"/>
              </a:rPr>
              <a:t>创新点</a:t>
            </a:r>
          </a:p>
        </p:txBody>
      </p:sp>
      <p:sp>
        <p:nvSpPr>
          <p:cNvPr id="16" name="矩形色块 4">
            <a:extLst>
              <a:ext uri="{FF2B5EF4-FFF2-40B4-BE49-F238E27FC236}">
                <a16:creationId xmlns:a16="http://schemas.microsoft.com/office/drawing/2014/main" id="{74EB5164-537E-4903-9B7F-3A6F0409BD84}"/>
              </a:ext>
            </a:extLst>
          </p:cNvPr>
          <p:cNvSpPr/>
          <p:nvPr/>
        </p:nvSpPr>
        <p:spPr>
          <a:xfrm>
            <a:off x="3970790" y="6005915"/>
            <a:ext cx="754743" cy="75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3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开拓创新">
            <a:extLst>
              <a:ext uri="{FF2B5EF4-FFF2-40B4-BE49-F238E27FC236}">
                <a16:creationId xmlns:a16="http://schemas.microsoft.com/office/drawing/2014/main" id="{188A4D85-D49A-497E-9FDF-EE7FF473B131}"/>
              </a:ext>
            </a:extLst>
          </p:cNvPr>
          <p:cNvSpPr txBox="1"/>
          <p:nvPr/>
        </p:nvSpPr>
        <p:spPr>
          <a:xfrm>
            <a:off x="4816002" y="6076246"/>
            <a:ext cx="221821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1"/>
                </a:solidFill>
              </a:rPr>
              <a:t>结束语</a:t>
            </a:r>
            <a:endPar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7D61E1-8617-4693-ADFD-A3E121442373}"/>
              </a:ext>
            </a:extLst>
          </p:cNvPr>
          <p:cNvSpPr>
            <a:spLocks noGrp="1"/>
          </p:cNvSpPr>
          <p:nvPr>
            <p:ph idx="1"/>
          </p:nvPr>
        </p:nvSpPr>
        <p:spPr/>
        <p:txBody>
          <a:bodyPr/>
          <a:lstStyle/>
          <a:p>
            <a:r>
              <a:rPr lang="zh-CN" altLang="zh-CN" b="1" dirty="0"/>
              <a:t>大一年度项目计划是旨在培养我们创新的思维与能力，锻炼制定并完成项目的流程，熟悉与导师之间的交流和同学之间的合作能力。相信通过这一年来的共同努力，小组成员之间，以及成员与导师之间的讨论交流让我们每个人受益匪浅。而这一年我们投入到项目中的努力，让我们提前接触到完成科技项目所需要的严谨、求实的态度，创新、思考的过程，汇报、展示的锻炼这些方面，对我们之后的成长</a:t>
            </a:r>
            <a:r>
              <a:rPr lang="zh-CN" altLang="en-US" b="1" dirty="0"/>
              <a:t>科研之路</a:t>
            </a:r>
            <a:r>
              <a:rPr lang="zh-CN" altLang="zh-CN" b="1" dirty="0"/>
              <a:t>和项目学习奠定了一个良好的基础。 </a:t>
            </a:r>
          </a:p>
          <a:p>
            <a:endParaRPr lang="zh-CN" altLang="en-US" b="1" dirty="0"/>
          </a:p>
        </p:txBody>
      </p:sp>
    </p:spTree>
    <p:extLst>
      <p:ext uri="{BB962C8B-B14F-4D97-AF65-F5344CB8AC3E}">
        <p14:creationId xmlns:p14="http://schemas.microsoft.com/office/powerpoint/2010/main" val="230520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18758" r="11682" b="329"/>
          <a:stretch>
            <a:fillRect/>
          </a:stretch>
        </p:blipFill>
        <p:spPr>
          <a:xfrm>
            <a:off x="0" y="-53266"/>
            <a:ext cx="12192000" cy="6589897"/>
          </a:xfrm>
          <a:prstGeom prst="rect">
            <a:avLst/>
          </a:prstGeom>
        </p:spPr>
      </p:pic>
      <p:grpSp>
        <p:nvGrpSpPr>
          <p:cNvPr id="7" name="组合 6"/>
          <p:cNvGrpSpPr/>
          <p:nvPr/>
        </p:nvGrpSpPr>
        <p:grpSpPr>
          <a:xfrm>
            <a:off x="0" y="3162299"/>
            <a:ext cx="12192000" cy="3695701"/>
            <a:chOff x="0" y="4939069"/>
            <a:chExt cx="12192000" cy="1918931"/>
          </a:xfrm>
        </p:grpSpPr>
        <p:sp>
          <p:nvSpPr>
            <p:cNvPr id="2" name="任意多边形 497"/>
            <p:cNvSpPr/>
            <p:nvPr/>
          </p:nvSpPr>
          <p:spPr>
            <a:xfrm>
              <a:off x="0" y="4939069"/>
              <a:ext cx="12192000" cy="1812914"/>
            </a:xfrm>
            <a:custGeom>
              <a:avLst/>
              <a:gdLst>
                <a:gd name="connsiteX0" fmla="*/ 0 w 12192000"/>
                <a:gd name="connsiteY0" fmla="*/ 0 h 1812914"/>
                <a:gd name="connsiteX1" fmla="*/ 113777 w 12192000"/>
                <a:gd name="connsiteY1" fmla="*/ 30203 h 1812914"/>
                <a:gd name="connsiteX2" fmla="*/ 6096000 w 12192000"/>
                <a:gd name="connsiteY2" fmla="*/ 618735 h 1812914"/>
                <a:gd name="connsiteX3" fmla="*/ 12078223 w 12192000"/>
                <a:gd name="connsiteY3" fmla="*/ 30203 h 1812914"/>
                <a:gd name="connsiteX4" fmla="*/ 12192000 w 12192000"/>
                <a:gd name="connsiteY4" fmla="*/ 0 h 1812914"/>
                <a:gd name="connsiteX5" fmla="*/ 12192000 w 12192000"/>
                <a:gd name="connsiteY5" fmla="*/ 1812914 h 1812914"/>
                <a:gd name="connsiteX6" fmla="*/ 0 w 12192000"/>
                <a:gd name="connsiteY6" fmla="*/ 1812914 h 1812914"/>
                <a:gd name="connsiteX7" fmla="*/ 0 w 12192000"/>
                <a:gd name="connsiteY7" fmla="*/ 0 h 181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812914">
                  <a:moveTo>
                    <a:pt x="0" y="0"/>
                  </a:moveTo>
                  <a:lnTo>
                    <a:pt x="113777" y="30203"/>
                  </a:lnTo>
                  <a:cubicBezTo>
                    <a:pt x="1535704" y="389634"/>
                    <a:pt x="3687600" y="618735"/>
                    <a:pt x="6096000" y="618735"/>
                  </a:cubicBezTo>
                  <a:cubicBezTo>
                    <a:pt x="8504400" y="618735"/>
                    <a:pt x="10656296" y="389634"/>
                    <a:pt x="12078223" y="30203"/>
                  </a:cubicBezTo>
                  <a:lnTo>
                    <a:pt x="12192000" y="0"/>
                  </a:lnTo>
                  <a:lnTo>
                    <a:pt x="12192000" y="1812914"/>
                  </a:lnTo>
                  <a:lnTo>
                    <a:pt x="0" y="1812914"/>
                  </a:lnTo>
                  <a:lnTo>
                    <a:pt x="0" y="0"/>
                  </a:lnTo>
                  <a:close/>
                </a:path>
              </a:pathLst>
            </a:cu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285"/>
            </a:p>
          </p:txBody>
        </p:sp>
        <p:sp>
          <p:nvSpPr>
            <p:cNvPr id="3" name="任意多边形 494"/>
            <p:cNvSpPr/>
            <p:nvPr/>
          </p:nvSpPr>
          <p:spPr>
            <a:xfrm>
              <a:off x="0" y="5045086"/>
              <a:ext cx="12192000" cy="1812914"/>
            </a:xfrm>
            <a:custGeom>
              <a:avLst/>
              <a:gdLst>
                <a:gd name="connsiteX0" fmla="*/ 0 w 12192000"/>
                <a:gd name="connsiteY0" fmla="*/ 0 h 1812914"/>
                <a:gd name="connsiteX1" fmla="*/ 113777 w 12192000"/>
                <a:gd name="connsiteY1" fmla="*/ 30203 h 1812914"/>
                <a:gd name="connsiteX2" fmla="*/ 6096000 w 12192000"/>
                <a:gd name="connsiteY2" fmla="*/ 618735 h 1812914"/>
                <a:gd name="connsiteX3" fmla="*/ 12078223 w 12192000"/>
                <a:gd name="connsiteY3" fmla="*/ 30203 h 1812914"/>
                <a:gd name="connsiteX4" fmla="*/ 12192000 w 12192000"/>
                <a:gd name="connsiteY4" fmla="*/ 0 h 1812914"/>
                <a:gd name="connsiteX5" fmla="*/ 12192000 w 12192000"/>
                <a:gd name="connsiteY5" fmla="*/ 1812914 h 1812914"/>
                <a:gd name="connsiteX6" fmla="*/ 0 w 12192000"/>
                <a:gd name="connsiteY6" fmla="*/ 1812914 h 1812914"/>
                <a:gd name="connsiteX7" fmla="*/ 0 w 12192000"/>
                <a:gd name="connsiteY7" fmla="*/ 0 h 181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812914">
                  <a:moveTo>
                    <a:pt x="0" y="0"/>
                  </a:moveTo>
                  <a:lnTo>
                    <a:pt x="113777" y="30203"/>
                  </a:lnTo>
                  <a:cubicBezTo>
                    <a:pt x="1535704" y="389634"/>
                    <a:pt x="3687600" y="618735"/>
                    <a:pt x="6096000" y="618735"/>
                  </a:cubicBezTo>
                  <a:cubicBezTo>
                    <a:pt x="8504400" y="618735"/>
                    <a:pt x="10656296" y="389634"/>
                    <a:pt x="12078223" y="30203"/>
                  </a:cubicBezTo>
                  <a:lnTo>
                    <a:pt x="12192000" y="0"/>
                  </a:lnTo>
                  <a:lnTo>
                    <a:pt x="12192000" y="1812914"/>
                  </a:lnTo>
                  <a:lnTo>
                    <a:pt x="0" y="1812914"/>
                  </a:lnTo>
                  <a:lnTo>
                    <a:pt x="0" y="0"/>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285"/>
            </a:p>
          </p:txBody>
        </p:sp>
      </p:grpSp>
      <p:sp>
        <p:nvSpPr>
          <p:cNvPr id="10" name="主标题"/>
          <p:cNvSpPr txBox="1"/>
          <p:nvPr/>
        </p:nvSpPr>
        <p:spPr>
          <a:xfrm>
            <a:off x="1704513" y="4976073"/>
            <a:ext cx="9259665" cy="830997"/>
          </a:xfrm>
          <a:prstGeom prst="rect">
            <a:avLst/>
          </a:prstGeom>
          <a:noFill/>
        </p:spPr>
        <p:txBody>
          <a:bodyPr wrap="square" rtlCol="0">
            <a:spAutoFit/>
          </a:bodyPr>
          <a:lstStyle/>
          <a:p>
            <a:pPr lvl="0" algn="dist"/>
            <a:r>
              <a:rPr lang="zh-CN" altLang="en-US" sz="4800" dirty="0">
                <a:solidFill>
                  <a:prstClr val="white"/>
                </a:solidFill>
              </a:rPr>
              <a:t>敬请各位领导和老师批评指正</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
          <p:cNvSpPr/>
          <p:nvPr/>
        </p:nvSpPr>
        <p:spPr>
          <a:xfrm rot="16200000" flipV="1">
            <a:off x="-400553" y="448535"/>
            <a:ext cx="6858000" cy="5960931"/>
          </a:xfrm>
          <a:custGeom>
            <a:avLst/>
            <a:gdLst>
              <a:gd name="connsiteX0" fmla="*/ 9144000 w 9144000"/>
              <a:gd name="connsiteY0" fmla="*/ 0 h 2940271"/>
              <a:gd name="connsiteX1" fmla="*/ 9144000 w 9144000"/>
              <a:gd name="connsiteY1" fmla="*/ 2940271 h 2940271"/>
              <a:gd name="connsiteX2" fmla="*/ 0 w 9144000"/>
              <a:gd name="connsiteY2" fmla="*/ 2940271 h 2940271"/>
              <a:gd name="connsiteX3" fmla="*/ 0 w 9144000"/>
              <a:gd name="connsiteY3" fmla="*/ 1776897 h 2940271"/>
              <a:gd name="connsiteX4" fmla="*/ 341417 w 9144000"/>
              <a:gd name="connsiteY4" fmla="*/ 1805059 h 2940271"/>
              <a:gd name="connsiteX5" fmla="*/ 699471 w 9144000"/>
              <a:gd name="connsiteY5" fmla="*/ 1823782 h 2940271"/>
              <a:gd name="connsiteX6" fmla="*/ 8353309 w 9144000"/>
              <a:gd name="connsiteY6" fmla="*/ 339093 h 2940271"/>
              <a:gd name="connsiteX7" fmla="*/ 8994734 w 9144000"/>
              <a:gd name="connsiteY7" fmla="*/ 68839 h 294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2940271">
                <a:moveTo>
                  <a:pt x="9144000" y="0"/>
                </a:moveTo>
                <a:lnTo>
                  <a:pt x="9144000" y="2940271"/>
                </a:lnTo>
                <a:lnTo>
                  <a:pt x="0" y="2940271"/>
                </a:lnTo>
                <a:lnTo>
                  <a:pt x="0" y="1776897"/>
                </a:lnTo>
                <a:lnTo>
                  <a:pt x="341417" y="1805059"/>
                </a:lnTo>
                <a:cubicBezTo>
                  <a:pt x="458459" y="1812924"/>
                  <a:pt x="577815" y="1819178"/>
                  <a:pt x="699471" y="1823782"/>
                </a:cubicBezTo>
                <a:cubicBezTo>
                  <a:pt x="3004627" y="1911016"/>
                  <a:pt x="5785913" y="1371503"/>
                  <a:pt x="8353309" y="339093"/>
                </a:cubicBezTo>
                <a:cubicBezTo>
                  <a:pt x="8570656" y="251693"/>
                  <a:pt x="8784561" y="161536"/>
                  <a:pt x="8994734" y="68839"/>
                </a:cubicBezTo>
                <a:close/>
              </a:path>
            </a:pathLst>
          </a:cu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285"/>
          </a:p>
        </p:txBody>
      </p:sp>
      <p:sp>
        <p:nvSpPr>
          <p:cNvPr id="5" name="任意多边形 13"/>
          <p:cNvSpPr/>
          <p:nvPr/>
        </p:nvSpPr>
        <p:spPr>
          <a:xfrm rot="16200000" flipV="1">
            <a:off x="-409300" y="1306604"/>
            <a:ext cx="5652654" cy="3039446"/>
          </a:xfrm>
          <a:custGeom>
            <a:avLst/>
            <a:gdLst>
              <a:gd name="connsiteX0" fmla="*/ 5652654 w 5652654"/>
              <a:gd name="connsiteY0" fmla="*/ 1008697 h 4516324"/>
              <a:gd name="connsiteX1" fmla="*/ 5652654 w 5652654"/>
              <a:gd name="connsiteY1" fmla="*/ 0 h 4516324"/>
              <a:gd name="connsiteX2" fmla="*/ 5540704 w 5652654"/>
              <a:gd name="connsiteY2" fmla="*/ 169931 h 4516324"/>
              <a:gd name="connsiteX3" fmla="*/ 5059636 w 5652654"/>
              <a:gd name="connsiteY3" fmla="*/ 837062 h 4516324"/>
              <a:gd name="connsiteX4" fmla="*/ 153845 w 5652654"/>
              <a:gd name="connsiteY4" fmla="*/ 4490953 h 4516324"/>
              <a:gd name="connsiteX5" fmla="*/ 0 w 5652654"/>
              <a:gd name="connsiteY5" fmla="*/ 4508987 h 4516324"/>
              <a:gd name="connsiteX6" fmla="*/ 0 w 5652654"/>
              <a:gd name="connsiteY6" fmla="*/ 4516324 h 4516324"/>
              <a:gd name="connsiteX7" fmla="*/ 325998 w 5652654"/>
              <a:gd name="connsiteY7" fmla="*/ 4480248 h 4516324"/>
              <a:gd name="connsiteX8" fmla="*/ 5059637 w 5652654"/>
              <a:gd name="connsiteY8" fmla="*/ 1659922 h 4516324"/>
              <a:gd name="connsiteX9" fmla="*/ 5540706 w 5652654"/>
              <a:gd name="connsiteY9" fmla="*/ 1140899 h 451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52654" h="4516324">
                <a:moveTo>
                  <a:pt x="5652654" y="1008697"/>
                </a:moveTo>
                <a:lnTo>
                  <a:pt x="5652654" y="0"/>
                </a:lnTo>
                <a:lnTo>
                  <a:pt x="5540704" y="169931"/>
                </a:lnTo>
                <a:cubicBezTo>
                  <a:pt x="5383075" y="398757"/>
                  <a:pt x="5222646" y="621313"/>
                  <a:pt x="5059636" y="837062"/>
                </a:cubicBezTo>
                <a:cubicBezTo>
                  <a:pt x="3434956" y="2987393"/>
                  <a:pt x="1696072" y="4271513"/>
                  <a:pt x="153845" y="4490953"/>
                </a:cubicBezTo>
                <a:lnTo>
                  <a:pt x="0" y="4508987"/>
                </a:lnTo>
                <a:lnTo>
                  <a:pt x="0" y="4516324"/>
                </a:lnTo>
                <a:lnTo>
                  <a:pt x="325998" y="4480248"/>
                </a:lnTo>
                <a:cubicBezTo>
                  <a:pt x="1824723" y="4256969"/>
                  <a:pt x="3495130" y="3270900"/>
                  <a:pt x="5059637" y="1659922"/>
                </a:cubicBezTo>
                <a:cubicBezTo>
                  <a:pt x="5222647" y="1492070"/>
                  <a:pt x="5383076" y="1318924"/>
                  <a:pt x="5540706" y="1140899"/>
                </a:cubicBezTo>
                <a:close/>
              </a:path>
            </a:pathLst>
          </a:cu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285"/>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8302" r="5345"/>
          <a:stretch>
            <a:fillRect/>
          </a:stretch>
        </p:blipFill>
        <p:spPr>
          <a:xfrm>
            <a:off x="1" y="0"/>
            <a:ext cx="5646786" cy="6858000"/>
          </a:xfrm>
          <a:custGeom>
            <a:avLst/>
            <a:gdLst>
              <a:gd name="connsiteX0" fmla="*/ 0 w 5646786"/>
              <a:gd name="connsiteY0" fmla="*/ 0 h 6858000"/>
              <a:gd name="connsiteX1" fmla="*/ 5646786 w 5646786"/>
              <a:gd name="connsiteY1" fmla="*/ 0 h 6858000"/>
              <a:gd name="connsiteX2" fmla="*/ 5514582 w 5646786"/>
              <a:gd name="connsiteY2" fmla="*/ 111949 h 6858000"/>
              <a:gd name="connsiteX3" fmla="*/ 4995559 w 5646786"/>
              <a:gd name="connsiteY3" fmla="*/ 593018 h 6858000"/>
              <a:gd name="connsiteX4" fmla="*/ 2144215 w 5646786"/>
              <a:gd name="connsiteY4" fmla="*/ 6333397 h 6858000"/>
              <a:gd name="connsiteX5" fmla="*/ 2180173 w 5646786"/>
              <a:gd name="connsiteY5" fmla="*/ 6601937 h 6858000"/>
              <a:gd name="connsiteX6" fmla="*/ 2234258 w 5646786"/>
              <a:gd name="connsiteY6" fmla="*/ 6858000 h 6858000"/>
              <a:gd name="connsiteX7" fmla="*/ 0 w 56467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6786" h="6858000">
                <a:moveTo>
                  <a:pt x="0" y="0"/>
                </a:moveTo>
                <a:lnTo>
                  <a:pt x="5646786" y="0"/>
                </a:lnTo>
                <a:lnTo>
                  <a:pt x="5514582" y="111949"/>
                </a:lnTo>
                <a:cubicBezTo>
                  <a:pt x="5336557" y="269579"/>
                  <a:pt x="5163411" y="430008"/>
                  <a:pt x="4995559" y="593018"/>
                </a:cubicBezTo>
                <a:cubicBezTo>
                  <a:pt x="3012817" y="2518565"/>
                  <a:pt x="1976683" y="4604529"/>
                  <a:pt x="2144215" y="6333397"/>
                </a:cubicBezTo>
                <a:cubicBezTo>
                  <a:pt x="2153057" y="6424639"/>
                  <a:pt x="2165068" y="6514156"/>
                  <a:pt x="2180173" y="6601937"/>
                </a:cubicBezTo>
                <a:lnTo>
                  <a:pt x="2234258" y="6858000"/>
                </a:lnTo>
                <a:lnTo>
                  <a:pt x="0" y="6858000"/>
                </a:lnTo>
                <a:close/>
              </a:path>
            </a:pathLst>
          </a:custGeom>
        </p:spPr>
      </p:pic>
      <p:sp>
        <p:nvSpPr>
          <p:cNvPr id="9" name="Part One"/>
          <p:cNvSpPr txBox="1"/>
          <p:nvPr/>
        </p:nvSpPr>
        <p:spPr>
          <a:xfrm>
            <a:off x="5436026" y="2272429"/>
            <a:ext cx="2412574" cy="830997"/>
          </a:xfrm>
          <a:prstGeom prst="rect">
            <a:avLst/>
          </a:prstGeom>
          <a:noFill/>
        </p:spPr>
        <p:txBody>
          <a:bodyPr wrap="square" rtlCol="0">
            <a:spAutoFit/>
          </a:bodyPr>
          <a:lstStyle/>
          <a:p>
            <a:pPr algn="dist" defTabSz="457200"/>
            <a:r>
              <a:rPr lang="en-US" altLang="zh-CN"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01</a:t>
            </a:r>
          </a:p>
        </p:txBody>
      </p:sp>
      <p:cxnSp>
        <p:nvCxnSpPr>
          <p:cNvPr id="10" name="点缀线段"/>
          <p:cNvCxnSpPr/>
          <p:nvPr/>
        </p:nvCxnSpPr>
        <p:spPr>
          <a:xfrm>
            <a:off x="5537626" y="3103426"/>
            <a:ext cx="210142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基础扎实"/>
          <p:cNvSpPr txBox="1"/>
          <p:nvPr/>
        </p:nvSpPr>
        <p:spPr>
          <a:xfrm>
            <a:off x="5436026" y="3296185"/>
            <a:ext cx="4432381" cy="1200329"/>
          </a:xfrm>
          <a:prstGeom prst="rect">
            <a:avLst/>
          </a:prstGeom>
          <a:noFill/>
        </p:spPr>
        <p:txBody>
          <a:bodyPr wrap="square" rtlCol="0">
            <a:spAutoFit/>
          </a:bodyPr>
          <a:lstStyle/>
          <a:p>
            <a:pPr algn="dist" defTabSz="457200"/>
            <a:r>
              <a:rPr lang="zh-CN" altLang="en-US" sz="7200" dirty="0"/>
              <a:t>立项背景</a:t>
            </a:r>
            <a:endParaRPr lang="zh-CN" altLang="en-US" sz="72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a:extLst>
              <a:ext uri="{FF2B5EF4-FFF2-40B4-BE49-F238E27FC236}">
                <a16:creationId xmlns:a16="http://schemas.microsoft.com/office/drawing/2014/main" id="{CCC03224-E844-40AD-A4B3-F947012D46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441"/>
          <a:stretch>
            <a:fillRect/>
          </a:stretch>
        </p:blipFill>
        <p:spPr>
          <a:xfrm>
            <a:off x="8900866" y="218373"/>
            <a:ext cx="3603622" cy="15170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54986952688&amp;di=bda0d1a977c7ab80c10e8393b06a3130&amp;imgtype=0&amp;src=http%3A%2F%2Fstc-new.8531.cn%2Fassets%2F20180911%2F1536648515124_5b976543159bb839d07a77eb.jpeg">
            <a:extLst>
              <a:ext uri="{FF2B5EF4-FFF2-40B4-BE49-F238E27FC236}">
                <a16:creationId xmlns:a16="http://schemas.microsoft.com/office/drawing/2014/main" id="{1BEE54A5-6475-457D-9E85-015F74C386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4963" y="644134"/>
            <a:ext cx="3300147" cy="2200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54986987251&amp;di=06425fed80019c232b90c03d71c9c324&amp;imgtype=0&amp;src=http%3A%2F%2Fimage2.thepaper.cn%2Fimage%2F10%2F273%2F346.jpg">
            <a:extLst>
              <a:ext uri="{FF2B5EF4-FFF2-40B4-BE49-F238E27FC236}">
                <a16:creationId xmlns:a16="http://schemas.microsoft.com/office/drawing/2014/main" id="{7878EF32-6618-4722-85A3-5FE91BAD8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591" y="1285042"/>
            <a:ext cx="3400896" cy="2085883"/>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3139023D-0BC8-41D1-9BBA-D0F222DACE49}"/>
              </a:ext>
            </a:extLst>
          </p:cNvPr>
          <p:cNvSpPr>
            <a:spLocks noGrp="1"/>
          </p:cNvSpPr>
          <p:nvPr>
            <p:ph type="title"/>
          </p:nvPr>
        </p:nvSpPr>
        <p:spPr>
          <a:xfrm>
            <a:off x="0" y="150921"/>
            <a:ext cx="10515600" cy="812199"/>
          </a:xfrm>
        </p:spPr>
        <p:txBody>
          <a:bodyPr>
            <a:normAutofit/>
          </a:bodyPr>
          <a:lstStyle/>
          <a:p>
            <a:r>
              <a:rPr lang="zh-CN" altLang="en-US" sz="4400" dirty="0"/>
              <a:t>（一）立项背景</a:t>
            </a:r>
          </a:p>
        </p:txBody>
      </p:sp>
      <p:sp>
        <p:nvSpPr>
          <p:cNvPr id="4" name="矩形 3">
            <a:extLst>
              <a:ext uri="{FF2B5EF4-FFF2-40B4-BE49-F238E27FC236}">
                <a16:creationId xmlns:a16="http://schemas.microsoft.com/office/drawing/2014/main" id="{097574DC-185A-4754-AB33-292F5AFE91B4}"/>
              </a:ext>
            </a:extLst>
          </p:cNvPr>
          <p:cNvSpPr/>
          <p:nvPr/>
        </p:nvSpPr>
        <p:spPr>
          <a:xfrm>
            <a:off x="145001" y="3487075"/>
            <a:ext cx="8057965" cy="923330"/>
          </a:xfrm>
          <a:prstGeom prst="rect">
            <a:avLst/>
          </a:prstGeom>
        </p:spPr>
        <p:txBody>
          <a:bodyPr wrap="square">
            <a:spAutoFit/>
          </a:bodyPr>
          <a:lstStyle/>
          <a:p>
            <a:pPr algn="just"/>
            <a:r>
              <a:rPr lang="zh-CN" altLang="en-US" kern="100" dirty="0">
                <a:solidFill>
                  <a:srgbClr val="000000"/>
                </a:solidFill>
                <a:latin typeface="+mj-ea"/>
                <a:ea typeface="+mj-ea"/>
                <a:cs typeface="Times New Roman" panose="02020603050405020304" pitchFamily="18" charset="0"/>
              </a:rPr>
              <a:t>展望国际，俄语作为世界九大语系之一，在一带一路沿线</a:t>
            </a:r>
            <a:r>
              <a:rPr lang="en-US" altLang="zh-CN" kern="100" dirty="0">
                <a:solidFill>
                  <a:srgbClr val="000000"/>
                </a:solidFill>
                <a:latin typeface="+mj-ea"/>
                <a:ea typeface="+mj-ea"/>
                <a:cs typeface="Times New Roman" panose="02020603050405020304" pitchFamily="18" charset="0"/>
              </a:rPr>
              <a:t>12</a:t>
            </a:r>
            <a:r>
              <a:rPr lang="zh-CN" altLang="en-US" kern="100" dirty="0">
                <a:solidFill>
                  <a:srgbClr val="000000"/>
                </a:solidFill>
                <a:latin typeface="+mj-ea"/>
                <a:ea typeface="+mj-ea"/>
                <a:cs typeface="Times New Roman" panose="02020603050405020304" pitchFamily="18" charset="0"/>
              </a:rPr>
              <a:t>个国家通用，加之俄罗斯在一带一路建设中举足轻重的地位以及近些年来中俄良好稳定的关系，中国企业纷纷加大在俄罗斯的投资力度</a:t>
            </a:r>
            <a:endParaRPr lang="zh-CN" altLang="en-US" sz="1400" kern="100" dirty="0">
              <a:effectLst/>
              <a:latin typeface="+mj-ea"/>
              <a:ea typeface="+mj-ea"/>
              <a:cs typeface="Times New Roman" panose="02020603050405020304" pitchFamily="18" charset="0"/>
            </a:endParaRPr>
          </a:p>
        </p:txBody>
      </p:sp>
      <p:pic>
        <p:nvPicPr>
          <p:cNvPr id="1030" name="Picture 6" descr="https://timgsa.baidu.com/timg?image&amp;quality=80&amp;size=b9999_10000&amp;sec=1554987161470&amp;di=d1309649a168a13ab2295c01c76c5caa&amp;imgtype=0&amp;src=http%3A%2F%2F5b0988e595225.cdn.sohucs.com%2Fimages%2F20171021%2Fe26b27f69baa46b58953a3860cb65ea1.jpeg">
            <a:extLst>
              <a:ext uri="{FF2B5EF4-FFF2-40B4-BE49-F238E27FC236}">
                <a16:creationId xmlns:a16="http://schemas.microsoft.com/office/drawing/2014/main" id="{91DF1815-36E7-4814-B92F-B67EA533F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5110" y="3281367"/>
            <a:ext cx="3655254" cy="213032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B33F3746-8CAA-4707-847D-C8EA8846649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6441"/>
          <a:stretch>
            <a:fillRect/>
          </a:stretch>
        </p:blipFill>
        <p:spPr>
          <a:xfrm>
            <a:off x="8900866" y="218373"/>
            <a:ext cx="3603622" cy="1517090"/>
          </a:xfrm>
          <a:prstGeom prst="rect">
            <a:avLst/>
          </a:prstGeom>
        </p:spPr>
      </p:pic>
    </p:spTree>
    <p:extLst>
      <p:ext uri="{BB962C8B-B14F-4D97-AF65-F5344CB8AC3E}">
        <p14:creationId xmlns:p14="http://schemas.microsoft.com/office/powerpoint/2010/main" val="34761048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imgsa.baidu.com/timg?image&amp;quality=80&amp;size=b9999_10000&amp;sec=1554987331394&amp;di=1c513c5449a025db8e63710327827ad1&amp;imgtype=0&amp;src=http%3A%2F%2Fnews.hit.edu.cn%2F_upload%2Farticle%2Fimages%2F92%2F26%2Fbc04e68c46478156cd138e23a512%2F8555a9af-1ef8-4b89-9eee-966375116e8a.jpg">
            <a:extLst>
              <a:ext uri="{FF2B5EF4-FFF2-40B4-BE49-F238E27FC236}">
                <a16:creationId xmlns:a16="http://schemas.microsoft.com/office/drawing/2014/main" id="{0B2A8F47-4835-45D5-8ED9-CCB3967CE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71" y="51604"/>
            <a:ext cx="4403324" cy="29428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imgsa.baidu.com/timg?image&amp;quality=80&amp;size=b9999_10000&amp;sec=1554987380997&amp;di=f07a2cc3c06f3745e4927fee6efe3672&amp;imgtype=0&amp;src=http%3A%2F%2Fsociety.workercn.cn%2Fhtml%2Ffiles%2F2019-02%2F25%2F20190225152746088999129.jpg">
            <a:extLst>
              <a:ext uri="{FF2B5EF4-FFF2-40B4-BE49-F238E27FC236}">
                <a16:creationId xmlns:a16="http://schemas.microsoft.com/office/drawing/2014/main" id="{A97577AE-C3FD-461F-859E-B2929DACE1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69882" y="214409"/>
            <a:ext cx="3936850" cy="261727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DBAEF642-9BC8-4D2C-AC91-7A4CB97927E7}"/>
              </a:ext>
            </a:extLst>
          </p:cNvPr>
          <p:cNvSpPr/>
          <p:nvPr/>
        </p:nvSpPr>
        <p:spPr>
          <a:xfrm>
            <a:off x="269289" y="2994492"/>
            <a:ext cx="6424474" cy="1477328"/>
          </a:xfrm>
          <a:prstGeom prst="rect">
            <a:avLst/>
          </a:prstGeom>
        </p:spPr>
        <p:txBody>
          <a:bodyPr wrap="square">
            <a:spAutoFit/>
          </a:bodyPr>
          <a:lstStyle/>
          <a:p>
            <a:pPr algn="just"/>
            <a:r>
              <a:rPr lang="zh-CN" altLang="en-US" kern="100" dirty="0">
                <a:solidFill>
                  <a:srgbClr val="000000"/>
                </a:solidFill>
                <a:latin typeface="+mj-ea"/>
                <a:ea typeface="+mj-ea"/>
                <a:cs typeface="Times New Roman" panose="02020603050405020304" pitchFamily="18" charset="0"/>
              </a:rPr>
              <a:t>放眼校内，随着我校国际交流工作的推进特别是与俄罗斯大学的交流，许多同学渴望能参加俄罗斯大学的交流交换项目或是与校内来自俄罗斯的留学生建立友谊并相互交往，因此，对于俄语专业乃至全校对俄语有兴趣的同学，学习俄语已经成为了他们的一种刚性需求</a:t>
            </a:r>
            <a:endParaRPr lang="zh-CN" altLang="en-US" sz="1400" kern="100" dirty="0">
              <a:effectLst/>
              <a:latin typeface="+mj-ea"/>
              <a:ea typeface="+mj-ea"/>
              <a:cs typeface="Times New Roman" panose="02020603050405020304" pitchFamily="18" charset="0"/>
            </a:endParaRPr>
          </a:p>
        </p:txBody>
      </p:sp>
      <p:pic>
        <p:nvPicPr>
          <p:cNvPr id="8" name="图片 7">
            <a:extLst>
              <a:ext uri="{FF2B5EF4-FFF2-40B4-BE49-F238E27FC236}">
                <a16:creationId xmlns:a16="http://schemas.microsoft.com/office/drawing/2014/main" id="{23BFDCFD-2C17-4EDE-B718-592B3C71E0F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36441"/>
          <a:stretch>
            <a:fillRect/>
          </a:stretch>
        </p:blipFill>
        <p:spPr>
          <a:xfrm>
            <a:off x="8900866" y="218373"/>
            <a:ext cx="3603622" cy="1517090"/>
          </a:xfrm>
          <a:prstGeom prst="rect">
            <a:avLst/>
          </a:prstGeom>
        </p:spPr>
      </p:pic>
      <p:pic>
        <p:nvPicPr>
          <p:cNvPr id="2054" name="Picture 6" descr="https://timgsa.baidu.com/timg?image&amp;quality=80&amp;size=b9999_10000&amp;sec=1554989601077&amp;di=d9289d575d0a078b3d7c8064fb1fbc75&amp;imgtype=0&amp;src=http%3A%2F%2F5b0988e595225.cdn.sohucs.com%2Fimages%2F20171123%2F0184f864edd54485aa62cdcb67a96b7c.jpeg">
            <a:extLst>
              <a:ext uri="{FF2B5EF4-FFF2-40B4-BE49-F238E27FC236}">
                <a16:creationId xmlns:a16="http://schemas.microsoft.com/office/drawing/2014/main" id="{D967DDF4-F6E9-44B7-B920-CCC8BD0489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517" y="4536490"/>
            <a:ext cx="3927759" cy="208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7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87A6F-7C76-4664-AC36-029B319073CD}"/>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67791B7E-2418-48D0-A769-07ED8CBB9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470" y="606740"/>
            <a:ext cx="6448425" cy="1409700"/>
          </a:xfrm>
        </p:spPr>
      </p:pic>
      <p:sp>
        <p:nvSpPr>
          <p:cNvPr id="4" name="文本框 3">
            <a:extLst>
              <a:ext uri="{FF2B5EF4-FFF2-40B4-BE49-F238E27FC236}">
                <a16:creationId xmlns:a16="http://schemas.microsoft.com/office/drawing/2014/main" id="{A58D9224-0D28-4968-BD71-5438CCBB8871}"/>
              </a:ext>
            </a:extLst>
          </p:cNvPr>
          <p:cNvSpPr txBox="1"/>
          <p:nvPr/>
        </p:nvSpPr>
        <p:spPr>
          <a:xfrm>
            <a:off x="1022350" y="4207510"/>
            <a:ext cx="9382125" cy="1814830"/>
          </a:xfrm>
          <a:prstGeom prst="rect">
            <a:avLst/>
          </a:prstGeom>
          <a:noFill/>
        </p:spPr>
        <p:txBody>
          <a:bodyPr wrap="square" rtlCol="0">
            <a:spAutoFit/>
          </a:bodyPr>
          <a:lstStyle/>
          <a:p>
            <a:r>
              <a:rPr lang="zh-CN" altLang="en-US" sz="2800" dirty="0">
                <a:effectLst/>
                <a:latin typeface="Segoe UI Black" panose="020B0A02040204020203" charset="0"/>
                <a:cs typeface="Segoe UI Black" panose="020B0A02040204020203" charset="0"/>
              </a:rPr>
              <a:t>正所谓念念不忘，必有回响。我们团队由来自计算机学院，外国语学院的同学跨专业联手组成，从我校学生的实际需求出发，目标便是开发一款用于外国语学院的同学俄语学习的程序，于是，我们的 Ypa！俄语学习助手应运而生。</a:t>
            </a:r>
          </a:p>
        </p:txBody>
      </p:sp>
      <p:pic>
        <p:nvPicPr>
          <p:cNvPr id="5" name="图片 4">
            <a:extLst>
              <a:ext uri="{FF2B5EF4-FFF2-40B4-BE49-F238E27FC236}">
                <a16:creationId xmlns:a16="http://schemas.microsoft.com/office/drawing/2014/main" id="{2271CE77-A1D4-4A8F-8ADC-FFDB375E3BE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441"/>
          <a:stretch>
            <a:fillRect/>
          </a:stretch>
        </p:blipFill>
        <p:spPr>
          <a:xfrm>
            <a:off x="8519126" y="280517"/>
            <a:ext cx="3603622" cy="1517090"/>
          </a:xfrm>
          <a:prstGeom prst="rect">
            <a:avLst/>
          </a:prstGeom>
        </p:spPr>
      </p:pic>
      <p:pic>
        <p:nvPicPr>
          <p:cNvPr id="9" name="图片 8">
            <a:extLst>
              <a:ext uri="{FF2B5EF4-FFF2-40B4-BE49-F238E27FC236}">
                <a16:creationId xmlns:a16="http://schemas.microsoft.com/office/drawing/2014/main" id="{D587D82D-4DE2-4A92-A261-F752215A46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70" y="2757487"/>
            <a:ext cx="6810375" cy="1343025"/>
          </a:xfrm>
          <a:prstGeom prst="rect">
            <a:avLst/>
          </a:prstGeom>
        </p:spPr>
      </p:pic>
    </p:spTree>
    <p:extLst>
      <p:ext uri="{BB962C8B-B14F-4D97-AF65-F5344CB8AC3E}">
        <p14:creationId xmlns:p14="http://schemas.microsoft.com/office/powerpoint/2010/main" val="2808808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62" r="12288" b="15532"/>
          <a:stretch>
            <a:fillRect/>
          </a:stretch>
        </p:blipFill>
        <p:spPr>
          <a:xfrm>
            <a:off x="0" y="-32084"/>
            <a:ext cx="12192000" cy="6890084"/>
          </a:xfrm>
          <a:custGeom>
            <a:avLst/>
            <a:gdLst>
              <a:gd name="connsiteX0" fmla="*/ 519353 w 12136076"/>
              <a:gd name="connsiteY0" fmla="*/ 0 h 6890084"/>
              <a:gd name="connsiteX1" fmla="*/ 12018560 w 12136076"/>
              <a:gd name="connsiteY1" fmla="*/ 6650850 h 6890084"/>
              <a:gd name="connsiteX2" fmla="*/ 12136076 w 12136076"/>
              <a:gd name="connsiteY2" fmla="*/ 6890084 h 6890084"/>
              <a:gd name="connsiteX3" fmla="*/ 0 w 12136076"/>
              <a:gd name="connsiteY3" fmla="*/ 6890084 h 6890084"/>
              <a:gd name="connsiteX4" fmla="*/ 0 w 12136076"/>
              <a:gd name="connsiteY4" fmla="*/ 10483 h 6890084"/>
              <a:gd name="connsiteX5" fmla="*/ 190084 w 12136076"/>
              <a:gd name="connsiteY5" fmla="*/ 3835 h 6890084"/>
              <a:gd name="connsiteX6" fmla="*/ 519353 w 12136076"/>
              <a:gd name="connsiteY6" fmla="*/ 0 h 689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6076" h="6890084">
                <a:moveTo>
                  <a:pt x="519353" y="0"/>
                </a:moveTo>
                <a:cubicBezTo>
                  <a:pt x="5583386" y="0"/>
                  <a:pt x="9958264" y="2715605"/>
                  <a:pt x="12018560" y="6650850"/>
                </a:cubicBezTo>
                <a:lnTo>
                  <a:pt x="12136076" y="6890084"/>
                </a:lnTo>
                <a:lnTo>
                  <a:pt x="0" y="6890084"/>
                </a:lnTo>
                <a:lnTo>
                  <a:pt x="0" y="10483"/>
                </a:lnTo>
                <a:lnTo>
                  <a:pt x="190084" y="3835"/>
                </a:lnTo>
                <a:cubicBezTo>
                  <a:pt x="299503" y="1284"/>
                  <a:pt x="409265" y="0"/>
                  <a:pt x="519353" y="0"/>
                </a:cubicBezTo>
                <a:close/>
              </a:path>
            </a:pathLst>
          </a:custGeom>
        </p:spPr>
      </p:pic>
      <p:sp>
        <p:nvSpPr>
          <p:cNvPr id="4" name="任意多边形 7"/>
          <p:cNvSpPr/>
          <p:nvPr/>
        </p:nvSpPr>
        <p:spPr>
          <a:xfrm>
            <a:off x="0" y="-32084"/>
            <a:ext cx="12192000" cy="6890083"/>
          </a:xfrm>
          <a:custGeom>
            <a:avLst/>
            <a:gdLst>
              <a:gd name="connsiteX0" fmla="*/ 0 w 12192000"/>
              <a:gd name="connsiteY0" fmla="*/ 0 h 6890083"/>
              <a:gd name="connsiteX1" fmla="*/ 2658106 w 12192000"/>
              <a:gd name="connsiteY1" fmla="*/ 0 h 6890083"/>
              <a:gd name="connsiteX2" fmla="*/ 2901210 w 12192000"/>
              <a:gd name="connsiteY2" fmla="*/ 37266 h 6890083"/>
              <a:gd name="connsiteX3" fmla="*/ 11998859 w 12192000"/>
              <a:gd name="connsiteY3" fmla="*/ 6271463 h 6890083"/>
              <a:gd name="connsiteX4" fmla="*/ 12192000 w 12192000"/>
              <a:gd name="connsiteY4" fmla="*/ 6628087 h 6890083"/>
              <a:gd name="connsiteX5" fmla="*/ 12192000 w 12192000"/>
              <a:gd name="connsiteY5" fmla="*/ 6890083 h 6890083"/>
              <a:gd name="connsiteX6" fmla="*/ 0 w 12192000"/>
              <a:gd name="connsiteY6" fmla="*/ 6890083 h 68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90083">
                <a:moveTo>
                  <a:pt x="0" y="0"/>
                </a:moveTo>
                <a:lnTo>
                  <a:pt x="2658106" y="0"/>
                </a:lnTo>
                <a:lnTo>
                  <a:pt x="2901210" y="37266"/>
                </a:lnTo>
                <a:cubicBezTo>
                  <a:pt x="6858720" y="712464"/>
                  <a:pt x="10185617" y="3064224"/>
                  <a:pt x="11998859" y="6271463"/>
                </a:cubicBezTo>
                <a:lnTo>
                  <a:pt x="12192000" y="6628087"/>
                </a:lnTo>
                <a:lnTo>
                  <a:pt x="12192000" y="6890083"/>
                </a:lnTo>
                <a:lnTo>
                  <a:pt x="0" y="6890083"/>
                </a:lnTo>
                <a:close/>
              </a:path>
            </a:pathLst>
          </a:custGeom>
          <a:gradFill flip="none" rotWithShape="1">
            <a:gsLst>
              <a:gs pos="0">
                <a:schemeClr val="accent5">
                  <a:tint val="66000"/>
                  <a:satMod val="160000"/>
                  <a:alpha val="40000"/>
                </a:schemeClr>
              </a:gs>
              <a:gs pos="100000">
                <a:schemeClr val="accent5">
                  <a:tint val="23500"/>
                  <a:satMod val="160000"/>
                  <a:alpha val="70000"/>
                </a:schemeClr>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285"/>
          </a:p>
        </p:txBody>
      </p:sp>
      <p:sp>
        <p:nvSpPr>
          <p:cNvPr id="8" name="Part One"/>
          <p:cNvSpPr txBox="1"/>
          <p:nvPr/>
        </p:nvSpPr>
        <p:spPr>
          <a:xfrm>
            <a:off x="978326" y="1950303"/>
            <a:ext cx="2412574" cy="830997"/>
          </a:xfrm>
          <a:prstGeom prst="rect">
            <a:avLst/>
          </a:prstGeom>
          <a:noFill/>
        </p:spPr>
        <p:txBody>
          <a:bodyPr wrap="square" rtlCol="0">
            <a:spAutoFit/>
          </a:bodyPr>
          <a:lstStyle/>
          <a:p>
            <a:pPr algn="dist" defTabSz="457200"/>
            <a:r>
              <a:rPr lang="en-US" altLang="zh-CN"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02</a:t>
            </a:r>
          </a:p>
        </p:txBody>
      </p:sp>
      <p:cxnSp>
        <p:nvCxnSpPr>
          <p:cNvPr id="9" name="点缀线段"/>
          <p:cNvCxnSpPr/>
          <p:nvPr/>
        </p:nvCxnSpPr>
        <p:spPr>
          <a:xfrm>
            <a:off x="1079926" y="2781300"/>
            <a:ext cx="210142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基础扎实"/>
          <p:cNvSpPr txBox="1"/>
          <p:nvPr/>
        </p:nvSpPr>
        <p:spPr>
          <a:xfrm>
            <a:off x="740201" y="3012132"/>
            <a:ext cx="9337249" cy="1200329"/>
          </a:xfrm>
          <a:prstGeom prst="rect">
            <a:avLst/>
          </a:prstGeom>
          <a:noFill/>
        </p:spPr>
        <p:txBody>
          <a:bodyPr wrap="square" rtlCol="0">
            <a:spAutoFit/>
          </a:bodyPr>
          <a:lstStyle/>
          <a:p>
            <a:pPr algn="dist" defTabSz="457200"/>
            <a:r>
              <a:rPr lang="zh-CN" altLang="en-US" sz="7200" dirty="0"/>
              <a:t>课题研究内容与方法</a:t>
            </a:r>
            <a:endParaRPr lang="zh-CN" altLang="en-US" sz="72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a:extLst>
              <a:ext uri="{FF2B5EF4-FFF2-40B4-BE49-F238E27FC236}">
                <a16:creationId xmlns:a16="http://schemas.microsoft.com/office/drawing/2014/main" id="{71B1E1DF-BC65-48A5-92D8-597CE25821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441"/>
          <a:stretch>
            <a:fillRect/>
          </a:stretch>
        </p:blipFill>
        <p:spPr>
          <a:xfrm>
            <a:off x="8900866" y="218373"/>
            <a:ext cx="3603622" cy="15170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0001E-6D20-4B54-AEEA-241289CC73B1}"/>
              </a:ext>
            </a:extLst>
          </p:cNvPr>
          <p:cNvSpPr>
            <a:spLocks noGrp="1"/>
          </p:cNvSpPr>
          <p:nvPr>
            <p:ph type="title"/>
          </p:nvPr>
        </p:nvSpPr>
        <p:spPr/>
        <p:txBody>
          <a:bodyPr/>
          <a:lstStyle/>
          <a:p>
            <a:r>
              <a:rPr lang="zh-CN" altLang="en-US" dirty="0"/>
              <a:t>课题研究内容</a:t>
            </a:r>
            <a:b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br>
            <a:endParaRPr lang="zh-CN" altLang="en-US" dirty="0"/>
          </a:p>
        </p:txBody>
      </p:sp>
      <p:pic>
        <p:nvPicPr>
          <p:cNvPr id="9" name="内容占位符 8">
            <a:extLst>
              <a:ext uri="{FF2B5EF4-FFF2-40B4-BE49-F238E27FC236}">
                <a16:creationId xmlns:a16="http://schemas.microsoft.com/office/drawing/2014/main" id="{5B7BF03B-7155-44AF-B297-979F7B028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75" y="2019300"/>
            <a:ext cx="11952783" cy="3476625"/>
          </a:xfrm>
        </p:spPr>
      </p:pic>
    </p:spTree>
    <p:extLst>
      <p:ext uri="{BB962C8B-B14F-4D97-AF65-F5344CB8AC3E}">
        <p14:creationId xmlns:p14="http://schemas.microsoft.com/office/powerpoint/2010/main" val="33838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9085B-F314-4290-900C-DF8FF11529F5}"/>
              </a:ext>
            </a:extLst>
          </p:cNvPr>
          <p:cNvSpPr>
            <a:spLocks noGrp="1"/>
          </p:cNvSpPr>
          <p:nvPr>
            <p:ph type="title"/>
          </p:nvPr>
        </p:nvSpPr>
        <p:spPr>
          <a:xfrm>
            <a:off x="400050" y="203993"/>
            <a:ext cx="10515600" cy="1325563"/>
          </a:xfrm>
        </p:spPr>
        <p:txBody>
          <a:bodyPr/>
          <a:lstStyle/>
          <a:p>
            <a:r>
              <a:rPr lang="zh-CN" altLang="en-US" dirty="0"/>
              <a:t>课题研究方法</a:t>
            </a:r>
            <a:b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br>
            <a:endParaRPr lang="zh-CN" altLang="en-US" dirty="0"/>
          </a:p>
        </p:txBody>
      </p:sp>
      <p:pic>
        <p:nvPicPr>
          <p:cNvPr id="5" name="内容占位符 4">
            <a:extLst>
              <a:ext uri="{FF2B5EF4-FFF2-40B4-BE49-F238E27FC236}">
                <a16:creationId xmlns:a16="http://schemas.microsoft.com/office/drawing/2014/main" id="{CA625E18-2A85-4258-90DC-890FB91D75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5781"/>
            <a:ext cx="10201275" cy="4333875"/>
          </a:xfrm>
        </p:spPr>
      </p:pic>
    </p:spTree>
    <p:extLst>
      <p:ext uri="{BB962C8B-B14F-4D97-AF65-F5344CB8AC3E}">
        <p14:creationId xmlns:p14="http://schemas.microsoft.com/office/powerpoint/2010/main" val="32565462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428</Words>
  <Application>Microsoft Office PowerPoint</Application>
  <PresentationFormat>宽屏</PresentationFormat>
  <Paragraphs>43</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宋体</vt:lpstr>
      <vt:lpstr>微软雅黑</vt:lpstr>
      <vt:lpstr>Arial</vt:lpstr>
      <vt:lpstr>Calibri</vt:lpstr>
      <vt:lpstr>Calibri Light</vt:lpstr>
      <vt:lpstr>Segoe UI Black</vt:lpstr>
      <vt:lpstr>Times New Roman</vt:lpstr>
      <vt:lpstr>Office 主题</vt:lpstr>
      <vt:lpstr>PowerPoint 演示文稿</vt:lpstr>
      <vt:lpstr>PowerPoint 演示文稿</vt:lpstr>
      <vt:lpstr>PowerPoint 演示文稿</vt:lpstr>
      <vt:lpstr>（一）立项背景</vt:lpstr>
      <vt:lpstr>PowerPoint 演示文稿</vt:lpstr>
      <vt:lpstr>PowerPoint 演示文稿</vt:lpstr>
      <vt:lpstr>PowerPoint 演示文稿</vt:lpstr>
      <vt:lpstr>课题研究内容 </vt:lpstr>
      <vt:lpstr>课题研究方法 </vt:lpstr>
      <vt:lpstr>课题研究过程</vt:lpstr>
      <vt:lpstr>课题研究结果</vt:lpstr>
      <vt:lpstr>PowerPoint 演示文稿</vt:lpstr>
      <vt:lpstr>课题研究成果——Ypa！俄语学习助手APP</vt:lpstr>
      <vt:lpstr>APP主要界面展示</vt:lpstr>
      <vt:lpstr>用户满意度逐步提升</vt:lpstr>
      <vt:lpstr>PowerPoint 演示文稿</vt:lpstr>
      <vt:lpstr>PowerPoint 演示文稿</vt:lpstr>
      <vt:lpstr>创新工坊功能：提供学习的创新性方法</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FranklinZQuantum</dc:creator>
  <cp:lastModifiedBy>FanZiqi</cp:lastModifiedBy>
  <cp:revision>12</cp:revision>
  <dcterms:created xsi:type="dcterms:W3CDTF">2019-07-12T14:46:09Z</dcterms:created>
  <dcterms:modified xsi:type="dcterms:W3CDTF">2020-02-25T11:50:15Z</dcterms:modified>
</cp:coreProperties>
</file>