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</p:sldMasterIdLst>
  <p:notesMasterIdLst>
    <p:notesMasterId r:id="rId6"/>
  </p:notesMasterIdLst>
  <p:sldIdLst>
    <p:sldId id="257" r:id="rId5"/>
    <p:sldId id="269" r:id="rId7"/>
    <p:sldId id="272" r:id="rId8"/>
    <p:sldId id="337" r:id="rId9"/>
    <p:sldId id="355" r:id="rId10"/>
    <p:sldId id="369" r:id="rId11"/>
    <p:sldId id="362" r:id="rId12"/>
    <p:sldId id="357" r:id="rId13"/>
    <p:sldId id="358" r:id="rId14"/>
    <p:sldId id="360" r:id="rId15"/>
    <p:sldId id="361" r:id="rId16"/>
    <p:sldId id="364" r:id="rId17"/>
    <p:sldId id="359" r:id="rId18"/>
    <p:sldId id="363" r:id="rId19"/>
    <p:sldId id="366" r:id="rId20"/>
    <p:sldId id="356" r:id="rId21"/>
    <p:sldId id="370" r:id="rId22"/>
    <p:sldId id="365" r:id="rId23"/>
    <p:sldId id="372" r:id="rId24"/>
    <p:sldId id="36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1911E6D-7290-4F44-B658-7316C95EF084}">
          <p14:sldIdLst>
            <p14:sldId id="257"/>
            <p14:sldId id="269"/>
            <p14:sldId id="272"/>
            <p14:sldId id="337"/>
            <p14:sldId id="355"/>
            <p14:sldId id="369"/>
            <p14:sldId id="362"/>
            <p14:sldId id="357"/>
            <p14:sldId id="358"/>
            <p14:sldId id="360"/>
            <p14:sldId id="361"/>
            <p14:sldId id="364"/>
            <p14:sldId id="359"/>
            <p14:sldId id="363"/>
            <p14:sldId id="366"/>
            <p14:sldId id="356"/>
            <p14:sldId id="370"/>
            <p14:sldId id="365"/>
            <p14:sldId id="372"/>
            <p14:sldId id="36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马 东阳" initials="马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1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52" autoAdjust="0"/>
  </p:normalViewPr>
  <p:slideViewPr>
    <p:cSldViewPr snapToGrid="0">
      <p:cViewPr varScale="1">
        <p:scale>
          <a:sx n="108" d="100"/>
          <a:sy n="108" d="100"/>
        </p:scale>
        <p:origin x="389" y="-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21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A8F88-4BD2-4A4B-A1C9-50D16632E9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2299-E8CB-44DE-84D4-299E60AF09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12299-E8CB-44DE-84D4-299E60AF09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这是部分</a:t>
            </a:r>
            <a:r>
              <a:rPr lang="en-US" altLang="zh-CN"/>
              <a:t>T-REx</a:t>
            </a:r>
            <a:r>
              <a:rPr lang="zh-CN" altLang="en-US"/>
              <a:t>和</a:t>
            </a:r>
            <a:r>
              <a:rPr lang="en-US" altLang="zh-CN"/>
              <a:t>ConceptNet</a:t>
            </a:r>
            <a:r>
              <a:rPr lang="zh-CN" altLang="en-US"/>
              <a:t>数据集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模型考虑了两种，一种是单向的，一种是双向的。单向的语言模型是只是考虑当前</a:t>
            </a:r>
            <a:r>
              <a:rPr lang="en-US" altLang="zh-CN"/>
              <a:t>token</a:t>
            </a:r>
            <a:r>
              <a:rPr lang="zh-CN" altLang="en-US"/>
              <a:t>前的句子，双向的语言模型考虑当前</a:t>
            </a:r>
            <a:r>
              <a:rPr lang="en-US" altLang="zh-CN"/>
              <a:t>token</a:t>
            </a:r>
            <a:r>
              <a:rPr lang="zh-CN" altLang="en-US"/>
              <a:t>的前面和后面的上下文句子，能表示</a:t>
            </a:r>
            <a:r>
              <a:rPr lang="zh-CN" altLang="en-US"/>
              <a:t>更多信息。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这是数据集和模型的总览图</a:t>
            </a:r>
            <a:r>
              <a:rPr lang="en-US" altLang="zh-CN" u="heavy"/>
              <a:t> </a:t>
            </a:r>
            <a:endParaRPr lang="en-US" altLang="zh-CN" u="heavy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论文种也设置了传统的提取实体关系的方法作为</a:t>
            </a:r>
            <a:r>
              <a:rPr lang="en-US" altLang="zh-CN"/>
              <a:t>baseline</a:t>
            </a:r>
            <a:r>
              <a:rPr lang="zh-CN" altLang="en-US"/>
              <a:t>，第一种是</a:t>
            </a:r>
            <a:r>
              <a:rPr lang="en-US" altLang="zh-CN"/>
              <a:t>Freq</a:t>
            </a:r>
            <a:r>
              <a:rPr lang="zh-CN" altLang="en-US"/>
              <a:t>，排序规则是对于一种给定的关系，单词作为</a:t>
            </a:r>
            <a:r>
              <a:rPr lang="en-US" altLang="zh-CN"/>
              <a:t>objects</a:t>
            </a:r>
            <a:r>
              <a:rPr lang="zh-CN" altLang="en-US"/>
              <a:t>出现次数越多排名越高，探究的是一个语言模型的上限性能，因为对于某一种特定的关系，总是预测同一个答案。第二种</a:t>
            </a:r>
            <a:r>
              <a:rPr lang="en-US" altLang="zh-CN"/>
              <a:t>RE</a:t>
            </a:r>
            <a:r>
              <a:rPr lang="zh-CN" altLang="en-US"/>
              <a:t>，就是提取关系三元组构造知识图谱，排序规则是根据置信分数排序。第三种是</a:t>
            </a:r>
            <a:r>
              <a:rPr lang="en-US" altLang="zh-CN"/>
              <a:t>DrQA</a:t>
            </a:r>
            <a:r>
              <a:rPr lang="zh-CN" altLang="en-US"/>
              <a:t>，首先从海量文章中检索到相关的文章，然后用模型提取答案，主要用于开放域的</a:t>
            </a:r>
            <a:r>
              <a:rPr lang="zh-CN" altLang="en-US"/>
              <a:t>问答。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结果图示如下我们可以看到，</a:t>
            </a:r>
            <a:r>
              <a:rPr lang="en-US" altLang="zh-CN"/>
              <a:t>BERT-large</a:t>
            </a:r>
            <a:r>
              <a:rPr lang="zh-CN" altLang="en-US"/>
              <a:t>在多个数据集上表现</a:t>
            </a:r>
            <a:r>
              <a:rPr lang="zh-CN" altLang="en-US"/>
              <a:t>都很好。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对于</a:t>
            </a:r>
            <a:r>
              <a:rPr lang="en-US" altLang="zh-CN"/>
              <a:t>Google-RE</a:t>
            </a:r>
            <a:r>
              <a:rPr lang="zh-CN" altLang="en-US"/>
              <a:t>，</a:t>
            </a:r>
            <a:r>
              <a:rPr lang="en-US" altLang="zh-CN"/>
              <a:t>BL</a:t>
            </a:r>
            <a:r>
              <a:rPr lang="zh-CN" altLang="en-US"/>
              <a:t>最好，虽然有可能是测试时遇到了训练时相同的数据，但作者提到其实好的结果是来源于</a:t>
            </a:r>
            <a:r>
              <a:rPr lang="en-US" altLang="zh-CN"/>
              <a:t>subjects</a:t>
            </a:r>
            <a:r>
              <a:rPr lang="zh-CN" altLang="en-US"/>
              <a:t>和</a:t>
            </a:r>
            <a:r>
              <a:rPr lang="en-US" altLang="zh-CN"/>
              <a:t>objects</a:t>
            </a:r>
            <a:r>
              <a:rPr lang="zh-CN" altLang="en-US"/>
              <a:t>的共现模式，就是两者常常出现在同一个上下文中。</a:t>
            </a:r>
            <a:r>
              <a:rPr lang="en-US" altLang="zh-CN"/>
              <a:t>RE-Oracle</a:t>
            </a:r>
            <a:r>
              <a:rPr lang="zh-CN" altLang="en-US"/>
              <a:t>表现的也很好是因为测试集和训练集有重合同时有实体连接机制。</a:t>
            </a:r>
            <a:r>
              <a:rPr lang="en-US" altLang="zh-CN"/>
              <a:t>T-REx</a:t>
            </a:r>
            <a:r>
              <a:rPr lang="zh-CN" altLang="en-US"/>
              <a:t>数据集带来的结果是在</a:t>
            </a:r>
            <a:r>
              <a:rPr lang="en-US" altLang="zh-CN"/>
              <a:t>1-to-1</a:t>
            </a:r>
            <a:r>
              <a:rPr lang="zh-CN" altLang="en-US"/>
              <a:t>的实体关系中表现很好，在多对多的关系中表现不够理想，即便</a:t>
            </a:r>
            <a:r>
              <a:rPr lang="en-US" altLang="zh-CN"/>
              <a:t>rank</a:t>
            </a:r>
            <a:r>
              <a:rPr lang="zh-CN" altLang="en-US"/>
              <a:t>不是第一位，只要足够高也能很好的利用学习到的知识预测出正确答案。而且即便预测出的答案不正确，也能正确预测出答案的类型。</a:t>
            </a:r>
            <a:r>
              <a:rPr lang="en-US" altLang="zh-CN"/>
              <a:t>ConceptNet</a:t>
            </a:r>
            <a:r>
              <a:rPr lang="zh-CN" altLang="en-US"/>
              <a:t>和</a:t>
            </a:r>
            <a:r>
              <a:rPr lang="en-US" altLang="zh-CN"/>
              <a:t>SQuAD</a:t>
            </a:r>
            <a:r>
              <a:rPr lang="zh-CN" altLang="en-US"/>
              <a:t>都是</a:t>
            </a:r>
            <a:r>
              <a:rPr lang="en-US" altLang="zh-CN"/>
              <a:t>BERTL</a:t>
            </a:r>
            <a:r>
              <a:rPr lang="zh-CN" altLang="en-US"/>
              <a:t>表现最好，因为模型没有用任何监督数据微调，所以尽管比不上</a:t>
            </a:r>
            <a:r>
              <a:rPr lang="en-US" altLang="zh-CN"/>
              <a:t>DrQA</a:t>
            </a:r>
            <a:r>
              <a:rPr lang="zh-CN" altLang="en-US"/>
              <a:t>，但是在</a:t>
            </a:r>
            <a:r>
              <a:rPr lang="en-US" altLang="zh-CN"/>
              <a:t>top 10</a:t>
            </a:r>
            <a:r>
              <a:rPr lang="zh-CN" altLang="en-US"/>
              <a:t>的精度上就已经相差不大</a:t>
            </a:r>
            <a:r>
              <a:rPr lang="zh-CN" altLang="en-US"/>
              <a:t>了。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总而言之，在各种语言模型中，</a:t>
            </a:r>
            <a:r>
              <a:rPr lang="en-US" altLang="zh-CN"/>
              <a:t>bertL</a:t>
            </a:r>
            <a:r>
              <a:rPr lang="zh-CN" altLang="en-US"/>
              <a:t>表现的最好，在开放域问答上没有经过微调的情况下达到了</a:t>
            </a:r>
            <a:r>
              <a:rPr lang="en-US" altLang="zh-CN"/>
              <a:t>57.1%</a:t>
            </a:r>
            <a:r>
              <a:rPr lang="zh-CN" altLang="en-US"/>
              <a:t>的</a:t>
            </a:r>
            <a:r>
              <a:rPr lang="en-US" altLang="zh-CN"/>
              <a:t>top 10</a:t>
            </a:r>
            <a:r>
              <a:rPr lang="zh-CN" altLang="en-US"/>
              <a:t>的精确度，同时它对</a:t>
            </a:r>
            <a:r>
              <a:rPr lang="en-US" altLang="zh-CN"/>
              <a:t>query</a:t>
            </a:r>
            <a:r>
              <a:rPr lang="zh-CN" altLang="en-US"/>
              <a:t>模板变化更具有鲁棒性。这来源于它在训练时能更好的捕获知识并在测试时复现</a:t>
            </a:r>
            <a:r>
              <a:rPr lang="zh-CN" altLang="en-US"/>
              <a:t>知识。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12299-E8CB-44DE-84D4-299E60AF09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论文中详细分析了为什么</a:t>
            </a:r>
            <a:r>
              <a:rPr lang="en-US" altLang="zh-CN"/>
              <a:t>BERTl</a:t>
            </a:r>
            <a:r>
              <a:rPr lang="zh-CN" altLang="en-US"/>
              <a:t>能表现这么好的原因，探究了皮尔逊系统和一系列条件因素的相关性。</a:t>
            </a:r>
            <a:r>
              <a:rPr lang="en-US" altLang="zh-CN" u="heavy"/>
              <a:t> </a:t>
            </a:r>
            <a:r>
              <a:rPr lang="zh-CN" altLang="en-US"/>
              <a:t>论文中给了以上这些因素，可以看出</a:t>
            </a:r>
            <a:r>
              <a:rPr lang="en-US" altLang="zh-CN"/>
              <a:t>LPFP</a:t>
            </a:r>
            <a:r>
              <a:rPr lang="zh-CN" altLang="en-US"/>
              <a:t>最相关，</a:t>
            </a:r>
            <a:r>
              <a:rPr lang="en-US" altLang="zh-CN"/>
              <a:t>LPFP</a:t>
            </a:r>
            <a:r>
              <a:rPr lang="zh-CN" altLang="en-US"/>
              <a:t>就是</a:t>
            </a:r>
            <a:r>
              <a:rPr lang="en-US" altLang="zh-CN"/>
              <a:t>rank first </a:t>
            </a:r>
            <a:r>
              <a:rPr lang="zh-CN" altLang="en-US"/>
              <a:t>的那个</a:t>
            </a:r>
            <a:r>
              <a:rPr lang="en-US" altLang="zh-CN"/>
              <a:t>token</a:t>
            </a:r>
            <a:r>
              <a:rPr lang="zh-CN" altLang="en-US"/>
              <a:t>的概率对数。说明</a:t>
            </a:r>
            <a:r>
              <a:rPr lang="en-US" altLang="zh-CN"/>
              <a:t>bert</a:t>
            </a:r>
            <a:r>
              <a:rPr lang="zh-CN" altLang="en-US"/>
              <a:t>在预测范围内有很高的置信度。</a:t>
            </a:r>
            <a:endParaRPr lang="zh-CN" altLang="en-US" u="heavy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这张图表现的是同一种实体关系不同的</a:t>
            </a:r>
            <a:r>
              <a:rPr lang="en-US" altLang="zh-CN"/>
              <a:t>query</a:t>
            </a:r>
            <a:r>
              <a:rPr lang="zh-CN" altLang="en-US"/>
              <a:t>模板对结果的影响。可以看出</a:t>
            </a:r>
            <a:r>
              <a:rPr lang="en-US" altLang="zh-CN"/>
              <a:t>bert</a:t>
            </a:r>
            <a:r>
              <a:rPr lang="zh-CN" altLang="en-US"/>
              <a:t>和</a:t>
            </a:r>
            <a:r>
              <a:rPr lang="en-US" altLang="zh-CN"/>
              <a:t>bertl</a:t>
            </a:r>
            <a:r>
              <a:rPr lang="zh-CN" altLang="en-US"/>
              <a:t>平均</a:t>
            </a:r>
            <a:r>
              <a:rPr lang="en-US" altLang="zh-CN"/>
              <a:t>rank</a:t>
            </a:r>
            <a:r>
              <a:rPr lang="zh-CN" altLang="en-US"/>
              <a:t>最靠前，表现更好。并且变化是最小的。因为</a:t>
            </a:r>
            <a:r>
              <a:rPr lang="en-US" altLang="zh-CN"/>
              <a:t>bert</a:t>
            </a:r>
            <a:r>
              <a:rPr lang="zh-CN" altLang="en-US"/>
              <a:t>和</a:t>
            </a:r>
            <a:r>
              <a:rPr lang="en-US" altLang="zh-CN"/>
              <a:t>bertlarge</a:t>
            </a:r>
            <a:r>
              <a:rPr lang="zh-CN" altLang="en-US"/>
              <a:t>都是在大量的</a:t>
            </a:r>
            <a:r>
              <a:rPr lang="en-US" altLang="zh-CN"/>
              <a:t>Wiki</a:t>
            </a:r>
            <a:r>
              <a:rPr lang="zh-CN" altLang="en-US"/>
              <a:t>百科的数据上训练可能在测试时遇到相同的</a:t>
            </a:r>
            <a:r>
              <a:rPr lang="zh-CN" altLang="en-US"/>
              <a:t>知识。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12299-E8CB-44DE-84D4-299E60AF09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这篇论文的方法很简单，就是用模型通过完形填空的方法去做关系提取任务。论文中主要深入分析了不同数据集和不同模型带来结果的不同，里面的分析方法还是值得借鉴的。我们也可以从实验中看出</a:t>
            </a:r>
            <a:r>
              <a:rPr lang="en-US" altLang="zh-CN"/>
              <a:t>bert</a:t>
            </a:r>
            <a:r>
              <a:rPr lang="zh-CN" altLang="en-US"/>
              <a:t>表现最好的时从</a:t>
            </a:r>
            <a:r>
              <a:rPr lang="en-US" altLang="zh-CN"/>
              <a:t>wiki</a:t>
            </a:r>
            <a:r>
              <a:rPr lang="zh-CN" altLang="en-US"/>
              <a:t>提取出来的一对一的关系，</a:t>
            </a:r>
            <a:r>
              <a:rPr lang="en-US" altLang="zh-CN"/>
              <a:t>bert</a:t>
            </a:r>
            <a:r>
              <a:rPr lang="zh-CN" altLang="en-US"/>
              <a:t>也是在</a:t>
            </a:r>
            <a:r>
              <a:rPr lang="en-US" altLang="zh-CN"/>
              <a:t>wik</a:t>
            </a:r>
            <a:r>
              <a:rPr lang="zh-CN" altLang="en-US"/>
              <a:t>百科数据上训练的，所以</a:t>
            </a:r>
            <a:r>
              <a:rPr lang="en-US" altLang="zh-CN"/>
              <a:t>bert</a:t>
            </a:r>
            <a:r>
              <a:rPr lang="zh-CN" altLang="en-US"/>
              <a:t>好并不让人感到意外，而最关注的是在开放域上的表现力，如果条件放开到前前</a:t>
            </a:r>
            <a:r>
              <a:rPr lang="en-US" altLang="zh-CN"/>
              <a:t>10</a:t>
            </a:r>
            <a:r>
              <a:rPr lang="zh-CN" altLang="en-US"/>
              <a:t>个的精度，还是取得了一个还可以的成绩。但是这种方法还是一个非常大的创新，在未来数据不断扩展，深度学习的方法会有很大的提升，而传统方法难以扩展，且不会随着数据量增多表现</a:t>
            </a:r>
            <a:r>
              <a:rPr lang="zh-CN" altLang="en-US"/>
              <a:t>更好。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12299-E8CB-44DE-84D4-299E60AF09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本文首先比较了传统的</a:t>
            </a:r>
            <a:r>
              <a:rPr lang="en-US" altLang="zh-CN"/>
              <a:t>Knowledge base</a:t>
            </a:r>
            <a:r>
              <a:rPr lang="zh-CN" altLang="en-US"/>
              <a:t>提取关系和用语言模型通过深度学习提取关系两者方法的不同，可以看出</a:t>
            </a:r>
            <a:r>
              <a:rPr lang="en-US" altLang="zh-CN"/>
              <a:t>KB</a:t>
            </a:r>
            <a:r>
              <a:rPr lang="zh-CN" altLang="en-US"/>
              <a:t>是使用大量标注过的有监督数据构造出包含一系列（</a:t>
            </a:r>
            <a:r>
              <a:rPr lang="en-US" altLang="zh-CN"/>
              <a:t>subjects,relation,objects</a:t>
            </a:r>
            <a:r>
              <a:rPr lang="zh-CN" altLang="en-US"/>
              <a:t>）三元组的知识图谱，查询时通过访问这个知识图谱得到答案，如果要扩充这个知识图谱，需要多个</a:t>
            </a:r>
            <a:r>
              <a:rPr lang="en-US" altLang="zh-CN"/>
              <a:t>nlp pipline</a:t>
            </a:r>
            <a:r>
              <a:rPr lang="zh-CN" altLang="en-US"/>
              <a:t>，包括实体提取，共指消解，实体链接和关系提取等，在这些步骤中可能导致错误的累积和传递。本文提出的用深度学习做关系提取的方法基于的背景是</a:t>
            </a:r>
            <a:r>
              <a:rPr lang="en-US" altLang="zh-CN"/>
              <a:t>1. </a:t>
            </a:r>
            <a:r>
              <a:rPr lang="zh-CN" altLang="en-US"/>
              <a:t>预训练的语言模型包含实体关系的知识，本文探究的是现有的预训练模型储存的知识而不是捕获知识的能力。第二个背景是预训练中通过预测被</a:t>
            </a:r>
            <a:r>
              <a:rPr lang="en-US" altLang="zh-CN"/>
              <a:t>mask</a:t>
            </a:r>
            <a:r>
              <a:rPr lang="zh-CN" altLang="en-US"/>
              <a:t>掉的</a:t>
            </a:r>
            <a:r>
              <a:rPr lang="en-US" altLang="zh-CN"/>
              <a:t>token</a:t>
            </a:r>
            <a:r>
              <a:rPr lang="zh-CN" altLang="en-US"/>
              <a:t>得到答案。优点是不需要</a:t>
            </a:r>
            <a:r>
              <a:rPr lang="en-US" altLang="zh-CN"/>
              <a:t>schma enginerring</a:t>
            </a:r>
            <a:r>
              <a:rPr lang="zh-CN" altLang="en-US"/>
              <a:t>，不需要人工注释，支持开放域问答易于扩展新的实体</a:t>
            </a:r>
            <a:r>
              <a:rPr lang="zh-CN" altLang="en-US"/>
              <a:t>关系。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这张图举例表现了两种方法的</a:t>
            </a:r>
            <a:r>
              <a:rPr lang="zh-CN" altLang="en-US"/>
              <a:t>区别。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12299-E8CB-44DE-84D4-299E60AF09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本文的评测方法是构造一个</a:t>
            </a:r>
            <a:r>
              <a:rPr lang="en-US" altLang="zh-CN"/>
              <a:t>LAMA probe</a:t>
            </a:r>
            <a:r>
              <a:rPr lang="zh-CN" altLang="en-US"/>
              <a:t>数据集，用这个数据集可以衡量一个语言模型包含实体知识的信息量。具体方式为在候选词库中，真实的答案</a:t>
            </a:r>
            <a:r>
              <a:rPr lang="en-US" altLang="zh-CN"/>
              <a:t>rank</a:t>
            </a:r>
            <a:r>
              <a:rPr lang="zh-CN" altLang="en-US"/>
              <a:t>越高，说明模型具有更多的知识。在这个数据集中有几条规则，</a:t>
            </a:r>
            <a:r>
              <a:rPr lang="en-US" altLang="zh-CN"/>
              <a:t>1. </a:t>
            </a:r>
            <a:r>
              <a:rPr lang="en-US" altLang="zh-CN" u="heavy"/>
              <a:t> </a:t>
            </a:r>
            <a:r>
              <a:rPr lang="zh-CN" altLang="en-US"/>
              <a:t>通过人工设计不同模板探究</a:t>
            </a:r>
            <a:r>
              <a:rPr lang="en-US" altLang="zh-CN"/>
              <a:t>query</a:t>
            </a:r>
            <a:r>
              <a:rPr lang="zh-CN" altLang="en-US"/>
              <a:t>的变化带来的影响，这个可以探索到模型具有知识的最少量。</a:t>
            </a:r>
            <a:r>
              <a:rPr lang="en-US" altLang="zh-CN"/>
              <a:t>2. </a:t>
            </a:r>
            <a:r>
              <a:rPr lang="zh-CN" altLang="en-US"/>
              <a:t>论文实验是针对单</a:t>
            </a:r>
            <a:r>
              <a:rPr lang="en-US" altLang="zh-CN"/>
              <a:t>token</a:t>
            </a:r>
            <a:r>
              <a:rPr lang="zh-CN" altLang="en-US"/>
              <a:t>的</a:t>
            </a:r>
            <a:r>
              <a:rPr lang="en-US" altLang="zh-CN"/>
              <a:t>objects</a:t>
            </a:r>
            <a:r>
              <a:rPr lang="zh-CN" altLang="en-US"/>
              <a:t>，因为多个实体的解码过程中会引入很多参数，会影响最后的结果。</a:t>
            </a:r>
            <a:r>
              <a:rPr lang="en-US" altLang="zh-CN"/>
              <a:t>3. </a:t>
            </a:r>
            <a:r>
              <a:rPr lang="zh-CN" altLang="en-US"/>
              <a:t>只是</a:t>
            </a:r>
            <a:r>
              <a:rPr lang="en-US" altLang="zh-CN"/>
              <a:t>mask</a:t>
            </a:r>
            <a:r>
              <a:rPr lang="zh-CN" altLang="en-US"/>
              <a:t>掉</a:t>
            </a:r>
            <a:r>
              <a:rPr lang="en-US" altLang="zh-CN"/>
              <a:t>objects</a:t>
            </a:r>
            <a:r>
              <a:rPr lang="zh-CN" altLang="en-US"/>
              <a:t>，得到的实体关系反过来就是</a:t>
            </a:r>
            <a:r>
              <a:rPr lang="en-US" altLang="zh-CN"/>
              <a:t>subjects</a:t>
            </a:r>
            <a:r>
              <a:rPr lang="zh-CN" altLang="en-US"/>
              <a:t>，不对</a:t>
            </a:r>
            <a:r>
              <a:rPr lang="en-US" altLang="zh-CN"/>
              <a:t>relation</a:t>
            </a:r>
            <a:r>
              <a:rPr lang="zh-CN" altLang="en-US"/>
              <a:t>做实验是因为</a:t>
            </a:r>
            <a:r>
              <a:rPr lang="en-US" altLang="zh-CN"/>
              <a:t>relation</a:t>
            </a:r>
            <a:r>
              <a:rPr lang="zh-CN" altLang="en-US"/>
              <a:t>一般包含多个</a:t>
            </a:r>
            <a:r>
              <a:rPr lang="en-US" altLang="zh-CN"/>
              <a:t>token</a:t>
            </a:r>
            <a:r>
              <a:rPr lang="zh-CN" altLang="en-US"/>
              <a:t>，而且关系的表达也不</a:t>
            </a:r>
            <a:r>
              <a:rPr lang="zh-CN" altLang="en-US"/>
              <a:t>唯一。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论文中采用了四种数据集，</a:t>
            </a:r>
            <a:r>
              <a:rPr lang="en-US" altLang="zh-CN"/>
              <a:t>Google-RE</a:t>
            </a:r>
            <a:r>
              <a:rPr lang="zh-CN" altLang="en-US"/>
              <a:t>中从</a:t>
            </a:r>
            <a:r>
              <a:rPr lang="en-US" altLang="zh-CN"/>
              <a:t>wiki</a:t>
            </a:r>
            <a:r>
              <a:rPr lang="zh-CN" altLang="en-US"/>
              <a:t>提取了三种关系，分别设计了对应的模板；</a:t>
            </a:r>
            <a:r>
              <a:rPr lang="en-US" altLang="zh-CN"/>
              <a:t>T-RE</a:t>
            </a:r>
            <a:r>
              <a:rPr lang="zh-CN" altLang="en-US"/>
              <a:t>从</a:t>
            </a:r>
            <a:r>
              <a:rPr lang="en-US" altLang="zh-CN"/>
              <a:t>wki</a:t>
            </a:r>
            <a:r>
              <a:rPr lang="zh-CN" altLang="en-US"/>
              <a:t>提取了</a:t>
            </a:r>
            <a:r>
              <a:rPr lang="en-US" altLang="zh-CN"/>
              <a:t>41</a:t>
            </a:r>
            <a:r>
              <a:rPr lang="zh-CN" altLang="en-US"/>
              <a:t>种关系，并为每一种设计了模板。</a:t>
            </a:r>
            <a:r>
              <a:rPr lang="en-US" altLang="zh-CN"/>
              <a:t>ConceptNet</a:t>
            </a:r>
            <a:r>
              <a:rPr lang="zh-CN" altLang="en-US"/>
              <a:t>提取了</a:t>
            </a:r>
            <a:r>
              <a:rPr lang="en-US" altLang="zh-CN"/>
              <a:t>16</a:t>
            </a:r>
            <a:r>
              <a:rPr lang="zh-CN" altLang="en-US"/>
              <a:t>种常识的实体关系，并改造句式，最后一种是</a:t>
            </a:r>
            <a:r>
              <a:rPr lang="en-US" altLang="zh-CN"/>
              <a:t>SQuAD</a:t>
            </a:r>
            <a:r>
              <a:rPr lang="zh-CN" altLang="en-US"/>
              <a:t>，</a:t>
            </a:r>
            <a:r>
              <a:rPr lang="zh-CN" altLang="en-US"/>
              <a:t>选取了</a:t>
            </a:r>
            <a:r>
              <a:rPr lang="en-US" altLang="zh-CN"/>
              <a:t>305</a:t>
            </a:r>
            <a:r>
              <a:rPr lang="zh-CN" altLang="en-US"/>
              <a:t>个问题，并且改写其中的问题表示为我们需要的模板</a:t>
            </a:r>
            <a:r>
              <a:rPr lang="zh-CN" altLang="en-US"/>
              <a:t>形式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D89E-A88C-4382-BB09-5FB1E2DEC5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8093-9F89-41B2-A14D-53E4980E78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D89E-A88C-4382-BB09-5FB1E2DEC5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8093-9F89-41B2-A14D-53E4980E78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D89E-A88C-4382-BB09-5FB1E2DEC5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8093-9F89-41B2-A14D-53E4980E78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25"/>
            <a:ext cx="10363200" cy="14700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12F2-2E7B-A246-B8CE-D9F7F902574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1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845"/>
              </a:spcBef>
              <a:defRPr sz="3385"/>
            </a:lvl1pPr>
            <a:lvl2pPr>
              <a:lnSpc>
                <a:spcPct val="120000"/>
              </a:lnSpc>
              <a:spcBef>
                <a:spcPts val="845"/>
              </a:spcBef>
              <a:defRPr sz="2540"/>
            </a:lvl2pPr>
            <a:lvl3pPr>
              <a:lnSpc>
                <a:spcPct val="120000"/>
              </a:lnSpc>
              <a:spcBef>
                <a:spcPts val="845"/>
              </a:spcBef>
              <a:defRPr sz="2115"/>
            </a:lvl3pPr>
            <a:lvl4pPr>
              <a:lnSpc>
                <a:spcPct val="120000"/>
              </a:lnSpc>
              <a:spcBef>
                <a:spcPts val="845"/>
              </a:spcBef>
              <a:defRPr sz="1905"/>
            </a:lvl4pPr>
            <a:lvl5pPr>
              <a:lnSpc>
                <a:spcPct val="120000"/>
              </a:lnSpc>
              <a:spcBef>
                <a:spcPts val="845"/>
              </a:spcBef>
              <a:defRPr sz="1905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6BF1-D799-FC43-ABD7-CBCD563BD99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1510"/>
          <p:cNvPicPr>
            <a:picLocks noChangeArrowheads="1"/>
          </p:cNvPicPr>
          <p:nvPr userDrawn="1"/>
        </p:nvPicPr>
        <p:blipFill>
          <a:blip r:embed="rId2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4320000" flipH="1">
            <a:off x="148919" y="3246222"/>
            <a:ext cx="3225713" cy="5154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510"/>
          <p:cNvPicPr>
            <a:picLocks noChangeArrowheads="1"/>
          </p:cNvPicPr>
          <p:nvPr userDrawn="1"/>
        </p:nvPicPr>
        <p:blipFill>
          <a:blip r:embed="rId3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6200000" flipH="1">
            <a:off x="8619771" y="-986871"/>
            <a:ext cx="3909161" cy="542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 descr="part素材.png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0" y="137682"/>
            <a:ext cx="449515" cy="157723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4"/>
          </a:xfrm>
        </p:spPr>
        <p:txBody>
          <a:bodyPr anchor="t"/>
          <a:lstStyle>
            <a:lvl1pPr algn="l">
              <a:defRPr sz="529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6"/>
          </a:xfrm>
        </p:spPr>
        <p:txBody>
          <a:bodyPr anchor="b"/>
          <a:lstStyle>
            <a:lvl1pPr marL="0" indent="0">
              <a:buNone/>
              <a:defRPr sz="264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35">
                <a:solidFill>
                  <a:schemeClr val="tx1">
                    <a:tint val="75000"/>
                  </a:schemeClr>
                </a:solidFill>
              </a:defRPr>
            </a:lvl2pPr>
            <a:lvl3pPr marL="1218565" indent="0">
              <a:buNone/>
              <a:defRPr sz="211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34F2-C26A-2943-9D0A-CC305772CD5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4"/>
          </a:xfrm>
        </p:spPr>
        <p:txBody>
          <a:bodyPr/>
          <a:lstStyle>
            <a:lvl1pPr>
              <a:defRPr sz="3705"/>
            </a:lvl1pPr>
            <a:lvl2pPr>
              <a:defRPr sz="3175"/>
            </a:lvl2pPr>
            <a:lvl3pPr>
              <a:defRPr sz="2645"/>
            </a:lvl3pPr>
            <a:lvl4pPr>
              <a:defRPr sz="2435"/>
            </a:lvl4pPr>
            <a:lvl5pPr>
              <a:defRPr sz="2435"/>
            </a:lvl5pPr>
            <a:lvl6pPr>
              <a:defRPr sz="2435"/>
            </a:lvl6pPr>
            <a:lvl7pPr>
              <a:defRPr sz="2435"/>
            </a:lvl7pPr>
            <a:lvl8pPr>
              <a:defRPr sz="2435"/>
            </a:lvl8pPr>
            <a:lvl9pPr>
              <a:defRPr sz="24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4"/>
          </a:xfrm>
        </p:spPr>
        <p:txBody>
          <a:bodyPr/>
          <a:lstStyle>
            <a:lvl1pPr>
              <a:defRPr sz="3705"/>
            </a:lvl1pPr>
            <a:lvl2pPr>
              <a:defRPr sz="3175"/>
            </a:lvl2pPr>
            <a:lvl3pPr>
              <a:defRPr sz="2645"/>
            </a:lvl3pPr>
            <a:lvl4pPr>
              <a:defRPr sz="2435"/>
            </a:lvl4pPr>
            <a:lvl5pPr>
              <a:defRPr sz="2435"/>
            </a:lvl5pPr>
            <a:lvl6pPr>
              <a:defRPr sz="2435"/>
            </a:lvl6pPr>
            <a:lvl7pPr>
              <a:defRPr sz="2435"/>
            </a:lvl7pPr>
            <a:lvl8pPr>
              <a:defRPr sz="2435"/>
            </a:lvl8pPr>
            <a:lvl9pPr>
              <a:defRPr sz="24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E569-27CC-1E4F-AF21-EEDEBA07977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3175" b="1"/>
            </a:lvl1pPr>
            <a:lvl2pPr marL="609600" indent="0">
              <a:buNone/>
              <a:defRPr sz="2645" b="1"/>
            </a:lvl2pPr>
            <a:lvl3pPr marL="1218565" indent="0">
              <a:buNone/>
              <a:defRPr sz="2435" b="1"/>
            </a:lvl3pPr>
            <a:lvl4pPr marL="1828800" indent="0">
              <a:buNone/>
              <a:defRPr sz="2115" b="1"/>
            </a:lvl4pPr>
            <a:lvl5pPr marL="2438400" indent="0">
              <a:buNone/>
              <a:defRPr sz="2115" b="1"/>
            </a:lvl5pPr>
            <a:lvl6pPr marL="3048000" indent="0">
              <a:buNone/>
              <a:defRPr sz="2115" b="1"/>
            </a:lvl6pPr>
            <a:lvl7pPr marL="3656965" indent="0">
              <a:buNone/>
              <a:defRPr sz="2115" b="1"/>
            </a:lvl7pPr>
            <a:lvl8pPr marL="4266565" indent="0">
              <a:buNone/>
              <a:defRPr sz="2115" b="1"/>
            </a:lvl8pPr>
            <a:lvl9pPr marL="4876800" indent="0">
              <a:buNone/>
              <a:defRPr sz="211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3175"/>
            </a:lvl1pPr>
            <a:lvl2pPr>
              <a:defRPr sz="2645"/>
            </a:lvl2pPr>
            <a:lvl3pPr>
              <a:defRPr sz="2435"/>
            </a:lvl3pPr>
            <a:lvl4pPr>
              <a:defRPr sz="2115"/>
            </a:lvl4pPr>
            <a:lvl5pPr>
              <a:defRPr sz="2115"/>
            </a:lvl5pPr>
            <a:lvl6pPr>
              <a:defRPr sz="2115"/>
            </a:lvl6pPr>
            <a:lvl7pPr>
              <a:defRPr sz="2115"/>
            </a:lvl7pPr>
            <a:lvl8pPr>
              <a:defRPr sz="2115"/>
            </a:lvl8pPr>
            <a:lvl9pPr>
              <a:defRPr sz="211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3175" b="1"/>
            </a:lvl1pPr>
            <a:lvl2pPr marL="609600" indent="0">
              <a:buNone/>
              <a:defRPr sz="2645" b="1"/>
            </a:lvl2pPr>
            <a:lvl3pPr marL="1218565" indent="0">
              <a:buNone/>
              <a:defRPr sz="2435" b="1"/>
            </a:lvl3pPr>
            <a:lvl4pPr marL="1828800" indent="0">
              <a:buNone/>
              <a:defRPr sz="2115" b="1"/>
            </a:lvl4pPr>
            <a:lvl5pPr marL="2438400" indent="0">
              <a:buNone/>
              <a:defRPr sz="2115" b="1"/>
            </a:lvl5pPr>
            <a:lvl6pPr marL="3048000" indent="0">
              <a:buNone/>
              <a:defRPr sz="2115" b="1"/>
            </a:lvl6pPr>
            <a:lvl7pPr marL="3656965" indent="0">
              <a:buNone/>
              <a:defRPr sz="2115" b="1"/>
            </a:lvl7pPr>
            <a:lvl8pPr marL="4266565" indent="0">
              <a:buNone/>
              <a:defRPr sz="2115" b="1"/>
            </a:lvl8pPr>
            <a:lvl9pPr marL="4876800" indent="0">
              <a:buNone/>
              <a:defRPr sz="211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175"/>
            </a:lvl1pPr>
            <a:lvl2pPr>
              <a:defRPr sz="2645"/>
            </a:lvl2pPr>
            <a:lvl3pPr>
              <a:defRPr sz="2435"/>
            </a:lvl3pPr>
            <a:lvl4pPr>
              <a:defRPr sz="2115"/>
            </a:lvl4pPr>
            <a:lvl5pPr>
              <a:defRPr sz="2115"/>
            </a:lvl5pPr>
            <a:lvl6pPr>
              <a:defRPr sz="2115"/>
            </a:lvl6pPr>
            <a:lvl7pPr>
              <a:defRPr sz="2115"/>
            </a:lvl7pPr>
            <a:lvl8pPr>
              <a:defRPr sz="2115"/>
            </a:lvl8pPr>
            <a:lvl9pPr>
              <a:defRPr sz="211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D09E-A9A5-4841-B8A2-3ADA7F7C0D0A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3EE7-A364-5A4D-BF6C-25826002D81F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E681-5A78-5044-8122-EC745DB8495C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64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4230"/>
            </a:lvl1pPr>
            <a:lvl2pPr>
              <a:defRPr sz="3705"/>
            </a:lvl2pPr>
            <a:lvl3pPr>
              <a:defRPr sz="3175"/>
            </a:lvl3pPr>
            <a:lvl4pPr>
              <a:defRPr sz="2645"/>
            </a:lvl4pPr>
            <a:lvl5pPr>
              <a:defRPr sz="2645"/>
            </a:lvl5pPr>
            <a:lvl6pPr>
              <a:defRPr sz="2645"/>
            </a:lvl6pPr>
            <a:lvl7pPr>
              <a:defRPr sz="2645"/>
            </a:lvl7pPr>
            <a:lvl8pPr>
              <a:defRPr sz="2645"/>
            </a:lvl8pPr>
            <a:lvl9pPr>
              <a:defRPr sz="264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1"/>
            <a:ext cx="4011084" cy="4691063"/>
          </a:xfrm>
        </p:spPr>
        <p:txBody>
          <a:bodyPr/>
          <a:lstStyle>
            <a:lvl1pPr marL="0" indent="0">
              <a:buNone/>
              <a:defRPr sz="1905"/>
            </a:lvl1pPr>
            <a:lvl2pPr marL="609600" indent="0">
              <a:buNone/>
              <a:defRPr sz="1585"/>
            </a:lvl2pPr>
            <a:lvl3pPr marL="1218565" indent="0">
              <a:buNone/>
              <a:defRPr sz="1375"/>
            </a:lvl3pPr>
            <a:lvl4pPr marL="1828800" indent="0">
              <a:buNone/>
              <a:defRPr sz="1165"/>
            </a:lvl4pPr>
            <a:lvl5pPr marL="2438400" indent="0">
              <a:buNone/>
              <a:defRPr sz="1165"/>
            </a:lvl5pPr>
            <a:lvl6pPr marL="3048000" indent="0">
              <a:buNone/>
              <a:defRPr sz="1165"/>
            </a:lvl6pPr>
            <a:lvl7pPr marL="3656965" indent="0">
              <a:buNone/>
              <a:defRPr sz="1165"/>
            </a:lvl7pPr>
            <a:lvl8pPr marL="4266565" indent="0">
              <a:buNone/>
              <a:defRPr sz="1165"/>
            </a:lvl8pPr>
            <a:lvl9pPr marL="4876800" indent="0">
              <a:buNone/>
              <a:defRPr sz="11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A72F-40DC-8947-8F24-46CAD954BCD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D89E-A88C-4382-BB09-5FB1E2DEC5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8093-9F89-41B2-A14D-53E4980E78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4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30"/>
            </a:lvl1pPr>
            <a:lvl2pPr marL="609600" indent="0">
              <a:buNone/>
              <a:defRPr sz="3705"/>
            </a:lvl2pPr>
            <a:lvl3pPr marL="1218565" indent="0">
              <a:buNone/>
              <a:defRPr sz="3175"/>
            </a:lvl3pPr>
            <a:lvl4pPr marL="1828800" indent="0">
              <a:buNone/>
              <a:defRPr sz="2645"/>
            </a:lvl4pPr>
            <a:lvl5pPr marL="2438400" indent="0">
              <a:buNone/>
              <a:defRPr sz="2645"/>
            </a:lvl5pPr>
            <a:lvl6pPr marL="3048000" indent="0">
              <a:buNone/>
              <a:defRPr sz="2645"/>
            </a:lvl6pPr>
            <a:lvl7pPr marL="3656965" indent="0">
              <a:buNone/>
              <a:defRPr sz="2645"/>
            </a:lvl7pPr>
            <a:lvl8pPr marL="4266565" indent="0">
              <a:buNone/>
              <a:defRPr sz="2645"/>
            </a:lvl8pPr>
            <a:lvl9pPr marL="4876800" indent="0">
              <a:buNone/>
              <a:defRPr sz="264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905"/>
            </a:lvl1pPr>
            <a:lvl2pPr marL="609600" indent="0">
              <a:buNone/>
              <a:defRPr sz="1585"/>
            </a:lvl2pPr>
            <a:lvl3pPr marL="1218565" indent="0">
              <a:buNone/>
              <a:defRPr sz="1375"/>
            </a:lvl3pPr>
            <a:lvl4pPr marL="1828800" indent="0">
              <a:buNone/>
              <a:defRPr sz="1165"/>
            </a:lvl4pPr>
            <a:lvl5pPr marL="2438400" indent="0">
              <a:buNone/>
              <a:defRPr sz="1165"/>
            </a:lvl5pPr>
            <a:lvl6pPr marL="3048000" indent="0">
              <a:buNone/>
              <a:defRPr sz="1165"/>
            </a:lvl6pPr>
            <a:lvl7pPr marL="3656965" indent="0">
              <a:buNone/>
              <a:defRPr sz="1165"/>
            </a:lvl7pPr>
            <a:lvl8pPr marL="4266565" indent="0">
              <a:buNone/>
              <a:defRPr sz="1165"/>
            </a:lvl8pPr>
            <a:lvl9pPr marL="4876800" indent="0">
              <a:buNone/>
              <a:defRPr sz="11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3244-22EE-D048-A1F1-C8A1ADF31D7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8475-B503-4342-9415-289607CB3F5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0AD-9168-814E-A462-BB2A83C220D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" y="6570001"/>
            <a:ext cx="12192000" cy="288000"/>
          </a:xfrm>
          <a:prstGeom prst="rect">
            <a:avLst/>
          </a:prstGeom>
          <a:solidFill>
            <a:srgbClr val="8D0125"/>
          </a:solidFill>
          <a:ln>
            <a:solidFill>
              <a:srgbClr val="8D0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00"/>
          </a:p>
        </p:txBody>
      </p:sp>
      <p:sp>
        <p:nvSpPr>
          <p:cNvPr id="60" name="任意多边形: 形状 59"/>
          <p:cNvSpPr/>
          <p:nvPr userDrawn="1"/>
        </p:nvSpPr>
        <p:spPr>
          <a:xfrm flipH="1">
            <a:off x="1" y="-14288"/>
            <a:ext cx="12192000" cy="723900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solidFill>
            <a:srgbClr val="8D0125"/>
          </a:solidFill>
          <a:ln>
            <a:solidFill>
              <a:srgbClr val="8D0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30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AE0C2A"/>
              </a:clrFrom>
              <a:clrTo>
                <a:srgbClr val="AE0C2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01320" y="108065"/>
            <a:ext cx="2076450" cy="45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25"/>
            <a:ext cx="10363200" cy="14700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12F2-2E7B-A246-B8CE-D9F7F902574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1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845"/>
              </a:spcBef>
              <a:defRPr sz="3385"/>
            </a:lvl1pPr>
            <a:lvl2pPr>
              <a:lnSpc>
                <a:spcPct val="120000"/>
              </a:lnSpc>
              <a:spcBef>
                <a:spcPts val="845"/>
              </a:spcBef>
              <a:defRPr sz="2540"/>
            </a:lvl2pPr>
            <a:lvl3pPr>
              <a:lnSpc>
                <a:spcPct val="120000"/>
              </a:lnSpc>
              <a:spcBef>
                <a:spcPts val="845"/>
              </a:spcBef>
              <a:defRPr sz="2115"/>
            </a:lvl3pPr>
            <a:lvl4pPr>
              <a:lnSpc>
                <a:spcPct val="120000"/>
              </a:lnSpc>
              <a:spcBef>
                <a:spcPts val="845"/>
              </a:spcBef>
              <a:defRPr sz="1905"/>
            </a:lvl4pPr>
            <a:lvl5pPr>
              <a:lnSpc>
                <a:spcPct val="120000"/>
              </a:lnSpc>
              <a:spcBef>
                <a:spcPts val="845"/>
              </a:spcBef>
              <a:defRPr sz="1905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6BF1-D799-FC43-ABD7-CBCD563BD99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1510"/>
          <p:cNvPicPr>
            <a:picLocks noChangeArrowheads="1"/>
          </p:cNvPicPr>
          <p:nvPr userDrawn="1"/>
        </p:nvPicPr>
        <p:blipFill>
          <a:blip r:embed="rId2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4320000" flipH="1">
            <a:off x="148919" y="3246222"/>
            <a:ext cx="3225713" cy="5154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510"/>
          <p:cNvPicPr>
            <a:picLocks noChangeArrowheads="1"/>
          </p:cNvPicPr>
          <p:nvPr userDrawn="1"/>
        </p:nvPicPr>
        <p:blipFill>
          <a:blip r:embed="rId3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6200000" flipH="1">
            <a:off x="8619771" y="-986871"/>
            <a:ext cx="3909161" cy="542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4"/>
          </a:xfrm>
        </p:spPr>
        <p:txBody>
          <a:bodyPr anchor="t"/>
          <a:lstStyle>
            <a:lvl1pPr algn="l">
              <a:defRPr sz="529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6"/>
          </a:xfrm>
        </p:spPr>
        <p:txBody>
          <a:bodyPr anchor="b"/>
          <a:lstStyle>
            <a:lvl1pPr marL="0" indent="0">
              <a:buNone/>
              <a:defRPr sz="264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35">
                <a:solidFill>
                  <a:schemeClr val="tx1">
                    <a:tint val="75000"/>
                  </a:schemeClr>
                </a:solidFill>
              </a:defRPr>
            </a:lvl2pPr>
            <a:lvl3pPr marL="1218565" indent="0">
              <a:buNone/>
              <a:defRPr sz="211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34F2-C26A-2943-9D0A-CC305772CD5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4"/>
          </a:xfrm>
        </p:spPr>
        <p:txBody>
          <a:bodyPr/>
          <a:lstStyle>
            <a:lvl1pPr>
              <a:defRPr sz="3705"/>
            </a:lvl1pPr>
            <a:lvl2pPr>
              <a:defRPr sz="3175"/>
            </a:lvl2pPr>
            <a:lvl3pPr>
              <a:defRPr sz="2645"/>
            </a:lvl3pPr>
            <a:lvl4pPr>
              <a:defRPr sz="2435"/>
            </a:lvl4pPr>
            <a:lvl5pPr>
              <a:defRPr sz="2435"/>
            </a:lvl5pPr>
            <a:lvl6pPr>
              <a:defRPr sz="2435"/>
            </a:lvl6pPr>
            <a:lvl7pPr>
              <a:defRPr sz="2435"/>
            </a:lvl7pPr>
            <a:lvl8pPr>
              <a:defRPr sz="2435"/>
            </a:lvl8pPr>
            <a:lvl9pPr>
              <a:defRPr sz="24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4"/>
          </a:xfrm>
        </p:spPr>
        <p:txBody>
          <a:bodyPr/>
          <a:lstStyle>
            <a:lvl1pPr>
              <a:defRPr sz="3705"/>
            </a:lvl1pPr>
            <a:lvl2pPr>
              <a:defRPr sz="3175"/>
            </a:lvl2pPr>
            <a:lvl3pPr>
              <a:defRPr sz="2645"/>
            </a:lvl3pPr>
            <a:lvl4pPr>
              <a:defRPr sz="2435"/>
            </a:lvl4pPr>
            <a:lvl5pPr>
              <a:defRPr sz="2435"/>
            </a:lvl5pPr>
            <a:lvl6pPr>
              <a:defRPr sz="2435"/>
            </a:lvl6pPr>
            <a:lvl7pPr>
              <a:defRPr sz="2435"/>
            </a:lvl7pPr>
            <a:lvl8pPr>
              <a:defRPr sz="2435"/>
            </a:lvl8pPr>
            <a:lvl9pPr>
              <a:defRPr sz="24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E569-27CC-1E4F-AF21-EEDEBA07977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3175" b="1"/>
            </a:lvl1pPr>
            <a:lvl2pPr marL="609600" indent="0">
              <a:buNone/>
              <a:defRPr sz="2645" b="1"/>
            </a:lvl2pPr>
            <a:lvl3pPr marL="1218565" indent="0">
              <a:buNone/>
              <a:defRPr sz="2435" b="1"/>
            </a:lvl3pPr>
            <a:lvl4pPr marL="1828800" indent="0">
              <a:buNone/>
              <a:defRPr sz="2115" b="1"/>
            </a:lvl4pPr>
            <a:lvl5pPr marL="2438400" indent="0">
              <a:buNone/>
              <a:defRPr sz="2115" b="1"/>
            </a:lvl5pPr>
            <a:lvl6pPr marL="3048000" indent="0">
              <a:buNone/>
              <a:defRPr sz="2115" b="1"/>
            </a:lvl6pPr>
            <a:lvl7pPr marL="3656965" indent="0">
              <a:buNone/>
              <a:defRPr sz="2115" b="1"/>
            </a:lvl7pPr>
            <a:lvl8pPr marL="4266565" indent="0">
              <a:buNone/>
              <a:defRPr sz="2115" b="1"/>
            </a:lvl8pPr>
            <a:lvl9pPr marL="4876800" indent="0">
              <a:buNone/>
              <a:defRPr sz="211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3175"/>
            </a:lvl1pPr>
            <a:lvl2pPr>
              <a:defRPr sz="2645"/>
            </a:lvl2pPr>
            <a:lvl3pPr>
              <a:defRPr sz="2435"/>
            </a:lvl3pPr>
            <a:lvl4pPr>
              <a:defRPr sz="2115"/>
            </a:lvl4pPr>
            <a:lvl5pPr>
              <a:defRPr sz="2115"/>
            </a:lvl5pPr>
            <a:lvl6pPr>
              <a:defRPr sz="2115"/>
            </a:lvl6pPr>
            <a:lvl7pPr>
              <a:defRPr sz="2115"/>
            </a:lvl7pPr>
            <a:lvl8pPr>
              <a:defRPr sz="2115"/>
            </a:lvl8pPr>
            <a:lvl9pPr>
              <a:defRPr sz="211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3175" b="1"/>
            </a:lvl1pPr>
            <a:lvl2pPr marL="609600" indent="0">
              <a:buNone/>
              <a:defRPr sz="2645" b="1"/>
            </a:lvl2pPr>
            <a:lvl3pPr marL="1218565" indent="0">
              <a:buNone/>
              <a:defRPr sz="2435" b="1"/>
            </a:lvl3pPr>
            <a:lvl4pPr marL="1828800" indent="0">
              <a:buNone/>
              <a:defRPr sz="2115" b="1"/>
            </a:lvl4pPr>
            <a:lvl5pPr marL="2438400" indent="0">
              <a:buNone/>
              <a:defRPr sz="2115" b="1"/>
            </a:lvl5pPr>
            <a:lvl6pPr marL="3048000" indent="0">
              <a:buNone/>
              <a:defRPr sz="2115" b="1"/>
            </a:lvl6pPr>
            <a:lvl7pPr marL="3656965" indent="0">
              <a:buNone/>
              <a:defRPr sz="2115" b="1"/>
            </a:lvl7pPr>
            <a:lvl8pPr marL="4266565" indent="0">
              <a:buNone/>
              <a:defRPr sz="2115" b="1"/>
            </a:lvl8pPr>
            <a:lvl9pPr marL="4876800" indent="0">
              <a:buNone/>
              <a:defRPr sz="211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175"/>
            </a:lvl1pPr>
            <a:lvl2pPr>
              <a:defRPr sz="2645"/>
            </a:lvl2pPr>
            <a:lvl3pPr>
              <a:defRPr sz="2435"/>
            </a:lvl3pPr>
            <a:lvl4pPr>
              <a:defRPr sz="2115"/>
            </a:lvl4pPr>
            <a:lvl5pPr>
              <a:defRPr sz="2115"/>
            </a:lvl5pPr>
            <a:lvl6pPr>
              <a:defRPr sz="2115"/>
            </a:lvl6pPr>
            <a:lvl7pPr>
              <a:defRPr sz="2115"/>
            </a:lvl7pPr>
            <a:lvl8pPr>
              <a:defRPr sz="2115"/>
            </a:lvl8pPr>
            <a:lvl9pPr>
              <a:defRPr sz="211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D09E-A9A5-4841-B8A2-3ADA7F7C0D0A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3EE7-A364-5A4D-BF6C-25826002D81F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D89E-A88C-4382-BB09-5FB1E2DEC5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8093-9F89-41B2-A14D-53E4980E78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E681-5A78-5044-8122-EC745DB8495C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64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4230"/>
            </a:lvl1pPr>
            <a:lvl2pPr>
              <a:defRPr sz="3705"/>
            </a:lvl2pPr>
            <a:lvl3pPr>
              <a:defRPr sz="3175"/>
            </a:lvl3pPr>
            <a:lvl4pPr>
              <a:defRPr sz="2645"/>
            </a:lvl4pPr>
            <a:lvl5pPr>
              <a:defRPr sz="2645"/>
            </a:lvl5pPr>
            <a:lvl6pPr>
              <a:defRPr sz="2645"/>
            </a:lvl6pPr>
            <a:lvl7pPr>
              <a:defRPr sz="2645"/>
            </a:lvl7pPr>
            <a:lvl8pPr>
              <a:defRPr sz="2645"/>
            </a:lvl8pPr>
            <a:lvl9pPr>
              <a:defRPr sz="264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1"/>
            <a:ext cx="4011084" cy="4691063"/>
          </a:xfrm>
        </p:spPr>
        <p:txBody>
          <a:bodyPr/>
          <a:lstStyle>
            <a:lvl1pPr marL="0" indent="0">
              <a:buNone/>
              <a:defRPr sz="1905"/>
            </a:lvl1pPr>
            <a:lvl2pPr marL="609600" indent="0">
              <a:buNone/>
              <a:defRPr sz="1585"/>
            </a:lvl2pPr>
            <a:lvl3pPr marL="1218565" indent="0">
              <a:buNone/>
              <a:defRPr sz="1375"/>
            </a:lvl3pPr>
            <a:lvl4pPr marL="1828800" indent="0">
              <a:buNone/>
              <a:defRPr sz="1165"/>
            </a:lvl4pPr>
            <a:lvl5pPr marL="2438400" indent="0">
              <a:buNone/>
              <a:defRPr sz="1165"/>
            </a:lvl5pPr>
            <a:lvl6pPr marL="3048000" indent="0">
              <a:buNone/>
              <a:defRPr sz="1165"/>
            </a:lvl6pPr>
            <a:lvl7pPr marL="3656965" indent="0">
              <a:buNone/>
              <a:defRPr sz="1165"/>
            </a:lvl7pPr>
            <a:lvl8pPr marL="4266565" indent="0">
              <a:buNone/>
              <a:defRPr sz="1165"/>
            </a:lvl8pPr>
            <a:lvl9pPr marL="4876800" indent="0">
              <a:buNone/>
              <a:defRPr sz="11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A72F-40DC-8947-8F24-46CAD954BCD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4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30"/>
            </a:lvl1pPr>
            <a:lvl2pPr marL="609600" indent="0">
              <a:buNone/>
              <a:defRPr sz="3705"/>
            </a:lvl2pPr>
            <a:lvl3pPr marL="1218565" indent="0">
              <a:buNone/>
              <a:defRPr sz="3175"/>
            </a:lvl3pPr>
            <a:lvl4pPr marL="1828800" indent="0">
              <a:buNone/>
              <a:defRPr sz="2645"/>
            </a:lvl4pPr>
            <a:lvl5pPr marL="2438400" indent="0">
              <a:buNone/>
              <a:defRPr sz="2645"/>
            </a:lvl5pPr>
            <a:lvl6pPr marL="3048000" indent="0">
              <a:buNone/>
              <a:defRPr sz="2645"/>
            </a:lvl6pPr>
            <a:lvl7pPr marL="3656965" indent="0">
              <a:buNone/>
              <a:defRPr sz="2645"/>
            </a:lvl7pPr>
            <a:lvl8pPr marL="4266565" indent="0">
              <a:buNone/>
              <a:defRPr sz="2645"/>
            </a:lvl8pPr>
            <a:lvl9pPr marL="4876800" indent="0">
              <a:buNone/>
              <a:defRPr sz="264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905"/>
            </a:lvl1pPr>
            <a:lvl2pPr marL="609600" indent="0">
              <a:buNone/>
              <a:defRPr sz="1585"/>
            </a:lvl2pPr>
            <a:lvl3pPr marL="1218565" indent="0">
              <a:buNone/>
              <a:defRPr sz="1375"/>
            </a:lvl3pPr>
            <a:lvl4pPr marL="1828800" indent="0">
              <a:buNone/>
              <a:defRPr sz="1165"/>
            </a:lvl4pPr>
            <a:lvl5pPr marL="2438400" indent="0">
              <a:buNone/>
              <a:defRPr sz="1165"/>
            </a:lvl5pPr>
            <a:lvl6pPr marL="3048000" indent="0">
              <a:buNone/>
              <a:defRPr sz="1165"/>
            </a:lvl6pPr>
            <a:lvl7pPr marL="3656965" indent="0">
              <a:buNone/>
              <a:defRPr sz="1165"/>
            </a:lvl7pPr>
            <a:lvl8pPr marL="4266565" indent="0">
              <a:buNone/>
              <a:defRPr sz="1165"/>
            </a:lvl8pPr>
            <a:lvl9pPr marL="4876800" indent="0">
              <a:buNone/>
              <a:defRPr sz="11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3244-22EE-D048-A1F1-C8A1ADF31D7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8475-B503-4342-9415-289607CB3F5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0AD-9168-814E-A462-BB2A83C220D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" y="6570001"/>
            <a:ext cx="12192000" cy="288000"/>
          </a:xfrm>
          <a:prstGeom prst="rect">
            <a:avLst/>
          </a:prstGeom>
          <a:solidFill>
            <a:srgbClr val="8D0125"/>
          </a:solidFill>
          <a:ln>
            <a:solidFill>
              <a:srgbClr val="8D0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00"/>
          </a:p>
        </p:txBody>
      </p:sp>
      <p:sp>
        <p:nvSpPr>
          <p:cNvPr id="60" name="任意多边形: 形状 59"/>
          <p:cNvSpPr/>
          <p:nvPr userDrawn="1"/>
        </p:nvSpPr>
        <p:spPr>
          <a:xfrm flipH="1">
            <a:off x="1" y="-14288"/>
            <a:ext cx="12192000" cy="723900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solidFill>
            <a:srgbClr val="8D0125"/>
          </a:solidFill>
          <a:ln>
            <a:solidFill>
              <a:srgbClr val="8D0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30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AE0C2A"/>
              </a:clrFrom>
              <a:clrTo>
                <a:srgbClr val="AE0C2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01320" y="108065"/>
            <a:ext cx="2076450" cy="45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D89E-A88C-4382-BB09-5FB1E2DEC5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8093-9F89-41B2-A14D-53E4980E78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D89E-A88C-4382-BB09-5FB1E2DEC5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8093-9F89-41B2-A14D-53E4980E78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D89E-A88C-4382-BB09-5FB1E2DEC5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8093-9F89-41B2-A14D-53E4980E78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D89E-A88C-4382-BB09-5FB1E2DEC5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8093-9F89-41B2-A14D-53E4980E78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D89E-A88C-4382-BB09-5FB1E2DEC5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8093-9F89-41B2-A14D-53E4980E78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D89E-A88C-4382-BB09-5FB1E2DEC5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8093-9F89-41B2-A14D-53E4980E78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5" Type="http://schemas.openxmlformats.org/officeDocument/2006/relationships/theme" Target="../theme/theme3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2D89E-A88C-4382-BB09-5FB1E2DEC5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B8093-9F89-41B2-A14D-53E4980E78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10"/>
          <p:cNvPicPr>
            <a:picLocks noChangeArrowheads="1"/>
          </p:cNvPicPr>
          <p:nvPr userDrawn="1"/>
        </p:nvPicPr>
        <p:blipFill>
          <a:blip r:embed="rId13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4320000" flipH="1">
            <a:off x="148919" y="3246222"/>
            <a:ext cx="3225713" cy="5154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1" cy="1143000"/>
          </a:xfrm>
          <a:prstGeom prst="rect">
            <a:avLst/>
          </a:prstGeom>
        </p:spPr>
        <p:txBody>
          <a:bodyPr vert="horz" lIns="115214" tIns="57607" rIns="115214" bIns="57607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1" cy="4525963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6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>
              <a:defRPr sz="1585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76DBDA8-8BD7-5D41-AECE-8B61D7328468}" type="datetime1">
              <a:rPr lang="zh-CN" altLang="en-US" smtClean="0"/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1" y="6356351"/>
            <a:ext cx="3860800" cy="365126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ctr">
              <a:defRPr sz="1585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6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r">
              <a:defRPr sz="1585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91EE9DE-39C0-45B1-B406-4DEC767CB4A8}" type="slidenum">
              <a:rPr lang="zh-CN" altLang="en-US" smtClean="0"/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1510"/>
          <p:cNvPicPr>
            <a:picLocks noChangeArrowheads="1"/>
          </p:cNvPicPr>
          <p:nvPr userDrawn="1"/>
        </p:nvPicPr>
        <p:blipFill>
          <a:blip r:embed="rId14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6200000" flipH="1">
            <a:off x="8619771" y="-986871"/>
            <a:ext cx="3909161" cy="542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 descr="part素材.png"/>
          <p:cNvPicPr>
            <a:picLocks noChangeAspect="1"/>
          </p:cNvPicPr>
          <p:nvPr userDrawn="1"/>
        </p:nvPicPr>
        <p:blipFill>
          <a:blip r:embed="rId15" cstate="screen"/>
          <a:stretch>
            <a:fillRect/>
          </a:stretch>
        </p:blipFill>
        <p:spPr>
          <a:xfrm>
            <a:off x="0" y="137682"/>
            <a:ext cx="449515" cy="157723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>
    <p:fade/>
  </p:transition>
  <p:hf hdr="0" ftr="0" dt="0"/>
  <p:txStyles>
    <p:titleStyle>
      <a:lvl1pPr algn="l" defTabSz="1218565" rtl="0" eaLnBrk="1" latinLnBrk="0" hangingPunct="1">
        <a:spcBef>
          <a:spcPct val="0"/>
        </a:spcBef>
        <a:buNone/>
        <a:defRPr sz="381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lnSpc>
          <a:spcPct val="120000"/>
        </a:lnSpc>
        <a:spcBef>
          <a:spcPts val="845"/>
        </a:spcBef>
        <a:buFont typeface="Arial" panose="020B0604020202020204" pitchFamily="34" charset="0"/>
        <a:buChar char="•"/>
        <a:defRPr sz="338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lnSpc>
          <a:spcPct val="120000"/>
        </a:lnSpc>
        <a:spcBef>
          <a:spcPts val="845"/>
        </a:spcBef>
        <a:buFont typeface="Arial" panose="020B0604020202020204" pitchFamily="34" charset="0"/>
        <a:buChar char="–"/>
        <a:defRPr sz="296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lnSpc>
          <a:spcPct val="120000"/>
        </a:lnSpc>
        <a:spcBef>
          <a:spcPts val="845"/>
        </a:spcBef>
        <a:buFont typeface="Arial" panose="020B0604020202020204" pitchFamily="34" charset="0"/>
        <a:buChar char="•"/>
        <a:defRPr sz="2540" kern="1200">
          <a:solidFill>
            <a:schemeClr val="tx1"/>
          </a:solidFill>
          <a:latin typeface="+mn-lt"/>
          <a:ea typeface="+mn-ea"/>
          <a:cs typeface="+mn-cs"/>
        </a:defRPr>
      </a:lvl3pPr>
      <a:lvl4pPr marL="2132965" indent="-304800" algn="l" defTabSz="1218565" rtl="0" eaLnBrk="1" latinLnBrk="0" hangingPunct="1">
        <a:lnSpc>
          <a:spcPct val="120000"/>
        </a:lnSpc>
        <a:spcBef>
          <a:spcPts val="845"/>
        </a:spcBef>
        <a:buFont typeface="Arial" panose="020B0604020202020204" pitchFamily="34" charset="0"/>
        <a:buChar char="–"/>
        <a:defRPr sz="2115" kern="1200">
          <a:solidFill>
            <a:schemeClr val="tx1"/>
          </a:solidFill>
          <a:latin typeface="+mn-lt"/>
          <a:ea typeface="+mn-ea"/>
          <a:cs typeface="+mn-cs"/>
        </a:defRPr>
      </a:lvl4pPr>
      <a:lvl5pPr marL="2742565" indent="-304800" algn="l" defTabSz="1218565" rtl="0" eaLnBrk="1" latinLnBrk="0" hangingPunct="1">
        <a:lnSpc>
          <a:spcPct val="120000"/>
        </a:lnSpc>
        <a:spcBef>
          <a:spcPts val="845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2pPr>
      <a:lvl3pPr marL="1218565" algn="l" defTabSz="121856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10"/>
          <p:cNvPicPr>
            <a:picLocks noChangeArrowheads="1"/>
          </p:cNvPicPr>
          <p:nvPr userDrawn="1"/>
        </p:nvPicPr>
        <p:blipFill>
          <a:blip r:embed="rId13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4320000" flipH="1">
            <a:off x="148919" y="3246222"/>
            <a:ext cx="3225713" cy="5154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1" cy="1143000"/>
          </a:xfrm>
          <a:prstGeom prst="rect">
            <a:avLst/>
          </a:prstGeom>
        </p:spPr>
        <p:txBody>
          <a:bodyPr vert="horz" lIns="115214" tIns="57607" rIns="115214" bIns="57607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1" cy="4525963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6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>
              <a:defRPr sz="1585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76DBDA8-8BD7-5D41-AECE-8B61D7328468}" type="datetime1">
              <a:rPr lang="zh-CN" altLang="en-US" smtClean="0"/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1" y="6356351"/>
            <a:ext cx="3860800" cy="365126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ctr">
              <a:defRPr sz="1585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6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r">
              <a:defRPr sz="1585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91EE9DE-39C0-45B1-B406-4DEC767CB4A8}" type="slidenum">
              <a:rPr lang="zh-CN" altLang="en-US" smtClean="0"/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1510"/>
          <p:cNvPicPr>
            <a:picLocks noChangeArrowheads="1"/>
          </p:cNvPicPr>
          <p:nvPr userDrawn="1"/>
        </p:nvPicPr>
        <p:blipFill>
          <a:blip r:embed="rId14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6200000" flipH="1">
            <a:off x="8619771" y="-986871"/>
            <a:ext cx="3909161" cy="542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 spd="med">
    <p:fade/>
  </p:transition>
  <p:hf hdr="0" ftr="0" dt="0"/>
  <p:txStyles>
    <p:titleStyle>
      <a:lvl1pPr algn="l" defTabSz="1218565" rtl="0" eaLnBrk="1" latinLnBrk="0" hangingPunct="1">
        <a:spcBef>
          <a:spcPct val="0"/>
        </a:spcBef>
        <a:buNone/>
        <a:defRPr sz="381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lnSpc>
          <a:spcPct val="120000"/>
        </a:lnSpc>
        <a:spcBef>
          <a:spcPts val="845"/>
        </a:spcBef>
        <a:buFont typeface="Arial" panose="020B0604020202020204" pitchFamily="34" charset="0"/>
        <a:buChar char="•"/>
        <a:defRPr sz="338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lnSpc>
          <a:spcPct val="120000"/>
        </a:lnSpc>
        <a:spcBef>
          <a:spcPts val="845"/>
        </a:spcBef>
        <a:buFont typeface="Arial" panose="020B0604020202020204" pitchFamily="34" charset="0"/>
        <a:buChar char="–"/>
        <a:defRPr sz="296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lnSpc>
          <a:spcPct val="120000"/>
        </a:lnSpc>
        <a:spcBef>
          <a:spcPts val="845"/>
        </a:spcBef>
        <a:buFont typeface="Arial" panose="020B0604020202020204" pitchFamily="34" charset="0"/>
        <a:buChar char="•"/>
        <a:defRPr sz="2540" kern="1200">
          <a:solidFill>
            <a:schemeClr val="tx1"/>
          </a:solidFill>
          <a:latin typeface="+mn-lt"/>
          <a:ea typeface="+mn-ea"/>
          <a:cs typeface="+mn-cs"/>
        </a:defRPr>
      </a:lvl3pPr>
      <a:lvl4pPr marL="2132965" indent="-304800" algn="l" defTabSz="1218565" rtl="0" eaLnBrk="1" latinLnBrk="0" hangingPunct="1">
        <a:lnSpc>
          <a:spcPct val="120000"/>
        </a:lnSpc>
        <a:spcBef>
          <a:spcPts val="845"/>
        </a:spcBef>
        <a:buFont typeface="Arial" panose="020B0604020202020204" pitchFamily="34" charset="0"/>
        <a:buChar char="–"/>
        <a:defRPr sz="2115" kern="1200">
          <a:solidFill>
            <a:schemeClr val="tx1"/>
          </a:solidFill>
          <a:latin typeface="+mn-lt"/>
          <a:ea typeface="+mn-ea"/>
          <a:cs typeface="+mn-cs"/>
        </a:defRPr>
      </a:lvl4pPr>
      <a:lvl5pPr marL="2742565" indent="-304800" algn="l" defTabSz="1218565" rtl="0" eaLnBrk="1" latinLnBrk="0" hangingPunct="1">
        <a:lnSpc>
          <a:spcPct val="120000"/>
        </a:lnSpc>
        <a:spcBef>
          <a:spcPts val="845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2pPr>
      <a:lvl3pPr marL="1218565" algn="l" defTabSz="121856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2" Type="http://schemas.microsoft.com/office/2007/relationships/hdphoto" Target="../media/image6.wdp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oleObject" Target="../embeddings/oleObject4.bin"/><Relationship Id="rId7" Type="http://schemas.openxmlformats.org/officeDocument/2006/relationships/image" Target="../media/image17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15.wmf"/><Relationship Id="rId23" Type="http://schemas.openxmlformats.org/officeDocument/2006/relationships/notesSlide" Target="../notesSlides/notesSlide11.xml"/><Relationship Id="rId22" Type="http://schemas.openxmlformats.org/officeDocument/2006/relationships/vmlDrawing" Target="../drawings/vmlDrawing1.vml"/><Relationship Id="rId21" Type="http://schemas.openxmlformats.org/officeDocument/2006/relationships/slideLayout" Target="../slideLayouts/slideLayout13.xml"/><Relationship Id="rId20" Type="http://schemas.openxmlformats.org/officeDocument/2006/relationships/image" Target="../media/image11.png"/><Relationship Id="rId2" Type="http://schemas.openxmlformats.org/officeDocument/2006/relationships/oleObject" Target="../embeddings/oleObject1.bin"/><Relationship Id="rId19" Type="http://schemas.openxmlformats.org/officeDocument/2006/relationships/image" Target="../media/image10.png"/><Relationship Id="rId18" Type="http://schemas.openxmlformats.org/officeDocument/2006/relationships/image" Target="../media/image8.jpeg"/><Relationship Id="rId17" Type="http://schemas.openxmlformats.org/officeDocument/2006/relationships/image" Target="../media/image21.wmf"/><Relationship Id="rId16" Type="http://schemas.openxmlformats.org/officeDocument/2006/relationships/oleObject" Target="../embeddings/oleObject9.bin"/><Relationship Id="rId15" Type="http://schemas.openxmlformats.org/officeDocument/2006/relationships/image" Target="../media/image20.wmf"/><Relationship Id="rId14" Type="http://schemas.openxmlformats.org/officeDocument/2006/relationships/oleObject" Target="../embeddings/oleObject8.bin"/><Relationship Id="rId13" Type="http://schemas.openxmlformats.org/officeDocument/2006/relationships/image" Target="../media/image19.wmf"/><Relationship Id="rId12" Type="http://schemas.openxmlformats.org/officeDocument/2006/relationships/oleObject" Target="../embeddings/oleObject7.bin"/><Relationship Id="rId11" Type="http://schemas.openxmlformats.org/officeDocument/2006/relationships/image" Target="../media/image18.wmf"/><Relationship Id="rId10" Type="http://schemas.openxmlformats.org/officeDocument/2006/relationships/oleObject" Target="../embeddings/oleObject6.bin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1.png"/><Relationship Id="rId3" Type="http://schemas.openxmlformats.org/officeDocument/2006/relationships/image" Target="../media/image8.jpeg"/><Relationship Id="rId2" Type="http://schemas.openxmlformats.org/officeDocument/2006/relationships/image" Target="../media/image25.jpe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12.xml"/><Relationship Id="rId4" Type="http://schemas.microsoft.com/office/2007/relationships/hdphoto" Target="../media/image6.wdp"/><Relationship Id="rId3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image" Target="../media/image2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jpeg"/><Relationship Id="rId3" Type="http://schemas.openxmlformats.org/officeDocument/2006/relationships/tags" Target="../tags/tag1.xml"/><Relationship Id="rId2" Type="http://schemas.openxmlformats.org/officeDocument/2006/relationships/image" Target="../media/image1.sv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jpeg"/><Relationship Id="rId3" Type="http://schemas.openxmlformats.org/officeDocument/2006/relationships/image" Target="../media/image12.jpeg"/><Relationship Id="rId2" Type="http://schemas.openxmlformats.org/officeDocument/2006/relationships/image" Target="../media/image1.sv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63970"/>
            <a:ext cx="12208952" cy="685841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9599" y="1885113"/>
            <a:ext cx="10972801" cy="1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Models as Knowledge Bases?</a:t>
            </a:r>
            <a:endParaRPr lang="en-US" altLang="zh-C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publisher:EMNLP2019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54218" y="4424708"/>
            <a:ext cx="5022398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汇报人：夏时雨</a:t>
            </a: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指导老师：朱聪慧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DFCF8">
                  <a:alpha val="100000"/>
                </a:srgbClr>
              </a:clrFrom>
              <a:clrTo>
                <a:srgbClr val="FDFCF8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89" y="451937"/>
            <a:ext cx="3254462" cy="7881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91EE9DE-39C0-45B1-B406-4DEC767CB4A8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2"/>
          <p:cNvSpPr>
            <a:spLocks noGrp="1"/>
          </p:cNvSpPr>
          <p:nvPr/>
        </p:nvSpPr>
        <p:spPr>
          <a:xfrm>
            <a:off x="609600" y="274639"/>
            <a:ext cx="10972801" cy="1143000"/>
          </a:xfrm>
          <a:prstGeom prst="rect">
            <a:avLst/>
          </a:prstGeom>
        </p:spPr>
        <p:txBody>
          <a:bodyPr vert="horz" lIns="115214" tIns="57607" rIns="115214" bIns="57607" rtlCol="0" anchor="ctr">
            <a:normAutofit/>
          </a:bodyPr>
          <a:lstStyle>
            <a:lvl1pPr algn="l" defTabSz="1218565" rtl="0" eaLnBrk="1" latinLnBrk="0" hangingPunct="1">
              <a:spcBef>
                <a:spcPct val="0"/>
              </a:spcBef>
              <a:buNone/>
              <a:defRPr sz="381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各种模型和</a:t>
            </a:r>
            <a:r>
              <a:rPr lang="zh-CN" altLang="en-US"/>
              <a:t>数据集</a:t>
            </a:r>
            <a:endParaRPr lang="zh-CN" altLang="en-US"/>
          </a:p>
        </p:txBody>
      </p:sp>
      <p:pic>
        <p:nvPicPr>
          <p:cNvPr id="6" name="图片 5" descr="图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54580" y="1155700"/>
            <a:ext cx="7537450" cy="520065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DFD">
                  <a:alpha val="100000"/>
                </a:srgbClr>
              </a:clrFrom>
              <a:clrTo>
                <a:srgbClr val="FFFDFD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947" y="189950"/>
            <a:ext cx="2125699" cy="51481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0" y="702885"/>
            <a:ext cx="367754" cy="416780"/>
            <a:chOff x="0" y="702885"/>
            <a:chExt cx="367754" cy="416780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702885"/>
              <a:ext cx="281354" cy="416780"/>
            </a:xfrm>
            <a:prstGeom prst="rect">
              <a:avLst/>
            </a:prstGeom>
          </p:spPr>
        </p:pic>
        <p:pic>
          <p:nvPicPr>
            <p:cNvPr id="33" name="图片 3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81354" y="771300"/>
              <a:ext cx="86400" cy="273600"/>
            </a:xfrm>
            <a:prstGeom prst="rect">
              <a:avLst/>
            </a:prstGeom>
          </p:spPr>
        </p:pic>
      </p:grpSp>
      <p:pic>
        <p:nvPicPr>
          <p:cNvPr id="16" name="图片 15" descr="哈工大logo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0" y="737870"/>
            <a:ext cx="403860" cy="34734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各种模型和</a:t>
            </a:r>
            <a:r>
              <a:rPr lang="zh-CN" altLang="en-US"/>
              <a:t>数据集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91EE9DE-39C0-45B1-B406-4DEC767CB4A8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内容占位符 5"/>
          <p:cNvGraphicFramePr/>
          <p:nvPr>
            <p:ph idx="1"/>
            <p:custDataLst>
              <p:tags r:id="rId1"/>
            </p:custDataLst>
          </p:nvPr>
        </p:nvGraphicFramePr>
        <p:xfrm>
          <a:off x="609600" y="1499870"/>
          <a:ext cx="10972800" cy="2657475"/>
        </p:xfrm>
        <a:graphic>
          <a:graphicData uri="http://schemas.openxmlformats.org/drawingml/2006/table">
            <a:tbl>
              <a:tblPr firstRow="1" bandRow="1"/>
              <a:tblGrid>
                <a:gridCol w="5486400"/>
                <a:gridCol w="5486400"/>
              </a:tblGrid>
              <a:tr h="6191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单向语言</a:t>
                      </a: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模型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9050" cap="rnd">
                      <a:solidFill>
                        <a:srgbClr val="FF6238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FF6238"/>
                      </a:solidFill>
                      <a:prstDash val="solid"/>
                    </a:lnT>
                    <a:lnB w="19050">
                      <a:solidFill>
                        <a:srgbClr val="FF6238"/>
                      </a:solidFill>
                      <a:prstDash val="solid"/>
                    </a:lnB>
                    <a:solidFill>
                      <a:srgbClr val="FF623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双向语言</a:t>
                      </a: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模型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FF6238"/>
                      </a:solidFill>
                      <a:prstDash val="solid"/>
                    </a:lnR>
                    <a:lnT w="19050" cap="rnd">
                      <a:solidFill>
                        <a:srgbClr val="FF6238"/>
                      </a:solidFill>
                      <a:prstDash val="solid"/>
                    </a:lnT>
                    <a:lnB w="19050">
                      <a:solidFill>
                        <a:srgbClr val="FF6238"/>
                      </a:solidFill>
                      <a:prstDash val="solid"/>
                    </a:lnB>
                    <a:solidFill>
                      <a:srgbClr val="FF6238"/>
                    </a:solidFill>
                  </a:tcPr>
                </a:tc>
              </a:tr>
              <a:tr h="2038350"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 cap="rnd">
                      <a:solidFill>
                        <a:srgbClr val="FF6238"/>
                      </a:solidFill>
                      <a:prstDash val="solid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19050">
                      <a:solidFill>
                        <a:srgbClr val="FF6238"/>
                      </a:solidFill>
                      <a:prstDash val="solid"/>
                    </a:lnT>
                    <a:lnB w="19050" cap="rnd">
                      <a:solidFill>
                        <a:srgbClr val="FF6238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3175">
                      <a:solidFill>
                        <a:srgbClr val="FF6238"/>
                      </a:solidFill>
                      <a:prstDash val="dot"/>
                    </a:lnL>
                    <a:lnR w="19050" cap="rnd">
                      <a:solidFill>
                        <a:srgbClr val="FF6238"/>
                      </a:solidFill>
                      <a:prstDash val="solid"/>
                    </a:lnR>
                    <a:lnT w="19050">
                      <a:solidFill>
                        <a:srgbClr val="FF6238"/>
                      </a:solidFill>
                      <a:prstDash val="solid"/>
                    </a:lnT>
                    <a:lnB w="19050" cap="rnd">
                      <a:solidFill>
                        <a:srgbClr val="FF6238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19250" y="2828925"/>
          <a:ext cx="3294380" cy="659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714500" imgH="342900" progId="Equation.KSEE3">
                  <p:embed/>
                </p:oleObj>
              </mc:Choice>
              <mc:Fallback>
                <p:oleObj name="" r:id="rId2" imgW="1714500" imgH="342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19250" y="2828925"/>
                        <a:ext cx="3294380" cy="659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30375" y="2188845"/>
          <a:ext cx="2908300" cy="569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4" imgW="1168400" imgH="228600" progId="Equation.KSEE3">
                  <p:embed/>
                </p:oleObj>
              </mc:Choice>
              <mc:Fallback>
                <p:oleObj name="" r:id="rId4" imgW="11684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30375" y="2188845"/>
                        <a:ext cx="2908300" cy="569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2025" y="3391535"/>
          <a:ext cx="5041265" cy="509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6" imgW="2260600" imgH="228600" progId="Equation.KSEE3">
                  <p:embed/>
                </p:oleObj>
              </mc:Choice>
              <mc:Fallback>
                <p:oleObj name="" r:id="rId6" imgW="22606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62025" y="3391535"/>
                        <a:ext cx="5041265" cy="509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68845" y="2215515"/>
          <a:ext cx="277241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8" imgW="1168400" imgH="228600" progId="Equation.KSEE3">
                  <p:embed/>
                </p:oleObj>
              </mc:Choice>
              <mc:Fallback>
                <p:oleObj name="" r:id="rId8" imgW="11684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68845" y="2215515"/>
                        <a:ext cx="2772410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50735" y="2828925"/>
          <a:ext cx="3294380" cy="659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9" imgW="1714500" imgH="342900" progId="Equation.KSEE3">
                  <p:embed/>
                </p:oleObj>
              </mc:Choice>
              <mc:Fallback>
                <p:oleObj name="" r:id="rId9" imgW="1714500" imgH="342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50735" y="2828925"/>
                        <a:ext cx="3294380" cy="659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62370" y="3444240"/>
          <a:ext cx="5320030" cy="40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10" imgW="3009900" imgH="228600" progId="Equation.KSEE3">
                  <p:embed/>
                </p:oleObj>
              </mc:Choice>
              <mc:Fallback>
                <p:oleObj name="" r:id="rId10" imgW="3009900" imgH="228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62370" y="3444240"/>
                        <a:ext cx="5320030" cy="404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593205" y="4439920"/>
            <a:ext cx="4409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ELMo:</a:t>
            </a:r>
            <a:endParaRPr lang="en-US" altLang="zh-CN"/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40625" y="4206875"/>
          <a:ext cx="476885" cy="594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2" imgW="254000" imgH="316865" progId="Equation.KSEE3">
                  <p:embed/>
                </p:oleObj>
              </mc:Choice>
              <mc:Fallback>
                <p:oleObj name="" r:id="rId12" imgW="254000" imgH="3168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540625" y="4206875"/>
                        <a:ext cx="476885" cy="594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40625" y="4742815"/>
          <a:ext cx="386080" cy="48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14" imgW="254000" imgH="316865" progId="Equation.KSEE3">
                  <p:embed/>
                </p:oleObj>
              </mc:Choice>
              <mc:Fallback>
                <p:oleObj name="" r:id="rId14" imgW="254000" imgH="316865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540625" y="4742815"/>
                        <a:ext cx="386080" cy="481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箭头连接符 15"/>
          <p:cNvCxnSpPr/>
          <p:nvPr/>
        </p:nvCxnSpPr>
        <p:spPr>
          <a:xfrm>
            <a:off x="8017510" y="4808855"/>
            <a:ext cx="14738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017510" y="4320540"/>
            <a:ext cx="1470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softmax</a:t>
            </a:r>
            <a:r>
              <a:rPr lang="zh-CN" altLang="en-US"/>
              <a:t>层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635490" y="4498975"/>
            <a:ext cx="1356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前向</a:t>
            </a:r>
            <a:r>
              <a:rPr lang="zh-CN" altLang="en-US"/>
              <a:t>概率</a:t>
            </a:r>
            <a:endParaRPr lang="zh-CN" altLang="en-US"/>
          </a:p>
          <a:p>
            <a:r>
              <a:rPr lang="zh-CN" altLang="en-US"/>
              <a:t>后向</a:t>
            </a:r>
            <a:r>
              <a:rPr lang="zh-CN" altLang="en-US"/>
              <a:t>概率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689725" y="5734685"/>
            <a:ext cx="850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BERT</a:t>
            </a:r>
            <a:endParaRPr lang="en-US" altLang="zh-CN"/>
          </a:p>
        </p:txBody>
      </p:sp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40625" y="5680075"/>
          <a:ext cx="345440" cy="47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16" imgW="165100" imgH="228600" progId="Equation.KSEE3">
                  <p:embed/>
                </p:oleObj>
              </mc:Choice>
              <mc:Fallback>
                <p:oleObj name="" r:id="rId16" imgW="165100" imgH="2286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540625" y="5680075"/>
                        <a:ext cx="345440" cy="478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箭头连接符 20"/>
          <p:cNvCxnSpPr/>
          <p:nvPr/>
        </p:nvCxnSpPr>
        <p:spPr>
          <a:xfrm>
            <a:off x="8004810" y="5895340"/>
            <a:ext cx="1543685" cy="76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009890" y="6076315"/>
            <a:ext cx="1576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t</a:t>
            </a:r>
            <a:r>
              <a:rPr lang="zh-CN" altLang="en-US"/>
              <a:t>为</a:t>
            </a:r>
            <a:r>
              <a:rPr lang="en-US" altLang="zh-CN"/>
              <a:t>masked position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8041640" y="5398770"/>
            <a:ext cx="1470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softmax</a:t>
            </a:r>
            <a:r>
              <a:rPr lang="zh-CN" altLang="en-US"/>
              <a:t>层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709785" y="5727065"/>
            <a:ext cx="1356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概率</a:t>
            </a:r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8" cstate="print">
            <a:clrChange>
              <a:clrFrom>
                <a:srgbClr val="FCFFFF">
                  <a:alpha val="100000"/>
                </a:srgbClr>
              </a:clrFrom>
              <a:clrTo>
                <a:srgbClr val="FC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947" y="189950"/>
            <a:ext cx="2125699" cy="514818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0" y="702885"/>
            <a:ext cx="367754" cy="416780"/>
            <a:chOff x="0" y="702885"/>
            <a:chExt cx="367754" cy="416780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0" y="702885"/>
              <a:ext cx="281354" cy="416780"/>
            </a:xfrm>
            <a:prstGeom prst="rect">
              <a:avLst/>
            </a:prstGeom>
          </p:spPr>
        </p:pic>
        <p:pic>
          <p:nvPicPr>
            <p:cNvPr id="33" name="图片 32"/>
            <p:cNvPicPr/>
            <p:nvPr/>
          </p:nvPicPr>
          <p:blipFill>
            <a:blip r:embed="rId19"/>
            <a:stretch>
              <a:fillRect/>
            </a:stretch>
          </p:blipFill>
          <p:spPr>
            <a:xfrm>
              <a:off x="281354" y="771300"/>
              <a:ext cx="86400" cy="273600"/>
            </a:xfrm>
            <a:prstGeom prst="rect">
              <a:avLst/>
            </a:prstGeom>
          </p:spPr>
        </p:pic>
      </p:grpSp>
      <p:pic>
        <p:nvPicPr>
          <p:cNvPr id="29" name="图片 28" descr="哈工大logo"/>
          <p:cNvPicPr>
            <a:picLocks noChangeAspect="1"/>
          </p:cNvPicPr>
          <p:nvPr/>
        </p:nvPicPr>
        <p:blipFill>
          <a:blip r:embed="rId20">
            <a:lum bright="70000" contrast="-70000"/>
          </a:blip>
          <a:stretch>
            <a:fillRect/>
          </a:stretch>
        </p:blipFill>
        <p:spPr>
          <a:xfrm>
            <a:off x="0" y="737870"/>
            <a:ext cx="403860" cy="347345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911225" y="4688840"/>
            <a:ext cx="45459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sz="2000"/>
              <a:t>Transformer-XL</a:t>
            </a:r>
            <a:r>
              <a:rPr lang="zh-CN" altLang="en-US" sz="2000"/>
              <a:t>比起</a:t>
            </a:r>
            <a:r>
              <a:rPr lang="en-US" altLang="zh-CN" sz="2000"/>
              <a:t>fairseq-fconva</a:t>
            </a:r>
            <a:r>
              <a:rPr lang="zh-CN" altLang="en-US" sz="2000"/>
              <a:t>关联了多个输出层的知识，用上下文的位置编码代替确切的位置编码</a:t>
            </a:r>
            <a:endParaRPr lang="zh-CN" altLang="en-US" sz="2000"/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91EE9DE-39C0-45B1-B406-4DEC767CB4A8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2"/>
          <p:cNvSpPr>
            <a:spLocks noGrp="1"/>
          </p:cNvSpPr>
          <p:nvPr/>
        </p:nvSpPr>
        <p:spPr>
          <a:xfrm>
            <a:off x="736600" y="401639"/>
            <a:ext cx="10972801" cy="1143000"/>
          </a:xfrm>
          <a:prstGeom prst="rect">
            <a:avLst/>
          </a:prstGeom>
        </p:spPr>
        <p:txBody>
          <a:bodyPr vert="horz" lIns="115214" tIns="57607" rIns="115214" bIns="57607" rtlCol="0" anchor="ctr">
            <a:normAutofit/>
          </a:bodyPr>
          <a:lstStyle>
            <a:lvl1pPr algn="l" defTabSz="1218565" rtl="0" eaLnBrk="1" latinLnBrk="0" hangingPunct="1">
              <a:spcBef>
                <a:spcPct val="0"/>
              </a:spcBef>
              <a:buNone/>
              <a:defRPr sz="381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各种模型和</a:t>
            </a:r>
            <a:r>
              <a:rPr lang="zh-CN" altLang="en-US"/>
              <a:t>数据集</a:t>
            </a:r>
            <a:endParaRPr lang="zh-CN" altLang="en-US"/>
          </a:p>
        </p:txBody>
      </p:sp>
      <p:pic>
        <p:nvPicPr>
          <p:cNvPr id="6" name="图片 5" descr="图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0705" y="2055495"/>
            <a:ext cx="10852150" cy="274764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DFDFD">
                  <a:alpha val="100000"/>
                </a:srgbClr>
              </a:clrFrom>
              <a:clrTo>
                <a:srgbClr val="FDFDFD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947" y="189950"/>
            <a:ext cx="2125699" cy="51481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0" y="702885"/>
            <a:ext cx="367754" cy="416780"/>
            <a:chOff x="0" y="702885"/>
            <a:chExt cx="367754" cy="416780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702885"/>
              <a:ext cx="281354" cy="416780"/>
            </a:xfrm>
            <a:prstGeom prst="rect">
              <a:avLst/>
            </a:prstGeom>
          </p:spPr>
        </p:pic>
        <p:pic>
          <p:nvPicPr>
            <p:cNvPr id="33" name="图片 3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81354" y="771300"/>
              <a:ext cx="86400" cy="273600"/>
            </a:xfrm>
            <a:prstGeom prst="rect">
              <a:avLst/>
            </a:prstGeom>
          </p:spPr>
        </p:pic>
      </p:grpSp>
      <p:pic>
        <p:nvPicPr>
          <p:cNvPr id="16" name="图片 15" descr="哈工大logo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0" y="737870"/>
            <a:ext cx="403860" cy="34734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91EE9DE-39C0-45B1-B406-4DEC767CB4A8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37235" y="2183130"/>
          <a:ext cx="10717530" cy="2913380"/>
        </p:xfrm>
        <a:graphic>
          <a:graphicData uri="http://schemas.openxmlformats.org/drawingml/2006/table">
            <a:tbl>
              <a:tblPr firstRow="1" bandRow="1"/>
              <a:tblGrid>
                <a:gridCol w="3572510"/>
                <a:gridCol w="3572510"/>
                <a:gridCol w="3572510"/>
              </a:tblGrid>
              <a:tr h="728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F</a:t>
                      </a: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req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9050" cap="rnd">
                      <a:solidFill>
                        <a:srgbClr val="FF6238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FF6238"/>
                      </a:solidFill>
                      <a:prstDash val="solid"/>
                    </a:lnT>
                    <a:lnB w="19050">
                      <a:solidFill>
                        <a:srgbClr val="FF6238"/>
                      </a:solidFill>
                      <a:prstDash val="solid"/>
                    </a:lnB>
                    <a:solidFill>
                      <a:srgbClr val="FF623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RE(Relation Extraction)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FF6238"/>
                      </a:solidFill>
                      <a:prstDash val="solid"/>
                    </a:lnT>
                    <a:lnB w="19050">
                      <a:solidFill>
                        <a:srgbClr val="FF6238"/>
                      </a:solidFill>
                      <a:prstDash val="solid"/>
                    </a:lnB>
                    <a:solidFill>
                      <a:srgbClr val="FF623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DrQA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FF6238"/>
                      </a:solidFill>
                      <a:prstDash val="solid"/>
                    </a:lnR>
                    <a:lnT w="19050" cap="rnd">
                      <a:solidFill>
                        <a:srgbClr val="FF6238"/>
                      </a:solidFill>
                      <a:prstDash val="solid"/>
                    </a:lnT>
                    <a:lnB w="19050">
                      <a:solidFill>
                        <a:srgbClr val="FF6238"/>
                      </a:solidFill>
                      <a:prstDash val="solid"/>
                    </a:lnB>
                    <a:solidFill>
                      <a:srgbClr val="FF6238"/>
                    </a:solidFill>
                  </a:tcPr>
                </a:tc>
              </a:tr>
              <a:tr h="2185035"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对于给定的某种关系，单词作为</a:t>
                      </a: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object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出现的次数越多，</a:t>
                      </a: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rank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越高。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 cap="rnd">
                      <a:solidFill>
                        <a:srgbClr val="FF6238"/>
                      </a:solidFill>
                      <a:prstDash val="solid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19050">
                      <a:solidFill>
                        <a:srgbClr val="FF6238"/>
                      </a:solidFill>
                      <a:prstDash val="solid"/>
                    </a:lnT>
                    <a:lnB w="19050" cap="rnd">
                      <a:solidFill>
                        <a:srgbClr val="FF6238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1. LSTM-Encoder+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注意力机制</a:t>
                      </a: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—&gt;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提取关系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三元组。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  <a:p>
                      <a:pPr algn="just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2. 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构建知识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图谱。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  <a:p>
                      <a:pPr algn="just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3. 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询问图谱根据返回的置信分数排序</a:t>
                      </a: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objects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。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3175">
                      <a:solidFill>
                        <a:srgbClr val="FF6238"/>
                      </a:solidFill>
                      <a:prstDash val="dot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19050">
                      <a:solidFill>
                        <a:srgbClr val="FF6238"/>
                      </a:solidFill>
                      <a:prstDash val="solid"/>
                    </a:lnT>
                    <a:lnB w="19050" cap="rnd">
                      <a:solidFill>
                        <a:srgbClr val="FF6238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1. TF/IDF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信息检索找到相关的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文章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2. 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在检索到的前</a:t>
                      </a: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k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篇文章中用神经阅读理解模型提取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答案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3175">
                      <a:solidFill>
                        <a:srgbClr val="FF6238"/>
                      </a:solidFill>
                      <a:prstDash val="dot"/>
                    </a:lnL>
                    <a:lnR w="19050" cap="rnd">
                      <a:solidFill>
                        <a:srgbClr val="FF6238"/>
                      </a:solidFill>
                      <a:prstDash val="solid"/>
                    </a:lnR>
                    <a:lnT w="19050">
                      <a:solidFill>
                        <a:srgbClr val="FF6238"/>
                      </a:solidFill>
                      <a:prstDash val="solid"/>
                    </a:lnT>
                    <a:lnB w="19050" cap="rnd">
                      <a:solidFill>
                        <a:srgbClr val="FF6238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标题 2"/>
          <p:cNvSpPr>
            <a:spLocks noGrp="1"/>
          </p:cNvSpPr>
          <p:nvPr/>
        </p:nvSpPr>
        <p:spPr>
          <a:xfrm>
            <a:off x="609600" y="274639"/>
            <a:ext cx="10972801" cy="1143000"/>
          </a:xfrm>
          <a:prstGeom prst="rect">
            <a:avLst/>
          </a:prstGeom>
        </p:spPr>
        <p:txBody>
          <a:bodyPr vert="horz" lIns="115214" tIns="57607" rIns="115214" bIns="57607" rtlCol="0" anchor="ctr">
            <a:normAutofit/>
          </a:bodyPr>
          <a:lstStyle>
            <a:lvl1pPr algn="l" defTabSz="1218565" rtl="0" eaLnBrk="1" latinLnBrk="0" hangingPunct="1">
              <a:spcBef>
                <a:spcPct val="0"/>
              </a:spcBef>
              <a:buNone/>
              <a:defRPr sz="381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Baselines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003935" y="1417955"/>
            <a:ext cx="6394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ym typeface="+mn-ea"/>
              </a:rPr>
              <a:t>现有的提取知识和回答问题的系统</a:t>
            </a:r>
            <a:endParaRPr lang="zh-CN" altLang="en-US" sz="320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947" y="189950"/>
            <a:ext cx="2125699" cy="51481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0" y="702885"/>
            <a:ext cx="367754" cy="416780"/>
            <a:chOff x="0" y="702885"/>
            <a:chExt cx="367754" cy="416780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702885"/>
              <a:ext cx="281354" cy="416780"/>
            </a:xfrm>
            <a:prstGeom prst="rect">
              <a:avLst/>
            </a:prstGeom>
          </p:spPr>
        </p:pic>
        <p:pic>
          <p:nvPicPr>
            <p:cNvPr id="33" name="图片 3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81354" y="771300"/>
              <a:ext cx="86400" cy="273600"/>
            </a:xfrm>
            <a:prstGeom prst="rect">
              <a:avLst/>
            </a:prstGeom>
          </p:spPr>
        </p:pic>
      </p:grpSp>
      <p:pic>
        <p:nvPicPr>
          <p:cNvPr id="16" name="图片 15" descr="哈工大logo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0" y="737870"/>
            <a:ext cx="403860" cy="34734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91EE9DE-39C0-45B1-B406-4DEC767CB4A8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2"/>
          <p:cNvSpPr>
            <a:spLocks noGrp="1"/>
          </p:cNvSpPr>
          <p:nvPr/>
        </p:nvSpPr>
        <p:spPr>
          <a:xfrm>
            <a:off x="609600" y="274639"/>
            <a:ext cx="10972801" cy="1143000"/>
          </a:xfrm>
          <a:prstGeom prst="rect">
            <a:avLst/>
          </a:prstGeom>
        </p:spPr>
        <p:txBody>
          <a:bodyPr vert="horz" lIns="115214" tIns="57607" rIns="115214" bIns="57607" rtlCol="0" anchor="ctr">
            <a:normAutofit/>
          </a:bodyPr>
          <a:lstStyle>
            <a:lvl1pPr algn="l" defTabSz="1218565" rtl="0" eaLnBrk="1" latinLnBrk="0" hangingPunct="1">
              <a:spcBef>
                <a:spcPct val="0"/>
              </a:spcBef>
              <a:buNone/>
              <a:defRPr sz="381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结果</a:t>
            </a:r>
            <a:endParaRPr lang="zh-CN" altLang="en-US"/>
          </a:p>
        </p:txBody>
      </p:sp>
      <p:pic>
        <p:nvPicPr>
          <p:cNvPr id="6" name="图片 5" descr="图7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7595" y="1188085"/>
            <a:ext cx="10170795" cy="492506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EFF">
                  <a:alpha val="100000"/>
                </a:srgbClr>
              </a:clrFrom>
              <a:clrTo>
                <a:srgbClr val="FFFE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947" y="189950"/>
            <a:ext cx="2125699" cy="51481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0" y="702885"/>
            <a:ext cx="367754" cy="416780"/>
            <a:chOff x="0" y="702885"/>
            <a:chExt cx="367754" cy="416780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702885"/>
              <a:ext cx="281354" cy="416780"/>
            </a:xfrm>
            <a:prstGeom prst="rect">
              <a:avLst/>
            </a:prstGeom>
          </p:spPr>
        </p:pic>
        <p:pic>
          <p:nvPicPr>
            <p:cNvPr id="33" name="图片 3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81354" y="771300"/>
              <a:ext cx="86400" cy="273600"/>
            </a:xfrm>
            <a:prstGeom prst="rect">
              <a:avLst/>
            </a:prstGeom>
          </p:spPr>
        </p:pic>
      </p:grpSp>
      <p:pic>
        <p:nvPicPr>
          <p:cNvPr id="16" name="图片 15" descr="哈工大logo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0" y="737870"/>
            <a:ext cx="403860" cy="34734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91EE9DE-39C0-45B1-B406-4DEC767CB4A8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2"/>
          <p:cNvSpPr>
            <a:spLocks noGrp="1"/>
          </p:cNvSpPr>
          <p:nvPr/>
        </p:nvSpPr>
        <p:spPr>
          <a:xfrm>
            <a:off x="609600" y="274639"/>
            <a:ext cx="10972801" cy="1143000"/>
          </a:xfrm>
          <a:prstGeom prst="rect">
            <a:avLst/>
          </a:prstGeom>
        </p:spPr>
        <p:txBody>
          <a:bodyPr vert="horz" lIns="115214" tIns="57607" rIns="115214" bIns="57607" rtlCol="0" anchor="ctr">
            <a:normAutofit/>
          </a:bodyPr>
          <a:lstStyle>
            <a:lvl1pPr algn="l" defTabSz="1218565" rtl="0" eaLnBrk="1" latinLnBrk="0" hangingPunct="1">
              <a:spcBef>
                <a:spcPct val="0"/>
              </a:spcBef>
              <a:buNone/>
              <a:defRPr sz="381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结果</a:t>
            </a:r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506730" y="1417955"/>
          <a:ext cx="11440160" cy="3583305"/>
        </p:xfrm>
        <a:graphic>
          <a:graphicData uri="http://schemas.openxmlformats.org/drawingml/2006/table">
            <a:tbl>
              <a:tblPr firstRow="1" bandRow="1"/>
              <a:tblGrid>
                <a:gridCol w="2515235"/>
                <a:gridCol w="3122295"/>
                <a:gridCol w="2685415"/>
                <a:gridCol w="3117215"/>
              </a:tblGrid>
              <a:tr h="6673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Google-RE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9050" cap="rnd">
                      <a:solidFill>
                        <a:srgbClr val="FF6238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FF6238"/>
                      </a:solidFill>
                      <a:prstDash val="solid"/>
                    </a:lnT>
                    <a:lnB w="19050">
                      <a:solidFill>
                        <a:srgbClr val="FF6238"/>
                      </a:solidFill>
                      <a:prstDash val="solid"/>
                    </a:lnB>
                    <a:solidFill>
                      <a:srgbClr val="FF623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T-REx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FF6238"/>
                      </a:solidFill>
                      <a:prstDash val="solid"/>
                    </a:lnT>
                    <a:lnB w="19050">
                      <a:solidFill>
                        <a:srgbClr val="FF6238"/>
                      </a:solidFill>
                      <a:prstDash val="solid"/>
                    </a:lnB>
                    <a:solidFill>
                      <a:srgbClr val="FF623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C</a:t>
                      </a: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onceptNet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FF6238"/>
                      </a:solidFill>
                      <a:prstDash val="solid"/>
                    </a:lnT>
                    <a:lnB w="19050">
                      <a:solidFill>
                        <a:srgbClr val="FF6238"/>
                      </a:solidFill>
                      <a:prstDash val="solid"/>
                    </a:lnB>
                    <a:solidFill>
                      <a:srgbClr val="FF623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SQ</a:t>
                      </a: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uAD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FF6238"/>
                      </a:solidFill>
                      <a:prstDash val="solid"/>
                    </a:lnR>
                    <a:lnT w="19050" cap="rnd">
                      <a:solidFill>
                        <a:srgbClr val="FF6238"/>
                      </a:solidFill>
                      <a:prstDash val="solid"/>
                    </a:lnT>
                    <a:lnB w="19050">
                      <a:solidFill>
                        <a:srgbClr val="FF6238"/>
                      </a:solidFill>
                      <a:prstDash val="solid"/>
                    </a:lnB>
                    <a:solidFill>
                      <a:srgbClr val="FF6238"/>
                    </a:solidFill>
                  </a:tcPr>
                </a:tc>
              </a:tr>
              <a:tr h="819150"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Bl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最好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 cap="rnd">
                      <a:solidFill>
                        <a:srgbClr val="FF6238"/>
                      </a:solidFill>
                      <a:prstDash val="solid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19050">
                      <a:solidFill>
                        <a:srgbClr val="FF6238"/>
                      </a:solidFill>
                      <a:prstDash val="solid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在</a:t>
                      </a: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1-to-1 relations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中表现很好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3175">
                      <a:solidFill>
                        <a:srgbClr val="FF6238"/>
                      </a:solidFill>
                      <a:prstDash val="dot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19050">
                      <a:solidFill>
                        <a:srgbClr val="FF6238"/>
                      </a:solidFill>
                      <a:prstDash val="solid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BERT-large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最好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3175">
                      <a:solidFill>
                        <a:srgbClr val="FF6238"/>
                      </a:solidFill>
                      <a:prstDash val="dot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19050">
                      <a:solidFill>
                        <a:srgbClr val="FF6238"/>
                      </a:solidFill>
                      <a:prstDash val="solid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虽然</a:t>
                      </a: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BERT-large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比不上</a:t>
                      </a: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D</a:t>
                      </a: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rQA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3175">
                      <a:solidFill>
                        <a:srgbClr val="FF6238"/>
                      </a:solidFill>
                      <a:prstDash val="dot"/>
                    </a:lnL>
                    <a:lnR w="19050" cap="rnd">
                      <a:solidFill>
                        <a:srgbClr val="FF6238"/>
                      </a:solidFill>
                      <a:prstDash val="solid"/>
                    </a:lnR>
                    <a:lnT w="19050">
                      <a:solidFill>
                        <a:srgbClr val="FF6238"/>
                      </a:solidFill>
                      <a:prstDash val="solid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noFill/>
                  </a:tcPr>
                </a:tc>
              </a:tr>
              <a:tr h="8724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来源于共现模式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 cap="rnd">
                      <a:solidFill>
                        <a:srgbClr val="FF6238"/>
                      </a:solidFill>
                      <a:prstDash val="solid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真实答案</a:t>
                      </a: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rank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比较高时，就能很好预测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出来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3175">
                      <a:solidFill>
                        <a:srgbClr val="FF6238"/>
                      </a:solidFill>
                      <a:prstDash val="dot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3175">
                      <a:solidFill>
                        <a:srgbClr val="FF6238"/>
                      </a:solidFill>
                      <a:prstDash val="dot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但是</a:t>
                      </a: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p@10BERT-large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和</a:t>
                      </a: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DrQA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差不多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3175">
                      <a:solidFill>
                        <a:srgbClr val="FF6238"/>
                      </a:solidFill>
                      <a:prstDash val="dot"/>
                    </a:lnL>
                    <a:lnR w="19050" cap="rnd">
                      <a:solidFill>
                        <a:srgbClr val="FF6238"/>
                      </a:solidFill>
                      <a:prstDash val="solid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noFill/>
                  </a:tcPr>
                </a:tc>
              </a:tr>
              <a:tr h="120904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 cap="rnd">
                      <a:solidFill>
                        <a:srgbClr val="FF6238"/>
                      </a:solidFill>
                      <a:prstDash val="solid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19050" cap="rnd">
                      <a:solidFill>
                        <a:srgbClr val="FF6238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BERT-large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即使预测答案不准确，也会准确预测答案的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类型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3175">
                      <a:solidFill>
                        <a:srgbClr val="FF6238"/>
                      </a:solidFill>
                      <a:prstDash val="dot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19050" cap="rnd">
                      <a:solidFill>
                        <a:srgbClr val="FF6238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3175">
                      <a:solidFill>
                        <a:srgbClr val="FF6238"/>
                      </a:solidFill>
                      <a:prstDash val="dot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19050" cap="rnd">
                      <a:solidFill>
                        <a:srgbClr val="FF6238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3175">
                      <a:solidFill>
                        <a:srgbClr val="FF6238"/>
                      </a:solidFill>
                      <a:prstDash val="dot"/>
                    </a:lnL>
                    <a:lnR w="19050" cap="rnd">
                      <a:solidFill>
                        <a:srgbClr val="FF6238"/>
                      </a:solidFill>
                      <a:prstDash val="solid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19050" cap="rnd">
                      <a:solidFill>
                        <a:srgbClr val="FF6238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280795" y="5384800"/>
            <a:ext cx="102444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2400"/>
              <a:t>对于</a:t>
            </a:r>
            <a:r>
              <a:rPr lang="en-US" altLang="zh-CN" sz="2400"/>
              <a:t>KB</a:t>
            </a:r>
            <a:r>
              <a:rPr lang="zh-CN" altLang="en-US" sz="2400"/>
              <a:t>关系提取方法，增加数据</a:t>
            </a:r>
            <a:r>
              <a:rPr lang="zh-CN" altLang="en-US" sz="2400"/>
              <a:t>量性能不会提升；但对于语言模型随着数据量增大，性能变</a:t>
            </a:r>
            <a:r>
              <a:rPr lang="zh-CN" altLang="en-US" sz="2400"/>
              <a:t>好。</a:t>
            </a:r>
            <a:endParaRPr lang="zh-CN" altLang="en-US" sz="240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947" y="183600"/>
            <a:ext cx="2125699" cy="51481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0" y="702885"/>
            <a:ext cx="367754" cy="416780"/>
            <a:chOff x="0" y="702885"/>
            <a:chExt cx="367754" cy="416780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702885"/>
              <a:ext cx="281354" cy="416780"/>
            </a:xfrm>
            <a:prstGeom prst="rect">
              <a:avLst/>
            </a:prstGeom>
          </p:spPr>
        </p:pic>
        <p:pic>
          <p:nvPicPr>
            <p:cNvPr id="33" name="图片 3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81354" y="771300"/>
              <a:ext cx="86400" cy="273600"/>
            </a:xfrm>
            <a:prstGeom prst="rect">
              <a:avLst/>
            </a:prstGeom>
          </p:spPr>
        </p:pic>
      </p:grpSp>
      <p:pic>
        <p:nvPicPr>
          <p:cNvPr id="16" name="图片 15" descr="哈工大logo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0" y="737870"/>
            <a:ext cx="403860" cy="34734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KB        LM  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91EE9DE-39C0-45B1-B406-4DEC767CB4A8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31393935333439353b363436323639303b56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1795" y="389255"/>
            <a:ext cx="914400" cy="914400"/>
          </a:xfrm>
          <a:prstGeom prst="rect">
            <a:avLst/>
          </a:prstGeom>
        </p:spPr>
      </p:pic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r>
              <a:rPr lang="zh-CN" altLang="en-US"/>
              <a:t>通过实验表明，</a:t>
            </a:r>
            <a:r>
              <a:rPr lang="en-US" altLang="zh-CN"/>
              <a:t>BERT-large</a:t>
            </a:r>
            <a:r>
              <a:rPr lang="zh-CN" altLang="en-US"/>
              <a:t>普遍可以很好的提取</a:t>
            </a:r>
            <a:r>
              <a:rPr lang="zh-CN" altLang="en-US"/>
              <a:t>知识</a:t>
            </a:r>
            <a:endParaRPr lang="zh-CN" altLang="en-US"/>
          </a:p>
          <a:p>
            <a:r>
              <a:rPr lang="zh-CN" altLang="en-US"/>
              <a:t>更好的捕获以及</a:t>
            </a:r>
            <a:r>
              <a:rPr lang="zh-CN" altLang="en-US"/>
              <a:t>复现知识</a:t>
            </a:r>
            <a:endParaRPr lang="zh-CN" altLang="en-US"/>
          </a:p>
          <a:p>
            <a:r>
              <a:rPr lang="zh-CN" altLang="en-US"/>
              <a:t>对</a:t>
            </a:r>
            <a:r>
              <a:rPr lang="en-US" altLang="zh-CN"/>
              <a:t>query</a:t>
            </a:r>
            <a:r>
              <a:rPr lang="zh-CN" altLang="en-US"/>
              <a:t>句式</a:t>
            </a:r>
            <a:r>
              <a:rPr lang="zh-CN" altLang="en-US"/>
              <a:t>变化更加</a:t>
            </a:r>
            <a:r>
              <a:rPr lang="zh-CN" altLang="en-US"/>
              <a:t>鲁棒</a:t>
            </a:r>
            <a:endParaRPr lang="zh-CN" altLang="en-US"/>
          </a:p>
          <a:p>
            <a:r>
              <a:rPr lang="zh-CN" altLang="en-US"/>
              <a:t>在开放域</a:t>
            </a:r>
            <a:r>
              <a:rPr lang="en-US" altLang="zh-CN"/>
              <a:t>QA</a:t>
            </a:r>
            <a:r>
              <a:rPr lang="zh-CN" altLang="en-US"/>
              <a:t>达到</a:t>
            </a:r>
            <a:r>
              <a:rPr lang="en-US" altLang="zh-CN"/>
              <a:t>57.1%</a:t>
            </a:r>
            <a:r>
              <a:rPr lang="zh-CN" altLang="en-US"/>
              <a:t>的</a:t>
            </a:r>
            <a:r>
              <a:rPr lang="en-US" altLang="zh-CN"/>
              <a:t>P@10</a:t>
            </a:r>
            <a:r>
              <a:rPr lang="en-US" altLang="zh-CN"/>
              <a:t>(KB</a:t>
            </a:r>
            <a:r>
              <a:rPr lang="zh-CN" altLang="en-US"/>
              <a:t>：</a:t>
            </a:r>
            <a:r>
              <a:rPr lang="en-US" altLang="zh-CN"/>
              <a:t>63.5%)</a:t>
            </a:r>
            <a:endParaRPr lang="en-US" altLang="zh-CN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947" y="189950"/>
            <a:ext cx="2125699" cy="51481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0" y="702885"/>
            <a:ext cx="367754" cy="416780"/>
            <a:chOff x="0" y="702885"/>
            <a:chExt cx="367754" cy="416780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702885"/>
              <a:ext cx="281354" cy="416780"/>
            </a:xfrm>
            <a:prstGeom prst="rect">
              <a:avLst/>
            </a:prstGeom>
          </p:spPr>
        </p:pic>
        <p:pic>
          <p:nvPicPr>
            <p:cNvPr id="33" name="图片 3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81354" y="771300"/>
              <a:ext cx="86400" cy="273600"/>
            </a:xfrm>
            <a:prstGeom prst="rect">
              <a:avLst/>
            </a:prstGeom>
          </p:spPr>
        </p:pic>
      </p:grpSp>
      <p:pic>
        <p:nvPicPr>
          <p:cNvPr id="16" name="图片 15" descr="哈工大logo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0" y="737870"/>
            <a:ext cx="403860" cy="34734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EFF">
                  <a:alpha val="100000"/>
                </a:srgbClr>
              </a:clrFrom>
              <a:clrTo>
                <a:srgbClr val="FFFE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947" y="189950"/>
            <a:ext cx="2125699" cy="514818"/>
          </a:xfrm>
          <a:prstGeom prst="rect">
            <a:avLst/>
          </a:prstGeom>
        </p:spPr>
      </p:pic>
      <p:sp>
        <p:nvSpPr>
          <p:cNvPr id="28" name="TextBox 11"/>
          <p:cNvSpPr txBox="1"/>
          <p:nvPr/>
        </p:nvSpPr>
        <p:spPr>
          <a:xfrm>
            <a:off x="6318490" y="2951946"/>
            <a:ext cx="16052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2800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2800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三部分</a:t>
            </a:r>
            <a:endParaRPr lang="zh-CN" altLang="en-US" sz="2800" b="1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zh-CN" altLang="en-US" sz="2800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zh-CN" altLang="en-US" sz="2800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2800" b="1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6023847" y="2542222"/>
            <a:ext cx="0" cy="1997848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3"/>
          <p:cNvSpPr txBox="1"/>
          <p:nvPr/>
        </p:nvSpPr>
        <p:spPr>
          <a:xfrm>
            <a:off x="4260277" y="4193821"/>
            <a:ext cx="1269558" cy="3460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03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052827" y="2505429"/>
            <a:ext cx="1477008" cy="14770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4" name="TextBox 13"/>
          <p:cNvSpPr txBox="1"/>
          <p:nvPr/>
        </p:nvSpPr>
        <p:spPr>
          <a:xfrm>
            <a:off x="4234631" y="2737376"/>
            <a:ext cx="1269558" cy="10814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0" b="1" dirty="0">
                <a:solidFill>
                  <a:srgbClr val="006A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03</a:t>
            </a:r>
            <a:endParaRPr lang="zh-CN" altLang="en-US" sz="7030" b="1" dirty="0">
              <a:solidFill>
                <a:srgbClr val="006AB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分析</a:t>
            </a:r>
            <a:r>
              <a:rPr lang="en-US" altLang="zh-CN"/>
              <a:t>BERT</a:t>
            </a:r>
            <a:r>
              <a:rPr lang="zh-CN" altLang="en-US"/>
              <a:t>为什么表现</a:t>
            </a:r>
            <a:r>
              <a:rPr lang="zh-CN" altLang="en-US"/>
              <a:t>这么好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91EE9DE-39C0-45B1-B406-4DEC767CB4A8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图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04975" y="1524000"/>
            <a:ext cx="6560185" cy="50101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04975" y="1115060"/>
            <a:ext cx="5801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皮尔逊系数和一系列条件</a:t>
            </a:r>
            <a:r>
              <a:rPr lang="zh-CN" altLang="en-US" sz="2400"/>
              <a:t>因素的相关性</a:t>
            </a:r>
            <a:endParaRPr lang="zh-CN" altLang="en-US" sz="2400"/>
          </a:p>
        </p:txBody>
      </p:sp>
      <p:sp>
        <p:nvSpPr>
          <p:cNvPr id="8" name="内容占位符 7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037830" y="1158875"/>
            <a:ext cx="40989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SM</a:t>
            </a:r>
            <a:r>
              <a:rPr lang="zh-CN" altLang="en-US" sz="2000"/>
              <a:t>：</a:t>
            </a:r>
            <a:r>
              <a:rPr lang="en-US" altLang="zh-CN" sz="2000"/>
              <a:t>subjects</a:t>
            </a:r>
            <a:r>
              <a:rPr lang="zh-CN" altLang="en-US" sz="2000"/>
              <a:t>提到的次数</a:t>
            </a:r>
            <a:endParaRPr lang="en-US" altLang="zh-CN" sz="2000"/>
          </a:p>
          <a:p>
            <a:r>
              <a:rPr lang="en-US" altLang="zh-CN" sz="2000"/>
              <a:t>OM</a:t>
            </a:r>
            <a:r>
              <a:rPr lang="zh-CN" altLang="en-US" sz="2000"/>
              <a:t>：</a:t>
            </a:r>
            <a:r>
              <a:rPr lang="en-US" altLang="zh-CN" sz="2000"/>
              <a:t>objects</a:t>
            </a:r>
            <a:r>
              <a:rPr lang="zh-CN" altLang="en-US" sz="2000"/>
              <a:t>提到的次数</a:t>
            </a:r>
            <a:endParaRPr lang="zh-CN" altLang="en-US" sz="2000"/>
          </a:p>
          <a:p>
            <a:r>
              <a:rPr lang="en-US" altLang="zh-CN" sz="2000"/>
              <a:t>LPFP</a:t>
            </a:r>
            <a:r>
              <a:rPr lang="zh-CN" altLang="en-US" sz="2000"/>
              <a:t>：值最大的预测值的概率对数</a:t>
            </a:r>
            <a:endParaRPr lang="zh-CN" altLang="en-US" sz="2000"/>
          </a:p>
          <a:p>
            <a:r>
              <a:rPr lang="en-US" altLang="zh-CN" sz="2000"/>
              <a:t>SOCS</a:t>
            </a:r>
            <a:r>
              <a:rPr lang="zh-CN" altLang="en-US" sz="2000"/>
              <a:t>：</a:t>
            </a:r>
            <a:r>
              <a:rPr lang="en-US" altLang="zh-CN" sz="2000"/>
              <a:t>sub</a:t>
            </a:r>
            <a:r>
              <a:rPr lang="zh-CN" altLang="en-US" sz="2000"/>
              <a:t>和</a:t>
            </a:r>
            <a:r>
              <a:rPr lang="en-US" altLang="zh-CN" sz="2000"/>
              <a:t>obj</a:t>
            </a:r>
            <a:r>
              <a:rPr lang="zh-CN" altLang="en-US" sz="2000"/>
              <a:t>向量余弦相似度</a:t>
            </a:r>
            <a:endParaRPr lang="zh-CN" altLang="en-US" sz="2000"/>
          </a:p>
          <a:p>
            <a:r>
              <a:rPr lang="en-US" altLang="zh-CN" sz="2000"/>
              <a:t>ST</a:t>
            </a:r>
            <a:r>
              <a:rPr lang="zh-CN" altLang="en-US" sz="2000"/>
              <a:t>：</a:t>
            </a:r>
            <a:r>
              <a:rPr lang="en-US" altLang="zh-CN" sz="2000"/>
              <a:t>sub</a:t>
            </a:r>
            <a:r>
              <a:rPr lang="zh-CN" altLang="en-US" sz="2000"/>
              <a:t>的分词</a:t>
            </a:r>
            <a:endParaRPr lang="zh-CN" altLang="en-US" sz="2000"/>
          </a:p>
          <a:p>
            <a:r>
              <a:rPr lang="en-US" altLang="zh-CN" sz="2000"/>
              <a:t>SWP</a:t>
            </a:r>
            <a:r>
              <a:rPr lang="zh-CN" altLang="en-US" sz="2000"/>
              <a:t>：</a:t>
            </a:r>
            <a:r>
              <a:rPr lang="en-US" altLang="zh-CN" sz="2000"/>
              <a:t>sub</a:t>
            </a:r>
            <a:r>
              <a:rPr lang="zh-CN" altLang="en-US" sz="2000"/>
              <a:t>的</a:t>
            </a:r>
            <a:r>
              <a:rPr lang="en-US" altLang="zh-CN" sz="2000"/>
              <a:t>wordpiece</a:t>
            </a:r>
            <a:r>
              <a:rPr lang="zh-CN" altLang="en-US" sz="2000"/>
              <a:t>分词</a:t>
            </a:r>
            <a:endParaRPr lang="zh-CN" altLang="en-US" sz="2000"/>
          </a:p>
        </p:txBody>
      </p:sp>
      <p:sp>
        <p:nvSpPr>
          <p:cNvPr id="10" name="文本框 9"/>
          <p:cNvSpPr txBox="1"/>
          <p:nvPr/>
        </p:nvSpPr>
        <p:spPr>
          <a:xfrm>
            <a:off x="8902700" y="3882390"/>
            <a:ext cx="314007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sz="2800">
                <a:solidFill>
                  <a:srgbClr val="FF0000"/>
                </a:solidFill>
              </a:rPr>
              <a:t>LPFP</a:t>
            </a:r>
            <a:r>
              <a:rPr lang="zh-CN" altLang="en-US" sz="2800">
                <a:solidFill>
                  <a:srgbClr val="FF0000"/>
                </a:solidFill>
              </a:rPr>
              <a:t>最相关</a:t>
            </a:r>
            <a:endParaRPr lang="zh-CN" altLang="en-US" sz="2800">
              <a:solidFill>
                <a:srgbClr val="FF0000"/>
              </a:solidFill>
            </a:endParaRPr>
          </a:p>
          <a:p>
            <a:pPr algn="just"/>
            <a:r>
              <a:rPr lang="zh-CN" altLang="en-US" sz="2800">
                <a:solidFill>
                  <a:srgbClr val="FF0000"/>
                </a:solidFill>
              </a:rPr>
              <a:t>说明：</a:t>
            </a:r>
            <a:r>
              <a:rPr lang="en-US" altLang="zh-CN" sz="2800">
                <a:solidFill>
                  <a:srgbClr val="FF0000"/>
                </a:solidFill>
              </a:rPr>
              <a:t>BERT</a:t>
            </a:r>
            <a:r>
              <a:rPr lang="zh-CN" altLang="en-US" sz="2800">
                <a:solidFill>
                  <a:srgbClr val="FF0000"/>
                </a:solidFill>
              </a:rPr>
              <a:t>在它的预测范围内有很好的置信度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EFF">
                  <a:alpha val="100000"/>
                </a:srgbClr>
              </a:clrFrom>
              <a:clrTo>
                <a:srgbClr val="FFFE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947" y="189950"/>
            <a:ext cx="2125699" cy="51481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0" y="702885"/>
            <a:ext cx="367754" cy="416780"/>
            <a:chOff x="0" y="702885"/>
            <a:chExt cx="367754" cy="416780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702885"/>
              <a:ext cx="281354" cy="416780"/>
            </a:xfrm>
            <a:prstGeom prst="rect">
              <a:avLst/>
            </a:prstGeom>
          </p:spPr>
        </p:pic>
        <p:pic>
          <p:nvPicPr>
            <p:cNvPr id="33" name="图片 3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81354" y="771300"/>
              <a:ext cx="86400" cy="273600"/>
            </a:xfrm>
            <a:prstGeom prst="rect">
              <a:avLst/>
            </a:prstGeom>
          </p:spPr>
        </p:pic>
      </p:grpSp>
      <p:pic>
        <p:nvPicPr>
          <p:cNvPr id="16" name="图片 15" descr="哈工大logo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0" y="737870"/>
            <a:ext cx="403860" cy="34734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" name="组合 21"/>
          <p:cNvGrpSpPr/>
          <p:nvPr/>
        </p:nvGrpSpPr>
        <p:grpSpPr>
          <a:xfrm>
            <a:off x="0" y="702885"/>
            <a:ext cx="367754" cy="416780"/>
            <a:chOff x="0" y="702885"/>
            <a:chExt cx="367754" cy="416780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702885"/>
              <a:ext cx="281354" cy="416780"/>
            </a:xfrm>
            <a:prstGeom prst="rect">
              <a:avLst/>
            </a:prstGeom>
          </p:spPr>
        </p:pic>
        <p:pic>
          <p:nvPicPr>
            <p:cNvPr id="33" name="图片 32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281354" y="771300"/>
              <a:ext cx="86400" cy="273600"/>
            </a:xfrm>
            <a:prstGeom prst="rect">
              <a:avLst/>
            </a:prstGeom>
          </p:spPr>
        </p:pic>
      </p:grp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91EE9DE-39C0-45B1-B406-4DEC767CB4A8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2"/>
          <p:cNvSpPr>
            <a:spLocks noGrp="1"/>
          </p:cNvSpPr>
          <p:nvPr/>
        </p:nvSpPr>
        <p:spPr>
          <a:xfrm>
            <a:off x="609600" y="274639"/>
            <a:ext cx="10972801" cy="1143000"/>
          </a:xfrm>
          <a:prstGeom prst="rect">
            <a:avLst/>
          </a:prstGeom>
        </p:spPr>
        <p:txBody>
          <a:bodyPr vert="horz" lIns="115214" tIns="57607" rIns="115214" bIns="57607" rtlCol="0" anchor="ctr">
            <a:normAutofit/>
          </a:bodyPr>
          <a:lstStyle>
            <a:lvl1pPr algn="l" defTabSz="1218565" rtl="0" eaLnBrk="1" latinLnBrk="0" hangingPunct="1">
              <a:spcBef>
                <a:spcPct val="0"/>
              </a:spcBef>
              <a:buNone/>
              <a:defRPr sz="381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分析</a:t>
            </a:r>
            <a:r>
              <a:rPr lang="en-US" altLang="zh-CN"/>
              <a:t>BERT</a:t>
            </a:r>
            <a:r>
              <a:rPr lang="zh-CN" altLang="en-US"/>
              <a:t>为什么表现</a:t>
            </a:r>
            <a:r>
              <a:rPr lang="zh-CN" altLang="en-US"/>
              <a:t>这么好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24535" y="1304290"/>
            <a:ext cx="47815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同一种关系的不同</a:t>
            </a:r>
            <a:r>
              <a:rPr lang="en-US" altLang="zh-CN" sz="2000"/>
              <a:t>query</a:t>
            </a:r>
            <a:r>
              <a:rPr lang="zh-CN" altLang="en-US" sz="2000"/>
              <a:t>模板的</a:t>
            </a:r>
            <a:r>
              <a:rPr lang="zh-CN" altLang="en-US" sz="2000"/>
              <a:t>影响</a:t>
            </a:r>
            <a:endParaRPr lang="zh-CN" altLang="en-US" sz="2000"/>
          </a:p>
        </p:txBody>
      </p:sp>
      <p:sp>
        <p:nvSpPr>
          <p:cNvPr id="9" name="文本框 8"/>
          <p:cNvSpPr txBox="1"/>
          <p:nvPr/>
        </p:nvSpPr>
        <p:spPr>
          <a:xfrm>
            <a:off x="1918335" y="5638800"/>
            <a:ext cx="2616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rank distribution</a:t>
            </a:r>
            <a:endParaRPr lang="en-US" altLang="zh-CN"/>
          </a:p>
        </p:txBody>
      </p:sp>
      <p:pic>
        <p:nvPicPr>
          <p:cNvPr id="10" name="图片 9" descr="图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2900" y="1710690"/>
            <a:ext cx="5879465" cy="37947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249035" y="2561590"/>
            <a:ext cx="533336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sz="2000"/>
              <a:t>1.BERT</a:t>
            </a:r>
            <a:r>
              <a:rPr lang="zh-CN" altLang="en-US" sz="2000"/>
              <a:t>和</a:t>
            </a:r>
            <a:r>
              <a:rPr lang="en-US" altLang="zh-CN" sz="2000"/>
              <a:t>BERT-large</a:t>
            </a:r>
            <a:r>
              <a:rPr lang="zh-CN" altLang="en-US" sz="2000"/>
              <a:t>变化的最小，且</a:t>
            </a:r>
            <a:r>
              <a:rPr lang="en-US" altLang="zh-CN" sz="2000"/>
              <a:t>rank</a:t>
            </a:r>
            <a:r>
              <a:rPr lang="zh-CN" altLang="en-US" sz="2000"/>
              <a:t>较高。</a:t>
            </a:r>
            <a:endParaRPr lang="en-US" altLang="zh-CN" sz="2000" u="heavy"/>
          </a:p>
          <a:p>
            <a:pPr algn="just"/>
            <a:r>
              <a:rPr lang="en-US" altLang="zh-CN" sz="2000"/>
              <a:t>2.BERT</a:t>
            </a:r>
            <a:r>
              <a:rPr lang="zh-CN" altLang="en-US" sz="2000"/>
              <a:t>和</a:t>
            </a:r>
            <a:r>
              <a:rPr lang="en-US" altLang="zh-CN" sz="2000"/>
              <a:t>BERT-large</a:t>
            </a:r>
            <a:r>
              <a:rPr lang="zh-CN" altLang="en-US" sz="2000"/>
              <a:t>都是在</a:t>
            </a:r>
            <a:r>
              <a:rPr lang="en-US" altLang="zh-CN" sz="2000"/>
              <a:t>wikipedia</a:t>
            </a:r>
            <a:r>
              <a:rPr lang="zh-CN" altLang="en-US" sz="2000"/>
              <a:t>上训练，测试时可能遇到相同的数据，表示更能记忆或回忆起学到的知识。</a:t>
            </a:r>
            <a:endParaRPr lang="zh-CN" altLang="en-US" sz="200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EFF">
                  <a:alpha val="100000"/>
                </a:srgbClr>
              </a:clrFrom>
              <a:clrTo>
                <a:srgbClr val="FFFE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947" y="189950"/>
            <a:ext cx="2125699" cy="514818"/>
          </a:xfrm>
          <a:prstGeom prst="rect">
            <a:avLst/>
          </a:prstGeom>
        </p:spPr>
      </p:pic>
      <p:pic>
        <p:nvPicPr>
          <p:cNvPr id="16" name="图片 15" descr="哈工大logo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0" y="734695"/>
            <a:ext cx="403860" cy="34734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9"/>
          <p:cNvSpPr txBox="1"/>
          <p:nvPr/>
        </p:nvSpPr>
        <p:spPr>
          <a:xfrm>
            <a:off x="1388815" y="2880822"/>
            <a:ext cx="1437213" cy="735503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75000"/>
                <a:alpha val="9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endParaRPr lang="en-AU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Subtitle 10"/>
          <p:cNvSpPr txBox="1"/>
          <p:nvPr/>
        </p:nvSpPr>
        <p:spPr>
          <a:xfrm>
            <a:off x="1402676" y="3484706"/>
            <a:ext cx="1409493" cy="394611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75000"/>
                <a:alpha val="90000"/>
              </a:scheme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dirty="0">
                <a:solidFill>
                  <a:srgbClr val="006AB6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CONTENTS</a:t>
            </a:r>
            <a:endParaRPr lang="en-US" altLang="zh-CN" dirty="0">
              <a:solidFill>
                <a:srgbClr val="006AB6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189015" y="231949"/>
            <a:ext cx="0" cy="64807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4182510" y="1486300"/>
            <a:ext cx="6629286" cy="707886"/>
            <a:chOff x="4755826" y="876691"/>
            <a:chExt cx="6629286" cy="707886"/>
          </a:xfrm>
        </p:grpSpPr>
        <p:sp>
          <p:nvSpPr>
            <p:cNvPr id="12" name="文本框 11"/>
            <p:cNvSpPr txBox="1"/>
            <p:nvPr/>
          </p:nvSpPr>
          <p:spPr>
            <a:xfrm>
              <a:off x="4755826" y="876691"/>
              <a:ext cx="13480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CC0000"/>
                  </a:solidFill>
                </a:rPr>
                <a:t>1.</a:t>
              </a:r>
              <a:endParaRPr lang="zh-CN" altLang="en-US" sz="4000" dirty="0">
                <a:solidFill>
                  <a:srgbClr val="CC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349707" y="938247"/>
              <a:ext cx="4461947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latin typeface="+mj-ea"/>
                  <a:ea typeface="+mj-ea"/>
                </a:rPr>
                <a:t>方法</a:t>
              </a:r>
              <a:r>
                <a:rPr lang="zh-CN" altLang="en-US" sz="3200" dirty="0">
                  <a:latin typeface="+mj-ea"/>
                  <a:ea typeface="+mj-ea"/>
                </a:rPr>
                <a:t>详解</a:t>
              </a:r>
              <a:endParaRPr lang="zh-CN" altLang="en-US" sz="3200" dirty="0">
                <a:latin typeface="+mj-ea"/>
                <a:ea typeface="+mj-ea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5349708" y="1553800"/>
              <a:ext cx="6035404" cy="0"/>
            </a:xfrm>
            <a:prstGeom prst="line">
              <a:avLst/>
            </a:prstGeom>
            <a:ln w="28575">
              <a:solidFill>
                <a:srgbClr val="CBCC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4182511" y="3075057"/>
            <a:ext cx="7110589" cy="707886"/>
            <a:chOff x="4755826" y="1832337"/>
            <a:chExt cx="7110589" cy="707886"/>
          </a:xfrm>
        </p:grpSpPr>
        <p:sp>
          <p:nvSpPr>
            <p:cNvPr id="16" name="文本框 15"/>
            <p:cNvSpPr txBox="1"/>
            <p:nvPr/>
          </p:nvSpPr>
          <p:spPr>
            <a:xfrm>
              <a:off x="4755826" y="1832337"/>
              <a:ext cx="13480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CC0000"/>
                  </a:solidFill>
                </a:rPr>
                <a:t>2.</a:t>
              </a:r>
              <a:endParaRPr lang="zh-CN" altLang="en-US" sz="4000" dirty="0">
                <a:solidFill>
                  <a:srgbClr val="CC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349708" y="1893893"/>
              <a:ext cx="6516707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latin typeface="+mj-ea"/>
                  <a:ea typeface="+mj-ea"/>
                </a:rPr>
                <a:t>实验及</a:t>
              </a:r>
              <a:r>
                <a:rPr lang="zh-CN" altLang="en-US" sz="3200" dirty="0">
                  <a:latin typeface="+mj-ea"/>
                  <a:ea typeface="+mj-ea"/>
                </a:rPr>
                <a:t>其结果</a:t>
              </a:r>
              <a:endParaRPr lang="zh-CN" altLang="en-US" sz="3200" dirty="0">
                <a:latin typeface="+mj-ea"/>
                <a:ea typeface="+mj-ea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5349708" y="2509446"/>
              <a:ext cx="6035404" cy="0"/>
            </a:xfrm>
            <a:prstGeom prst="line">
              <a:avLst/>
            </a:prstGeom>
            <a:ln w="28575">
              <a:solidFill>
                <a:srgbClr val="CBCC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4182511" y="4657139"/>
            <a:ext cx="6722293" cy="707886"/>
            <a:chOff x="4755826" y="2787983"/>
            <a:chExt cx="6722293" cy="707886"/>
          </a:xfrm>
        </p:grpSpPr>
        <p:sp>
          <p:nvSpPr>
            <p:cNvPr id="20" name="文本框 19"/>
            <p:cNvSpPr txBox="1"/>
            <p:nvPr/>
          </p:nvSpPr>
          <p:spPr>
            <a:xfrm>
              <a:off x="4755826" y="2787983"/>
              <a:ext cx="13480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CC0000"/>
                  </a:solidFill>
                  <a:latin typeface="+mj-ea"/>
                  <a:ea typeface="+mj-ea"/>
                </a:rPr>
                <a:t>3.</a:t>
              </a:r>
              <a:endParaRPr lang="zh-CN" altLang="en-US" sz="4000" dirty="0">
                <a:solidFill>
                  <a:srgbClr val="CC0000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349708" y="2849539"/>
              <a:ext cx="612841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latin typeface="+mj-ea"/>
                  <a:ea typeface="+mj-ea"/>
                </a:rPr>
                <a:t>结果分析</a:t>
              </a:r>
              <a:endParaRPr lang="zh-CN" altLang="en-US" sz="3200" dirty="0">
                <a:latin typeface="+mj-ea"/>
                <a:ea typeface="+mj-ea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5349708" y="3465092"/>
              <a:ext cx="6037200" cy="0"/>
            </a:xfrm>
            <a:prstGeom prst="line">
              <a:avLst/>
            </a:prstGeom>
            <a:ln w="28575">
              <a:solidFill>
                <a:srgbClr val="CBCC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947" y="189950"/>
            <a:ext cx="2125699" cy="514818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91EE9DE-39C0-45B1-B406-4DEC767CB4A8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2"/>
          <p:cNvSpPr>
            <a:spLocks noGrp="1"/>
          </p:cNvSpPr>
          <p:nvPr/>
        </p:nvSpPr>
        <p:spPr>
          <a:xfrm>
            <a:off x="609600" y="274639"/>
            <a:ext cx="10972801" cy="1143000"/>
          </a:xfrm>
          <a:prstGeom prst="rect">
            <a:avLst/>
          </a:prstGeom>
        </p:spPr>
        <p:txBody>
          <a:bodyPr vert="horz" lIns="115214" tIns="57607" rIns="115214" bIns="57607" rtlCol="0" anchor="ctr">
            <a:normAutofit/>
          </a:bodyPr>
          <a:lstStyle>
            <a:lvl1pPr algn="l" defTabSz="1218565" rtl="0" eaLnBrk="1" latinLnBrk="0" hangingPunct="1">
              <a:spcBef>
                <a:spcPct val="0"/>
              </a:spcBef>
              <a:buNone/>
              <a:defRPr sz="381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分析</a:t>
            </a:r>
            <a:r>
              <a:rPr lang="en-US" altLang="zh-CN"/>
              <a:t>BERT</a:t>
            </a:r>
            <a:r>
              <a:rPr lang="zh-CN" altLang="en-US"/>
              <a:t>为什么表现</a:t>
            </a:r>
            <a:r>
              <a:rPr lang="zh-CN" altLang="en-US"/>
              <a:t>这么好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24535" y="1304290"/>
            <a:ext cx="478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同一种关系的不同</a:t>
            </a:r>
            <a:r>
              <a:rPr lang="en-US" altLang="zh-CN"/>
              <a:t>query</a:t>
            </a:r>
            <a:r>
              <a:rPr lang="zh-CN" altLang="en-US"/>
              <a:t>模板的</a:t>
            </a:r>
            <a:r>
              <a:rPr lang="zh-CN" altLang="en-US"/>
              <a:t>影响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18335" y="5638800"/>
            <a:ext cx="2616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rank distribution</a:t>
            </a:r>
            <a:endParaRPr lang="en-US" altLang="zh-CN"/>
          </a:p>
        </p:txBody>
      </p:sp>
      <p:pic>
        <p:nvPicPr>
          <p:cNvPr id="10" name="图片 9" descr="图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" y="1710690"/>
            <a:ext cx="5879465" cy="37947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249035" y="2561590"/>
            <a:ext cx="533336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sz="2000"/>
              <a:t>1.BERT</a:t>
            </a:r>
            <a:r>
              <a:rPr lang="zh-CN" altLang="en-US" sz="2000"/>
              <a:t>和</a:t>
            </a:r>
            <a:r>
              <a:rPr lang="en-US" altLang="zh-CN" sz="2000"/>
              <a:t>BERT-large</a:t>
            </a:r>
            <a:r>
              <a:rPr lang="zh-CN" altLang="en-US" sz="2000"/>
              <a:t>变化的最小，且</a:t>
            </a:r>
            <a:r>
              <a:rPr lang="en-US" altLang="zh-CN" sz="2000"/>
              <a:t>rank</a:t>
            </a:r>
            <a:r>
              <a:rPr lang="zh-CN" altLang="en-US" sz="2000"/>
              <a:t>较高。</a:t>
            </a:r>
            <a:endParaRPr lang="en-US" altLang="zh-CN" sz="2000" u="heavy"/>
          </a:p>
          <a:p>
            <a:pPr algn="just"/>
            <a:r>
              <a:rPr lang="en-US" altLang="zh-CN" sz="2000"/>
              <a:t>2.BERT</a:t>
            </a:r>
            <a:r>
              <a:rPr lang="zh-CN" altLang="en-US" sz="2000"/>
              <a:t>和</a:t>
            </a:r>
            <a:r>
              <a:rPr lang="en-US" altLang="zh-CN" sz="2000"/>
              <a:t>BERT-large</a:t>
            </a:r>
            <a:r>
              <a:rPr lang="zh-CN" altLang="en-US" sz="2000"/>
              <a:t>都是在</a:t>
            </a:r>
            <a:r>
              <a:rPr lang="en-US" altLang="zh-CN" sz="2000"/>
              <a:t>wikipedia</a:t>
            </a:r>
            <a:r>
              <a:rPr lang="zh-CN" altLang="en-US" sz="2000"/>
              <a:t>上训练，测试时可能遇到相同的数据，表示更能记忆或回忆起学到的知识。</a:t>
            </a:r>
            <a:endParaRPr lang="zh-CN" altLang="en-US" sz="200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EFF">
                  <a:alpha val="100000"/>
                </a:srgbClr>
              </a:clrFrom>
              <a:clrTo>
                <a:srgbClr val="FFFE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947" y="189950"/>
            <a:ext cx="2125699" cy="51481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8476" y="-91680"/>
            <a:ext cx="12208952" cy="685841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EFF">
                  <a:alpha val="100000"/>
                </a:srgbClr>
              </a:clrFrom>
              <a:clrTo>
                <a:srgbClr val="FFFE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947" y="316950"/>
            <a:ext cx="2125699" cy="51481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991735" y="2840990"/>
            <a:ext cx="46736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/>
              <a:t>谢谢大家</a:t>
            </a:r>
            <a:endParaRPr lang="zh-CN" altLang="en-US" sz="4800" b="1"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BFFFF">
                  <a:alpha val="100000"/>
                </a:srgbClr>
              </a:clrFrom>
              <a:clrTo>
                <a:srgbClr val="FB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947" y="189950"/>
            <a:ext cx="2125699" cy="514818"/>
          </a:xfrm>
          <a:prstGeom prst="rect">
            <a:avLst/>
          </a:prstGeom>
        </p:spPr>
      </p:pic>
      <p:sp>
        <p:nvSpPr>
          <p:cNvPr id="28" name="TextBox 11"/>
          <p:cNvSpPr txBox="1"/>
          <p:nvPr/>
        </p:nvSpPr>
        <p:spPr>
          <a:xfrm>
            <a:off x="6318490" y="2951946"/>
            <a:ext cx="16052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2800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sz="2800" b="1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zh-CN" altLang="en-US" sz="2800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800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详解</a:t>
            </a:r>
            <a:endParaRPr lang="zh-CN" altLang="en-US" sz="2800" b="1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6023847" y="2542222"/>
            <a:ext cx="0" cy="1997848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3"/>
          <p:cNvSpPr txBox="1"/>
          <p:nvPr/>
        </p:nvSpPr>
        <p:spPr>
          <a:xfrm>
            <a:off x="4260277" y="4193821"/>
            <a:ext cx="1269558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01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052827" y="2505429"/>
            <a:ext cx="1477008" cy="14770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4" name="TextBox 13"/>
          <p:cNvSpPr txBox="1"/>
          <p:nvPr/>
        </p:nvSpPr>
        <p:spPr>
          <a:xfrm>
            <a:off x="4234631" y="2737376"/>
            <a:ext cx="1269558" cy="10819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0" b="1" dirty="0">
                <a:solidFill>
                  <a:srgbClr val="006A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01</a:t>
            </a:r>
            <a:endParaRPr lang="zh-CN" altLang="en-US" sz="7030" b="1" dirty="0">
              <a:solidFill>
                <a:srgbClr val="006AB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KB        LM  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91EE9DE-39C0-45B1-B406-4DEC767CB4A8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31393935333439353b363436323639303b565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661795" y="389255"/>
            <a:ext cx="914400" cy="914400"/>
          </a:xfrm>
          <a:prstGeom prst="rect">
            <a:avLst/>
          </a:prstGeom>
        </p:spPr>
      </p:pic>
      <p:graphicFrame>
        <p:nvGraphicFramePr>
          <p:cNvPr id="6" name="内容占位符 5"/>
          <p:cNvGraphicFramePr/>
          <p:nvPr>
            <p:ph idx="1"/>
            <p:custDataLst>
              <p:tags r:id="rId3"/>
            </p:custDataLst>
          </p:nvPr>
        </p:nvGraphicFramePr>
        <p:xfrm>
          <a:off x="609600" y="1417956"/>
          <a:ext cx="11443970" cy="4570095"/>
        </p:xfrm>
        <a:graphic>
          <a:graphicData uri="http://schemas.openxmlformats.org/drawingml/2006/table">
            <a:tbl>
              <a:tblPr firstRow="1" bandRow="1"/>
              <a:tblGrid>
                <a:gridCol w="2289810"/>
                <a:gridCol w="3196590"/>
                <a:gridCol w="1835785"/>
                <a:gridCol w="4121785"/>
              </a:tblGrid>
              <a:tr h="46291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KB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9050" cap="rnd">
                      <a:solidFill>
                        <a:srgbClr val="FF6238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FF6238"/>
                      </a:solidFill>
                      <a:prstDash val="solid"/>
                    </a:lnT>
                    <a:lnB w="3175" cap="rnd">
                      <a:solidFill>
                        <a:srgbClr val="FFFFFF"/>
                      </a:solidFill>
                      <a:prstDash val="dot"/>
                    </a:lnB>
                    <a:solidFill>
                      <a:srgbClr val="FF6238"/>
                    </a:solidFill>
                  </a:tcPr>
                </a:tc>
                <a:tc hMerge="1">
                  <a:tcPr>
                    <a:lnL w="19050" cap="rnd">
                      <a:solidFill>
                        <a:srgbClr val="FF6238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FF6238"/>
                      </a:solidFill>
                      <a:prstDash val="solid"/>
                    </a:lnT>
                    <a:lnB w="3175" cap="rnd">
                      <a:solidFill>
                        <a:srgbClr val="FFFFFF"/>
                      </a:solidFill>
                      <a:prstDash val="dot"/>
                    </a:lnB>
                    <a:solidFill>
                      <a:srgbClr val="FF6238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LM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175">
                      <a:solidFill>
                        <a:srgbClr val="FFFFFF"/>
                      </a:solidFill>
                      <a:prstDash val="dot"/>
                    </a:lnL>
                    <a:lnR w="19050">
                      <a:solidFill>
                        <a:srgbClr val="FF6238"/>
                      </a:solidFill>
                      <a:prstDash val="solid"/>
                    </a:lnR>
                    <a:lnT w="19050" cap="rnd">
                      <a:solidFill>
                        <a:srgbClr val="FF6238"/>
                      </a:solidFill>
                      <a:prstDash val="solid"/>
                    </a:lnT>
                    <a:lnB w="3175" cap="rnd">
                      <a:solidFill>
                        <a:srgbClr val="FFFFFF"/>
                      </a:solidFill>
                      <a:prstDash val="dot"/>
                    </a:lnB>
                    <a:solidFill>
                      <a:srgbClr val="FF6238"/>
                    </a:solidFill>
                  </a:tcPr>
                </a:tc>
                <a:tc hMerge="1">
                  <a:tcPr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FF6238"/>
                      </a:solidFill>
                      <a:prstDash val="solid"/>
                    </a:lnR>
                    <a:lnT w="19050" cap="rnd">
                      <a:solidFill>
                        <a:srgbClr val="FF6238"/>
                      </a:solidFill>
                      <a:prstDash val="solid"/>
                    </a:lnT>
                    <a:lnB w="3175" cap="rnd">
                      <a:solidFill>
                        <a:srgbClr val="FFFFFF"/>
                      </a:solidFill>
                      <a:prstDash val="dot"/>
                    </a:lnB>
                    <a:solidFill>
                      <a:srgbClr val="FF6238"/>
                    </a:solidFill>
                  </a:tcPr>
                </a:tc>
              </a:tr>
              <a:tr h="46291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知识图谱（包含标注过的关系数据）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9050" cap="rnd">
                      <a:solidFill>
                        <a:srgbClr val="FF6238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3175">
                      <a:solidFill>
                        <a:srgbClr val="FFFFFF"/>
                      </a:solidFill>
                      <a:prstDash val="dot"/>
                    </a:lnT>
                    <a:lnB w="19050">
                      <a:solidFill>
                        <a:srgbClr val="FF6238"/>
                      </a:solidFill>
                      <a:prstDash val="solid"/>
                    </a:lnB>
                    <a:solidFill>
                      <a:srgbClr val="FF6238"/>
                    </a:solidFill>
                  </a:tcPr>
                </a:tc>
                <a:tc hMerge="1">
                  <a:tcPr>
                    <a:lnL w="19050" cap="rnd">
                      <a:solidFill>
                        <a:srgbClr val="FF6238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3175">
                      <a:solidFill>
                        <a:srgbClr val="FFFFFF"/>
                      </a:solidFill>
                      <a:prstDash val="dot"/>
                    </a:lnT>
                    <a:lnB w="19050">
                      <a:solidFill>
                        <a:srgbClr val="FF6238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填充句子中的</a:t>
                      </a: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masked tokens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175">
                      <a:solidFill>
                        <a:srgbClr val="FFFFFF"/>
                      </a:solidFill>
                      <a:prstDash val="dot"/>
                    </a:lnL>
                    <a:lnR w="19050">
                      <a:solidFill>
                        <a:srgbClr val="FF6238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dot"/>
                    </a:lnT>
                    <a:lnB w="19050">
                      <a:solidFill>
                        <a:srgbClr val="FF6238"/>
                      </a:solidFill>
                      <a:prstDash val="solid"/>
                    </a:lnB>
                    <a:solidFill>
                      <a:srgbClr val="FF6238"/>
                    </a:solidFill>
                  </a:tcPr>
                </a:tc>
                <a:tc hMerge="1">
                  <a:tcPr>
                    <a:lnL w="3175">
                      <a:solidFill>
                        <a:srgbClr val="FF6238"/>
                      </a:solidFill>
                      <a:prstDash val="dot"/>
                    </a:lnL>
                    <a:lnR w="19050" cap="rnd">
                      <a:solidFill>
                        <a:srgbClr val="FF6238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dot"/>
                    </a:lnT>
                    <a:lnB w="19050">
                      <a:solidFill>
                        <a:srgbClr val="FF6238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462915">
                <a:tc rowSpan="3"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query(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例如：</a:t>
                      </a: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(DANTE,born-in,X))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 cap="rnd">
                      <a:solidFill>
                        <a:srgbClr val="FF6238"/>
                      </a:solidFill>
                      <a:prstDash val="solid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19050">
                      <a:solidFill>
                        <a:srgbClr val="FF6238"/>
                      </a:solidFill>
                      <a:prstDash val="solid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noFill/>
                  </a:tcPr>
                </a:tc>
                <a:tc rowSpan="3" hMerge="1">
                  <a:tcPr>
                    <a:lnL w="19050" cap="rnd">
                      <a:solidFill>
                        <a:srgbClr val="FF6238"/>
                      </a:solidFill>
                      <a:prstDash val="solid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19050">
                      <a:solidFill>
                        <a:srgbClr val="FF6238"/>
                      </a:solidFill>
                      <a:prstDash val="solid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query(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例如</a:t>
                      </a: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:(Dante was born in [Mask]))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3175">
                      <a:solidFill>
                        <a:srgbClr val="FF6238"/>
                      </a:solidFill>
                      <a:prstDash val="dot"/>
                    </a:lnL>
                    <a:lnR w="19050">
                      <a:solidFill>
                        <a:srgbClr val="FF6238"/>
                      </a:solidFill>
                      <a:prstDash val="solid"/>
                    </a:lnR>
                    <a:lnT w="19050">
                      <a:solidFill>
                        <a:srgbClr val="FF6238"/>
                      </a:solidFill>
                      <a:prstDash val="solid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noFill/>
                  </a:tcPr>
                </a:tc>
                <a:tc hMerge="1">
                  <a:tcPr>
                    <a:lnL w="3175">
                      <a:solidFill>
                        <a:srgbClr val="FF6238"/>
                      </a:solidFill>
                      <a:prstDash val="dot"/>
                    </a:lnL>
                    <a:lnR w="19050" cap="rnd">
                      <a:solidFill>
                        <a:srgbClr val="FF6238"/>
                      </a:solidFill>
                      <a:prstDash val="solid"/>
                    </a:lnR>
                    <a:lnT w="19050">
                      <a:solidFill>
                        <a:srgbClr val="FF6238"/>
                      </a:solidFill>
                      <a:prstDash val="solid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</a:tr>
              <a:tr h="462915">
                <a:tc vMerge="1" gridSpan="2">
                  <a:tcPr>
                    <a:lnL w="19050" cap="rnd">
                      <a:solidFill>
                        <a:srgbClr val="FF6238"/>
                      </a:solidFill>
                      <a:prstDash val="solid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 vMerge="1" hMerge="1">
                  <a:tcPr>
                    <a:lnL w="19050" cap="rnd">
                      <a:solidFill>
                        <a:srgbClr val="FF6238"/>
                      </a:solidFill>
                      <a:prstDash val="solid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noFill/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背景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3175">
                      <a:solidFill>
                        <a:srgbClr val="FF6238"/>
                      </a:solidFill>
                      <a:prstDash val="dot"/>
                    </a:lnL>
                    <a:lnR w="19050" cap="rnd">
                      <a:solidFill>
                        <a:srgbClr val="FF6238"/>
                      </a:solidFill>
                      <a:prstDash val="solid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预训练后的语言模型包含实体关系的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知识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 cap="rnd">
                      <a:solidFill>
                        <a:srgbClr val="FF6238"/>
                      </a:solidFill>
                      <a:prstDash val="solid"/>
                    </a:lnL>
                    <a:lnR w="19050" cap="rnd">
                      <a:solidFill>
                        <a:srgbClr val="FF6238"/>
                      </a:solidFill>
                      <a:prstDash val="solid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noFill/>
                  </a:tcPr>
                </a:tc>
              </a:tr>
              <a:tr h="462915">
                <a:tc vMerge="1" gridSpan="2">
                  <a:tcPr>
                    <a:lnL w="19050" cap="rnd">
                      <a:solidFill>
                        <a:srgbClr val="FF6238"/>
                      </a:solidFill>
                      <a:prstDash val="solid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 vMerge="1" hMerge="1">
                  <a:tcPr>
                    <a:lnL w="19050" cap="rnd">
                      <a:solidFill>
                        <a:srgbClr val="FF6238"/>
                      </a:solidFill>
                      <a:prstDash val="solid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noFill/>
                  </a:tcPr>
                </a:tc>
                <a:tc vMerge="1">
                  <a:tcPr>
                    <a:lnL w="3175">
                      <a:solidFill>
                        <a:srgbClr val="FF6238"/>
                      </a:solidFill>
                      <a:prstDash val="dot"/>
                    </a:lnL>
                    <a:lnR w="19050" cap="rnd">
                      <a:solidFill>
                        <a:srgbClr val="FF6238"/>
                      </a:solidFill>
                      <a:prstDash val="solid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预训练方法中的</a:t>
                      </a: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MLM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可以预测</a:t>
                      </a: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[mask]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掉的</a:t>
                      </a: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token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 cap="rnd">
                      <a:solidFill>
                        <a:srgbClr val="FF6238"/>
                      </a:solidFill>
                      <a:prstDash val="solid"/>
                    </a:lnL>
                    <a:lnR w="19050" cap="rnd">
                      <a:solidFill>
                        <a:srgbClr val="FF6238"/>
                      </a:solidFill>
                      <a:prstDash val="solid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noFill/>
                  </a:tcPr>
                </a:tc>
              </a:tr>
              <a:tr h="58674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多种</a:t>
                      </a: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nlp pipeline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扩充</a:t>
                      </a: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KB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 cap="rnd">
                      <a:solidFill>
                        <a:srgbClr val="FF6238"/>
                      </a:solidFill>
                      <a:prstDash val="solid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noFill/>
                  </a:tcPr>
                </a:tc>
                <a:tc hMerge="1">
                  <a:tcPr>
                    <a:lnL w="19050" cap="rnd">
                      <a:solidFill>
                        <a:srgbClr val="FF6238"/>
                      </a:solidFill>
                      <a:prstDash val="solid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优点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zh-CN" altLang="en-US" sz="2435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>
                    <a:lnL w="3175">
                      <a:solidFill>
                        <a:srgbClr val="FF6238"/>
                      </a:solidFill>
                      <a:prstDash val="dot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19050">
                      <a:solidFill>
                        <a:srgbClr val="FF6238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35">
                          <a:solidFill>
                            <a:srgbClr val="404040"/>
                          </a:solidFill>
                          <a:sym typeface="+mn-ea"/>
                        </a:rPr>
                        <a:t>不需要</a:t>
                      </a:r>
                      <a:r>
                        <a:rPr lang="zh-CN" altLang="en-US" sz="2435">
                          <a:solidFill>
                            <a:srgbClr val="404040"/>
                          </a:solidFill>
                          <a:sym typeface="+mn-ea"/>
                        </a:rPr>
                        <a:t>按模式</a:t>
                      </a:r>
                      <a:r>
                        <a:rPr lang="zh-CN" altLang="en-US" sz="2435">
                          <a:solidFill>
                            <a:srgbClr val="404040"/>
                          </a:solidFill>
                          <a:sym typeface="+mn-ea"/>
                        </a:rPr>
                        <a:t>存储</a:t>
                      </a:r>
                      <a:endParaRPr lang="zh-CN" altLang="en-US" sz="2435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>
                    <a:lnL w="3175">
                      <a:solidFill>
                        <a:srgbClr val="FF6238"/>
                      </a:solidFill>
                      <a:prstDash val="dot"/>
                    </a:lnL>
                    <a:lnR w="19050" cap="rnd">
                      <a:solidFill>
                        <a:srgbClr val="FF6238"/>
                      </a:solidFill>
                      <a:prstDash val="solid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noFill/>
                  </a:tcPr>
                </a:tc>
              </a:tr>
              <a:tr h="834390">
                <a:tc rowSpan="2"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缺点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 cap="rnd">
                      <a:solidFill>
                        <a:srgbClr val="FF6238"/>
                      </a:solidFill>
                      <a:prstDash val="solid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19050">
                      <a:solidFill>
                        <a:srgbClr val="FF6238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35">
                          <a:solidFill>
                            <a:srgbClr val="404040"/>
                          </a:solidFill>
                          <a:sym typeface="+mn-ea"/>
                        </a:rPr>
                        <a:t>错误可以传递和堆积</a:t>
                      </a:r>
                      <a:endParaRPr lang="zh-CN" altLang="en-US" sz="2435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>
                    <a:lnL w="3175">
                      <a:solidFill>
                        <a:srgbClr val="FF6238"/>
                      </a:solidFill>
                      <a:prstDash val="dot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noFill/>
                  </a:tcPr>
                </a:tc>
                <a:tc vMerge="1">
                  <a:tcPr>
                    <a:lnL w="3175">
                      <a:solidFill>
                        <a:srgbClr val="FF6238"/>
                      </a:solidFill>
                      <a:prstDash val="dot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35">
                          <a:solidFill>
                            <a:srgbClr val="404040"/>
                          </a:solidFill>
                          <a:sym typeface="+mn-ea"/>
                        </a:rPr>
                        <a:t>不需要人工注释</a:t>
                      </a:r>
                      <a:endParaRPr lang="zh-CN" altLang="en-US" sz="2435">
                        <a:solidFill>
                          <a:srgbClr val="404040"/>
                        </a:solidFill>
                      </a:endParaRPr>
                    </a:p>
                    <a:p>
                      <a:pPr>
                        <a:buNone/>
                      </a:pPr>
                      <a:endParaRPr lang="zh-CN" altLang="en-US" sz="2435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3175">
                      <a:solidFill>
                        <a:srgbClr val="FF6238"/>
                      </a:solidFill>
                      <a:prstDash val="dot"/>
                    </a:lnL>
                    <a:lnR w="19050" cap="rnd">
                      <a:solidFill>
                        <a:srgbClr val="FF6238"/>
                      </a:solidFill>
                      <a:prstDash val="solid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noFill/>
                  </a:tcPr>
                </a:tc>
              </a:tr>
              <a:tr h="834390">
                <a:tc vMerge="1">
                  <a:tcPr>
                    <a:lnL w="19050" cap="rnd">
                      <a:solidFill>
                        <a:srgbClr val="FF6238"/>
                      </a:solidFill>
                      <a:prstDash val="solid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19050" cap="rnd">
                      <a:solidFill>
                        <a:srgbClr val="FF6238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35">
                          <a:solidFill>
                            <a:srgbClr val="404040"/>
                          </a:solidFill>
                          <a:sym typeface="+mn-ea"/>
                        </a:rPr>
                        <a:t>需要监督数据和固定的格式</a:t>
                      </a:r>
                      <a:endParaRPr lang="zh-CN" altLang="en-US" sz="2435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>
                    <a:lnL w="3175">
                      <a:solidFill>
                        <a:srgbClr val="FF6238"/>
                      </a:solidFill>
                      <a:prstDash val="dot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19050" cap="rnd">
                      <a:solidFill>
                        <a:srgbClr val="FF6238"/>
                      </a:solidFill>
                      <a:prstDash val="solid"/>
                    </a:lnB>
                    <a:noFill/>
                  </a:tcPr>
                </a:tc>
                <a:tc vMerge="1">
                  <a:tcPr>
                    <a:lnL w="3175">
                      <a:solidFill>
                        <a:srgbClr val="FF6238"/>
                      </a:solidFill>
                      <a:prstDash val="dot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19050" cap="rnd">
                      <a:solidFill>
                        <a:srgbClr val="FF6238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35">
                          <a:solidFill>
                            <a:srgbClr val="404040"/>
                          </a:solidFill>
                          <a:sym typeface="+mn-ea"/>
                        </a:rPr>
                        <a:t>支持开放域问答</a:t>
                      </a:r>
                      <a:endParaRPr lang="zh-CN" altLang="en-US" sz="2435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>
                    <a:lnL w="3175">
                      <a:solidFill>
                        <a:srgbClr val="FF6238"/>
                      </a:solidFill>
                      <a:prstDash val="dot"/>
                    </a:lnL>
                    <a:lnR w="19050" cap="rnd">
                      <a:solidFill>
                        <a:srgbClr val="FF6238"/>
                      </a:solidFill>
                      <a:prstDash val="solid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19050" cap="rnd">
                      <a:solidFill>
                        <a:srgbClr val="FF6238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8FBF4">
                  <a:alpha val="100000"/>
                </a:srgbClr>
              </a:clrFrom>
              <a:clrTo>
                <a:srgbClr val="F8FBF4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947" y="189950"/>
            <a:ext cx="2125699" cy="51481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0" y="702885"/>
            <a:ext cx="367754" cy="416780"/>
            <a:chOff x="0" y="702885"/>
            <a:chExt cx="367754" cy="416780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702885"/>
              <a:ext cx="281354" cy="416780"/>
            </a:xfrm>
            <a:prstGeom prst="rect">
              <a:avLst/>
            </a:prstGeom>
          </p:spPr>
        </p:pic>
        <p:pic>
          <p:nvPicPr>
            <p:cNvPr id="33" name="图片 32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281354" y="771300"/>
              <a:ext cx="86400" cy="273600"/>
            </a:xfrm>
            <a:prstGeom prst="rect">
              <a:avLst/>
            </a:prstGeom>
          </p:spPr>
        </p:pic>
      </p:grpSp>
      <p:pic>
        <p:nvPicPr>
          <p:cNvPr id="16" name="图片 15" descr="哈工大logo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0" y="737870"/>
            <a:ext cx="403860" cy="34734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KB        LM  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91EE9DE-39C0-45B1-B406-4DEC767CB4A8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31393935333439353b363436323639303b565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661795" y="389255"/>
            <a:ext cx="914400" cy="914400"/>
          </a:xfrm>
          <a:prstGeom prst="rect">
            <a:avLst/>
          </a:prstGeom>
        </p:spPr>
      </p:pic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图片 6" descr="图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2380" y="1223010"/>
            <a:ext cx="6759575" cy="528002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8FDFF">
                  <a:alpha val="100000"/>
                </a:srgbClr>
              </a:clrFrom>
              <a:clrTo>
                <a:srgbClr val="F8FD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947" y="189950"/>
            <a:ext cx="2125699" cy="51481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0" y="702885"/>
            <a:ext cx="367754" cy="416780"/>
            <a:chOff x="0" y="702885"/>
            <a:chExt cx="367754" cy="416780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702885"/>
              <a:ext cx="281354" cy="416780"/>
            </a:xfrm>
            <a:prstGeom prst="rect">
              <a:avLst/>
            </a:prstGeom>
          </p:spPr>
        </p:pic>
        <p:pic>
          <p:nvPicPr>
            <p:cNvPr id="33" name="图片 32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281354" y="771300"/>
              <a:ext cx="86400" cy="273600"/>
            </a:xfrm>
            <a:prstGeom prst="rect">
              <a:avLst/>
            </a:prstGeom>
          </p:spPr>
        </p:pic>
      </p:grpSp>
      <p:pic>
        <p:nvPicPr>
          <p:cNvPr id="16" name="图片 15" descr="哈工大logo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0" y="737870"/>
            <a:ext cx="403860" cy="34734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EFF">
                  <a:alpha val="100000"/>
                </a:srgbClr>
              </a:clrFrom>
              <a:clrTo>
                <a:srgbClr val="FFFE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947" y="189950"/>
            <a:ext cx="2125699" cy="514818"/>
          </a:xfrm>
          <a:prstGeom prst="rect">
            <a:avLst/>
          </a:prstGeom>
        </p:spPr>
      </p:pic>
      <p:sp>
        <p:nvSpPr>
          <p:cNvPr id="28" name="TextBox 11"/>
          <p:cNvSpPr txBox="1"/>
          <p:nvPr/>
        </p:nvSpPr>
        <p:spPr>
          <a:xfrm>
            <a:off x="6318490" y="2951946"/>
            <a:ext cx="23164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2800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2800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二部分</a:t>
            </a:r>
            <a:endParaRPr lang="zh-CN" altLang="en-US" sz="2800" b="1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zh-CN" altLang="en-US" sz="2800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及其结果</a:t>
            </a:r>
            <a:endParaRPr lang="zh-CN" altLang="en-US" sz="2800" b="1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6023847" y="2542222"/>
            <a:ext cx="0" cy="1997848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3"/>
          <p:cNvSpPr txBox="1"/>
          <p:nvPr/>
        </p:nvSpPr>
        <p:spPr>
          <a:xfrm>
            <a:off x="4260277" y="4193821"/>
            <a:ext cx="1269558" cy="3460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02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052827" y="2505429"/>
            <a:ext cx="1477008" cy="14770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4" name="TextBox 13"/>
          <p:cNvSpPr txBox="1"/>
          <p:nvPr/>
        </p:nvSpPr>
        <p:spPr>
          <a:xfrm>
            <a:off x="4234631" y="2737376"/>
            <a:ext cx="1269558" cy="10814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0" b="1" dirty="0">
                <a:solidFill>
                  <a:srgbClr val="006A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02</a:t>
            </a:r>
            <a:endParaRPr lang="zh-CN" altLang="en-US" sz="7030" b="1" dirty="0">
              <a:solidFill>
                <a:srgbClr val="006AB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91EE9DE-39C0-45B1-B406-4DEC767CB4A8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2"/>
          <p:cNvSpPr>
            <a:spLocks noGrp="1"/>
          </p:cNvSpPr>
          <p:nvPr/>
        </p:nvSpPr>
        <p:spPr>
          <a:xfrm>
            <a:off x="609600" y="274639"/>
            <a:ext cx="10972801" cy="1143000"/>
          </a:xfrm>
          <a:prstGeom prst="rect">
            <a:avLst/>
          </a:prstGeom>
        </p:spPr>
        <p:txBody>
          <a:bodyPr vert="horz" lIns="115214" tIns="57607" rIns="115214" bIns="57607" rtlCol="0" anchor="ctr">
            <a:normAutofit/>
          </a:bodyPr>
          <a:lstStyle>
            <a:lvl1pPr algn="l" defTabSz="1218565" rtl="0" eaLnBrk="1" latinLnBrk="0" hangingPunct="1">
              <a:spcBef>
                <a:spcPct val="0"/>
              </a:spcBef>
              <a:buNone/>
              <a:defRPr sz="381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LAMA probe</a:t>
            </a:r>
            <a:r>
              <a:rPr lang="zh-CN" altLang="en-US"/>
              <a:t>数据集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09600" y="2527300"/>
          <a:ext cx="11202035" cy="3008630"/>
        </p:xfrm>
        <a:graphic>
          <a:graphicData uri="http://schemas.openxmlformats.org/drawingml/2006/table">
            <a:tbl>
              <a:tblPr firstRow="1" bandRow="1"/>
              <a:tblGrid>
                <a:gridCol w="3058160"/>
                <a:gridCol w="4111625"/>
                <a:gridCol w="1532890"/>
                <a:gridCol w="2499360"/>
              </a:tblGrid>
              <a:tr h="7029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人工设计的</a:t>
                      </a: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模板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9050" cap="rnd">
                      <a:solidFill>
                        <a:srgbClr val="FF6238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FF6238"/>
                      </a:solidFill>
                      <a:prstDash val="solid"/>
                    </a:lnT>
                    <a:lnB w="19050">
                      <a:solidFill>
                        <a:srgbClr val="FF6238"/>
                      </a:solidFill>
                      <a:prstDash val="solid"/>
                    </a:lnB>
                    <a:solidFill>
                      <a:srgbClr val="FF623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single token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FF6238"/>
                      </a:solidFill>
                      <a:prstDash val="solid"/>
                    </a:lnT>
                    <a:lnB w="19050">
                      <a:solidFill>
                        <a:srgbClr val="FF6238"/>
                      </a:solidFill>
                      <a:prstDash val="solid"/>
                    </a:lnB>
                    <a:solidFill>
                      <a:srgbClr val="FF6238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objects slot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FF6238"/>
                      </a:solidFill>
                      <a:prstDash val="solid"/>
                    </a:lnR>
                    <a:lnT w="19050" cap="rnd">
                      <a:solidFill>
                        <a:srgbClr val="FF6238"/>
                      </a:solidFill>
                      <a:prstDash val="solid"/>
                    </a:lnT>
                    <a:lnB w="19050">
                      <a:solidFill>
                        <a:srgbClr val="FF6238"/>
                      </a:solidFill>
                      <a:prstDash val="solid"/>
                    </a:lnB>
                    <a:solidFill>
                      <a:srgbClr val="FF6238"/>
                    </a:solidFill>
                  </a:tcPr>
                </a:tc>
                <a:tc hMerge="1">
                  <a:tcPr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FF6238"/>
                      </a:solidFill>
                      <a:prstDash val="solid"/>
                    </a:lnR>
                    <a:lnT w="19050" cap="rnd">
                      <a:solidFill>
                        <a:srgbClr val="FF6238"/>
                      </a:solidFill>
                      <a:prstDash val="solid"/>
                    </a:lnT>
                    <a:lnB w="19050">
                      <a:solidFill>
                        <a:srgbClr val="FF6238"/>
                      </a:solidFill>
                      <a:prstDash val="solid"/>
                    </a:lnB>
                    <a:solidFill>
                      <a:srgbClr val="FF6238"/>
                    </a:solidFill>
                  </a:tcPr>
                </a:tc>
              </a:tr>
              <a:tr h="12058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不同模板对实验结果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有影响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 cap="rnd">
                      <a:solidFill>
                        <a:srgbClr val="FF6238"/>
                      </a:solidFill>
                      <a:prstDash val="solid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19050">
                      <a:solidFill>
                        <a:srgbClr val="FF6238"/>
                      </a:solidFill>
                      <a:prstDash val="solid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single token objects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3175">
                      <a:solidFill>
                        <a:srgbClr val="FF6238"/>
                      </a:solidFill>
                      <a:prstDash val="dot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19050">
                      <a:solidFill>
                        <a:srgbClr val="FF6238"/>
                      </a:solidFill>
                      <a:prstDash val="solid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noFill/>
                  </a:tcPr>
                </a:tc>
                <a:tc gridSpan="2">
                  <a:txBody>
                    <a:bodyPr/>
                    <a:p>
                      <a:pPr algn="just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只是询问</a:t>
                      </a: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object slots(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反向就可以查询</a:t>
                      </a: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subjects)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3175">
                      <a:solidFill>
                        <a:srgbClr val="FF6238"/>
                      </a:solidFill>
                      <a:prstDash val="dot"/>
                    </a:lnL>
                    <a:lnR w="19050" cap="rnd">
                      <a:solidFill>
                        <a:srgbClr val="FF6238"/>
                      </a:solidFill>
                      <a:prstDash val="solid"/>
                    </a:lnR>
                    <a:lnT w="19050">
                      <a:solidFill>
                        <a:srgbClr val="FF6238"/>
                      </a:solidFill>
                      <a:prstDash val="solid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noFill/>
                  </a:tcPr>
                </a:tc>
                <a:tc hMerge="1">
                  <a:tcPr>
                    <a:lnL w="3175">
                      <a:solidFill>
                        <a:srgbClr val="FF6238"/>
                      </a:solidFill>
                      <a:prstDash val="dot"/>
                    </a:lnL>
                    <a:lnR w="19050" cap="rnd">
                      <a:solidFill>
                        <a:srgbClr val="FF6238"/>
                      </a:solidFill>
                      <a:prstDash val="solid"/>
                    </a:lnR>
                    <a:lnT w="19050">
                      <a:solidFill>
                        <a:srgbClr val="FF6238"/>
                      </a:solidFill>
                      <a:prstDash val="solid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</a:tr>
              <a:tr h="549910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探究语言模型知道知识的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最少量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 cap="rnd">
                      <a:solidFill>
                        <a:srgbClr val="FF6238"/>
                      </a:solidFill>
                      <a:prstDash val="solid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19050" cap="rnd">
                      <a:solidFill>
                        <a:srgbClr val="FF6238"/>
                      </a:solidFill>
                      <a:prstDash val="solid"/>
                    </a:lnB>
                    <a:noFill/>
                  </a:tcPr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35">
                          <a:solidFill>
                            <a:srgbClr val="404040"/>
                          </a:solidFill>
                          <a:sym typeface="+mn-ea"/>
                        </a:rPr>
                        <a:t>multi-token decoding</a:t>
                      </a:r>
                      <a:r>
                        <a:rPr lang="zh-CN" altLang="en-US" sz="2435">
                          <a:solidFill>
                            <a:srgbClr val="404040"/>
                          </a:solidFill>
                          <a:sym typeface="+mn-ea"/>
                        </a:rPr>
                        <a:t>会引入很多额外的参数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3175">
                      <a:solidFill>
                        <a:srgbClr val="FF6238"/>
                      </a:solidFill>
                      <a:prstDash val="dot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19050" cap="rnd">
                      <a:solidFill>
                        <a:srgbClr val="FF6238"/>
                      </a:solidFill>
                      <a:prstDash val="solid"/>
                    </a:lnB>
                    <a:noFill/>
                  </a:tcPr>
                </a:tc>
                <a:tc rowSpan="2">
                  <a:txBody>
                    <a:bodyPr/>
                    <a:p>
                      <a:pPr algn="just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不关注</a:t>
                      </a: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 </a:t>
                      </a: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relations: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3175">
                      <a:solidFill>
                        <a:srgbClr val="FF6238"/>
                      </a:solidFill>
                      <a:prstDash val="dot"/>
                    </a:lnL>
                    <a:lnR w="19050" cap="rnd">
                      <a:solidFill>
                        <a:srgbClr val="FF6238"/>
                      </a:solidFill>
                      <a:prstDash val="solid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19050" cap="rnd">
                      <a:solidFill>
                        <a:srgbClr val="FF6238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包含多个</a:t>
                      </a: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tokens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 cap="rnd">
                      <a:solidFill>
                        <a:srgbClr val="FF6238"/>
                      </a:solidFill>
                      <a:prstDash val="solid"/>
                    </a:lnL>
                    <a:lnR w="19050" cap="rnd">
                      <a:solidFill>
                        <a:srgbClr val="FF6238"/>
                      </a:solidFill>
                      <a:prstDash val="solid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19050" cap="rnd">
                      <a:solidFill>
                        <a:srgbClr val="FF6238"/>
                      </a:solidFill>
                      <a:prstDash val="solid"/>
                    </a:lnB>
                    <a:noFill/>
                  </a:tcPr>
                </a:tc>
              </a:tr>
              <a:tr h="549910">
                <a:tc vMerge="1">
                  <a:tcPr>
                    <a:lnL w="19050" cap="rnd">
                      <a:solidFill>
                        <a:srgbClr val="FF6238"/>
                      </a:solidFill>
                      <a:prstDash val="solid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19050" cap="rnd">
                      <a:solidFill>
                        <a:srgbClr val="FF623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cPr>
                    <a:lnL w="3175">
                      <a:solidFill>
                        <a:srgbClr val="FF6238"/>
                      </a:solidFill>
                      <a:prstDash val="dot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19050" cap="rnd">
                      <a:solidFill>
                        <a:srgbClr val="FF623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cPr>
                    <a:lnL w="3175">
                      <a:solidFill>
                        <a:srgbClr val="FF6238"/>
                      </a:solidFill>
                      <a:prstDash val="dot"/>
                    </a:lnL>
                    <a:lnR w="19050" cap="rnd">
                      <a:solidFill>
                        <a:srgbClr val="FF6238"/>
                      </a:solidFill>
                      <a:prstDash val="solid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19050" cap="rnd">
                      <a:solidFill>
                        <a:srgbClr val="FF623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有多种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表示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 cap="rnd">
                      <a:solidFill>
                        <a:srgbClr val="FF6238"/>
                      </a:solidFill>
                      <a:prstDash val="solid"/>
                    </a:lnL>
                    <a:lnR w="19050" cap="rnd">
                      <a:solidFill>
                        <a:srgbClr val="FF6238"/>
                      </a:solidFill>
                      <a:prstDash val="solid"/>
                    </a:lnR>
                    <a:lnT w="19050" cap="rnd">
                      <a:solidFill>
                        <a:srgbClr val="FF6238"/>
                      </a:solidFill>
                      <a:prstDash val="solid"/>
                    </a:lnT>
                    <a:lnB w="19050" cap="rnd">
                      <a:solidFill>
                        <a:srgbClr val="FF6238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08305" y="1316990"/>
            <a:ext cx="11605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评价指标：在固定的候选词库中，真实的</a:t>
            </a:r>
            <a:r>
              <a:rPr lang="en-US" altLang="zh-CN" sz="2400"/>
              <a:t>token</a:t>
            </a:r>
            <a:r>
              <a:rPr lang="zh-CN" altLang="en-US" sz="2400"/>
              <a:t>排名越靠前，代表模型有更多的知识</a:t>
            </a:r>
            <a:endParaRPr lang="zh-CN" altLang="en-US" sz="240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CFFFB">
                  <a:alpha val="100000"/>
                </a:srgbClr>
              </a:clrFrom>
              <a:clrTo>
                <a:srgbClr val="FCFFFB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947" y="189950"/>
            <a:ext cx="2125699" cy="51481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0" y="702885"/>
            <a:ext cx="367754" cy="416780"/>
            <a:chOff x="0" y="702885"/>
            <a:chExt cx="367754" cy="416780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702885"/>
              <a:ext cx="281354" cy="416780"/>
            </a:xfrm>
            <a:prstGeom prst="rect">
              <a:avLst/>
            </a:prstGeom>
          </p:spPr>
        </p:pic>
        <p:pic>
          <p:nvPicPr>
            <p:cNvPr id="33" name="图片 3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81354" y="771300"/>
              <a:ext cx="86400" cy="273600"/>
            </a:xfrm>
            <a:prstGeom prst="rect">
              <a:avLst/>
            </a:prstGeom>
          </p:spPr>
        </p:pic>
      </p:grpSp>
      <p:pic>
        <p:nvPicPr>
          <p:cNvPr id="16" name="图片 15" descr="哈工大logo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0" y="737870"/>
            <a:ext cx="403860" cy="34734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各种模型和</a:t>
            </a:r>
            <a:r>
              <a:rPr lang="zh-CN" altLang="en-US"/>
              <a:t>数据集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91EE9DE-39C0-45B1-B406-4DEC767CB4A8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图2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841500"/>
            <a:ext cx="12002135" cy="305308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DFDFD">
                  <a:alpha val="100000"/>
                </a:srgbClr>
              </a:clrFrom>
              <a:clrTo>
                <a:srgbClr val="FDFDFD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947" y="189950"/>
            <a:ext cx="2125699" cy="51481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0" y="702885"/>
            <a:ext cx="367754" cy="416780"/>
            <a:chOff x="0" y="702885"/>
            <a:chExt cx="367754" cy="416780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702885"/>
              <a:ext cx="281354" cy="416780"/>
            </a:xfrm>
            <a:prstGeom prst="rect">
              <a:avLst/>
            </a:prstGeom>
          </p:spPr>
        </p:pic>
        <p:pic>
          <p:nvPicPr>
            <p:cNvPr id="33" name="图片 3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81354" y="771300"/>
              <a:ext cx="86400" cy="273600"/>
            </a:xfrm>
            <a:prstGeom prst="rect">
              <a:avLst/>
            </a:prstGeom>
          </p:spPr>
        </p:pic>
      </p:grpSp>
      <p:pic>
        <p:nvPicPr>
          <p:cNvPr id="16" name="图片 15" descr="哈工大logo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0" y="737870"/>
            <a:ext cx="403860" cy="34734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各种模型和</a:t>
            </a:r>
            <a:r>
              <a:rPr lang="zh-CN" altLang="en-US"/>
              <a:t>数据集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91EE9DE-39C0-45B1-B406-4DEC767CB4A8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273050" y="1602105"/>
          <a:ext cx="11562080" cy="4589145"/>
        </p:xfrm>
        <a:graphic>
          <a:graphicData uri="http://schemas.openxmlformats.org/drawingml/2006/table">
            <a:tbl>
              <a:tblPr firstRow="1" bandRow="1"/>
              <a:tblGrid>
                <a:gridCol w="3027680"/>
                <a:gridCol w="2655570"/>
                <a:gridCol w="2426970"/>
                <a:gridCol w="3451860"/>
              </a:tblGrid>
              <a:tr h="6915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Google-RE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9050" cap="rnd">
                      <a:solidFill>
                        <a:srgbClr val="FF6238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FF6238"/>
                      </a:solidFill>
                      <a:prstDash val="solid"/>
                    </a:lnT>
                    <a:lnB w="19050">
                      <a:solidFill>
                        <a:srgbClr val="FF6238"/>
                      </a:solidFill>
                      <a:prstDash val="solid"/>
                    </a:lnB>
                    <a:solidFill>
                      <a:srgbClr val="FF623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T-REx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FF6238"/>
                      </a:solidFill>
                      <a:prstDash val="solid"/>
                    </a:lnT>
                    <a:lnB w="19050">
                      <a:solidFill>
                        <a:srgbClr val="FF6238"/>
                      </a:solidFill>
                      <a:prstDash val="solid"/>
                    </a:lnB>
                    <a:solidFill>
                      <a:srgbClr val="FF623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C</a:t>
                      </a: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onceptNet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FF6238"/>
                      </a:solidFill>
                      <a:prstDash val="solid"/>
                    </a:lnT>
                    <a:lnB w="19050">
                      <a:solidFill>
                        <a:srgbClr val="FF6238"/>
                      </a:solidFill>
                      <a:prstDash val="solid"/>
                    </a:lnB>
                    <a:solidFill>
                      <a:srgbClr val="FF623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SQ</a:t>
                      </a: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uAD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FF6238"/>
                      </a:solidFill>
                      <a:prstDash val="solid"/>
                    </a:lnR>
                    <a:lnT w="19050" cap="rnd">
                      <a:solidFill>
                        <a:srgbClr val="FF6238"/>
                      </a:solidFill>
                      <a:prstDash val="solid"/>
                    </a:lnT>
                    <a:lnB w="19050">
                      <a:solidFill>
                        <a:srgbClr val="FF6238"/>
                      </a:solidFill>
                      <a:prstDash val="solid"/>
                    </a:lnB>
                    <a:solidFill>
                      <a:srgbClr val="FF6238"/>
                    </a:solidFill>
                  </a:tcPr>
                </a:tc>
              </a:tr>
              <a:tr h="1035685">
                <a:tc>
                  <a:txBody>
                    <a:bodyPr/>
                    <a:p>
                      <a:pPr algn="just">
                        <a:buClrTx/>
                        <a:buSzTx/>
                        <a:buFontTx/>
                        <a:buNone/>
                      </a:pPr>
                      <a:r>
                        <a:rPr lang="zh-CN" altLang="en-US" sz="2435">
                          <a:solidFill>
                            <a:srgbClr val="404040"/>
                          </a:solidFill>
                        </a:rPr>
                        <a:t>从</a:t>
                      </a:r>
                      <a:r>
                        <a:rPr lang="en-US" altLang="zh-CN" sz="2435">
                          <a:solidFill>
                            <a:srgbClr val="404040"/>
                          </a:solidFill>
                        </a:rPr>
                        <a:t>wikipedia</a:t>
                      </a:r>
                      <a:r>
                        <a:rPr lang="zh-CN" altLang="en-US" sz="2435">
                          <a:solidFill>
                            <a:srgbClr val="404040"/>
                          </a:solidFill>
                        </a:rPr>
                        <a:t>提取三种关系</a:t>
                      </a:r>
                      <a:r>
                        <a:rPr lang="en-US" altLang="zh-CN" sz="2435">
                          <a:solidFill>
                            <a:srgbClr val="404040"/>
                          </a:solidFill>
                        </a:rPr>
                        <a:t>(place of birth,place of death,date of birth)</a:t>
                      </a:r>
                      <a:endParaRPr lang="en-US" altLang="zh-CN" sz="2435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 cap="rnd">
                      <a:solidFill>
                        <a:srgbClr val="FF6238"/>
                      </a:solidFill>
                      <a:prstDash val="solid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19050">
                      <a:solidFill>
                        <a:srgbClr val="FF6238"/>
                      </a:solidFill>
                      <a:prstDash val="solid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从</a:t>
                      </a: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wikipedia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提取</a:t>
                      </a: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41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种关系，每一种最多</a:t>
                      </a: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1000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条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数据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3175">
                      <a:solidFill>
                        <a:srgbClr val="FF6238"/>
                      </a:solidFill>
                      <a:prstDash val="dot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19050">
                      <a:solidFill>
                        <a:srgbClr val="FF6238"/>
                      </a:solidFill>
                      <a:prstDash val="solid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从</a:t>
                      </a: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OMCS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中提取</a:t>
                      </a: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16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种常识的实体关系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3175">
                      <a:solidFill>
                        <a:srgbClr val="FF6238"/>
                      </a:solidFill>
                      <a:prstDash val="dot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19050">
                      <a:solidFill>
                        <a:srgbClr val="FF6238"/>
                      </a:solidFill>
                      <a:prstDash val="solid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选取</a:t>
                      </a: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305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个与上下文相关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的问题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3175">
                      <a:solidFill>
                        <a:srgbClr val="FF6238"/>
                      </a:solidFill>
                      <a:prstDash val="dot"/>
                    </a:lnL>
                    <a:lnR w="19050" cap="rnd">
                      <a:solidFill>
                        <a:srgbClr val="FF6238"/>
                      </a:solidFill>
                      <a:prstDash val="solid"/>
                    </a:lnR>
                    <a:lnT w="19050">
                      <a:solidFill>
                        <a:srgbClr val="FF6238"/>
                      </a:solidFill>
                      <a:prstDash val="solid"/>
                    </a:lnT>
                    <a:lnB w="3175">
                      <a:solidFill>
                        <a:srgbClr val="FF6238"/>
                      </a:solidFill>
                      <a:prstDash val="dot"/>
                    </a:lnB>
                    <a:noFill/>
                  </a:tcPr>
                </a:tc>
              </a:tr>
              <a:tr h="20040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435">
                          <a:solidFill>
                            <a:srgbClr val="404040"/>
                          </a:solidFill>
                          <a:sym typeface="+mn-ea"/>
                        </a:rPr>
                        <a:t>例如</a:t>
                      </a:r>
                      <a:endParaRPr lang="zh-CN" altLang="en-US" sz="2435">
                        <a:solidFill>
                          <a:srgbClr val="404040"/>
                        </a:solidFill>
                        <a:sym typeface="+mn-ea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35">
                          <a:solidFill>
                            <a:srgbClr val="404040"/>
                          </a:solidFill>
                          <a:sym typeface="+mn-ea"/>
                        </a:rPr>
                        <a:t>place of birth:</a:t>
                      </a:r>
                      <a:endParaRPr lang="en-US" altLang="zh-CN" sz="2435">
                        <a:solidFill>
                          <a:srgbClr val="404040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35">
                          <a:solidFill>
                            <a:srgbClr val="404040"/>
                          </a:solidFill>
                          <a:sym typeface="+mn-ea"/>
                        </a:rPr>
                        <a:t>[S] was born in [O]</a:t>
                      </a:r>
                      <a:endParaRPr lang="en-US" altLang="zh-CN" sz="2435">
                        <a:solidFill>
                          <a:srgbClr val="404040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zh-CN" sz="2435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 cap="rnd">
                      <a:solidFill>
                        <a:srgbClr val="FF6238"/>
                      </a:solidFill>
                      <a:prstDash val="solid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19050" cap="rnd">
                      <a:solidFill>
                        <a:srgbClr val="FF6238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给每一种关系设计一个</a:t>
                      </a: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query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模板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3175">
                      <a:solidFill>
                        <a:srgbClr val="FF6238"/>
                      </a:solidFill>
                      <a:prstDash val="dot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19050" cap="rnd">
                      <a:solidFill>
                        <a:srgbClr val="FF6238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mask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掉</a:t>
                      </a: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object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作为</a:t>
                      </a: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query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模板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3175">
                      <a:solidFill>
                        <a:srgbClr val="FF6238"/>
                      </a:solidFill>
                      <a:prstDash val="dot"/>
                    </a:lnL>
                    <a:lnR w="3175">
                      <a:solidFill>
                        <a:srgbClr val="FF6238"/>
                      </a:solidFill>
                      <a:prstDash val="dot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19050" cap="rnd">
                      <a:solidFill>
                        <a:srgbClr val="FF6238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改写问题</a:t>
                      </a: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(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例如</a:t>
                      </a: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:W</a:t>
                      </a: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ho developed the theory of relativity -&gt;The theory of relativity was developed by [mask]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3175">
                      <a:solidFill>
                        <a:srgbClr val="FF6238"/>
                      </a:solidFill>
                      <a:prstDash val="dot"/>
                    </a:lnL>
                    <a:lnR w="19050" cap="rnd">
                      <a:solidFill>
                        <a:srgbClr val="FF6238"/>
                      </a:solidFill>
                      <a:prstDash val="solid"/>
                    </a:lnR>
                    <a:lnT w="3175">
                      <a:solidFill>
                        <a:srgbClr val="FF6238"/>
                      </a:solidFill>
                      <a:prstDash val="dot"/>
                    </a:lnT>
                    <a:lnB w="19050" cap="rnd">
                      <a:solidFill>
                        <a:srgbClr val="FF6238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EFF">
                  <a:alpha val="100000"/>
                </a:srgbClr>
              </a:clrFrom>
              <a:clrTo>
                <a:srgbClr val="FFFE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947" y="189950"/>
            <a:ext cx="2125699" cy="51481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0" y="702885"/>
            <a:ext cx="367754" cy="416780"/>
            <a:chOff x="0" y="702885"/>
            <a:chExt cx="367754" cy="416780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702885"/>
              <a:ext cx="281354" cy="416780"/>
            </a:xfrm>
            <a:prstGeom prst="rect">
              <a:avLst/>
            </a:prstGeom>
          </p:spPr>
        </p:pic>
        <p:pic>
          <p:nvPicPr>
            <p:cNvPr id="33" name="图片 3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81354" y="771300"/>
              <a:ext cx="86400" cy="273600"/>
            </a:xfrm>
            <a:prstGeom prst="rect">
              <a:avLst/>
            </a:prstGeom>
          </p:spPr>
        </p:pic>
      </p:grpSp>
      <p:pic>
        <p:nvPicPr>
          <p:cNvPr id="19" name="图片 18" descr="哈工大logo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0" y="737870"/>
            <a:ext cx="403860" cy="34734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tags/tag1.xml><?xml version="1.0" encoding="utf-8"?>
<p:tagLst xmlns:p="http://schemas.openxmlformats.org/presentationml/2006/main">
  <p:tag name="KSO_WM_UNIT_TABLE_BEAUTIFY" val="smartTable{14a56f2a-7e40-4182-b83e-66aa1f798375}"/>
  <p:tag name="KSO_WM_UNIT_PLACING_PICTURE_USER_VIEWPORT" val="{&quot;height&quot;:2187,&quot;width&quot;:17280}"/>
  <p:tag name="TABLE_EMPHASIZE_COLOR" val="16736824"/>
  <p:tag name="TABLE_SKINIDX" val="0"/>
  <p:tag name="TABLE_COLORIDX" val="3"/>
  <p:tag name="TABLE_COLOR_RGB" val="0x000000*0xFFFFFF*0x212121*0xFFFFFF*0xFF6238*0xFFD147*0xFFB57D*0xFF7A51*0xFFD791*0xFF8C6D"/>
</p:tagLst>
</file>

<file path=ppt/tags/tag2.xml><?xml version="1.0" encoding="utf-8"?>
<p:tagLst xmlns:p="http://schemas.openxmlformats.org/presentationml/2006/main">
  <p:tag name="KSO_WM_UNIT_TABLE_BEAUTIFY" val="smartTable{42a9f23a-6a97-4e03-a448-67a81e2c6a42}"/>
  <p:tag name="TABLE_EMPHASIZE_COLOR" val="16736824"/>
  <p:tag name="TABLE_SKINIDX" val="0"/>
  <p:tag name="TABLE_COLORIDX" val="3"/>
  <p:tag name="TABLE_COLOR_RGB" val="0x000000*0xFFFFFF*0x212121*0xFFFFFF*0xFF6238*0xFFD147*0xFFB57D*0xFF7A51*0xFFD791*0xFF8C6D"/>
  <p:tag name="TABLE_ENDDRAG_ORIGIN_RECT" val="863*259"/>
  <p:tag name="TABLE_ENDDRAG_RECT" val="64*141*863*259"/>
</p:tagLst>
</file>

<file path=ppt/tags/tag3.xml><?xml version="1.0" encoding="utf-8"?>
<p:tagLst xmlns:p="http://schemas.openxmlformats.org/presentationml/2006/main">
  <p:tag name="KSO_WM_UNIT_TABLE_BEAUTIFY" val="smartTable{b130bdde-6d35-4d22-bd7f-4f07f33d0db0}"/>
  <p:tag name="TABLE_EMPHASIZE_COLOR" val="16736824"/>
  <p:tag name="TABLE_SKINIDX" val="0"/>
  <p:tag name="TABLE_COLORIDX" val="3"/>
  <p:tag name="TABLE_COLOR_RGB" val="0x000000*0xFFFFFF*0x212121*0xFFFFFF*0xFF6238*0xFFD147*0xFFB57D*0xFF7A51*0xFFD791*0xFF8C6D"/>
  <p:tag name="TABLE_ENDDRAG_ORIGIN_RECT" val="859*236"/>
  <p:tag name="TABLE_ENDDRAG_RECT" val="71*125*859*236"/>
</p:tagLst>
</file>

<file path=ppt/tags/tag4.xml><?xml version="1.0" encoding="utf-8"?>
<p:tagLst xmlns:p="http://schemas.openxmlformats.org/presentationml/2006/main">
  <p:tag name="KSO_WM_UNIT_TABLE_BEAUTIFY" val="smartTable{d5b5ae8a-75fa-4ff6-afaa-3dbaa0713191}"/>
  <p:tag name="TABLE_EMPHASIZE_COLOR" val="16736824"/>
  <p:tag name="TABLE_SKINIDX" val="0"/>
  <p:tag name="TABLE_COLORIDX" val="3"/>
  <p:tag name="TABLE_COLOR_RGB" val="0x000000*0xFFFFFF*0x212121*0xFFFFFF*0xFF6238*0xFFD147*0xFFB57D*0xFF7A51*0xFFD791*0xFF8C6D"/>
  <p:tag name="TABLE_ENDDRAG_ORIGIN_RECT" val="864*209"/>
  <p:tag name="TABLE_ENDDRAG_RECT" val="48*118*864*209"/>
</p:tagLst>
</file>

<file path=ppt/tags/tag5.xml><?xml version="1.0" encoding="utf-8"?>
<p:tagLst xmlns:p="http://schemas.openxmlformats.org/presentationml/2006/main">
  <p:tag name="KSO_WM_UNIT_TABLE_BEAUTIFY" val="smartTable{3cd259cd-ae57-4f92-8fe8-638313bd5a4d}"/>
  <p:tag name="TABLE_EMPHASIZE_COLOR" val="16736824"/>
  <p:tag name="TABLE_SKINIDX" val="0"/>
  <p:tag name="TABLE_COLORIDX" val="3"/>
  <p:tag name="TABLE_COLOR_RGB" val="0x000000*0xFFFFFF*0x212121*0xFFFFFF*0xFF6238*0xFFD147*0xFFB57D*0xFF7A51*0xFFD791*0xFF8C6D"/>
  <p:tag name="TABLE_ENDDRAG_ORIGIN_RECT" val="843*229"/>
  <p:tag name="TABLE_ENDDRAG_RECT" val="61*126*843*229"/>
</p:tagLst>
</file>

<file path=ppt/tags/tag6.xml><?xml version="1.0" encoding="utf-8"?>
<p:tagLst xmlns:p="http://schemas.openxmlformats.org/presentationml/2006/main">
  <p:tag name="KSO_WM_UNIT_TABLE_BEAUTIFY" val="smartTable{c0955c3c-363c-443c-9355-03d3e3778705}"/>
  <p:tag name="TABLE_EMPHASIZE_COLOR" val="16736824"/>
  <p:tag name="TABLE_SKINIDX" val="0"/>
  <p:tag name="TABLE_COLORIDX" val="3"/>
  <p:tag name="TABLE_COLOR_RGB" val="0x000000*0xFFFFFF*0x212121*0xFFFFFF*0xFF6238*0xFFD147*0xFFB57D*0xFF7A51*0xFFD791*0xFF8C6D"/>
  <p:tag name="TABLE_ENDDRAG_ORIGIN_RECT" val="887*285"/>
  <p:tag name="TABLE_ENDDRAG_RECT" val="34*141*887*28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数据科学导论">
      <a:majorFont>
        <a:latin typeface="Arial Black"/>
        <a:ea typeface="微软雅黑"/>
        <a:cs typeface=""/>
      </a:majorFont>
      <a:minorFont>
        <a:latin typeface="Lucida San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数据科学导论">
      <a:majorFont>
        <a:latin typeface="Arial Black"/>
        <a:ea typeface="微软雅黑"/>
        <a:cs typeface=""/>
      </a:majorFont>
      <a:minorFont>
        <a:latin typeface="Lucida San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2422</Words>
  <Application>WPS 演示</Application>
  <PresentationFormat>宽屏</PresentationFormat>
  <Paragraphs>337</Paragraphs>
  <Slides>20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20</vt:i4>
      </vt:variant>
    </vt:vector>
  </HeadingPairs>
  <TitlesOfParts>
    <vt:vector size="44" baseType="lpstr">
      <vt:lpstr>Arial</vt:lpstr>
      <vt:lpstr>宋体</vt:lpstr>
      <vt:lpstr>Wingdings</vt:lpstr>
      <vt:lpstr>Times New Roman</vt:lpstr>
      <vt:lpstr>微软雅黑</vt:lpstr>
      <vt:lpstr>Agency FB</vt:lpstr>
      <vt:lpstr>等线</vt:lpstr>
      <vt:lpstr>Arial Unicode MS</vt:lpstr>
      <vt:lpstr>等线 Light</vt:lpstr>
      <vt:lpstr>Lucida Sans</vt:lpstr>
      <vt:lpstr>Arial Black</vt:lpstr>
      <vt:lpstr>黑体</vt:lpstr>
      <vt:lpstr>Office 主题​​</vt:lpstr>
      <vt:lpstr>2_Office 主题</vt:lpstr>
      <vt:lpstr>3_Office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KB        LM  </vt:lpstr>
      <vt:lpstr>KB        LM  </vt:lpstr>
      <vt:lpstr>PowerPoint 演示文稿</vt:lpstr>
      <vt:lpstr>PowerPoint 演示文稿</vt:lpstr>
      <vt:lpstr>各种模型和数据集</vt:lpstr>
      <vt:lpstr>各种模型和数据集</vt:lpstr>
      <vt:lpstr>PowerPoint 演示文稿</vt:lpstr>
      <vt:lpstr>各种模型和数据集</vt:lpstr>
      <vt:lpstr>PowerPoint 演示文稿</vt:lpstr>
      <vt:lpstr>PowerPoint 演示文稿</vt:lpstr>
      <vt:lpstr>PowerPoint 演示文稿</vt:lpstr>
      <vt:lpstr>PowerPoint 演示文稿</vt:lpstr>
      <vt:lpstr>KB        LM  </vt:lpstr>
      <vt:lpstr>PowerPoint 演示文稿</vt:lpstr>
      <vt:lpstr>分析BERT为什么表现这么好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 乾</dc:creator>
  <cp:lastModifiedBy>夏时雨</cp:lastModifiedBy>
  <cp:revision>1258</cp:revision>
  <dcterms:created xsi:type="dcterms:W3CDTF">2020-10-21T14:08:00Z</dcterms:created>
  <dcterms:modified xsi:type="dcterms:W3CDTF">2022-04-22T09:44:31Z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E33998864CBA43929CEB66F539D700D7</vt:lpwstr>
  </property>
  <property fmtid="{D5CDD505-2E9C-101B-9397-08002B2CF9AE}" pid="3" name="KSOProductBuildVer">
    <vt:lpwstr>2052-11.1.0.11636</vt:lpwstr>
  </property>
  <property fmtid="{D5CDD505-2E9C-101B-9397-08002B2CF9AE}" pid="4" name="commondata">
    <vt:lpwstr>eyJoZGlkIjoiOTI3MmViYzkwNjA3ZGQzYzZiOGJkN2U5ZTY0YTgzNTMifQ==</vt:lpwstr>
  </property>
</Properties>
</file>