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34"/>
  </p:notesMasterIdLst>
  <p:sldIdLst>
    <p:sldId id="257" r:id="rId4"/>
    <p:sldId id="348" r:id="rId5"/>
    <p:sldId id="349" r:id="rId6"/>
    <p:sldId id="374" r:id="rId7"/>
    <p:sldId id="375" r:id="rId8"/>
    <p:sldId id="386" r:id="rId9"/>
    <p:sldId id="387" r:id="rId10"/>
    <p:sldId id="388" r:id="rId11"/>
    <p:sldId id="389" r:id="rId12"/>
    <p:sldId id="390" r:id="rId13"/>
    <p:sldId id="391" r:id="rId14"/>
    <p:sldId id="392" r:id="rId15"/>
    <p:sldId id="393" r:id="rId16"/>
    <p:sldId id="394" r:id="rId17"/>
    <p:sldId id="396" r:id="rId18"/>
    <p:sldId id="395" r:id="rId19"/>
    <p:sldId id="369" r:id="rId20"/>
    <p:sldId id="376" r:id="rId21"/>
    <p:sldId id="378" r:id="rId22"/>
    <p:sldId id="377" r:id="rId23"/>
    <p:sldId id="370" r:id="rId24"/>
    <p:sldId id="379" r:id="rId25"/>
    <p:sldId id="380" r:id="rId26"/>
    <p:sldId id="381" r:id="rId27"/>
    <p:sldId id="382" r:id="rId28"/>
    <p:sldId id="383" r:id="rId29"/>
    <p:sldId id="371" r:id="rId30"/>
    <p:sldId id="384" r:id="rId31"/>
    <p:sldId id="385" r:id="rId32"/>
    <p:sldId id="35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1911E6D-7290-4F44-B658-7316C95EF084}">
          <p14:sldIdLst>
            <p14:sldId id="257"/>
            <p14:sldId id="348"/>
            <p14:sldId id="349"/>
            <p14:sldId id="374"/>
            <p14:sldId id="375"/>
            <p14:sldId id="386"/>
            <p14:sldId id="387"/>
            <p14:sldId id="388"/>
            <p14:sldId id="389"/>
            <p14:sldId id="390"/>
            <p14:sldId id="391"/>
            <p14:sldId id="392"/>
            <p14:sldId id="393"/>
            <p14:sldId id="394"/>
            <p14:sldId id="396"/>
            <p14:sldId id="395"/>
            <p14:sldId id="369"/>
            <p14:sldId id="376"/>
            <p14:sldId id="378"/>
            <p14:sldId id="377"/>
            <p14:sldId id="370"/>
            <p14:sldId id="379"/>
            <p14:sldId id="380"/>
            <p14:sldId id="381"/>
            <p14:sldId id="382"/>
            <p14:sldId id="383"/>
            <p14:sldId id="371"/>
            <p14:sldId id="384"/>
            <p14:sldId id="385"/>
            <p14:sldId id="3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马 东阳" initials="马" lastIdx="4" clrIdx="0">
    <p:extLst>
      <p:ext uri="{19B8F6BF-5375-455C-9EA6-DF929625EA0E}">
        <p15:presenceInfo xmlns:p15="http://schemas.microsoft.com/office/powerpoint/2012/main" userId="马 东阳"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CBCC0"/>
    <a:srgbClr val="F5A0FE"/>
    <a:srgbClr val="FF3F3F"/>
    <a:srgbClr val="5BC4FF"/>
    <a:srgbClr val="FE7A7A"/>
    <a:srgbClr val="8BF7FF"/>
    <a:srgbClr val="9D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16" autoAdjust="0"/>
    <p:restoredTop sz="86281" autoAdjust="0"/>
  </p:normalViewPr>
  <p:slideViewPr>
    <p:cSldViewPr snapToGrid="0">
      <p:cViewPr varScale="1">
        <p:scale>
          <a:sx n="108" d="100"/>
          <a:sy n="108" d="100"/>
        </p:scale>
        <p:origin x="878"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5" d="100"/>
          <a:sy n="95" d="100"/>
        </p:scale>
        <p:origin x="3187"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commentAuthors" Target="commentAuthors.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Zhen" userId="16bdd1738e0acf43" providerId="LiveId" clId="{70820FD0-968B-4A19-870A-6462AB7738D0}"/>
    <pc:docChg chg="delSld modSld modSection">
      <pc:chgData name="Li Zhen" userId="16bdd1738e0acf43" providerId="LiveId" clId="{70820FD0-968B-4A19-870A-6462AB7738D0}" dt="2022-05-08T06:29:06.048" v="3" actId="47"/>
      <pc:docMkLst>
        <pc:docMk/>
      </pc:docMkLst>
      <pc:sldChg chg="modSp mod">
        <pc:chgData name="Li Zhen" userId="16bdd1738e0acf43" providerId="LiveId" clId="{70820FD0-968B-4A19-870A-6462AB7738D0}" dt="2022-05-08T06:29:00.208" v="1" actId="5793"/>
        <pc:sldMkLst>
          <pc:docMk/>
          <pc:sldMk cId="2947212873" sldId="348"/>
        </pc:sldMkLst>
        <pc:spChg chg="mod">
          <ac:chgData name="Li Zhen" userId="16bdd1738e0acf43" providerId="LiveId" clId="{70820FD0-968B-4A19-870A-6462AB7738D0}" dt="2022-05-08T06:29:00.208" v="1" actId="5793"/>
          <ac:spMkLst>
            <pc:docMk/>
            <pc:sldMk cId="2947212873" sldId="348"/>
            <ac:spMk id="157" creationId="{42E46666-3DA2-477B-94CA-001BD7430A5B}"/>
          </ac:spMkLst>
        </pc:spChg>
      </pc:sldChg>
      <pc:sldChg chg="del">
        <pc:chgData name="Li Zhen" userId="16bdd1738e0acf43" providerId="LiveId" clId="{70820FD0-968B-4A19-870A-6462AB7738D0}" dt="2022-05-08T06:29:06.048" v="3" actId="47"/>
        <pc:sldMkLst>
          <pc:docMk/>
          <pc:sldMk cId="2921182672" sldId="372"/>
        </pc:sldMkLst>
      </pc:sldChg>
      <pc:sldChg chg="del">
        <pc:chgData name="Li Zhen" userId="16bdd1738e0acf43" providerId="LiveId" clId="{70820FD0-968B-4A19-870A-6462AB7738D0}" dt="2022-05-08T06:29:04.237" v="2" actId="47"/>
        <pc:sldMkLst>
          <pc:docMk/>
          <pc:sldMk cId="3788604648" sldId="3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A8F88-4BD2-4A4B-A1C9-50D16632E9B9}" type="datetimeFigureOut">
              <a:rPr lang="zh-CN" altLang="en-US" smtClean="0"/>
              <a:t>2022/5/7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512299-E8CB-44DE-84D4-299E60AF09F6}" type="slidenum">
              <a:rPr lang="zh-CN" altLang="en-US" smtClean="0"/>
              <a:t>‹#›</a:t>
            </a:fld>
            <a:endParaRPr lang="zh-CN" altLang="en-US"/>
          </a:p>
        </p:txBody>
      </p:sp>
    </p:spTree>
    <p:extLst>
      <p:ext uri="{BB962C8B-B14F-4D97-AF65-F5344CB8AC3E}">
        <p14:creationId xmlns:p14="http://schemas.microsoft.com/office/powerpoint/2010/main" val="3924981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1</a:t>
            </a:fld>
            <a:endParaRPr lang="zh-CN" altLang="en-US"/>
          </a:p>
        </p:txBody>
      </p:sp>
    </p:spTree>
    <p:extLst>
      <p:ext uri="{BB962C8B-B14F-4D97-AF65-F5344CB8AC3E}">
        <p14:creationId xmlns:p14="http://schemas.microsoft.com/office/powerpoint/2010/main" val="2217383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10</a:t>
            </a:fld>
            <a:endParaRPr lang="zh-CN" altLang="en-US"/>
          </a:p>
        </p:txBody>
      </p:sp>
    </p:spTree>
    <p:extLst>
      <p:ext uri="{BB962C8B-B14F-4D97-AF65-F5344CB8AC3E}">
        <p14:creationId xmlns:p14="http://schemas.microsoft.com/office/powerpoint/2010/main" val="2007259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11</a:t>
            </a:fld>
            <a:endParaRPr lang="zh-CN" altLang="en-US"/>
          </a:p>
        </p:txBody>
      </p:sp>
    </p:spTree>
    <p:extLst>
      <p:ext uri="{BB962C8B-B14F-4D97-AF65-F5344CB8AC3E}">
        <p14:creationId xmlns:p14="http://schemas.microsoft.com/office/powerpoint/2010/main" val="2086339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12</a:t>
            </a:fld>
            <a:endParaRPr lang="zh-CN" altLang="en-US"/>
          </a:p>
        </p:txBody>
      </p:sp>
    </p:spTree>
    <p:extLst>
      <p:ext uri="{BB962C8B-B14F-4D97-AF65-F5344CB8AC3E}">
        <p14:creationId xmlns:p14="http://schemas.microsoft.com/office/powerpoint/2010/main" val="1771521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13</a:t>
            </a:fld>
            <a:endParaRPr lang="zh-CN" altLang="en-US"/>
          </a:p>
        </p:txBody>
      </p:sp>
    </p:spTree>
    <p:extLst>
      <p:ext uri="{BB962C8B-B14F-4D97-AF65-F5344CB8AC3E}">
        <p14:creationId xmlns:p14="http://schemas.microsoft.com/office/powerpoint/2010/main" val="2712617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宋体" panose="02010600030101010101" pitchFamily="2" charset="-122"/>
              </a:rPr>
              <a:t>，因为这里涉及到使用部分估计整体。</a:t>
            </a:r>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14</a:t>
            </a:fld>
            <a:endParaRPr lang="zh-CN" altLang="en-US"/>
          </a:p>
        </p:txBody>
      </p:sp>
    </p:spTree>
    <p:extLst>
      <p:ext uri="{BB962C8B-B14F-4D97-AF65-F5344CB8AC3E}">
        <p14:creationId xmlns:p14="http://schemas.microsoft.com/office/powerpoint/2010/main" val="2554759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Helvetica Neue"/>
              </a:rPr>
              <a:t>可以看到模型其实是从多个方面来预测这个结果的，不一定完全和</a:t>
            </a:r>
            <a:r>
              <a:rPr lang="en-US" altLang="zh-CN" b="0" i="0" dirty="0">
                <a:solidFill>
                  <a:srgbClr val="333333"/>
                </a:solidFill>
                <a:effectLst/>
                <a:latin typeface="Helvetica Neue"/>
              </a:rPr>
              <a:t>politics</a:t>
            </a:r>
            <a:r>
              <a:rPr lang="zh-CN" altLang="en-US" b="0" i="0" dirty="0">
                <a:solidFill>
                  <a:srgbClr val="333333"/>
                </a:solidFill>
                <a:effectLst/>
                <a:latin typeface="Helvetica Neue"/>
              </a:rPr>
              <a:t>以及</a:t>
            </a:r>
            <a:r>
              <a:rPr lang="en-US" altLang="zh-CN" b="0" i="0" dirty="0">
                <a:solidFill>
                  <a:srgbClr val="333333"/>
                </a:solidFill>
                <a:effectLst/>
                <a:latin typeface="Helvetica Neue"/>
              </a:rPr>
              <a:t>sports</a:t>
            </a:r>
            <a:r>
              <a:rPr lang="zh-CN" altLang="en-US" b="0" i="0" dirty="0">
                <a:solidFill>
                  <a:srgbClr val="333333"/>
                </a:solidFill>
                <a:effectLst/>
                <a:latin typeface="Helvetica Neue"/>
              </a:rPr>
              <a:t>两个</a:t>
            </a:r>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15</a:t>
            </a:fld>
            <a:endParaRPr lang="zh-CN" altLang="en-US"/>
          </a:p>
        </p:txBody>
      </p:sp>
    </p:spTree>
    <p:extLst>
      <p:ext uri="{BB962C8B-B14F-4D97-AF65-F5344CB8AC3E}">
        <p14:creationId xmlns:p14="http://schemas.microsoft.com/office/powerpoint/2010/main" val="3663978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Helvetica Neue"/>
              </a:rPr>
              <a:t>可以看到模型其实是从多个方面来预测这个结果的，不一定完全和</a:t>
            </a:r>
            <a:r>
              <a:rPr lang="en-US" altLang="zh-CN" b="0" i="0" dirty="0">
                <a:solidFill>
                  <a:srgbClr val="333333"/>
                </a:solidFill>
                <a:effectLst/>
                <a:latin typeface="Helvetica Neue"/>
              </a:rPr>
              <a:t>politics</a:t>
            </a:r>
            <a:r>
              <a:rPr lang="zh-CN" altLang="en-US" b="0" i="0" dirty="0">
                <a:solidFill>
                  <a:srgbClr val="333333"/>
                </a:solidFill>
                <a:effectLst/>
                <a:latin typeface="Helvetica Neue"/>
              </a:rPr>
              <a:t>以及</a:t>
            </a:r>
            <a:r>
              <a:rPr lang="en-US" altLang="zh-CN" b="0" i="0" dirty="0">
                <a:solidFill>
                  <a:srgbClr val="333333"/>
                </a:solidFill>
                <a:effectLst/>
                <a:latin typeface="Helvetica Neue"/>
              </a:rPr>
              <a:t>sports</a:t>
            </a:r>
            <a:r>
              <a:rPr lang="zh-CN" altLang="en-US" b="0" i="0" dirty="0">
                <a:solidFill>
                  <a:srgbClr val="333333"/>
                </a:solidFill>
                <a:effectLst/>
                <a:latin typeface="Helvetica Neue"/>
              </a:rPr>
              <a:t>两个</a:t>
            </a:r>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16</a:t>
            </a:fld>
            <a:endParaRPr lang="zh-CN" altLang="en-US"/>
          </a:p>
        </p:txBody>
      </p:sp>
    </p:spTree>
    <p:extLst>
      <p:ext uri="{BB962C8B-B14F-4D97-AF65-F5344CB8AC3E}">
        <p14:creationId xmlns:p14="http://schemas.microsoft.com/office/powerpoint/2010/main" val="1340982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17</a:t>
            </a:fld>
            <a:endParaRPr lang="zh-CN" altLang="en-US"/>
          </a:p>
        </p:txBody>
      </p:sp>
    </p:spTree>
    <p:extLst>
      <p:ext uri="{BB962C8B-B14F-4D97-AF65-F5344CB8AC3E}">
        <p14:creationId xmlns:p14="http://schemas.microsoft.com/office/powerpoint/2010/main" val="162478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18</a:t>
            </a:fld>
            <a:endParaRPr lang="zh-CN" altLang="en-US"/>
          </a:p>
        </p:txBody>
      </p:sp>
    </p:spTree>
    <p:extLst>
      <p:ext uri="{BB962C8B-B14F-4D97-AF65-F5344CB8AC3E}">
        <p14:creationId xmlns:p14="http://schemas.microsoft.com/office/powerpoint/2010/main" val="2420135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19</a:t>
            </a:fld>
            <a:endParaRPr lang="zh-CN" altLang="en-US"/>
          </a:p>
        </p:txBody>
      </p:sp>
    </p:spTree>
    <p:extLst>
      <p:ext uri="{BB962C8B-B14F-4D97-AF65-F5344CB8AC3E}">
        <p14:creationId xmlns:p14="http://schemas.microsoft.com/office/powerpoint/2010/main" val="3874923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2</a:t>
            </a:fld>
            <a:endParaRPr lang="zh-CN" altLang="en-US"/>
          </a:p>
        </p:txBody>
      </p:sp>
    </p:spTree>
    <p:extLst>
      <p:ext uri="{BB962C8B-B14F-4D97-AF65-F5344CB8AC3E}">
        <p14:creationId xmlns:p14="http://schemas.microsoft.com/office/powerpoint/2010/main" val="4182599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20</a:t>
            </a:fld>
            <a:endParaRPr lang="zh-CN" altLang="en-US"/>
          </a:p>
        </p:txBody>
      </p:sp>
    </p:spTree>
    <p:extLst>
      <p:ext uri="{BB962C8B-B14F-4D97-AF65-F5344CB8AC3E}">
        <p14:creationId xmlns:p14="http://schemas.microsoft.com/office/powerpoint/2010/main" val="1810425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21</a:t>
            </a:fld>
            <a:endParaRPr lang="zh-CN" altLang="en-US"/>
          </a:p>
        </p:txBody>
      </p:sp>
    </p:spTree>
    <p:extLst>
      <p:ext uri="{BB962C8B-B14F-4D97-AF65-F5344CB8AC3E}">
        <p14:creationId xmlns:p14="http://schemas.microsoft.com/office/powerpoint/2010/main" val="3760277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22</a:t>
            </a:fld>
            <a:endParaRPr lang="zh-CN" altLang="en-US"/>
          </a:p>
        </p:txBody>
      </p:sp>
    </p:spTree>
    <p:extLst>
      <p:ext uri="{BB962C8B-B14F-4D97-AF65-F5344CB8AC3E}">
        <p14:creationId xmlns:p14="http://schemas.microsoft.com/office/powerpoint/2010/main" val="123108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23</a:t>
            </a:fld>
            <a:endParaRPr lang="zh-CN" altLang="en-US"/>
          </a:p>
        </p:txBody>
      </p:sp>
    </p:spTree>
    <p:extLst>
      <p:ext uri="{BB962C8B-B14F-4D97-AF65-F5344CB8AC3E}">
        <p14:creationId xmlns:p14="http://schemas.microsoft.com/office/powerpoint/2010/main" val="625895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solidFill>
                  <a:srgbClr val="D4D4D4"/>
                </a:solidFill>
                <a:effectLst/>
                <a:latin typeface="Consolas" panose="020B0609020204030204" pitchFamily="49" charset="0"/>
              </a:rPr>
              <a:t>Frozen</a:t>
            </a:r>
            <a:r>
              <a:rPr lang="zh-CN" altLang="en-US" b="0" dirty="0">
                <a:solidFill>
                  <a:srgbClr val="D4D4D4"/>
                </a:solidFill>
                <a:effectLst/>
                <a:latin typeface="Consolas" panose="020B0609020204030204" pitchFamily="49" charset="0"/>
              </a:rPr>
              <a:t>：预训练语言模型初始化并固定，图像编码从头训练。然后做</a:t>
            </a:r>
            <a:r>
              <a:rPr lang="en-US" altLang="zh-CN" b="0" dirty="0">
                <a:solidFill>
                  <a:srgbClr val="D4D4D4"/>
                </a:solidFill>
                <a:effectLst/>
                <a:latin typeface="Consolas" panose="020B0609020204030204" pitchFamily="49" charset="0"/>
              </a:rPr>
              <a:t>zero-shot</a:t>
            </a:r>
            <a:r>
              <a:rPr lang="zh-CN" altLang="en-US" b="0" dirty="0">
                <a:solidFill>
                  <a:srgbClr val="D4D4D4"/>
                </a:solidFill>
                <a:effectLst/>
                <a:latin typeface="Consolas" panose="020B0609020204030204" pitchFamily="49" charset="0"/>
              </a:rPr>
              <a:t>和</a:t>
            </a:r>
            <a:r>
              <a:rPr lang="en-US" altLang="zh-CN" b="0" dirty="0">
                <a:solidFill>
                  <a:srgbClr val="D4D4D4"/>
                </a:solidFill>
                <a:effectLst/>
                <a:latin typeface="Consolas" panose="020B0609020204030204" pitchFamily="49" charset="0"/>
              </a:rPr>
              <a:t>few-shot</a:t>
            </a:r>
            <a:r>
              <a:rPr lang="zh-CN" altLang="en-US" b="0" dirty="0">
                <a:solidFill>
                  <a:srgbClr val="D4D4D4"/>
                </a:solidFill>
                <a:effectLst/>
                <a:latin typeface="Consolas" panose="020B0609020204030204" pitchFamily="49" charset="0"/>
              </a:rPr>
              <a:t>任务</a:t>
            </a:r>
          </a:p>
          <a:p>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scratch</a:t>
            </a:r>
            <a:r>
              <a:rPr lang="zh-CN" altLang="en-US" b="0" dirty="0">
                <a:solidFill>
                  <a:srgbClr val="D4D4D4"/>
                </a:solidFill>
                <a:effectLst/>
                <a:latin typeface="Consolas" panose="020B0609020204030204" pitchFamily="49" charset="0"/>
              </a:rPr>
              <a:t>：语言模型不预训练，直接训练。</a:t>
            </a:r>
          </a:p>
          <a:p>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finetuned</a:t>
            </a:r>
            <a:r>
              <a:rPr lang="zh-CN" altLang="en-US" b="0" dirty="0">
                <a:solidFill>
                  <a:srgbClr val="D4D4D4"/>
                </a:solidFill>
                <a:effectLst/>
                <a:latin typeface="Consolas" panose="020B0609020204030204" pitchFamily="49" charset="0"/>
              </a:rPr>
              <a:t>：语言模型预训练，但是不固定</a:t>
            </a:r>
          </a:p>
          <a:p>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train-blind</a:t>
            </a:r>
            <a:r>
              <a:rPr lang="zh-CN" altLang="en-US" b="0" dirty="0">
                <a:solidFill>
                  <a:srgbClr val="D4D4D4"/>
                </a:solidFill>
                <a:effectLst/>
                <a:latin typeface="Consolas" panose="020B0609020204030204" pitchFamily="49" charset="0"/>
              </a:rPr>
              <a:t>：训练方式一样。但训练和测试中，所有图片均为全黑。</a:t>
            </a:r>
          </a:p>
          <a:p>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400mLM</a:t>
            </a:r>
            <a:r>
              <a:rPr lang="zh-CN" altLang="en-US" b="0" dirty="0">
                <a:solidFill>
                  <a:srgbClr val="D4D4D4"/>
                </a:solidFill>
                <a:effectLst/>
                <a:latin typeface="Consolas" panose="020B0609020204030204" pitchFamily="49" charset="0"/>
              </a:rPr>
              <a:t>：语言模型替换为小模型（</a:t>
            </a:r>
            <a:r>
              <a:rPr lang="en-US" altLang="zh-CN" b="0" dirty="0">
                <a:solidFill>
                  <a:srgbClr val="D4D4D4"/>
                </a:solidFill>
                <a:effectLst/>
                <a:latin typeface="Consolas" panose="020B0609020204030204" pitchFamily="49" charset="0"/>
              </a:rPr>
              <a:t>400M</a:t>
            </a:r>
            <a:r>
              <a:rPr lang="zh-CN" altLang="en-US" b="0" dirty="0">
                <a:solidFill>
                  <a:srgbClr val="D4D4D4"/>
                </a:solidFill>
                <a:effectLst/>
                <a:latin typeface="Consolas" panose="020B0609020204030204" pitchFamily="49" charset="0"/>
              </a:rPr>
              <a:t>参数）。</a:t>
            </a:r>
          </a:p>
          <a:p>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n=0/1/4</a:t>
            </a:r>
            <a:r>
              <a:rPr lang="zh-CN" altLang="en-US" b="0" dirty="0">
                <a:solidFill>
                  <a:srgbClr val="D4D4D4"/>
                </a:solidFill>
                <a:effectLst/>
                <a:latin typeface="Consolas" panose="020B0609020204030204" pitchFamily="49" charset="0"/>
              </a:rPr>
              <a:t>：利用</a:t>
            </a:r>
            <a:r>
              <a:rPr lang="en-US" altLang="zh-CN" b="0" dirty="0">
                <a:solidFill>
                  <a:srgbClr val="D4D4D4"/>
                </a:solidFill>
                <a:effectLst/>
                <a:latin typeface="Consolas" panose="020B0609020204030204" pitchFamily="49" charset="0"/>
              </a:rPr>
              <a:t>prompt</a:t>
            </a:r>
            <a:r>
              <a:rPr lang="zh-CN" altLang="en-US" b="0" dirty="0">
                <a:solidFill>
                  <a:srgbClr val="D4D4D4"/>
                </a:solidFill>
                <a:effectLst/>
                <a:latin typeface="Consolas" panose="020B0609020204030204" pitchFamily="49" charset="0"/>
              </a:rPr>
              <a:t>的方式，引入</a:t>
            </a:r>
            <a:r>
              <a:rPr lang="en-US" altLang="zh-CN" b="0" dirty="0">
                <a:solidFill>
                  <a:srgbClr val="D4D4D4"/>
                </a:solidFill>
                <a:effectLst/>
                <a:latin typeface="Consolas" panose="020B0609020204030204" pitchFamily="49" charset="0"/>
              </a:rPr>
              <a:t>n</a:t>
            </a:r>
            <a:r>
              <a:rPr lang="zh-CN" altLang="en-US" b="0" dirty="0">
                <a:solidFill>
                  <a:srgbClr val="D4D4D4"/>
                </a:solidFill>
                <a:effectLst/>
                <a:latin typeface="Consolas" panose="020B0609020204030204" pitchFamily="49" charset="0"/>
              </a:rPr>
              <a:t>个标注样例输入输出作为</a:t>
            </a:r>
            <a:r>
              <a:rPr lang="en-US" altLang="zh-CN" b="0" dirty="0">
                <a:solidFill>
                  <a:srgbClr val="D4D4D4"/>
                </a:solidFill>
                <a:effectLst/>
                <a:latin typeface="Consolas" panose="020B0609020204030204" pitchFamily="49" charset="0"/>
              </a:rPr>
              <a:t>prefix</a:t>
            </a:r>
            <a:r>
              <a:rPr lang="zh-CN" altLang="en-US" b="0" dirty="0">
                <a:solidFill>
                  <a:srgbClr val="D4D4D4"/>
                </a:solidFill>
                <a:effectLst/>
                <a:latin typeface="Consolas" panose="020B0609020204030204" pitchFamily="49" charset="0"/>
              </a:rPr>
              <a:t>。</a:t>
            </a:r>
          </a:p>
          <a:p>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VQA</a:t>
            </a:r>
            <a:r>
              <a:rPr lang="zh-CN" altLang="en-US" b="0" dirty="0">
                <a:solidFill>
                  <a:srgbClr val="D4D4D4"/>
                </a:solidFill>
                <a:effectLst/>
                <a:latin typeface="Consolas" panose="020B0609020204030204" pitchFamily="49" charset="0"/>
              </a:rPr>
              <a:t>：</a:t>
            </a:r>
            <a:r>
              <a:rPr lang="en-US" altLang="zh-CN" b="0" dirty="0">
                <a:solidFill>
                  <a:srgbClr val="D4D4D4"/>
                </a:solidFill>
                <a:effectLst/>
                <a:latin typeface="Consolas" panose="020B0609020204030204" pitchFamily="49" charset="0"/>
              </a:rPr>
              <a:t>Frozen</a:t>
            </a:r>
            <a:r>
              <a:rPr lang="zh-CN" altLang="en-US" b="0" dirty="0">
                <a:solidFill>
                  <a:srgbClr val="D4D4D4"/>
                </a:solidFill>
                <a:effectLst/>
                <a:latin typeface="Consolas" panose="020B0609020204030204" pitchFamily="49" charset="0"/>
              </a:rPr>
              <a:t>在全训练数据上做精调</a:t>
            </a:r>
          </a:p>
          <a:p>
            <a:pPr marL="171450" indent="-171450">
              <a:buFontTx/>
              <a:buChar char="-"/>
            </a:pPr>
            <a:r>
              <a:rPr lang="en-US" altLang="zh-CN" b="0" dirty="0">
                <a:solidFill>
                  <a:srgbClr val="D4D4D4"/>
                </a:solidFill>
                <a:effectLst/>
                <a:latin typeface="Consolas" panose="020B0609020204030204" pitchFamily="49" charset="0"/>
              </a:rPr>
              <a:t>VQA-blind</a:t>
            </a:r>
            <a:r>
              <a:rPr lang="zh-CN" altLang="en-US" b="0" dirty="0">
                <a:solidFill>
                  <a:srgbClr val="D4D4D4"/>
                </a:solidFill>
                <a:effectLst/>
                <a:latin typeface="Consolas" panose="020B0609020204030204" pitchFamily="49" charset="0"/>
              </a:rPr>
              <a:t>：</a:t>
            </a:r>
            <a:r>
              <a:rPr lang="en-US" altLang="zh-CN" b="0" dirty="0">
                <a:solidFill>
                  <a:srgbClr val="D4D4D4"/>
                </a:solidFill>
                <a:effectLst/>
                <a:latin typeface="Consolas" panose="020B0609020204030204" pitchFamily="49" charset="0"/>
              </a:rPr>
              <a:t>Frozen</a:t>
            </a:r>
            <a:r>
              <a:rPr lang="zh-CN" altLang="en-US" b="0" dirty="0">
                <a:solidFill>
                  <a:srgbClr val="D4D4D4"/>
                </a:solidFill>
                <a:effectLst/>
                <a:latin typeface="Consolas" panose="020B0609020204030204" pitchFamily="49" charset="0"/>
              </a:rPr>
              <a:t>在全训练数据上做精调，但所有图片均为全黑</a:t>
            </a:r>
            <a:endParaRPr lang="en-US" altLang="zh-CN" b="0" dirty="0">
              <a:solidFill>
                <a:srgbClr val="D4D4D4"/>
              </a:solidFill>
              <a:effectLst/>
              <a:latin typeface="Consolas" panose="020B0609020204030204" pitchFamily="49" charset="0"/>
            </a:endParaRPr>
          </a:p>
          <a:p>
            <a:pPr marL="0" indent="0">
              <a:buFontTx/>
              <a:buNone/>
            </a:pPr>
            <a:endParaRPr lang="en-US" altLang="zh-CN" b="0" dirty="0">
              <a:solidFill>
                <a:srgbClr val="D4D4D4"/>
              </a:solidFill>
              <a:effectLst/>
              <a:latin typeface="Consolas" panose="020B0609020204030204" pitchFamily="49" charset="0"/>
            </a:endParaRPr>
          </a:p>
          <a:p>
            <a:pPr marL="0" indent="0">
              <a:buFontTx/>
              <a:buNone/>
            </a:pPr>
            <a:r>
              <a:rPr lang="zh-CN" altLang="en-US" b="0" i="0" dirty="0">
                <a:solidFill>
                  <a:srgbClr val="333333"/>
                </a:solidFill>
                <a:effectLst/>
                <a:latin typeface="tahoma" panose="020B0604030504040204" pitchFamily="34" charset="0"/>
              </a:rPr>
              <a:t>保持语言模型的参数不变对视觉问题回答的概括效果明显优于微调（即改变语言模型的参数）</a:t>
            </a:r>
            <a:endParaRPr lang="en-US" altLang="zh-CN" b="0" i="0" dirty="0">
              <a:solidFill>
                <a:srgbClr val="333333"/>
              </a:solidFill>
              <a:effectLst/>
              <a:latin typeface="tahoma" panose="020B0604030504040204" pitchFamily="34" charset="0"/>
            </a:endParaRPr>
          </a:p>
          <a:p>
            <a:pPr marL="0" indent="0">
              <a:buFontTx/>
              <a:buNone/>
            </a:pPr>
            <a:r>
              <a:rPr lang="zh-CN" altLang="en-US" b="0" i="0" dirty="0">
                <a:solidFill>
                  <a:srgbClr val="333333"/>
                </a:solidFill>
                <a:effectLst/>
                <a:latin typeface="tahoma" panose="020B0604030504040204" pitchFamily="34" charset="0"/>
              </a:rPr>
              <a:t>从头开始训练的语言模型（</a:t>
            </a:r>
            <a:r>
              <a:rPr lang="en-US" altLang="zh-CN" b="0" dirty="0">
                <a:solidFill>
                  <a:srgbClr val="D4D4D4"/>
                </a:solidFill>
                <a:effectLst/>
                <a:latin typeface="Consolas" panose="020B0609020204030204" pitchFamily="49" charset="0"/>
              </a:rPr>
              <a:t>scratch</a:t>
            </a:r>
            <a:r>
              <a:rPr lang="zh-CN" altLang="en-US" b="0" i="0" dirty="0">
                <a:solidFill>
                  <a:srgbClr val="333333"/>
                </a:solidFill>
                <a:effectLst/>
                <a:latin typeface="tahoma" panose="020B0604030504040204" pitchFamily="34" charset="0"/>
              </a:rPr>
              <a:t>）无法适应到多模态任务中</a:t>
            </a:r>
            <a:endParaRPr lang="en-US" altLang="zh-CN" b="0" i="0" dirty="0">
              <a:solidFill>
                <a:srgbClr val="333333"/>
              </a:solidFill>
              <a:effectLst/>
              <a:latin typeface="tahoma" panose="020B0604030504040204" pitchFamily="34" charset="0"/>
            </a:endParaRPr>
          </a:p>
          <a:p>
            <a:pPr marL="0" indent="0">
              <a:buFontTx/>
              <a:buNone/>
            </a:pPr>
            <a:r>
              <a:rPr lang="zh-CN" altLang="en-US" b="0" i="0" dirty="0">
                <a:solidFill>
                  <a:srgbClr val="333333"/>
                </a:solidFill>
                <a:effectLst/>
                <a:latin typeface="tahoma" panose="020B0604030504040204" pitchFamily="34" charset="0"/>
              </a:rPr>
              <a:t>给的例子的数量会影响到模型的预测结果</a:t>
            </a:r>
            <a:endParaRPr lang="zh-CN" altLang="en-US" b="0" dirty="0">
              <a:solidFill>
                <a:srgbClr val="D4D4D4"/>
              </a:solidFill>
              <a:effectLst/>
              <a:latin typeface="Consolas" panose="020B0609020204030204" pitchFamily="49" charset="0"/>
            </a:endParaRPr>
          </a:p>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24</a:t>
            </a:fld>
            <a:endParaRPr lang="zh-CN" altLang="en-US"/>
          </a:p>
        </p:txBody>
      </p:sp>
    </p:spTree>
    <p:extLst>
      <p:ext uri="{BB962C8B-B14F-4D97-AF65-F5344CB8AC3E}">
        <p14:creationId xmlns:p14="http://schemas.microsoft.com/office/powerpoint/2010/main" val="3342181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solidFill>
                  <a:srgbClr val="D4D4D4"/>
                </a:solidFill>
                <a:effectLst/>
                <a:latin typeface="Consolas" panose="020B0609020204030204" pitchFamily="49" charset="0"/>
              </a:rPr>
              <a:t>Frozen</a:t>
            </a:r>
            <a:r>
              <a:rPr lang="zh-CN" altLang="en-US" b="0" dirty="0">
                <a:solidFill>
                  <a:srgbClr val="D4D4D4"/>
                </a:solidFill>
                <a:effectLst/>
                <a:latin typeface="Consolas" panose="020B0609020204030204" pitchFamily="49" charset="0"/>
              </a:rPr>
              <a:t>：预训练语言模型初始化并固定，图像编码从头训练。然后做</a:t>
            </a:r>
            <a:r>
              <a:rPr lang="en-US" altLang="zh-CN" b="0" dirty="0">
                <a:solidFill>
                  <a:srgbClr val="D4D4D4"/>
                </a:solidFill>
                <a:effectLst/>
                <a:latin typeface="Consolas" panose="020B0609020204030204" pitchFamily="49" charset="0"/>
              </a:rPr>
              <a:t>zero-shot</a:t>
            </a:r>
            <a:r>
              <a:rPr lang="zh-CN" altLang="en-US" b="0" dirty="0">
                <a:solidFill>
                  <a:srgbClr val="D4D4D4"/>
                </a:solidFill>
                <a:effectLst/>
                <a:latin typeface="Consolas" panose="020B0609020204030204" pitchFamily="49" charset="0"/>
              </a:rPr>
              <a:t>和</a:t>
            </a:r>
            <a:r>
              <a:rPr lang="en-US" altLang="zh-CN" b="0" dirty="0">
                <a:solidFill>
                  <a:srgbClr val="D4D4D4"/>
                </a:solidFill>
                <a:effectLst/>
                <a:latin typeface="Consolas" panose="020B0609020204030204" pitchFamily="49" charset="0"/>
              </a:rPr>
              <a:t>few-shot</a:t>
            </a:r>
            <a:r>
              <a:rPr lang="zh-CN" altLang="en-US" b="0" dirty="0">
                <a:solidFill>
                  <a:srgbClr val="D4D4D4"/>
                </a:solidFill>
                <a:effectLst/>
                <a:latin typeface="Consolas" panose="020B0609020204030204" pitchFamily="49" charset="0"/>
              </a:rPr>
              <a:t>任务</a:t>
            </a:r>
          </a:p>
          <a:p>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scratch</a:t>
            </a:r>
            <a:r>
              <a:rPr lang="zh-CN" altLang="en-US" b="0" dirty="0">
                <a:solidFill>
                  <a:srgbClr val="D4D4D4"/>
                </a:solidFill>
                <a:effectLst/>
                <a:latin typeface="Consolas" panose="020B0609020204030204" pitchFamily="49" charset="0"/>
              </a:rPr>
              <a:t>：语言模型不预训练，直接训练。</a:t>
            </a:r>
          </a:p>
          <a:p>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finetuned</a:t>
            </a:r>
            <a:r>
              <a:rPr lang="zh-CN" altLang="en-US" b="0" dirty="0">
                <a:solidFill>
                  <a:srgbClr val="D4D4D4"/>
                </a:solidFill>
                <a:effectLst/>
                <a:latin typeface="Consolas" panose="020B0609020204030204" pitchFamily="49" charset="0"/>
              </a:rPr>
              <a:t>：语言模型预训练，但是不固定</a:t>
            </a:r>
          </a:p>
          <a:p>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train-blind</a:t>
            </a:r>
            <a:r>
              <a:rPr lang="zh-CN" altLang="en-US" b="0" dirty="0">
                <a:solidFill>
                  <a:srgbClr val="D4D4D4"/>
                </a:solidFill>
                <a:effectLst/>
                <a:latin typeface="Consolas" panose="020B0609020204030204" pitchFamily="49" charset="0"/>
              </a:rPr>
              <a:t>：训练方式一样。但训练和测试中，所有图片均为全黑。</a:t>
            </a:r>
          </a:p>
          <a:p>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400mLM</a:t>
            </a:r>
            <a:r>
              <a:rPr lang="zh-CN" altLang="en-US" b="0" dirty="0">
                <a:solidFill>
                  <a:srgbClr val="D4D4D4"/>
                </a:solidFill>
                <a:effectLst/>
                <a:latin typeface="Consolas" panose="020B0609020204030204" pitchFamily="49" charset="0"/>
              </a:rPr>
              <a:t>：语言模型替换为小模型（</a:t>
            </a:r>
            <a:r>
              <a:rPr lang="en-US" altLang="zh-CN" b="0" dirty="0">
                <a:solidFill>
                  <a:srgbClr val="D4D4D4"/>
                </a:solidFill>
                <a:effectLst/>
                <a:latin typeface="Consolas" panose="020B0609020204030204" pitchFamily="49" charset="0"/>
              </a:rPr>
              <a:t>400M</a:t>
            </a:r>
            <a:r>
              <a:rPr lang="zh-CN" altLang="en-US" b="0" dirty="0">
                <a:solidFill>
                  <a:srgbClr val="D4D4D4"/>
                </a:solidFill>
                <a:effectLst/>
                <a:latin typeface="Consolas" panose="020B0609020204030204" pitchFamily="49" charset="0"/>
              </a:rPr>
              <a:t>参数）。</a:t>
            </a:r>
          </a:p>
          <a:p>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n=0/1/4</a:t>
            </a:r>
            <a:r>
              <a:rPr lang="zh-CN" altLang="en-US" b="0" dirty="0">
                <a:solidFill>
                  <a:srgbClr val="D4D4D4"/>
                </a:solidFill>
                <a:effectLst/>
                <a:latin typeface="Consolas" panose="020B0609020204030204" pitchFamily="49" charset="0"/>
              </a:rPr>
              <a:t>：利用</a:t>
            </a:r>
            <a:r>
              <a:rPr lang="en-US" altLang="zh-CN" b="0" dirty="0">
                <a:solidFill>
                  <a:srgbClr val="D4D4D4"/>
                </a:solidFill>
                <a:effectLst/>
                <a:latin typeface="Consolas" panose="020B0609020204030204" pitchFamily="49" charset="0"/>
              </a:rPr>
              <a:t>prompt</a:t>
            </a:r>
            <a:r>
              <a:rPr lang="zh-CN" altLang="en-US" b="0" dirty="0">
                <a:solidFill>
                  <a:srgbClr val="D4D4D4"/>
                </a:solidFill>
                <a:effectLst/>
                <a:latin typeface="Consolas" panose="020B0609020204030204" pitchFamily="49" charset="0"/>
              </a:rPr>
              <a:t>的方式，引入</a:t>
            </a:r>
            <a:r>
              <a:rPr lang="en-US" altLang="zh-CN" b="0" dirty="0">
                <a:solidFill>
                  <a:srgbClr val="D4D4D4"/>
                </a:solidFill>
                <a:effectLst/>
                <a:latin typeface="Consolas" panose="020B0609020204030204" pitchFamily="49" charset="0"/>
              </a:rPr>
              <a:t>n</a:t>
            </a:r>
            <a:r>
              <a:rPr lang="zh-CN" altLang="en-US" b="0" dirty="0">
                <a:solidFill>
                  <a:srgbClr val="D4D4D4"/>
                </a:solidFill>
                <a:effectLst/>
                <a:latin typeface="Consolas" panose="020B0609020204030204" pitchFamily="49" charset="0"/>
              </a:rPr>
              <a:t>个标注样例输入输出作为</a:t>
            </a:r>
            <a:r>
              <a:rPr lang="en-US" altLang="zh-CN" b="0" dirty="0">
                <a:solidFill>
                  <a:srgbClr val="D4D4D4"/>
                </a:solidFill>
                <a:effectLst/>
                <a:latin typeface="Consolas" panose="020B0609020204030204" pitchFamily="49" charset="0"/>
              </a:rPr>
              <a:t>prefix</a:t>
            </a:r>
            <a:r>
              <a:rPr lang="zh-CN" altLang="en-US" b="0" dirty="0">
                <a:solidFill>
                  <a:srgbClr val="D4D4D4"/>
                </a:solidFill>
                <a:effectLst/>
                <a:latin typeface="Consolas" panose="020B0609020204030204" pitchFamily="49" charset="0"/>
              </a:rPr>
              <a:t>。</a:t>
            </a:r>
          </a:p>
          <a:p>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VQA</a:t>
            </a:r>
            <a:r>
              <a:rPr lang="zh-CN" altLang="en-US" b="0" dirty="0">
                <a:solidFill>
                  <a:srgbClr val="D4D4D4"/>
                </a:solidFill>
                <a:effectLst/>
                <a:latin typeface="Consolas" panose="020B0609020204030204" pitchFamily="49" charset="0"/>
              </a:rPr>
              <a:t>：</a:t>
            </a:r>
            <a:r>
              <a:rPr lang="en-US" altLang="zh-CN" b="0" dirty="0">
                <a:solidFill>
                  <a:srgbClr val="D4D4D4"/>
                </a:solidFill>
                <a:effectLst/>
                <a:latin typeface="Consolas" panose="020B0609020204030204" pitchFamily="49" charset="0"/>
              </a:rPr>
              <a:t>Frozen</a:t>
            </a:r>
            <a:r>
              <a:rPr lang="zh-CN" altLang="en-US" b="0" dirty="0">
                <a:solidFill>
                  <a:srgbClr val="D4D4D4"/>
                </a:solidFill>
                <a:effectLst/>
                <a:latin typeface="Consolas" panose="020B0609020204030204" pitchFamily="49" charset="0"/>
              </a:rPr>
              <a:t>在全训练数据上做精调</a:t>
            </a:r>
          </a:p>
          <a:p>
            <a:pPr marL="171450" indent="-171450">
              <a:buFontTx/>
              <a:buChar char="-"/>
            </a:pPr>
            <a:r>
              <a:rPr lang="en-US" altLang="zh-CN" b="0" dirty="0">
                <a:solidFill>
                  <a:srgbClr val="D4D4D4"/>
                </a:solidFill>
                <a:effectLst/>
                <a:latin typeface="Consolas" panose="020B0609020204030204" pitchFamily="49" charset="0"/>
              </a:rPr>
              <a:t>VQA-blind</a:t>
            </a:r>
            <a:r>
              <a:rPr lang="zh-CN" altLang="en-US" b="0" dirty="0">
                <a:solidFill>
                  <a:srgbClr val="D4D4D4"/>
                </a:solidFill>
                <a:effectLst/>
                <a:latin typeface="Consolas" panose="020B0609020204030204" pitchFamily="49" charset="0"/>
              </a:rPr>
              <a:t>：</a:t>
            </a:r>
            <a:r>
              <a:rPr lang="en-US" altLang="zh-CN" b="0" dirty="0">
                <a:solidFill>
                  <a:srgbClr val="D4D4D4"/>
                </a:solidFill>
                <a:effectLst/>
                <a:latin typeface="Consolas" panose="020B0609020204030204" pitchFamily="49" charset="0"/>
              </a:rPr>
              <a:t>Frozen</a:t>
            </a:r>
            <a:r>
              <a:rPr lang="zh-CN" altLang="en-US" b="0" dirty="0">
                <a:solidFill>
                  <a:srgbClr val="D4D4D4"/>
                </a:solidFill>
                <a:effectLst/>
                <a:latin typeface="Consolas" panose="020B0609020204030204" pitchFamily="49" charset="0"/>
              </a:rPr>
              <a:t>在全训练数据上做精调，但所有图片均为全黑</a:t>
            </a:r>
            <a:endParaRPr lang="en-US" altLang="zh-CN" b="0" dirty="0">
              <a:solidFill>
                <a:srgbClr val="D4D4D4"/>
              </a:solidFill>
              <a:effectLst/>
              <a:latin typeface="Consolas" panose="020B0609020204030204" pitchFamily="49" charset="0"/>
            </a:endParaRPr>
          </a:p>
          <a:p>
            <a:pPr marL="0" indent="0">
              <a:buFontTx/>
              <a:buNone/>
            </a:pPr>
            <a:endParaRPr lang="en-US" altLang="zh-CN" b="0" dirty="0">
              <a:solidFill>
                <a:srgbClr val="D4D4D4"/>
              </a:solidFill>
              <a:effectLst/>
              <a:latin typeface="Consolas" panose="020B0609020204030204" pitchFamily="49" charset="0"/>
            </a:endParaRPr>
          </a:p>
          <a:p>
            <a:pPr marL="0" indent="0">
              <a:buFontTx/>
              <a:buNone/>
            </a:pPr>
            <a:r>
              <a:rPr lang="zh-CN" altLang="en-US" b="0" i="0" dirty="0">
                <a:solidFill>
                  <a:srgbClr val="333333"/>
                </a:solidFill>
                <a:effectLst/>
                <a:latin typeface="tahoma" panose="020B0604030504040204" pitchFamily="34" charset="0"/>
              </a:rPr>
              <a:t>保持语言模型的参数不变对视觉问题回答的概括效果明显优于微调（即改变语言模型的参数）</a:t>
            </a:r>
            <a:endParaRPr lang="en-US" altLang="zh-CN" b="0" i="0" dirty="0">
              <a:solidFill>
                <a:srgbClr val="333333"/>
              </a:solidFill>
              <a:effectLst/>
              <a:latin typeface="tahoma" panose="020B0604030504040204" pitchFamily="34" charset="0"/>
            </a:endParaRPr>
          </a:p>
          <a:p>
            <a:pPr marL="0" indent="0">
              <a:buFontTx/>
              <a:buNone/>
            </a:pPr>
            <a:r>
              <a:rPr lang="zh-CN" altLang="en-US" b="0" i="0" dirty="0">
                <a:solidFill>
                  <a:srgbClr val="333333"/>
                </a:solidFill>
                <a:effectLst/>
                <a:latin typeface="tahoma" panose="020B0604030504040204" pitchFamily="34" charset="0"/>
              </a:rPr>
              <a:t>从头开始训练的语言模型（</a:t>
            </a:r>
            <a:r>
              <a:rPr lang="en-US" altLang="zh-CN" b="0" dirty="0">
                <a:solidFill>
                  <a:srgbClr val="D4D4D4"/>
                </a:solidFill>
                <a:effectLst/>
                <a:latin typeface="Consolas" panose="020B0609020204030204" pitchFamily="49" charset="0"/>
              </a:rPr>
              <a:t>scratch</a:t>
            </a:r>
            <a:r>
              <a:rPr lang="zh-CN" altLang="en-US" b="0" i="0" dirty="0">
                <a:solidFill>
                  <a:srgbClr val="333333"/>
                </a:solidFill>
                <a:effectLst/>
                <a:latin typeface="tahoma" panose="020B0604030504040204" pitchFamily="34" charset="0"/>
              </a:rPr>
              <a:t>）无法适应到多模态任务中</a:t>
            </a:r>
            <a:endParaRPr lang="en-US" altLang="zh-CN" b="0" i="0" dirty="0">
              <a:solidFill>
                <a:srgbClr val="333333"/>
              </a:solidFill>
              <a:effectLst/>
              <a:latin typeface="tahoma" panose="020B0604030504040204" pitchFamily="34" charset="0"/>
            </a:endParaRPr>
          </a:p>
          <a:p>
            <a:pPr marL="0" indent="0">
              <a:buFontTx/>
              <a:buNone/>
            </a:pPr>
            <a:r>
              <a:rPr lang="zh-CN" altLang="en-US" b="0" i="0" dirty="0">
                <a:solidFill>
                  <a:srgbClr val="333333"/>
                </a:solidFill>
                <a:effectLst/>
                <a:latin typeface="tahoma" panose="020B0604030504040204" pitchFamily="34" charset="0"/>
              </a:rPr>
              <a:t>给的例子的数量会影响到模型的预测结果</a:t>
            </a:r>
            <a:endParaRPr lang="zh-CN" altLang="en-US" b="0" dirty="0">
              <a:solidFill>
                <a:srgbClr val="D4D4D4"/>
              </a:solidFill>
              <a:effectLst/>
              <a:latin typeface="Consolas" panose="020B0609020204030204" pitchFamily="49" charset="0"/>
            </a:endParaRPr>
          </a:p>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25</a:t>
            </a:fld>
            <a:endParaRPr lang="zh-CN" altLang="en-US"/>
          </a:p>
        </p:txBody>
      </p:sp>
    </p:spTree>
    <p:extLst>
      <p:ext uri="{BB962C8B-B14F-4D97-AF65-F5344CB8AC3E}">
        <p14:creationId xmlns:p14="http://schemas.microsoft.com/office/powerpoint/2010/main" val="402337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Task Induction</a:t>
            </a:r>
            <a:r>
              <a:rPr lang="zh-CN" altLang="en-US" dirty="0"/>
              <a:t>：任务提示</a:t>
            </a:r>
            <a:endParaRPr lang="en-US" altLang="zh-CN" dirty="0"/>
          </a:p>
          <a:p>
            <a:r>
              <a:rPr lang="en-US" altLang="zh-CN" dirty="0"/>
              <a:t>Inner Shots</a:t>
            </a:r>
            <a:r>
              <a:rPr lang="zh-CN" altLang="en-US" dirty="0"/>
              <a:t>：提示的样本个数</a:t>
            </a:r>
            <a:endParaRPr lang="en-US" altLang="zh-CN" dirty="0"/>
          </a:p>
          <a:p>
            <a:r>
              <a:rPr lang="en-US" altLang="zh-CN" dirty="0"/>
              <a:t>Repeats</a:t>
            </a:r>
            <a:r>
              <a:rPr lang="zh-CN" altLang="en-US" dirty="0"/>
              <a:t>：提示的样本的重复次数</a:t>
            </a:r>
            <a:endParaRPr lang="en-US" altLang="zh-CN" dirty="0"/>
          </a:p>
          <a:p>
            <a:r>
              <a:rPr lang="en-US" altLang="zh-CN" dirty="0"/>
              <a:t>Real-Name</a:t>
            </a:r>
            <a:r>
              <a:rPr lang="zh-CN" altLang="en-US" dirty="0"/>
              <a:t>：图片中物体的真实名字</a:t>
            </a:r>
            <a:endParaRPr lang="en-US" altLang="zh-CN" dirty="0"/>
          </a:p>
          <a:p>
            <a:r>
              <a:rPr lang="zh-CN" altLang="en-US" dirty="0"/>
              <a:t>不带</a:t>
            </a:r>
            <a:r>
              <a:rPr lang="en-US" altLang="zh-CN" dirty="0"/>
              <a:t>Real-Name</a:t>
            </a:r>
            <a:r>
              <a:rPr lang="zh-CN" altLang="en-US" dirty="0"/>
              <a:t>：假的名字，随便找一些单词</a:t>
            </a:r>
          </a:p>
        </p:txBody>
      </p:sp>
      <p:sp>
        <p:nvSpPr>
          <p:cNvPr id="4" name="灯片编号占位符 3"/>
          <p:cNvSpPr>
            <a:spLocks noGrp="1"/>
          </p:cNvSpPr>
          <p:nvPr>
            <p:ph type="sldNum" sz="quarter" idx="5"/>
          </p:nvPr>
        </p:nvSpPr>
        <p:spPr/>
        <p:txBody>
          <a:bodyPr/>
          <a:lstStyle/>
          <a:p>
            <a:fld id="{62512299-E8CB-44DE-84D4-299E60AF09F6}" type="slidenum">
              <a:rPr lang="zh-CN" altLang="en-US" smtClean="0"/>
              <a:t>26</a:t>
            </a:fld>
            <a:endParaRPr lang="zh-CN" altLang="en-US"/>
          </a:p>
        </p:txBody>
      </p:sp>
    </p:spTree>
    <p:extLst>
      <p:ext uri="{BB962C8B-B14F-4D97-AF65-F5344CB8AC3E}">
        <p14:creationId xmlns:p14="http://schemas.microsoft.com/office/powerpoint/2010/main" val="662448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27</a:t>
            </a:fld>
            <a:endParaRPr lang="zh-CN" altLang="en-US"/>
          </a:p>
        </p:txBody>
      </p:sp>
    </p:spTree>
    <p:extLst>
      <p:ext uri="{BB962C8B-B14F-4D97-AF65-F5344CB8AC3E}">
        <p14:creationId xmlns:p14="http://schemas.microsoft.com/office/powerpoint/2010/main" val="808255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28</a:t>
            </a:fld>
            <a:endParaRPr lang="zh-CN" altLang="en-US"/>
          </a:p>
        </p:txBody>
      </p:sp>
    </p:spTree>
    <p:extLst>
      <p:ext uri="{BB962C8B-B14F-4D97-AF65-F5344CB8AC3E}">
        <p14:creationId xmlns:p14="http://schemas.microsoft.com/office/powerpoint/2010/main" val="1834298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BlindPrompt</a:t>
            </a:r>
            <a:r>
              <a:rPr lang="zh-CN" altLang="en-US" dirty="0"/>
              <a:t>：如</a:t>
            </a:r>
            <a:r>
              <a:rPr lang="en-US" altLang="zh-CN" dirty="0"/>
              <a:t>mask</a:t>
            </a:r>
            <a:r>
              <a:rPr lang="zh-CN" altLang="en-US" dirty="0"/>
              <a:t>示意图，把</a:t>
            </a:r>
            <a:r>
              <a:rPr lang="en-US" altLang="zh-CN" dirty="0"/>
              <a:t>prefix</a:t>
            </a:r>
            <a:r>
              <a:rPr lang="zh-CN" altLang="en-US" dirty="0"/>
              <a:t>直接</a:t>
            </a:r>
            <a:r>
              <a:rPr lang="en-US" altLang="zh-CN" dirty="0"/>
              <a:t>mask</a:t>
            </a:r>
            <a:r>
              <a:rPr lang="zh-CN" altLang="en-US" dirty="0"/>
              <a:t>掉，不让</a:t>
            </a:r>
            <a:r>
              <a:rPr lang="en-US" altLang="zh-CN" dirty="0"/>
              <a:t>prefix</a:t>
            </a:r>
            <a:r>
              <a:rPr lang="zh-CN" altLang="en-US" dirty="0"/>
              <a:t>看到文本和图片，让</a:t>
            </a:r>
            <a:r>
              <a:rPr lang="en-US" altLang="zh-CN" dirty="0"/>
              <a:t>prefix</a:t>
            </a:r>
            <a:r>
              <a:rPr lang="zh-CN" altLang="en-US" dirty="0"/>
              <a:t>只负责</a:t>
            </a:r>
            <a:r>
              <a:rPr lang="zh-CN" altLang="en-US" sz="1200" dirty="0">
                <a:latin typeface="Times New Roman" panose="02020603050405020304" pitchFamily="18" charset="0"/>
                <a:ea typeface="宋体" panose="02010600030101010101" pitchFamily="2" charset="-122"/>
              </a:rPr>
              <a:t>对齐图片和文本的特征空间（这里感觉存疑）</a:t>
            </a:r>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29</a:t>
            </a:fld>
            <a:endParaRPr lang="zh-CN" altLang="en-US"/>
          </a:p>
        </p:txBody>
      </p:sp>
    </p:spTree>
    <p:extLst>
      <p:ext uri="{BB962C8B-B14F-4D97-AF65-F5344CB8AC3E}">
        <p14:creationId xmlns:p14="http://schemas.microsoft.com/office/powerpoint/2010/main" val="8686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3</a:t>
            </a:fld>
            <a:endParaRPr lang="zh-CN" altLang="en-US"/>
          </a:p>
        </p:txBody>
      </p:sp>
    </p:spTree>
    <p:extLst>
      <p:ext uri="{BB962C8B-B14F-4D97-AF65-F5344CB8AC3E}">
        <p14:creationId xmlns:p14="http://schemas.microsoft.com/office/powerpoint/2010/main" val="2939558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30</a:t>
            </a:fld>
            <a:endParaRPr lang="zh-CN" altLang="en-US"/>
          </a:p>
        </p:txBody>
      </p:sp>
    </p:spTree>
    <p:extLst>
      <p:ext uri="{BB962C8B-B14F-4D97-AF65-F5344CB8AC3E}">
        <p14:creationId xmlns:p14="http://schemas.microsoft.com/office/powerpoint/2010/main" val="145680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4</a:t>
            </a:fld>
            <a:endParaRPr lang="zh-CN" altLang="en-US"/>
          </a:p>
        </p:txBody>
      </p:sp>
    </p:spTree>
    <p:extLst>
      <p:ext uri="{BB962C8B-B14F-4D97-AF65-F5344CB8AC3E}">
        <p14:creationId xmlns:p14="http://schemas.microsoft.com/office/powerpoint/2010/main" val="2408089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5</a:t>
            </a:fld>
            <a:endParaRPr lang="zh-CN" altLang="en-US"/>
          </a:p>
        </p:txBody>
      </p:sp>
    </p:spTree>
    <p:extLst>
      <p:ext uri="{BB962C8B-B14F-4D97-AF65-F5344CB8AC3E}">
        <p14:creationId xmlns:p14="http://schemas.microsoft.com/office/powerpoint/2010/main" val="3928570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6</a:t>
            </a:fld>
            <a:endParaRPr lang="zh-CN" altLang="en-US"/>
          </a:p>
        </p:txBody>
      </p:sp>
    </p:spTree>
    <p:extLst>
      <p:ext uri="{BB962C8B-B14F-4D97-AF65-F5344CB8AC3E}">
        <p14:creationId xmlns:p14="http://schemas.microsoft.com/office/powerpoint/2010/main" val="459129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7</a:t>
            </a:fld>
            <a:endParaRPr lang="zh-CN" altLang="en-US"/>
          </a:p>
        </p:txBody>
      </p:sp>
    </p:spTree>
    <p:extLst>
      <p:ext uri="{BB962C8B-B14F-4D97-AF65-F5344CB8AC3E}">
        <p14:creationId xmlns:p14="http://schemas.microsoft.com/office/powerpoint/2010/main" val="380217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Helvetica Neue"/>
              </a:rPr>
              <a:t>如果当一个</a:t>
            </a:r>
            <a:r>
              <a:rPr lang="en-US" altLang="zh-CN" b="0" i="0" dirty="0">
                <a:solidFill>
                  <a:srgbClr val="333333"/>
                </a:solidFill>
                <a:effectLst/>
                <a:latin typeface="Helvetica Neue"/>
              </a:rPr>
              <a:t>Verbalizer</a:t>
            </a:r>
            <a:r>
              <a:rPr lang="zh-CN" altLang="en-US" b="0" i="0" dirty="0">
                <a:solidFill>
                  <a:srgbClr val="333333"/>
                </a:solidFill>
                <a:effectLst/>
                <a:latin typeface="Helvetica Neue"/>
              </a:rPr>
              <a:t>词库中的词的先验概率低于阈值的时候（论文设置为了</a:t>
            </a:r>
            <a:r>
              <a:rPr lang="en-US" altLang="zh-CN" b="0" i="0" dirty="0">
                <a:solidFill>
                  <a:srgbClr val="333333"/>
                </a:solidFill>
                <a:effectLst/>
                <a:latin typeface="Helvetica Neue"/>
              </a:rPr>
              <a:t>0.5</a:t>
            </a:r>
            <a:r>
              <a:rPr lang="zh-CN" altLang="en-US" b="0" i="0" dirty="0">
                <a:solidFill>
                  <a:srgbClr val="333333"/>
                </a:solidFill>
                <a:effectLst/>
                <a:latin typeface="Helvetica Neue"/>
              </a:rPr>
              <a:t>），那就将这个词从</a:t>
            </a:r>
            <a:r>
              <a:rPr lang="en-US" altLang="zh-CN" b="0" i="0" dirty="0">
                <a:solidFill>
                  <a:srgbClr val="333333"/>
                </a:solidFill>
                <a:effectLst/>
                <a:latin typeface="Helvetica Neue"/>
              </a:rPr>
              <a:t>Verbalizer</a:t>
            </a:r>
            <a:r>
              <a:rPr lang="zh-CN" altLang="en-US" b="0" i="0" dirty="0">
                <a:solidFill>
                  <a:srgbClr val="333333"/>
                </a:solidFill>
                <a:effectLst/>
                <a:latin typeface="Helvetica Neue"/>
              </a:rPr>
              <a:t>词库中移除。这也对应了上面整体模型示意图中删除了一部分词。</a:t>
            </a:r>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8</a:t>
            </a:fld>
            <a:endParaRPr lang="zh-CN" altLang="en-US"/>
          </a:p>
        </p:txBody>
      </p:sp>
    </p:spTree>
    <p:extLst>
      <p:ext uri="{BB962C8B-B14F-4D97-AF65-F5344CB8AC3E}">
        <p14:creationId xmlns:p14="http://schemas.microsoft.com/office/powerpoint/2010/main" val="3949749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9</a:t>
            </a:fld>
            <a:endParaRPr lang="zh-CN" altLang="en-US"/>
          </a:p>
        </p:txBody>
      </p:sp>
    </p:spTree>
    <p:extLst>
      <p:ext uri="{BB962C8B-B14F-4D97-AF65-F5344CB8AC3E}">
        <p14:creationId xmlns:p14="http://schemas.microsoft.com/office/powerpoint/2010/main" val="2448342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812D89E-A88C-4382-BB09-5FB1E2DEC51E}" type="datetimeFigureOut">
              <a:rPr lang="zh-CN" altLang="en-US" smtClean="0"/>
              <a:t>2022/5/7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2362476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12D89E-A88C-4382-BB09-5FB1E2DEC51E}" type="datetimeFigureOut">
              <a:rPr lang="zh-CN" altLang="en-US" smtClean="0"/>
              <a:t>2022/5/7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427348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12D89E-A88C-4382-BB09-5FB1E2DEC51E}" type="datetimeFigureOut">
              <a:rPr lang="zh-CN" altLang="en-US" smtClean="0"/>
              <a:t>2022/5/7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1829860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809" b="1"/>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spcBef>
                <a:spcPts val="846"/>
              </a:spcBef>
              <a:defRPr sz="3386"/>
            </a:lvl1pPr>
            <a:lvl2pPr>
              <a:lnSpc>
                <a:spcPct val="120000"/>
              </a:lnSpc>
              <a:spcBef>
                <a:spcPts val="846"/>
              </a:spcBef>
              <a:defRPr sz="2539"/>
            </a:lvl2pPr>
            <a:lvl3pPr>
              <a:lnSpc>
                <a:spcPct val="120000"/>
              </a:lnSpc>
              <a:spcBef>
                <a:spcPts val="846"/>
              </a:spcBef>
              <a:defRPr sz="2116"/>
            </a:lvl3pPr>
            <a:lvl4pPr>
              <a:lnSpc>
                <a:spcPct val="120000"/>
              </a:lnSpc>
              <a:spcBef>
                <a:spcPts val="846"/>
              </a:spcBef>
              <a:defRPr sz="1905"/>
            </a:lvl4pPr>
            <a:lvl5pPr>
              <a:lnSpc>
                <a:spcPct val="120000"/>
              </a:lnSpc>
              <a:spcBef>
                <a:spcPts val="846"/>
              </a:spcBef>
              <a:defRPr sz="1905"/>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44596BF1-D799-FC43-ABD7-CBCD563BD991}" type="datetime1">
              <a:rPr lang="zh-CN" altLang="en-US" smtClean="0"/>
              <a:t>2022/5/7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pic>
        <p:nvPicPr>
          <p:cNvPr id="12" name="图片 11">
            <a:extLst>
              <a:ext uri="{FF2B5EF4-FFF2-40B4-BE49-F238E27FC236}">
                <a16:creationId xmlns:a16="http://schemas.microsoft.com/office/drawing/2014/main" id="{D86C353A-BCCE-4F0D-B865-058A89AC1EA0}"/>
              </a:ext>
            </a:extLst>
          </p:cNvPr>
          <p:cNvPicPr>
            <a:picLocks noChangeAspect="1"/>
          </p:cNvPicPr>
          <p:nvPr/>
        </p:nvPicPr>
        <p:blipFill>
          <a:blip r:embed="rId2"/>
          <a:stretch>
            <a:fillRect/>
          </a:stretch>
        </p:blipFill>
        <p:spPr>
          <a:xfrm>
            <a:off x="12702" y="698425"/>
            <a:ext cx="281354" cy="416780"/>
          </a:xfrm>
          <a:prstGeom prst="rect">
            <a:avLst/>
          </a:prstGeom>
        </p:spPr>
      </p:pic>
      <p:pic>
        <p:nvPicPr>
          <p:cNvPr id="13" name="图片 12">
            <a:extLst>
              <a:ext uri="{FF2B5EF4-FFF2-40B4-BE49-F238E27FC236}">
                <a16:creationId xmlns:a16="http://schemas.microsoft.com/office/drawing/2014/main" id="{6A312899-B98C-4BBF-B7CF-CDEBE608A5EF}"/>
              </a:ext>
            </a:extLst>
          </p:cNvPr>
          <p:cNvPicPr>
            <a:picLocks/>
          </p:cNvPicPr>
          <p:nvPr/>
        </p:nvPicPr>
        <p:blipFill>
          <a:blip r:embed="rId2"/>
          <a:stretch>
            <a:fillRect/>
          </a:stretch>
        </p:blipFill>
        <p:spPr>
          <a:xfrm>
            <a:off x="263886" y="766840"/>
            <a:ext cx="86400" cy="273600"/>
          </a:xfrm>
          <a:prstGeom prst="rect">
            <a:avLst/>
          </a:prstGeom>
        </p:spPr>
      </p:pic>
      <p:pic>
        <p:nvPicPr>
          <p:cNvPr id="17" name="图片 16">
            <a:extLst>
              <a:ext uri="{FF2B5EF4-FFF2-40B4-BE49-F238E27FC236}">
                <a16:creationId xmlns:a16="http://schemas.microsoft.com/office/drawing/2014/main" id="{15930947-CFE6-4892-8CB9-B4D14756F84E}"/>
              </a:ext>
            </a:extLst>
          </p:cNvPr>
          <p:cNvPicPr>
            <a:picLocks/>
          </p:cNvPicPr>
          <p:nvPr userDrawn="1"/>
        </p:nvPicPr>
        <p:blipFill>
          <a:blip r:embed="rId2"/>
          <a:stretch>
            <a:fillRect/>
          </a:stretch>
        </p:blipFill>
        <p:spPr>
          <a:xfrm>
            <a:off x="278971" y="845382"/>
            <a:ext cx="86400" cy="116515"/>
          </a:xfrm>
          <a:prstGeom prst="rect">
            <a:avLst/>
          </a:prstGeom>
        </p:spPr>
      </p:pic>
      <p:pic>
        <p:nvPicPr>
          <p:cNvPr id="16" name="图片 15">
            <a:extLst>
              <a:ext uri="{FF2B5EF4-FFF2-40B4-BE49-F238E27FC236}">
                <a16:creationId xmlns:a16="http://schemas.microsoft.com/office/drawing/2014/main" id="{CF623DEA-E65E-4026-9651-15A98CC472E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7" y="738303"/>
            <a:ext cx="348159" cy="313343"/>
          </a:xfrm>
          <a:prstGeom prst="rect">
            <a:avLst/>
          </a:prstGeom>
        </p:spPr>
      </p:pic>
    </p:spTree>
    <p:extLst>
      <p:ext uri="{BB962C8B-B14F-4D97-AF65-F5344CB8AC3E}">
        <p14:creationId xmlns:p14="http://schemas.microsoft.com/office/powerpoint/2010/main" val="2148991896"/>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4074"/>
          </a:xfrm>
        </p:spPr>
        <p:txBody>
          <a:bodyPr/>
          <a:lstStyle>
            <a:lvl1pPr>
              <a:defRPr sz="3703"/>
            </a:lvl1pPr>
            <a:lvl2pPr>
              <a:defRPr sz="3174"/>
            </a:lvl2pPr>
            <a:lvl3pPr>
              <a:defRPr sz="2645"/>
            </a:lvl3pPr>
            <a:lvl4pPr>
              <a:defRPr sz="2434"/>
            </a:lvl4pPr>
            <a:lvl5pPr>
              <a:defRPr sz="2434"/>
            </a:lvl5pPr>
            <a:lvl6pPr>
              <a:defRPr sz="2434"/>
            </a:lvl6pPr>
            <a:lvl7pPr>
              <a:defRPr sz="2434"/>
            </a:lvl7pPr>
            <a:lvl8pPr>
              <a:defRPr sz="2434"/>
            </a:lvl8pPr>
            <a:lvl9pPr>
              <a:defRPr sz="243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4074"/>
          </a:xfrm>
        </p:spPr>
        <p:txBody>
          <a:bodyPr/>
          <a:lstStyle>
            <a:lvl1pPr>
              <a:defRPr sz="3703"/>
            </a:lvl1pPr>
            <a:lvl2pPr>
              <a:defRPr sz="3174"/>
            </a:lvl2pPr>
            <a:lvl3pPr>
              <a:defRPr sz="2645"/>
            </a:lvl3pPr>
            <a:lvl4pPr>
              <a:defRPr sz="2434"/>
            </a:lvl4pPr>
            <a:lvl5pPr>
              <a:defRPr sz="2434"/>
            </a:lvl5pPr>
            <a:lvl6pPr>
              <a:defRPr sz="2434"/>
            </a:lvl6pPr>
            <a:lvl7pPr>
              <a:defRPr sz="2434"/>
            </a:lvl7pPr>
            <a:lvl8pPr>
              <a:defRPr sz="2434"/>
            </a:lvl8pPr>
            <a:lvl9pPr>
              <a:defRPr sz="243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443E569-27CC-1E4F-AF21-EEDEBA079775}" type="datetime1">
              <a:rPr lang="zh-CN" altLang="en-US" smtClean="0"/>
              <a:t>2022/5/7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3083953043"/>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1" y="1535113"/>
            <a:ext cx="5386917" cy="639762"/>
          </a:xfrm>
        </p:spPr>
        <p:txBody>
          <a:bodyPr anchor="b"/>
          <a:lstStyle>
            <a:lvl1pPr marL="0" indent="0">
              <a:buNone/>
              <a:defRPr sz="3174" b="1"/>
            </a:lvl1pPr>
            <a:lvl2pPr marL="609407" indent="0">
              <a:buNone/>
              <a:defRPr sz="2645" b="1"/>
            </a:lvl2pPr>
            <a:lvl3pPr marL="1218815" indent="0">
              <a:buNone/>
              <a:defRPr sz="2434" b="1"/>
            </a:lvl3pPr>
            <a:lvl4pPr marL="1828894" indent="0">
              <a:buNone/>
              <a:defRPr sz="2116" b="1"/>
            </a:lvl4pPr>
            <a:lvl5pPr marL="2438302" indent="0">
              <a:buNone/>
              <a:defRPr sz="2116" b="1"/>
            </a:lvl5pPr>
            <a:lvl6pPr marL="3047709" indent="0">
              <a:buNone/>
              <a:defRPr sz="2116" b="1"/>
            </a:lvl6pPr>
            <a:lvl7pPr marL="3657116" indent="0">
              <a:buNone/>
              <a:defRPr sz="2116" b="1"/>
            </a:lvl7pPr>
            <a:lvl8pPr marL="4266524" indent="0">
              <a:buNone/>
              <a:defRPr sz="2116" b="1"/>
            </a:lvl8pPr>
            <a:lvl9pPr marL="4876603" indent="0">
              <a:buNone/>
              <a:defRPr sz="2116" b="1"/>
            </a:lvl9pPr>
          </a:lstStyle>
          <a:p>
            <a:pPr lvl="0"/>
            <a:r>
              <a:rPr lang="zh-CN" altLang="en-US"/>
              <a:t>单击此处编辑母版文本样式</a:t>
            </a:r>
          </a:p>
        </p:txBody>
      </p:sp>
      <p:sp>
        <p:nvSpPr>
          <p:cNvPr id="4" name="内容占位符 3"/>
          <p:cNvSpPr>
            <a:spLocks noGrp="1"/>
          </p:cNvSpPr>
          <p:nvPr>
            <p:ph sz="half" idx="2"/>
          </p:nvPr>
        </p:nvSpPr>
        <p:spPr>
          <a:xfrm>
            <a:off x="609601" y="2174875"/>
            <a:ext cx="5386917" cy="3951288"/>
          </a:xfrm>
        </p:spPr>
        <p:txBody>
          <a:bodyPr/>
          <a:lstStyle>
            <a:lvl1pPr>
              <a:defRPr sz="3174"/>
            </a:lvl1pPr>
            <a:lvl2pPr>
              <a:defRPr sz="2645"/>
            </a:lvl2pPr>
            <a:lvl3pPr>
              <a:defRPr sz="2434"/>
            </a:lvl3pPr>
            <a:lvl4pPr>
              <a:defRPr sz="2116"/>
            </a:lvl4pPr>
            <a:lvl5pPr>
              <a:defRPr sz="2116"/>
            </a:lvl5pPr>
            <a:lvl6pPr>
              <a:defRPr sz="2116"/>
            </a:lvl6pPr>
            <a:lvl7pPr>
              <a:defRPr sz="2116"/>
            </a:lvl7pPr>
            <a:lvl8pPr>
              <a:defRPr sz="2116"/>
            </a:lvl8pPr>
            <a:lvl9pPr>
              <a:defRPr sz="211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3174" b="1"/>
            </a:lvl1pPr>
            <a:lvl2pPr marL="609407" indent="0">
              <a:buNone/>
              <a:defRPr sz="2645" b="1"/>
            </a:lvl2pPr>
            <a:lvl3pPr marL="1218815" indent="0">
              <a:buNone/>
              <a:defRPr sz="2434" b="1"/>
            </a:lvl3pPr>
            <a:lvl4pPr marL="1828894" indent="0">
              <a:buNone/>
              <a:defRPr sz="2116" b="1"/>
            </a:lvl4pPr>
            <a:lvl5pPr marL="2438302" indent="0">
              <a:buNone/>
              <a:defRPr sz="2116" b="1"/>
            </a:lvl5pPr>
            <a:lvl6pPr marL="3047709" indent="0">
              <a:buNone/>
              <a:defRPr sz="2116" b="1"/>
            </a:lvl6pPr>
            <a:lvl7pPr marL="3657116" indent="0">
              <a:buNone/>
              <a:defRPr sz="2116" b="1"/>
            </a:lvl7pPr>
            <a:lvl8pPr marL="4266524" indent="0">
              <a:buNone/>
              <a:defRPr sz="2116" b="1"/>
            </a:lvl8pPr>
            <a:lvl9pPr marL="4876603" indent="0">
              <a:buNone/>
              <a:defRPr sz="2116"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174"/>
            </a:lvl1pPr>
            <a:lvl2pPr>
              <a:defRPr sz="2645"/>
            </a:lvl2pPr>
            <a:lvl3pPr>
              <a:defRPr sz="2434"/>
            </a:lvl3pPr>
            <a:lvl4pPr>
              <a:defRPr sz="2116"/>
            </a:lvl4pPr>
            <a:lvl5pPr>
              <a:defRPr sz="2116"/>
            </a:lvl5pPr>
            <a:lvl6pPr>
              <a:defRPr sz="2116"/>
            </a:lvl6pPr>
            <a:lvl7pPr>
              <a:defRPr sz="2116"/>
            </a:lvl7pPr>
            <a:lvl8pPr>
              <a:defRPr sz="2116"/>
            </a:lvl8pPr>
            <a:lvl9pPr>
              <a:defRPr sz="211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599D09E-A9A5-4841-B8A2-3ADA7F7C0D0A}" type="datetime1">
              <a:rPr lang="zh-CN" altLang="en-US" smtClean="0"/>
              <a:t>2022/5/7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24885319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0503EE7-A364-5A4D-BF6C-25826002D81F}" type="datetime1">
              <a:rPr lang="zh-CN" altLang="en-US" smtClean="0"/>
              <a:t>2022/5/7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303140004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A1E681-5A78-5044-8122-EC745DB8495C}" type="datetime1">
              <a:rPr lang="zh-CN" altLang="en-US" smtClean="0"/>
              <a:t>2022/5/7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3803175929"/>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49"/>
            <a:ext cx="4011084" cy="1162050"/>
          </a:xfrm>
        </p:spPr>
        <p:txBody>
          <a:bodyPr anchor="b"/>
          <a:lstStyle>
            <a:lvl1pPr algn="l">
              <a:defRPr sz="2645"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4232"/>
            </a:lvl1pPr>
            <a:lvl2pPr>
              <a:defRPr sz="3703"/>
            </a:lvl2pPr>
            <a:lvl3pPr>
              <a:defRPr sz="3174"/>
            </a:lvl3pPr>
            <a:lvl4pPr>
              <a:defRPr sz="2645"/>
            </a:lvl4pPr>
            <a:lvl5pPr>
              <a:defRPr sz="2645"/>
            </a:lvl5pPr>
            <a:lvl6pPr>
              <a:defRPr sz="2645"/>
            </a:lvl6pPr>
            <a:lvl7pPr>
              <a:defRPr sz="2645"/>
            </a:lvl7pPr>
            <a:lvl8pPr>
              <a:defRPr sz="2645"/>
            </a:lvl8pPr>
            <a:lvl9pPr>
              <a:defRPr sz="264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1"/>
            <a:ext cx="4011084" cy="4691063"/>
          </a:xfrm>
        </p:spPr>
        <p:txBody>
          <a:bodyPr/>
          <a:lstStyle>
            <a:lvl1pPr marL="0" indent="0">
              <a:buNone/>
              <a:defRPr sz="1905"/>
            </a:lvl1pPr>
            <a:lvl2pPr marL="609407" indent="0">
              <a:buNone/>
              <a:defRPr sz="1587"/>
            </a:lvl2pPr>
            <a:lvl3pPr marL="1218815" indent="0">
              <a:buNone/>
              <a:defRPr sz="1376"/>
            </a:lvl3pPr>
            <a:lvl4pPr marL="1828894" indent="0">
              <a:buNone/>
              <a:defRPr sz="1164"/>
            </a:lvl4pPr>
            <a:lvl5pPr marL="2438302" indent="0">
              <a:buNone/>
              <a:defRPr sz="1164"/>
            </a:lvl5pPr>
            <a:lvl6pPr marL="3047709" indent="0">
              <a:buNone/>
              <a:defRPr sz="1164"/>
            </a:lvl6pPr>
            <a:lvl7pPr marL="3657116" indent="0">
              <a:buNone/>
              <a:defRPr sz="1164"/>
            </a:lvl7pPr>
            <a:lvl8pPr marL="4266524" indent="0">
              <a:buNone/>
              <a:defRPr sz="1164"/>
            </a:lvl8pPr>
            <a:lvl9pPr marL="4876603" indent="0">
              <a:buNone/>
              <a:defRPr sz="1164"/>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93DA72F-40DC-8947-8F24-46CAD954BCDC}" type="datetime1">
              <a:rPr lang="zh-CN" altLang="en-US" smtClean="0"/>
              <a:t>2022/5/7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7025496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4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32"/>
            </a:lvl1pPr>
            <a:lvl2pPr marL="609407" indent="0">
              <a:buNone/>
              <a:defRPr sz="3703"/>
            </a:lvl2pPr>
            <a:lvl3pPr marL="1218815" indent="0">
              <a:buNone/>
              <a:defRPr sz="3174"/>
            </a:lvl3pPr>
            <a:lvl4pPr marL="1828894" indent="0">
              <a:buNone/>
              <a:defRPr sz="2645"/>
            </a:lvl4pPr>
            <a:lvl5pPr marL="2438302" indent="0">
              <a:buNone/>
              <a:defRPr sz="2645"/>
            </a:lvl5pPr>
            <a:lvl6pPr marL="3047709" indent="0">
              <a:buNone/>
              <a:defRPr sz="2645"/>
            </a:lvl6pPr>
            <a:lvl7pPr marL="3657116" indent="0">
              <a:buNone/>
              <a:defRPr sz="2645"/>
            </a:lvl7pPr>
            <a:lvl8pPr marL="4266524" indent="0">
              <a:buNone/>
              <a:defRPr sz="2645"/>
            </a:lvl8pPr>
            <a:lvl9pPr marL="4876603" indent="0">
              <a:buNone/>
              <a:defRPr sz="2645"/>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905"/>
            </a:lvl1pPr>
            <a:lvl2pPr marL="609407" indent="0">
              <a:buNone/>
              <a:defRPr sz="1587"/>
            </a:lvl2pPr>
            <a:lvl3pPr marL="1218815" indent="0">
              <a:buNone/>
              <a:defRPr sz="1376"/>
            </a:lvl3pPr>
            <a:lvl4pPr marL="1828894" indent="0">
              <a:buNone/>
              <a:defRPr sz="1164"/>
            </a:lvl4pPr>
            <a:lvl5pPr marL="2438302" indent="0">
              <a:buNone/>
              <a:defRPr sz="1164"/>
            </a:lvl5pPr>
            <a:lvl6pPr marL="3047709" indent="0">
              <a:buNone/>
              <a:defRPr sz="1164"/>
            </a:lvl6pPr>
            <a:lvl7pPr marL="3657116" indent="0">
              <a:buNone/>
              <a:defRPr sz="1164"/>
            </a:lvl7pPr>
            <a:lvl8pPr marL="4266524" indent="0">
              <a:buNone/>
              <a:defRPr sz="1164"/>
            </a:lvl8pPr>
            <a:lvl9pPr marL="4876603" indent="0">
              <a:buNone/>
              <a:defRPr sz="1164"/>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AD63244-22EE-D048-A1F1-C8A1ADF31D75}" type="datetime1">
              <a:rPr lang="zh-CN" altLang="en-US" smtClean="0"/>
              <a:t>2022/5/7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124116811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9AA8475-B503-4342-9415-289607CB3F58}" type="datetime1">
              <a:rPr lang="zh-CN" altLang="en-US" smtClean="0"/>
              <a:t>2022/5/7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110252510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12D89E-A88C-4382-BB09-5FB1E2DEC51E}" type="datetimeFigureOut">
              <a:rPr lang="zh-CN" altLang="en-US" smtClean="0"/>
              <a:t>2022/5/7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26053029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5"/>
            <a:ext cx="8026400" cy="43878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BB60AD-9168-814E-A462-BB2A83C220D4}" type="datetime1">
              <a:rPr lang="zh-CN" altLang="en-US" smtClean="0"/>
              <a:t>2022/5/7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285218889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章节标题">
    <p:spTree>
      <p:nvGrpSpPr>
        <p:cNvPr id="1" name=""/>
        <p:cNvGrpSpPr/>
        <p:nvPr/>
      </p:nvGrpSpPr>
      <p:grpSpPr>
        <a:xfrm>
          <a:off x="0" y="0"/>
          <a:ext cx="0" cy="0"/>
          <a:chOff x="0" y="0"/>
          <a:chExt cx="0" cy="0"/>
        </a:xfrm>
      </p:grpSpPr>
      <p:sp>
        <p:nvSpPr>
          <p:cNvPr id="8" name="矩形 7"/>
          <p:cNvSpPr/>
          <p:nvPr userDrawn="1"/>
        </p:nvSpPr>
        <p:spPr>
          <a:xfrm>
            <a:off x="1" y="6570001"/>
            <a:ext cx="12192000" cy="288000"/>
          </a:xfrm>
          <a:prstGeom prst="rect">
            <a:avLst/>
          </a:prstGeom>
          <a:solidFill>
            <a:srgbClr val="8D0125"/>
          </a:solidFill>
          <a:ln>
            <a:solidFill>
              <a:srgbClr val="8D0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01"/>
          </a:p>
        </p:txBody>
      </p:sp>
      <p:sp>
        <p:nvSpPr>
          <p:cNvPr id="60" name="任意多边形: 形状 59"/>
          <p:cNvSpPr/>
          <p:nvPr userDrawn="1"/>
        </p:nvSpPr>
        <p:spPr>
          <a:xfrm flipH="1">
            <a:off x="1" y="-14288"/>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8D0125"/>
          </a:solidFill>
          <a:ln>
            <a:solidFill>
              <a:srgbClr val="8D012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301"/>
          </a:p>
        </p:txBody>
      </p:sp>
      <p:pic>
        <p:nvPicPr>
          <p:cNvPr id="9" name="图片 8"/>
          <p:cNvPicPr>
            <a:picLocks noChangeAspect="1"/>
          </p:cNvPicPr>
          <p:nvPr userDrawn="1"/>
        </p:nvPicPr>
        <p:blipFill>
          <a:blip r:embed="rId2">
            <a:clrChange>
              <a:clrFrom>
                <a:srgbClr val="AE0C2A"/>
              </a:clrFrom>
              <a:clrTo>
                <a:srgbClr val="AE0C2A">
                  <a:alpha val="0"/>
                </a:srgbClr>
              </a:clrTo>
            </a:clrChange>
          </a:blip>
          <a:stretch>
            <a:fillRect/>
          </a:stretch>
        </p:blipFill>
        <p:spPr>
          <a:xfrm>
            <a:off x="9901320" y="108065"/>
            <a:ext cx="2076450" cy="457200"/>
          </a:xfrm>
          <a:prstGeom prst="rect">
            <a:avLst/>
          </a:prstGeom>
        </p:spPr>
      </p:pic>
    </p:spTree>
    <p:extLst>
      <p:ext uri="{BB962C8B-B14F-4D97-AF65-F5344CB8AC3E}">
        <p14:creationId xmlns:p14="http://schemas.microsoft.com/office/powerpoint/2010/main" val="331458125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5"/>
            <a:ext cx="10363200" cy="1470026"/>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07" indent="0" algn="ctr">
              <a:buNone/>
              <a:defRPr>
                <a:solidFill>
                  <a:schemeClr val="tx1">
                    <a:tint val="75000"/>
                  </a:schemeClr>
                </a:solidFill>
              </a:defRPr>
            </a:lvl2pPr>
            <a:lvl3pPr marL="1218815" indent="0" algn="ctr">
              <a:buNone/>
              <a:defRPr>
                <a:solidFill>
                  <a:schemeClr val="tx1">
                    <a:tint val="75000"/>
                  </a:schemeClr>
                </a:solidFill>
              </a:defRPr>
            </a:lvl3pPr>
            <a:lvl4pPr marL="1828894" indent="0" algn="ctr">
              <a:buNone/>
              <a:defRPr>
                <a:solidFill>
                  <a:schemeClr val="tx1">
                    <a:tint val="75000"/>
                  </a:schemeClr>
                </a:solidFill>
              </a:defRPr>
            </a:lvl4pPr>
            <a:lvl5pPr marL="2438302" indent="0" algn="ctr">
              <a:buNone/>
              <a:defRPr>
                <a:solidFill>
                  <a:schemeClr val="tx1">
                    <a:tint val="75000"/>
                  </a:schemeClr>
                </a:solidFill>
              </a:defRPr>
            </a:lvl5pPr>
            <a:lvl6pPr marL="3047709" indent="0" algn="ctr">
              <a:buNone/>
              <a:defRPr>
                <a:solidFill>
                  <a:schemeClr val="tx1">
                    <a:tint val="75000"/>
                  </a:schemeClr>
                </a:solidFill>
              </a:defRPr>
            </a:lvl6pPr>
            <a:lvl7pPr marL="3657116" indent="0" algn="ctr">
              <a:buNone/>
              <a:defRPr>
                <a:solidFill>
                  <a:schemeClr val="tx1">
                    <a:tint val="75000"/>
                  </a:schemeClr>
                </a:solidFill>
              </a:defRPr>
            </a:lvl7pPr>
            <a:lvl8pPr marL="4266524" indent="0" algn="ctr">
              <a:buNone/>
              <a:defRPr>
                <a:solidFill>
                  <a:schemeClr val="tx1">
                    <a:tint val="75000"/>
                  </a:schemeClr>
                </a:solidFill>
              </a:defRPr>
            </a:lvl8pPr>
            <a:lvl9pPr marL="4876603"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FB512F2-2E7B-A246-B8CE-D9F7F9025749}" type="datetime1">
              <a:rPr lang="zh-CN" altLang="en-US" smtClean="0"/>
              <a:t>2022/5/7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156365349"/>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809" b="1"/>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spcBef>
                <a:spcPts val="846"/>
              </a:spcBef>
              <a:defRPr sz="3386"/>
            </a:lvl1pPr>
            <a:lvl2pPr>
              <a:lnSpc>
                <a:spcPct val="120000"/>
              </a:lnSpc>
              <a:spcBef>
                <a:spcPts val="846"/>
              </a:spcBef>
              <a:defRPr sz="2539"/>
            </a:lvl2pPr>
            <a:lvl3pPr>
              <a:lnSpc>
                <a:spcPct val="120000"/>
              </a:lnSpc>
              <a:spcBef>
                <a:spcPts val="846"/>
              </a:spcBef>
              <a:defRPr sz="2116"/>
            </a:lvl3pPr>
            <a:lvl4pPr>
              <a:lnSpc>
                <a:spcPct val="120000"/>
              </a:lnSpc>
              <a:spcBef>
                <a:spcPts val="846"/>
              </a:spcBef>
              <a:defRPr sz="1905"/>
            </a:lvl4pPr>
            <a:lvl5pPr>
              <a:lnSpc>
                <a:spcPct val="120000"/>
              </a:lnSpc>
              <a:spcBef>
                <a:spcPts val="846"/>
              </a:spcBef>
              <a:defRPr sz="1905"/>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44596BF1-D799-FC43-ABD7-CBCD563BD991}" type="datetime1">
              <a:rPr lang="zh-CN" altLang="en-US" smtClean="0"/>
              <a:t>2022/5/7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pic>
        <p:nvPicPr>
          <p:cNvPr id="7" name="Picture 1510"/>
          <p:cNvPicPr>
            <a:picLocks noChangeArrowheads="1"/>
          </p:cNvPicPr>
          <p:nvPr userDrawn="1"/>
        </p:nvPicPr>
        <p:blipFill>
          <a:blip r:embed="rId2"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4320000" flipH="1">
            <a:off x="148919" y="3246222"/>
            <a:ext cx="3225713" cy="5154303"/>
          </a:xfrm>
          <a:prstGeom prst="rect">
            <a:avLst/>
          </a:prstGeom>
          <a:noFill/>
          <a:ln w="9525">
            <a:noFill/>
            <a:miter lim="800000"/>
            <a:headEnd/>
            <a:tailEnd/>
          </a:ln>
        </p:spPr>
      </p:pic>
      <p:pic>
        <p:nvPicPr>
          <p:cNvPr id="8" name="Picture 1510"/>
          <p:cNvPicPr>
            <a:picLocks noChangeArrowheads="1"/>
          </p:cNvPicPr>
          <p:nvPr userDrawn="1"/>
        </p:nvPicPr>
        <p:blipFill>
          <a:blip r:embed="rId3"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16200000" flipH="1">
            <a:off x="8619771" y="-986871"/>
            <a:ext cx="3909161" cy="5425087"/>
          </a:xfrm>
          <a:prstGeom prst="rect">
            <a:avLst/>
          </a:prstGeom>
          <a:noFill/>
          <a:ln w="9525">
            <a:noFill/>
            <a:miter lim="800000"/>
            <a:headEnd/>
            <a:tailEnd/>
          </a:ln>
        </p:spPr>
      </p:pic>
    </p:spTree>
    <p:extLst>
      <p:ext uri="{BB962C8B-B14F-4D97-AF65-F5344CB8AC3E}">
        <p14:creationId xmlns:p14="http://schemas.microsoft.com/office/powerpoint/2010/main" val="934409422"/>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4"/>
          </a:xfrm>
        </p:spPr>
        <p:txBody>
          <a:bodyPr anchor="t"/>
          <a:lstStyle>
            <a:lvl1pPr algn="l">
              <a:defRPr sz="5291" b="1" cap="all"/>
            </a:lvl1pPr>
          </a:lstStyle>
          <a:p>
            <a:r>
              <a:rPr lang="zh-CN" altLang="en-US"/>
              <a:t>单击此处编辑母版标题样式</a:t>
            </a:r>
          </a:p>
        </p:txBody>
      </p:sp>
      <p:sp>
        <p:nvSpPr>
          <p:cNvPr id="3" name="文本占位符 2"/>
          <p:cNvSpPr>
            <a:spLocks noGrp="1"/>
          </p:cNvSpPr>
          <p:nvPr>
            <p:ph type="body" idx="1"/>
          </p:nvPr>
        </p:nvSpPr>
        <p:spPr>
          <a:xfrm>
            <a:off x="963084" y="2906714"/>
            <a:ext cx="10363200" cy="1500186"/>
          </a:xfrm>
        </p:spPr>
        <p:txBody>
          <a:bodyPr anchor="b"/>
          <a:lstStyle>
            <a:lvl1pPr marL="0" indent="0">
              <a:buNone/>
              <a:defRPr sz="2645">
                <a:solidFill>
                  <a:schemeClr val="tx1">
                    <a:tint val="75000"/>
                  </a:schemeClr>
                </a:solidFill>
              </a:defRPr>
            </a:lvl1pPr>
            <a:lvl2pPr marL="609407" indent="0">
              <a:buNone/>
              <a:defRPr sz="2434">
                <a:solidFill>
                  <a:schemeClr val="tx1">
                    <a:tint val="75000"/>
                  </a:schemeClr>
                </a:solidFill>
              </a:defRPr>
            </a:lvl2pPr>
            <a:lvl3pPr marL="1218815" indent="0">
              <a:buNone/>
              <a:defRPr sz="2116">
                <a:solidFill>
                  <a:schemeClr val="tx1">
                    <a:tint val="75000"/>
                  </a:schemeClr>
                </a:solidFill>
              </a:defRPr>
            </a:lvl3pPr>
            <a:lvl4pPr marL="1828894" indent="0">
              <a:buNone/>
              <a:defRPr sz="1905">
                <a:solidFill>
                  <a:schemeClr val="tx1">
                    <a:tint val="75000"/>
                  </a:schemeClr>
                </a:solidFill>
              </a:defRPr>
            </a:lvl4pPr>
            <a:lvl5pPr marL="2438302" indent="0">
              <a:buNone/>
              <a:defRPr sz="1905">
                <a:solidFill>
                  <a:schemeClr val="tx1">
                    <a:tint val="75000"/>
                  </a:schemeClr>
                </a:solidFill>
              </a:defRPr>
            </a:lvl5pPr>
            <a:lvl6pPr marL="3047709" indent="0">
              <a:buNone/>
              <a:defRPr sz="1905">
                <a:solidFill>
                  <a:schemeClr val="tx1">
                    <a:tint val="75000"/>
                  </a:schemeClr>
                </a:solidFill>
              </a:defRPr>
            </a:lvl6pPr>
            <a:lvl7pPr marL="3657116" indent="0">
              <a:buNone/>
              <a:defRPr sz="1905">
                <a:solidFill>
                  <a:schemeClr val="tx1">
                    <a:tint val="75000"/>
                  </a:schemeClr>
                </a:solidFill>
              </a:defRPr>
            </a:lvl7pPr>
            <a:lvl8pPr marL="4266524" indent="0">
              <a:buNone/>
              <a:defRPr sz="1905">
                <a:solidFill>
                  <a:schemeClr val="tx1">
                    <a:tint val="75000"/>
                  </a:schemeClr>
                </a:solidFill>
              </a:defRPr>
            </a:lvl8pPr>
            <a:lvl9pPr marL="4876603" indent="0">
              <a:buNone/>
              <a:defRPr sz="190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E5934F2-C26A-2943-9D0A-CC305772CD56}" type="datetime1">
              <a:rPr lang="zh-CN" altLang="en-US" smtClean="0"/>
              <a:t>2022/5/7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530541413"/>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4074"/>
          </a:xfrm>
        </p:spPr>
        <p:txBody>
          <a:bodyPr/>
          <a:lstStyle>
            <a:lvl1pPr>
              <a:defRPr sz="3703"/>
            </a:lvl1pPr>
            <a:lvl2pPr>
              <a:defRPr sz="3174"/>
            </a:lvl2pPr>
            <a:lvl3pPr>
              <a:defRPr sz="2645"/>
            </a:lvl3pPr>
            <a:lvl4pPr>
              <a:defRPr sz="2434"/>
            </a:lvl4pPr>
            <a:lvl5pPr>
              <a:defRPr sz="2434"/>
            </a:lvl5pPr>
            <a:lvl6pPr>
              <a:defRPr sz="2434"/>
            </a:lvl6pPr>
            <a:lvl7pPr>
              <a:defRPr sz="2434"/>
            </a:lvl7pPr>
            <a:lvl8pPr>
              <a:defRPr sz="2434"/>
            </a:lvl8pPr>
            <a:lvl9pPr>
              <a:defRPr sz="243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4074"/>
          </a:xfrm>
        </p:spPr>
        <p:txBody>
          <a:bodyPr/>
          <a:lstStyle>
            <a:lvl1pPr>
              <a:defRPr sz="3703"/>
            </a:lvl1pPr>
            <a:lvl2pPr>
              <a:defRPr sz="3174"/>
            </a:lvl2pPr>
            <a:lvl3pPr>
              <a:defRPr sz="2645"/>
            </a:lvl3pPr>
            <a:lvl4pPr>
              <a:defRPr sz="2434"/>
            </a:lvl4pPr>
            <a:lvl5pPr>
              <a:defRPr sz="2434"/>
            </a:lvl5pPr>
            <a:lvl6pPr>
              <a:defRPr sz="2434"/>
            </a:lvl6pPr>
            <a:lvl7pPr>
              <a:defRPr sz="2434"/>
            </a:lvl7pPr>
            <a:lvl8pPr>
              <a:defRPr sz="2434"/>
            </a:lvl8pPr>
            <a:lvl9pPr>
              <a:defRPr sz="243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443E569-27CC-1E4F-AF21-EEDEBA079775}" type="datetime1">
              <a:rPr lang="zh-CN" altLang="en-US" smtClean="0"/>
              <a:t>2022/5/7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1530889205"/>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1" y="1535113"/>
            <a:ext cx="5386917" cy="639762"/>
          </a:xfrm>
        </p:spPr>
        <p:txBody>
          <a:bodyPr anchor="b"/>
          <a:lstStyle>
            <a:lvl1pPr marL="0" indent="0">
              <a:buNone/>
              <a:defRPr sz="3174" b="1"/>
            </a:lvl1pPr>
            <a:lvl2pPr marL="609407" indent="0">
              <a:buNone/>
              <a:defRPr sz="2645" b="1"/>
            </a:lvl2pPr>
            <a:lvl3pPr marL="1218815" indent="0">
              <a:buNone/>
              <a:defRPr sz="2434" b="1"/>
            </a:lvl3pPr>
            <a:lvl4pPr marL="1828894" indent="0">
              <a:buNone/>
              <a:defRPr sz="2116" b="1"/>
            </a:lvl4pPr>
            <a:lvl5pPr marL="2438302" indent="0">
              <a:buNone/>
              <a:defRPr sz="2116" b="1"/>
            </a:lvl5pPr>
            <a:lvl6pPr marL="3047709" indent="0">
              <a:buNone/>
              <a:defRPr sz="2116" b="1"/>
            </a:lvl6pPr>
            <a:lvl7pPr marL="3657116" indent="0">
              <a:buNone/>
              <a:defRPr sz="2116" b="1"/>
            </a:lvl7pPr>
            <a:lvl8pPr marL="4266524" indent="0">
              <a:buNone/>
              <a:defRPr sz="2116" b="1"/>
            </a:lvl8pPr>
            <a:lvl9pPr marL="4876603" indent="0">
              <a:buNone/>
              <a:defRPr sz="2116" b="1"/>
            </a:lvl9pPr>
          </a:lstStyle>
          <a:p>
            <a:pPr lvl="0"/>
            <a:r>
              <a:rPr lang="zh-CN" altLang="en-US"/>
              <a:t>单击此处编辑母版文本样式</a:t>
            </a:r>
          </a:p>
        </p:txBody>
      </p:sp>
      <p:sp>
        <p:nvSpPr>
          <p:cNvPr id="4" name="内容占位符 3"/>
          <p:cNvSpPr>
            <a:spLocks noGrp="1"/>
          </p:cNvSpPr>
          <p:nvPr>
            <p:ph sz="half" idx="2"/>
          </p:nvPr>
        </p:nvSpPr>
        <p:spPr>
          <a:xfrm>
            <a:off x="609601" y="2174875"/>
            <a:ext cx="5386917" cy="3951288"/>
          </a:xfrm>
        </p:spPr>
        <p:txBody>
          <a:bodyPr/>
          <a:lstStyle>
            <a:lvl1pPr>
              <a:defRPr sz="3174"/>
            </a:lvl1pPr>
            <a:lvl2pPr>
              <a:defRPr sz="2645"/>
            </a:lvl2pPr>
            <a:lvl3pPr>
              <a:defRPr sz="2434"/>
            </a:lvl3pPr>
            <a:lvl4pPr>
              <a:defRPr sz="2116"/>
            </a:lvl4pPr>
            <a:lvl5pPr>
              <a:defRPr sz="2116"/>
            </a:lvl5pPr>
            <a:lvl6pPr>
              <a:defRPr sz="2116"/>
            </a:lvl6pPr>
            <a:lvl7pPr>
              <a:defRPr sz="2116"/>
            </a:lvl7pPr>
            <a:lvl8pPr>
              <a:defRPr sz="2116"/>
            </a:lvl8pPr>
            <a:lvl9pPr>
              <a:defRPr sz="211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3174" b="1"/>
            </a:lvl1pPr>
            <a:lvl2pPr marL="609407" indent="0">
              <a:buNone/>
              <a:defRPr sz="2645" b="1"/>
            </a:lvl2pPr>
            <a:lvl3pPr marL="1218815" indent="0">
              <a:buNone/>
              <a:defRPr sz="2434" b="1"/>
            </a:lvl3pPr>
            <a:lvl4pPr marL="1828894" indent="0">
              <a:buNone/>
              <a:defRPr sz="2116" b="1"/>
            </a:lvl4pPr>
            <a:lvl5pPr marL="2438302" indent="0">
              <a:buNone/>
              <a:defRPr sz="2116" b="1"/>
            </a:lvl5pPr>
            <a:lvl6pPr marL="3047709" indent="0">
              <a:buNone/>
              <a:defRPr sz="2116" b="1"/>
            </a:lvl6pPr>
            <a:lvl7pPr marL="3657116" indent="0">
              <a:buNone/>
              <a:defRPr sz="2116" b="1"/>
            </a:lvl7pPr>
            <a:lvl8pPr marL="4266524" indent="0">
              <a:buNone/>
              <a:defRPr sz="2116" b="1"/>
            </a:lvl8pPr>
            <a:lvl9pPr marL="4876603" indent="0">
              <a:buNone/>
              <a:defRPr sz="2116"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174"/>
            </a:lvl1pPr>
            <a:lvl2pPr>
              <a:defRPr sz="2645"/>
            </a:lvl2pPr>
            <a:lvl3pPr>
              <a:defRPr sz="2434"/>
            </a:lvl3pPr>
            <a:lvl4pPr>
              <a:defRPr sz="2116"/>
            </a:lvl4pPr>
            <a:lvl5pPr>
              <a:defRPr sz="2116"/>
            </a:lvl5pPr>
            <a:lvl6pPr>
              <a:defRPr sz="2116"/>
            </a:lvl6pPr>
            <a:lvl7pPr>
              <a:defRPr sz="2116"/>
            </a:lvl7pPr>
            <a:lvl8pPr>
              <a:defRPr sz="2116"/>
            </a:lvl8pPr>
            <a:lvl9pPr>
              <a:defRPr sz="211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599D09E-A9A5-4841-B8A2-3ADA7F7C0D0A}" type="datetime1">
              <a:rPr lang="zh-CN" altLang="en-US" smtClean="0"/>
              <a:t>2022/5/7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3494582944"/>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0503EE7-A364-5A4D-BF6C-25826002D81F}" type="datetime1">
              <a:rPr lang="zh-CN" altLang="en-US" smtClean="0"/>
              <a:t>2022/5/7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1506516438"/>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A1E681-5A78-5044-8122-EC745DB8495C}" type="datetime1">
              <a:rPr lang="zh-CN" altLang="en-US" smtClean="0"/>
              <a:t>2022/5/7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3870930657"/>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49"/>
            <a:ext cx="4011084" cy="1162050"/>
          </a:xfrm>
        </p:spPr>
        <p:txBody>
          <a:bodyPr anchor="b"/>
          <a:lstStyle>
            <a:lvl1pPr algn="l">
              <a:defRPr sz="2645"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4232"/>
            </a:lvl1pPr>
            <a:lvl2pPr>
              <a:defRPr sz="3703"/>
            </a:lvl2pPr>
            <a:lvl3pPr>
              <a:defRPr sz="3174"/>
            </a:lvl3pPr>
            <a:lvl4pPr>
              <a:defRPr sz="2645"/>
            </a:lvl4pPr>
            <a:lvl5pPr>
              <a:defRPr sz="2645"/>
            </a:lvl5pPr>
            <a:lvl6pPr>
              <a:defRPr sz="2645"/>
            </a:lvl6pPr>
            <a:lvl7pPr>
              <a:defRPr sz="2645"/>
            </a:lvl7pPr>
            <a:lvl8pPr>
              <a:defRPr sz="2645"/>
            </a:lvl8pPr>
            <a:lvl9pPr>
              <a:defRPr sz="264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1"/>
            <a:ext cx="4011084" cy="4691063"/>
          </a:xfrm>
        </p:spPr>
        <p:txBody>
          <a:bodyPr/>
          <a:lstStyle>
            <a:lvl1pPr marL="0" indent="0">
              <a:buNone/>
              <a:defRPr sz="1905"/>
            </a:lvl1pPr>
            <a:lvl2pPr marL="609407" indent="0">
              <a:buNone/>
              <a:defRPr sz="1587"/>
            </a:lvl2pPr>
            <a:lvl3pPr marL="1218815" indent="0">
              <a:buNone/>
              <a:defRPr sz="1376"/>
            </a:lvl3pPr>
            <a:lvl4pPr marL="1828894" indent="0">
              <a:buNone/>
              <a:defRPr sz="1164"/>
            </a:lvl4pPr>
            <a:lvl5pPr marL="2438302" indent="0">
              <a:buNone/>
              <a:defRPr sz="1164"/>
            </a:lvl5pPr>
            <a:lvl6pPr marL="3047709" indent="0">
              <a:buNone/>
              <a:defRPr sz="1164"/>
            </a:lvl6pPr>
            <a:lvl7pPr marL="3657116" indent="0">
              <a:buNone/>
              <a:defRPr sz="1164"/>
            </a:lvl7pPr>
            <a:lvl8pPr marL="4266524" indent="0">
              <a:buNone/>
              <a:defRPr sz="1164"/>
            </a:lvl8pPr>
            <a:lvl9pPr marL="4876603" indent="0">
              <a:buNone/>
              <a:defRPr sz="1164"/>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93DA72F-40DC-8947-8F24-46CAD954BCDC}" type="datetime1">
              <a:rPr lang="zh-CN" altLang="en-US" smtClean="0"/>
              <a:t>2022/5/7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3313859411"/>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812D89E-A88C-4382-BB09-5FB1E2DEC51E}" type="datetimeFigureOut">
              <a:rPr lang="zh-CN" altLang="en-US" smtClean="0"/>
              <a:t>2022/5/7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25066137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4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32"/>
            </a:lvl1pPr>
            <a:lvl2pPr marL="609407" indent="0">
              <a:buNone/>
              <a:defRPr sz="3703"/>
            </a:lvl2pPr>
            <a:lvl3pPr marL="1218815" indent="0">
              <a:buNone/>
              <a:defRPr sz="3174"/>
            </a:lvl3pPr>
            <a:lvl4pPr marL="1828894" indent="0">
              <a:buNone/>
              <a:defRPr sz="2645"/>
            </a:lvl4pPr>
            <a:lvl5pPr marL="2438302" indent="0">
              <a:buNone/>
              <a:defRPr sz="2645"/>
            </a:lvl5pPr>
            <a:lvl6pPr marL="3047709" indent="0">
              <a:buNone/>
              <a:defRPr sz="2645"/>
            </a:lvl6pPr>
            <a:lvl7pPr marL="3657116" indent="0">
              <a:buNone/>
              <a:defRPr sz="2645"/>
            </a:lvl7pPr>
            <a:lvl8pPr marL="4266524" indent="0">
              <a:buNone/>
              <a:defRPr sz="2645"/>
            </a:lvl8pPr>
            <a:lvl9pPr marL="4876603" indent="0">
              <a:buNone/>
              <a:defRPr sz="2645"/>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905"/>
            </a:lvl1pPr>
            <a:lvl2pPr marL="609407" indent="0">
              <a:buNone/>
              <a:defRPr sz="1587"/>
            </a:lvl2pPr>
            <a:lvl3pPr marL="1218815" indent="0">
              <a:buNone/>
              <a:defRPr sz="1376"/>
            </a:lvl3pPr>
            <a:lvl4pPr marL="1828894" indent="0">
              <a:buNone/>
              <a:defRPr sz="1164"/>
            </a:lvl4pPr>
            <a:lvl5pPr marL="2438302" indent="0">
              <a:buNone/>
              <a:defRPr sz="1164"/>
            </a:lvl5pPr>
            <a:lvl6pPr marL="3047709" indent="0">
              <a:buNone/>
              <a:defRPr sz="1164"/>
            </a:lvl6pPr>
            <a:lvl7pPr marL="3657116" indent="0">
              <a:buNone/>
              <a:defRPr sz="1164"/>
            </a:lvl7pPr>
            <a:lvl8pPr marL="4266524" indent="0">
              <a:buNone/>
              <a:defRPr sz="1164"/>
            </a:lvl8pPr>
            <a:lvl9pPr marL="4876603" indent="0">
              <a:buNone/>
              <a:defRPr sz="1164"/>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AD63244-22EE-D048-A1F1-C8A1ADF31D75}" type="datetime1">
              <a:rPr lang="zh-CN" altLang="en-US" smtClean="0"/>
              <a:t>2022/5/7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2942773427"/>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9AA8475-B503-4342-9415-289607CB3F58}" type="datetime1">
              <a:rPr lang="zh-CN" altLang="en-US" smtClean="0"/>
              <a:t>2022/5/7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3686130762"/>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5"/>
            <a:ext cx="8026400" cy="43878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BB60AD-9168-814E-A462-BB2A83C220D4}" type="datetime1">
              <a:rPr lang="zh-CN" altLang="en-US" smtClean="0"/>
              <a:t>2022/5/7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2858942722"/>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章节标题">
    <p:spTree>
      <p:nvGrpSpPr>
        <p:cNvPr id="1" name=""/>
        <p:cNvGrpSpPr/>
        <p:nvPr/>
      </p:nvGrpSpPr>
      <p:grpSpPr>
        <a:xfrm>
          <a:off x="0" y="0"/>
          <a:ext cx="0" cy="0"/>
          <a:chOff x="0" y="0"/>
          <a:chExt cx="0" cy="0"/>
        </a:xfrm>
      </p:grpSpPr>
      <p:sp>
        <p:nvSpPr>
          <p:cNvPr id="8" name="矩形 7"/>
          <p:cNvSpPr/>
          <p:nvPr userDrawn="1"/>
        </p:nvSpPr>
        <p:spPr>
          <a:xfrm>
            <a:off x="1" y="6570001"/>
            <a:ext cx="12192000" cy="288000"/>
          </a:xfrm>
          <a:prstGeom prst="rect">
            <a:avLst/>
          </a:prstGeom>
          <a:solidFill>
            <a:srgbClr val="8D0125"/>
          </a:solidFill>
          <a:ln>
            <a:solidFill>
              <a:srgbClr val="8D0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01"/>
          </a:p>
        </p:txBody>
      </p:sp>
      <p:sp>
        <p:nvSpPr>
          <p:cNvPr id="60" name="任意多边形: 形状 59"/>
          <p:cNvSpPr/>
          <p:nvPr userDrawn="1"/>
        </p:nvSpPr>
        <p:spPr>
          <a:xfrm flipH="1">
            <a:off x="1" y="-14288"/>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8D0125"/>
          </a:solidFill>
          <a:ln>
            <a:solidFill>
              <a:srgbClr val="8D012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301"/>
          </a:p>
        </p:txBody>
      </p:sp>
      <p:pic>
        <p:nvPicPr>
          <p:cNvPr id="9" name="图片 8"/>
          <p:cNvPicPr>
            <a:picLocks noChangeAspect="1"/>
          </p:cNvPicPr>
          <p:nvPr userDrawn="1"/>
        </p:nvPicPr>
        <p:blipFill>
          <a:blip r:embed="rId2">
            <a:clrChange>
              <a:clrFrom>
                <a:srgbClr val="AE0C2A"/>
              </a:clrFrom>
              <a:clrTo>
                <a:srgbClr val="AE0C2A">
                  <a:alpha val="0"/>
                </a:srgbClr>
              </a:clrTo>
            </a:clrChange>
          </a:blip>
          <a:stretch>
            <a:fillRect/>
          </a:stretch>
        </p:blipFill>
        <p:spPr>
          <a:xfrm>
            <a:off x="9901320" y="108065"/>
            <a:ext cx="2076450" cy="457200"/>
          </a:xfrm>
          <a:prstGeom prst="rect">
            <a:avLst/>
          </a:prstGeom>
        </p:spPr>
      </p:pic>
    </p:spTree>
    <p:extLst>
      <p:ext uri="{BB962C8B-B14F-4D97-AF65-F5344CB8AC3E}">
        <p14:creationId xmlns:p14="http://schemas.microsoft.com/office/powerpoint/2010/main" val="309149984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812D89E-A88C-4382-BB09-5FB1E2DEC51E}" type="datetimeFigureOut">
              <a:rPr lang="zh-CN" altLang="en-US" smtClean="0"/>
              <a:t>2022/5/7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46315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812D89E-A88C-4382-BB09-5FB1E2DEC51E}" type="datetimeFigureOut">
              <a:rPr lang="zh-CN" altLang="en-US" smtClean="0"/>
              <a:t>2022/5/7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29596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812D89E-A88C-4382-BB09-5FB1E2DEC51E}" type="datetimeFigureOut">
              <a:rPr lang="zh-CN" altLang="en-US" smtClean="0"/>
              <a:t>2022/5/7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111777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12D89E-A88C-4382-BB09-5FB1E2DEC51E}" type="datetimeFigureOut">
              <a:rPr lang="zh-CN" altLang="en-US" smtClean="0"/>
              <a:t>2022/5/7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335373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812D89E-A88C-4382-BB09-5FB1E2DEC51E}" type="datetimeFigureOut">
              <a:rPr lang="zh-CN" altLang="en-US" smtClean="0"/>
              <a:t>2022/5/7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290304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812D89E-A88C-4382-BB09-5FB1E2DEC51E}" type="datetimeFigureOut">
              <a:rPr lang="zh-CN" altLang="en-US" smtClean="0"/>
              <a:t>2022/5/7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33326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image" Target="../media/image4.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image" Target="../media/image8.png"/><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2D89E-A88C-4382-BB09-5FB1E2DEC51E}" type="datetimeFigureOut">
              <a:rPr lang="zh-CN" altLang="en-US" smtClean="0"/>
              <a:t>2022/5/7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706772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1" cy="1143000"/>
          </a:xfrm>
          <a:prstGeom prst="rect">
            <a:avLst/>
          </a:prstGeom>
        </p:spPr>
        <p:txBody>
          <a:bodyPr vert="horz" lIns="115214" tIns="57607" rIns="115214" bIns="57607"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1"/>
            <a:ext cx="10972801" cy="4525963"/>
          </a:xfrm>
          <a:prstGeom prst="rect">
            <a:avLst/>
          </a:prstGeom>
        </p:spPr>
        <p:txBody>
          <a:bodyPr vert="horz" lIns="115214" tIns="57607" rIns="115214" bIns="57607"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6"/>
          </a:xfrm>
          <a:prstGeom prst="rect">
            <a:avLst/>
          </a:prstGeom>
        </p:spPr>
        <p:txBody>
          <a:bodyPr vert="horz" lIns="115214" tIns="57607" rIns="115214" bIns="57607" rtlCol="0" anchor="ctr"/>
          <a:lstStyle>
            <a:lvl1pPr algn="l">
              <a:defRPr sz="1587">
                <a:solidFill>
                  <a:schemeClr val="tx1">
                    <a:tint val="75000"/>
                  </a:schemeClr>
                </a:solidFill>
                <a:latin typeface="Times New Roman" panose="02020603050405020304" pitchFamily="18" charset="0"/>
                <a:cs typeface="Times New Roman" panose="02020603050405020304" pitchFamily="18" charset="0"/>
              </a:defRPr>
            </a:lvl1pPr>
          </a:lstStyle>
          <a:p>
            <a:fld id="{876DBDA8-8BD7-5D41-AECE-8B61D7328468}" type="datetime1">
              <a:rPr lang="zh-CN" altLang="en-US" smtClean="0"/>
              <a:t>2022/5/7</a:t>
            </a:fld>
            <a:endParaRPr lang="zh-CN" altLang="en-US" dirty="0">
              <a:latin typeface="Times New Roman" panose="02020603050405020304" pitchFamily="18" charset="0"/>
              <a:cs typeface="Times New Roman" panose="02020603050405020304" pitchFamily="18" charset="0"/>
            </a:endParaRPr>
          </a:p>
        </p:txBody>
      </p:sp>
      <p:sp>
        <p:nvSpPr>
          <p:cNvPr id="5" name="页脚占位符 4"/>
          <p:cNvSpPr>
            <a:spLocks noGrp="1"/>
          </p:cNvSpPr>
          <p:nvPr>
            <p:ph type="ftr" sz="quarter" idx="3"/>
          </p:nvPr>
        </p:nvSpPr>
        <p:spPr>
          <a:xfrm>
            <a:off x="4165601" y="6356351"/>
            <a:ext cx="3860800" cy="365126"/>
          </a:xfrm>
          <a:prstGeom prst="rect">
            <a:avLst/>
          </a:prstGeom>
        </p:spPr>
        <p:txBody>
          <a:bodyPr vert="horz" lIns="115214" tIns="57607" rIns="115214" bIns="57607" rtlCol="0" anchor="ctr"/>
          <a:lstStyle>
            <a:lvl1pPr algn="ctr">
              <a:defRPr sz="1587">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dirty="0">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4"/>
          </p:nvPr>
        </p:nvSpPr>
        <p:spPr>
          <a:xfrm>
            <a:off x="8737600" y="6356351"/>
            <a:ext cx="2844800" cy="365126"/>
          </a:xfrm>
          <a:prstGeom prst="rect">
            <a:avLst/>
          </a:prstGeom>
        </p:spPr>
        <p:txBody>
          <a:bodyPr vert="horz" lIns="115214" tIns="57607" rIns="115214" bIns="57607" rtlCol="0" anchor="ctr"/>
          <a:lstStyle>
            <a:lvl1pPr algn="r">
              <a:defRPr sz="1587">
                <a:solidFill>
                  <a:schemeClr val="tx1">
                    <a:tint val="75000"/>
                  </a:schemeClr>
                </a:solidFill>
                <a:latin typeface="Times New Roman" panose="02020603050405020304" pitchFamily="18" charset="0"/>
                <a:cs typeface="Times New Roman" panose="02020603050405020304" pitchFamily="18" charset="0"/>
              </a:defRPr>
            </a:lvl1pPr>
          </a:lstStyle>
          <a:p>
            <a:fld id="{B91EE9DE-39C0-45B1-B406-4DEC767CB4A8}" type="slidenum">
              <a:rPr lang="zh-CN" altLang="en-US" smtClean="0"/>
              <a:pPr/>
              <a:t>‹#›</a:t>
            </a:fld>
            <a:endParaRPr lang="zh-CN" altLang="en-US" dirty="0">
              <a:latin typeface="Times New Roman" panose="02020603050405020304" pitchFamily="18" charset="0"/>
              <a:cs typeface="Times New Roman" panose="02020603050405020304" pitchFamily="18" charset="0"/>
            </a:endParaRPr>
          </a:p>
        </p:txBody>
      </p:sp>
      <p:pic>
        <p:nvPicPr>
          <p:cNvPr id="9" name="图片 8" descr="part素材.png"/>
          <p:cNvPicPr>
            <a:picLocks noChangeAspect="1"/>
          </p:cNvPicPr>
          <p:nvPr userDrawn="1"/>
        </p:nvPicPr>
        <p:blipFill>
          <a:blip r:embed="rId12" cstate="screen"/>
          <a:stretch>
            <a:fillRect/>
          </a:stretch>
        </p:blipFill>
        <p:spPr>
          <a:xfrm>
            <a:off x="0" y="137682"/>
            <a:ext cx="449515" cy="1577239"/>
          </a:xfrm>
          <a:prstGeom prst="rect">
            <a:avLst/>
          </a:prstGeom>
        </p:spPr>
      </p:pic>
      <p:pic>
        <p:nvPicPr>
          <p:cNvPr id="10" name="图片 9">
            <a:extLst>
              <a:ext uri="{FF2B5EF4-FFF2-40B4-BE49-F238E27FC236}">
                <a16:creationId xmlns:a16="http://schemas.microsoft.com/office/drawing/2014/main" id="{8F6103F7-3370-4F9F-896C-FBC6E4FEA759}"/>
              </a:ext>
            </a:extLst>
          </p:cNvPr>
          <p:cNvPicPr>
            <a:picLocks noChangeAspect="1"/>
          </p:cNvPicPr>
          <p:nvPr userDrawn="1"/>
        </p:nvPicPr>
        <p:blipFill>
          <a:blip r:embed="rId13"/>
          <a:stretch>
            <a:fillRect/>
          </a:stretch>
        </p:blipFill>
        <p:spPr>
          <a:xfrm>
            <a:off x="12702" y="698425"/>
            <a:ext cx="281354" cy="416780"/>
          </a:xfrm>
          <a:prstGeom prst="rect">
            <a:avLst/>
          </a:prstGeom>
        </p:spPr>
      </p:pic>
      <p:pic>
        <p:nvPicPr>
          <p:cNvPr id="11" name="图片 10">
            <a:extLst>
              <a:ext uri="{FF2B5EF4-FFF2-40B4-BE49-F238E27FC236}">
                <a16:creationId xmlns:a16="http://schemas.microsoft.com/office/drawing/2014/main" id="{C74D4097-4C46-46FE-A160-064C1AB732D7}"/>
              </a:ext>
            </a:extLst>
          </p:cNvPr>
          <p:cNvPicPr>
            <a:picLocks/>
          </p:cNvPicPr>
          <p:nvPr userDrawn="1"/>
        </p:nvPicPr>
        <p:blipFill>
          <a:blip r:embed="rId13"/>
          <a:stretch>
            <a:fillRect/>
          </a:stretch>
        </p:blipFill>
        <p:spPr>
          <a:xfrm>
            <a:off x="263886" y="766840"/>
            <a:ext cx="86400" cy="273600"/>
          </a:xfrm>
          <a:prstGeom prst="rect">
            <a:avLst/>
          </a:prstGeom>
        </p:spPr>
      </p:pic>
      <p:pic>
        <p:nvPicPr>
          <p:cNvPr id="12" name="图片 11">
            <a:extLst>
              <a:ext uri="{FF2B5EF4-FFF2-40B4-BE49-F238E27FC236}">
                <a16:creationId xmlns:a16="http://schemas.microsoft.com/office/drawing/2014/main" id="{AEA2CF6C-FD44-41E5-B204-3BB3AB8879E0}"/>
              </a:ext>
            </a:extLst>
          </p:cNvPr>
          <p:cNvPicPr>
            <a:picLocks/>
          </p:cNvPicPr>
          <p:nvPr userDrawn="1"/>
        </p:nvPicPr>
        <p:blipFill>
          <a:blip r:embed="rId13"/>
          <a:stretch>
            <a:fillRect/>
          </a:stretch>
        </p:blipFill>
        <p:spPr>
          <a:xfrm>
            <a:off x="278971" y="845382"/>
            <a:ext cx="86400" cy="116515"/>
          </a:xfrm>
          <a:prstGeom prst="rect">
            <a:avLst/>
          </a:prstGeom>
        </p:spPr>
      </p:pic>
      <p:grpSp>
        <p:nvGrpSpPr>
          <p:cNvPr id="20" name="组合 19">
            <a:extLst>
              <a:ext uri="{FF2B5EF4-FFF2-40B4-BE49-F238E27FC236}">
                <a16:creationId xmlns:a16="http://schemas.microsoft.com/office/drawing/2014/main" id="{B8121325-07C9-4C45-8257-EB35BF16B884}"/>
              </a:ext>
            </a:extLst>
          </p:cNvPr>
          <p:cNvGrpSpPr/>
          <p:nvPr userDrawn="1"/>
        </p:nvGrpSpPr>
        <p:grpSpPr>
          <a:xfrm>
            <a:off x="9817599" y="6071756"/>
            <a:ext cx="1967276" cy="569190"/>
            <a:chOff x="9897834" y="44452"/>
            <a:chExt cx="1967276" cy="569190"/>
          </a:xfrm>
        </p:grpSpPr>
        <p:pic>
          <p:nvPicPr>
            <p:cNvPr id="14" name="图片 13">
              <a:extLst>
                <a:ext uri="{FF2B5EF4-FFF2-40B4-BE49-F238E27FC236}">
                  <a16:creationId xmlns:a16="http://schemas.microsoft.com/office/drawing/2014/main" id="{9EFFC032-40D5-460E-B862-CBA95467A43E}"/>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97834" y="44452"/>
              <a:ext cx="681162" cy="569190"/>
            </a:xfrm>
            <a:prstGeom prst="rect">
              <a:avLst/>
            </a:prstGeom>
          </p:spPr>
        </p:pic>
        <p:pic>
          <p:nvPicPr>
            <p:cNvPr id="19" name="图片 18">
              <a:extLst>
                <a:ext uri="{FF2B5EF4-FFF2-40B4-BE49-F238E27FC236}">
                  <a16:creationId xmlns:a16="http://schemas.microsoft.com/office/drawing/2014/main" id="{24DACDE8-69C8-41AE-8C8B-218748FCA281}"/>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590936" y="136523"/>
              <a:ext cx="1274174" cy="414564"/>
            </a:xfrm>
            <a:prstGeom prst="rect">
              <a:avLst/>
            </a:prstGeom>
          </p:spPr>
        </p:pic>
      </p:grpSp>
    </p:spTree>
    <p:extLst>
      <p:ext uri="{BB962C8B-B14F-4D97-AF65-F5344CB8AC3E}">
        <p14:creationId xmlns:p14="http://schemas.microsoft.com/office/powerpoint/2010/main" val="3801981101"/>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transition spd="med">
    <p:fade/>
  </p:transition>
  <p:hf hdr="0" ftr="0" dt="0"/>
  <p:txStyles>
    <p:titleStyle>
      <a:lvl1pPr algn="l" defTabSz="1218815" rtl="0" eaLnBrk="1" latinLnBrk="0" hangingPunct="1">
        <a:spcBef>
          <a:spcPct val="0"/>
        </a:spcBef>
        <a:buNone/>
        <a:defRPr sz="3809" b="1" kern="1200">
          <a:solidFill>
            <a:schemeClr val="tx1"/>
          </a:solidFill>
          <a:latin typeface="+mj-lt"/>
          <a:ea typeface="+mj-ea"/>
          <a:cs typeface="+mj-cs"/>
        </a:defRPr>
      </a:lvl1pPr>
    </p:titleStyle>
    <p:bodyStyle>
      <a:lvl1pPr marL="456888" indent="-456888" algn="l" defTabSz="1218815" rtl="0" eaLnBrk="1" latinLnBrk="0" hangingPunct="1">
        <a:lnSpc>
          <a:spcPct val="120000"/>
        </a:lnSpc>
        <a:spcBef>
          <a:spcPts val="846"/>
        </a:spcBef>
        <a:buFont typeface="Arial" panose="020B0604020202020204" pitchFamily="34" charset="0"/>
        <a:buChar char="•"/>
        <a:defRPr sz="3386" kern="1200">
          <a:solidFill>
            <a:schemeClr val="tx1"/>
          </a:solidFill>
          <a:latin typeface="+mn-lt"/>
          <a:ea typeface="+mn-ea"/>
          <a:cs typeface="+mn-cs"/>
        </a:defRPr>
      </a:lvl1pPr>
      <a:lvl2pPr marL="990371" indent="-380964" algn="l" defTabSz="1218815" rtl="0" eaLnBrk="1" latinLnBrk="0" hangingPunct="1">
        <a:lnSpc>
          <a:spcPct val="120000"/>
        </a:lnSpc>
        <a:spcBef>
          <a:spcPts val="846"/>
        </a:spcBef>
        <a:buFont typeface="Arial" panose="020B0604020202020204" pitchFamily="34" charset="0"/>
        <a:buChar char="–"/>
        <a:defRPr sz="2963" kern="1200">
          <a:solidFill>
            <a:schemeClr val="tx1"/>
          </a:solidFill>
          <a:latin typeface="+mn-lt"/>
          <a:ea typeface="+mn-ea"/>
          <a:cs typeface="+mn-cs"/>
        </a:defRPr>
      </a:lvl2pPr>
      <a:lvl3pPr marL="1523854" indent="-305040" algn="l" defTabSz="1218815" rtl="0" eaLnBrk="1" latinLnBrk="0" hangingPunct="1">
        <a:lnSpc>
          <a:spcPct val="120000"/>
        </a:lnSpc>
        <a:spcBef>
          <a:spcPts val="846"/>
        </a:spcBef>
        <a:buFont typeface="Arial" panose="020B0604020202020204" pitchFamily="34" charset="0"/>
        <a:buChar char="•"/>
        <a:defRPr sz="2539" kern="1200">
          <a:solidFill>
            <a:schemeClr val="tx1"/>
          </a:solidFill>
          <a:latin typeface="+mn-lt"/>
          <a:ea typeface="+mn-ea"/>
          <a:cs typeface="+mn-cs"/>
        </a:defRPr>
      </a:lvl3pPr>
      <a:lvl4pPr marL="2133262" indent="-305040" algn="l" defTabSz="1218815" rtl="0" eaLnBrk="1" latinLnBrk="0" hangingPunct="1">
        <a:lnSpc>
          <a:spcPct val="120000"/>
        </a:lnSpc>
        <a:spcBef>
          <a:spcPts val="846"/>
        </a:spcBef>
        <a:buFont typeface="Arial" panose="020B0604020202020204" pitchFamily="34" charset="0"/>
        <a:buChar char="–"/>
        <a:defRPr sz="2116" kern="1200">
          <a:solidFill>
            <a:schemeClr val="tx1"/>
          </a:solidFill>
          <a:latin typeface="+mn-lt"/>
          <a:ea typeface="+mn-ea"/>
          <a:cs typeface="+mn-cs"/>
        </a:defRPr>
      </a:lvl4pPr>
      <a:lvl5pPr marL="2742669" indent="-305040" algn="l" defTabSz="1218815" rtl="0" eaLnBrk="1" latinLnBrk="0" hangingPunct="1">
        <a:lnSpc>
          <a:spcPct val="120000"/>
        </a:lnSpc>
        <a:spcBef>
          <a:spcPts val="846"/>
        </a:spcBef>
        <a:buFont typeface="Arial" panose="020B0604020202020204" pitchFamily="34" charset="0"/>
        <a:buChar char="»"/>
        <a:defRPr sz="2116" kern="1200">
          <a:solidFill>
            <a:schemeClr val="tx1"/>
          </a:solidFill>
          <a:latin typeface="+mn-lt"/>
          <a:ea typeface="+mn-ea"/>
          <a:cs typeface="+mn-cs"/>
        </a:defRPr>
      </a:lvl5pPr>
      <a:lvl6pPr marL="3352749"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6pPr>
      <a:lvl7pPr marL="3962156"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7pPr>
      <a:lvl8pPr marL="4571563"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8pPr>
      <a:lvl9pPr marL="5180971"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9pPr>
    </p:bodyStyle>
    <p:otherStyle>
      <a:defPPr>
        <a:defRPr lang="zh-CN"/>
      </a:defPPr>
      <a:lvl1pPr marL="0" algn="l" defTabSz="1218815" rtl="0" eaLnBrk="1" latinLnBrk="0" hangingPunct="1">
        <a:defRPr sz="2434" kern="1200">
          <a:solidFill>
            <a:schemeClr val="tx1"/>
          </a:solidFill>
          <a:latin typeface="+mn-lt"/>
          <a:ea typeface="+mn-ea"/>
          <a:cs typeface="+mn-cs"/>
        </a:defRPr>
      </a:lvl1pPr>
      <a:lvl2pPr marL="609407" algn="l" defTabSz="1218815" rtl="0" eaLnBrk="1" latinLnBrk="0" hangingPunct="1">
        <a:defRPr sz="2434" kern="1200">
          <a:solidFill>
            <a:schemeClr val="tx1"/>
          </a:solidFill>
          <a:latin typeface="+mn-lt"/>
          <a:ea typeface="+mn-ea"/>
          <a:cs typeface="+mn-cs"/>
        </a:defRPr>
      </a:lvl2pPr>
      <a:lvl3pPr marL="1218815" algn="l" defTabSz="1218815" rtl="0" eaLnBrk="1" latinLnBrk="0" hangingPunct="1">
        <a:defRPr sz="2434" kern="1200">
          <a:solidFill>
            <a:schemeClr val="tx1"/>
          </a:solidFill>
          <a:latin typeface="+mn-lt"/>
          <a:ea typeface="+mn-ea"/>
          <a:cs typeface="+mn-cs"/>
        </a:defRPr>
      </a:lvl3pPr>
      <a:lvl4pPr marL="1828894" algn="l" defTabSz="1218815" rtl="0" eaLnBrk="1" latinLnBrk="0" hangingPunct="1">
        <a:defRPr sz="2434" kern="1200">
          <a:solidFill>
            <a:schemeClr val="tx1"/>
          </a:solidFill>
          <a:latin typeface="+mn-lt"/>
          <a:ea typeface="+mn-ea"/>
          <a:cs typeface="+mn-cs"/>
        </a:defRPr>
      </a:lvl4pPr>
      <a:lvl5pPr marL="2438302" algn="l" defTabSz="1218815" rtl="0" eaLnBrk="1" latinLnBrk="0" hangingPunct="1">
        <a:defRPr sz="2434" kern="1200">
          <a:solidFill>
            <a:schemeClr val="tx1"/>
          </a:solidFill>
          <a:latin typeface="+mn-lt"/>
          <a:ea typeface="+mn-ea"/>
          <a:cs typeface="+mn-cs"/>
        </a:defRPr>
      </a:lvl5pPr>
      <a:lvl6pPr marL="3047709" algn="l" defTabSz="1218815" rtl="0" eaLnBrk="1" latinLnBrk="0" hangingPunct="1">
        <a:defRPr sz="2434" kern="1200">
          <a:solidFill>
            <a:schemeClr val="tx1"/>
          </a:solidFill>
          <a:latin typeface="+mn-lt"/>
          <a:ea typeface="+mn-ea"/>
          <a:cs typeface="+mn-cs"/>
        </a:defRPr>
      </a:lvl6pPr>
      <a:lvl7pPr marL="3657116" algn="l" defTabSz="1218815" rtl="0" eaLnBrk="1" latinLnBrk="0" hangingPunct="1">
        <a:defRPr sz="2434" kern="1200">
          <a:solidFill>
            <a:schemeClr val="tx1"/>
          </a:solidFill>
          <a:latin typeface="+mn-lt"/>
          <a:ea typeface="+mn-ea"/>
          <a:cs typeface="+mn-cs"/>
        </a:defRPr>
      </a:lvl7pPr>
      <a:lvl8pPr marL="4266524" algn="l" defTabSz="1218815" rtl="0" eaLnBrk="1" latinLnBrk="0" hangingPunct="1">
        <a:defRPr sz="2434" kern="1200">
          <a:solidFill>
            <a:schemeClr val="tx1"/>
          </a:solidFill>
          <a:latin typeface="+mn-lt"/>
          <a:ea typeface="+mn-ea"/>
          <a:cs typeface="+mn-cs"/>
        </a:defRPr>
      </a:lvl8pPr>
      <a:lvl9pPr marL="4876603" algn="l" defTabSz="1218815" rtl="0" eaLnBrk="1" latinLnBrk="0" hangingPunct="1">
        <a:defRPr sz="243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510"/>
          <p:cNvPicPr>
            <a:picLocks noChangeArrowheads="1"/>
          </p:cNvPicPr>
          <p:nvPr userDrawn="1"/>
        </p:nvPicPr>
        <p:blipFill>
          <a:blip r:embed="rId14"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4320000" flipH="1">
            <a:off x="148919" y="3246222"/>
            <a:ext cx="3225713" cy="5154303"/>
          </a:xfrm>
          <a:prstGeom prst="rect">
            <a:avLst/>
          </a:prstGeom>
          <a:noFill/>
          <a:ln w="9525">
            <a:noFill/>
            <a:miter lim="800000"/>
            <a:headEnd/>
            <a:tailEnd/>
          </a:ln>
        </p:spPr>
      </p:pic>
      <p:sp>
        <p:nvSpPr>
          <p:cNvPr id="2" name="标题占位符 1"/>
          <p:cNvSpPr>
            <a:spLocks noGrp="1"/>
          </p:cNvSpPr>
          <p:nvPr>
            <p:ph type="title"/>
          </p:nvPr>
        </p:nvSpPr>
        <p:spPr>
          <a:xfrm>
            <a:off x="609600" y="274639"/>
            <a:ext cx="10972801" cy="1143000"/>
          </a:xfrm>
          <a:prstGeom prst="rect">
            <a:avLst/>
          </a:prstGeom>
        </p:spPr>
        <p:txBody>
          <a:bodyPr vert="horz" lIns="115214" tIns="57607" rIns="115214" bIns="57607"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1"/>
            <a:ext cx="10972801" cy="4525963"/>
          </a:xfrm>
          <a:prstGeom prst="rect">
            <a:avLst/>
          </a:prstGeom>
        </p:spPr>
        <p:txBody>
          <a:bodyPr vert="horz" lIns="115214" tIns="57607" rIns="115214" bIns="57607"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6"/>
          </a:xfrm>
          <a:prstGeom prst="rect">
            <a:avLst/>
          </a:prstGeom>
        </p:spPr>
        <p:txBody>
          <a:bodyPr vert="horz" lIns="115214" tIns="57607" rIns="115214" bIns="57607" rtlCol="0" anchor="ctr"/>
          <a:lstStyle>
            <a:lvl1pPr algn="l">
              <a:defRPr sz="1587">
                <a:solidFill>
                  <a:schemeClr val="tx1">
                    <a:tint val="75000"/>
                  </a:schemeClr>
                </a:solidFill>
                <a:latin typeface="Times New Roman" panose="02020603050405020304" pitchFamily="18" charset="0"/>
                <a:cs typeface="Times New Roman" panose="02020603050405020304" pitchFamily="18" charset="0"/>
              </a:defRPr>
            </a:lvl1pPr>
          </a:lstStyle>
          <a:p>
            <a:fld id="{876DBDA8-8BD7-5D41-AECE-8B61D7328468}" type="datetime1">
              <a:rPr lang="zh-CN" altLang="en-US" smtClean="0"/>
              <a:t>2022/5/7</a:t>
            </a:fld>
            <a:endParaRPr lang="zh-CN" altLang="en-US" dirty="0">
              <a:latin typeface="Times New Roman" panose="02020603050405020304" pitchFamily="18" charset="0"/>
              <a:cs typeface="Times New Roman" panose="02020603050405020304" pitchFamily="18" charset="0"/>
            </a:endParaRPr>
          </a:p>
        </p:txBody>
      </p:sp>
      <p:sp>
        <p:nvSpPr>
          <p:cNvPr id="5" name="页脚占位符 4"/>
          <p:cNvSpPr>
            <a:spLocks noGrp="1"/>
          </p:cNvSpPr>
          <p:nvPr>
            <p:ph type="ftr" sz="quarter" idx="3"/>
          </p:nvPr>
        </p:nvSpPr>
        <p:spPr>
          <a:xfrm>
            <a:off x="4165601" y="6356351"/>
            <a:ext cx="3860800" cy="365126"/>
          </a:xfrm>
          <a:prstGeom prst="rect">
            <a:avLst/>
          </a:prstGeom>
        </p:spPr>
        <p:txBody>
          <a:bodyPr vert="horz" lIns="115214" tIns="57607" rIns="115214" bIns="57607" rtlCol="0" anchor="ctr"/>
          <a:lstStyle>
            <a:lvl1pPr algn="ctr">
              <a:defRPr sz="1587">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dirty="0">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4"/>
          </p:nvPr>
        </p:nvSpPr>
        <p:spPr>
          <a:xfrm>
            <a:off x="8737600" y="6356351"/>
            <a:ext cx="2844800" cy="365126"/>
          </a:xfrm>
          <a:prstGeom prst="rect">
            <a:avLst/>
          </a:prstGeom>
        </p:spPr>
        <p:txBody>
          <a:bodyPr vert="horz" lIns="115214" tIns="57607" rIns="115214" bIns="57607" rtlCol="0" anchor="ctr"/>
          <a:lstStyle>
            <a:lvl1pPr algn="r">
              <a:defRPr sz="1587">
                <a:solidFill>
                  <a:schemeClr val="tx1">
                    <a:tint val="75000"/>
                  </a:schemeClr>
                </a:solidFill>
                <a:latin typeface="Times New Roman" panose="02020603050405020304" pitchFamily="18" charset="0"/>
                <a:cs typeface="Times New Roman" panose="02020603050405020304" pitchFamily="18" charset="0"/>
              </a:defRPr>
            </a:lvl1pPr>
          </a:lstStyle>
          <a:p>
            <a:fld id="{B91EE9DE-39C0-45B1-B406-4DEC767CB4A8}" type="slidenum">
              <a:rPr lang="zh-CN" altLang="en-US" smtClean="0"/>
              <a:pPr/>
              <a:t>‹#›</a:t>
            </a:fld>
            <a:endParaRPr lang="zh-CN" altLang="en-US" dirty="0">
              <a:latin typeface="Times New Roman" panose="02020603050405020304" pitchFamily="18" charset="0"/>
              <a:cs typeface="Times New Roman" panose="02020603050405020304" pitchFamily="18" charset="0"/>
            </a:endParaRPr>
          </a:p>
        </p:txBody>
      </p:sp>
      <p:pic>
        <p:nvPicPr>
          <p:cNvPr id="8" name="Picture 1510"/>
          <p:cNvPicPr>
            <a:picLocks noChangeArrowheads="1"/>
          </p:cNvPicPr>
          <p:nvPr userDrawn="1"/>
        </p:nvPicPr>
        <p:blipFill>
          <a:blip r:embed="rId15"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16200000" flipH="1">
            <a:off x="8619771" y="-986871"/>
            <a:ext cx="3909161" cy="5425087"/>
          </a:xfrm>
          <a:prstGeom prst="rect">
            <a:avLst/>
          </a:prstGeom>
          <a:noFill/>
          <a:ln w="9525">
            <a:noFill/>
            <a:miter lim="800000"/>
            <a:headEnd/>
            <a:tailEnd/>
          </a:ln>
        </p:spPr>
      </p:pic>
    </p:spTree>
    <p:extLst>
      <p:ext uri="{BB962C8B-B14F-4D97-AF65-F5344CB8AC3E}">
        <p14:creationId xmlns:p14="http://schemas.microsoft.com/office/powerpoint/2010/main" val="31711526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spd="med">
    <p:fade/>
  </p:transition>
  <p:hf hdr="0" ftr="0" dt="0"/>
  <p:txStyles>
    <p:titleStyle>
      <a:lvl1pPr algn="l" defTabSz="1218815" rtl="0" eaLnBrk="1" latinLnBrk="0" hangingPunct="1">
        <a:spcBef>
          <a:spcPct val="0"/>
        </a:spcBef>
        <a:buNone/>
        <a:defRPr sz="3809" b="1" kern="1200">
          <a:solidFill>
            <a:schemeClr val="tx1"/>
          </a:solidFill>
          <a:latin typeface="+mj-lt"/>
          <a:ea typeface="+mj-ea"/>
          <a:cs typeface="+mj-cs"/>
        </a:defRPr>
      </a:lvl1pPr>
    </p:titleStyle>
    <p:bodyStyle>
      <a:lvl1pPr marL="456888" indent="-456888" algn="l" defTabSz="1218815" rtl="0" eaLnBrk="1" latinLnBrk="0" hangingPunct="1">
        <a:lnSpc>
          <a:spcPct val="120000"/>
        </a:lnSpc>
        <a:spcBef>
          <a:spcPts val="846"/>
        </a:spcBef>
        <a:buFont typeface="Arial" panose="020B0604020202020204" pitchFamily="34" charset="0"/>
        <a:buChar char="•"/>
        <a:defRPr sz="3386" kern="1200">
          <a:solidFill>
            <a:schemeClr val="tx1"/>
          </a:solidFill>
          <a:latin typeface="+mn-lt"/>
          <a:ea typeface="+mn-ea"/>
          <a:cs typeface="+mn-cs"/>
        </a:defRPr>
      </a:lvl1pPr>
      <a:lvl2pPr marL="990371" indent="-380964" algn="l" defTabSz="1218815" rtl="0" eaLnBrk="1" latinLnBrk="0" hangingPunct="1">
        <a:lnSpc>
          <a:spcPct val="120000"/>
        </a:lnSpc>
        <a:spcBef>
          <a:spcPts val="846"/>
        </a:spcBef>
        <a:buFont typeface="Arial" panose="020B0604020202020204" pitchFamily="34" charset="0"/>
        <a:buChar char="–"/>
        <a:defRPr sz="2963" kern="1200">
          <a:solidFill>
            <a:schemeClr val="tx1"/>
          </a:solidFill>
          <a:latin typeface="+mn-lt"/>
          <a:ea typeface="+mn-ea"/>
          <a:cs typeface="+mn-cs"/>
        </a:defRPr>
      </a:lvl2pPr>
      <a:lvl3pPr marL="1523854" indent="-305040" algn="l" defTabSz="1218815" rtl="0" eaLnBrk="1" latinLnBrk="0" hangingPunct="1">
        <a:lnSpc>
          <a:spcPct val="120000"/>
        </a:lnSpc>
        <a:spcBef>
          <a:spcPts val="846"/>
        </a:spcBef>
        <a:buFont typeface="Arial" panose="020B0604020202020204" pitchFamily="34" charset="0"/>
        <a:buChar char="•"/>
        <a:defRPr sz="2539" kern="1200">
          <a:solidFill>
            <a:schemeClr val="tx1"/>
          </a:solidFill>
          <a:latin typeface="+mn-lt"/>
          <a:ea typeface="+mn-ea"/>
          <a:cs typeface="+mn-cs"/>
        </a:defRPr>
      </a:lvl3pPr>
      <a:lvl4pPr marL="2133262" indent="-305040" algn="l" defTabSz="1218815" rtl="0" eaLnBrk="1" latinLnBrk="0" hangingPunct="1">
        <a:lnSpc>
          <a:spcPct val="120000"/>
        </a:lnSpc>
        <a:spcBef>
          <a:spcPts val="846"/>
        </a:spcBef>
        <a:buFont typeface="Arial" panose="020B0604020202020204" pitchFamily="34" charset="0"/>
        <a:buChar char="–"/>
        <a:defRPr sz="2116" kern="1200">
          <a:solidFill>
            <a:schemeClr val="tx1"/>
          </a:solidFill>
          <a:latin typeface="+mn-lt"/>
          <a:ea typeface="+mn-ea"/>
          <a:cs typeface="+mn-cs"/>
        </a:defRPr>
      </a:lvl4pPr>
      <a:lvl5pPr marL="2742669" indent="-305040" algn="l" defTabSz="1218815" rtl="0" eaLnBrk="1" latinLnBrk="0" hangingPunct="1">
        <a:lnSpc>
          <a:spcPct val="120000"/>
        </a:lnSpc>
        <a:spcBef>
          <a:spcPts val="846"/>
        </a:spcBef>
        <a:buFont typeface="Arial" panose="020B0604020202020204" pitchFamily="34" charset="0"/>
        <a:buChar char="»"/>
        <a:defRPr sz="2116" kern="1200">
          <a:solidFill>
            <a:schemeClr val="tx1"/>
          </a:solidFill>
          <a:latin typeface="+mn-lt"/>
          <a:ea typeface="+mn-ea"/>
          <a:cs typeface="+mn-cs"/>
        </a:defRPr>
      </a:lvl5pPr>
      <a:lvl6pPr marL="3352749"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6pPr>
      <a:lvl7pPr marL="3962156"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7pPr>
      <a:lvl8pPr marL="4571563"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8pPr>
      <a:lvl9pPr marL="5180971"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9pPr>
    </p:bodyStyle>
    <p:otherStyle>
      <a:defPPr>
        <a:defRPr lang="zh-CN"/>
      </a:defPPr>
      <a:lvl1pPr marL="0" algn="l" defTabSz="1218815" rtl="0" eaLnBrk="1" latinLnBrk="0" hangingPunct="1">
        <a:defRPr sz="2434" kern="1200">
          <a:solidFill>
            <a:schemeClr val="tx1"/>
          </a:solidFill>
          <a:latin typeface="+mn-lt"/>
          <a:ea typeface="+mn-ea"/>
          <a:cs typeface="+mn-cs"/>
        </a:defRPr>
      </a:lvl1pPr>
      <a:lvl2pPr marL="609407" algn="l" defTabSz="1218815" rtl="0" eaLnBrk="1" latinLnBrk="0" hangingPunct="1">
        <a:defRPr sz="2434" kern="1200">
          <a:solidFill>
            <a:schemeClr val="tx1"/>
          </a:solidFill>
          <a:latin typeface="+mn-lt"/>
          <a:ea typeface="+mn-ea"/>
          <a:cs typeface="+mn-cs"/>
        </a:defRPr>
      </a:lvl2pPr>
      <a:lvl3pPr marL="1218815" algn="l" defTabSz="1218815" rtl="0" eaLnBrk="1" latinLnBrk="0" hangingPunct="1">
        <a:defRPr sz="2434" kern="1200">
          <a:solidFill>
            <a:schemeClr val="tx1"/>
          </a:solidFill>
          <a:latin typeface="+mn-lt"/>
          <a:ea typeface="+mn-ea"/>
          <a:cs typeface="+mn-cs"/>
        </a:defRPr>
      </a:lvl3pPr>
      <a:lvl4pPr marL="1828894" algn="l" defTabSz="1218815" rtl="0" eaLnBrk="1" latinLnBrk="0" hangingPunct="1">
        <a:defRPr sz="2434" kern="1200">
          <a:solidFill>
            <a:schemeClr val="tx1"/>
          </a:solidFill>
          <a:latin typeface="+mn-lt"/>
          <a:ea typeface="+mn-ea"/>
          <a:cs typeface="+mn-cs"/>
        </a:defRPr>
      </a:lvl4pPr>
      <a:lvl5pPr marL="2438302" algn="l" defTabSz="1218815" rtl="0" eaLnBrk="1" latinLnBrk="0" hangingPunct="1">
        <a:defRPr sz="2434" kern="1200">
          <a:solidFill>
            <a:schemeClr val="tx1"/>
          </a:solidFill>
          <a:latin typeface="+mn-lt"/>
          <a:ea typeface="+mn-ea"/>
          <a:cs typeface="+mn-cs"/>
        </a:defRPr>
      </a:lvl5pPr>
      <a:lvl6pPr marL="3047709" algn="l" defTabSz="1218815" rtl="0" eaLnBrk="1" latinLnBrk="0" hangingPunct="1">
        <a:defRPr sz="2434" kern="1200">
          <a:solidFill>
            <a:schemeClr val="tx1"/>
          </a:solidFill>
          <a:latin typeface="+mn-lt"/>
          <a:ea typeface="+mn-ea"/>
          <a:cs typeface="+mn-cs"/>
        </a:defRPr>
      </a:lvl6pPr>
      <a:lvl7pPr marL="3657116" algn="l" defTabSz="1218815" rtl="0" eaLnBrk="1" latinLnBrk="0" hangingPunct="1">
        <a:defRPr sz="2434" kern="1200">
          <a:solidFill>
            <a:schemeClr val="tx1"/>
          </a:solidFill>
          <a:latin typeface="+mn-lt"/>
          <a:ea typeface="+mn-ea"/>
          <a:cs typeface="+mn-cs"/>
        </a:defRPr>
      </a:lvl7pPr>
      <a:lvl8pPr marL="4266524" algn="l" defTabSz="1218815" rtl="0" eaLnBrk="1" latinLnBrk="0" hangingPunct="1">
        <a:defRPr sz="2434" kern="1200">
          <a:solidFill>
            <a:schemeClr val="tx1"/>
          </a:solidFill>
          <a:latin typeface="+mn-lt"/>
          <a:ea typeface="+mn-ea"/>
          <a:cs typeface="+mn-cs"/>
        </a:defRPr>
      </a:lvl8pPr>
      <a:lvl9pPr marL="4876603" algn="l" defTabSz="1218815" rtl="0" eaLnBrk="1" latinLnBrk="0" hangingPunct="1">
        <a:defRPr sz="24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9692" y="2560207"/>
            <a:ext cx="9412616" cy="769441"/>
          </a:xfrm>
          <a:prstGeom prst="rect">
            <a:avLst/>
          </a:prstGeom>
          <a:noFill/>
        </p:spPr>
        <p:txBody>
          <a:bodyPr wrap="square" rtlCol="0">
            <a:spAutoFit/>
          </a:bodyPr>
          <a:lstStyle/>
          <a:p>
            <a:pPr algn="ctr"/>
            <a:r>
              <a:rPr lang="en-US" altLang="zh-CN" sz="4400" b="1" dirty="0">
                <a:latin typeface="Times New Roman" panose="02020603050405020304" pitchFamily="18" charset="0"/>
                <a:ea typeface="宋体" panose="02010600030101010101" pitchFamily="2" charset="-122"/>
                <a:cs typeface="Times New Roman" panose="02020603050405020304" pitchFamily="18" charset="0"/>
              </a:rPr>
              <a:t>2022-5-14 </a:t>
            </a:r>
            <a:r>
              <a:rPr lang="zh-CN" altLang="en-US" sz="4400" b="1" dirty="0">
                <a:latin typeface="Times New Roman" panose="02020603050405020304" pitchFamily="18" charset="0"/>
                <a:ea typeface="宋体" panose="02010600030101010101" pitchFamily="2" charset="-122"/>
                <a:cs typeface="Times New Roman" panose="02020603050405020304" pitchFamily="18" charset="0"/>
              </a:rPr>
              <a:t>论文分享</a:t>
            </a:r>
          </a:p>
        </p:txBody>
      </p:sp>
      <p:sp>
        <p:nvSpPr>
          <p:cNvPr id="3" name="文本框 2"/>
          <p:cNvSpPr txBox="1"/>
          <p:nvPr/>
        </p:nvSpPr>
        <p:spPr>
          <a:xfrm>
            <a:off x="5779910" y="4309328"/>
            <a:ext cx="5022398" cy="707886"/>
          </a:xfrm>
          <a:prstGeom prst="rect">
            <a:avLst/>
          </a:prstGeom>
          <a:noFill/>
        </p:spPr>
        <p:txBody>
          <a:bodyPr wrap="square" rtlCol="0">
            <a:spAutoFit/>
          </a:bodyPr>
          <a:lstStyle/>
          <a:p>
            <a:pPr algn="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报告人：李振</a:t>
            </a:r>
            <a:b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b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588271DB-8BB9-43F2-849D-798DDF79E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67" y="63554"/>
            <a:ext cx="890093" cy="743776"/>
          </a:xfrm>
          <a:prstGeom prst="rect">
            <a:avLst/>
          </a:prstGeom>
        </p:spPr>
      </p:pic>
      <p:sp>
        <p:nvSpPr>
          <p:cNvPr id="11" name="文本框 10">
            <a:extLst>
              <a:ext uri="{FF2B5EF4-FFF2-40B4-BE49-F238E27FC236}">
                <a16:creationId xmlns:a16="http://schemas.microsoft.com/office/drawing/2014/main" id="{5C7FCAAC-3440-49A3-9A45-C517ADD204CA}"/>
              </a:ext>
            </a:extLst>
          </p:cNvPr>
          <p:cNvSpPr txBox="1"/>
          <p:nvPr/>
        </p:nvSpPr>
        <p:spPr>
          <a:xfrm>
            <a:off x="957768" y="58310"/>
            <a:ext cx="3944308" cy="507831"/>
          </a:xfrm>
          <a:prstGeom prst="rect">
            <a:avLst/>
          </a:prstGeom>
          <a:noFill/>
        </p:spPr>
        <p:txBody>
          <a:bodyPr wrap="square" rtlCol="0">
            <a:spAutoFit/>
          </a:bodyPr>
          <a:lstStyle/>
          <a:p>
            <a:r>
              <a:rPr lang="zh-CN" altLang="en-US" sz="2700" b="1" dirty="0">
                <a:latin typeface="隶书" panose="02010509060101010101" pitchFamily="49" charset="-122"/>
                <a:ea typeface="隶书" panose="02010509060101010101" pitchFamily="49" charset="-122"/>
                <a:cs typeface="Times New Roman" panose="02020603050405020304" pitchFamily="18" charset="0"/>
              </a:rPr>
              <a:t>机器智能与翻译研究室</a:t>
            </a:r>
          </a:p>
        </p:txBody>
      </p:sp>
      <p:sp>
        <p:nvSpPr>
          <p:cNvPr id="13" name="文本框 12">
            <a:extLst>
              <a:ext uri="{FF2B5EF4-FFF2-40B4-BE49-F238E27FC236}">
                <a16:creationId xmlns:a16="http://schemas.microsoft.com/office/drawing/2014/main" id="{8915AE36-77FB-49C1-9B3C-C65350694E71}"/>
              </a:ext>
            </a:extLst>
          </p:cNvPr>
          <p:cNvSpPr txBox="1"/>
          <p:nvPr/>
        </p:nvSpPr>
        <p:spPr>
          <a:xfrm>
            <a:off x="1041260" y="446970"/>
            <a:ext cx="4008007" cy="292388"/>
          </a:xfrm>
          <a:prstGeom prst="rect">
            <a:avLst/>
          </a:prstGeom>
          <a:noFill/>
        </p:spPr>
        <p:txBody>
          <a:bodyPr wrap="square" rtlCol="0">
            <a:spAutoFit/>
          </a:bodyPr>
          <a:lstStyle>
            <a:defPPr>
              <a:defRPr lang="zh-CN"/>
            </a:defPPr>
            <a:lvl1pPr>
              <a:defRPr sz="2400" b="1">
                <a:latin typeface="隶书" panose="02010509060101010101" pitchFamily="49" charset="-122"/>
                <a:ea typeface="隶书" panose="02010509060101010101" pitchFamily="49" charset="-122"/>
                <a:cs typeface="Times New Roman" panose="02020603050405020304" pitchFamily="18" charset="0"/>
              </a:defRPr>
            </a:lvl1pPr>
          </a:lstStyle>
          <a:p>
            <a:r>
              <a:rPr lang="zh-CN" altLang="en-US" sz="1300" dirty="0"/>
              <a:t>Machine Intelligence and Translation Lab</a:t>
            </a:r>
          </a:p>
        </p:txBody>
      </p:sp>
    </p:spTree>
    <p:extLst>
      <p:ext uri="{BB962C8B-B14F-4D97-AF65-F5344CB8AC3E}">
        <p14:creationId xmlns:p14="http://schemas.microsoft.com/office/powerpoint/2010/main" val="389106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262947" cy="954107"/>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Knowledgeable Prompt-tuning: Incorporating Knowledge into Prompt Verbalizer for Text Classification</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1CDDF5A-B77F-4C6E-B35D-5F89B7A33557}"/>
              </a:ext>
            </a:extLst>
          </p:cNvPr>
          <p:cNvSpPr txBox="1"/>
          <p:nvPr/>
        </p:nvSpPr>
        <p:spPr>
          <a:xfrm>
            <a:off x="562707" y="1487567"/>
            <a:ext cx="11262947" cy="2059410"/>
          </a:xfrm>
          <a:prstGeom prst="rect">
            <a:avLst/>
          </a:prstGeom>
          <a:noFill/>
        </p:spPr>
        <p:txBody>
          <a:bodyPr wrap="square" rtlCol="0">
            <a:spAutoFit/>
          </a:bodyPr>
          <a:lstStyle/>
          <a:p>
            <a:pPr>
              <a:lnSpc>
                <a:spcPct val="150000"/>
              </a:lnSpc>
            </a:pPr>
            <a:r>
              <a:rPr lang="zh-CN" altLang="en-US" sz="2200" b="1" dirty="0">
                <a:latin typeface="Times New Roman" panose="02020603050405020304" pitchFamily="18" charset="0"/>
                <a:ea typeface="宋体" panose="02010600030101010101" pitchFamily="2" charset="-122"/>
              </a:rPr>
              <a:t>构建</a:t>
            </a:r>
            <a:r>
              <a:rPr lang="en-US" altLang="zh-CN" sz="2200" b="1" dirty="0">
                <a:latin typeface="Times New Roman" panose="02020603050405020304" pitchFamily="18" charset="0"/>
                <a:ea typeface="宋体" panose="02010600030101010101" pitchFamily="2" charset="-122"/>
              </a:rPr>
              <a:t>Verbalizer</a:t>
            </a:r>
            <a:r>
              <a:rPr lang="zh-CN" altLang="en-US" sz="2200" b="1" dirty="0">
                <a:latin typeface="Times New Roman" panose="02020603050405020304" pitchFamily="18" charset="0"/>
                <a:ea typeface="宋体" panose="02010600030101010101" pitchFamily="2" charset="-122"/>
              </a:rPr>
              <a:t>集合（</a:t>
            </a:r>
            <a:r>
              <a:rPr lang="en-US" altLang="zh-CN" sz="2200" b="1" dirty="0">
                <a:latin typeface="Times New Roman" panose="02020603050405020304" pitchFamily="18" charset="0"/>
                <a:ea typeface="宋体" panose="02010600030101010101" pitchFamily="2" charset="-122"/>
              </a:rPr>
              <a:t>zero-shot</a:t>
            </a:r>
            <a:r>
              <a:rPr lang="zh-CN" altLang="en-US" sz="2200" b="1" dirty="0">
                <a:latin typeface="Times New Roman" panose="02020603050405020304" pitchFamily="18" charset="0"/>
                <a:ea typeface="宋体" panose="02010600030101010101" pitchFamily="2" charset="-122"/>
              </a:rPr>
              <a:t>）</a:t>
            </a:r>
            <a:endParaRPr lang="en-US" altLang="zh-CN" sz="2200" b="1" dirty="0">
              <a:latin typeface="Times New Roman" panose="02020603050405020304" pitchFamily="18" charset="0"/>
              <a:ea typeface="宋体" panose="02010600030101010101" pitchFamily="2" charset="-122"/>
            </a:endParaRPr>
          </a:p>
          <a:p>
            <a:pPr>
              <a:lnSpc>
                <a:spcPct val="150000"/>
              </a:lnSpc>
            </a:pPr>
            <a:r>
              <a:rPr lang="zh-CN" altLang="en-US" sz="2200" dirty="0">
                <a:latin typeface="Times New Roman" panose="02020603050405020304" pitchFamily="18" charset="0"/>
                <a:ea typeface="宋体" panose="02010600030101010101" pitchFamily="2" charset="-122"/>
              </a:rPr>
              <a:t>最后是进行预测</a:t>
            </a:r>
            <a:endParaRPr lang="en-US" altLang="zh-CN" sz="2200" dirty="0">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因为</a:t>
            </a:r>
            <a:r>
              <a:rPr lang="en-US" altLang="zh-CN" sz="2200" dirty="0">
                <a:latin typeface="Times New Roman" panose="02020603050405020304" pitchFamily="18" charset="0"/>
                <a:ea typeface="宋体" panose="02010600030101010101" pitchFamily="2" charset="-122"/>
              </a:rPr>
              <a:t>zero-shot learning</a:t>
            </a:r>
            <a:r>
              <a:rPr lang="zh-CN" altLang="en-US" sz="2200" dirty="0">
                <a:latin typeface="Times New Roman" panose="02020603050405020304" pitchFamily="18" charset="0"/>
                <a:ea typeface="宋体" panose="02010600030101010101" pitchFamily="2" charset="-122"/>
              </a:rPr>
              <a:t>本身不涉及到训练，所以这里直接对一个类别的</a:t>
            </a:r>
            <a:r>
              <a:rPr lang="en-US" altLang="zh-CN" sz="2200" dirty="0">
                <a:latin typeface="Times New Roman" panose="02020603050405020304" pitchFamily="18" charset="0"/>
                <a:ea typeface="宋体" panose="02010600030101010101" pitchFamily="2" charset="-122"/>
              </a:rPr>
              <a:t>Verbalizer</a:t>
            </a:r>
            <a:r>
              <a:rPr lang="zh-CN" altLang="en-US" sz="2200" dirty="0">
                <a:latin typeface="Times New Roman" panose="02020603050405020304" pitchFamily="18" charset="0"/>
                <a:ea typeface="宋体" panose="02010600030101010101" pitchFamily="2" charset="-122"/>
              </a:rPr>
              <a:t>集合的词的先验概率进行平均，得到最高概率的那个类别，即预测出结果：</a:t>
            </a:r>
            <a:endParaRPr lang="en-US" altLang="zh-CN" sz="2200" dirty="0">
              <a:latin typeface="Times New Roman" panose="02020603050405020304" pitchFamily="18" charset="0"/>
              <a:ea typeface="宋体" panose="02010600030101010101" pitchFamily="2" charset="-122"/>
            </a:endParaRPr>
          </a:p>
        </p:txBody>
      </p:sp>
      <p:pic>
        <p:nvPicPr>
          <p:cNvPr id="5" name="图片 4">
            <a:extLst>
              <a:ext uri="{FF2B5EF4-FFF2-40B4-BE49-F238E27FC236}">
                <a16:creationId xmlns:a16="http://schemas.microsoft.com/office/drawing/2014/main" id="{263B00D8-7EBD-2F68-09B1-96E16E94902A}"/>
              </a:ext>
            </a:extLst>
          </p:cNvPr>
          <p:cNvPicPr>
            <a:picLocks noChangeAspect="1"/>
          </p:cNvPicPr>
          <p:nvPr/>
        </p:nvPicPr>
        <p:blipFill>
          <a:blip r:embed="rId3"/>
          <a:stretch>
            <a:fillRect/>
          </a:stretch>
        </p:blipFill>
        <p:spPr>
          <a:xfrm>
            <a:off x="3600233" y="3825474"/>
            <a:ext cx="4991533" cy="723963"/>
          </a:xfrm>
          <a:prstGeom prst="rect">
            <a:avLst/>
          </a:prstGeom>
        </p:spPr>
      </p:pic>
    </p:spTree>
    <p:extLst>
      <p:ext uri="{BB962C8B-B14F-4D97-AF65-F5344CB8AC3E}">
        <p14:creationId xmlns:p14="http://schemas.microsoft.com/office/powerpoint/2010/main" val="2685379378"/>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262947" cy="954107"/>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Knowledgeable Prompt-tuning: Incorporating Knowledge into Prompt Verbalizer for Text Classification</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D1CDDF5A-B77F-4C6E-B35D-5F89B7A33557}"/>
                  </a:ext>
                </a:extLst>
              </p:cNvPr>
              <p:cNvSpPr txBox="1"/>
              <p:nvPr/>
            </p:nvSpPr>
            <p:spPr>
              <a:xfrm>
                <a:off x="562707" y="1487567"/>
                <a:ext cx="11262947" cy="3582904"/>
              </a:xfrm>
              <a:prstGeom prst="rect">
                <a:avLst/>
              </a:prstGeom>
              <a:noFill/>
            </p:spPr>
            <p:txBody>
              <a:bodyPr wrap="square" rtlCol="0">
                <a:spAutoFit/>
              </a:bodyPr>
              <a:lstStyle/>
              <a:p>
                <a:pPr>
                  <a:lnSpc>
                    <a:spcPct val="150000"/>
                  </a:lnSpc>
                </a:pPr>
                <a:r>
                  <a:rPr lang="zh-CN" altLang="en-US" sz="2200" b="1" dirty="0">
                    <a:latin typeface="Times New Roman" panose="02020603050405020304" pitchFamily="18" charset="0"/>
                    <a:ea typeface="宋体" panose="02010600030101010101" pitchFamily="2" charset="-122"/>
                  </a:rPr>
                  <a:t>构建</a:t>
                </a:r>
                <a:r>
                  <a:rPr lang="en-US" altLang="zh-CN" sz="2200" b="1" dirty="0">
                    <a:latin typeface="Times New Roman" panose="02020603050405020304" pitchFamily="18" charset="0"/>
                    <a:ea typeface="宋体" panose="02010600030101010101" pitchFamily="2" charset="-122"/>
                  </a:rPr>
                  <a:t>Verbalizer</a:t>
                </a:r>
                <a:r>
                  <a:rPr lang="zh-CN" altLang="en-US" sz="2200" b="1" dirty="0">
                    <a:latin typeface="Times New Roman" panose="02020603050405020304" pitchFamily="18" charset="0"/>
                    <a:ea typeface="宋体" panose="02010600030101010101" pitchFamily="2" charset="-122"/>
                  </a:rPr>
                  <a:t>集合（</a:t>
                </a:r>
                <a:r>
                  <a:rPr lang="en-US" altLang="zh-CN" sz="2200" b="1" dirty="0">
                    <a:latin typeface="Times New Roman" panose="02020603050405020304" pitchFamily="18" charset="0"/>
                    <a:ea typeface="宋体" panose="02010600030101010101" pitchFamily="2" charset="-122"/>
                  </a:rPr>
                  <a:t>few-shot</a:t>
                </a:r>
                <a:r>
                  <a:rPr lang="zh-CN" altLang="en-US" sz="2200" b="1" dirty="0">
                    <a:latin typeface="Times New Roman" panose="02020603050405020304" pitchFamily="18" charset="0"/>
                    <a:ea typeface="宋体" panose="02010600030101010101" pitchFamily="2" charset="-122"/>
                  </a:rPr>
                  <a:t>）</a:t>
                </a:r>
                <a:endParaRPr lang="en-US" altLang="zh-CN" sz="2200" b="1" dirty="0">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en-US" altLang="zh-CN" sz="2200" dirty="0">
                    <a:latin typeface="Times New Roman" panose="02020603050405020304" pitchFamily="18" charset="0"/>
                    <a:ea typeface="宋体" panose="02010600030101010101" pitchFamily="2" charset="-122"/>
                  </a:rPr>
                  <a:t>few-shot learning</a:t>
                </a:r>
                <a:r>
                  <a:rPr lang="zh-CN" altLang="en-US" sz="2200" dirty="0">
                    <a:latin typeface="Times New Roman" panose="02020603050405020304" pitchFamily="18" charset="0"/>
                    <a:ea typeface="宋体" panose="02010600030101010101" pitchFamily="2" charset="-122"/>
                  </a:rPr>
                  <a:t>相比</a:t>
                </a:r>
                <a:r>
                  <a:rPr lang="en-US" altLang="zh-CN" sz="2200" dirty="0">
                    <a:latin typeface="Times New Roman" panose="02020603050405020304" pitchFamily="18" charset="0"/>
                    <a:ea typeface="宋体" panose="02010600030101010101" pitchFamily="2" charset="-122"/>
                  </a:rPr>
                  <a:t>zero-shot learning</a:t>
                </a:r>
                <a:r>
                  <a:rPr lang="zh-CN" altLang="en-US" sz="2200" dirty="0">
                    <a:latin typeface="Times New Roman" panose="02020603050405020304" pitchFamily="18" charset="0"/>
                    <a:ea typeface="宋体" panose="02010600030101010101" pitchFamily="2" charset="-122"/>
                  </a:rPr>
                  <a:t>而言，步骤就简单很多。因为</a:t>
                </a:r>
                <a:r>
                  <a:rPr lang="en-US" altLang="zh-CN" sz="2200" dirty="0">
                    <a:latin typeface="Times New Roman" panose="02020603050405020304" pitchFamily="18" charset="0"/>
                    <a:ea typeface="宋体" panose="02010600030101010101" pitchFamily="2" charset="-122"/>
                  </a:rPr>
                  <a:t>few-shot learning</a:t>
                </a:r>
                <a:r>
                  <a:rPr lang="zh-CN" altLang="en-US" sz="2200" dirty="0">
                    <a:latin typeface="Times New Roman" panose="02020603050405020304" pitchFamily="18" charset="0"/>
                    <a:ea typeface="宋体" panose="02010600030101010101" pitchFamily="2" charset="-122"/>
                  </a:rPr>
                  <a:t>有部分训练数据，所以就没有再使用</a:t>
                </a:r>
                <a:r>
                  <a:rPr lang="en-US" altLang="zh-CN" sz="2200" dirty="0">
                    <a:latin typeface="Times New Roman" panose="02020603050405020304" pitchFamily="18" charset="0"/>
                    <a:ea typeface="宋体" panose="02010600030101010101" pitchFamily="2" charset="-122"/>
                  </a:rPr>
                  <a:t>contextualized calibration</a:t>
                </a:r>
                <a:r>
                  <a:rPr lang="zh-CN" altLang="en-US" sz="2200" dirty="0">
                    <a:latin typeface="Times New Roman" panose="02020603050405020304" pitchFamily="18" charset="0"/>
                    <a:ea typeface="宋体" panose="02010600030101010101" pitchFamily="2" charset="-122"/>
                  </a:rPr>
                  <a:t>对先验概率进行纠正。这里只是加入了一个可学习的参数 </a:t>
                </a:r>
                <a14:m>
                  <m:oMath xmlns:m="http://schemas.openxmlformats.org/officeDocument/2006/math">
                    <m:sSub>
                      <m:sSubPr>
                        <m:ctrlPr>
                          <a:rPr lang="en-US" altLang="zh-CN" sz="2200" b="0" i="1" smtClean="0">
                            <a:latin typeface="Cambria Math" panose="02040503050406030204" pitchFamily="18" charset="0"/>
                            <a:ea typeface="宋体" panose="02010600030101010101" pitchFamily="2" charset="-122"/>
                          </a:rPr>
                        </m:ctrlPr>
                      </m:sSubPr>
                      <m:e>
                        <m:r>
                          <a:rPr lang="en-US" altLang="zh-CN" sz="2200" b="0" i="1" smtClean="0">
                            <a:latin typeface="Cambria Math" panose="02040503050406030204" pitchFamily="18" charset="0"/>
                            <a:ea typeface="宋体" panose="02010600030101010101" pitchFamily="2" charset="-122"/>
                          </a:rPr>
                          <m:t>𝑤</m:t>
                        </m:r>
                      </m:e>
                      <m:sub>
                        <m:r>
                          <a:rPr lang="en-US" altLang="zh-CN" sz="2200" b="0" i="1" smtClean="0">
                            <a:latin typeface="Cambria Math" panose="02040503050406030204" pitchFamily="18" charset="0"/>
                            <a:ea typeface="宋体" panose="02010600030101010101" pitchFamily="2" charset="-122"/>
                          </a:rPr>
                          <m:t>𝑣</m:t>
                        </m:r>
                      </m:sub>
                    </m:sSub>
                  </m:oMath>
                </a14:m>
                <a:r>
                  <a:rPr lang="zh-CN" altLang="en-US" sz="2200" dirty="0">
                    <a:latin typeface="Times New Roman" panose="02020603050405020304" pitchFamily="18" charset="0"/>
                    <a:ea typeface="宋体" panose="02010600030101010101" pitchFamily="2" charset="-122"/>
                  </a:rPr>
                  <a:t>，给每个</a:t>
                </a:r>
                <a:r>
                  <a:rPr lang="en-US" altLang="zh-CN" sz="2200" dirty="0">
                    <a:latin typeface="Times New Roman" panose="02020603050405020304" pitchFamily="18" charset="0"/>
                    <a:ea typeface="宋体" panose="02010600030101010101" pitchFamily="2" charset="-122"/>
                  </a:rPr>
                  <a:t>Verbalizer</a:t>
                </a:r>
                <a:r>
                  <a:rPr lang="zh-CN" altLang="en-US" sz="2200" dirty="0">
                    <a:latin typeface="Times New Roman" panose="02020603050405020304" pitchFamily="18" charset="0"/>
                    <a:ea typeface="宋体" panose="02010600030101010101" pitchFamily="2" charset="-122"/>
                  </a:rPr>
                  <a:t>集合中词给予不同的权重：</a:t>
                </a:r>
                <a:endParaRPr lang="en-US" altLang="zh-CN" sz="2200" dirty="0">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endParaRPr lang="en-US" altLang="zh-CN" sz="2200" dirty="0">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endParaRPr lang="en-US" altLang="zh-CN" sz="2200" dirty="0">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在预测的时候，也就是将这个权重加入到先验概率中，然后取先验概率最大的那个类别</a:t>
                </a:r>
                <a:endParaRPr lang="en-US" altLang="zh-CN" sz="2200" dirty="0">
                  <a:latin typeface="Times New Roman" panose="02020603050405020304" pitchFamily="18" charset="0"/>
                  <a:ea typeface="宋体" panose="02010600030101010101" pitchFamily="2" charset="-122"/>
                </a:endParaRPr>
              </a:p>
            </p:txBody>
          </p:sp>
        </mc:Choice>
        <mc:Fallback>
          <p:sp>
            <p:nvSpPr>
              <p:cNvPr id="3" name="文本框 2">
                <a:extLst>
                  <a:ext uri="{FF2B5EF4-FFF2-40B4-BE49-F238E27FC236}">
                    <a16:creationId xmlns:a16="http://schemas.microsoft.com/office/drawing/2014/main" id="{D1CDDF5A-B77F-4C6E-B35D-5F89B7A33557}"/>
                  </a:ext>
                </a:extLst>
              </p:cNvPr>
              <p:cNvSpPr txBox="1">
                <a:spLocks noRot="1" noChangeAspect="1" noMove="1" noResize="1" noEditPoints="1" noAdjustHandles="1" noChangeArrowheads="1" noChangeShapeType="1" noTextEdit="1"/>
              </p:cNvSpPr>
              <p:nvPr/>
            </p:nvSpPr>
            <p:spPr>
              <a:xfrm>
                <a:off x="562707" y="1487567"/>
                <a:ext cx="11262947" cy="3582904"/>
              </a:xfrm>
              <a:prstGeom prst="rect">
                <a:avLst/>
              </a:prstGeom>
              <a:blipFill>
                <a:blip r:embed="rId3"/>
                <a:stretch>
                  <a:fillRect l="-703" r="-487" b="-221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E4B1A013-241D-40FE-762F-EB6E21BDA1F4}"/>
              </a:ext>
            </a:extLst>
          </p:cNvPr>
          <p:cNvPicPr>
            <a:picLocks noChangeAspect="1"/>
          </p:cNvPicPr>
          <p:nvPr/>
        </p:nvPicPr>
        <p:blipFill>
          <a:blip r:embed="rId4"/>
          <a:stretch>
            <a:fillRect/>
          </a:stretch>
        </p:blipFill>
        <p:spPr>
          <a:xfrm>
            <a:off x="4562930" y="3582522"/>
            <a:ext cx="2796782" cy="815411"/>
          </a:xfrm>
          <a:prstGeom prst="rect">
            <a:avLst/>
          </a:prstGeom>
        </p:spPr>
      </p:pic>
      <p:pic>
        <p:nvPicPr>
          <p:cNvPr id="9" name="图片 8">
            <a:extLst>
              <a:ext uri="{FF2B5EF4-FFF2-40B4-BE49-F238E27FC236}">
                <a16:creationId xmlns:a16="http://schemas.microsoft.com/office/drawing/2014/main" id="{23ADB822-06D7-309E-27D8-B34887462664}"/>
              </a:ext>
            </a:extLst>
          </p:cNvPr>
          <p:cNvPicPr>
            <a:picLocks noChangeAspect="1"/>
          </p:cNvPicPr>
          <p:nvPr/>
        </p:nvPicPr>
        <p:blipFill>
          <a:blip r:embed="rId5"/>
          <a:stretch>
            <a:fillRect/>
          </a:stretch>
        </p:blipFill>
        <p:spPr>
          <a:xfrm>
            <a:off x="3901841" y="5117917"/>
            <a:ext cx="3863879" cy="1587261"/>
          </a:xfrm>
          <a:prstGeom prst="rect">
            <a:avLst/>
          </a:prstGeom>
        </p:spPr>
      </p:pic>
    </p:spTree>
    <p:extLst>
      <p:ext uri="{BB962C8B-B14F-4D97-AF65-F5344CB8AC3E}">
        <p14:creationId xmlns:p14="http://schemas.microsoft.com/office/powerpoint/2010/main" val="227238154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262947" cy="954107"/>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Knowledgeable Prompt-tuning: Incorporating Knowledge into Prompt Verbalizer for Text Classification</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1CDDF5A-B77F-4C6E-B35D-5F89B7A33557}"/>
              </a:ext>
            </a:extLst>
          </p:cNvPr>
          <p:cNvSpPr txBox="1"/>
          <p:nvPr/>
        </p:nvSpPr>
        <p:spPr>
          <a:xfrm>
            <a:off x="5146464" y="4719865"/>
            <a:ext cx="1414949" cy="535916"/>
          </a:xfrm>
          <a:prstGeom prst="rect">
            <a:avLst/>
          </a:prstGeom>
          <a:noFill/>
        </p:spPr>
        <p:txBody>
          <a:bodyPr wrap="square" rtlCol="0">
            <a:spAutoFit/>
          </a:bodyPr>
          <a:lstStyle/>
          <a:p>
            <a:pPr>
              <a:lnSpc>
                <a:spcPct val="150000"/>
              </a:lnSpc>
            </a:pPr>
            <a:r>
              <a:rPr lang="en-US" altLang="zh-CN" sz="2200" dirty="0">
                <a:latin typeface="Times New Roman" panose="02020603050405020304" pitchFamily="18" charset="0"/>
                <a:ea typeface="宋体" panose="02010600030101010101" pitchFamily="2" charset="-122"/>
              </a:rPr>
              <a:t>Zero-shot</a:t>
            </a:r>
          </a:p>
        </p:txBody>
      </p:sp>
      <p:pic>
        <p:nvPicPr>
          <p:cNvPr id="5" name="图片 4">
            <a:extLst>
              <a:ext uri="{FF2B5EF4-FFF2-40B4-BE49-F238E27FC236}">
                <a16:creationId xmlns:a16="http://schemas.microsoft.com/office/drawing/2014/main" id="{9E3623A7-6A35-5793-3F8B-D40C7D4A2F5C}"/>
              </a:ext>
            </a:extLst>
          </p:cNvPr>
          <p:cNvPicPr>
            <a:picLocks noChangeAspect="1"/>
          </p:cNvPicPr>
          <p:nvPr/>
        </p:nvPicPr>
        <p:blipFill>
          <a:blip r:embed="rId3"/>
          <a:stretch>
            <a:fillRect/>
          </a:stretch>
        </p:blipFill>
        <p:spPr>
          <a:xfrm>
            <a:off x="1510940" y="2624183"/>
            <a:ext cx="9000000" cy="2095682"/>
          </a:xfrm>
          <a:prstGeom prst="rect">
            <a:avLst/>
          </a:prstGeom>
        </p:spPr>
      </p:pic>
    </p:spTree>
    <p:extLst>
      <p:ext uri="{BB962C8B-B14F-4D97-AF65-F5344CB8AC3E}">
        <p14:creationId xmlns:p14="http://schemas.microsoft.com/office/powerpoint/2010/main" val="399801871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262947" cy="954107"/>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Knowledgeable Prompt-tuning: Incorporating Knowledge into Prompt Verbalizer for Text Classification</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1CDDF5A-B77F-4C6E-B35D-5F89B7A33557}"/>
              </a:ext>
            </a:extLst>
          </p:cNvPr>
          <p:cNvSpPr txBox="1"/>
          <p:nvPr/>
        </p:nvSpPr>
        <p:spPr>
          <a:xfrm>
            <a:off x="5132287" y="5357819"/>
            <a:ext cx="1414949" cy="535916"/>
          </a:xfrm>
          <a:prstGeom prst="rect">
            <a:avLst/>
          </a:prstGeom>
          <a:noFill/>
        </p:spPr>
        <p:txBody>
          <a:bodyPr wrap="square" rtlCol="0">
            <a:spAutoFit/>
          </a:bodyPr>
          <a:lstStyle/>
          <a:p>
            <a:pPr>
              <a:lnSpc>
                <a:spcPct val="150000"/>
              </a:lnSpc>
            </a:pPr>
            <a:r>
              <a:rPr lang="en-US" altLang="zh-CN" sz="2200" dirty="0">
                <a:latin typeface="Times New Roman" panose="02020603050405020304" pitchFamily="18" charset="0"/>
                <a:ea typeface="宋体" panose="02010600030101010101" pitchFamily="2" charset="-122"/>
              </a:rPr>
              <a:t>Few-shot</a:t>
            </a:r>
          </a:p>
        </p:txBody>
      </p:sp>
      <p:pic>
        <p:nvPicPr>
          <p:cNvPr id="7" name="图片 6">
            <a:extLst>
              <a:ext uri="{FF2B5EF4-FFF2-40B4-BE49-F238E27FC236}">
                <a16:creationId xmlns:a16="http://schemas.microsoft.com/office/drawing/2014/main" id="{D0AF8766-64F1-1EFA-37F4-716C7E1A7FA0}"/>
              </a:ext>
            </a:extLst>
          </p:cNvPr>
          <p:cNvPicPr>
            <a:picLocks noChangeAspect="1"/>
          </p:cNvPicPr>
          <p:nvPr/>
        </p:nvPicPr>
        <p:blipFill>
          <a:blip r:embed="rId3"/>
          <a:stretch>
            <a:fillRect/>
          </a:stretch>
        </p:blipFill>
        <p:spPr>
          <a:xfrm>
            <a:off x="1672206" y="1653568"/>
            <a:ext cx="8847587" cy="3749365"/>
          </a:xfrm>
          <a:prstGeom prst="rect">
            <a:avLst/>
          </a:prstGeom>
        </p:spPr>
      </p:pic>
    </p:spTree>
    <p:extLst>
      <p:ext uri="{BB962C8B-B14F-4D97-AF65-F5344CB8AC3E}">
        <p14:creationId xmlns:p14="http://schemas.microsoft.com/office/powerpoint/2010/main" val="3129176797"/>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262947" cy="954107"/>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Knowledgeable Prompt-tuning: Incorporating Knowledge into Prompt Verbalizer for Text Classification</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D1CDDF5A-B77F-4C6E-B35D-5F89B7A33557}"/>
                  </a:ext>
                </a:extLst>
              </p:cNvPr>
              <p:cNvSpPr txBox="1"/>
              <p:nvPr/>
            </p:nvSpPr>
            <p:spPr>
              <a:xfrm>
                <a:off x="562707" y="1653568"/>
                <a:ext cx="10263657" cy="545149"/>
              </a:xfrm>
              <a:prstGeom prst="rect">
                <a:avLst/>
              </a:prstGeom>
              <a:noFill/>
            </p:spPr>
            <p:txBody>
              <a:bodyPr wrap="square" rtlCol="0">
                <a:spAutoFit/>
              </a:bodyPr>
              <a:lstStyle/>
              <a:p>
                <a:pPr>
                  <a:lnSpc>
                    <a:spcPct val="150000"/>
                  </a:lnSpc>
                </a:pPr>
                <a:r>
                  <a:rPr lang="zh-CN" altLang="en-US" sz="2200" dirty="0">
                    <a:latin typeface="Times New Roman" panose="02020603050405020304" pitchFamily="18" charset="0"/>
                    <a:ea typeface="宋体" panose="02010600030101010101" pitchFamily="2" charset="-122"/>
                  </a:rPr>
                  <a:t>针对</a:t>
                </a:r>
                <a:r>
                  <a:rPr lang="en-US" altLang="zh-CN" sz="2200" dirty="0">
                    <a:latin typeface="Times New Roman" panose="02020603050405020304" pitchFamily="18" charset="0"/>
                    <a:ea typeface="宋体" panose="02010600030101010101" pitchFamily="2" charset="-122"/>
                  </a:rPr>
                  <a:t>zero-shot learning</a:t>
                </a:r>
                <a:r>
                  <a:rPr lang="zh-CN" altLang="en-US" sz="2200" dirty="0">
                    <a:latin typeface="Times New Roman" panose="02020603050405020304" pitchFamily="18" charset="0"/>
                    <a:ea typeface="宋体" panose="02010600030101010101" pitchFamily="2" charset="-122"/>
                  </a:rPr>
                  <a:t>的实验，论文探讨了</a:t>
                </a:r>
                <a14:m>
                  <m:oMath xmlns:m="http://schemas.openxmlformats.org/officeDocument/2006/math">
                    <m:acc>
                      <m:accPr>
                        <m:chr m:val="̃"/>
                        <m:ctrlPr>
                          <a:rPr lang="zh-CN" altLang="en-US" sz="2200" i="1" smtClean="0">
                            <a:latin typeface="Cambria Math" panose="02040503050406030204" pitchFamily="18" charset="0"/>
                            <a:ea typeface="宋体" panose="02010600030101010101" pitchFamily="2" charset="-122"/>
                          </a:rPr>
                        </m:ctrlPr>
                      </m:accPr>
                      <m:e>
                        <m:r>
                          <a:rPr lang="en-US" altLang="zh-CN" sz="2200" b="0" i="1" smtClean="0">
                            <a:latin typeface="Cambria Math" panose="02040503050406030204" pitchFamily="18" charset="0"/>
                            <a:ea typeface="宋体" panose="02010600030101010101" pitchFamily="2" charset="-122"/>
                          </a:rPr>
                          <m:t>𝐶</m:t>
                        </m:r>
                      </m:e>
                    </m:acc>
                  </m:oMath>
                </a14:m>
                <a:r>
                  <a:rPr lang="zh-CN" altLang="en-US" sz="2200" dirty="0">
                    <a:latin typeface="Times New Roman" panose="02020603050405020304" pitchFamily="18" charset="0"/>
                    <a:ea typeface="宋体" panose="02010600030101010101" pitchFamily="2" charset="-122"/>
                  </a:rPr>
                  <a:t>设置多少对实验结果的影响有多大</a:t>
                </a:r>
                <a:endParaRPr lang="en-US" altLang="zh-CN" sz="2200" dirty="0">
                  <a:latin typeface="Times New Roman" panose="02020603050405020304" pitchFamily="18" charset="0"/>
                  <a:ea typeface="宋体" panose="02010600030101010101" pitchFamily="2" charset="-122"/>
                </a:endParaRPr>
              </a:p>
            </p:txBody>
          </p:sp>
        </mc:Choice>
        <mc:Fallback>
          <p:sp>
            <p:nvSpPr>
              <p:cNvPr id="3" name="文本框 2">
                <a:extLst>
                  <a:ext uri="{FF2B5EF4-FFF2-40B4-BE49-F238E27FC236}">
                    <a16:creationId xmlns:a16="http://schemas.microsoft.com/office/drawing/2014/main" id="{D1CDDF5A-B77F-4C6E-B35D-5F89B7A33557}"/>
                  </a:ext>
                </a:extLst>
              </p:cNvPr>
              <p:cNvSpPr txBox="1">
                <a:spLocks noRot="1" noChangeAspect="1" noMove="1" noResize="1" noEditPoints="1" noAdjustHandles="1" noChangeArrowheads="1" noChangeShapeType="1" noTextEdit="1"/>
              </p:cNvSpPr>
              <p:nvPr/>
            </p:nvSpPr>
            <p:spPr>
              <a:xfrm>
                <a:off x="562707" y="1653568"/>
                <a:ext cx="10263657" cy="545149"/>
              </a:xfrm>
              <a:prstGeom prst="rect">
                <a:avLst/>
              </a:prstGeom>
              <a:blipFill>
                <a:blip r:embed="rId3"/>
                <a:stretch>
                  <a:fillRect l="-772" b="-22222"/>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5AB2B904-50D2-0F27-41F1-FEF2BA93C65E}"/>
              </a:ext>
            </a:extLst>
          </p:cNvPr>
          <p:cNvPicPr>
            <a:picLocks noChangeAspect="1"/>
          </p:cNvPicPr>
          <p:nvPr/>
        </p:nvPicPr>
        <p:blipFill>
          <a:blip r:embed="rId4"/>
          <a:stretch>
            <a:fillRect/>
          </a:stretch>
        </p:blipFill>
        <p:spPr>
          <a:xfrm>
            <a:off x="2752285" y="2453587"/>
            <a:ext cx="6001854" cy="3854484"/>
          </a:xfrm>
          <a:prstGeom prst="rect">
            <a:avLst/>
          </a:prstGeom>
        </p:spPr>
      </p:pic>
    </p:spTree>
    <p:extLst>
      <p:ext uri="{BB962C8B-B14F-4D97-AF65-F5344CB8AC3E}">
        <p14:creationId xmlns:p14="http://schemas.microsoft.com/office/powerpoint/2010/main" val="3297413473"/>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262947" cy="954107"/>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Knowledgeable Prompt-tuning: Incorporating Knowledge into Prompt Verbalizer for Text Classification</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1CDDF5A-B77F-4C6E-B35D-5F89B7A33557}"/>
              </a:ext>
            </a:extLst>
          </p:cNvPr>
          <p:cNvSpPr txBox="1"/>
          <p:nvPr/>
        </p:nvSpPr>
        <p:spPr>
          <a:xfrm>
            <a:off x="562707" y="1653568"/>
            <a:ext cx="10263657" cy="1043747"/>
          </a:xfrm>
          <a:prstGeom prst="rect">
            <a:avLst/>
          </a:prstGeom>
          <a:noFill/>
        </p:spPr>
        <p:txBody>
          <a:bodyPr wrap="square" rtlCol="0">
            <a:spAutoFit/>
          </a:bodyPr>
          <a:lstStyle/>
          <a:p>
            <a:pPr>
              <a:lnSpc>
                <a:spcPct val="150000"/>
              </a:lnSpc>
            </a:pPr>
            <a:r>
              <a:rPr lang="zh-CN" altLang="en-US" sz="2200" dirty="0">
                <a:latin typeface="Times New Roman" panose="02020603050405020304" pitchFamily="18" charset="0"/>
                <a:ea typeface="宋体" panose="02010600030101010101" pitchFamily="2" charset="-122"/>
              </a:rPr>
              <a:t>这里的实验分析一下分类正确的数据的</a:t>
            </a:r>
            <a:r>
              <a:rPr lang="en-US" altLang="zh-CN" sz="2200" dirty="0">
                <a:latin typeface="Times New Roman" panose="02020603050405020304" pitchFamily="18" charset="0"/>
                <a:ea typeface="宋体" panose="02010600030101010101" pitchFamily="2" charset="-122"/>
              </a:rPr>
              <a:t>MASK</a:t>
            </a:r>
            <a:r>
              <a:rPr lang="zh-CN" altLang="en-US" sz="2200" dirty="0">
                <a:latin typeface="Times New Roman" panose="02020603050405020304" pitchFamily="18" charset="0"/>
                <a:ea typeface="宋体" panose="02010600030101010101" pitchFamily="2" charset="-122"/>
              </a:rPr>
              <a:t>位置预测出来的词的一般都有哪些（按频率统计的），这里针对</a:t>
            </a:r>
            <a:r>
              <a:rPr lang="en-US" altLang="zh-CN" sz="2200" dirty="0">
                <a:latin typeface="Times New Roman" panose="02020603050405020304" pitchFamily="18" charset="0"/>
                <a:ea typeface="宋体" panose="02010600030101010101" pitchFamily="2" charset="-122"/>
              </a:rPr>
              <a:t>politics</a:t>
            </a:r>
            <a:r>
              <a:rPr lang="zh-CN" altLang="en-US" sz="2200" dirty="0">
                <a:latin typeface="Times New Roman" panose="02020603050405020304" pitchFamily="18" charset="0"/>
                <a:ea typeface="宋体" panose="02010600030101010101" pitchFamily="2" charset="-122"/>
              </a:rPr>
              <a:t>和</a:t>
            </a:r>
            <a:r>
              <a:rPr lang="en-US" altLang="zh-CN" sz="2200" dirty="0">
                <a:latin typeface="Times New Roman" panose="02020603050405020304" pitchFamily="18" charset="0"/>
                <a:ea typeface="宋体" panose="02010600030101010101" pitchFamily="2" charset="-122"/>
              </a:rPr>
              <a:t>sports</a:t>
            </a:r>
            <a:r>
              <a:rPr lang="zh-CN" altLang="en-US" sz="2200" dirty="0">
                <a:latin typeface="Times New Roman" panose="02020603050405020304" pitchFamily="18" charset="0"/>
                <a:ea typeface="宋体" panose="02010600030101010101" pitchFamily="2" charset="-122"/>
              </a:rPr>
              <a:t>两个词，计算了相关的词。</a:t>
            </a:r>
            <a:endParaRPr lang="en-US" altLang="zh-CN" sz="2200" dirty="0">
              <a:latin typeface="Times New Roman" panose="02020603050405020304" pitchFamily="18" charset="0"/>
              <a:ea typeface="宋体" panose="02010600030101010101" pitchFamily="2" charset="-122"/>
            </a:endParaRPr>
          </a:p>
        </p:txBody>
      </p:sp>
      <p:pic>
        <p:nvPicPr>
          <p:cNvPr id="5" name="图片 4">
            <a:extLst>
              <a:ext uri="{FF2B5EF4-FFF2-40B4-BE49-F238E27FC236}">
                <a16:creationId xmlns:a16="http://schemas.microsoft.com/office/drawing/2014/main" id="{EDEAB024-03C9-9EC0-7882-E993C0C378C8}"/>
              </a:ext>
            </a:extLst>
          </p:cNvPr>
          <p:cNvPicPr>
            <a:picLocks noChangeAspect="1"/>
          </p:cNvPicPr>
          <p:nvPr/>
        </p:nvPicPr>
        <p:blipFill>
          <a:blip r:embed="rId3"/>
          <a:stretch>
            <a:fillRect/>
          </a:stretch>
        </p:blipFill>
        <p:spPr>
          <a:xfrm>
            <a:off x="3288936" y="2750286"/>
            <a:ext cx="4743660" cy="3904299"/>
          </a:xfrm>
          <a:prstGeom prst="rect">
            <a:avLst/>
          </a:prstGeom>
        </p:spPr>
      </p:pic>
    </p:spTree>
    <p:extLst>
      <p:ext uri="{BB962C8B-B14F-4D97-AF65-F5344CB8AC3E}">
        <p14:creationId xmlns:p14="http://schemas.microsoft.com/office/powerpoint/2010/main" val="1819321478"/>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262947" cy="954107"/>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Knowledgeable Prompt-tuning: Incorporating Knowledge into Prompt Verbalizer for Text Classification</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1CDDF5A-B77F-4C6E-B35D-5F89B7A33557}"/>
              </a:ext>
            </a:extLst>
          </p:cNvPr>
          <p:cNvSpPr txBox="1"/>
          <p:nvPr/>
        </p:nvSpPr>
        <p:spPr>
          <a:xfrm>
            <a:off x="562707" y="1653568"/>
            <a:ext cx="10263657" cy="1043747"/>
          </a:xfrm>
          <a:prstGeom prst="rect">
            <a:avLst/>
          </a:prstGeom>
          <a:noFill/>
        </p:spPr>
        <p:txBody>
          <a:bodyPr wrap="square" rtlCol="0">
            <a:spAutoFit/>
          </a:bodyPr>
          <a:lstStyle/>
          <a:p>
            <a:pPr>
              <a:lnSpc>
                <a:spcPct val="150000"/>
              </a:lnSpc>
            </a:pPr>
            <a:r>
              <a:rPr lang="zh-CN" altLang="en-US" sz="2200" dirty="0">
                <a:latin typeface="Times New Roman" panose="02020603050405020304" pitchFamily="18" charset="0"/>
                <a:ea typeface="宋体" panose="02010600030101010101" pitchFamily="2" charset="-122"/>
              </a:rPr>
              <a:t>这里的实验分析一下分类正确的数据的</a:t>
            </a:r>
            <a:r>
              <a:rPr lang="en-US" altLang="zh-CN" sz="2200" dirty="0">
                <a:latin typeface="Times New Roman" panose="02020603050405020304" pitchFamily="18" charset="0"/>
                <a:ea typeface="宋体" panose="02010600030101010101" pitchFamily="2" charset="-122"/>
              </a:rPr>
              <a:t>MASK</a:t>
            </a:r>
            <a:r>
              <a:rPr lang="zh-CN" altLang="en-US" sz="2200" dirty="0">
                <a:latin typeface="Times New Roman" panose="02020603050405020304" pitchFamily="18" charset="0"/>
                <a:ea typeface="宋体" panose="02010600030101010101" pitchFamily="2" charset="-122"/>
              </a:rPr>
              <a:t>位置预测出来的词的一般都有哪些（按频率统计的），这里针对</a:t>
            </a:r>
            <a:r>
              <a:rPr lang="en-US" altLang="zh-CN" sz="2200" dirty="0">
                <a:latin typeface="Times New Roman" panose="02020603050405020304" pitchFamily="18" charset="0"/>
                <a:ea typeface="宋体" panose="02010600030101010101" pitchFamily="2" charset="-122"/>
              </a:rPr>
              <a:t>politics</a:t>
            </a:r>
            <a:r>
              <a:rPr lang="zh-CN" altLang="en-US" sz="2200" dirty="0">
                <a:latin typeface="Times New Roman" panose="02020603050405020304" pitchFamily="18" charset="0"/>
                <a:ea typeface="宋体" panose="02010600030101010101" pitchFamily="2" charset="-122"/>
              </a:rPr>
              <a:t>和</a:t>
            </a:r>
            <a:r>
              <a:rPr lang="en-US" altLang="zh-CN" sz="2200" dirty="0">
                <a:latin typeface="Times New Roman" panose="02020603050405020304" pitchFamily="18" charset="0"/>
                <a:ea typeface="宋体" panose="02010600030101010101" pitchFamily="2" charset="-122"/>
              </a:rPr>
              <a:t>sports</a:t>
            </a:r>
            <a:r>
              <a:rPr lang="zh-CN" altLang="en-US" sz="2200" dirty="0">
                <a:latin typeface="Times New Roman" panose="02020603050405020304" pitchFamily="18" charset="0"/>
                <a:ea typeface="宋体" panose="02010600030101010101" pitchFamily="2" charset="-122"/>
              </a:rPr>
              <a:t>两个词，计算了相关的词。</a:t>
            </a:r>
            <a:endParaRPr lang="en-US" altLang="zh-CN" sz="2200" dirty="0">
              <a:latin typeface="Times New Roman" panose="02020603050405020304" pitchFamily="18" charset="0"/>
              <a:ea typeface="宋体" panose="02010600030101010101" pitchFamily="2" charset="-122"/>
            </a:endParaRPr>
          </a:p>
        </p:txBody>
      </p:sp>
      <p:pic>
        <p:nvPicPr>
          <p:cNvPr id="5" name="图片 4">
            <a:extLst>
              <a:ext uri="{FF2B5EF4-FFF2-40B4-BE49-F238E27FC236}">
                <a16:creationId xmlns:a16="http://schemas.microsoft.com/office/drawing/2014/main" id="{EDEAB024-03C9-9EC0-7882-E993C0C378C8}"/>
              </a:ext>
            </a:extLst>
          </p:cNvPr>
          <p:cNvPicPr>
            <a:picLocks noChangeAspect="1"/>
          </p:cNvPicPr>
          <p:nvPr/>
        </p:nvPicPr>
        <p:blipFill>
          <a:blip r:embed="rId3"/>
          <a:stretch>
            <a:fillRect/>
          </a:stretch>
        </p:blipFill>
        <p:spPr>
          <a:xfrm>
            <a:off x="3288936" y="2750286"/>
            <a:ext cx="4743660" cy="3904299"/>
          </a:xfrm>
          <a:prstGeom prst="rect">
            <a:avLst/>
          </a:prstGeom>
        </p:spPr>
      </p:pic>
    </p:spTree>
    <p:extLst>
      <p:ext uri="{BB962C8B-B14F-4D97-AF65-F5344CB8AC3E}">
        <p14:creationId xmlns:p14="http://schemas.microsoft.com/office/powerpoint/2010/main" val="3413343206"/>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508791" cy="523220"/>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CPT: Colorful Prompt Tuning for Pre-trained Vision-Language Models</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1CDDF5A-B77F-4C6E-B35D-5F89B7A33557}"/>
              </a:ext>
            </a:extLst>
          </p:cNvPr>
          <p:cNvSpPr txBox="1"/>
          <p:nvPr/>
        </p:nvSpPr>
        <p:spPr>
          <a:xfrm>
            <a:off x="2035593" y="1773668"/>
            <a:ext cx="6211591" cy="1133965"/>
          </a:xfrm>
          <a:prstGeom prst="rect">
            <a:avLst/>
          </a:prstGeom>
          <a:noFill/>
        </p:spPr>
        <p:txBody>
          <a:bodyPr wrap="square" rtlCol="0">
            <a:spAutoFit/>
          </a:bodyPr>
          <a:lstStyle/>
          <a:p>
            <a:pPr>
              <a:lnSpc>
                <a:spcPct val="150000"/>
              </a:lnSpc>
            </a:pPr>
            <a:r>
              <a:rPr lang="en-US" altLang="zh-CN" sz="2400" b="1" dirty="0">
                <a:latin typeface="Times New Roman" panose="02020603050405020304" pitchFamily="18" charset="0"/>
                <a:ea typeface="宋体" panose="02010600030101010101" pitchFamily="2" charset="-122"/>
              </a:rPr>
              <a:t>Publisher</a:t>
            </a:r>
            <a:r>
              <a:rPr lang="zh-CN" altLang="en-US"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a:p>
            <a:pPr>
              <a:lnSpc>
                <a:spcPct val="150000"/>
              </a:lnSpc>
            </a:pPr>
            <a:r>
              <a:rPr lang="en-US" altLang="zh-CN" sz="2400" b="1" dirty="0">
                <a:latin typeface="Times New Roman" panose="02020603050405020304" pitchFamily="18" charset="0"/>
                <a:ea typeface="宋体" panose="02010600030101010101" pitchFamily="2" charset="-122"/>
              </a:rPr>
              <a:t>URL</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https://arxiv.org/pdf/2109.11797.pdf</a:t>
            </a:r>
            <a:endParaRPr lang="zh-CN" altLang="en-US" sz="2400" b="1" dirty="0">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1DF07402-B461-72EC-094A-E6A7BA643E4A}"/>
              </a:ext>
            </a:extLst>
          </p:cNvPr>
          <p:cNvPicPr>
            <a:picLocks noChangeAspect="1"/>
          </p:cNvPicPr>
          <p:nvPr/>
        </p:nvPicPr>
        <p:blipFill>
          <a:blip r:embed="rId3"/>
          <a:stretch>
            <a:fillRect/>
          </a:stretch>
        </p:blipFill>
        <p:spPr>
          <a:xfrm>
            <a:off x="1947979" y="2999418"/>
            <a:ext cx="8055038" cy="2659610"/>
          </a:xfrm>
          <a:prstGeom prst="rect">
            <a:avLst/>
          </a:prstGeom>
        </p:spPr>
      </p:pic>
    </p:spTree>
    <p:extLst>
      <p:ext uri="{BB962C8B-B14F-4D97-AF65-F5344CB8AC3E}">
        <p14:creationId xmlns:p14="http://schemas.microsoft.com/office/powerpoint/2010/main" val="1116518973"/>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262947" cy="523220"/>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CPT: Colorful Prompt Tuning for Pre-trained Vision-Language Models</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1CDDF5A-B77F-4C6E-B35D-5F89B7A33557}"/>
              </a:ext>
            </a:extLst>
          </p:cNvPr>
          <p:cNvSpPr txBox="1"/>
          <p:nvPr/>
        </p:nvSpPr>
        <p:spPr>
          <a:xfrm>
            <a:off x="562707" y="1487567"/>
            <a:ext cx="11262947" cy="4090735"/>
          </a:xfrm>
          <a:prstGeom prst="rect">
            <a:avLst/>
          </a:prstGeom>
          <a:noFill/>
        </p:spPr>
        <p:txBody>
          <a:bodyPr wrap="square" rtlCol="0">
            <a:spAutoFit/>
          </a:bodyPr>
          <a:lstStyle/>
          <a:p>
            <a:pPr>
              <a:lnSpc>
                <a:spcPct val="150000"/>
              </a:lnSpc>
            </a:pPr>
            <a:r>
              <a:rPr lang="en-US" altLang="zh-CN" sz="2200" b="1" dirty="0">
                <a:latin typeface="Times New Roman" panose="02020603050405020304" pitchFamily="18" charset="0"/>
                <a:ea typeface="宋体" panose="02010600030101010101" pitchFamily="2" charset="-122"/>
              </a:rPr>
              <a:t>Motivation</a:t>
            </a: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预训练的视觉语言模型 </a:t>
            </a:r>
            <a:r>
              <a:rPr lang="en-US" altLang="zh-CN" sz="2200" dirty="0">
                <a:latin typeface="Times New Roman" panose="02020603050405020304" pitchFamily="18" charset="0"/>
                <a:ea typeface="宋体" panose="02010600030101010101" pitchFamily="2" charset="-122"/>
              </a:rPr>
              <a:t>(VL-PTMs) </a:t>
            </a:r>
            <a:r>
              <a:rPr lang="zh-CN" altLang="en-US" sz="2200" dirty="0">
                <a:latin typeface="Times New Roman" panose="02020603050405020304" pitchFamily="18" charset="0"/>
                <a:ea typeface="宋体" panose="02010600030101010101" pitchFamily="2" charset="-122"/>
              </a:rPr>
              <a:t>促进了各种跨模态任务。</a:t>
            </a: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作者认为</a:t>
            </a:r>
            <a:r>
              <a:rPr lang="en-US" altLang="zh-CN" sz="2200" dirty="0">
                <a:latin typeface="Times New Roman" panose="02020603050405020304" pitchFamily="18" charset="0"/>
                <a:ea typeface="宋体" panose="02010600030101010101" pitchFamily="2" charset="-122"/>
              </a:rPr>
              <a:t>VL-PTMs</a:t>
            </a:r>
            <a:r>
              <a:rPr lang="zh-CN" altLang="en-US" sz="2200" dirty="0">
                <a:latin typeface="Times New Roman" panose="02020603050405020304" pitchFamily="18" charset="0"/>
                <a:ea typeface="宋体" panose="02010600030101010101" pitchFamily="2" charset="-122"/>
              </a:rPr>
              <a:t>模型</a:t>
            </a:r>
            <a:r>
              <a:rPr lang="en-US" altLang="zh-CN" sz="2200" dirty="0">
                <a:latin typeface="Times New Roman" panose="02020603050405020304" pitchFamily="18" charset="0"/>
                <a:ea typeface="宋体" panose="02010600030101010101" pitchFamily="2" charset="-122"/>
              </a:rPr>
              <a:t>pre-training</a:t>
            </a:r>
            <a:r>
              <a:rPr lang="zh-CN" altLang="en-US" sz="2200" dirty="0">
                <a:latin typeface="Times New Roman" panose="02020603050405020304" pitchFamily="18" charset="0"/>
                <a:ea typeface="宋体" panose="02010600030101010101" pitchFamily="2" charset="-122"/>
              </a:rPr>
              <a:t>和</a:t>
            </a:r>
            <a:r>
              <a:rPr lang="en-US" altLang="zh-CN" sz="2200" dirty="0">
                <a:latin typeface="Times New Roman" panose="02020603050405020304" pitchFamily="18" charset="0"/>
                <a:ea typeface="宋体" panose="02010600030101010101" pitchFamily="2" charset="-122"/>
              </a:rPr>
              <a:t>finetune</a:t>
            </a:r>
            <a:r>
              <a:rPr lang="zh-CN" altLang="en-US" sz="2200" dirty="0">
                <a:latin typeface="Times New Roman" panose="02020603050405020304" pitchFamily="18" charset="0"/>
                <a:ea typeface="宋体" panose="02010600030101010101" pitchFamily="2" charset="-122"/>
              </a:rPr>
              <a:t>的之间存在显着差距</a:t>
            </a: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为了应对这一挑战，论文提出了跨模态提示调优</a:t>
            </a:r>
            <a:r>
              <a:rPr lang="en-US" altLang="zh-CN" sz="2200" dirty="0">
                <a:latin typeface="Times New Roman" panose="02020603050405020304" pitchFamily="18" charset="0"/>
                <a:ea typeface="宋体" panose="02010600030101010101" pitchFamily="2" charset="-122"/>
              </a:rPr>
              <a:t>Cross-modal Prompt Tuning</a:t>
            </a:r>
            <a:r>
              <a:rPr lang="zh-CN" altLang="en-US" sz="2200" dirty="0">
                <a:latin typeface="Times New Roman" panose="02020603050405020304" pitchFamily="18" charset="0"/>
                <a:ea typeface="宋体" panose="02010600030101010101" pitchFamily="2" charset="-122"/>
              </a:rPr>
              <a:t>（</a:t>
            </a:r>
            <a:r>
              <a:rPr lang="en-US" altLang="zh-CN" sz="2200" dirty="0">
                <a:latin typeface="Times New Roman" panose="02020603050405020304" pitchFamily="18" charset="0"/>
                <a:ea typeface="宋体" panose="02010600030101010101" pitchFamily="2" charset="-122"/>
              </a:rPr>
              <a:t>CPT</a:t>
            </a:r>
            <a:r>
              <a:rPr lang="zh-CN" altLang="en-US" sz="2200" dirty="0">
                <a:latin typeface="Times New Roman" panose="02020603050405020304" pitchFamily="18" charset="0"/>
                <a:ea typeface="宋体" panose="02010600030101010101" pitchFamily="2" charset="-122"/>
              </a:rPr>
              <a:t>），它在图像和文本中使用基于颜色的共同参照标记重新构建了视觉定位问题，使之成为一个填空问题，最大限度地缩小</a:t>
            </a:r>
            <a:r>
              <a:rPr lang="en-US" altLang="zh-CN" sz="2200" dirty="0">
                <a:latin typeface="Times New Roman" panose="02020603050405020304" pitchFamily="18" charset="0"/>
                <a:ea typeface="宋体" panose="02010600030101010101" pitchFamily="2" charset="-122"/>
              </a:rPr>
              <a:t>pre-training</a:t>
            </a:r>
            <a:r>
              <a:rPr lang="zh-CN" altLang="en-US" sz="2200" dirty="0">
                <a:latin typeface="Times New Roman" panose="02020603050405020304" pitchFamily="18" charset="0"/>
                <a:ea typeface="宋体" panose="02010600030101010101" pitchFamily="2" charset="-122"/>
              </a:rPr>
              <a:t>和</a:t>
            </a:r>
            <a:r>
              <a:rPr lang="en-US" altLang="zh-CN" sz="2200" dirty="0">
                <a:latin typeface="Times New Roman" panose="02020603050405020304" pitchFamily="18" charset="0"/>
                <a:ea typeface="宋体" panose="02010600030101010101" pitchFamily="2" charset="-122"/>
              </a:rPr>
              <a:t>finetune</a:t>
            </a:r>
            <a:r>
              <a:rPr lang="zh-CN" altLang="en-US" sz="2200" dirty="0">
                <a:latin typeface="Times New Roman" panose="02020603050405020304" pitchFamily="18" charset="0"/>
                <a:ea typeface="宋体" panose="02010600030101010101" pitchFamily="2" charset="-122"/>
              </a:rPr>
              <a:t>的差距。</a:t>
            </a: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通过这种方式，</a:t>
            </a:r>
            <a:r>
              <a:rPr lang="en-US" altLang="zh-CN" sz="2200" dirty="0">
                <a:latin typeface="Times New Roman" panose="02020603050405020304" pitchFamily="18" charset="0"/>
                <a:ea typeface="宋体" panose="02010600030101010101" pitchFamily="2" charset="-122"/>
              </a:rPr>
              <a:t>CPT</a:t>
            </a:r>
            <a:r>
              <a:rPr lang="zh-CN" altLang="en-US" sz="2200" dirty="0">
                <a:latin typeface="Times New Roman" panose="02020603050405020304" pitchFamily="18" charset="0"/>
                <a:ea typeface="宋体" panose="02010600030101010101" pitchFamily="2" charset="-122"/>
              </a:rPr>
              <a:t>方法可以让 </a:t>
            </a:r>
            <a:r>
              <a:rPr lang="en-US" altLang="zh-CN" sz="2200" dirty="0">
                <a:latin typeface="Times New Roman" panose="02020603050405020304" pitchFamily="18" charset="0"/>
                <a:ea typeface="宋体" panose="02010600030101010101" pitchFamily="2" charset="-122"/>
              </a:rPr>
              <a:t>VL-PTMs </a:t>
            </a:r>
            <a:r>
              <a:rPr lang="zh-CN" altLang="en-US" sz="2200" dirty="0">
                <a:latin typeface="Times New Roman" panose="02020603050405020304" pitchFamily="18" charset="0"/>
                <a:ea typeface="宋体" panose="02010600030101010101" pitchFamily="2" charset="-122"/>
              </a:rPr>
              <a:t>在</a:t>
            </a:r>
            <a:r>
              <a:rPr lang="en-US" altLang="zh-CN" sz="2200" dirty="0">
                <a:latin typeface="Times New Roman" panose="02020603050405020304" pitchFamily="18" charset="0"/>
                <a:ea typeface="宋体" panose="02010600030101010101" pitchFamily="2" charset="-122"/>
              </a:rPr>
              <a:t>few-shot</a:t>
            </a:r>
            <a:r>
              <a:rPr lang="zh-CN" altLang="en-US" sz="2200" dirty="0">
                <a:latin typeface="Times New Roman" panose="02020603050405020304" pitchFamily="18" charset="0"/>
                <a:ea typeface="宋体" panose="02010600030101010101" pitchFamily="2" charset="-122"/>
              </a:rPr>
              <a:t>和</a:t>
            </a:r>
            <a:r>
              <a:rPr lang="en-US" altLang="zh-CN" sz="2200" dirty="0">
                <a:latin typeface="Times New Roman" panose="02020603050405020304" pitchFamily="18" charset="0"/>
                <a:ea typeface="宋体" panose="02010600030101010101" pitchFamily="2" charset="-122"/>
              </a:rPr>
              <a:t>zero-shot</a:t>
            </a:r>
            <a:r>
              <a:rPr lang="zh-CN" altLang="en-US" sz="2200" dirty="0">
                <a:latin typeface="Times New Roman" panose="02020603050405020304" pitchFamily="18" charset="0"/>
                <a:ea typeface="宋体" panose="02010600030101010101" pitchFamily="2" charset="-122"/>
              </a:rPr>
              <a:t>任务上表现出强大的视觉预测能力。</a:t>
            </a:r>
            <a:endParaRPr lang="en-US" altLang="zh-CN" sz="22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19183762"/>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262947" cy="523220"/>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CPT: Colorful Prompt Tuning for Pre-trained Vision-Language Models</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1CDDF5A-B77F-4C6E-B35D-5F89B7A33557}"/>
              </a:ext>
            </a:extLst>
          </p:cNvPr>
          <p:cNvSpPr txBox="1"/>
          <p:nvPr/>
        </p:nvSpPr>
        <p:spPr>
          <a:xfrm>
            <a:off x="562707" y="1487567"/>
            <a:ext cx="11262947" cy="535916"/>
          </a:xfrm>
          <a:prstGeom prst="rect">
            <a:avLst/>
          </a:prstGeom>
          <a:noFill/>
        </p:spPr>
        <p:txBody>
          <a:bodyPr wrap="square" rtlCol="0">
            <a:spAutoFit/>
          </a:bodyPr>
          <a:lstStyle/>
          <a:p>
            <a:pPr>
              <a:lnSpc>
                <a:spcPct val="150000"/>
              </a:lnSpc>
            </a:pPr>
            <a:r>
              <a:rPr lang="en-US" altLang="zh-CN" sz="2200" b="1" dirty="0">
                <a:latin typeface="Times New Roman" panose="02020603050405020304" pitchFamily="18" charset="0"/>
                <a:ea typeface="宋体" panose="02010600030101010101" pitchFamily="2" charset="-122"/>
              </a:rPr>
              <a:t>Visual grounding</a:t>
            </a:r>
            <a:r>
              <a:rPr lang="zh-CN" altLang="en-US" sz="2200" b="1" dirty="0">
                <a:latin typeface="Times New Roman" panose="02020603050405020304" pitchFamily="18" charset="0"/>
                <a:ea typeface="宋体" panose="02010600030101010101" pitchFamily="2" charset="-122"/>
              </a:rPr>
              <a:t>任务：给定图片和引导的文本，在图片中定位引导文本所表达的目标。</a:t>
            </a:r>
            <a:endParaRPr lang="en-US" altLang="zh-CN" sz="2200" dirty="0">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696A1973-3278-1B99-230F-A82E28434D13}"/>
              </a:ext>
            </a:extLst>
          </p:cNvPr>
          <p:cNvPicPr>
            <a:picLocks noChangeAspect="1"/>
          </p:cNvPicPr>
          <p:nvPr/>
        </p:nvPicPr>
        <p:blipFill>
          <a:blip r:embed="rId3"/>
          <a:stretch>
            <a:fillRect/>
          </a:stretch>
        </p:blipFill>
        <p:spPr>
          <a:xfrm>
            <a:off x="1919891" y="2280759"/>
            <a:ext cx="8548577" cy="3829300"/>
          </a:xfrm>
          <a:prstGeom prst="rect">
            <a:avLst/>
          </a:prstGeom>
        </p:spPr>
      </p:pic>
      <p:pic>
        <p:nvPicPr>
          <p:cNvPr id="6" name="图片 5">
            <a:extLst>
              <a:ext uri="{FF2B5EF4-FFF2-40B4-BE49-F238E27FC236}">
                <a16:creationId xmlns:a16="http://schemas.microsoft.com/office/drawing/2014/main" id="{3F8A7239-48D0-84F4-19E0-01395B63CBBA}"/>
              </a:ext>
            </a:extLst>
          </p:cNvPr>
          <p:cNvPicPr>
            <a:picLocks noChangeAspect="1"/>
          </p:cNvPicPr>
          <p:nvPr/>
        </p:nvPicPr>
        <p:blipFill>
          <a:blip r:embed="rId4"/>
          <a:stretch>
            <a:fillRect/>
          </a:stretch>
        </p:blipFill>
        <p:spPr>
          <a:xfrm>
            <a:off x="3400779" y="6110059"/>
            <a:ext cx="5121084" cy="533446"/>
          </a:xfrm>
          <a:prstGeom prst="rect">
            <a:avLst/>
          </a:prstGeom>
        </p:spPr>
      </p:pic>
    </p:spTree>
    <p:extLst>
      <p:ext uri="{BB962C8B-B14F-4D97-AF65-F5344CB8AC3E}">
        <p14:creationId xmlns:p14="http://schemas.microsoft.com/office/powerpoint/2010/main" val="233713350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8695593" cy="523220"/>
          </a:xfrm>
          <a:prstGeom prst="rect">
            <a:avLst/>
          </a:prstGeom>
          <a:noFill/>
        </p:spPr>
        <p:txBody>
          <a:bodyPr wrap="square" rtlCol="0">
            <a:spAutoFit/>
          </a:bodyPr>
          <a:lstStyle/>
          <a:p>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目录</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157" name="文本框 156">
            <a:extLst>
              <a:ext uri="{FF2B5EF4-FFF2-40B4-BE49-F238E27FC236}">
                <a16:creationId xmlns:a16="http://schemas.microsoft.com/office/drawing/2014/main" id="{42E46666-3DA2-477B-94CA-001BD7430A5B}"/>
              </a:ext>
            </a:extLst>
          </p:cNvPr>
          <p:cNvSpPr txBox="1"/>
          <p:nvPr/>
        </p:nvSpPr>
        <p:spPr>
          <a:xfrm>
            <a:off x="1512853" y="1720867"/>
            <a:ext cx="10343745" cy="2308324"/>
          </a:xfrm>
          <a:prstGeom prst="rect">
            <a:avLst/>
          </a:prstGeom>
          <a:noFill/>
        </p:spPr>
        <p:txBody>
          <a:bodyPr wrap="square">
            <a:spAutoFit/>
          </a:bodyPr>
          <a:lstStyle/>
          <a:p>
            <a:pPr marL="457200" indent="-457200" algn="l">
              <a:buFont typeface="Wingdings" panose="05000000000000000000" pitchFamily="2" charset="2"/>
              <a:buChar char="Ø"/>
            </a:pPr>
            <a:r>
              <a:rPr lang="en-US" altLang="zh-CN" sz="2400" dirty="0">
                <a:solidFill>
                  <a:srgbClr val="222831"/>
                </a:solidFill>
                <a:latin typeface="Times New Roman" panose="02020603050405020304" pitchFamily="18" charset="0"/>
                <a:ea typeface="宋体" panose="02010600030101010101" pitchFamily="2" charset="-122"/>
              </a:rPr>
              <a:t>Knowledgeable Prompt-tuning: Incorporating Knowledge into Prompt Verbalizer for Text Classification</a:t>
            </a:r>
          </a:p>
          <a:p>
            <a:pPr marL="457200" indent="-457200" algn="l">
              <a:buFont typeface="Wingdings" panose="05000000000000000000" pitchFamily="2" charset="2"/>
              <a:buChar char="Ø"/>
            </a:pPr>
            <a:r>
              <a:rPr lang="en-US" altLang="zh-CN" sz="2400" dirty="0">
                <a:solidFill>
                  <a:srgbClr val="222831"/>
                </a:solidFill>
                <a:latin typeface="Times New Roman" panose="02020603050405020304" pitchFamily="18" charset="0"/>
                <a:ea typeface="宋体" panose="02010600030101010101" pitchFamily="2" charset="-122"/>
              </a:rPr>
              <a:t>CPT: Colorful Prompt Tuning for Pre-trained Vision-Language Models</a:t>
            </a:r>
          </a:p>
          <a:p>
            <a:pPr marL="457200" indent="-457200" algn="l">
              <a:buFont typeface="Wingdings" panose="05000000000000000000" pitchFamily="2" charset="2"/>
              <a:buChar char="Ø"/>
            </a:pPr>
            <a:r>
              <a:rPr lang="en-US" altLang="zh-CN" sz="2400" dirty="0">
                <a:solidFill>
                  <a:srgbClr val="222831"/>
                </a:solidFill>
                <a:latin typeface="Times New Roman" panose="02020603050405020304" pitchFamily="18" charset="0"/>
                <a:ea typeface="宋体" panose="02010600030101010101" pitchFamily="2" charset="-122"/>
              </a:rPr>
              <a:t>Multimodal Few-Shot Learning with Frozen Language Models</a:t>
            </a:r>
          </a:p>
          <a:p>
            <a:pPr marL="457200" indent="-457200" algn="l">
              <a:buFont typeface="Wingdings" panose="05000000000000000000" pitchFamily="2" charset="2"/>
              <a:buChar char="Ø"/>
            </a:pPr>
            <a:r>
              <a:rPr lang="en-US" altLang="zh-CN" sz="2400" dirty="0">
                <a:solidFill>
                  <a:srgbClr val="222831"/>
                </a:solidFill>
                <a:latin typeface="Times New Roman" panose="02020603050405020304" pitchFamily="18" charset="0"/>
                <a:ea typeface="宋体" panose="02010600030101010101" pitchFamily="2" charset="-122"/>
              </a:rPr>
              <a:t>Prompting as Multimodal Fusing</a:t>
            </a:r>
          </a:p>
          <a:p>
            <a:pPr algn="l"/>
            <a:endParaRPr lang="en-US" altLang="zh-CN" sz="2400" dirty="0">
              <a:solidFill>
                <a:srgbClr val="22283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47212873"/>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262947" cy="523220"/>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CPT: Colorful Prompt Tuning for Pre-trained Vision-Language Models</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5BC8D2A5-30C8-D5D2-C0FE-C826CD1D17CF}"/>
              </a:ext>
            </a:extLst>
          </p:cNvPr>
          <p:cNvPicPr>
            <a:picLocks noChangeAspect="1"/>
          </p:cNvPicPr>
          <p:nvPr/>
        </p:nvPicPr>
        <p:blipFill>
          <a:blip r:embed="rId3"/>
          <a:stretch>
            <a:fillRect/>
          </a:stretch>
        </p:blipFill>
        <p:spPr>
          <a:xfrm>
            <a:off x="1216762" y="1778211"/>
            <a:ext cx="9758476" cy="4315415"/>
          </a:xfrm>
          <a:prstGeom prst="rect">
            <a:avLst/>
          </a:prstGeom>
        </p:spPr>
      </p:pic>
    </p:spTree>
    <p:extLst>
      <p:ext uri="{BB962C8B-B14F-4D97-AF65-F5344CB8AC3E}">
        <p14:creationId xmlns:p14="http://schemas.microsoft.com/office/powerpoint/2010/main" val="2244662703"/>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508791" cy="523220"/>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Multimodal Few-Shot Learning with Frozen Language Models</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1CDDF5A-B77F-4C6E-B35D-5F89B7A33557}"/>
              </a:ext>
            </a:extLst>
          </p:cNvPr>
          <p:cNvSpPr txBox="1"/>
          <p:nvPr/>
        </p:nvSpPr>
        <p:spPr>
          <a:xfrm>
            <a:off x="2035593" y="1773668"/>
            <a:ext cx="6211591" cy="1133965"/>
          </a:xfrm>
          <a:prstGeom prst="rect">
            <a:avLst/>
          </a:prstGeom>
          <a:noFill/>
        </p:spPr>
        <p:txBody>
          <a:bodyPr wrap="square" rtlCol="0">
            <a:spAutoFit/>
          </a:bodyPr>
          <a:lstStyle/>
          <a:p>
            <a:pPr>
              <a:lnSpc>
                <a:spcPct val="150000"/>
              </a:lnSpc>
            </a:pPr>
            <a:r>
              <a:rPr lang="en-US" altLang="zh-CN" sz="2400" b="1" dirty="0">
                <a:latin typeface="Times New Roman" panose="02020603050405020304" pitchFamily="18" charset="0"/>
                <a:ea typeface="宋体" panose="02010600030101010101" pitchFamily="2" charset="-122"/>
              </a:rPr>
              <a:t>Publisher</a:t>
            </a:r>
            <a:r>
              <a:rPr lang="zh-CN" altLang="en-US"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a:p>
            <a:pPr>
              <a:lnSpc>
                <a:spcPct val="150000"/>
              </a:lnSpc>
            </a:pPr>
            <a:r>
              <a:rPr lang="en-US" altLang="zh-CN" sz="2400" b="1" dirty="0">
                <a:latin typeface="Times New Roman" panose="02020603050405020304" pitchFamily="18" charset="0"/>
                <a:ea typeface="宋体" panose="02010600030101010101" pitchFamily="2" charset="-122"/>
              </a:rPr>
              <a:t>URL</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https://arxiv.org/pdf/2106.13884.pdf</a:t>
            </a:r>
            <a:endParaRPr lang="zh-CN" altLang="en-US" sz="2400" b="1" dirty="0">
              <a:latin typeface="Times New Roman" panose="02020603050405020304" pitchFamily="18" charset="0"/>
              <a:ea typeface="宋体" panose="02010600030101010101" pitchFamily="2" charset="-122"/>
            </a:endParaRPr>
          </a:p>
        </p:txBody>
      </p:sp>
      <p:pic>
        <p:nvPicPr>
          <p:cNvPr id="5" name="图片 4">
            <a:extLst>
              <a:ext uri="{FF2B5EF4-FFF2-40B4-BE49-F238E27FC236}">
                <a16:creationId xmlns:a16="http://schemas.microsoft.com/office/drawing/2014/main" id="{8A78B158-03B3-FD1A-6C92-DB9A56E46D10}"/>
              </a:ext>
            </a:extLst>
          </p:cNvPr>
          <p:cNvPicPr>
            <a:picLocks noChangeAspect="1"/>
          </p:cNvPicPr>
          <p:nvPr/>
        </p:nvPicPr>
        <p:blipFill>
          <a:blip r:embed="rId3"/>
          <a:stretch>
            <a:fillRect/>
          </a:stretch>
        </p:blipFill>
        <p:spPr>
          <a:xfrm>
            <a:off x="2794191" y="2907633"/>
            <a:ext cx="6603618" cy="3478167"/>
          </a:xfrm>
          <a:prstGeom prst="rect">
            <a:avLst/>
          </a:prstGeom>
        </p:spPr>
      </p:pic>
    </p:spTree>
    <p:extLst>
      <p:ext uri="{BB962C8B-B14F-4D97-AF65-F5344CB8AC3E}">
        <p14:creationId xmlns:p14="http://schemas.microsoft.com/office/powerpoint/2010/main" val="228901156"/>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508791" cy="523220"/>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Multimodal Few-Shot Learning with Frozen Language Models</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1B695C9-25A9-0526-2430-D3131F67DC2B}"/>
              </a:ext>
            </a:extLst>
          </p:cNvPr>
          <p:cNvSpPr txBox="1"/>
          <p:nvPr/>
        </p:nvSpPr>
        <p:spPr>
          <a:xfrm>
            <a:off x="562707" y="1487567"/>
            <a:ext cx="11262947" cy="2567241"/>
          </a:xfrm>
          <a:prstGeom prst="rect">
            <a:avLst/>
          </a:prstGeom>
          <a:noFill/>
        </p:spPr>
        <p:txBody>
          <a:bodyPr wrap="square" rtlCol="0">
            <a:spAutoFit/>
          </a:bodyPr>
          <a:lstStyle/>
          <a:p>
            <a:pPr>
              <a:lnSpc>
                <a:spcPct val="150000"/>
              </a:lnSpc>
            </a:pPr>
            <a:r>
              <a:rPr lang="en-US" altLang="zh-CN" sz="2200" b="1" dirty="0">
                <a:latin typeface="Times New Roman" panose="02020603050405020304" pitchFamily="18" charset="0"/>
                <a:ea typeface="宋体" panose="02010600030101010101" pitchFamily="2" charset="-122"/>
              </a:rPr>
              <a:t>Motivation</a:t>
            </a: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作者认为一个充分训练的</a:t>
            </a:r>
            <a:r>
              <a:rPr lang="en-US" altLang="zh-CN" sz="2200" dirty="0">
                <a:latin typeface="Times New Roman" panose="02020603050405020304" pitchFamily="18" charset="0"/>
                <a:ea typeface="宋体" panose="02010600030101010101" pitchFamily="2" charset="-122"/>
              </a:rPr>
              <a:t>LM</a:t>
            </a:r>
            <a:r>
              <a:rPr lang="zh-CN" altLang="en-US" sz="2200" dirty="0">
                <a:latin typeface="Times New Roman" panose="02020603050405020304" pitchFamily="18" charset="0"/>
                <a:ea typeface="宋体" panose="02010600030101010101" pitchFamily="2" charset="-122"/>
              </a:rPr>
              <a:t>模型，能够轻易完成文本生成的任务</a:t>
            </a: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这可能预示着</a:t>
            </a:r>
            <a:r>
              <a:rPr lang="en-US" altLang="zh-CN" sz="2200" dirty="0">
                <a:latin typeface="Times New Roman" panose="02020603050405020304" pitchFamily="18" charset="0"/>
                <a:ea typeface="宋体" panose="02010600030101010101" pitchFamily="2" charset="-122"/>
              </a:rPr>
              <a:t>LM</a:t>
            </a:r>
            <a:r>
              <a:rPr lang="zh-CN" altLang="en-US" sz="2200" dirty="0">
                <a:latin typeface="Times New Roman" panose="02020603050405020304" pitchFamily="18" charset="0"/>
                <a:ea typeface="宋体" panose="02010600030101010101" pitchFamily="2" charset="-122"/>
              </a:rPr>
              <a:t>模型蕴含着非常丰富的知识，在不重新调整参数的情况下，也能完成任务迁移，即</a:t>
            </a:r>
            <a:r>
              <a:rPr lang="en-US" altLang="zh-CN" sz="2200" dirty="0">
                <a:latin typeface="Times New Roman" panose="02020603050405020304" pitchFamily="18" charset="0"/>
                <a:ea typeface="宋体" panose="02010600030101010101" pitchFamily="2" charset="-122"/>
              </a:rPr>
              <a:t>few-shot</a:t>
            </a:r>
            <a:r>
              <a:rPr lang="zh-CN" altLang="en-US" sz="2200" dirty="0">
                <a:latin typeface="Times New Roman" panose="02020603050405020304" pitchFamily="18" charset="0"/>
                <a:ea typeface="宋体" panose="02010600030101010101" pitchFamily="2" charset="-122"/>
              </a:rPr>
              <a:t>和</a:t>
            </a:r>
            <a:r>
              <a:rPr lang="en-US" altLang="zh-CN" sz="2200" dirty="0">
                <a:latin typeface="Times New Roman" panose="02020603050405020304" pitchFamily="18" charset="0"/>
                <a:ea typeface="宋体" panose="02010600030101010101" pitchFamily="2" charset="-122"/>
              </a:rPr>
              <a:t>zero-shot</a:t>
            </a:r>
            <a:r>
              <a:rPr lang="zh-CN" altLang="en-US" sz="2200" dirty="0">
                <a:latin typeface="Times New Roman" panose="02020603050405020304" pitchFamily="18" charset="0"/>
                <a:ea typeface="宋体" panose="02010600030101010101" pitchFamily="2" charset="-122"/>
              </a:rPr>
              <a:t>任务</a:t>
            </a: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另一方面，这些</a:t>
            </a:r>
            <a:r>
              <a:rPr lang="en-US" altLang="zh-CN" sz="2200" dirty="0">
                <a:latin typeface="Times New Roman" panose="02020603050405020304" pitchFamily="18" charset="0"/>
                <a:ea typeface="宋体" panose="02010600030101010101" pitchFamily="2" charset="-122"/>
              </a:rPr>
              <a:t>LM</a:t>
            </a:r>
            <a:r>
              <a:rPr lang="zh-CN" altLang="en-US" sz="2200" dirty="0">
                <a:latin typeface="Times New Roman" panose="02020603050405020304" pitchFamily="18" charset="0"/>
                <a:ea typeface="宋体" panose="02010600030101010101" pitchFamily="2" charset="-122"/>
              </a:rPr>
              <a:t>模型虽然有很强的知识，但是却是个瞎子，希望赋予它视觉的能力</a:t>
            </a:r>
          </a:p>
        </p:txBody>
      </p:sp>
    </p:spTree>
    <p:extLst>
      <p:ext uri="{BB962C8B-B14F-4D97-AF65-F5344CB8AC3E}">
        <p14:creationId xmlns:p14="http://schemas.microsoft.com/office/powerpoint/2010/main" val="49805515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508791" cy="523220"/>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Multimodal Few-Shot Learning with Frozen Language Models</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1B695C9-25A9-0526-2430-D3131F67DC2B}"/>
              </a:ext>
            </a:extLst>
          </p:cNvPr>
          <p:cNvSpPr txBox="1"/>
          <p:nvPr/>
        </p:nvSpPr>
        <p:spPr>
          <a:xfrm>
            <a:off x="562707" y="1487567"/>
            <a:ext cx="11262947" cy="2567241"/>
          </a:xfrm>
          <a:prstGeom prst="rect">
            <a:avLst/>
          </a:prstGeom>
          <a:noFill/>
        </p:spPr>
        <p:txBody>
          <a:bodyPr wrap="square" rtlCol="0">
            <a:spAutoFit/>
          </a:bodyPr>
          <a:lstStyle/>
          <a:p>
            <a:pPr>
              <a:lnSpc>
                <a:spcPct val="150000"/>
              </a:lnSpc>
            </a:pPr>
            <a:r>
              <a:rPr lang="zh-CN" altLang="en-US" sz="2200" b="1" dirty="0">
                <a:latin typeface="Times New Roman" panose="02020603050405020304" pitchFamily="18" charset="0"/>
                <a:ea typeface="宋体" panose="02010600030101010101" pitchFamily="2" charset="-122"/>
              </a:rPr>
              <a:t>训练步骤</a:t>
            </a:r>
            <a:endParaRPr lang="en-US" altLang="zh-CN" sz="2200" b="1" dirty="0">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选择一个大规模的</a:t>
            </a:r>
            <a:r>
              <a:rPr lang="en-US" altLang="zh-CN" sz="2200" dirty="0">
                <a:latin typeface="Times New Roman" panose="02020603050405020304" pitchFamily="18" charset="0"/>
                <a:ea typeface="宋体" panose="02010600030101010101" pitchFamily="2" charset="-122"/>
              </a:rPr>
              <a:t>LM</a:t>
            </a:r>
            <a:r>
              <a:rPr lang="zh-CN" altLang="en-US" sz="2200" dirty="0">
                <a:latin typeface="Times New Roman" panose="02020603050405020304" pitchFamily="18" charset="0"/>
                <a:ea typeface="宋体" panose="02010600030101010101" pitchFamily="2" charset="-122"/>
              </a:rPr>
              <a:t>模型，然后选择一个</a:t>
            </a:r>
            <a:r>
              <a:rPr lang="en-US" altLang="zh-CN" sz="2200" dirty="0">
                <a:latin typeface="Times New Roman" panose="02020603050405020304" pitchFamily="18" charset="0"/>
                <a:ea typeface="宋体" panose="02010600030101010101" pitchFamily="2" charset="-122"/>
              </a:rPr>
              <a:t>image-encoder</a:t>
            </a:r>
            <a:r>
              <a:rPr lang="zh-CN" altLang="en-US" sz="2200" dirty="0">
                <a:latin typeface="Times New Roman" panose="02020603050405020304" pitchFamily="18" charset="0"/>
                <a:ea typeface="宋体" panose="02010600030101010101" pitchFamily="2" charset="-122"/>
              </a:rPr>
              <a:t>（</a:t>
            </a:r>
            <a:r>
              <a:rPr lang="en-US" altLang="zh-CN" sz="2200" dirty="0">
                <a:latin typeface="Times New Roman" panose="02020603050405020304" pitchFamily="18" charset="0"/>
                <a:ea typeface="宋体" panose="02010600030101010101" pitchFamily="2" charset="-122"/>
              </a:rPr>
              <a:t>NF-ResNet-50 </a:t>
            </a:r>
            <a:r>
              <a:rPr lang="zh-CN" altLang="en-US" sz="2200" dirty="0">
                <a:latin typeface="Times New Roman" panose="02020603050405020304" pitchFamily="18" charset="0"/>
                <a:ea typeface="宋体" panose="02010600030101010101" pitchFamily="2" charset="-122"/>
              </a:rPr>
              <a:t>）</a:t>
            </a:r>
            <a:endParaRPr lang="en-US" altLang="zh-CN" sz="2200" dirty="0">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采用多模态数据集（</a:t>
            </a:r>
            <a:r>
              <a:rPr lang="en-US" altLang="zh-CN" sz="2200" dirty="0">
                <a:latin typeface="Times New Roman" panose="02020603050405020304" pitchFamily="18" charset="0"/>
                <a:ea typeface="宋体" panose="02010600030101010101" pitchFamily="2" charset="-122"/>
              </a:rPr>
              <a:t>Conceptual Captions dataset</a:t>
            </a:r>
            <a:r>
              <a:rPr lang="zh-CN" altLang="en-US" sz="2200" dirty="0">
                <a:latin typeface="Times New Roman" panose="02020603050405020304" pitchFamily="18" charset="0"/>
                <a:ea typeface="宋体" panose="02010600030101010101" pitchFamily="2" charset="-122"/>
              </a:rPr>
              <a:t>）对模型进行训练，但是只更新</a:t>
            </a:r>
            <a:r>
              <a:rPr lang="en-US" altLang="zh-CN" sz="2200" dirty="0">
                <a:latin typeface="Times New Roman" panose="02020603050405020304" pitchFamily="18" charset="0"/>
                <a:ea typeface="宋体" panose="02010600030101010101" pitchFamily="2" charset="-122"/>
              </a:rPr>
              <a:t>image-encoder</a:t>
            </a:r>
            <a:r>
              <a:rPr lang="zh-CN" altLang="en-US" sz="2200" dirty="0">
                <a:latin typeface="Times New Roman" panose="02020603050405020304" pitchFamily="18" charset="0"/>
                <a:ea typeface="宋体" panose="02010600030101010101" pitchFamily="2" charset="-122"/>
              </a:rPr>
              <a:t>的参数。</a:t>
            </a:r>
            <a:endParaRPr lang="en-US" altLang="zh-CN" sz="2200" dirty="0">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之后进行一系列的下游任务。</a:t>
            </a:r>
            <a:endParaRPr lang="en-US" altLang="zh-CN" sz="2200" dirty="0">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F509D4D4-5BCB-EA4C-03C0-7E6A78DC1617}"/>
              </a:ext>
            </a:extLst>
          </p:cNvPr>
          <p:cNvPicPr>
            <a:picLocks noChangeAspect="1"/>
          </p:cNvPicPr>
          <p:nvPr/>
        </p:nvPicPr>
        <p:blipFill>
          <a:blip r:embed="rId3"/>
          <a:stretch>
            <a:fillRect/>
          </a:stretch>
        </p:blipFill>
        <p:spPr>
          <a:xfrm>
            <a:off x="5222264" y="3265919"/>
            <a:ext cx="4214225" cy="3147333"/>
          </a:xfrm>
          <a:prstGeom prst="rect">
            <a:avLst/>
          </a:prstGeom>
        </p:spPr>
      </p:pic>
    </p:spTree>
    <p:extLst>
      <p:ext uri="{BB962C8B-B14F-4D97-AF65-F5344CB8AC3E}">
        <p14:creationId xmlns:p14="http://schemas.microsoft.com/office/powerpoint/2010/main" val="3143056754"/>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508791" cy="523220"/>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Multimodal Few-Shot Learning with Frozen Language Models</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5308A642-12E3-4BC1-8273-7185DBE81537}"/>
              </a:ext>
            </a:extLst>
          </p:cNvPr>
          <p:cNvPicPr>
            <a:picLocks noChangeAspect="1"/>
          </p:cNvPicPr>
          <p:nvPr/>
        </p:nvPicPr>
        <p:blipFill>
          <a:blip r:embed="rId3"/>
          <a:stretch>
            <a:fillRect/>
          </a:stretch>
        </p:blipFill>
        <p:spPr>
          <a:xfrm>
            <a:off x="760708" y="1169710"/>
            <a:ext cx="10188823" cy="3261643"/>
          </a:xfrm>
          <a:prstGeom prst="rect">
            <a:avLst/>
          </a:prstGeom>
        </p:spPr>
      </p:pic>
      <p:pic>
        <p:nvPicPr>
          <p:cNvPr id="7" name="图片 6">
            <a:extLst>
              <a:ext uri="{FF2B5EF4-FFF2-40B4-BE49-F238E27FC236}">
                <a16:creationId xmlns:a16="http://schemas.microsoft.com/office/drawing/2014/main" id="{5229EA3D-4DA5-8BBD-8C1D-9DB7FF425048}"/>
              </a:ext>
            </a:extLst>
          </p:cNvPr>
          <p:cNvPicPr>
            <a:picLocks noChangeAspect="1"/>
          </p:cNvPicPr>
          <p:nvPr/>
        </p:nvPicPr>
        <p:blipFill>
          <a:blip r:embed="rId4"/>
          <a:stretch>
            <a:fillRect/>
          </a:stretch>
        </p:blipFill>
        <p:spPr>
          <a:xfrm>
            <a:off x="1540306" y="4598817"/>
            <a:ext cx="7355602" cy="2079595"/>
          </a:xfrm>
          <a:prstGeom prst="rect">
            <a:avLst/>
          </a:prstGeom>
        </p:spPr>
      </p:pic>
    </p:spTree>
    <p:extLst>
      <p:ext uri="{BB962C8B-B14F-4D97-AF65-F5344CB8AC3E}">
        <p14:creationId xmlns:p14="http://schemas.microsoft.com/office/powerpoint/2010/main" val="2572951091"/>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508791" cy="523220"/>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Multimodal Few-Shot Learning with Frozen Language Models</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5308A642-12E3-4BC1-8273-7185DBE81537}"/>
              </a:ext>
            </a:extLst>
          </p:cNvPr>
          <p:cNvPicPr>
            <a:picLocks noChangeAspect="1"/>
          </p:cNvPicPr>
          <p:nvPr/>
        </p:nvPicPr>
        <p:blipFill>
          <a:blip r:embed="rId3"/>
          <a:stretch>
            <a:fillRect/>
          </a:stretch>
        </p:blipFill>
        <p:spPr>
          <a:xfrm>
            <a:off x="760708" y="1169710"/>
            <a:ext cx="10188823" cy="3261643"/>
          </a:xfrm>
          <a:prstGeom prst="rect">
            <a:avLst/>
          </a:prstGeom>
        </p:spPr>
      </p:pic>
      <p:pic>
        <p:nvPicPr>
          <p:cNvPr id="7" name="图片 6">
            <a:extLst>
              <a:ext uri="{FF2B5EF4-FFF2-40B4-BE49-F238E27FC236}">
                <a16:creationId xmlns:a16="http://schemas.microsoft.com/office/drawing/2014/main" id="{5229EA3D-4DA5-8BBD-8C1D-9DB7FF425048}"/>
              </a:ext>
            </a:extLst>
          </p:cNvPr>
          <p:cNvPicPr>
            <a:picLocks noChangeAspect="1"/>
          </p:cNvPicPr>
          <p:nvPr/>
        </p:nvPicPr>
        <p:blipFill>
          <a:blip r:embed="rId4"/>
          <a:stretch>
            <a:fillRect/>
          </a:stretch>
        </p:blipFill>
        <p:spPr>
          <a:xfrm>
            <a:off x="1540306" y="4598817"/>
            <a:ext cx="7355602" cy="2079595"/>
          </a:xfrm>
          <a:prstGeom prst="rect">
            <a:avLst/>
          </a:prstGeom>
        </p:spPr>
      </p:pic>
    </p:spTree>
    <p:extLst>
      <p:ext uri="{BB962C8B-B14F-4D97-AF65-F5344CB8AC3E}">
        <p14:creationId xmlns:p14="http://schemas.microsoft.com/office/powerpoint/2010/main" val="583376272"/>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508791" cy="523220"/>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Multimodal Few-Shot Learning with Frozen Language Models</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702755C7-072A-DD77-C984-4392F5D487BF}"/>
              </a:ext>
            </a:extLst>
          </p:cNvPr>
          <p:cNvPicPr>
            <a:picLocks noChangeAspect="1"/>
          </p:cNvPicPr>
          <p:nvPr/>
        </p:nvPicPr>
        <p:blipFill>
          <a:blip r:embed="rId3"/>
          <a:stretch>
            <a:fillRect/>
          </a:stretch>
        </p:blipFill>
        <p:spPr>
          <a:xfrm>
            <a:off x="1229827" y="1222681"/>
            <a:ext cx="8679710" cy="3826263"/>
          </a:xfrm>
          <a:prstGeom prst="rect">
            <a:avLst/>
          </a:prstGeom>
        </p:spPr>
      </p:pic>
      <p:pic>
        <p:nvPicPr>
          <p:cNvPr id="5" name="图片 4">
            <a:extLst>
              <a:ext uri="{FF2B5EF4-FFF2-40B4-BE49-F238E27FC236}">
                <a16:creationId xmlns:a16="http://schemas.microsoft.com/office/drawing/2014/main" id="{3506BB60-15F8-242F-C113-C7F8F987C416}"/>
              </a:ext>
            </a:extLst>
          </p:cNvPr>
          <p:cNvPicPr>
            <a:picLocks noChangeAspect="1"/>
          </p:cNvPicPr>
          <p:nvPr/>
        </p:nvPicPr>
        <p:blipFill>
          <a:blip r:embed="rId4"/>
          <a:stretch>
            <a:fillRect/>
          </a:stretch>
        </p:blipFill>
        <p:spPr>
          <a:xfrm>
            <a:off x="2755864" y="4983288"/>
            <a:ext cx="5891950" cy="1874712"/>
          </a:xfrm>
          <a:prstGeom prst="rect">
            <a:avLst/>
          </a:prstGeom>
        </p:spPr>
      </p:pic>
    </p:spTree>
    <p:extLst>
      <p:ext uri="{BB962C8B-B14F-4D97-AF65-F5344CB8AC3E}">
        <p14:creationId xmlns:p14="http://schemas.microsoft.com/office/powerpoint/2010/main" val="3854087626"/>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508791" cy="523220"/>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Prompting as Multimodal Fusing</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1CDDF5A-B77F-4C6E-B35D-5F89B7A33557}"/>
              </a:ext>
            </a:extLst>
          </p:cNvPr>
          <p:cNvSpPr txBox="1"/>
          <p:nvPr/>
        </p:nvSpPr>
        <p:spPr>
          <a:xfrm>
            <a:off x="2035593" y="1773668"/>
            <a:ext cx="8370137" cy="1130246"/>
          </a:xfrm>
          <a:prstGeom prst="rect">
            <a:avLst/>
          </a:prstGeom>
          <a:noFill/>
        </p:spPr>
        <p:txBody>
          <a:bodyPr wrap="square" rtlCol="0">
            <a:spAutoFit/>
          </a:bodyPr>
          <a:lstStyle/>
          <a:p>
            <a:pPr>
              <a:lnSpc>
                <a:spcPct val="150000"/>
              </a:lnSpc>
            </a:pPr>
            <a:r>
              <a:rPr lang="en-US" altLang="zh-CN" sz="2400" b="1" dirty="0">
                <a:latin typeface="Times New Roman" panose="02020603050405020304" pitchFamily="18" charset="0"/>
                <a:ea typeface="宋体" panose="02010600030101010101" pitchFamily="2" charset="-122"/>
              </a:rPr>
              <a:t>Publisher</a:t>
            </a:r>
            <a:r>
              <a:rPr lang="zh-CN" altLang="en-US"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a:p>
            <a:pPr>
              <a:lnSpc>
                <a:spcPct val="150000"/>
              </a:lnSpc>
            </a:pPr>
            <a:r>
              <a:rPr lang="en-US" altLang="zh-CN" sz="2400" b="1" dirty="0">
                <a:latin typeface="Times New Roman" panose="02020603050405020304" pitchFamily="18" charset="0"/>
                <a:ea typeface="宋体" panose="02010600030101010101" pitchFamily="2" charset="-122"/>
              </a:rPr>
              <a:t>URL</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https://openreview.net/forum?id=wWZCNLkK-FK</a:t>
            </a:r>
            <a:endParaRPr lang="zh-CN" altLang="en-US" sz="2400" b="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00615549"/>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508791" cy="523220"/>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Prompting as Multimodal Fusing</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A0D2253C-DED5-BEEC-DCD4-262747744315}"/>
              </a:ext>
            </a:extLst>
          </p:cNvPr>
          <p:cNvSpPr txBox="1"/>
          <p:nvPr/>
        </p:nvSpPr>
        <p:spPr>
          <a:xfrm>
            <a:off x="562707" y="1487567"/>
            <a:ext cx="11262947" cy="4090735"/>
          </a:xfrm>
          <a:prstGeom prst="rect">
            <a:avLst/>
          </a:prstGeom>
          <a:noFill/>
        </p:spPr>
        <p:txBody>
          <a:bodyPr wrap="square" rtlCol="0">
            <a:spAutoFit/>
          </a:bodyPr>
          <a:lstStyle/>
          <a:p>
            <a:pPr>
              <a:lnSpc>
                <a:spcPct val="150000"/>
              </a:lnSpc>
            </a:pPr>
            <a:r>
              <a:rPr lang="en-US" altLang="zh-CN" sz="2200" b="1" dirty="0">
                <a:latin typeface="Times New Roman" panose="02020603050405020304" pitchFamily="18" charset="0"/>
                <a:ea typeface="宋体" panose="02010600030101010101" pitchFamily="2" charset="-122"/>
              </a:rPr>
              <a:t>Motivation</a:t>
            </a: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这篇论文是</a:t>
            </a:r>
            <a:r>
              <a:rPr lang="en-US" altLang="zh-CN" sz="2200" dirty="0">
                <a:latin typeface="Times New Roman" panose="02020603050405020304" pitchFamily="18" charset="0"/>
                <a:ea typeface="宋体" panose="02010600030101010101" pitchFamily="2" charset="-122"/>
              </a:rPr>
              <a:t>Multimodal Few-Shot Learning with Frozen Language Models</a:t>
            </a:r>
            <a:r>
              <a:rPr lang="zh-CN" altLang="en-US" sz="2200" dirty="0">
                <a:latin typeface="Times New Roman" panose="02020603050405020304" pitchFamily="18" charset="0"/>
                <a:ea typeface="宋体" panose="02010600030101010101" pitchFamily="2" charset="-122"/>
              </a:rPr>
              <a:t>的一个改进版，现在还在</a:t>
            </a:r>
            <a:r>
              <a:rPr lang="en-US" altLang="zh-CN" sz="2200" dirty="0">
                <a:latin typeface="Times New Roman" panose="02020603050405020304" pitchFamily="18" charset="0"/>
                <a:ea typeface="宋体" panose="02010600030101010101" pitchFamily="2" charset="-122"/>
              </a:rPr>
              <a:t>ACL</a:t>
            </a:r>
            <a:r>
              <a:rPr lang="zh-CN" altLang="en-US" sz="2200" dirty="0">
                <a:latin typeface="Times New Roman" panose="02020603050405020304" pitchFamily="18" charset="0"/>
                <a:ea typeface="宋体" panose="02010600030101010101" pitchFamily="2" charset="-122"/>
              </a:rPr>
              <a:t>的滚动审核中。</a:t>
            </a:r>
            <a:endParaRPr lang="en-US" altLang="zh-CN" sz="2200" dirty="0">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作者针对</a:t>
            </a:r>
            <a:r>
              <a:rPr lang="en-US" altLang="zh-CN" sz="2200" dirty="0">
                <a:latin typeface="Times New Roman" panose="02020603050405020304" pitchFamily="18" charset="0"/>
                <a:ea typeface="宋体" panose="02010600030101010101" pitchFamily="2" charset="-122"/>
              </a:rPr>
              <a:t>Frozen</a:t>
            </a:r>
            <a:r>
              <a:rPr lang="zh-CN" altLang="en-US" sz="2200" dirty="0">
                <a:latin typeface="Times New Roman" panose="02020603050405020304" pitchFamily="18" charset="0"/>
                <a:ea typeface="宋体" panose="02010600030101010101" pitchFamily="2" charset="-122"/>
              </a:rPr>
              <a:t>模型的结构提出了分析，他认为</a:t>
            </a:r>
            <a:r>
              <a:rPr lang="en-US" altLang="zh-CN" sz="2200" dirty="0">
                <a:latin typeface="Times New Roman" panose="02020603050405020304" pitchFamily="18" charset="0"/>
                <a:ea typeface="宋体" panose="02010600030101010101" pitchFamily="2" charset="-122"/>
              </a:rPr>
              <a:t>Frozen</a:t>
            </a:r>
            <a:r>
              <a:rPr lang="zh-CN" altLang="en-US" sz="2200" dirty="0">
                <a:latin typeface="Times New Roman" panose="02020603050405020304" pitchFamily="18" charset="0"/>
                <a:ea typeface="宋体" panose="02010600030101010101" pitchFamily="2" charset="-122"/>
              </a:rPr>
              <a:t>模型中只更新图像模型的参数，会导致</a:t>
            </a:r>
            <a:r>
              <a:rPr lang="en-US" altLang="zh-CN" sz="2200" dirty="0">
                <a:latin typeface="Times New Roman" panose="02020603050405020304" pitchFamily="18" charset="0"/>
                <a:ea typeface="宋体" panose="02010600030101010101" pitchFamily="2" charset="-122"/>
              </a:rPr>
              <a:t>image-encoder</a:t>
            </a:r>
            <a:r>
              <a:rPr lang="zh-CN" altLang="en-US" sz="2200" dirty="0">
                <a:latin typeface="Times New Roman" panose="02020603050405020304" pitchFamily="18" charset="0"/>
                <a:ea typeface="宋体" panose="02010600030101010101" pitchFamily="2" charset="-122"/>
              </a:rPr>
              <a:t>需要负责两个方面：（</a:t>
            </a:r>
            <a:r>
              <a:rPr lang="en-US" altLang="zh-CN" sz="2200" dirty="0">
                <a:latin typeface="Times New Roman" panose="02020603050405020304" pitchFamily="18" charset="0"/>
                <a:ea typeface="宋体" panose="02010600030101010101" pitchFamily="2" charset="-122"/>
              </a:rPr>
              <a:t>1</a:t>
            </a:r>
            <a:r>
              <a:rPr lang="zh-CN" altLang="en-US" sz="2200" dirty="0">
                <a:latin typeface="Times New Roman" panose="02020603050405020304" pitchFamily="18" charset="0"/>
                <a:ea typeface="宋体" panose="02010600030101010101" pitchFamily="2" charset="-122"/>
              </a:rPr>
              <a:t>）提取图片的特征（</a:t>
            </a:r>
            <a:r>
              <a:rPr lang="en-US" altLang="zh-CN" sz="2200" dirty="0">
                <a:latin typeface="Times New Roman" panose="02020603050405020304" pitchFamily="18" charset="0"/>
                <a:ea typeface="宋体" panose="02010600030101010101" pitchFamily="2" charset="-122"/>
              </a:rPr>
              <a:t>2</a:t>
            </a:r>
            <a:r>
              <a:rPr lang="zh-CN" altLang="en-US" sz="2200" dirty="0">
                <a:latin typeface="Times New Roman" panose="02020603050405020304" pitchFamily="18" charset="0"/>
                <a:ea typeface="宋体" panose="02010600030101010101" pitchFamily="2" charset="-122"/>
              </a:rPr>
              <a:t>）对齐图片和文本的特征空间。</a:t>
            </a:r>
            <a:endParaRPr lang="en-US" altLang="zh-CN" sz="2200" dirty="0">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作者为了让</a:t>
            </a:r>
            <a:r>
              <a:rPr lang="en-US" altLang="zh-CN" sz="2200" dirty="0">
                <a:latin typeface="Times New Roman" panose="02020603050405020304" pitchFamily="18" charset="0"/>
                <a:ea typeface="宋体" panose="02010600030101010101" pitchFamily="2" charset="-122"/>
              </a:rPr>
              <a:t>image-encoder</a:t>
            </a:r>
            <a:r>
              <a:rPr lang="zh-CN" altLang="en-US" sz="2200" dirty="0">
                <a:latin typeface="Times New Roman" panose="02020603050405020304" pitchFamily="18" charset="0"/>
                <a:ea typeface="宋体" panose="02010600030101010101" pitchFamily="2" charset="-122"/>
              </a:rPr>
              <a:t>更好的提取图片特征，所以在</a:t>
            </a:r>
            <a:r>
              <a:rPr lang="en-US" altLang="zh-CN" sz="2200" dirty="0">
                <a:latin typeface="Times New Roman" panose="02020603050405020304" pitchFamily="18" charset="0"/>
                <a:ea typeface="宋体" panose="02010600030101010101" pitchFamily="2" charset="-122"/>
              </a:rPr>
              <a:t>LM</a:t>
            </a:r>
            <a:r>
              <a:rPr lang="zh-CN" altLang="en-US" sz="2200" dirty="0">
                <a:latin typeface="Times New Roman" panose="02020603050405020304" pitchFamily="18" charset="0"/>
                <a:ea typeface="宋体" panose="02010600030101010101" pitchFamily="2" charset="-122"/>
              </a:rPr>
              <a:t>模型的输入中加入一个可学习的</a:t>
            </a:r>
            <a:r>
              <a:rPr lang="en-US" altLang="zh-CN" sz="2200" dirty="0">
                <a:latin typeface="Times New Roman" panose="02020603050405020304" pitchFamily="18" charset="0"/>
                <a:ea typeface="宋体" panose="02010600030101010101" pitchFamily="2" charset="-122"/>
              </a:rPr>
              <a:t>prompt</a:t>
            </a:r>
            <a:r>
              <a:rPr lang="zh-CN" altLang="en-US" sz="2200" dirty="0">
                <a:latin typeface="Times New Roman" panose="02020603050405020304" pitchFamily="18" charset="0"/>
                <a:ea typeface="宋体" panose="02010600030101010101" pitchFamily="2" charset="-122"/>
              </a:rPr>
              <a:t>序列，用来负责对齐图片和文本的特征空间。</a:t>
            </a:r>
          </a:p>
        </p:txBody>
      </p:sp>
    </p:spTree>
    <p:extLst>
      <p:ext uri="{BB962C8B-B14F-4D97-AF65-F5344CB8AC3E}">
        <p14:creationId xmlns:p14="http://schemas.microsoft.com/office/powerpoint/2010/main" val="1435011232"/>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508791" cy="523220"/>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Prompting as Multimodal Fusing</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BD6F5370-254E-083F-7AD9-DE244C148B03}"/>
              </a:ext>
            </a:extLst>
          </p:cNvPr>
          <p:cNvPicPr>
            <a:picLocks noChangeAspect="1"/>
          </p:cNvPicPr>
          <p:nvPr/>
        </p:nvPicPr>
        <p:blipFill>
          <a:blip r:embed="rId3"/>
          <a:stretch>
            <a:fillRect/>
          </a:stretch>
        </p:blipFill>
        <p:spPr>
          <a:xfrm>
            <a:off x="688842" y="1532768"/>
            <a:ext cx="3414056" cy="2133785"/>
          </a:xfrm>
          <a:prstGeom prst="rect">
            <a:avLst/>
          </a:prstGeom>
        </p:spPr>
      </p:pic>
      <p:pic>
        <p:nvPicPr>
          <p:cNvPr id="3" name="图片 2">
            <a:extLst>
              <a:ext uri="{FF2B5EF4-FFF2-40B4-BE49-F238E27FC236}">
                <a16:creationId xmlns:a16="http://schemas.microsoft.com/office/drawing/2014/main" id="{5BF63281-C97C-9BB1-D475-24F8D4E56B58}"/>
              </a:ext>
            </a:extLst>
          </p:cNvPr>
          <p:cNvPicPr>
            <a:picLocks noChangeAspect="1"/>
          </p:cNvPicPr>
          <p:nvPr/>
        </p:nvPicPr>
        <p:blipFill>
          <a:blip r:embed="rId4"/>
          <a:stretch>
            <a:fillRect/>
          </a:stretch>
        </p:blipFill>
        <p:spPr>
          <a:xfrm>
            <a:off x="958708" y="3793763"/>
            <a:ext cx="2583404" cy="2545301"/>
          </a:xfrm>
          <a:prstGeom prst="rect">
            <a:avLst/>
          </a:prstGeom>
        </p:spPr>
      </p:pic>
      <p:pic>
        <p:nvPicPr>
          <p:cNvPr id="7" name="图片 6">
            <a:extLst>
              <a:ext uri="{FF2B5EF4-FFF2-40B4-BE49-F238E27FC236}">
                <a16:creationId xmlns:a16="http://schemas.microsoft.com/office/drawing/2014/main" id="{37CC7227-6B55-99DA-B293-B0F45FDAC288}"/>
              </a:ext>
            </a:extLst>
          </p:cNvPr>
          <p:cNvPicPr>
            <a:picLocks noChangeAspect="1"/>
          </p:cNvPicPr>
          <p:nvPr/>
        </p:nvPicPr>
        <p:blipFill>
          <a:blip r:embed="rId5"/>
          <a:stretch>
            <a:fillRect/>
          </a:stretch>
        </p:blipFill>
        <p:spPr>
          <a:xfrm>
            <a:off x="5459095" y="1647078"/>
            <a:ext cx="4435224" cy="4038950"/>
          </a:xfrm>
          <a:prstGeom prst="rect">
            <a:avLst/>
          </a:prstGeom>
        </p:spPr>
      </p:pic>
    </p:spTree>
    <p:extLst>
      <p:ext uri="{BB962C8B-B14F-4D97-AF65-F5344CB8AC3E}">
        <p14:creationId xmlns:p14="http://schemas.microsoft.com/office/powerpoint/2010/main" val="386603471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508791" cy="954107"/>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Knowledgeable Prompt-tuning: Incorporating Knowledge into Prompt Verbalizer for Text Classification</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1CDDF5A-B77F-4C6E-B35D-5F89B7A33557}"/>
              </a:ext>
            </a:extLst>
          </p:cNvPr>
          <p:cNvSpPr txBox="1"/>
          <p:nvPr/>
        </p:nvSpPr>
        <p:spPr>
          <a:xfrm>
            <a:off x="2035593" y="1773668"/>
            <a:ext cx="6211591" cy="1133965"/>
          </a:xfrm>
          <a:prstGeom prst="rect">
            <a:avLst/>
          </a:prstGeom>
          <a:noFill/>
        </p:spPr>
        <p:txBody>
          <a:bodyPr wrap="square" rtlCol="0">
            <a:spAutoFit/>
          </a:bodyPr>
          <a:lstStyle/>
          <a:p>
            <a:pPr>
              <a:lnSpc>
                <a:spcPct val="150000"/>
              </a:lnSpc>
            </a:pPr>
            <a:r>
              <a:rPr lang="en-US" altLang="zh-CN" sz="2400" b="1" dirty="0">
                <a:latin typeface="Times New Roman" panose="02020603050405020304" pitchFamily="18" charset="0"/>
                <a:ea typeface="宋体" panose="02010600030101010101" pitchFamily="2" charset="-122"/>
              </a:rPr>
              <a:t>Publisher</a:t>
            </a:r>
            <a:r>
              <a:rPr lang="zh-CN" altLang="en-US"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a:p>
            <a:pPr>
              <a:lnSpc>
                <a:spcPct val="150000"/>
              </a:lnSpc>
            </a:pPr>
            <a:r>
              <a:rPr lang="en-US" altLang="zh-CN" sz="2400" b="1" dirty="0">
                <a:latin typeface="Times New Roman" panose="02020603050405020304" pitchFamily="18" charset="0"/>
                <a:ea typeface="宋体" panose="02010600030101010101" pitchFamily="2" charset="-122"/>
              </a:rPr>
              <a:t>URL</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https://arxiv.org/pdf/2108.02035.pdf</a:t>
            </a:r>
            <a:endParaRPr lang="zh-CN" altLang="en-US" sz="2400" b="1" dirty="0">
              <a:latin typeface="Times New Roman" panose="02020603050405020304" pitchFamily="18" charset="0"/>
              <a:ea typeface="宋体" panose="02010600030101010101" pitchFamily="2" charset="-122"/>
            </a:endParaRPr>
          </a:p>
        </p:txBody>
      </p:sp>
      <p:pic>
        <p:nvPicPr>
          <p:cNvPr id="5" name="图片 4">
            <a:extLst>
              <a:ext uri="{FF2B5EF4-FFF2-40B4-BE49-F238E27FC236}">
                <a16:creationId xmlns:a16="http://schemas.microsoft.com/office/drawing/2014/main" id="{629E414D-CE38-D76E-0F21-B336653E4EA3}"/>
              </a:ext>
            </a:extLst>
          </p:cNvPr>
          <p:cNvPicPr>
            <a:picLocks noChangeAspect="1"/>
          </p:cNvPicPr>
          <p:nvPr/>
        </p:nvPicPr>
        <p:blipFill>
          <a:blip r:embed="rId3"/>
          <a:stretch>
            <a:fillRect/>
          </a:stretch>
        </p:blipFill>
        <p:spPr>
          <a:xfrm>
            <a:off x="2230027" y="3080704"/>
            <a:ext cx="7590178" cy="2377646"/>
          </a:xfrm>
          <a:prstGeom prst="rect">
            <a:avLst/>
          </a:prstGeom>
        </p:spPr>
      </p:pic>
    </p:spTree>
    <p:extLst>
      <p:ext uri="{BB962C8B-B14F-4D97-AF65-F5344CB8AC3E}">
        <p14:creationId xmlns:p14="http://schemas.microsoft.com/office/powerpoint/2010/main" val="471715358"/>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79910" y="4593346"/>
            <a:ext cx="5022398" cy="707886"/>
          </a:xfrm>
          <a:prstGeom prst="rect">
            <a:avLst/>
          </a:prstGeom>
          <a:noFill/>
        </p:spPr>
        <p:txBody>
          <a:bodyPr wrap="square" rtlCol="0">
            <a:spAutoFit/>
          </a:bodyPr>
          <a:lstStyle/>
          <a:p>
            <a:pPr algn="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报告人：李振</a:t>
            </a:r>
            <a:b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b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588271DB-8BB9-43F2-849D-798DDF79E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67" y="63554"/>
            <a:ext cx="890093" cy="743776"/>
          </a:xfrm>
          <a:prstGeom prst="rect">
            <a:avLst/>
          </a:prstGeom>
        </p:spPr>
      </p:pic>
      <p:sp>
        <p:nvSpPr>
          <p:cNvPr id="11" name="文本框 10">
            <a:extLst>
              <a:ext uri="{FF2B5EF4-FFF2-40B4-BE49-F238E27FC236}">
                <a16:creationId xmlns:a16="http://schemas.microsoft.com/office/drawing/2014/main" id="{5C7FCAAC-3440-49A3-9A45-C517ADD204CA}"/>
              </a:ext>
            </a:extLst>
          </p:cNvPr>
          <p:cNvSpPr txBox="1"/>
          <p:nvPr/>
        </p:nvSpPr>
        <p:spPr>
          <a:xfrm>
            <a:off x="957768" y="58310"/>
            <a:ext cx="3944308" cy="507831"/>
          </a:xfrm>
          <a:prstGeom prst="rect">
            <a:avLst/>
          </a:prstGeom>
          <a:noFill/>
        </p:spPr>
        <p:txBody>
          <a:bodyPr wrap="square" rtlCol="0">
            <a:spAutoFit/>
          </a:bodyPr>
          <a:lstStyle/>
          <a:p>
            <a:r>
              <a:rPr lang="zh-CN" altLang="en-US" sz="2700" b="1" dirty="0">
                <a:latin typeface="隶书" panose="02010509060101010101" pitchFamily="49" charset="-122"/>
                <a:ea typeface="隶书" panose="02010509060101010101" pitchFamily="49" charset="-122"/>
                <a:cs typeface="Times New Roman" panose="02020603050405020304" pitchFamily="18" charset="0"/>
              </a:rPr>
              <a:t>机器智能与翻译研究室</a:t>
            </a:r>
          </a:p>
        </p:txBody>
      </p:sp>
      <p:sp>
        <p:nvSpPr>
          <p:cNvPr id="13" name="文本框 12">
            <a:extLst>
              <a:ext uri="{FF2B5EF4-FFF2-40B4-BE49-F238E27FC236}">
                <a16:creationId xmlns:a16="http://schemas.microsoft.com/office/drawing/2014/main" id="{8915AE36-77FB-49C1-9B3C-C65350694E71}"/>
              </a:ext>
            </a:extLst>
          </p:cNvPr>
          <p:cNvSpPr txBox="1"/>
          <p:nvPr/>
        </p:nvSpPr>
        <p:spPr>
          <a:xfrm>
            <a:off x="1041260" y="446970"/>
            <a:ext cx="4008007" cy="292388"/>
          </a:xfrm>
          <a:prstGeom prst="rect">
            <a:avLst/>
          </a:prstGeom>
          <a:noFill/>
        </p:spPr>
        <p:txBody>
          <a:bodyPr wrap="square" rtlCol="0">
            <a:spAutoFit/>
          </a:bodyPr>
          <a:lstStyle>
            <a:defPPr>
              <a:defRPr lang="zh-CN"/>
            </a:defPPr>
            <a:lvl1pPr>
              <a:defRPr sz="2400" b="1">
                <a:latin typeface="隶书" panose="02010509060101010101" pitchFamily="49" charset="-122"/>
                <a:ea typeface="隶书" panose="02010509060101010101" pitchFamily="49" charset="-122"/>
                <a:cs typeface="Times New Roman" panose="02020603050405020304" pitchFamily="18" charset="0"/>
              </a:defRPr>
            </a:lvl1pPr>
          </a:lstStyle>
          <a:p>
            <a:r>
              <a:rPr lang="zh-CN" altLang="en-US" sz="1300" dirty="0"/>
              <a:t>Machine Intelligence and Translation Lab</a:t>
            </a:r>
          </a:p>
        </p:txBody>
      </p:sp>
      <p:sp>
        <p:nvSpPr>
          <p:cNvPr id="8" name="文本框 7">
            <a:extLst>
              <a:ext uri="{FF2B5EF4-FFF2-40B4-BE49-F238E27FC236}">
                <a16:creationId xmlns:a16="http://schemas.microsoft.com/office/drawing/2014/main" id="{35148AFE-B9B2-4618-8A1C-640684CBC892}"/>
              </a:ext>
            </a:extLst>
          </p:cNvPr>
          <p:cNvSpPr txBox="1"/>
          <p:nvPr/>
        </p:nvSpPr>
        <p:spPr>
          <a:xfrm>
            <a:off x="1219199" y="2875002"/>
            <a:ext cx="9753603" cy="830997"/>
          </a:xfrm>
          <a:prstGeom prst="rect">
            <a:avLst/>
          </a:prstGeom>
          <a:noFill/>
        </p:spPr>
        <p:txBody>
          <a:bodyPr wrap="square" rtlCol="0">
            <a:spAutoFit/>
          </a:bodyPr>
          <a:lstStyle/>
          <a:p>
            <a:pPr algn="ctr"/>
            <a:r>
              <a:rPr lang="zh-CN" altLang="en-US" sz="4800" b="1" dirty="0">
                <a:latin typeface="Times New Roman" panose="02020603050405020304" pitchFamily="18" charset="0"/>
                <a:ea typeface="宋体" panose="02010600030101010101" pitchFamily="2" charset="-122"/>
                <a:cs typeface="Times New Roman" panose="02020603050405020304" pitchFamily="18" charset="0"/>
              </a:rPr>
              <a:t>谢谢各位老师同学</a:t>
            </a:r>
          </a:p>
        </p:txBody>
      </p:sp>
    </p:spTree>
    <p:extLst>
      <p:ext uri="{BB962C8B-B14F-4D97-AF65-F5344CB8AC3E}">
        <p14:creationId xmlns:p14="http://schemas.microsoft.com/office/powerpoint/2010/main" val="4126065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262947" cy="954107"/>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Knowledgeable Prompt-tuning: Incorporating Knowledge into Prompt Verbalizer for Text Classification</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1CDDF5A-B77F-4C6E-B35D-5F89B7A33557}"/>
              </a:ext>
            </a:extLst>
          </p:cNvPr>
          <p:cNvSpPr txBox="1"/>
          <p:nvPr/>
        </p:nvSpPr>
        <p:spPr>
          <a:xfrm>
            <a:off x="562707" y="1487567"/>
            <a:ext cx="11262947" cy="3075073"/>
          </a:xfrm>
          <a:prstGeom prst="rect">
            <a:avLst/>
          </a:prstGeom>
          <a:noFill/>
        </p:spPr>
        <p:txBody>
          <a:bodyPr wrap="square" rtlCol="0">
            <a:spAutoFit/>
          </a:bodyPr>
          <a:lstStyle/>
          <a:p>
            <a:pPr>
              <a:lnSpc>
                <a:spcPct val="150000"/>
              </a:lnSpc>
            </a:pPr>
            <a:r>
              <a:rPr lang="en-US" altLang="zh-CN" sz="2200" b="1" dirty="0">
                <a:latin typeface="Times New Roman" panose="02020603050405020304" pitchFamily="18" charset="0"/>
                <a:ea typeface="宋体" panose="02010600030101010101" pitchFamily="2" charset="-122"/>
              </a:rPr>
              <a:t>Motivation</a:t>
            </a: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这篇论文主要是从</a:t>
            </a:r>
            <a:r>
              <a:rPr lang="en-US" altLang="zh-CN" sz="2200" dirty="0">
                <a:latin typeface="Times New Roman" panose="02020603050405020304" pitchFamily="18" charset="0"/>
                <a:ea typeface="宋体" panose="02010600030101010101" pitchFamily="2" charset="-122"/>
              </a:rPr>
              <a:t>Verbalizer</a:t>
            </a:r>
            <a:r>
              <a:rPr lang="zh-CN" altLang="en-US" sz="2200" dirty="0">
                <a:latin typeface="Times New Roman" panose="02020603050405020304" pitchFamily="18" charset="0"/>
                <a:ea typeface="宋体" panose="02010600030101010101" pitchFamily="2" charset="-122"/>
              </a:rPr>
              <a:t>的角度来探索</a:t>
            </a:r>
            <a:r>
              <a:rPr lang="en-US" altLang="zh-CN" sz="2200" dirty="0">
                <a:latin typeface="Times New Roman" panose="02020603050405020304" pitchFamily="18" charset="0"/>
                <a:ea typeface="宋体" panose="02010600030101010101" pitchFamily="2" charset="-122"/>
              </a:rPr>
              <a:t>prompt</a:t>
            </a:r>
            <a:r>
              <a:rPr lang="zh-CN" altLang="en-US" sz="2200" dirty="0">
                <a:latin typeface="Times New Roman" panose="02020603050405020304" pitchFamily="18" charset="0"/>
                <a:ea typeface="宋体" panose="02010600030101010101" pitchFamily="2" charset="-122"/>
              </a:rPr>
              <a:t>在</a:t>
            </a:r>
            <a:r>
              <a:rPr lang="en-US" altLang="zh-CN" sz="2200" dirty="0">
                <a:latin typeface="Times New Roman" panose="02020603050405020304" pitchFamily="18" charset="0"/>
                <a:ea typeface="宋体" panose="02010600030101010101" pitchFamily="2" charset="-122"/>
              </a:rPr>
              <a:t>zero-shot learning</a:t>
            </a:r>
            <a:r>
              <a:rPr lang="zh-CN" altLang="en-US" sz="2200" dirty="0">
                <a:latin typeface="Times New Roman" panose="02020603050405020304" pitchFamily="18" charset="0"/>
                <a:ea typeface="宋体" panose="02010600030101010101" pitchFamily="2" charset="-122"/>
              </a:rPr>
              <a:t>和</a:t>
            </a:r>
            <a:r>
              <a:rPr lang="en-US" altLang="zh-CN" sz="2200" dirty="0">
                <a:latin typeface="Times New Roman" panose="02020603050405020304" pitchFamily="18" charset="0"/>
                <a:ea typeface="宋体" panose="02010600030101010101" pitchFamily="2" charset="-122"/>
              </a:rPr>
              <a:t>few-shot learning</a:t>
            </a:r>
            <a:r>
              <a:rPr lang="zh-CN" altLang="en-US" sz="2200" dirty="0">
                <a:latin typeface="Times New Roman" panose="02020603050405020304" pitchFamily="18" charset="0"/>
                <a:ea typeface="宋体" panose="02010600030101010101" pitchFamily="2" charset="-122"/>
              </a:rPr>
              <a:t>方面的效果。作者认为以往在选择</a:t>
            </a:r>
            <a:r>
              <a:rPr lang="en-US" altLang="zh-CN" sz="2200" dirty="0">
                <a:latin typeface="Times New Roman" panose="02020603050405020304" pitchFamily="18" charset="0"/>
                <a:ea typeface="宋体" panose="02010600030101010101" pitchFamily="2" charset="-122"/>
              </a:rPr>
              <a:t>Verbalizer</a:t>
            </a:r>
            <a:r>
              <a:rPr lang="zh-CN" altLang="en-US" sz="2200" dirty="0">
                <a:latin typeface="Times New Roman" panose="02020603050405020304" pitchFamily="18" charset="0"/>
                <a:ea typeface="宋体" panose="02010600030101010101" pitchFamily="2" charset="-122"/>
              </a:rPr>
              <a:t>的时候，一般都是使用手动或者梯度下降的方式来进行搜索，这样的方法可能会无法全面的覆盖到</a:t>
            </a:r>
            <a:r>
              <a:rPr lang="en-US" altLang="zh-CN" sz="2200" dirty="0">
                <a:latin typeface="Times New Roman" panose="02020603050405020304" pitchFamily="18" charset="0"/>
                <a:ea typeface="宋体" panose="02010600030101010101" pitchFamily="2" charset="-122"/>
              </a:rPr>
              <a:t>Verbalizer</a:t>
            </a:r>
            <a:r>
              <a:rPr lang="zh-CN" altLang="en-US" sz="2200" dirty="0">
                <a:latin typeface="Times New Roman" panose="02020603050405020304" pitchFamily="18" charset="0"/>
                <a:ea typeface="宋体" panose="02010600030101010101" pitchFamily="2" charset="-122"/>
              </a:rPr>
              <a:t>的相关含义。</a:t>
            </a:r>
            <a:endParaRPr lang="en-US" altLang="zh-CN" sz="2200" dirty="0">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所以论文提出了一种 </a:t>
            </a:r>
            <a:r>
              <a:rPr lang="en-US" altLang="zh-CN" sz="2200" dirty="0">
                <a:latin typeface="Times New Roman" panose="02020603050405020304" pitchFamily="18" charset="0"/>
                <a:ea typeface="宋体" panose="02010600030101010101" pitchFamily="2" charset="-122"/>
              </a:rPr>
              <a:t>knowledgeable prompt tuning (KPT)</a:t>
            </a:r>
            <a:r>
              <a:rPr lang="zh-CN" altLang="en-US" sz="2200" dirty="0">
                <a:latin typeface="Times New Roman" panose="02020603050405020304" pitchFamily="18" charset="0"/>
                <a:ea typeface="宋体" panose="02010600030101010101" pitchFamily="2" charset="-122"/>
              </a:rPr>
              <a:t>，实际上就是扩充</a:t>
            </a:r>
            <a:r>
              <a:rPr lang="en-US" altLang="zh-CN" sz="2200" dirty="0">
                <a:latin typeface="Times New Roman" panose="02020603050405020304" pitchFamily="18" charset="0"/>
                <a:ea typeface="宋体" panose="02010600030101010101" pitchFamily="2" charset="-122"/>
              </a:rPr>
              <a:t>Verbalizer</a:t>
            </a:r>
            <a:r>
              <a:rPr lang="zh-CN" altLang="en-US" sz="2200" dirty="0">
                <a:latin typeface="Times New Roman" panose="02020603050405020304" pitchFamily="18" charset="0"/>
                <a:ea typeface="宋体" panose="02010600030101010101" pitchFamily="2" charset="-122"/>
              </a:rPr>
              <a:t>词的范围，来提升模型的性能。</a:t>
            </a:r>
            <a:endParaRPr lang="en-US" altLang="zh-CN" sz="22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40825082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262947" cy="954107"/>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Knowledgeable Prompt-tuning: Incorporating Knowledge into Prompt Verbalizer for Text Classification</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1CDDF5A-B77F-4C6E-B35D-5F89B7A33557}"/>
              </a:ext>
            </a:extLst>
          </p:cNvPr>
          <p:cNvSpPr txBox="1"/>
          <p:nvPr/>
        </p:nvSpPr>
        <p:spPr>
          <a:xfrm>
            <a:off x="562707" y="1487567"/>
            <a:ext cx="11262947" cy="2567241"/>
          </a:xfrm>
          <a:prstGeom prst="rect">
            <a:avLst/>
          </a:prstGeom>
          <a:noFill/>
        </p:spPr>
        <p:txBody>
          <a:bodyPr wrap="square" rtlCol="0">
            <a:spAutoFit/>
          </a:bodyPr>
          <a:lstStyle/>
          <a:p>
            <a:pPr>
              <a:lnSpc>
                <a:spcPct val="150000"/>
              </a:lnSpc>
            </a:pPr>
            <a:r>
              <a:rPr lang="en-US" altLang="zh-CN" sz="2200" b="1" dirty="0">
                <a:latin typeface="Times New Roman" panose="02020603050405020304" pitchFamily="18" charset="0"/>
                <a:ea typeface="宋体" panose="02010600030101010101" pitchFamily="2" charset="-122"/>
              </a:rPr>
              <a:t>Motivation</a:t>
            </a: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作者这里使用了两个任务来验证</a:t>
            </a:r>
            <a:r>
              <a:rPr lang="en-US" altLang="zh-CN" sz="2200" dirty="0">
                <a:latin typeface="Times New Roman" panose="02020603050405020304" pitchFamily="18" charset="0"/>
                <a:ea typeface="宋体" panose="02010600030101010101" pitchFamily="2" charset="-122"/>
              </a:rPr>
              <a:t>KPT</a:t>
            </a:r>
            <a:r>
              <a:rPr lang="zh-CN" altLang="en-US" sz="2200" dirty="0">
                <a:latin typeface="Times New Roman" panose="02020603050405020304" pitchFamily="18" charset="0"/>
                <a:ea typeface="宋体" panose="02010600030101010101" pitchFamily="2" charset="-122"/>
              </a:rPr>
              <a:t>的有效性，分别是主题分类任务和情感分类任务。针对主题分类任务，作者提出的方法主要是使用外部数据集（知识图谱以及词向量等）来获得</a:t>
            </a:r>
            <a:r>
              <a:rPr lang="en-US" altLang="zh-CN" sz="2200" dirty="0">
                <a:latin typeface="Times New Roman" panose="02020603050405020304" pitchFamily="18" charset="0"/>
                <a:ea typeface="宋体" panose="02010600030101010101" pitchFamily="2" charset="-122"/>
              </a:rPr>
              <a:t>Verbalizer</a:t>
            </a:r>
            <a:r>
              <a:rPr lang="zh-CN" altLang="en-US" sz="2200" dirty="0">
                <a:latin typeface="Times New Roman" panose="02020603050405020304" pitchFamily="18" charset="0"/>
                <a:ea typeface="宋体" panose="02010600030101010101" pitchFamily="2" charset="-122"/>
              </a:rPr>
              <a:t>词库的扩充。针对情感分析任务，作者找了两个情感词库来扩充</a:t>
            </a:r>
            <a:r>
              <a:rPr lang="en-US" altLang="zh-CN" sz="2200" dirty="0">
                <a:latin typeface="Times New Roman" panose="02020603050405020304" pitchFamily="18" charset="0"/>
                <a:ea typeface="宋体" panose="02010600030101010101" pitchFamily="2" charset="-122"/>
              </a:rPr>
              <a:t>Verbalizer</a:t>
            </a:r>
            <a:r>
              <a:rPr lang="zh-CN" altLang="en-US" sz="2200" dirty="0">
                <a:latin typeface="Times New Roman" panose="02020603050405020304" pitchFamily="18" charset="0"/>
                <a:ea typeface="宋体" panose="02010600030101010101" pitchFamily="2" charset="-122"/>
              </a:rPr>
              <a:t>词库。</a:t>
            </a:r>
            <a:endParaRPr lang="en-US" altLang="zh-CN" sz="2200" dirty="0">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DB05E449-06E8-44FF-33FC-E62902AB4A24}"/>
              </a:ext>
            </a:extLst>
          </p:cNvPr>
          <p:cNvPicPr>
            <a:picLocks noChangeAspect="1"/>
          </p:cNvPicPr>
          <p:nvPr/>
        </p:nvPicPr>
        <p:blipFill>
          <a:blip r:embed="rId3"/>
          <a:stretch>
            <a:fillRect/>
          </a:stretch>
        </p:blipFill>
        <p:spPr>
          <a:xfrm>
            <a:off x="3069570" y="3592033"/>
            <a:ext cx="4663844" cy="3067316"/>
          </a:xfrm>
          <a:prstGeom prst="rect">
            <a:avLst/>
          </a:prstGeom>
        </p:spPr>
      </p:pic>
    </p:spTree>
    <p:extLst>
      <p:ext uri="{BB962C8B-B14F-4D97-AF65-F5344CB8AC3E}">
        <p14:creationId xmlns:p14="http://schemas.microsoft.com/office/powerpoint/2010/main" val="162193972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262947" cy="954107"/>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Knowledgeable Prompt-tuning: Incorporating Knowledge into Prompt Verbalizer for Text Classification</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1CDDF5A-B77F-4C6E-B35D-5F89B7A33557}"/>
              </a:ext>
            </a:extLst>
          </p:cNvPr>
          <p:cNvSpPr txBox="1"/>
          <p:nvPr/>
        </p:nvSpPr>
        <p:spPr>
          <a:xfrm>
            <a:off x="562707" y="1487567"/>
            <a:ext cx="11262947" cy="4090735"/>
          </a:xfrm>
          <a:prstGeom prst="rect">
            <a:avLst/>
          </a:prstGeom>
          <a:noFill/>
        </p:spPr>
        <p:txBody>
          <a:bodyPr wrap="square" rtlCol="0">
            <a:spAutoFit/>
          </a:bodyPr>
          <a:lstStyle/>
          <a:p>
            <a:pPr>
              <a:lnSpc>
                <a:spcPct val="150000"/>
              </a:lnSpc>
            </a:pPr>
            <a:r>
              <a:rPr lang="zh-CN" altLang="en-US" sz="2200" b="1" dirty="0">
                <a:latin typeface="Times New Roman" panose="02020603050405020304" pitchFamily="18" charset="0"/>
                <a:ea typeface="宋体" panose="02010600030101010101" pitchFamily="2" charset="-122"/>
              </a:rPr>
              <a:t>构建</a:t>
            </a:r>
            <a:r>
              <a:rPr lang="en-US" altLang="zh-CN" sz="2200" b="1" dirty="0">
                <a:latin typeface="Times New Roman" panose="02020603050405020304" pitchFamily="18" charset="0"/>
                <a:ea typeface="宋体" panose="02010600030101010101" pitchFamily="2" charset="-122"/>
              </a:rPr>
              <a:t>Verbalizer</a:t>
            </a:r>
            <a:r>
              <a:rPr lang="zh-CN" altLang="en-US" sz="2200" b="1" dirty="0">
                <a:latin typeface="Times New Roman" panose="02020603050405020304" pitchFamily="18" charset="0"/>
                <a:ea typeface="宋体" panose="02010600030101010101" pitchFamily="2" charset="-122"/>
              </a:rPr>
              <a:t>集合（</a:t>
            </a:r>
            <a:r>
              <a:rPr lang="en-US" altLang="zh-CN" sz="2200" b="1" dirty="0">
                <a:latin typeface="Times New Roman" panose="02020603050405020304" pitchFamily="18" charset="0"/>
                <a:ea typeface="宋体" panose="02010600030101010101" pitchFamily="2" charset="-122"/>
              </a:rPr>
              <a:t>zero-shot</a:t>
            </a:r>
            <a:r>
              <a:rPr lang="zh-CN" altLang="en-US" sz="2200" b="1" dirty="0">
                <a:latin typeface="Times New Roman" panose="02020603050405020304" pitchFamily="18" charset="0"/>
                <a:ea typeface="宋体" panose="02010600030101010101" pitchFamily="2" charset="-122"/>
              </a:rPr>
              <a:t>）</a:t>
            </a:r>
            <a:endParaRPr lang="en-US" altLang="zh-CN" sz="2200" b="1" dirty="0">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这里涉及到三个方面的问题，所以作者针对以下三个问题，分别提出了对应的解决办法。</a:t>
            </a:r>
            <a:endParaRPr lang="en-US" altLang="zh-CN" sz="2200" dirty="0">
              <a:latin typeface="Times New Roman" panose="02020603050405020304" pitchFamily="18" charset="0"/>
              <a:ea typeface="宋体" panose="02010600030101010101" pitchFamily="2" charset="-122"/>
            </a:endParaRPr>
          </a:p>
          <a:p>
            <a:pPr marL="800100" lvl="1"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部分</a:t>
            </a:r>
            <a:r>
              <a:rPr lang="en-US" altLang="zh-CN" sz="2200" dirty="0">
                <a:latin typeface="Times New Roman" panose="02020603050405020304" pitchFamily="18" charset="0"/>
                <a:ea typeface="宋体" panose="02010600030101010101" pitchFamily="2" charset="-122"/>
              </a:rPr>
              <a:t>Verbalizer</a:t>
            </a:r>
            <a:r>
              <a:rPr lang="zh-CN" altLang="en-US" sz="2200" dirty="0">
                <a:latin typeface="Times New Roman" panose="02020603050405020304" pitchFamily="18" charset="0"/>
                <a:ea typeface="宋体" panose="02010600030101010101" pitchFamily="2" charset="-122"/>
              </a:rPr>
              <a:t>词库中的词会出现</a:t>
            </a:r>
            <a:r>
              <a:rPr lang="en-US" altLang="zh-CN" sz="2200" dirty="0">
                <a:latin typeface="Times New Roman" panose="02020603050405020304" pitchFamily="18" charset="0"/>
                <a:ea typeface="宋体" panose="02010600030101010101" pitchFamily="2" charset="-122"/>
              </a:rPr>
              <a:t>OOV</a:t>
            </a:r>
            <a:r>
              <a:rPr lang="zh-CN" altLang="en-US" sz="2200" dirty="0">
                <a:latin typeface="Times New Roman" panose="02020603050405020304" pitchFamily="18" charset="0"/>
                <a:ea typeface="宋体" panose="02010600030101010101" pitchFamily="2" charset="-122"/>
              </a:rPr>
              <a:t>现象。</a:t>
            </a:r>
            <a:endParaRPr lang="en-US" altLang="zh-CN" sz="2200" dirty="0">
              <a:latin typeface="Times New Roman" panose="02020603050405020304" pitchFamily="18" charset="0"/>
              <a:ea typeface="宋体" panose="02010600030101010101" pitchFamily="2" charset="-122"/>
            </a:endParaRPr>
          </a:p>
          <a:p>
            <a:pPr marL="800100" lvl="1"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如何从大的知识库中筛选</a:t>
            </a:r>
            <a:r>
              <a:rPr lang="en-US" altLang="zh-CN" sz="2200" dirty="0">
                <a:latin typeface="Times New Roman" panose="02020603050405020304" pitchFamily="18" charset="0"/>
                <a:ea typeface="宋体" panose="02010600030101010101" pitchFamily="2" charset="-122"/>
              </a:rPr>
              <a:t>Verbalizer</a:t>
            </a:r>
            <a:r>
              <a:rPr lang="zh-CN" altLang="en-US" sz="2200" dirty="0">
                <a:latin typeface="Times New Roman" panose="02020603050405020304" pitchFamily="18" charset="0"/>
                <a:ea typeface="宋体" panose="02010600030101010101" pitchFamily="2" charset="-122"/>
              </a:rPr>
              <a:t>词的集合，部分词虽然出现在了</a:t>
            </a:r>
            <a:r>
              <a:rPr lang="en-US" altLang="zh-CN" sz="2200" dirty="0">
                <a:latin typeface="Times New Roman" panose="02020603050405020304" pitchFamily="18" charset="0"/>
                <a:ea typeface="宋体" panose="02010600030101010101" pitchFamily="2" charset="-122"/>
              </a:rPr>
              <a:t>KB</a:t>
            </a:r>
            <a:r>
              <a:rPr lang="zh-CN" altLang="en-US" sz="2200" dirty="0">
                <a:latin typeface="Times New Roman" panose="02020603050405020304" pitchFamily="18" charset="0"/>
                <a:ea typeface="宋体" panose="02010600030101010101" pitchFamily="2" charset="-122"/>
              </a:rPr>
              <a:t>（外部知识库）中，但是在</a:t>
            </a:r>
            <a:r>
              <a:rPr lang="en-US" altLang="zh-CN" sz="2200" dirty="0">
                <a:latin typeface="Times New Roman" panose="02020603050405020304" pitchFamily="18" charset="0"/>
                <a:ea typeface="宋体" panose="02010600030101010101" pitchFamily="2" charset="-122"/>
              </a:rPr>
              <a:t>PLM</a:t>
            </a:r>
            <a:r>
              <a:rPr lang="zh-CN" altLang="en-US" sz="2200" dirty="0">
                <a:latin typeface="Times New Roman" panose="02020603050405020304" pitchFamily="18" charset="0"/>
                <a:ea typeface="宋体" panose="02010600030101010101" pitchFamily="2" charset="-122"/>
              </a:rPr>
              <a:t>模型的词典中出现的频率比较低，如果按照词典频率进行筛选，存在不公平的现象。</a:t>
            </a:r>
            <a:endParaRPr lang="en-US" altLang="zh-CN" sz="2200" dirty="0">
              <a:latin typeface="Times New Roman" panose="02020603050405020304" pitchFamily="18" charset="0"/>
              <a:ea typeface="宋体" panose="02010600030101010101" pitchFamily="2" charset="-122"/>
            </a:endParaRPr>
          </a:p>
          <a:p>
            <a:pPr marL="800100" lvl="1"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如何平衡</a:t>
            </a:r>
            <a:r>
              <a:rPr lang="en-US" altLang="zh-CN" sz="2200" dirty="0">
                <a:latin typeface="Times New Roman" panose="02020603050405020304" pitchFamily="18" charset="0"/>
                <a:ea typeface="宋体" panose="02010600030101010101" pitchFamily="2" charset="-122"/>
              </a:rPr>
              <a:t>Verbalizer</a:t>
            </a:r>
            <a:r>
              <a:rPr lang="zh-CN" altLang="en-US" sz="2200" dirty="0">
                <a:latin typeface="Times New Roman" panose="02020603050405020304" pitchFamily="18" charset="0"/>
                <a:ea typeface="宋体" panose="02010600030101010101" pitchFamily="2" charset="-122"/>
              </a:rPr>
              <a:t>词集合中不同词之间的重要性，先前的一些工作中提到</a:t>
            </a:r>
            <a:r>
              <a:rPr lang="en-US" altLang="zh-CN" sz="2200" dirty="0">
                <a:latin typeface="Times New Roman" panose="02020603050405020304" pitchFamily="18" charset="0"/>
                <a:ea typeface="宋体" panose="02010600030101010101" pitchFamily="2" charset="-122"/>
              </a:rPr>
              <a:t>PLM</a:t>
            </a:r>
            <a:r>
              <a:rPr lang="zh-CN" altLang="en-US" sz="2200" dirty="0">
                <a:latin typeface="Times New Roman" panose="02020603050405020304" pitchFamily="18" charset="0"/>
                <a:ea typeface="宋体" panose="02010600030101010101" pitchFamily="2" charset="-122"/>
              </a:rPr>
              <a:t>模型的先验概率经常和正确的标签之间存在差距，导致预测的结果可能出错。</a:t>
            </a:r>
            <a:endParaRPr lang="en-US" altLang="zh-CN" sz="22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5386114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262947" cy="954107"/>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Knowledgeable Prompt-tuning: Incorporating Knowledge into Prompt Verbalizer for Text Classification</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1CDDF5A-B77F-4C6E-B35D-5F89B7A33557}"/>
              </a:ext>
            </a:extLst>
          </p:cNvPr>
          <p:cNvSpPr txBox="1"/>
          <p:nvPr/>
        </p:nvSpPr>
        <p:spPr>
          <a:xfrm>
            <a:off x="562707" y="1487567"/>
            <a:ext cx="11262947" cy="2567241"/>
          </a:xfrm>
          <a:prstGeom prst="rect">
            <a:avLst/>
          </a:prstGeom>
          <a:noFill/>
        </p:spPr>
        <p:txBody>
          <a:bodyPr wrap="square" rtlCol="0">
            <a:spAutoFit/>
          </a:bodyPr>
          <a:lstStyle/>
          <a:p>
            <a:pPr>
              <a:lnSpc>
                <a:spcPct val="150000"/>
              </a:lnSpc>
            </a:pPr>
            <a:r>
              <a:rPr lang="zh-CN" altLang="en-US" sz="2200" b="1" dirty="0">
                <a:latin typeface="Times New Roman" panose="02020603050405020304" pitchFamily="18" charset="0"/>
                <a:ea typeface="宋体" panose="02010600030101010101" pitchFamily="2" charset="-122"/>
              </a:rPr>
              <a:t>构建</a:t>
            </a:r>
            <a:r>
              <a:rPr lang="en-US" altLang="zh-CN" sz="2200" b="1" dirty="0">
                <a:latin typeface="Times New Roman" panose="02020603050405020304" pitchFamily="18" charset="0"/>
                <a:ea typeface="宋体" panose="02010600030101010101" pitchFamily="2" charset="-122"/>
              </a:rPr>
              <a:t>Verbalizer</a:t>
            </a:r>
            <a:r>
              <a:rPr lang="zh-CN" altLang="en-US" sz="2200" b="1" dirty="0">
                <a:latin typeface="Times New Roman" panose="02020603050405020304" pitchFamily="18" charset="0"/>
                <a:ea typeface="宋体" panose="02010600030101010101" pitchFamily="2" charset="-122"/>
              </a:rPr>
              <a:t>集合（</a:t>
            </a:r>
            <a:r>
              <a:rPr lang="en-US" altLang="zh-CN" sz="2200" b="1" dirty="0">
                <a:latin typeface="Times New Roman" panose="02020603050405020304" pitchFamily="18" charset="0"/>
                <a:ea typeface="宋体" panose="02010600030101010101" pitchFamily="2" charset="-122"/>
              </a:rPr>
              <a:t>zero-shot</a:t>
            </a:r>
            <a:r>
              <a:rPr lang="zh-CN" altLang="en-US" sz="2200" b="1" dirty="0">
                <a:latin typeface="Times New Roman" panose="02020603050405020304" pitchFamily="18" charset="0"/>
                <a:ea typeface="宋体" panose="02010600030101010101" pitchFamily="2" charset="-122"/>
              </a:rPr>
              <a:t>）</a:t>
            </a:r>
            <a:endParaRPr lang="en-US" altLang="zh-CN" sz="2200" b="1" dirty="0">
              <a:latin typeface="Times New Roman" panose="02020603050405020304" pitchFamily="18" charset="0"/>
              <a:ea typeface="宋体" panose="02010600030101010101" pitchFamily="2" charset="-122"/>
            </a:endParaRPr>
          </a:p>
          <a:p>
            <a:pPr>
              <a:lnSpc>
                <a:spcPct val="150000"/>
              </a:lnSpc>
            </a:pPr>
            <a:r>
              <a:rPr lang="zh-CN" altLang="en-US" sz="2200" dirty="0">
                <a:latin typeface="Times New Roman" panose="02020603050405020304" pitchFamily="18" charset="0"/>
                <a:ea typeface="宋体" panose="02010600030101010101" pitchFamily="2" charset="-122"/>
              </a:rPr>
              <a:t>部分</a:t>
            </a:r>
            <a:r>
              <a:rPr lang="en-US" altLang="zh-CN" sz="2200" dirty="0">
                <a:latin typeface="Times New Roman" panose="02020603050405020304" pitchFamily="18" charset="0"/>
                <a:ea typeface="宋体" panose="02010600030101010101" pitchFamily="2" charset="-122"/>
              </a:rPr>
              <a:t>Verbalizer</a:t>
            </a:r>
            <a:r>
              <a:rPr lang="zh-CN" altLang="en-US" sz="2200" dirty="0">
                <a:latin typeface="Times New Roman" panose="02020603050405020304" pitchFamily="18" charset="0"/>
                <a:ea typeface="宋体" panose="02010600030101010101" pitchFamily="2" charset="-122"/>
              </a:rPr>
              <a:t>词库中的词会出现</a:t>
            </a:r>
            <a:r>
              <a:rPr lang="en-US" altLang="zh-CN" sz="2200" dirty="0">
                <a:latin typeface="Times New Roman" panose="02020603050405020304" pitchFamily="18" charset="0"/>
                <a:ea typeface="宋体" panose="02010600030101010101" pitchFamily="2" charset="-122"/>
              </a:rPr>
              <a:t>OOV</a:t>
            </a:r>
            <a:r>
              <a:rPr lang="zh-CN" altLang="en-US" sz="2200" dirty="0">
                <a:latin typeface="Times New Roman" panose="02020603050405020304" pitchFamily="18" charset="0"/>
                <a:ea typeface="宋体" panose="02010600030101010101" pitchFamily="2" charset="-122"/>
              </a:rPr>
              <a:t>现象：</a:t>
            </a:r>
            <a:endParaRPr lang="en-US" altLang="zh-CN" sz="2200" dirty="0">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作者认为虽然这些词没有出现在词典中，但是这些词应该还是可以提供信息的，所以作者直接将这些词的</a:t>
            </a:r>
            <a:r>
              <a:rPr lang="en-US" altLang="zh-CN" sz="2200" dirty="0" err="1">
                <a:latin typeface="Times New Roman" panose="02020603050405020304" pitchFamily="18" charset="0"/>
                <a:ea typeface="宋体" panose="02010600030101010101" pitchFamily="2" charset="-122"/>
              </a:rPr>
              <a:t>bpe</a:t>
            </a:r>
            <a:r>
              <a:rPr lang="zh-CN" altLang="en-US" sz="2200" dirty="0">
                <a:latin typeface="Times New Roman" panose="02020603050405020304" pitchFamily="18" charset="0"/>
                <a:ea typeface="宋体" panose="02010600030101010101" pitchFamily="2" charset="-122"/>
              </a:rPr>
              <a:t>词向量值平均作为这个词的表示，因为后续需要用这些</a:t>
            </a:r>
            <a:r>
              <a:rPr lang="en-US" altLang="zh-CN" sz="2200" dirty="0" err="1">
                <a:latin typeface="Times New Roman" panose="02020603050405020304" pitchFamily="18" charset="0"/>
                <a:ea typeface="宋体" panose="02010600030101010101" pitchFamily="2" charset="-122"/>
              </a:rPr>
              <a:t>bpe</a:t>
            </a:r>
            <a:r>
              <a:rPr lang="zh-CN" altLang="en-US" sz="2200" dirty="0">
                <a:latin typeface="Times New Roman" panose="02020603050405020304" pitchFamily="18" charset="0"/>
                <a:ea typeface="宋体" panose="02010600030101010101" pitchFamily="2" charset="-122"/>
              </a:rPr>
              <a:t>词向量输入到</a:t>
            </a:r>
            <a:r>
              <a:rPr lang="en-US" altLang="zh-CN" sz="2200" dirty="0">
                <a:latin typeface="Times New Roman" panose="02020603050405020304" pitchFamily="18" charset="0"/>
                <a:ea typeface="宋体" panose="02010600030101010101" pitchFamily="2" charset="-122"/>
              </a:rPr>
              <a:t>PLM</a:t>
            </a:r>
            <a:r>
              <a:rPr lang="zh-CN" altLang="en-US" sz="2200" dirty="0">
                <a:latin typeface="Times New Roman" panose="02020603050405020304" pitchFamily="18" charset="0"/>
                <a:ea typeface="宋体" panose="02010600030101010101" pitchFamily="2" charset="-122"/>
              </a:rPr>
              <a:t>中，来计算先验概率。</a:t>
            </a:r>
            <a:endParaRPr lang="en-US" altLang="zh-CN" sz="22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656623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262947" cy="954107"/>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Knowledgeable Prompt-tuning: Incorporating Knowledge into Prompt Verbalizer for Text Classification</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D1CDDF5A-B77F-4C6E-B35D-5F89B7A33557}"/>
                  </a:ext>
                </a:extLst>
              </p:cNvPr>
              <p:cNvSpPr txBox="1"/>
              <p:nvPr/>
            </p:nvSpPr>
            <p:spPr>
              <a:xfrm>
                <a:off x="562707" y="1487567"/>
                <a:ext cx="11262947" cy="4658391"/>
              </a:xfrm>
              <a:prstGeom prst="rect">
                <a:avLst/>
              </a:prstGeom>
              <a:noFill/>
            </p:spPr>
            <p:txBody>
              <a:bodyPr wrap="square" rtlCol="0">
                <a:spAutoFit/>
              </a:bodyPr>
              <a:lstStyle/>
              <a:p>
                <a:pPr>
                  <a:lnSpc>
                    <a:spcPct val="150000"/>
                  </a:lnSpc>
                </a:pPr>
                <a:r>
                  <a:rPr lang="zh-CN" altLang="en-US" sz="2200" b="1" dirty="0">
                    <a:latin typeface="Times New Roman" panose="02020603050405020304" pitchFamily="18" charset="0"/>
                    <a:ea typeface="宋体" panose="02010600030101010101" pitchFamily="2" charset="-122"/>
                  </a:rPr>
                  <a:t>构建</a:t>
                </a:r>
                <a:r>
                  <a:rPr lang="en-US" altLang="zh-CN" sz="2200" b="1" dirty="0">
                    <a:latin typeface="Times New Roman" panose="02020603050405020304" pitchFamily="18" charset="0"/>
                    <a:ea typeface="宋体" panose="02010600030101010101" pitchFamily="2" charset="-122"/>
                  </a:rPr>
                  <a:t>Verbalizer</a:t>
                </a:r>
                <a:r>
                  <a:rPr lang="zh-CN" altLang="en-US" sz="2200" b="1" dirty="0">
                    <a:latin typeface="Times New Roman" panose="02020603050405020304" pitchFamily="18" charset="0"/>
                    <a:ea typeface="宋体" panose="02010600030101010101" pitchFamily="2" charset="-122"/>
                  </a:rPr>
                  <a:t>集合（</a:t>
                </a:r>
                <a:r>
                  <a:rPr lang="en-US" altLang="zh-CN" sz="2200" b="1" dirty="0">
                    <a:latin typeface="Times New Roman" panose="02020603050405020304" pitchFamily="18" charset="0"/>
                    <a:ea typeface="宋体" panose="02010600030101010101" pitchFamily="2" charset="-122"/>
                  </a:rPr>
                  <a:t>zero-shot</a:t>
                </a:r>
                <a:r>
                  <a:rPr lang="zh-CN" altLang="en-US" sz="2200" b="1" dirty="0">
                    <a:latin typeface="Times New Roman" panose="02020603050405020304" pitchFamily="18" charset="0"/>
                    <a:ea typeface="宋体" panose="02010600030101010101" pitchFamily="2" charset="-122"/>
                  </a:rPr>
                  <a:t>）</a:t>
                </a:r>
                <a:endParaRPr lang="en-US" altLang="zh-CN" sz="2200" b="1" dirty="0">
                  <a:latin typeface="Times New Roman" panose="02020603050405020304" pitchFamily="18" charset="0"/>
                  <a:ea typeface="宋体" panose="02010600030101010101" pitchFamily="2" charset="-122"/>
                </a:endParaRPr>
              </a:p>
              <a:p>
                <a:pPr>
                  <a:lnSpc>
                    <a:spcPct val="150000"/>
                  </a:lnSpc>
                </a:pPr>
                <a:r>
                  <a:rPr lang="zh-CN" altLang="en-US" sz="2200" dirty="0">
                    <a:latin typeface="Times New Roman" panose="02020603050405020304" pitchFamily="18" charset="0"/>
                    <a:ea typeface="宋体" panose="02010600030101010101" pitchFamily="2" charset="-122"/>
                  </a:rPr>
                  <a:t>如何从大的知识库中筛选</a:t>
                </a:r>
                <a:r>
                  <a:rPr lang="en-US" altLang="zh-CN" sz="2200" dirty="0">
                    <a:latin typeface="Times New Roman" panose="02020603050405020304" pitchFamily="18" charset="0"/>
                    <a:ea typeface="宋体" panose="02010600030101010101" pitchFamily="2" charset="-122"/>
                  </a:rPr>
                  <a:t>Verbalizer</a:t>
                </a:r>
                <a:r>
                  <a:rPr lang="zh-CN" altLang="en-US" sz="2200" dirty="0">
                    <a:latin typeface="Times New Roman" panose="02020603050405020304" pitchFamily="18" charset="0"/>
                    <a:ea typeface="宋体" panose="02010600030101010101" pitchFamily="2" charset="-122"/>
                  </a:rPr>
                  <a:t>词的集合</a:t>
                </a:r>
                <a:endParaRPr lang="en-US" altLang="zh-CN" sz="2200" dirty="0">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作者没有按照词频来给这些词设置阈值进行筛选哪些词可以进入最终的</a:t>
                </a:r>
                <a:r>
                  <a:rPr lang="en-US" altLang="zh-CN" sz="2200" dirty="0">
                    <a:latin typeface="Times New Roman" panose="02020603050405020304" pitchFamily="18" charset="0"/>
                    <a:ea typeface="宋体" panose="02010600030101010101" pitchFamily="2" charset="-122"/>
                  </a:rPr>
                  <a:t>Verbalizer</a:t>
                </a:r>
                <a:r>
                  <a:rPr lang="zh-CN" altLang="en-US" sz="2200" dirty="0">
                    <a:latin typeface="Times New Roman" panose="02020603050405020304" pitchFamily="18" charset="0"/>
                    <a:ea typeface="宋体" panose="02010600030101010101" pitchFamily="2" charset="-122"/>
                  </a:rPr>
                  <a:t>集合，而是设置了一个先验概率的计算方法。</a:t>
                </a:r>
                <a:endParaRPr lang="en-US" altLang="zh-CN" sz="2200" dirty="0">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论文中将</a:t>
                </a:r>
                <a:r>
                  <a:rPr lang="en-US" altLang="zh-CN" sz="2200" dirty="0">
                    <a:latin typeface="Times New Roman" panose="02020603050405020304" pitchFamily="18" charset="0"/>
                    <a:ea typeface="宋体" panose="02010600030101010101" pitchFamily="2" charset="-122"/>
                  </a:rPr>
                  <a:t>D</a:t>
                </a:r>
                <a:r>
                  <a:rPr lang="zh-CN" altLang="en-US" sz="2200" dirty="0">
                    <a:latin typeface="Times New Roman" panose="02020603050405020304" pitchFamily="18" charset="0"/>
                    <a:ea typeface="宋体" panose="02010600030101010101" pitchFamily="2" charset="-122"/>
                  </a:rPr>
                  <a:t>设置为数据集中的文本库，</a:t>
                </a:r>
                <a:r>
                  <a:rPr lang="en-US" altLang="zh-CN" sz="2200" dirty="0">
                    <a:latin typeface="Times New Roman" panose="02020603050405020304" pitchFamily="18" charset="0"/>
                    <a:ea typeface="宋体" panose="02010600030101010101" pitchFamily="2" charset="-122"/>
                  </a:rPr>
                  <a:t>x</a:t>
                </a:r>
                <a:r>
                  <a:rPr lang="zh-CN" altLang="en-US" sz="2200" dirty="0">
                    <a:latin typeface="Times New Roman" panose="02020603050405020304" pitchFamily="18" charset="0"/>
                    <a:ea typeface="宋体" panose="02010600030101010101" pitchFamily="2" charset="-122"/>
                  </a:rPr>
                  <a:t>为一条文本数据，那么使用模型可以获得当前</a:t>
                </a:r>
                <a:r>
                  <a:rPr lang="en-US" altLang="zh-CN" sz="2200" dirty="0">
                    <a:latin typeface="Times New Roman" panose="02020603050405020304" pitchFamily="18" charset="0"/>
                    <a:ea typeface="宋体" panose="02010600030101010101" pitchFamily="2" charset="-122"/>
                  </a:rPr>
                  <a:t>MASK</a:t>
                </a:r>
                <a:r>
                  <a:rPr lang="zh-CN" altLang="en-US" sz="2200" dirty="0">
                    <a:latin typeface="Times New Roman" panose="02020603050405020304" pitchFamily="18" charset="0"/>
                    <a:ea typeface="宋体" panose="02010600030101010101" pitchFamily="2" charset="-122"/>
                  </a:rPr>
                  <a:t>位置为</a:t>
                </a:r>
                <a:r>
                  <a:rPr lang="en-US" altLang="zh-CN" sz="2200" dirty="0">
                    <a:latin typeface="Times New Roman" panose="02020603050405020304" pitchFamily="18" charset="0"/>
                    <a:ea typeface="宋体" panose="02010600030101010101" pitchFamily="2" charset="-122"/>
                  </a:rPr>
                  <a:t>Verbalizer</a:t>
                </a:r>
                <a:r>
                  <a:rPr lang="zh-CN" altLang="en-US" sz="2200" dirty="0">
                    <a:latin typeface="Times New Roman" panose="02020603050405020304" pitchFamily="18" charset="0"/>
                    <a:ea typeface="宋体" panose="02010600030101010101" pitchFamily="2" charset="-122"/>
                  </a:rPr>
                  <a:t>中某个词的先验概率：</a:t>
                </a:r>
                <a:endParaRPr lang="en-US" altLang="zh-CN" sz="2200" dirty="0">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作者这里提到一个估计的先验概率阈值，即从训练数据集中随机抽取</a:t>
                </a:r>
                <a14:m>
                  <m:oMath xmlns:m="http://schemas.openxmlformats.org/officeDocument/2006/math">
                    <m:acc>
                      <m:accPr>
                        <m:chr m:val="̃"/>
                        <m:ctrlPr>
                          <a:rPr lang="en-US" altLang="zh-CN" sz="2200" i="1" dirty="0" smtClean="0">
                            <a:latin typeface="Cambria Math" panose="02040503050406030204" pitchFamily="18" charset="0"/>
                            <a:ea typeface="宋体" panose="02010600030101010101" pitchFamily="2" charset="-122"/>
                          </a:rPr>
                        </m:ctrlPr>
                      </m:accPr>
                      <m:e>
                        <m:r>
                          <a:rPr lang="en-US" altLang="zh-CN" sz="2200" b="0" i="1" dirty="0" smtClean="0">
                            <a:latin typeface="Cambria Math" panose="02040503050406030204" pitchFamily="18" charset="0"/>
                            <a:ea typeface="宋体" panose="02010600030101010101" pitchFamily="2" charset="-122"/>
                          </a:rPr>
                          <m:t>𝐶</m:t>
                        </m:r>
                      </m:e>
                    </m:acc>
                  </m:oMath>
                </a14:m>
                <a:r>
                  <a:rPr lang="zh-CN" altLang="en-US" sz="2200" dirty="0">
                    <a:latin typeface="Times New Roman" panose="02020603050405020304" pitchFamily="18" charset="0"/>
                    <a:ea typeface="宋体" panose="02010600030101010101" pitchFamily="2" charset="-122"/>
                  </a:rPr>
                  <a:t>条数据，然后不管数据的标签是什么，按照下面的公式直接计算</a:t>
                </a:r>
                <a:r>
                  <a:rPr lang="en-US" altLang="zh-CN" sz="2200" dirty="0">
                    <a:latin typeface="Times New Roman" panose="02020603050405020304" pitchFamily="18" charset="0"/>
                    <a:ea typeface="宋体" panose="02010600030101010101" pitchFamily="2" charset="-122"/>
                  </a:rPr>
                  <a:t>Verbalizer</a:t>
                </a:r>
                <a:r>
                  <a:rPr lang="zh-CN" altLang="en-US" sz="2200" dirty="0">
                    <a:latin typeface="Times New Roman" panose="02020603050405020304" pitchFamily="18" charset="0"/>
                    <a:ea typeface="宋体" panose="02010600030101010101" pitchFamily="2" charset="-122"/>
                  </a:rPr>
                  <a:t>词库中的每一个词的先验概率值：</a:t>
                </a:r>
                <a:endParaRPr lang="en-US" altLang="zh-CN" sz="2200" dirty="0">
                  <a:latin typeface="Times New Roman" panose="02020603050405020304" pitchFamily="18" charset="0"/>
                  <a:ea typeface="宋体" panose="02010600030101010101" pitchFamily="2" charset="-122"/>
                </a:endParaRPr>
              </a:p>
            </p:txBody>
          </p:sp>
        </mc:Choice>
        <mc:Fallback>
          <p:sp>
            <p:nvSpPr>
              <p:cNvPr id="3" name="文本框 2">
                <a:extLst>
                  <a:ext uri="{FF2B5EF4-FFF2-40B4-BE49-F238E27FC236}">
                    <a16:creationId xmlns:a16="http://schemas.microsoft.com/office/drawing/2014/main" id="{D1CDDF5A-B77F-4C6E-B35D-5F89B7A33557}"/>
                  </a:ext>
                </a:extLst>
              </p:cNvPr>
              <p:cNvSpPr txBox="1">
                <a:spLocks noRot="1" noChangeAspect="1" noMove="1" noResize="1" noEditPoints="1" noAdjustHandles="1" noChangeArrowheads="1" noChangeShapeType="1" noTextEdit="1"/>
              </p:cNvSpPr>
              <p:nvPr/>
            </p:nvSpPr>
            <p:spPr>
              <a:xfrm>
                <a:off x="562707" y="1487567"/>
                <a:ext cx="11262947" cy="4658391"/>
              </a:xfrm>
              <a:prstGeom prst="rect">
                <a:avLst/>
              </a:prstGeom>
              <a:blipFill>
                <a:blip r:embed="rId3"/>
                <a:stretch>
                  <a:fillRect l="-703" b="-39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8CA7CD6D-439F-2D44-C5BA-2FCEC5F2D37F}"/>
              </a:ext>
            </a:extLst>
          </p:cNvPr>
          <p:cNvPicPr>
            <a:picLocks noChangeAspect="1"/>
          </p:cNvPicPr>
          <p:nvPr/>
        </p:nvPicPr>
        <p:blipFill>
          <a:blip r:embed="rId4"/>
          <a:stretch>
            <a:fillRect/>
          </a:stretch>
        </p:blipFill>
        <p:spPr>
          <a:xfrm>
            <a:off x="6610435" y="4033978"/>
            <a:ext cx="4145639" cy="541067"/>
          </a:xfrm>
          <a:prstGeom prst="rect">
            <a:avLst/>
          </a:prstGeom>
        </p:spPr>
      </p:pic>
      <p:pic>
        <p:nvPicPr>
          <p:cNvPr id="6" name="图片 5">
            <a:extLst>
              <a:ext uri="{FF2B5EF4-FFF2-40B4-BE49-F238E27FC236}">
                <a16:creationId xmlns:a16="http://schemas.microsoft.com/office/drawing/2014/main" id="{11DF3842-D121-B09C-870B-46C5B34E0CE3}"/>
              </a:ext>
            </a:extLst>
          </p:cNvPr>
          <p:cNvPicPr>
            <a:picLocks noChangeAspect="1"/>
          </p:cNvPicPr>
          <p:nvPr/>
        </p:nvPicPr>
        <p:blipFill>
          <a:blip r:embed="rId5"/>
          <a:stretch>
            <a:fillRect/>
          </a:stretch>
        </p:blipFill>
        <p:spPr>
          <a:xfrm>
            <a:off x="1744340" y="5599417"/>
            <a:ext cx="4549534" cy="975445"/>
          </a:xfrm>
          <a:prstGeom prst="rect">
            <a:avLst/>
          </a:prstGeom>
        </p:spPr>
      </p:pic>
    </p:spTree>
    <p:extLst>
      <p:ext uri="{BB962C8B-B14F-4D97-AF65-F5344CB8AC3E}">
        <p14:creationId xmlns:p14="http://schemas.microsoft.com/office/powerpoint/2010/main" val="3339770790"/>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262947" cy="954107"/>
          </a:xfrm>
          <a:prstGeom prst="rect">
            <a:avLst/>
          </a:prstGeom>
          <a:noFill/>
        </p:spPr>
        <p:txBody>
          <a:bodyPr wrap="square" rtlCol="0">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Knowledgeable Prompt-tuning: Incorporating Knowledge into Prompt Verbalizer for Text Classification</a:t>
            </a:r>
          </a:p>
        </p:txBody>
      </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1CDDF5A-B77F-4C6E-B35D-5F89B7A33557}"/>
              </a:ext>
            </a:extLst>
          </p:cNvPr>
          <p:cNvSpPr txBox="1"/>
          <p:nvPr/>
        </p:nvSpPr>
        <p:spPr>
          <a:xfrm>
            <a:off x="562707" y="1487567"/>
            <a:ext cx="11262947" cy="3582904"/>
          </a:xfrm>
          <a:prstGeom prst="rect">
            <a:avLst/>
          </a:prstGeom>
          <a:noFill/>
        </p:spPr>
        <p:txBody>
          <a:bodyPr wrap="square" rtlCol="0">
            <a:spAutoFit/>
          </a:bodyPr>
          <a:lstStyle/>
          <a:p>
            <a:pPr>
              <a:lnSpc>
                <a:spcPct val="150000"/>
              </a:lnSpc>
            </a:pPr>
            <a:r>
              <a:rPr lang="zh-CN" altLang="en-US" sz="2200" b="1" dirty="0">
                <a:latin typeface="Times New Roman" panose="02020603050405020304" pitchFamily="18" charset="0"/>
                <a:ea typeface="宋体" panose="02010600030101010101" pitchFamily="2" charset="-122"/>
              </a:rPr>
              <a:t>构建</a:t>
            </a:r>
            <a:r>
              <a:rPr lang="en-US" altLang="zh-CN" sz="2200" b="1" dirty="0">
                <a:latin typeface="Times New Roman" panose="02020603050405020304" pitchFamily="18" charset="0"/>
                <a:ea typeface="宋体" panose="02010600030101010101" pitchFamily="2" charset="-122"/>
              </a:rPr>
              <a:t>Verbalizer</a:t>
            </a:r>
            <a:r>
              <a:rPr lang="zh-CN" altLang="en-US" sz="2200" b="1" dirty="0">
                <a:latin typeface="Times New Roman" panose="02020603050405020304" pitchFamily="18" charset="0"/>
                <a:ea typeface="宋体" panose="02010600030101010101" pitchFamily="2" charset="-122"/>
              </a:rPr>
              <a:t>集合（</a:t>
            </a:r>
            <a:r>
              <a:rPr lang="en-US" altLang="zh-CN" sz="2200" b="1" dirty="0">
                <a:latin typeface="Times New Roman" panose="02020603050405020304" pitchFamily="18" charset="0"/>
                <a:ea typeface="宋体" panose="02010600030101010101" pitchFamily="2" charset="-122"/>
              </a:rPr>
              <a:t>zero-shot</a:t>
            </a:r>
            <a:r>
              <a:rPr lang="zh-CN" altLang="en-US" sz="2200" b="1" dirty="0">
                <a:latin typeface="Times New Roman" panose="02020603050405020304" pitchFamily="18" charset="0"/>
                <a:ea typeface="宋体" panose="02010600030101010101" pitchFamily="2" charset="-122"/>
              </a:rPr>
              <a:t>）</a:t>
            </a:r>
            <a:endParaRPr lang="en-US" altLang="zh-CN" sz="2200" b="1" dirty="0">
              <a:latin typeface="Times New Roman" panose="02020603050405020304" pitchFamily="18" charset="0"/>
              <a:ea typeface="宋体" panose="02010600030101010101" pitchFamily="2" charset="-122"/>
            </a:endParaRPr>
          </a:p>
          <a:p>
            <a:pPr>
              <a:lnSpc>
                <a:spcPct val="150000"/>
              </a:lnSpc>
            </a:pPr>
            <a:r>
              <a:rPr lang="zh-CN" altLang="en-US" sz="2200" dirty="0">
                <a:latin typeface="Times New Roman" panose="02020603050405020304" pitchFamily="18" charset="0"/>
                <a:ea typeface="宋体" panose="02010600030101010101" pitchFamily="2" charset="-122"/>
              </a:rPr>
              <a:t>如何平衡</a:t>
            </a:r>
            <a:r>
              <a:rPr lang="en-US" altLang="zh-CN" sz="2200" dirty="0">
                <a:latin typeface="Times New Roman" panose="02020603050405020304" pitchFamily="18" charset="0"/>
                <a:ea typeface="宋体" panose="02010600030101010101" pitchFamily="2" charset="-122"/>
              </a:rPr>
              <a:t>Verbalizer</a:t>
            </a:r>
            <a:r>
              <a:rPr lang="zh-CN" altLang="en-US" sz="2200" dirty="0">
                <a:latin typeface="Times New Roman" panose="02020603050405020304" pitchFamily="18" charset="0"/>
                <a:ea typeface="宋体" panose="02010600030101010101" pitchFamily="2" charset="-122"/>
              </a:rPr>
              <a:t>词集合中不同词之间的重要性</a:t>
            </a:r>
            <a:endParaRPr lang="en-US" altLang="zh-CN" sz="2200" dirty="0">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作者认为</a:t>
            </a:r>
            <a:r>
              <a:rPr lang="en-US" altLang="zh-CN" sz="2200" dirty="0">
                <a:latin typeface="Times New Roman" panose="02020603050405020304" pitchFamily="18" charset="0"/>
                <a:ea typeface="宋体" panose="02010600030101010101" pitchFamily="2" charset="-122"/>
              </a:rPr>
              <a:t>Verbalizer</a:t>
            </a:r>
            <a:r>
              <a:rPr lang="zh-CN" altLang="en-US" sz="2200" dirty="0">
                <a:latin typeface="Times New Roman" panose="02020603050405020304" pitchFamily="18" charset="0"/>
                <a:ea typeface="宋体" panose="02010600030101010101" pitchFamily="2" charset="-122"/>
              </a:rPr>
              <a:t>集合中的所有的词都是一样重要的，需要一视同仁</a:t>
            </a:r>
            <a:endParaRPr lang="en-US" altLang="zh-CN" sz="2200" dirty="0">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rPr>
              <a:t>但是事实上</a:t>
            </a:r>
            <a:r>
              <a:rPr lang="en-US" altLang="zh-CN" sz="2200" dirty="0">
                <a:latin typeface="Times New Roman" panose="02020603050405020304" pitchFamily="18" charset="0"/>
                <a:ea typeface="宋体" panose="02010600030101010101" pitchFamily="2" charset="-122"/>
              </a:rPr>
              <a:t>LM</a:t>
            </a:r>
            <a:r>
              <a:rPr lang="zh-CN" altLang="en-US" sz="2200" dirty="0">
                <a:latin typeface="Times New Roman" panose="02020603050405020304" pitchFamily="18" charset="0"/>
                <a:ea typeface="宋体" panose="02010600030101010101" pitchFamily="2" charset="-122"/>
              </a:rPr>
              <a:t>模型很多时候并不会给每个词一样的重视程度，这就导致了作为正确标签词在先验概率中得分的差异，可能一个正确的标签词，因为</a:t>
            </a:r>
            <a:r>
              <a:rPr lang="en-US" altLang="zh-CN" sz="2200" dirty="0">
                <a:latin typeface="Times New Roman" panose="02020603050405020304" pitchFamily="18" charset="0"/>
                <a:ea typeface="宋体" panose="02010600030101010101" pitchFamily="2" charset="-122"/>
              </a:rPr>
              <a:t>LM</a:t>
            </a:r>
            <a:r>
              <a:rPr lang="zh-CN" altLang="en-US" sz="2200" dirty="0">
                <a:latin typeface="Times New Roman" panose="02020603050405020304" pitchFamily="18" charset="0"/>
                <a:ea typeface="宋体" panose="02010600030101010101" pitchFamily="2" charset="-122"/>
              </a:rPr>
              <a:t>模型本身给了它比较低的先验概率，导致最终模型分类结果出错，所以这里给每个</a:t>
            </a:r>
            <a:r>
              <a:rPr lang="en-US" altLang="zh-CN" sz="2200" dirty="0">
                <a:latin typeface="Times New Roman" panose="02020603050405020304" pitchFamily="18" charset="0"/>
                <a:ea typeface="宋体" panose="02010600030101010101" pitchFamily="2" charset="-122"/>
              </a:rPr>
              <a:t>Verbalizer</a:t>
            </a:r>
            <a:r>
              <a:rPr lang="zh-CN" altLang="en-US" sz="2200" dirty="0">
                <a:latin typeface="Times New Roman" panose="02020603050405020304" pitchFamily="18" charset="0"/>
                <a:ea typeface="宋体" panose="02010600030101010101" pitchFamily="2" charset="-122"/>
              </a:rPr>
              <a:t>词一个权重，论文提到是</a:t>
            </a:r>
            <a:r>
              <a:rPr lang="en-US" altLang="zh-CN" sz="2200" dirty="0">
                <a:latin typeface="Times New Roman" panose="02020603050405020304" pitchFamily="18" charset="0"/>
                <a:ea typeface="宋体" panose="02010600030101010101" pitchFamily="2" charset="-122"/>
              </a:rPr>
              <a:t>contextualized calibration</a:t>
            </a:r>
            <a:r>
              <a:rPr lang="zh-CN" altLang="en-US" sz="2200" dirty="0">
                <a:latin typeface="Times New Roman" panose="02020603050405020304" pitchFamily="18" charset="0"/>
                <a:ea typeface="宋体" panose="02010600030101010101" pitchFamily="2" charset="-122"/>
              </a:rPr>
              <a:t>（类似归一化）：</a:t>
            </a:r>
            <a:endParaRPr lang="en-US" altLang="zh-CN" sz="2200" dirty="0">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F3A03B5A-9E1F-9DFD-5894-07A0745F0E39}"/>
              </a:ext>
            </a:extLst>
          </p:cNvPr>
          <p:cNvPicPr>
            <a:picLocks noChangeAspect="1"/>
          </p:cNvPicPr>
          <p:nvPr/>
        </p:nvPicPr>
        <p:blipFill>
          <a:blip r:embed="rId3"/>
          <a:stretch>
            <a:fillRect/>
          </a:stretch>
        </p:blipFill>
        <p:spPr>
          <a:xfrm>
            <a:off x="1180548" y="5287275"/>
            <a:ext cx="4557155" cy="678239"/>
          </a:xfrm>
          <a:prstGeom prst="rect">
            <a:avLst/>
          </a:prstGeom>
        </p:spPr>
      </p:pic>
    </p:spTree>
    <p:extLst>
      <p:ext uri="{BB962C8B-B14F-4D97-AF65-F5344CB8AC3E}">
        <p14:creationId xmlns:p14="http://schemas.microsoft.com/office/powerpoint/2010/main" val="3425503160"/>
      </p:ext>
    </p:extLst>
  </p:cSld>
  <p:clrMapOvr>
    <a:masterClrMapping/>
  </p:clrMapOvr>
  <p:transition spd="med">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数据科学导论">
      <a:majorFont>
        <a:latin typeface="Arial Black"/>
        <a:ea typeface="微软雅黑"/>
        <a:cs typeface=""/>
      </a:majorFont>
      <a:minorFont>
        <a:latin typeface="Lucida San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数据科学导论">
      <a:majorFont>
        <a:latin typeface="Arial Black"/>
        <a:ea typeface="微软雅黑"/>
        <a:cs typeface=""/>
      </a:majorFont>
      <a:minorFont>
        <a:latin typeface="Lucida San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5979</TotalTime>
  <Words>2122</Words>
  <Application>Microsoft Office PowerPoint</Application>
  <PresentationFormat>宽屏</PresentationFormat>
  <Paragraphs>165</Paragraphs>
  <Slides>30</Slides>
  <Notes>30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30</vt:i4>
      </vt:variant>
    </vt:vector>
  </HeadingPairs>
  <TitlesOfParts>
    <vt:vector size="45" baseType="lpstr">
      <vt:lpstr>Helvetica Neue</vt:lpstr>
      <vt:lpstr>等线</vt:lpstr>
      <vt:lpstr>等线 Light</vt:lpstr>
      <vt:lpstr>隶书</vt:lpstr>
      <vt:lpstr>Arial</vt:lpstr>
      <vt:lpstr>Arial Black</vt:lpstr>
      <vt:lpstr>Cambria Math</vt:lpstr>
      <vt:lpstr>Consolas</vt:lpstr>
      <vt:lpstr>Lucida Sans</vt:lpstr>
      <vt:lpstr>tahoma</vt:lpstr>
      <vt:lpstr>Times New Roman</vt:lpstr>
      <vt:lpstr>Wingdings</vt:lpstr>
      <vt:lpstr>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 乾</dc:creator>
  <cp:lastModifiedBy>Li Zhen</cp:lastModifiedBy>
  <cp:revision>1832</cp:revision>
  <dcterms:created xsi:type="dcterms:W3CDTF">2020-10-21T14:08:14Z</dcterms:created>
  <dcterms:modified xsi:type="dcterms:W3CDTF">2022-05-08T06:29:15Z</dcterms:modified>
</cp:coreProperties>
</file>