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1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74F90-0873-44EA-8529-4A49F52E7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1D5891-095C-4DB9-93AE-3903DDF4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05BE4-0CFB-4A66-8EB9-7F497621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15F-A621-4D20-8063-AB650317B9F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2A994-9713-47AB-A00F-1EC20451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A5211-0E94-4C61-AD97-254FA29C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326C-FD10-4DA0-8613-A8E90E89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4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ABDD4-74EE-42B7-A6C0-97DC8D3E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401077-9DB3-4323-B64E-8B7C8F3B4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82B5B-EE5B-4B53-86CB-C0314E4C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15F-A621-4D20-8063-AB650317B9F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D088E-6BDF-4004-9BE8-198B14D4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81C32-EB80-4CB9-8CC8-FCA10EC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326C-FD10-4DA0-8613-A8E90E89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7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BDC623-CB91-40D7-AF73-D0B3D4229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E59B59-1E95-476C-A9AF-013418C64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99FAF-F496-458B-850B-15877662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15F-A621-4D20-8063-AB650317B9F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7ABB1-982B-4B1A-A9C5-8CD32C4E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AD857-C9E8-4B88-9D51-AC499105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326C-FD10-4DA0-8613-A8E90E89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4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91E6C-80EE-41EA-885F-2B4A12C7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25974-3C0E-4DAD-95D3-BE09440C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C9951-806F-445B-AFB0-9D43C641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15F-A621-4D20-8063-AB650317B9F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85003-C440-4DFE-9A88-35E9D08D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18E46-AE88-4BFE-A0EA-3A9D72DD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326C-FD10-4DA0-8613-A8E90E89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2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BDB94-5395-4673-B296-007403DE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A54E0B-E37A-41F2-9738-3F168C44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612CC-67F2-42CF-8AF3-B32B3A6D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15F-A621-4D20-8063-AB650317B9F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96142-9E78-4CD7-BB28-2B8B5CA8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7E34C-BC5C-411C-9B96-8674B125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326C-FD10-4DA0-8613-A8E90E89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71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B975B-ED33-4F43-B271-10921A9A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BE35F-95AD-4978-B850-028815833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AFE32-05D0-483A-89C9-4DB500E89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265FA-9785-4FF0-855E-77C67E0B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15F-A621-4D20-8063-AB650317B9F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68FF1-F319-4B21-A4F2-2BC429B1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A8618-FA58-4D11-B31A-A7B44330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326C-FD10-4DA0-8613-A8E90E89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2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79ABD-E95A-4794-B910-9F885E58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3A105-CB96-4E26-9892-0C26B0B9B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CE5858-40E6-409F-AD75-330BA70DE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6F1CA9-A27D-4ED0-AAF1-DAFE7CE6C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161007-DFD8-47DF-8F85-5FCCDFDE4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8DE9D2-475F-41C1-82C2-2B157F06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15F-A621-4D20-8063-AB650317B9F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4A610A-BC60-400F-9B9F-9C027229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89A0E2-FAE7-465A-A3CC-22D31CA3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326C-FD10-4DA0-8613-A8E90E89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7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D3AB4-53E9-4DD8-BD97-0157AEE1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940F39-0147-4086-9A8D-1D702D22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15F-A621-4D20-8063-AB650317B9F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7E3963-17F7-4812-AE48-F055535F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A08D28-A334-4A7E-9DBF-F8FC1B5C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326C-FD10-4DA0-8613-A8E90E89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5132B5-7B92-4C03-970A-D8DA4A97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15F-A621-4D20-8063-AB650317B9F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CD5AB4-5904-4E3E-B763-CDBF179C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210D4-FB0A-46E1-A3E2-276A24E6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326C-FD10-4DA0-8613-A8E90E89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4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05243-0FC9-45B8-AF4E-C0415AFE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53819-4C5B-4ADD-84AF-A7F4DB29A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4C484F-AFB0-428E-A10E-7C32FAFD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3FF89-E464-4205-A11F-7BDE48A8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15F-A621-4D20-8063-AB650317B9F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52F39D-4C81-4C26-A1B4-D50ECAED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F6762-6636-4B8A-B1D1-A76DF3C4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326C-FD10-4DA0-8613-A8E90E89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6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B95D3-C033-4372-86D3-7A36EDB8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A3F376-4838-496F-B9FB-EC321DC18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CB0E83-1230-4C02-BBB6-36AB9EE4A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DDA2A-53A6-48A9-9E7D-B2252A77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15F-A621-4D20-8063-AB650317B9F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68B94-8050-412A-AF47-9A7242AE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7FE41A-2011-4C11-AB44-BF26F0EC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326C-FD10-4DA0-8613-A8E90E89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9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D9E643-E0B1-4D2C-930E-0FBFC87D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DA6F0-8BEA-47A7-A5A9-B6893E78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11D60-3AD1-4476-AF21-1875DFC7E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A15F-A621-4D20-8063-AB650317B9F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02402-D32C-4776-A447-0C1E15FC1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748CF-4767-4BC0-8AE1-16885FE6B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326C-FD10-4DA0-8613-A8E90E89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9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A52C9C-E022-456F-A1ED-2E8F39B71AEE}"/>
              </a:ext>
            </a:extLst>
          </p:cNvPr>
          <p:cNvSpPr txBox="1"/>
          <p:nvPr/>
        </p:nvSpPr>
        <p:spPr>
          <a:xfrm>
            <a:off x="1243263" y="2105561"/>
            <a:ext cx="97054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Denoising Pre-training for Neural Machine Translation (mBART)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1F57C2-6AA8-43E6-9F61-9921D4AAE957}"/>
              </a:ext>
            </a:extLst>
          </p:cNvPr>
          <p:cNvSpPr txBox="1"/>
          <p:nvPr/>
        </p:nvSpPr>
        <p:spPr>
          <a:xfrm>
            <a:off x="9063791" y="439553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周宏运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515F57-E100-4297-AF7E-A9E9D2E3A9F6}"/>
              </a:ext>
            </a:extLst>
          </p:cNvPr>
          <p:cNvSpPr txBox="1"/>
          <p:nvPr/>
        </p:nvSpPr>
        <p:spPr>
          <a:xfrm>
            <a:off x="7029580" y="3855755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Facebook AI Research 2020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EC4554-4485-435C-A1A4-EEEDAE9E6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1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Sentence-level</a:t>
            </a:r>
            <a:r>
              <a:rPr lang="zh-CN" altLang="en-US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48A963-A9F9-4AC7-B70E-0F71EA6A0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90" y="492686"/>
            <a:ext cx="9742840" cy="58726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4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Sentence-level</a:t>
            </a:r>
            <a:r>
              <a:rPr lang="zh-CN" altLang="en-US" dirty="0"/>
              <a:t>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5612F8-8D0A-4FCF-8597-881E55D97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636" y="1861919"/>
            <a:ext cx="696374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9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Sentence-level</a:t>
            </a:r>
            <a:r>
              <a:rPr lang="zh-CN" altLang="en-US" dirty="0"/>
              <a:t>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973DAD-904C-4445-AB4A-2B323DF2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95" y="761628"/>
            <a:ext cx="6516009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7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7530ED-3011-4F9A-AE76-1103DA59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90" y="3629862"/>
            <a:ext cx="6230219" cy="24863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62485EA-721E-48BF-8DDC-7A0CC963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050" y="3585782"/>
            <a:ext cx="5075257" cy="31238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分析：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BDD892-0583-4A75-9A73-465D3696BAFB}"/>
              </a:ext>
            </a:extLst>
          </p:cNvPr>
          <p:cNvSpPr txBox="1"/>
          <p:nvPr/>
        </p:nvSpPr>
        <p:spPr>
          <a:xfrm>
            <a:off x="1644061" y="1264682"/>
            <a:ext cx="4156664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513E19-2184-490C-A8FE-14DD7C6D7F16}"/>
              </a:ext>
            </a:extLst>
          </p:cNvPr>
          <p:cNvSpPr txBox="1"/>
          <p:nvPr/>
        </p:nvSpPr>
        <p:spPr>
          <a:xfrm>
            <a:off x="1586856" y="914400"/>
            <a:ext cx="4156664" cy="373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pre-train</a:t>
            </a:r>
            <a:r>
              <a:rPr lang="zh-CN" altLang="en-US" sz="2000" dirty="0"/>
              <a:t>时应该训练多少种类语言？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单语言数据丰富时多语言的预训练会略微伤害最终结果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而同时，相似语言的预训练对结果有益</a:t>
            </a:r>
            <a:r>
              <a:rPr lang="en-US" altLang="zh-CN" sz="2000" dirty="0"/>
              <a:t>                   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-X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E407AB-ED16-484D-9D09-99F1ACA4F810}"/>
              </a:ext>
            </a:extLst>
          </p:cNvPr>
          <p:cNvSpPr txBox="1"/>
          <p:nvPr/>
        </p:nvSpPr>
        <p:spPr>
          <a:xfrm>
            <a:off x="7064409" y="914400"/>
            <a:ext cx="4156664" cy="373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我们需要多少平行语料？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于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-De</a:t>
            </a:r>
            <a:r>
              <a:rPr lang="zh-CN" altLang="en-US" sz="2000" dirty="0"/>
              <a:t>数据集</a:t>
            </a:r>
            <a:r>
              <a:rPr lang="en-US" altLang="zh-CN" sz="2000" dirty="0"/>
              <a:t>(28M</a:t>
            </a:r>
            <a:r>
              <a:rPr lang="zh-CN" altLang="en-US" sz="2000" dirty="0"/>
              <a:t>对</a:t>
            </a:r>
            <a:r>
              <a:rPr lang="en-US" altLang="zh-CN" sz="2000" dirty="0"/>
              <a:t>)</a:t>
            </a:r>
            <a:r>
              <a:rPr lang="zh-CN" altLang="en-US" sz="2000" dirty="0"/>
              <a:t>随机抽取</a:t>
            </a:r>
            <a:r>
              <a:rPr lang="en-US" altLang="zh-CN" sz="2000" dirty="0"/>
              <a:t>10k</a:t>
            </a:r>
            <a:r>
              <a:rPr lang="zh-CN" altLang="en-US" sz="2000" dirty="0"/>
              <a:t>，</a:t>
            </a:r>
            <a:r>
              <a:rPr lang="en-US" altLang="zh-CN" sz="2000" dirty="0"/>
              <a:t>50k</a:t>
            </a:r>
            <a:r>
              <a:rPr lang="zh-CN" altLang="en-US" sz="2000" dirty="0"/>
              <a:t>，</a:t>
            </a:r>
            <a:r>
              <a:rPr lang="en-US" altLang="zh-CN" sz="2000" dirty="0"/>
              <a:t>100k</a:t>
            </a:r>
            <a:r>
              <a:rPr lang="zh-CN" altLang="en-US" sz="2000" dirty="0"/>
              <a:t>，</a:t>
            </a:r>
            <a:r>
              <a:rPr lang="en-US" altLang="zh-CN" sz="2000" dirty="0"/>
              <a:t>500k</a:t>
            </a:r>
            <a:r>
              <a:rPr lang="zh-CN" altLang="en-US" sz="2000" dirty="0"/>
              <a:t>，</a:t>
            </a:r>
            <a:r>
              <a:rPr lang="en-US" altLang="zh-CN" sz="2000" dirty="0"/>
              <a:t>1M</a:t>
            </a:r>
            <a:r>
              <a:rPr lang="zh-CN" altLang="en-US" sz="2000" dirty="0"/>
              <a:t>，</a:t>
            </a:r>
            <a:r>
              <a:rPr lang="en-US" altLang="zh-CN" sz="2000" dirty="0"/>
              <a:t>5M</a:t>
            </a:r>
            <a:r>
              <a:rPr lang="zh-CN" altLang="en-US" sz="2000" dirty="0"/>
              <a:t>，</a:t>
            </a:r>
            <a:r>
              <a:rPr lang="en-US" altLang="zh-CN" sz="2000" dirty="0"/>
              <a:t>10M</a:t>
            </a:r>
            <a:r>
              <a:rPr lang="zh-CN" altLang="en-US" sz="2000" dirty="0"/>
              <a:t>数据集所得结果：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进一步证实了</a:t>
            </a:r>
            <a:r>
              <a:rPr lang="en-US" altLang="zh-CN" sz="2000" dirty="0"/>
              <a:t>mBART</a:t>
            </a:r>
            <a:r>
              <a:rPr lang="zh-CN" altLang="en-US" sz="2000" dirty="0"/>
              <a:t>对</a:t>
            </a:r>
            <a:r>
              <a:rPr lang="en-US" altLang="zh-CN" sz="2000" dirty="0"/>
              <a:t>high-resource</a:t>
            </a:r>
            <a:r>
              <a:rPr lang="zh-CN" altLang="en-US" sz="2000" dirty="0"/>
              <a:t>的翻译没有帮助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792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泛化至非预训练语言：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BDD892-0583-4A75-9A73-465D3696BAFB}"/>
              </a:ext>
            </a:extLst>
          </p:cNvPr>
          <p:cNvSpPr txBox="1"/>
          <p:nvPr/>
        </p:nvSpPr>
        <p:spPr>
          <a:xfrm>
            <a:off x="1644061" y="1264682"/>
            <a:ext cx="4156664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513E19-2184-490C-A8FE-14DD7C6D7F16}"/>
              </a:ext>
            </a:extLst>
          </p:cNvPr>
          <p:cNvSpPr txBox="1"/>
          <p:nvPr/>
        </p:nvSpPr>
        <p:spPr>
          <a:xfrm>
            <a:off x="1644061" y="1264682"/>
            <a:ext cx="8131626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实验：使用</a:t>
            </a:r>
            <a:r>
              <a:rPr lang="en-US" altLang="zh-CN" sz="2000" dirty="0"/>
              <a:t>mBART25</a:t>
            </a:r>
            <a:r>
              <a:rPr lang="zh-CN" altLang="en-US" sz="2000" dirty="0"/>
              <a:t>，</a:t>
            </a:r>
            <a:r>
              <a:rPr lang="en-US" altLang="zh-CN" sz="2000" dirty="0"/>
              <a:t>mBART06</a:t>
            </a:r>
            <a:r>
              <a:rPr lang="zh-CN" altLang="en-US" sz="2000" dirty="0"/>
              <a:t>，</a:t>
            </a:r>
            <a:r>
              <a:rPr lang="en-US" altLang="zh-CN" sz="2000" dirty="0"/>
              <a:t>mBART02</a:t>
            </a:r>
            <a:r>
              <a:rPr lang="zh-CN" altLang="en-US" sz="2000" dirty="0"/>
              <a:t>对</a:t>
            </a:r>
            <a:r>
              <a:rPr lang="en-US" altLang="zh-CN" sz="2000" dirty="0"/>
              <a:t>NI-</a:t>
            </a:r>
            <a:r>
              <a:rPr lang="en-US" altLang="zh-CN" sz="2000" dirty="0" err="1"/>
              <a:t>En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Ar-En</a:t>
            </a:r>
            <a:r>
              <a:rPr lang="zh-CN" altLang="en-US" sz="2000" dirty="0"/>
              <a:t>，</a:t>
            </a:r>
            <a:r>
              <a:rPr lang="en-US" altLang="zh-CN" sz="2000" dirty="0"/>
              <a:t>De-NI</a:t>
            </a:r>
            <a:r>
              <a:rPr lang="zh-CN" altLang="en-US" sz="2000" dirty="0"/>
              <a:t>进行微调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8F51CF-3F97-48A8-9005-2BBC0800C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2352"/>
            <a:ext cx="12192000" cy="22532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9112F35-57CB-458C-B87A-DC18B310EA60}"/>
              </a:ext>
            </a:extLst>
          </p:cNvPr>
          <p:cNvSpPr txBox="1"/>
          <p:nvPr/>
        </p:nvSpPr>
        <p:spPr>
          <a:xfrm>
            <a:off x="1644061" y="4465082"/>
            <a:ext cx="8131626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结论：预训练学习了语言的通用属性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问题：在源端对未见语言微调较为困难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5657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文档级翻译：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BDD892-0583-4A75-9A73-465D3696BAFB}"/>
              </a:ext>
            </a:extLst>
          </p:cNvPr>
          <p:cNvSpPr txBox="1"/>
          <p:nvPr/>
        </p:nvSpPr>
        <p:spPr>
          <a:xfrm>
            <a:off x="1644061" y="1264682"/>
            <a:ext cx="4156664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513E19-2184-490C-A8FE-14DD7C6D7F16}"/>
              </a:ext>
            </a:extLst>
          </p:cNvPr>
          <p:cNvSpPr txBox="1"/>
          <p:nvPr/>
        </p:nvSpPr>
        <p:spPr>
          <a:xfrm>
            <a:off x="1644061" y="1264682"/>
            <a:ext cx="9609476" cy="23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Fine-tune</a:t>
            </a:r>
            <a:r>
              <a:rPr lang="zh-CN" altLang="en-US" sz="2000" dirty="0"/>
              <a:t>数据集：</a:t>
            </a:r>
            <a:r>
              <a:rPr lang="en-US" altLang="zh-CN" sz="2000" dirty="0"/>
              <a:t>WMT19 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-De</a:t>
            </a:r>
            <a:r>
              <a:rPr lang="zh-CN" altLang="en-US" sz="2000" dirty="0"/>
              <a:t>，</a:t>
            </a:r>
            <a:r>
              <a:rPr lang="en-US" altLang="zh-CN" sz="2000" dirty="0"/>
              <a:t>TED15 </a:t>
            </a:r>
            <a:r>
              <a:rPr lang="en-US" altLang="zh-CN" sz="2000" dirty="0" err="1"/>
              <a:t>Zh-En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每个句子用句末符号</a:t>
            </a:r>
            <a:r>
              <a:rPr lang="en-US" altLang="zh-CN" sz="2000" dirty="0"/>
              <a:t>&lt;/s&gt;</a:t>
            </a:r>
            <a:r>
              <a:rPr lang="zh-CN" altLang="en-US" sz="2000" dirty="0"/>
              <a:t>隔开，每个实例用特定语言符</a:t>
            </a:r>
            <a:r>
              <a:rPr lang="en-US" altLang="zh-CN" sz="2000" dirty="0"/>
              <a:t>&lt;LID&gt;</a:t>
            </a:r>
            <a:r>
              <a:rPr lang="zh-CN" altLang="en-US" sz="2000" dirty="0"/>
              <a:t>结束。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于一个数据集训练了一个文档级</a:t>
            </a:r>
            <a:r>
              <a:rPr lang="en-US" altLang="zh-CN" sz="2000" dirty="0"/>
              <a:t>MT</a:t>
            </a:r>
            <a:r>
              <a:rPr lang="zh-CN" altLang="en-US" sz="2000" dirty="0"/>
              <a:t>和一个对应的句子级</a:t>
            </a:r>
            <a:r>
              <a:rPr lang="en-US" altLang="zh-CN" sz="2000" dirty="0"/>
              <a:t>MT</a:t>
            </a:r>
            <a:r>
              <a:rPr lang="zh-CN" altLang="en-US" sz="2000" dirty="0"/>
              <a:t>模型作为</a:t>
            </a:r>
            <a:r>
              <a:rPr lang="en-US" altLang="zh-CN" sz="2000" dirty="0"/>
              <a:t>baseline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6059BC7-3F76-4D3F-BC0B-E5231E1BE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6090"/>
            <a:ext cx="12192000" cy="22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1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BDD892-0583-4A75-9A73-465D3696BAFB}"/>
              </a:ext>
            </a:extLst>
          </p:cNvPr>
          <p:cNvSpPr txBox="1"/>
          <p:nvPr/>
        </p:nvSpPr>
        <p:spPr>
          <a:xfrm>
            <a:off x="1644061" y="1264682"/>
            <a:ext cx="4156664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5FA479E-420D-4811-BDD2-4788FA8C5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4620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00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无监督机翻：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E9F0E6-C01C-4DBF-AD0C-241E40F44F8C}"/>
              </a:ext>
            </a:extLst>
          </p:cNvPr>
          <p:cNvSpPr txBox="1"/>
          <p:nvPr/>
        </p:nvSpPr>
        <p:spPr>
          <a:xfrm>
            <a:off x="1644060" y="1264682"/>
            <a:ext cx="9224465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三类：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没有任何形式的平行语料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目标对没有平行语料，但两种语言都出现在与其他对的平行语料中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如：要翻译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-&gt;Ru</a:t>
            </a:r>
            <a:r>
              <a:rPr lang="zh-CN" altLang="en-US" sz="2000" dirty="0"/>
              <a:t>，有平行语料：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-Ja</a:t>
            </a:r>
            <a:r>
              <a:rPr lang="zh-CN" altLang="en-US" sz="2000" dirty="0"/>
              <a:t>，</a:t>
            </a:r>
            <a:r>
              <a:rPr lang="en-US" altLang="zh-CN" sz="2000" dirty="0"/>
              <a:t>Ru-</a:t>
            </a:r>
            <a:r>
              <a:rPr lang="en-US" altLang="zh-CN" sz="2000" dirty="0" err="1"/>
              <a:t>Zh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目标对没有平行语料，但有从其他语言翻译为目标语言的平行语料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如：要翻译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-&gt;Ru</a:t>
            </a:r>
            <a:r>
              <a:rPr lang="zh-CN" altLang="en-US" sz="2000" dirty="0"/>
              <a:t>，只有平行语料：</a:t>
            </a:r>
            <a:r>
              <a:rPr lang="en-US" altLang="zh-CN" sz="2000" dirty="0" err="1"/>
              <a:t>En-Zh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959B47D-1AAF-4DAB-A6C1-C675C67E1BD7}"/>
              </a:ext>
            </a:extLst>
          </p:cNvPr>
          <p:cNvSpPr txBox="1"/>
          <p:nvPr/>
        </p:nvSpPr>
        <p:spPr>
          <a:xfrm>
            <a:off x="6302108" y="1264682"/>
            <a:ext cx="4156664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859C25-83C9-4B28-B4E4-CF89C9B001D3}"/>
              </a:ext>
            </a:extLst>
          </p:cNvPr>
          <p:cNvSpPr txBox="1"/>
          <p:nvPr/>
        </p:nvSpPr>
        <p:spPr>
          <a:xfrm>
            <a:off x="834190" y="426701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无任何形式平行语料：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6CB526-5C5A-4BA6-BDE3-A3B89DD33772}"/>
              </a:ext>
            </a:extLst>
          </p:cNvPr>
          <p:cNvSpPr txBox="1"/>
          <p:nvPr/>
        </p:nvSpPr>
        <p:spPr>
          <a:xfrm>
            <a:off x="1619020" y="4636350"/>
            <a:ext cx="922446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所训练语言对：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-De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-Ro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-Ne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-Si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其中</a:t>
            </a:r>
            <a:r>
              <a:rPr lang="en-US" altLang="zh-CN" sz="2000" dirty="0" err="1"/>
              <a:t>En</a:t>
            </a:r>
            <a:r>
              <a:rPr lang="zh-CN" altLang="en-US" sz="2000" dirty="0"/>
              <a:t>和</a:t>
            </a:r>
            <a:r>
              <a:rPr lang="en-US" altLang="zh-CN" sz="2000" dirty="0"/>
              <a:t>De</a:t>
            </a:r>
            <a:r>
              <a:rPr lang="zh-CN" altLang="en-US" sz="2000" dirty="0"/>
              <a:t>，</a:t>
            </a:r>
            <a:r>
              <a:rPr lang="en-US" altLang="zh-CN" sz="2000" dirty="0"/>
              <a:t>Ro</a:t>
            </a:r>
            <a:r>
              <a:rPr lang="zh-CN" altLang="en-US" sz="2000" dirty="0"/>
              <a:t>较为相似，共享子词较多，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698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无监督机翻：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959B47D-1AAF-4DAB-A6C1-C675C67E1BD7}"/>
              </a:ext>
            </a:extLst>
          </p:cNvPr>
          <p:cNvSpPr txBox="1"/>
          <p:nvPr/>
        </p:nvSpPr>
        <p:spPr>
          <a:xfrm>
            <a:off x="6302108" y="1264682"/>
            <a:ext cx="4156664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B5341C-3936-40C8-B7E1-11C8FA4BC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521" y="1678177"/>
            <a:ext cx="685895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4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无监督机翻：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959B47D-1AAF-4DAB-A6C1-C675C67E1BD7}"/>
              </a:ext>
            </a:extLst>
          </p:cNvPr>
          <p:cNvSpPr txBox="1"/>
          <p:nvPr/>
        </p:nvSpPr>
        <p:spPr>
          <a:xfrm>
            <a:off x="6302108" y="1264682"/>
            <a:ext cx="4156664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6E66DB-7733-4059-BDD8-6FD1145F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2201"/>
            <a:ext cx="12192000" cy="43935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E1097F0-6D23-4A33-AA9E-8FD8E6936A74}"/>
              </a:ext>
            </a:extLst>
          </p:cNvPr>
          <p:cNvSpPr txBox="1"/>
          <p:nvPr/>
        </p:nvSpPr>
        <p:spPr>
          <a:xfrm>
            <a:off x="2189748" y="5742605"/>
            <a:ext cx="777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XLM</a:t>
            </a:r>
            <a:r>
              <a:rPr lang="zh-CN" altLang="en-US" sz="2000" dirty="0"/>
              <a:t>因为只对</a:t>
            </a:r>
            <a:r>
              <a:rPr lang="en-US" altLang="zh-CN" sz="2000" dirty="0"/>
              <a:t>encoder</a:t>
            </a:r>
            <a:r>
              <a:rPr lang="zh-CN" altLang="en-US" sz="2000" dirty="0"/>
              <a:t>进行了预训练，所以还需额外的</a:t>
            </a:r>
            <a:r>
              <a:rPr lang="en-US" altLang="zh-CN" sz="2000" dirty="0"/>
              <a:t>denoising</a:t>
            </a:r>
            <a:r>
              <a:rPr lang="zh-CN" altLang="en-US" sz="2000" dirty="0"/>
              <a:t>训练</a:t>
            </a:r>
          </a:p>
        </p:txBody>
      </p:sp>
    </p:spTree>
    <p:extLst>
      <p:ext uri="{BB962C8B-B14F-4D97-AF65-F5344CB8AC3E}">
        <p14:creationId xmlns:p14="http://schemas.microsoft.com/office/powerpoint/2010/main" val="144660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F3F2A2-499F-43BC-BD19-6E0295BA43C5}"/>
              </a:ext>
            </a:extLst>
          </p:cNvPr>
          <p:cNvSpPr txBox="1"/>
          <p:nvPr/>
        </p:nvSpPr>
        <p:spPr>
          <a:xfrm>
            <a:off x="2430378" y="2259931"/>
            <a:ext cx="1015663" cy="14718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1F65D38-0FC6-4090-8615-996A8484E0E9}"/>
              </a:ext>
            </a:extLst>
          </p:cNvPr>
          <p:cNvCxnSpPr/>
          <p:nvPr/>
        </p:nvCxnSpPr>
        <p:spPr>
          <a:xfrm>
            <a:off x="4203033" y="966536"/>
            <a:ext cx="0" cy="492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190749B-1E8F-4906-8C7E-E57D8888B455}"/>
              </a:ext>
            </a:extLst>
          </p:cNvPr>
          <p:cNvSpPr txBox="1"/>
          <p:nvPr/>
        </p:nvSpPr>
        <p:spPr>
          <a:xfrm>
            <a:off x="5430252" y="1283700"/>
            <a:ext cx="6104021" cy="4290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工作动机及工作简介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mBART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实验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Sentence-level MT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Document-level MT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Unsupervised MT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作者所提可深入方向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4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14FD36-603A-49E0-94B4-1A9617A4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7" y="2240050"/>
            <a:ext cx="4553585" cy="33532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语言迁移无监督机翻：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ED793D-8EF3-4F20-969C-1F21BA43E076}"/>
              </a:ext>
            </a:extLst>
          </p:cNvPr>
          <p:cNvSpPr txBox="1"/>
          <p:nvPr/>
        </p:nvSpPr>
        <p:spPr>
          <a:xfrm>
            <a:off x="1644061" y="1264682"/>
            <a:ext cx="8131626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这次只考虑</a:t>
            </a:r>
            <a:r>
              <a:rPr lang="en-US" altLang="zh-CN" sz="2000" dirty="0"/>
              <a:t>X-&gt;</a:t>
            </a:r>
            <a:r>
              <a:rPr lang="en-US" altLang="zh-CN" sz="2000" dirty="0" err="1"/>
              <a:t>En</a:t>
            </a:r>
            <a:r>
              <a:rPr lang="zh-CN" altLang="en-US" sz="2000" dirty="0"/>
              <a:t>翻译，</a:t>
            </a:r>
            <a:r>
              <a:rPr lang="en-US" altLang="zh-CN" sz="2000" dirty="0"/>
              <a:t>X</a:t>
            </a:r>
            <a:r>
              <a:rPr lang="zh-CN" altLang="en-US" sz="2000" dirty="0"/>
              <a:t>涵盖了印度语系</a:t>
            </a:r>
            <a:r>
              <a:rPr lang="en-US" altLang="zh-CN" sz="2000" dirty="0"/>
              <a:t>(Ne</a:t>
            </a:r>
            <a:r>
              <a:rPr lang="zh-CN" altLang="en-US" sz="2000" dirty="0"/>
              <a:t>、</a:t>
            </a:r>
            <a:r>
              <a:rPr lang="en-US" altLang="zh-CN" sz="2000" dirty="0"/>
              <a:t>Hi</a:t>
            </a:r>
            <a:r>
              <a:rPr lang="zh-CN" altLang="en-US" sz="2000" dirty="0"/>
              <a:t>、</a:t>
            </a:r>
            <a:r>
              <a:rPr lang="en-US" altLang="zh-CN" sz="2000" dirty="0"/>
              <a:t>Si</a:t>
            </a:r>
            <a:r>
              <a:rPr lang="zh-CN" altLang="en-US" sz="2000" dirty="0"/>
              <a:t>、</a:t>
            </a:r>
            <a:r>
              <a:rPr lang="en-US" altLang="zh-CN" sz="2000" dirty="0"/>
              <a:t>Gu)</a:t>
            </a:r>
            <a:r>
              <a:rPr lang="zh-CN" altLang="en-US" sz="2000" dirty="0"/>
              <a:t>、欧洲语系</a:t>
            </a:r>
            <a:r>
              <a:rPr lang="en-US" altLang="zh-CN" sz="2000" dirty="0"/>
              <a:t>(Ro</a:t>
            </a:r>
            <a:r>
              <a:rPr lang="zh-CN" altLang="en-US" sz="2000" dirty="0"/>
              <a:t>、</a:t>
            </a:r>
            <a:r>
              <a:rPr lang="en-US" altLang="zh-CN" sz="2000" dirty="0"/>
              <a:t>It</a:t>
            </a:r>
            <a:r>
              <a:rPr lang="zh-CN" altLang="en-US" sz="2000" dirty="0"/>
              <a:t>、</a:t>
            </a:r>
            <a:r>
              <a:rPr lang="en-US" altLang="zh-CN" sz="2000" dirty="0"/>
              <a:t>Cs</a:t>
            </a:r>
            <a:r>
              <a:rPr lang="zh-CN" altLang="en-US" sz="2000" dirty="0"/>
              <a:t>、</a:t>
            </a:r>
            <a:r>
              <a:rPr lang="en-US" altLang="zh-CN" sz="2000" dirty="0"/>
              <a:t>Ni)</a:t>
            </a:r>
            <a:r>
              <a:rPr lang="zh-CN" altLang="en-US" sz="2000" dirty="0"/>
              <a:t>、东亚语系</a:t>
            </a:r>
            <a:r>
              <a:rPr lang="en-US" altLang="zh-CN" sz="2000" dirty="0"/>
              <a:t>(</a:t>
            </a:r>
            <a:r>
              <a:rPr lang="en-US" altLang="zh-CN" sz="2000" dirty="0" err="1"/>
              <a:t>Zh</a:t>
            </a:r>
            <a:r>
              <a:rPr lang="zh-CN" altLang="en-US" sz="2000" dirty="0"/>
              <a:t>、</a:t>
            </a:r>
            <a:r>
              <a:rPr lang="en-US" altLang="zh-CN" sz="2000" dirty="0"/>
              <a:t>Ja</a:t>
            </a:r>
            <a:r>
              <a:rPr lang="zh-CN" altLang="en-US" sz="2000" dirty="0"/>
              <a:t>、</a:t>
            </a:r>
            <a:r>
              <a:rPr lang="en-US" altLang="zh-CN" sz="2000" dirty="0"/>
              <a:t>Ko)</a:t>
            </a:r>
            <a:r>
              <a:rPr lang="zh-CN" altLang="en-US" sz="2000" dirty="0"/>
              <a:t>、及阿拉伯语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Ar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565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语言迁移无监督机翻：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37D52D-5BA3-454E-886B-A13DF195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9" y="112295"/>
            <a:ext cx="10571746" cy="52781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6641518-5440-40FF-9D19-E811BBE71BF2}"/>
              </a:ext>
            </a:extLst>
          </p:cNvPr>
          <p:cNvSpPr txBox="1"/>
          <p:nvPr/>
        </p:nvSpPr>
        <p:spPr>
          <a:xfrm>
            <a:off x="619878" y="5565819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注意</a:t>
            </a:r>
            <a:r>
              <a:rPr lang="en-US" altLang="zh-CN" sz="2000" dirty="0"/>
              <a:t>Ne-</a:t>
            </a:r>
            <a:r>
              <a:rPr lang="en-US" altLang="zh-CN" sz="2000" dirty="0" err="1"/>
              <a:t>En</a:t>
            </a:r>
            <a:r>
              <a:rPr lang="zh-CN" altLang="en-US" sz="2000" dirty="0"/>
              <a:t>，</a:t>
            </a:r>
            <a:r>
              <a:rPr lang="en-US" altLang="zh-CN" sz="2000" dirty="0"/>
              <a:t>Gu-</a:t>
            </a:r>
            <a:r>
              <a:rPr lang="en-US" altLang="zh-CN" sz="2000" dirty="0" err="1"/>
              <a:t>En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F6F67-156A-4D3E-B154-0CCCC3AC703A}"/>
              </a:ext>
            </a:extLst>
          </p:cNvPr>
          <p:cNvSpPr txBox="1"/>
          <p:nvPr/>
        </p:nvSpPr>
        <p:spPr>
          <a:xfrm>
            <a:off x="4116804" y="5286832"/>
            <a:ext cx="6037847" cy="1430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当微调也在同一语系中时，语言迁移效果最好，尤其于印地语系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但有效的语言迁移不需过多单词共享</a:t>
            </a:r>
            <a:r>
              <a:rPr lang="en-US" altLang="zh-CN" sz="2000" dirty="0"/>
              <a:t>(</a:t>
            </a:r>
            <a:r>
              <a:rPr lang="en-US" altLang="zh-CN" sz="2000" dirty="0" err="1"/>
              <a:t>Zh</a:t>
            </a:r>
            <a:r>
              <a:rPr lang="en-US" altLang="zh-CN" sz="2000" dirty="0"/>
              <a:t>-Ko),(</a:t>
            </a:r>
            <a:r>
              <a:rPr lang="en-US" altLang="zh-CN" sz="2000" dirty="0" err="1"/>
              <a:t>It,Ar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ACFB054-E652-4785-A7E3-0FB35B5B9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7" y="999786"/>
            <a:ext cx="1171738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1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语言迁移无监督机翻：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B3EF89-4203-4F07-BD0F-CD9C3241487E}"/>
              </a:ext>
            </a:extLst>
          </p:cNvPr>
          <p:cNvSpPr txBox="1"/>
          <p:nvPr/>
        </p:nvSpPr>
        <p:spPr>
          <a:xfrm>
            <a:off x="1644061" y="1264682"/>
            <a:ext cx="4156664" cy="327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作为对比，作者于未预训练的随机初始化模型进行同样步骤，结果</a:t>
            </a:r>
            <a:r>
              <a:rPr lang="en-US" altLang="zh-CN" sz="2000" dirty="0"/>
              <a:t>BLEU</a:t>
            </a:r>
            <a:r>
              <a:rPr lang="zh-CN" altLang="en-US" sz="2000" dirty="0"/>
              <a:t>总是接近</a:t>
            </a:r>
            <a:r>
              <a:rPr lang="en-US" altLang="zh-CN" sz="2000" dirty="0"/>
              <a:t>0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作者将</a:t>
            </a:r>
            <a:r>
              <a:rPr lang="en-US" altLang="zh-CN" sz="2000" dirty="0"/>
              <a:t>BT</a:t>
            </a:r>
            <a:r>
              <a:rPr lang="zh-CN" altLang="en-US" sz="2000" dirty="0"/>
              <a:t>和语言迁移也进行了结合：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使用最佳的迁移模型进行</a:t>
            </a:r>
            <a:r>
              <a:rPr lang="en-US" altLang="zh-CN" sz="2000" dirty="0"/>
              <a:t>BT</a:t>
            </a:r>
            <a:r>
              <a:rPr lang="zh-CN" altLang="en-US" sz="2000" dirty="0"/>
              <a:t>所得结果：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3BC0B2-2515-49F8-A1F3-13BEEE5F6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7" y="2007771"/>
            <a:ext cx="5078525" cy="28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1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作者提出的可深入的方向：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5BF2FCE-F55F-434B-91FA-F526CD863471}"/>
              </a:ext>
            </a:extLst>
          </p:cNvPr>
          <p:cNvSpPr txBox="1"/>
          <p:nvPr/>
        </p:nvSpPr>
        <p:spPr>
          <a:xfrm>
            <a:off x="1644061" y="1264682"/>
            <a:ext cx="8999876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改善在源端对预训练未见语言微调的效果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mBART</a:t>
            </a:r>
            <a:r>
              <a:rPr lang="zh-CN" altLang="en-US" sz="2000" dirty="0"/>
              <a:t>在第二类无监督机翻任务的应用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目标对没有平行语料，但两种语言都出现在与其他对的平行语料中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深入讨论结合语言迁移与</a:t>
            </a:r>
            <a:r>
              <a:rPr lang="en-US" altLang="zh-CN" sz="2000" dirty="0"/>
              <a:t>BT</a:t>
            </a:r>
            <a:r>
              <a:rPr lang="zh-CN" altLang="en-US" sz="2000" dirty="0"/>
              <a:t>的方法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5378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E9F0E6-C01C-4DBF-AD0C-241E40F44F8C}"/>
              </a:ext>
            </a:extLst>
          </p:cNvPr>
          <p:cNvSpPr txBox="1"/>
          <p:nvPr/>
        </p:nvSpPr>
        <p:spPr>
          <a:xfrm>
            <a:off x="2053636" y="914400"/>
            <a:ext cx="8549369" cy="373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为什么需要跨语言模型：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非跨语言的机器翻译模型通常通过“一组语言搭配一个模型”的方式来训练模型，不够灵活。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原有的预训练如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pingfang SC"/>
              </a:rPr>
              <a:t>BERT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模型可以在上百种语言上进行预训练，但语言之间的信息并不互通，不同的语言模型之间没有共享知识。</a:t>
            </a:r>
            <a:endParaRPr lang="en-US" altLang="zh-CN" sz="20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mBART</a:t>
            </a:r>
            <a:r>
              <a:rPr lang="zh-CN" altLang="en-US" sz="2000" dirty="0"/>
              <a:t>希望可以同时使用多种语言</a:t>
            </a:r>
            <a:r>
              <a:rPr lang="en-US" altLang="zh-CN" sz="2000" dirty="0"/>
              <a:t>pretrained</a:t>
            </a:r>
            <a:r>
              <a:rPr lang="zh-CN" altLang="en-US" sz="2000" dirty="0"/>
              <a:t>，当需要翻译某种语言时，在该语言数据基础上进行</a:t>
            </a:r>
            <a:r>
              <a:rPr lang="en-US" altLang="zh-CN" sz="2000" dirty="0"/>
              <a:t>fine-tune</a:t>
            </a:r>
            <a:r>
              <a:rPr lang="zh-CN" altLang="en-US" sz="2000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288560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工作简介：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E9F0E6-C01C-4DBF-AD0C-241E40F44F8C}"/>
              </a:ext>
            </a:extLst>
          </p:cNvPr>
          <p:cNvSpPr txBox="1"/>
          <p:nvPr/>
        </p:nvSpPr>
        <p:spPr>
          <a:xfrm>
            <a:off x="2053636" y="1264682"/>
            <a:ext cx="8804864" cy="420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mBART</a:t>
            </a:r>
            <a:r>
              <a:rPr lang="zh-CN" altLang="en-US" sz="2000" dirty="0"/>
              <a:t>是一个也是第一个使用</a:t>
            </a:r>
            <a:r>
              <a:rPr lang="en-US" altLang="zh-CN" sz="2000" dirty="0"/>
              <a:t>BART</a:t>
            </a:r>
            <a:r>
              <a:rPr lang="zh-CN" altLang="en-US" sz="2000" dirty="0"/>
              <a:t>结构在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跨多种语言的大规模单语言语料库</a:t>
            </a:r>
            <a:r>
              <a:rPr lang="zh-CN" altLang="en-US" sz="2000" dirty="0"/>
              <a:t>上进行预训练的完整</a:t>
            </a:r>
            <a:r>
              <a:rPr lang="en-US" altLang="zh-CN" sz="2000" dirty="0"/>
              <a:t>seq2seq</a:t>
            </a:r>
            <a:r>
              <a:rPr lang="zh-CN" altLang="en-US" sz="2000" dirty="0"/>
              <a:t>去噪自编码器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基于</a:t>
            </a:r>
            <a:r>
              <a:rPr lang="en-US" altLang="zh-CN" sz="2000" dirty="0"/>
              <a:t>BART</a:t>
            </a:r>
            <a:r>
              <a:rPr lang="zh-CN" altLang="en-US" sz="2000" dirty="0"/>
              <a:t>模型提出</a:t>
            </a:r>
            <a:r>
              <a:rPr lang="en-US" altLang="zh-CN" sz="2000" dirty="0"/>
              <a:t>mBART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证明该模型可在除最</a:t>
            </a:r>
            <a:r>
              <a:rPr lang="en-US" altLang="zh-CN" sz="2000" dirty="0"/>
              <a:t>high-resource</a:t>
            </a:r>
            <a:r>
              <a:rPr lang="zh-CN" altLang="en-US" sz="2000" dirty="0"/>
              <a:t>的</a:t>
            </a:r>
            <a:r>
              <a:rPr lang="en-US" altLang="zh-CN" sz="2000" dirty="0"/>
              <a:t>fine-tune</a:t>
            </a:r>
            <a:r>
              <a:rPr lang="zh-CN" altLang="en-US" sz="2000" dirty="0"/>
              <a:t>设置外的所有环境中得到性能提升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该模型可迁移到没有平行语料或不在预训练语料库中的语言对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分析了那些因素对预训练贡献最大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831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mBART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8E9F0E6-C01C-4DBF-AD0C-241E40F44F8C}"/>
                  </a:ext>
                </a:extLst>
              </p:cNvPr>
              <p:cNvSpPr txBox="1"/>
              <p:nvPr/>
            </p:nvSpPr>
            <p:spPr>
              <a:xfrm>
                <a:off x="1644060" y="999988"/>
                <a:ext cx="4042364" cy="6508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数据集：</a:t>
                </a:r>
                <a:r>
                  <a:rPr lang="en-US" altLang="zh-CN" sz="2000" dirty="0"/>
                  <a:t>CC-25</a:t>
                </a:r>
                <a:r>
                  <a:rPr lang="zh-CN" altLang="en-US" sz="2000" dirty="0"/>
                  <a:t>，包含</a:t>
                </a:r>
                <a:r>
                  <a:rPr lang="en-US" altLang="zh-CN" sz="2000" dirty="0"/>
                  <a:t>25</a:t>
                </a:r>
                <a:r>
                  <a:rPr lang="zh-CN" altLang="en-US" sz="2000" dirty="0"/>
                  <a:t>种语言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Up/down-sampling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333333"/>
                    </a:solidFill>
                    <a:latin typeface="pingfang SC"/>
                  </a:rPr>
                  <a:t>假设现在有三个语种的语料</a:t>
                </a:r>
                <a:r>
                  <a:rPr lang="en-US" altLang="zh-CN" sz="2000" dirty="0">
                    <a:solidFill>
                      <a:srgbClr val="333333"/>
                    </a:solidFill>
                    <a:latin typeface="pingfang SC"/>
                  </a:rPr>
                  <a:t>C1, C2, C3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pingfang SC"/>
                  </a:rPr>
                  <a:t> 他们对应的句子数分别为</a:t>
                </a:r>
                <a:r>
                  <a:rPr lang="en-US" altLang="zh-CN" sz="2000" dirty="0">
                    <a:solidFill>
                      <a:srgbClr val="333333"/>
                    </a:solidFill>
                    <a:latin typeface="pingfang SC"/>
                  </a:rPr>
                  <a:t>100 190 10,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pingfang SC"/>
                  </a:rPr>
                  <a:t>则占比分别为：</a:t>
                </a:r>
                <a:r>
                  <a:rPr lang="en-US" altLang="zh-CN" sz="2000" dirty="0">
                    <a:solidFill>
                      <a:srgbClr val="333333"/>
                    </a:solidFill>
                    <a:latin typeface="pingfang SC"/>
                  </a:rPr>
                  <a:t>0.33,0.633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pingfang SC"/>
                  </a:rPr>
                  <a:t>，</a:t>
                </a:r>
                <a:r>
                  <a:rPr lang="en-US" altLang="zh-CN" sz="2000" dirty="0">
                    <a:solidFill>
                      <a:srgbClr val="333333"/>
                    </a:solidFill>
                    <a:latin typeface="pingfang SC"/>
                  </a:rPr>
                  <a:t>0.033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经过</a:t>
                </a:r>
                <a:r>
                  <a:rPr lang="en-US" altLang="zh-CN" sz="2000" dirty="0"/>
                  <a:t>up/down sample</a:t>
                </a:r>
                <a:r>
                  <a:rPr lang="zh-CN" altLang="en-US" sz="2000" dirty="0"/>
                  <a:t>：采样概率分别为：</a:t>
                </a:r>
                <a:r>
                  <a:rPr lang="en-US" altLang="zh-CN" sz="2000" dirty="0"/>
                  <a:t>0.36,0.57,0.07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8E9F0E6-C01C-4DBF-AD0C-241E40F44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060" y="999988"/>
                <a:ext cx="4042364" cy="6508769"/>
              </a:xfrm>
              <a:prstGeom prst="rect">
                <a:avLst/>
              </a:prstGeom>
              <a:blipFill>
                <a:blip r:embed="rId2"/>
                <a:stretch>
                  <a:fillRect l="-1659" r="-2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8930ED7-2581-4AF9-AA86-4C41B0B2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447226"/>
            <a:ext cx="3924848" cy="61063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5A0992-E89C-4BB5-B251-82F963F94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457" y="2476748"/>
            <a:ext cx="2409569" cy="8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6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mBART</a:t>
            </a:r>
            <a:r>
              <a:rPr lang="zh-CN" altLang="en-US" dirty="0"/>
              <a:t>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E9F0E6-C01C-4DBF-AD0C-241E40F44F8C}"/>
              </a:ext>
            </a:extLst>
          </p:cNvPr>
          <p:cNvSpPr txBox="1"/>
          <p:nvPr/>
        </p:nvSpPr>
        <p:spPr>
          <a:xfrm>
            <a:off x="1644061" y="1264682"/>
            <a:ext cx="4156664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结构：标准的</a:t>
            </a:r>
            <a:r>
              <a:rPr lang="en-US" altLang="zh-CN" sz="2000" dirty="0"/>
              <a:t>seq2seq</a:t>
            </a:r>
            <a:r>
              <a:rPr lang="zh-CN" altLang="en-US" sz="2000" dirty="0"/>
              <a:t>结构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12</a:t>
            </a:r>
            <a:r>
              <a:rPr lang="zh-CN" altLang="en-US" sz="2000" dirty="0"/>
              <a:t>层</a:t>
            </a:r>
            <a:r>
              <a:rPr lang="en-US" altLang="zh-CN" sz="2000" dirty="0"/>
              <a:t>encoder</a:t>
            </a:r>
            <a:r>
              <a:rPr lang="zh-CN" altLang="en-US" sz="2000" dirty="0"/>
              <a:t>，</a:t>
            </a:r>
            <a:r>
              <a:rPr lang="en-US" altLang="zh-CN" sz="2000" dirty="0"/>
              <a:t>12</a:t>
            </a:r>
            <a:r>
              <a:rPr lang="zh-CN" altLang="en-US" sz="2000" dirty="0"/>
              <a:t>层</a:t>
            </a:r>
            <a:r>
              <a:rPr lang="en-US" altLang="zh-CN" sz="2000" dirty="0"/>
              <a:t>decoder</a:t>
            </a:r>
            <a:r>
              <a:rPr lang="zh-CN" altLang="en-US" sz="2000" dirty="0"/>
              <a:t>，与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rages Custom"/>
              </a:rPr>
              <a:t>BART large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rages Custom"/>
              </a:rPr>
              <a:t>相同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Loss-fun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DF3C4B-0BB7-4126-A5D7-965F42271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28" y="3429000"/>
            <a:ext cx="3572197" cy="79710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959B47D-1AAF-4DAB-A6C1-C675C67E1BD7}"/>
              </a:ext>
            </a:extLst>
          </p:cNvPr>
          <p:cNvSpPr txBox="1"/>
          <p:nvPr/>
        </p:nvSpPr>
        <p:spPr>
          <a:xfrm>
            <a:off x="6302108" y="1264682"/>
            <a:ext cx="4156664" cy="466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噪声的设置：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两类噪声：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根据泊松分布（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pingfang SC"/>
              </a:rPr>
              <a:t>λ=3.5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）随机抽取跨度长度，对每个实例中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pingfang SC"/>
              </a:rPr>
              <a:t>35</a:t>
            </a:r>
            <a:r>
              <a:rPr lang="en-US" altLang="zh-CN" sz="2000" dirty="0">
                <a:solidFill>
                  <a:srgbClr val="333333"/>
                </a:solidFill>
                <a:latin typeface="pingfang SC"/>
              </a:rPr>
              <a:t>%</a:t>
            </a:r>
            <a:r>
              <a:rPr lang="zh-CN" altLang="en-US" sz="2000" dirty="0">
                <a:solidFill>
                  <a:srgbClr val="333333"/>
                </a:solidFill>
                <a:latin typeface="pingfang SC"/>
              </a:rPr>
              <a:t>的词进行</a:t>
            </a:r>
            <a:r>
              <a:rPr lang="en-US" altLang="zh-CN" sz="2000" dirty="0">
                <a:solidFill>
                  <a:srgbClr val="333333"/>
                </a:solidFill>
                <a:latin typeface="pingfang SC"/>
              </a:rPr>
              <a:t>mask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pingfang SC"/>
              </a:rPr>
              <a:t>修改每个实例中各个句子的位置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110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mBART</a:t>
            </a:r>
            <a:r>
              <a:rPr lang="zh-CN" altLang="en-US" dirty="0"/>
              <a:t>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62F5AD-D9E1-4E3C-B3F8-A15EACC4B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5576"/>
            <a:ext cx="12192000" cy="40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0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mBART</a:t>
            </a:r>
            <a:r>
              <a:rPr lang="zh-CN" altLang="en-US" dirty="0"/>
              <a:t>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E9F0E6-C01C-4DBF-AD0C-241E40F44F8C}"/>
              </a:ext>
            </a:extLst>
          </p:cNvPr>
          <p:cNvSpPr txBox="1"/>
          <p:nvPr/>
        </p:nvSpPr>
        <p:spPr>
          <a:xfrm>
            <a:off x="1644060" y="1264682"/>
            <a:ext cx="4451939" cy="327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文章训练了一系列预训练模型：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mBART25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mBART06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mBART02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BART-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/Ro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Random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随规模变化，</a:t>
            </a:r>
            <a:r>
              <a:rPr lang="en-US" altLang="zh-CN" sz="2000" dirty="0"/>
              <a:t>batch size</a:t>
            </a:r>
            <a:r>
              <a:rPr lang="zh-CN" altLang="en-US" sz="2000" dirty="0"/>
              <a:t>也在相应变化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9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AC783-5311-45A4-BA67-19C1B595EDD3}"/>
              </a:ext>
            </a:extLst>
          </p:cNvPr>
          <p:cNvSpPr txBox="1"/>
          <p:nvPr/>
        </p:nvSpPr>
        <p:spPr>
          <a:xfrm>
            <a:off x="1868905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71960-2D88-424E-8910-937C2F99A070}"/>
              </a:ext>
            </a:extLst>
          </p:cNvPr>
          <p:cNvSpPr txBox="1"/>
          <p:nvPr/>
        </p:nvSpPr>
        <p:spPr>
          <a:xfrm>
            <a:off x="834190" y="729734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Sentence-level</a:t>
            </a:r>
            <a:r>
              <a:rPr lang="zh-CN" altLang="en-US" dirty="0"/>
              <a:t>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42F49-2613-4E2A-9A03-32785C56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87" y="148390"/>
            <a:ext cx="2151620" cy="5976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3B78BB-E208-40B3-9A05-C9B89D1C87CF}"/>
              </a:ext>
            </a:extLst>
          </p:cNvPr>
          <p:cNvSpPr txBox="1"/>
          <p:nvPr/>
        </p:nvSpPr>
        <p:spPr>
          <a:xfrm>
            <a:off x="1644061" y="1264682"/>
            <a:ext cx="4156664" cy="466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数据：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24</a:t>
            </a:r>
            <a:r>
              <a:rPr lang="zh-CN" altLang="en-US" sz="2000" dirty="0"/>
              <a:t>对平行语料，分三类：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Low-resource(</a:t>
            </a:r>
            <a:r>
              <a:rPr lang="zh-CN" altLang="en-US" sz="2000" dirty="0"/>
              <a:t>语句对</a:t>
            </a:r>
            <a:r>
              <a:rPr lang="en-US" altLang="zh-CN" sz="2000" dirty="0"/>
              <a:t>&lt;1M)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Medium-resource(</a:t>
            </a:r>
            <a:r>
              <a:rPr lang="zh-CN" altLang="en-US" sz="2000" dirty="0"/>
              <a:t>语句对</a:t>
            </a:r>
            <a:r>
              <a:rPr lang="en-US" altLang="zh-CN" sz="2000" dirty="0"/>
              <a:t>&lt;10M)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High-source(</a:t>
            </a:r>
            <a:r>
              <a:rPr lang="zh-CN" altLang="en-US" sz="2000" dirty="0"/>
              <a:t>语句对</a:t>
            </a:r>
            <a:r>
              <a:rPr lang="en-US" altLang="zh-CN" sz="2000" dirty="0"/>
              <a:t>&gt;10M)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354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946</Words>
  <Application>Microsoft Office PowerPoint</Application>
  <PresentationFormat>宽屏</PresentationFormat>
  <Paragraphs>114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Mirages Custom</vt:lpstr>
      <vt:lpstr>pingfang SC</vt:lpstr>
      <vt:lpstr>等线</vt:lpstr>
      <vt:lpstr>等线 Light</vt:lpstr>
      <vt:lpstr>仿宋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宏运</dc:creator>
  <cp:lastModifiedBy>宏运</cp:lastModifiedBy>
  <cp:revision>6</cp:revision>
  <dcterms:created xsi:type="dcterms:W3CDTF">2021-11-10T12:57:59Z</dcterms:created>
  <dcterms:modified xsi:type="dcterms:W3CDTF">2021-11-12T12:31:28Z</dcterms:modified>
</cp:coreProperties>
</file>