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442" r:id="rId5"/>
    <p:sldId id="443" r:id="rId6"/>
    <p:sldId id="463" r:id="rId7"/>
    <p:sldId id="465" r:id="rId8"/>
    <p:sldId id="468" r:id="rId9"/>
    <p:sldId id="469" r:id="rId10"/>
    <p:sldId id="470" r:id="rId11"/>
    <p:sldId id="446" r:id="rId12"/>
    <p:sldId id="472" r:id="rId13"/>
    <p:sldId id="475" r:id="rId14"/>
    <p:sldId id="473" r:id="rId15"/>
    <p:sldId id="474" r:id="rId16"/>
    <p:sldId id="453" r:id="rId17"/>
    <p:sldId id="476" r:id="rId18"/>
    <p:sldId id="265" r:id="rId19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24"/>
    </p:embeddedFont>
    <p:embeddedFont>
      <p:font typeface="微软雅黑" panose="020B0503020204020204" charset="-122"/>
      <p:regular r:id="rId25"/>
    </p:embeddedFont>
    <p:embeddedFont>
      <p:font typeface="Impact" panose="020B0806030902050204" pitchFamily="34" charset="0"/>
      <p:regular r:id="rId2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68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80932" autoAdjust="0"/>
  </p:normalViewPr>
  <p:slideViewPr>
    <p:cSldViewPr snapToGrid="0">
      <p:cViewPr varScale="1">
        <p:scale>
          <a:sx n="101" d="100"/>
          <a:sy n="101" d="100"/>
        </p:scale>
        <p:origin x="2102" y="72"/>
      </p:cViewPr>
      <p:guideLst>
        <p:guide orient="horz" pos="2179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7425692A-79EC-4287-94FD-9BD35F8F49C3}" type="slidenum">
              <a:rPr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en-US" noProof="0"/>
              <a:t>Textmasterformate durch Klicken bearbeiten</a:t>
            </a:r>
            <a:endParaRPr lang="de-DE" altLang="en-US" noProof="0"/>
          </a:p>
          <a:p>
            <a:pPr lvl="1"/>
            <a:r>
              <a:rPr lang="de-DE" altLang="en-US" noProof="0"/>
              <a:t>Zweite Ebene</a:t>
            </a:r>
            <a:endParaRPr lang="de-DE" altLang="en-US" noProof="0"/>
          </a:p>
          <a:p>
            <a:pPr lvl="2"/>
            <a:r>
              <a:rPr lang="de-DE" altLang="en-US" noProof="0"/>
              <a:t>Dritte Ebene</a:t>
            </a:r>
            <a:endParaRPr lang="de-DE" altLang="en-US" noProof="0"/>
          </a:p>
          <a:p>
            <a:pPr lvl="3"/>
            <a:r>
              <a:rPr lang="de-DE" altLang="en-US" noProof="0"/>
              <a:t>Vierte Ebene</a:t>
            </a:r>
            <a:endParaRPr lang="de-DE" altLang="en-US" noProof="0"/>
          </a:p>
          <a:p>
            <a:pPr lvl="4"/>
            <a:r>
              <a:rPr lang="de-DE" altLang="en-US" noProof="0"/>
              <a:t>Fünfte Ebene</a:t>
            </a:r>
            <a:endParaRPr lang="en-US" noProof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E0CFA8F-2EA8-412F-A574-AC8FF9B0AB1F}" type="slidenum">
              <a:rPr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de-DE" noProof="1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zh-CN" altLang="en-US" noProof="1"/>
              <a:t>单击此处编辑母版副标题样式</a:t>
            </a:r>
            <a:endParaRPr lang="de-D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437D4-5A81-45CD-9FAF-8A7EDDABEFF2}" type="datetime1">
              <a:rPr lang="zh-CN" altLang="en-US"/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4F18-8768-452F-8E27-06F2429EDC89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D4C6-3D1F-49F0-AA6A-2B8876B81A3C}" type="datetime1">
              <a:rPr lang="zh-CN" altLang="en-US"/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6C32-71D7-4BEF-AFDC-5FF16B65BA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AB186-2FBC-4272-955E-83A5E83A4BB4}" type="datetime1">
              <a:rPr lang="zh-CN" altLang="en-US"/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4E0C1-7A86-440D-B273-E1260DC6727E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63F43-9DA8-4998-9E44-A15C93571D1A}" type="datetime1">
              <a:rPr lang="zh-CN" altLang="en-US"/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88CCF-53F7-401E-A4C3-6930986B1C7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BB1FC-250A-42F0-81BC-CC709D4DCD3D}" type="datetime1">
              <a:rPr lang="zh-CN" altLang="en-US"/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061F-C7F1-436A-AA48-30B7FACA5130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86908-E171-4381-84F2-1CACDDB82F03}" type="datetime1">
              <a:rPr lang="zh-CN" altLang="en-US"/>
            </a:fld>
            <a:endParaRPr lang="zh-CN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F512C-9344-4072-BA5D-2E93A15166F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C09C7-117D-4CDC-A043-7148777F7C95}" type="datetime1">
              <a:rPr lang="zh-CN" altLang="en-US"/>
            </a:fld>
            <a:endParaRPr lang="zh-CN" altLang="en-US"/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5580F-3680-427F-B7AF-5459E3A210E3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DCD7-0611-47E0-9923-20B6328EB76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EB92D-97A5-4AFC-BCD8-5FF711ABE5D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0A33F-4012-437D-846B-B20117006E68}" type="datetime1">
              <a:rPr lang="zh-CN" altLang="en-US"/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05174-EECA-4C51-B619-EAD7097C2140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0F51-4AF9-4655-B1A0-B5B9A72F537E}" type="datetime1">
              <a:rPr lang="zh-CN" altLang="en-US"/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5F60-5DF2-443C-9E2B-4793EE3C92B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/>
              <a:t>Textmasterformate durch Klicken bearbeiten</a:t>
            </a:r>
            <a:endParaRPr lang="de-DE" altLang="zh-CN"/>
          </a:p>
          <a:p>
            <a:pPr lvl="1"/>
            <a:r>
              <a:rPr lang="de-DE" altLang="zh-CN"/>
              <a:t>Zweite Ebene</a:t>
            </a:r>
            <a:endParaRPr lang="de-DE" altLang="zh-CN"/>
          </a:p>
          <a:p>
            <a:pPr lvl="2"/>
            <a:r>
              <a:rPr lang="de-DE" altLang="zh-CN"/>
              <a:t>Dritte Ebene</a:t>
            </a:r>
            <a:endParaRPr lang="de-DE" altLang="zh-CN"/>
          </a:p>
          <a:p>
            <a:pPr lvl="3"/>
            <a:r>
              <a:rPr lang="de-DE" altLang="zh-CN"/>
              <a:t>Vierte Ebene</a:t>
            </a:r>
            <a:endParaRPr lang="de-DE" altLang="zh-CN"/>
          </a:p>
          <a:p>
            <a:pPr lvl="4"/>
            <a:r>
              <a:rPr lang="de-DE" altLang="zh-CN"/>
              <a:t>Fünfte Ebene</a:t>
            </a:r>
            <a:endParaRPr lang="de-DE" altLang="zh-CN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 idx="9"/>
          </p:nvPr>
        </p:nvSpPr>
        <p:spPr bwMode="auto">
          <a:xfrm>
            <a:off x="300038" y="25241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/>
              <a:t>Klicken Sie, um das Titelformat zu bearbeiten</a:t>
            </a:r>
            <a:endParaRPr lang="de-DE" altLang="zh-CN"/>
          </a:p>
        </p:txBody>
      </p:sp>
      <p:pic>
        <p:nvPicPr>
          <p:cNvPr id="102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5986463"/>
            <a:ext cx="8905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248400"/>
            <a:ext cx="1271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3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5A2C83-E2F2-4221-BD5B-18F3A5DA2AC8}" type="datetime1">
              <a:rPr lang="zh-CN" altLang="en-US"/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2646363" y="6345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11FC1F-D8FF-4124-83DE-584F0802763E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588010" y="2113280"/>
            <a:ext cx="8133715" cy="65087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Few-Shot Question Answering by Pretraining Span Selection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934970" y="4814570"/>
            <a:ext cx="5948680" cy="69405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夏时雨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300" y="1910715"/>
            <a:ext cx="8640445" cy="1499870"/>
          </a:xfrm>
        </p:spPr>
        <p:txBody>
          <a:bodyPr/>
          <a:p>
            <a:r>
              <a:rPr lang="zh-CN" altLang="en-US"/>
              <a:t>取</a:t>
            </a:r>
            <a:r>
              <a:rPr lang="en-US" altLang="zh-CN"/>
              <a:t>MRQA 2019 shared task</a:t>
            </a:r>
            <a:r>
              <a:rPr lang="zh-CN" altLang="en-US"/>
              <a:t>的大型数据集的子集作为训练集，开发集，测试</a:t>
            </a:r>
            <a:r>
              <a:rPr lang="zh-CN" altLang="en-US"/>
              <a:t>集</a:t>
            </a:r>
            <a:endParaRPr lang="zh-CN" altLang="en-US"/>
          </a:p>
          <a:p>
            <a:r>
              <a:rPr lang="en-US" altLang="zh-CN"/>
              <a:t>Split Ⅰ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SQ</a:t>
            </a:r>
            <a:r>
              <a:rPr lang="en-US" altLang="zh-CN">
                <a:ea typeface="宋体" panose="02010600030101010101" pitchFamily="2" charset="-122"/>
              </a:rPr>
              <a:t>uAD,NewsQA,TrivialQA,SearchQA,HotpotQA,NaturalQuestion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每个数据集取</a:t>
            </a:r>
            <a:r>
              <a:rPr lang="en-US" altLang="zh-CN">
                <a:ea typeface="宋体" panose="02010600030101010101" pitchFamily="2" charset="-122"/>
              </a:rPr>
              <a:t>16~1024</a:t>
            </a:r>
            <a:r>
              <a:rPr lang="zh-CN" altLang="en-US">
                <a:ea typeface="宋体" panose="02010600030101010101" pitchFamily="2" charset="-122"/>
              </a:rPr>
              <a:t>个示例作为</a:t>
            </a:r>
            <a:r>
              <a:rPr lang="zh-CN" altLang="en-US">
                <a:ea typeface="宋体" panose="02010600030101010101" pitchFamily="2" charset="-122"/>
              </a:rPr>
              <a:t>训练集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Split Ⅱ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BioASQ,TextbookQA 400</a:t>
            </a:r>
            <a:r>
              <a:rPr lang="zh-CN" altLang="en-US">
                <a:ea typeface="宋体" panose="02010600030101010101" pitchFamily="2" charset="-122"/>
              </a:rPr>
              <a:t>个作为测试</a:t>
            </a:r>
            <a:r>
              <a:rPr lang="zh-CN" altLang="en-US">
                <a:ea typeface="宋体" panose="02010600030101010101" pitchFamily="2" charset="-122"/>
              </a:rPr>
              <a:t>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435" y="1307465"/>
            <a:ext cx="1534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5435" y="3575050"/>
            <a:ext cx="128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实验设置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8795" y="4057650"/>
            <a:ext cx="7494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和三个</a:t>
            </a:r>
            <a:r>
              <a:rPr lang="en-US" altLang="zh-CN"/>
              <a:t>baseline</a:t>
            </a:r>
            <a:r>
              <a:rPr lang="zh-CN" altLang="en-US"/>
              <a:t>比较</a:t>
            </a:r>
            <a:endParaRPr lang="zh-CN" altLang="en-US"/>
          </a:p>
        </p:txBody>
      </p:sp>
      <p:pic>
        <p:nvPicPr>
          <p:cNvPr id="8" name="图片 7" descr="组会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13995"/>
            <a:ext cx="7082155" cy="626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组会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837565"/>
            <a:ext cx="8489315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553" y="2490788"/>
            <a:ext cx="7772400" cy="1500187"/>
          </a:xfrm>
        </p:spPr>
        <p:txBody>
          <a:bodyPr/>
          <a:p>
            <a:r>
              <a:rPr lang="zh-CN" altLang="en-US"/>
              <a:t>微调时随机初始化</a:t>
            </a:r>
            <a:r>
              <a:rPr lang="en-US" altLang="zh-CN"/>
              <a:t>QASS</a:t>
            </a:r>
            <a:r>
              <a:rPr lang="zh-CN" altLang="en-US"/>
              <a:t>层参数，在某些情况下保留预训练的</a:t>
            </a:r>
            <a:r>
              <a:rPr lang="zh-CN" altLang="en-US"/>
              <a:t>参数：</a:t>
            </a:r>
            <a:endParaRPr lang="zh-CN" altLang="en-US"/>
          </a:p>
          <a:p>
            <a:pPr marL="457200" indent="-457200">
              <a:buFont typeface="+mj-ea"/>
              <a:buAutoNum type="circleNumDbPlain"/>
            </a:pPr>
            <a:r>
              <a:rPr lang="zh-CN" altLang="en-US"/>
              <a:t>训练数据</a:t>
            </a:r>
            <a:r>
              <a:rPr lang="zh-CN" altLang="en-US"/>
              <a:t>非常少</a:t>
            </a:r>
            <a:endParaRPr lang="zh-CN" altLang="en-US"/>
          </a:p>
          <a:p>
            <a:pPr marL="457200" indent="-457200">
              <a:buFont typeface="+mj-ea"/>
              <a:buAutoNum type="circleNumDbPlain"/>
            </a:pPr>
            <a:r>
              <a:rPr lang="zh-CN" altLang="en-US"/>
              <a:t>预训练域和目标域非常</a:t>
            </a:r>
            <a:r>
              <a:rPr lang="zh-CN" altLang="en-US"/>
              <a:t>接近</a:t>
            </a:r>
            <a:endParaRPr lang="zh-CN" altLang="en-US"/>
          </a:p>
          <a:p>
            <a:pPr marL="457200" indent="-457200">
              <a:buFont typeface="+mj-ea"/>
              <a:buAutoNum type="circleNumDbPlain"/>
            </a:pPr>
            <a:r>
              <a:rPr lang="en-US" altLang="zh-CN"/>
              <a:t>question</a:t>
            </a:r>
            <a:r>
              <a:rPr lang="zh-CN" altLang="en-US"/>
              <a:t>相对</a:t>
            </a:r>
            <a:r>
              <a:rPr lang="zh-CN" altLang="en-US"/>
              <a:t>简单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2110" y="1185545"/>
            <a:ext cx="3128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消融</a:t>
            </a:r>
            <a:r>
              <a:rPr lang="zh-CN" altLang="en-US"/>
              <a:t>实验</a:t>
            </a:r>
            <a:endParaRPr lang="zh-CN" altLang="en-US"/>
          </a:p>
          <a:p>
            <a:r>
              <a:rPr lang="en-US" altLang="zh-CN"/>
              <a:t>QASS</a:t>
            </a:r>
            <a:r>
              <a:rPr lang="zh-CN" altLang="en-US"/>
              <a:t>层的单独</a:t>
            </a:r>
            <a:r>
              <a:rPr lang="zh-CN" altLang="en-US"/>
              <a:t>贡献</a:t>
            </a:r>
            <a:endParaRPr lang="zh-CN" altLang="en-US"/>
          </a:p>
        </p:txBody>
      </p:sp>
      <p:pic>
        <p:nvPicPr>
          <p:cNvPr id="5" name="图片 4" descr="组会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250190"/>
            <a:ext cx="7410450" cy="6287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4050" y="1860550"/>
            <a:ext cx="7772400" cy="976630"/>
          </a:xfrm>
        </p:spPr>
        <p:txBody>
          <a:bodyPr/>
          <a:p>
            <a:pPr algn="just"/>
            <a:r>
              <a:rPr lang="zh-CN" altLang="en-US"/>
              <a:t>预训练模型和微调模型得到的向量的余弦相似度：</a:t>
            </a:r>
            <a:r>
              <a:rPr lang="en-US" altLang="zh-CN"/>
              <a:t>Splinter</a:t>
            </a:r>
            <a:r>
              <a:rPr lang="zh-CN" altLang="en-US"/>
              <a:t>最大，表示微调前后变化最小，预训练和微调任务更相似，导致了对生成的向量改变</a:t>
            </a:r>
            <a:r>
              <a:rPr lang="zh-CN" altLang="en-US"/>
              <a:t>更小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7645" y="1343660"/>
            <a:ext cx="1075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5" name="图片 4" descr="组会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3649345"/>
            <a:ext cx="4976495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734238" y="2865935"/>
            <a:ext cx="5419185" cy="5663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algn="ctr"/>
            <a:r>
              <a:rPr lang="zh-CN" altLang="en-US" dirty="0">
                <a:latin typeface="+mn-lt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模型优势</a:t>
            </a:r>
            <a:endParaRPr lang="zh-CN" altLang="en-US" dirty="0">
              <a:latin typeface="+mn-lt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1005" y="2687282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rgbClr val="5B9BD5">
                    <a:lumMod val="75000"/>
                  </a:srgbClr>
                </a:solidFill>
                <a:latin typeface="Impact" panose="020B0806030902050204" pitchFamily="34" charset="0"/>
                <a:cs typeface="微软雅黑" panose="020B0503020204020204" charset="-122"/>
                <a:sym typeface="Arial" panose="020B0604020202020204" pitchFamily="34" charset="0"/>
              </a:rPr>
              <a:t>03</a:t>
            </a:r>
            <a:endParaRPr lang="zh-CN" altLang="en-US" b="1" dirty="0">
              <a:solidFill>
                <a:srgbClr val="5B9BD5">
                  <a:lumMod val="75000"/>
                </a:srgbClr>
              </a:solidFill>
              <a:latin typeface="Impact" panose="020B0806030902050204" pitchFamily="34" charset="0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72841" y="2687282"/>
            <a:ext cx="0" cy="923701"/>
          </a:xfrm>
          <a:prstGeom prst="line">
            <a:avLst/>
          </a:prstGeom>
          <a:noFill/>
          <a:ln w="2857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5" y="3738245"/>
            <a:ext cx="8702040" cy="1499870"/>
          </a:xfrm>
        </p:spPr>
        <p:txBody>
          <a:bodyPr/>
          <a:p>
            <a:pPr algn="just"/>
            <a:r>
              <a:rPr lang="zh-CN" altLang="en-US"/>
              <a:t>别的方法：选择命名实体，名词，同时需要</a:t>
            </a:r>
            <a:r>
              <a:rPr lang="en-US" altLang="zh-CN"/>
              <a:t>NLP</a:t>
            </a:r>
            <a:r>
              <a:rPr lang="zh-CN" altLang="en-US"/>
              <a:t>工具：词性标注，命名实体</a:t>
            </a:r>
            <a:r>
              <a:rPr lang="zh-CN" altLang="en-US"/>
              <a:t>识别。</a:t>
            </a:r>
            <a:endParaRPr lang="zh-CN" altLang="en-US"/>
          </a:p>
          <a:p>
            <a:pPr algn="just"/>
            <a:endParaRPr lang="zh-CN" altLang="en-US"/>
          </a:p>
          <a:p>
            <a:pPr algn="just"/>
            <a:r>
              <a:rPr lang="en-US" altLang="zh-CN"/>
              <a:t>Splinter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/>
              <a:t>只是借助文本，不利用任何其他模型；适合小样本；利用先验知识（</a:t>
            </a:r>
            <a:r>
              <a:rPr lang="en-US" altLang="zh-CN"/>
              <a:t>recurring span</a:t>
            </a:r>
            <a:r>
              <a:rPr lang="zh-CN" altLang="en-US"/>
              <a:t>）</a:t>
            </a:r>
            <a:endParaRPr lang="zh-CN" altLang="en-US"/>
          </a:p>
          <a:p>
            <a:pPr algn="just"/>
            <a:endParaRPr lang="zh-CN" altLang="en-US"/>
          </a:p>
          <a:p>
            <a:pPr algn="just"/>
            <a:r>
              <a:rPr lang="zh-CN" altLang="en-US"/>
              <a:t>未来的改进方向：对于每个</a:t>
            </a:r>
            <a:r>
              <a:rPr lang="en-US" altLang="zh-CN"/>
              <a:t>recurring span</a:t>
            </a:r>
            <a:r>
              <a:rPr lang="zh-CN" altLang="en-US"/>
              <a:t>都是用同一个标记符</a:t>
            </a:r>
            <a:r>
              <a:rPr lang="en-US" altLang="zh-CN"/>
              <a:t>[QUESTION]</a:t>
            </a:r>
            <a:r>
              <a:rPr lang="zh-CN" altLang="en-US"/>
              <a:t>替换</a:t>
            </a:r>
            <a:r>
              <a:rPr lang="zh-CN" altLang="en-US">
                <a:ea typeface="宋体" panose="02010600030101010101" pitchFamily="2" charset="-122"/>
              </a:rPr>
              <a:t>，但是不同的</a:t>
            </a:r>
            <a:r>
              <a:rPr lang="en-US" altLang="zh-CN">
                <a:ea typeface="宋体" panose="02010600030101010101" pitchFamily="2" charset="-122"/>
              </a:rPr>
              <a:t>span</a:t>
            </a:r>
            <a:r>
              <a:rPr lang="zh-CN" altLang="en-US">
                <a:ea typeface="宋体" panose="02010600030101010101" pitchFamily="2" charset="-122"/>
              </a:rPr>
              <a:t>往往语义不同，为了使预训练模型更好地理解句子语义</a:t>
            </a:r>
            <a:r>
              <a:rPr lang="zh-CN" altLang="en-US">
                <a:ea typeface="宋体" panose="02010600030101010101" pitchFamily="2" charset="-122"/>
              </a:rPr>
              <a:t>可以使用不同的标记符替换不同的recurring span。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D9C321E-5979-4F7A-8A48-1EB57EE203BD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7172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0980C3-703D-4A1B-91FA-B78FD78D420C}" type="slidenum">
              <a:rPr altLang="en-US" sz="1300" smtClean="0">
                <a:solidFill>
                  <a:srgbClr val="898989"/>
                </a:solidFill>
              </a:rPr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1895" y="2305685"/>
            <a:ext cx="70396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汇报完毕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alt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en-US" alt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大家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422275" y="1616075"/>
            <a:ext cx="8524875" cy="4313238"/>
          </a:xfrm>
        </p:spPr>
        <p:txBody>
          <a:bodyPr/>
          <a:p>
            <a:pPr marL="0" indent="0">
              <a:buNone/>
            </a:pP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/>
        </p:nvSpPr>
        <p:spPr>
          <a:xfrm>
            <a:off x="2633191" y="2869261"/>
            <a:ext cx="778752" cy="10352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/>
        </p:nvSpPr>
        <p:spPr>
          <a:xfrm>
            <a:off x="2633191" y="3992880"/>
            <a:ext cx="778752" cy="10352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+mn-ea"/>
                <a:cs typeface="+mn-ea"/>
                <a:sym typeface="+mn-lt"/>
              </a:rPr>
              <a:t>3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439035" y="1772285"/>
            <a:ext cx="5715" cy="300418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2"/>
          <p:cNvSpPr>
            <a:spLocks noGrp="1"/>
          </p:cNvSpPr>
          <p:nvPr/>
        </p:nvSpPr>
        <p:spPr>
          <a:xfrm>
            <a:off x="2633191" y="1745642"/>
            <a:ext cx="778752" cy="10352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+mn-ea"/>
                <a:cs typeface="+mn-ea"/>
                <a:sym typeface="+mn-lt"/>
              </a:rPr>
              <a:t>1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3375660" y="1950720"/>
            <a:ext cx="5166995" cy="4533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概要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占位符 3"/>
          <p:cNvSpPr>
            <a:spLocks noGrp="1"/>
          </p:cNvSpPr>
          <p:nvPr/>
        </p:nvSpPr>
        <p:spPr>
          <a:xfrm>
            <a:off x="3411855" y="3048000"/>
            <a:ext cx="5166995" cy="4533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实验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进展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占位符 5"/>
          <p:cNvSpPr>
            <a:spLocks noGrp="1"/>
          </p:cNvSpPr>
          <p:nvPr/>
        </p:nvSpPr>
        <p:spPr>
          <a:xfrm>
            <a:off x="3411855" y="4241165"/>
            <a:ext cx="5166995" cy="4533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优势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3411855" y="5330825"/>
            <a:ext cx="5166995" cy="4533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607310" y="2966085"/>
            <a:ext cx="5419090" cy="1740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dirty="0">
                <a:cs typeface="+mn-ea"/>
                <a:sym typeface="+mn-lt"/>
              </a:rPr>
              <a:t>模型概要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4005" y="2787612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en-US" altLang="zh-CN" b="1" dirty="0">
              <a:solidFill>
                <a:schemeClr val="bg2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445841" y="2787612"/>
            <a:ext cx="0" cy="92370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0">
                <a:solidFill>
                  <a:schemeClr val="tx1"/>
                </a:solidFill>
              </a:rPr>
              <a:t>抽取式问答</a:t>
            </a:r>
            <a:r>
              <a:rPr lang="en-US" altLang="zh-CN" sz="3200" b="0">
                <a:solidFill>
                  <a:schemeClr val="tx1"/>
                </a:solidFill>
              </a:rPr>
              <a:t> → </a:t>
            </a:r>
            <a:r>
              <a:rPr lang="zh-CN" altLang="en-US" sz="3200" b="0">
                <a:solidFill>
                  <a:schemeClr val="tx1"/>
                </a:solidFill>
              </a:rPr>
              <a:t>完形填空</a:t>
            </a:r>
            <a:endParaRPr lang="zh-CN" altLang="en-US" sz="3200" b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20533"/>
            <a:ext cx="7772400" cy="1500187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recurring span selection  </a:t>
            </a:r>
            <a:r>
              <a:rPr lang="zh-CN" altLang="en-US"/>
              <a:t>重复文段选择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the QASS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question-aware span selection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/>
              <a:t> layer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0815" y="1374775"/>
            <a:ext cx="8780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主要工作</a:t>
            </a:r>
            <a:r>
              <a:rPr lang="en-US" altLang="zh-CN"/>
              <a:t>:</a:t>
            </a:r>
            <a:r>
              <a:rPr lang="zh-CN" altLang="en-US"/>
              <a:t>一种适合小样本问答的预训练模型</a:t>
            </a:r>
            <a:r>
              <a:rPr lang="en-US" altLang="zh-CN"/>
              <a:t>——</a:t>
            </a:r>
            <a:r>
              <a:rPr lang="en-US" altLang="zh-CN">
                <a:sym typeface="+mn-ea"/>
              </a:rPr>
              <a:t>Splinter(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sp</a:t>
            </a:r>
            <a:r>
              <a:rPr lang="en-US" altLang="zh-CN">
                <a:sym typeface="+mn-ea"/>
              </a:rPr>
              <a:t>an-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zh-CN">
                <a:sym typeface="+mn-ea"/>
              </a:rPr>
              <a:t>evel po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inter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9080" y="4310380"/>
            <a:ext cx="4031615" cy="1554480"/>
          </a:xfrm>
        </p:spPr>
        <p:txBody>
          <a:bodyPr/>
          <a:p>
            <a:r>
              <a:rPr lang="en-US"/>
              <a:t>Bert</a:t>
            </a:r>
            <a:r>
              <a:rPr lang="zh-CN" altLang="en-US"/>
              <a:t>：</a:t>
            </a:r>
            <a:endParaRPr lang="en-US" altLang="zh-CN"/>
          </a:p>
          <a:p>
            <a:pPr algn="just">
              <a:buFont typeface="+mj-lt"/>
            </a:pPr>
            <a:r>
              <a:rPr lang="zh-CN" altLang="en-US"/>
              <a:t>假设每个</a:t>
            </a:r>
            <a:r>
              <a:rPr lang="en-US" altLang="zh-CN"/>
              <a:t>token</a:t>
            </a:r>
            <a:r>
              <a:rPr lang="zh-CN" altLang="en-US"/>
              <a:t>都与问题相关，计算与每个</a:t>
            </a:r>
            <a:r>
              <a:rPr lang="en-US" altLang="zh-CN"/>
              <a:t>token</a:t>
            </a:r>
            <a:r>
              <a:rPr lang="zh-CN" altLang="en-US"/>
              <a:t>的内积，引入概率分布</a:t>
            </a:r>
            <a:endParaRPr lang="en-US" altLang="zh-CN"/>
          </a:p>
          <a:p>
            <a:pPr algn="just">
              <a:buFont typeface="+mj-lt"/>
            </a:pPr>
            <a:r>
              <a:rPr lang="zh-CN" altLang="en-US"/>
              <a:t>弊端：需要大量已标注的问答示例，不适合小样本学习</a:t>
            </a:r>
            <a:endParaRPr lang="zh-CN" altLang="en-US"/>
          </a:p>
          <a:p>
            <a:pPr algn="just">
              <a:buFont typeface="+mj-lt"/>
            </a:pPr>
            <a:endParaRPr lang="zh-CN" altLang="en-US"/>
          </a:p>
          <a:p>
            <a:pPr algn="just">
              <a:buFont typeface="+mj-lt"/>
            </a:pPr>
            <a:r>
              <a:rPr lang="en-US" altLang="zh-CN"/>
              <a:t>S</a:t>
            </a:r>
            <a:r>
              <a:rPr lang="en-US" altLang="zh-CN"/>
              <a:t>plinter:</a:t>
            </a:r>
            <a:endParaRPr lang="en-US" altLang="zh-CN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/>
              <a:t>直接对</a:t>
            </a:r>
            <a:r>
              <a:rPr lang="en-US" altLang="zh-CN"/>
              <a:t>span selection</a:t>
            </a:r>
            <a:r>
              <a:rPr lang="zh-CN" altLang="en-US"/>
              <a:t>预训练</a:t>
            </a:r>
            <a:endParaRPr lang="zh-CN" altLang="en-US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/>
              <a:t>用单个向量明确表示问题，用每个</a:t>
            </a:r>
            <a:r>
              <a:rPr lang="en-US" altLang="zh-CN"/>
              <a:t>[QUESTION]</a:t>
            </a:r>
            <a:r>
              <a:rPr lang="zh-CN" altLang="en-US"/>
              <a:t>的上下文</a:t>
            </a:r>
            <a:r>
              <a:rPr lang="zh-CN" altLang="en-US"/>
              <a:t>表示动态计算边界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组会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675" y="1753235"/>
            <a:ext cx="4591050" cy="2653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910" y="4711065"/>
            <a:ext cx="8883650" cy="720725"/>
          </a:xfrm>
        </p:spPr>
        <p:txBody>
          <a:bodyPr/>
          <a:p>
            <a:r>
              <a:rPr lang="zh-CN" altLang="en-US" sz="2800" b="0">
                <a:solidFill>
                  <a:schemeClr val="tx1"/>
                </a:solidFill>
                <a:latin typeface="+mn-lt"/>
                <a:cs typeface="+mn-lt"/>
              </a:rPr>
              <a:t>预训练任务就是预测每个</a:t>
            </a:r>
            <a:r>
              <a:rPr lang="en-US" altLang="zh-CN" sz="2800" b="0">
                <a:solidFill>
                  <a:schemeClr val="tx1"/>
                </a:solidFill>
                <a:latin typeface="+mn-lt"/>
                <a:cs typeface="+mn-lt"/>
              </a:rPr>
              <a:t>[QUESTION]</a:t>
            </a:r>
            <a:r>
              <a:rPr lang="zh-CN" altLang="en-US" sz="2800" b="0">
                <a:solidFill>
                  <a:schemeClr val="tx1"/>
                </a:solidFill>
                <a:latin typeface="+mn-lt"/>
                <a:cs typeface="+mn-lt"/>
              </a:rPr>
              <a:t>的正确答案</a:t>
            </a:r>
            <a:br>
              <a:rPr lang="zh-CN" altLang="en-US" sz="2800" b="0">
                <a:solidFill>
                  <a:schemeClr val="tx1"/>
                </a:solidFill>
                <a:latin typeface="+mn-lt"/>
                <a:cs typeface="+mn-lt"/>
              </a:rPr>
            </a:br>
            <a:r>
              <a:rPr lang="zh-CN" altLang="en-US" sz="2800" b="0">
                <a:solidFill>
                  <a:schemeClr val="tx1"/>
                </a:solidFill>
                <a:latin typeface="+mn-lt"/>
                <a:cs typeface="+mn-lt"/>
              </a:rPr>
              <a:t>预训练后得到：文本T+问题Q+答案a</a:t>
            </a:r>
            <a:br>
              <a:rPr lang="zh-CN" altLang="en-US" sz="2800" b="0">
                <a:solidFill>
                  <a:schemeClr val="tx1"/>
                </a:solidFill>
                <a:latin typeface="+mn-lt"/>
                <a:cs typeface="+mn-lt"/>
              </a:rPr>
            </a:br>
            <a:r>
              <a:rPr lang="en-US" altLang="zh-CN" sz="2800" b="0">
                <a:solidFill>
                  <a:schemeClr val="tx1"/>
                </a:solidFill>
                <a:latin typeface="+mn-lt"/>
                <a:cs typeface="+mn-lt"/>
              </a:rPr>
              <a:t>fine-tune</a:t>
            </a:r>
            <a:r>
              <a:rPr lang="zh-CN" altLang="en-US" sz="2800" b="0">
                <a:solidFill>
                  <a:schemeClr val="tx1"/>
                </a:solidFill>
                <a:latin typeface="+mn-lt"/>
                <a:cs typeface="+mn-lt"/>
              </a:rPr>
              <a:t>：文本T+问题Q+[QUESTION]</a:t>
            </a:r>
            <a:br>
              <a:rPr lang="zh-CN" altLang="en-US" sz="2800" b="0">
                <a:solidFill>
                  <a:schemeClr val="tx1"/>
                </a:solidFill>
                <a:latin typeface="+mn-lt"/>
                <a:cs typeface="+mn-lt"/>
              </a:rPr>
            </a:br>
            <a:r>
              <a:rPr lang="zh-CN" altLang="en-US" sz="2800" b="0">
                <a:solidFill>
                  <a:schemeClr val="tx1"/>
                </a:solidFill>
                <a:latin typeface="+mn-lt"/>
                <a:cs typeface="+mn-lt"/>
              </a:rPr>
              <a:t>预训练和</a:t>
            </a:r>
            <a:r>
              <a:rPr lang="en-US" altLang="zh-CN" sz="2800" b="0">
                <a:solidFill>
                  <a:schemeClr val="tx1"/>
                </a:solidFill>
                <a:latin typeface="+mn-lt"/>
                <a:cs typeface="+mn-lt"/>
              </a:rPr>
              <a:t>fine-tunes</a:t>
            </a:r>
            <a:r>
              <a:rPr lang="zh-CN" altLang="en-US" sz="2800" b="0">
                <a:solidFill>
                  <a:schemeClr val="tx1"/>
                </a:solidFill>
                <a:latin typeface="+mn-lt"/>
                <a:cs typeface="+mn-lt"/>
              </a:rPr>
              <a:t>处理方法一样</a:t>
            </a:r>
            <a:br>
              <a:rPr lang="zh-CN" altLang="en-US" sz="3200" b="0">
                <a:solidFill>
                  <a:schemeClr val="tx1"/>
                </a:solidFill>
              </a:rPr>
            </a:br>
            <a:endParaRPr lang="zh-CN" altLang="en-US" sz="3200" b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组会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523365"/>
            <a:ext cx="7747000" cy="2999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230" y="1124585"/>
            <a:ext cx="158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示例：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475" y="5266690"/>
            <a:ext cx="8333740" cy="1499870"/>
          </a:xfrm>
        </p:spPr>
        <p:txBody>
          <a:bodyPr/>
          <a:p>
            <a:r>
              <a:rPr lang="en-US" altLang="zh-CN"/>
              <a:t>“text + question + [QUESTION]”  [QUESTION]</a:t>
            </a:r>
            <a:r>
              <a:rPr lang="zh-CN" altLang="en-US"/>
              <a:t>的表示就是我们问题</a:t>
            </a:r>
            <a:r>
              <a:rPr lang="zh-CN" altLang="en-US"/>
              <a:t>的答案</a:t>
            </a:r>
            <a:endParaRPr lang="zh-CN" altLang="en-US"/>
          </a:p>
          <a:p>
            <a:r>
              <a:rPr lang="zh-CN" altLang="en-US"/>
              <a:t>输入</a:t>
            </a:r>
            <a:r>
              <a:rPr lang="en-US" altLang="zh-CN"/>
              <a:t>transformer encoder </a:t>
            </a:r>
            <a:r>
              <a:rPr lang="zh-CN" altLang="en-US"/>
              <a:t>得到</a:t>
            </a:r>
            <a:r>
              <a:rPr lang="en-US" altLang="zh-CN"/>
              <a:t>[QUESTION]</a:t>
            </a:r>
            <a:r>
              <a:rPr lang="zh-CN" altLang="en-US"/>
              <a:t>的</a:t>
            </a:r>
            <a:r>
              <a:rPr lang="en-US" altLang="zh-CN"/>
              <a:t>token representation</a:t>
            </a:r>
            <a:endParaRPr lang="zh-CN" altLang="en-US"/>
          </a:p>
          <a:p>
            <a:r>
              <a:rPr lang="en-US" altLang="zh-CN" b="1"/>
              <a:t>span filter:</a:t>
            </a:r>
            <a:endParaRPr lang="en-US" altLang="zh-CN" b="1"/>
          </a:p>
          <a:p>
            <a:pPr marL="457200" indent="-457200">
              <a:buFont typeface="+mj-ea"/>
              <a:buAutoNum type="circleNumDbPlain"/>
            </a:pPr>
            <a:r>
              <a:rPr lang="zh-CN" altLang="en-US"/>
              <a:t>以单词</a:t>
            </a:r>
            <a:r>
              <a:rPr lang="zh-CN" altLang="en-US"/>
              <a:t>为边界</a:t>
            </a:r>
            <a:endParaRPr lang="zh-CN" altLang="en-US"/>
          </a:p>
          <a:p>
            <a:pPr marL="457200" indent="-457200">
              <a:buFont typeface="+mj-ea"/>
              <a:buAutoNum type="circleNumDbPlain"/>
            </a:pPr>
            <a:r>
              <a:rPr lang="zh-CN" altLang="en-US"/>
              <a:t>最大</a:t>
            </a:r>
            <a:r>
              <a:rPr lang="zh-CN" altLang="en-US"/>
              <a:t>覆盖</a:t>
            </a:r>
            <a:endParaRPr lang="zh-CN" altLang="en-US"/>
          </a:p>
          <a:p>
            <a:pPr marL="457200" indent="-457200">
              <a:buFont typeface="+mj-ea"/>
              <a:buAutoNum type="circleNumDbPlain"/>
            </a:pPr>
            <a:r>
              <a:rPr lang="zh-CN" altLang="en-US"/>
              <a:t>忽略</a:t>
            </a:r>
            <a:r>
              <a:rPr lang="zh-CN" altLang="en-US"/>
              <a:t>停用词</a:t>
            </a:r>
            <a:endParaRPr lang="zh-CN" altLang="en-US"/>
          </a:p>
          <a:p>
            <a:pPr marL="457200" indent="-457200">
              <a:buFont typeface="+mj-ea"/>
              <a:buAutoNum type="circleNumDbPlain"/>
            </a:pPr>
            <a:r>
              <a:rPr lang="zh-CN" altLang="en-US"/>
              <a:t>最多</a:t>
            </a:r>
            <a:r>
              <a:rPr lang="en-US" altLang="zh-CN"/>
              <a:t>10</a:t>
            </a:r>
            <a:r>
              <a:rPr lang="zh-CN" altLang="en-US"/>
              <a:t>个</a:t>
            </a:r>
            <a:r>
              <a:rPr lang="zh-CN" altLang="en-US"/>
              <a:t>词</a:t>
            </a:r>
            <a:endParaRPr lang="zh-CN" altLang="en-US"/>
          </a:p>
          <a:p>
            <a:pPr>
              <a:buFont typeface="+mj-ea"/>
            </a:pPr>
            <a:r>
              <a:rPr lang="en-US" altLang="zh-CN" b="1"/>
              <a:t>mask</a:t>
            </a:r>
            <a:r>
              <a:rPr lang="zh-CN" altLang="en-US" b="1"/>
              <a:t>选择：</a:t>
            </a:r>
            <a:endParaRPr lang="zh-CN" altLang="en-US" b="1"/>
          </a:p>
          <a:p>
            <a:pPr>
              <a:buFont typeface="+mj-ea"/>
            </a:pPr>
            <a:r>
              <a:rPr lang="zh-CN" altLang="en-US"/>
              <a:t>随机选择一些重复词</a:t>
            </a:r>
            <a:r>
              <a:rPr lang="en-US" altLang="zh-CN"/>
              <a:t>mask</a:t>
            </a:r>
            <a:r>
              <a:rPr lang="zh-CN" altLang="en-US"/>
              <a:t>掉，保留一些重复词</a:t>
            </a:r>
            <a:r>
              <a:rPr lang="zh-CN" altLang="en-US"/>
              <a:t>原样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组会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335915"/>
            <a:ext cx="8205470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758" y="4060825"/>
            <a:ext cx="7772400" cy="1362075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758" y="4663123"/>
            <a:ext cx="7772400" cy="1500187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通过每一个</a:t>
            </a:r>
            <a:r>
              <a:rPr lang="en-US" altLang="zh-CN"/>
              <a:t>[QUESTION]</a:t>
            </a:r>
            <a:r>
              <a:rPr lang="zh-CN" altLang="en-US"/>
              <a:t>的</a:t>
            </a:r>
            <a:r>
              <a:rPr lang="en-US" altLang="zh-CN"/>
              <a:t>token q</a:t>
            </a:r>
            <a:r>
              <a:rPr lang="zh-CN" altLang="en-US"/>
              <a:t>的表示</a:t>
            </a:r>
            <a:r>
              <a:rPr lang="en-US" altLang="zh-CN"/>
              <a:t>    </a:t>
            </a:r>
            <a:r>
              <a:rPr lang="zh-CN" altLang="en-US"/>
              <a:t>动态计算开始结束</a:t>
            </a:r>
            <a:r>
              <a:rPr lang="zh-CN" altLang="en-US"/>
              <a:t>向量</a:t>
            </a:r>
            <a:endParaRPr lang="zh-CN" altLang="en-US"/>
          </a:p>
          <a:p>
            <a:endParaRPr lang="zh-CN" altLang="en-US"/>
          </a:p>
          <a:p>
            <a:pPr algn="l"/>
            <a:r>
              <a:rPr lang="en-US" altLang="zh-CN"/>
              <a:t>                                      S,E</a:t>
            </a:r>
            <a:r>
              <a:rPr lang="zh-CN" altLang="en-US"/>
              <a:t>参数</a:t>
            </a:r>
            <a:r>
              <a:rPr lang="zh-CN" altLang="en-US"/>
              <a:t>矩阵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计算开始结束位置的概率分布（标准</a:t>
            </a:r>
            <a:r>
              <a:rPr lang="en-US" altLang="zh-CN"/>
              <a:t>span selection model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Loss</a:t>
            </a:r>
            <a:r>
              <a:rPr lang="zh-CN" altLang="en-US">
                <a:ea typeface="宋体" panose="02010600030101010101" pitchFamily="2" charset="-122"/>
              </a:rPr>
              <a:t>：交叉熵损失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320" y="1068070"/>
            <a:ext cx="1265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QASS</a:t>
            </a:r>
            <a:r>
              <a:rPr lang="zh-CN" altLang="en-US" b="1"/>
              <a:t>层</a:t>
            </a:r>
            <a:endParaRPr lang="zh-CN" altLang="en-US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3690" y="1466850"/>
          <a:ext cx="28130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03200" imgH="190500" progId="Equation.KSEE3">
                  <p:embed/>
                </p:oleObj>
              </mc:Choice>
              <mc:Fallback>
                <p:oleObj name="" r:id="rId1" imgW="203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3690" y="1466850"/>
                        <a:ext cx="28130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组会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40" y="1798955"/>
            <a:ext cx="2952750" cy="566420"/>
          </a:xfrm>
          <a:prstGeom prst="rect">
            <a:avLst/>
          </a:prstGeom>
        </p:spPr>
      </p:pic>
      <p:pic>
        <p:nvPicPr>
          <p:cNvPr id="7" name="图片 6" descr="组会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485" y="3284855"/>
            <a:ext cx="4235450" cy="1758315"/>
          </a:xfrm>
          <a:prstGeom prst="rect">
            <a:avLst/>
          </a:prstGeom>
        </p:spPr>
      </p:pic>
      <p:pic>
        <p:nvPicPr>
          <p:cNvPr id="8" name="图片 7" descr="组会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965" y="5278755"/>
            <a:ext cx="5024755" cy="649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008558" y="3038020"/>
            <a:ext cx="5419185" cy="5663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进展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5325" y="2859367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rgbClr val="5B9BD5">
                    <a:lumMod val="75000"/>
                  </a:srgbClr>
                </a:solidFill>
                <a:latin typeface="Impact" panose="020B0806030902050204" pitchFamily="34" charset="0"/>
                <a:cs typeface="微软雅黑" panose="020B0503020204020204" charset="-122"/>
                <a:sym typeface="Arial" panose="020B0604020202020204" pitchFamily="34" charset="0"/>
              </a:rPr>
              <a:t>02</a:t>
            </a:r>
            <a:endParaRPr lang="zh-CN" altLang="en-US" b="1" dirty="0">
              <a:solidFill>
                <a:srgbClr val="5B9BD5">
                  <a:lumMod val="75000"/>
                </a:srgbClr>
              </a:solidFill>
              <a:latin typeface="Impact" panose="020B0806030902050204" pitchFamily="34" charset="0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847161" y="2859367"/>
            <a:ext cx="0" cy="923701"/>
          </a:xfrm>
          <a:prstGeom prst="line">
            <a:avLst/>
          </a:prstGeom>
          <a:noFill/>
          <a:ln w="2857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rtlCol="0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WPS 演示</Application>
  <PresentationFormat>全屏显示(4:3)</PresentationFormat>
  <Paragraphs>115</Paragraphs>
  <Slides>16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黑体</vt:lpstr>
      <vt:lpstr>微软雅黑</vt:lpstr>
      <vt:lpstr>Impact</vt:lpstr>
      <vt:lpstr>Arial Unicode MS</vt:lpstr>
      <vt:lpstr>Standarddesign</vt:lpstr>
      <vt:lpstr>Equation.KSEE3</vt:lpstr>
      <vt:lpstr>Few-Shot Question Answering by Pretraining Span Selection</vt:lpstr>
      <vt:lpstr>目录</vt:lpstr>
      <vt:lpstr>PowerPoint 演示文稿</vt:lpstr>
      <vt:lpstr>抽取式问答 → 完形填空</vt:lpstr>
      <vt:lpstr>PowerPoint 演示文稿</vt:lpstr>
      <vt:lpstr>预训练任务就是预测每个[QUESTION]的正确答案 预训练后得到：文本T+问题Q+答案a fine-tune：文本T+问题Q+[QUESTION] 预训练和fine-tunes处理方法一样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小熊猫</dc:creator>
  <dc:description>PresentationLoad.com</dc:description>
  <cp:lastModifiedBy>夏时雨</cp:lastModifiedBy>
  <cp:revision>2096</cp:revision>
  <dcterms:created xsi:type="dcterms:W3CDTF">2007-11-27T23:54:00Z</dcterms:created>
  <dcterms:modified xsi:type="dcterms:W3CDTF">2022-03-09T14:21:39Z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2052-11.1.0.11551</vt:lpwstr>
  </property>
  <property fmtid="{D5CDD505-2E9C-101B-9397-08002B2CF9AE}" pid="3" name="ICV">
    <vt:lpwstr>C73A3CC5DD084C0B961E8D84FAA8F424</vt:lpwstr>
  </property>
</Properties>
</file>