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81" r:id="rId4"/>
    <p:sldId id="282" r:id="rId5"/>
    <p:sldId id="284" r:id="rId6"/>
    <p:sldId id="303" r:id="rId7"/>
    <p:sldId id="261" r:id="rId8"/>
    <p:sldId id="304" r:id="rId9"/>
    <p:sldId id="309" r:id="rId10"/>
    <p:sldId id="263" r:id="rId11"/>
    <p:sldId id="264" r:id="rId12"/>
    <p:sldId id="287" r:id="rId13"/>
    <p:sldId id="268" r:id="rId14"/>
    <p:sldId id="267" r:id="rId15"/>
    <p:sldId id="269" r:id="rId16"/>
    <p:sldId id="270" r:id="rId17"/>
    <p:sldId id="272" r:id="rId18"/>
    <p:sldId id="289" r:id="rId19"/>
    <p:sldId id="274" r:id="rId20"/>
    <p:sldId id="308" r:id="rId21"/>
    <p:sldId id="307" r:id="rId22"/>
    <p:sldId id="306" r:id="rId23"/>
    <p:sldId id="28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390"/>
      </p:cViewPr>
      <p:guideLst>
        <p:guide orient="horz" pos="22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914400"/>
            <a:ext cx="12235180" cy="2570480"/>
          </a:xfrm>
        </p:spPr>
        <p:txBody>
          <a:bodyPr>
            <a:noAutofit/>
          </a:bodyPr>
          <a:lstStyle/>
          <a:p>
            <a:r>
              <a:rPr lang="zh-CN" altLang="zh-CN" sz="2800" dirty="0"/>
              <a:t> </a:t>
            </a:r>
            <a:r>
              <a:rPr lang="en-US" altLang="zh-CN" sz="2800" dirty="0"/>
              <a:t>Learning </a:t>
            </a:r>
            <a:r>
              <a:rPr lang="zh-CN" altLang="zh-CN" sz="2800" dirty="0"/>
              <a:t>Implicit Sentimen</a:t>
            </a:r>
            <a:r>
              <a:rPr lang="en-US" altLang="zh-CN" sz="2800" dirty="0"/>
              <a:t>t</a:t>
            </a:r>
            <a:r>
              <a:rPr lang="zh-CN" altLang="zh-CN" sz="2800" dirty="0"/>
              <a:t> in Aspect-based</a:t>
            </a:r>
            <a:r>
              <a:rPr lang="en-US" altLang="zh-CN" sz="2800" dirty="0"/>
              <a:t> </a:t>
            </a:r>
            <a:r>
              <a:rPr lang="zh-CN" altLang="zh-CN" sz="2800" dirty="0"/>
              <a:t>Sentiment Analysis</a:t>
            </a:r>
            <a:r>
              <a:rPr lang="en-US" altLang="zh-CN" sz="2800" dirty="0"/>
              <a:t> </a:t>
            </a:r>
            <a:r>
              <a:rPr lang="zh-CN" altLang="zh-CN" sz="2800" dirty="0"/>
              <a:t>with Supervised Contrastive Pre-Training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400" y="3547521"/>
            <a:ext cx="9799200" cy="1472400"/>
          </a:xfrm>
        </p:spPr>
        <p:txBody>
          <a:bodyPr>
            <a:normAutofit/>
          </a:bodyPr>
          <a:lstStyle/>
          <a:p>
            <a:pPr lvl="3" algn="r"/>
            <a:r>
              <a:rPr lang="zh-CN" altLang="en-US" dirty="0"/>
              <a:t>来源：</a:t>
            </a:r>
            <a:r>
              <a:rPr lang="en-US" altLang="zh-CN" dirty="0"/>
              <a:t>EMNLP-2021</a:t>
            </a:r>
          </a:p>
          <a:p>
            <a:pPr lvl="3" algn="r"/>
            <a:r>
              <a:rPr lang="zh-CN" altLang="en-US" dirty="0"/>
              <a:t>指导老师：徐冰</a:t>
            </a:r>
            <a:endParaRPr lang="en-US" altLang="zh-CN" dirty="0"/>
          </a:p>
          <a:p>
            <a:pPr lvl="3" algn="r"/>
            <a:r>
              <a:rPr lang="zh-CN" altLang="en-US" dirty="0"/>
              <a:t>汇报人：胥卜凡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大规模语料库的隐式情感</a:t>
            </a:r>
            <a:r>
              <a:rPr lang="en-US" altLang="zh-CN" dirty="0"/>
              <a:t>	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YELP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和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Amazon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中的评论为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篇章级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数据、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整体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情感标注，以及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一星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到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五星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的五种情感倾向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按照以下抽取步骤，构造出大规模且有噪声的句子级别数据，且具有方面级别情感标注的数据集：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①保留 YELP 和 Amazon 中对应领域的数据，即保留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餐厅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和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笔记本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领域的评论；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②保留其中一星和五星的评论，该步骤是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消除篇章级标注的噪声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；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③将篇章级的评论分割成多个句子，且仅保留包含方面词的句子，这里的方面词集合指 SemEval 中曾经作为方面的词组；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④将原先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一星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评论中的句子标记为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消极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情感的例子，将原先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五星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评论中的句子标记为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积极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情感的例子。该数据集中没有中性情感数据。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endParaRPr lang="zh-CN" altLang="en-US" dirty="0"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模型框架</a:t>
            </a: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预训练框架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975" y="1781174"/>
            <a:ext cx="10078222" cy="3757613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1A68E4C-A6F4-4C24-9547-9C8D724FD913}"/>
              </a:ext>
            </a:extLst>
          </p:cNvPr>
          <p:cNvSpPr/>
          <p:nvPr/>
        </p:nvSpPr>
        <p:spPr>
          <a:xfrm>
            <a:off x="4868214" y="3292699"/>
            <a:ext cx="5709634" cy="1489656"/>
          </a:xfrm>
          <a:custGeom>
            <a:avLst/>
            <a:gdLst>
              <a:gd name="connsiteX0" fmla="*/ 0 w 5709634"/>
              <a:gd name="connsiteY0" fmla="*/ 510862 h 1489656"/>
              <a:gd name="connsiteX1" fmla="*/ 0 w 5709634"/>
              <a:gd name="connsiteY1" fmla="*/ 1489656 h 1489656"/>
              <a:gd name="connsiteX2" fmla="*/ 5709634 w 5709634"/>
              <a:gd name="connsiteY2" fmla="*/ 1489656 h 1489656"/>
              <a:gd name="connsiteX3" fmla="*/ 5709634 w 5709634"/>
              <a:gd name="connsiteY3" fmla="*/ 0 h 1489656"/>
              <a:gd name="connsiteX4" fmla="*/ 1073240 w 5709634"/>
              <a:gd name="connsiteY4" fmla="*/ 0 h 1489656"/>
              <a:gd name="connsiteX5" fmla="*/ 1073240 w 5709634"/>
              <a:gd name="connsiteY5" fmla="*/ 493690 h 1489656"/>
              <a:gd name="connsiteX6" fmla="*/ 0 w 5709634"/>
              <a:gd name="connsiteY6" fmla="*/ 510862 h 148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9634" h="1489656">
                <a:moveTo>
                  <a:pt x="0" y="510862"/>
                </a:moveTo>
                <a:lnTo>
                  <a:pt x="0" y="1489656"/>
                </a:lnTo>
                <a:lnTo>
                  <a:pt x="5709634" y="1489656"/>
                </a:lnTo>
                <a:lnTo>
                  <a:pt x="5709634" y="0"/>
                </a:lnTo>
                <a:lnTo>
                  <a:pt x="1073240" y="0"/>
                </a:lnTo>
                <a:lnTo>
                  <a:pt x="1073240" y="493690"/>
                </a:lnTo>
                <a:lnTo>
                  <a:pt x="0" y="51086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E500C4-F09E-41D7-B25F-8DE204B06A87}"/>
              </a:ext>
            </a:extLst>
          </p:cNvPr>
          <p:cNvSpPr/>
          <p:nvPr/>
        </p:nvSpPr>
        <p:spPr>
          <a:xfrm>
            <a:off x="2009103" y="2064913"/>
            <a:ext cx="2799009" cy="271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4E1F32-0F79-4624-B8DB-810A2BD42150}"/>
              </a:ext>
            </a:extLst>
          </p:cNvPr>
          <p:cNvSpPr/>
          <p:nvPr/>
        </p:nvSpPr>
        <p:spPr>
          <a:xfrm>
            <a:off x="4868214" y="2064913"/>
            <a:ext cx="5623775" cy="1176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Supervised Contrastive Learning</a:t>
            </a: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目的：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把隐式情感和显式情感对齐。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使得具有相同标签的方面级情感具有相似的情感表示</a:t>
            </a: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由此模型能够将无论为显式还是隐式的情感表示，根据其情感倾向性投射到对应的向量空间中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F142F8-7692-4095-A78B-C2C95741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84" y="4590350"/>
            <a:ext cx="4252137" cy="16012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EDF2E77-4C44-4383-870A-82ACD849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856" y="4062164"/>
            <a:ext cx="586105" cy="2381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F0968C1-528D-421D-BDCE-437953121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196" y="5968988"/>
            <a:ext cx="417405" cy="281429"/>
          </a:xfrm>
          <a:prstGeom prst="rect">
            <a:avLst/>
          </a:prstGeom>
        </p:spPr>
      </p:pic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C6E4EAB-778B-4C48-9D9E-3693386C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71388"/>
              </p:ext>
            </p:extLst>
          </p:nvPr>
        </p:nvGraphicFramePr>
        <p:xfrm>
          <a:off x="7637171" y="3291627"/>
          <a:ext cx="2863404" cy="3456170"/>
        </p:xfrm>
        <a:graphic>
          <a:graphicData uri="http://schemas.openxmlformats.org/drawingml/2006/table">
            <a:tbl>
              <a:tblPr/>
              <a:tblGrid>
                <a:gridCol w="1431702">
                  <a:extLst>
                    <a:ext uri="{9D8B030D-6E8A-4147-A177-3AD203B41FA5}">
                      <a16:colId xmlns:a16="http://schemas.microsoft.com/office/drawing/2014/main" val="2812930973"/>
                    </a:ext>
                  </a:extLst>
                </a:gridCol>
                <a:gridCol w="1431702">
                  <a:extLst>
                    <a:ext uri="{9D8B030D-6E8A-4147-A177-3AD203B41FA5}">
                      <a16:colId xmlns:a16="http://schemas.microsoft.com/office/drawing/2014/main" val="536008919"/>
                    </a:ext>
                  </a:extLst>
                </a:gridCol>
              </a:tblGrid>
              <a:tr h="62153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句子在</a:t>
                      </a:r>
                      <a:r>
                        <a:rPr lang="en-US" altLang="zh-CN" dirty="0"/>
                        <a:t>CLS</a:t>
                      </a:r>
                      <a:r>
                        <a:rPr lang="zh-CN" altLang="en-US" dirty="0"/>
                        <a:t>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20733"/>
                  </a:ext>
                </a:extLst>
              </a:tr>
              <a:tr h="62153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句子</a:t>
                      </a:r>
                      <a:r>
                        <a:rPr lang="en-US" altLang="zh-CN" dirty="0"/>
                        <a:t>x</a:t>
                      </a:r>
                    </a:p>
                    <a:p>
                      <a:pPr algn="ctr"/>
                      <a:r>
                        <a:rPr lang="zh-CN" altLang="en-US" dirty="0"/>
                        <a:t>标签</a:t>
                      </a: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611481"/>
                  </a:ext>
                </a:extLst>
              </a:tr>
              <a:tr h="62153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情感表示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87499"/>
                  </a:ext>
                </a:extLst>
              </a:tr>
              <a:tr h="3494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相似性度量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392291"/>
                  </a:ext>
                </a:extLst>
              </a:tr>
              <a:tr h="11355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中相同标签的总数量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35115"/>
                  </a:ext>
                </a:extLst>
              </a:tr>
            </a:tbl>
          </a:graphicData>
        </a:graphic>
      </p:graphicFrame>
      <p:pic>
        <p:nvPicPr>
          <p:cNvPr id="24" name="图片 23">
            <a:extLst>
              <a:ext uri="{FF2B5EF4-FFF2-40B4-BE49-F238E27FC236}">
                <a16:creationId xmlns:a16="http://schemas.microsoft.com/office/drawing/2014/main" id="{4DD673F8-66BB-41A2-8952-C131AB2AA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20" y="3412551"/>
            <a:ext cx="285750" cy="285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0BFD07-B564-4B11-B630-93D86AA0A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76" y="5271679"/>
            <a:ext cx="785818" cy="242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48E44A-0D42-4B93-B2BF-81DC080A8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1869" y="4726773"/>
            <a:ext cx="1038233" cy="3333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1257F3-BDD4-4CB5-BA07-2062EB422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3206" y="3397325"/>
            <a:ext cx="3218892" cy="4201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1AB98F-A382-4C55-BC90-7883FABCD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6095" y="3955698"/>
            <a:ext cx="2815190" cy="576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Review Reconstruction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目的：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防止单一的有监督对比学习目标使句子表示退化，让其包含句子原先的整体信息。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962" y="2684860"/>
            <a:ext cx="4015105" cy="2152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790" y="5134610"/>
            <a:ext cx="8489950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zh-CN" b="1" dirty="0"/>
              <a:t>    </a:t>
            </a:r>
            <a:r>
              <a:rPr lang="zh-CN" altLang="en-US" b="1" dirty="0"/>
              <a:t>：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句子表示（</a:t>
            </a:r>
            <a:r>
              <a:rPr lang="en-US" altLang="zh-CN" dirty="0"/>
              <a:t>CLS</a:t>
            </a:r>
            <a:r>
              <a:rPr lang="zh-CN" altLang="en-US" dirty="0"/>
              <a:t>输出的</a:t>
            </a:r>
            <a:r>
              <a:rPr lang="en-US" altLang="zh-CN" dirty="0"/>
              <a:t>TOKEN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55" y="5197475"/>
            <a:ext cx="285750" cy="285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Masked Aspect Prediction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目的：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希望模型注意到方面词的信息，并且建模方面词为之后的方面感知的微调做准备</a:t>
            </a:r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对比</a:t>
            </a:r>
            <a:r>
              <a:rPr lang="zh-CN" altLang="en-US" dirty="0">
                <a:solidFill>
                  <a:schemeClr val="tx1"/>
                </a:solidFill>
              </a:rPr>
              <a:t>一下</a:t>
            </a:r>
            <a:r>
              <a:rPr lang="en-US" altLang="zh-CN" dirty="0">
                <a:solidFill>
                  <a:schemeClr val="tx1"/>
                </a:solidFill>
              </a:rPr>
              <a:t>BERT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b="1" dirty="0">
                <a:solidFill>
                  <a:schemeClr val="tx1"/>
                </a:solidFill>
              </a:rPr>
              <a:t>MLM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SKEP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b="1" dirty="0">
                <a:solidFill>
                  <a:schemeClr val="tx1"/>
                </a:solidFill>
              </a:rPr>
              <a:t>MASKING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BADDF9D-E88F-4E9A-9851-070014A8D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76279"/>
              </p:ext>
            </p:extLst>
          </p:nvPr>
        </p:nvGraphicFramePr>
        <p:xfrm>
          <a:off x="1649124" y="2386639"/>
          <a:ext cx="8391258" cy="199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629">
                  <a:extLst>
                    <a:ext uri="{9D8B030D-6E8A-4147-A177-3AD203B41FA5}">
                      <a16:colId xmlns:a16="http://schemas.microsoft.com/office/drawing/2014/main" val="804215856"/>
                    </a:ext>
                  </a:extLst>
                </a:gridCol>
                <a:gridCol w="4195629">
                  <a:extLst>
                    <a:ext uri="{9D8B030D-6E8A-4147-A177-3AD203B41FA5}">
                      <a16:colId xmlns:a16="http://schemas.microsoft.com/office/drawing/2014/main" val="2355606605"/>
                    </a:ext>
                  </a:extLst>
                </a:gridCol>
              </a:tblGrid>
              <a:tr h="497917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0313"/>
                  </a:ext>
                </a:extLst>
              </a:tr>
              <a:tr h="497917">
                <a:tc>
                  <a:txBody>
                    <a:bodyPr/>
                    <a:lstStyle/>
                    <a:p>
                      <a:r>
                        <a:rPr lang="en-US" altLang="zh-CN"/>
                        <a:t>MLM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随机词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44575"/>
                  </a:ext>
                </a:extLst>
              </a:tr>
              <a:tr h="497917">
                <a:tc>
                  <a:txBody>
                    <a:bodyPr/>
                    <a:lstStyle/>
                    <a:p>
                      <a:r>
                        <a:rPr lang="en-US" altLang="zh-CN" dirty="0"/>
                        <a:t>SKEP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主要是方面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情感对一起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96630"/>
                  </a:ext>
                </a:extLst>
              </a:tr>
              <a:tr h="497917">
                <a:tc>
                  <a:txBody>
                    <a:bodyPr/>
                    <a:lstStyle/>
                    <a:p>
                      <a:r>
                        <a:rPr lang="zh-CN" altLang="en-US" dirty="0"/>
                        <a:t>本文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主要是方面词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3892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4412966-BB77-405E-82C5-35E8F1BE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0" y="4597794"/>
            <a:ext cx="4935066" cy="868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4BCA3-F3BE-4F75-B697-9B72F280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5" y="5519814"/>
            <a:ext cx="4702496" cy="100817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DE805CB-E04D-4C51-8833-38599EEF4BF4}"/>
              </a:ext>
            </a:extLst>
          </p:cNvPr>
          <p:cNvSpPr txBox="1"/>
          <p:nvPr/>
        </p:nvSpPr>
        <p:spPr>
          <a:xfrm>
            <a:off x="7200900" y="4848439"/>
            <a:ext cx="31137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zh-CN" b="1" dirty="0"/>
              <a:t>      </a:t>
            </a:r>
            <a:r>
              <a:rPr lang="zh-CN" altLang="en-US" b="1" dirty="0"/>
              <a:t>：</a:t>
            </a:r>
          </a:p>
          <a:p>
            <a:r>
              <a:rPr lang="en-US" altLang="zh-CN" dirty="0"/>
              <a:t>    k</a:t>
            </a:r>
            <a:r>
              <a:rPr lang="zh-CN" altLang="en-US" dirty="0"/>
              <a:t>位置的</a:t>
            </a:r>
            <a:r>
              <a:rPr lang="en-US" altLang="zh-CN" dirty="0"/>
              <a:t>masked</a:t>
            </a:r>
            <a:r>
              <a:rPr lang="zh-CN" altLang="en-US" dirty="0"/>
              <a:t>的词的上下文</a:t>
            </a:r>
            <a:r>
              <a:rPr lang="en-US" altLang="zh-CN" dirty="0"/>
              <a:t>hidden</a:t>
            </a:r>
            <a:r>
              <a:rPr lang="zh-CN" altLang="en-US" dirty="0"/>
              <a:t>表示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6D837F-BB9F-42FA-8CCE-71E76C405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185" y="4879704"/>
            <a:ext cx="340805" cy="3044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微调（aspect-aware fine-tuning）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385" y="1598930"/>
            <a:ext cx="5835015" cy="46050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A5A790-8ED0-4D81-8921-AA401C3645EE}"/>
              </a:ext>
            </a:extLst>
          </p:cNvPr>
          <p:cNvSpPr txBox="1"/>
          <p:nvPr/>
        </p:nvSpPr>
        <p:spPr>
          <a:xfrm>
            <a:off x="7100888" y="1598930"/>
            <a:ext cx="3910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目的：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将句子的情感表示和方面表示融合在一起用于判断细粒度情感倾向</a:t>
            </a:r>
            <a:endParaRPr lang="en-US" altLang="zh-CN" dirty="0"/>
          </a:p>
          <a:p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方法：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①方面词的词表示聚合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②连接后分类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931FC3-1E39-4446-BDBC-3C964D6E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405" y="3379708"/>
            <a:ext cx="3403154" cy="5671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3DEE59-A5D5-485A-9EEF-BC34F26D5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361" y="4527106"/>
            <a:ext cx="3056201" cy="5143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实验结果</a:t>
            </a: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16" y="275107"/>
            <a:ext cx="8371840" cy="5618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47735" y="935980"/>
            <a:ext cx="325691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zh-CN" b="1" dirty="0"/>
              <a:t>*</a:t>
            </a:r>
            <a:r>
              <a:rPr lang="zh-CN" altLang="en-US" b="1" dirty="0"/>
              <a:t>：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本文自己测的</a:t>
            </a:r>
          </a:p>
          <a:p>
            <a:r>
              <a:rPr lang="zh-CN" altLang="en-US" b="1" dirty="0"/>
              <a:t>TransEncAsp：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   </a:t>
            </a:r>
            <a:r>
              <a:rPr lang="zh-CN" altLang="en-US" dirty="0"/>
              <a:t>没有预训练的</a:t>
            </a:r>
            <a:r>
              <a:rPr lang="en-US" altLang="zh-CN" dirty="0"/>
              <a:t>Transformer</a:t>
            </a:r>
            <a:endParaRPr lang="zh-CN" altLang="en-US" dirty="0"/>
          </a:p>
          <a:p>
            <a:r>
              <a:rPr lang="zh-CN" altLang="en-US" b="1" dirty="0"/>
              <a:t>BERTAsp：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方面感知直接微调</a:t>
            </a:r>
            <a:r>
              <a:rPr lang="en-US" altLang="zh-CN" dirty="0"/>
              <a:t>BERT</a:t>
            </a:r>
            <a:endParaRPr lang="zh-CN" altLang="en-US" dirty="0"/>
          </a:p>
          <a:p>
            <a:r>
              <a:rPr lang="zh-CN" altLang="en-US" b="1" dirty="0"/>
              <a:t>BERTAsp+CEPT：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对比学习</a:t>
            </a:r>
            <a:r>
              <a:rPr lang="en-US" altLang="zh-CN" dirty="0"/>
              <a:t>loss</a:t>
            </a:r>
            <a:r>
              <a:rPr lang="zh-CN" altLang="en-US" dirty="0"/>
              <a:t>用交叉熵</a:t>
            </a:r>
          </a:p>
          <a:p>
            <a:r>
              <a:rPr lang="en-US" altLang="zh-CN" b="1" dirty="0"/>
              <a:t>ESE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显式情感</a:t>
            </a:r>
            <a:endParaRPr lang="en-US" altLang="zh-CN" dirty="0"/>
          </a:p>
          <a:p>
            <a:r>
              <a:rPr lang="en-US" altLang="zh-CN" b="1" dirty="0"/>
              <a:t>ISE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隐式情感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消融实验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670" y="1621789"/>
            <a:ext cx="4776078" cy="34550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8E198-C825-4CE1-AD44-F726720475A0}"/>
              </a:ext>
            </a:extLst>
          </p:cNvPr>
          <p:cNvSpPr txBox="1"/>
          <p:nvPr/>
        </p:nvSpPr>
        <p:spPr>
          <a:xfrm>
            <a:off x="7607576" y="2419506"/>
            <a:ext cx="325691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zh-CN" b="1" dirty="0"/>
              <a:t>SCL</a:t>
            </a:r>
            <a:r>
              <a:rPr lang="zh-CN" altLang="en-US" b="1" dirty="0"/>
              <a:t>：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有监督对比学习</a:t>
            </a:r>
            <a:endParaRPr lang="en-US" altLang="zh-CN" dirty="0"/>
          </a:p>
          <a:p>
            <a:r>
              <a:rPr lang="en-US" altLang="zh-CN" b="1" dirty="0"/>
              <a:t>MAP</a:t>
            </a:r>
            <a:r>
              <a:rPr lang="zh-CN" altLang="en-US" b="1" dirty="0"/>
              <a:t>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    </a:t>
            </a:r>
            <a:r>
              <a:rPr lang="zh-CN" altLang="en-US" dirty="0"/>
              <a:t>方面项的</a:t>
            </a:r>
            <a:r>
              <a:rPr lang="en-US" altLang="zh-CN" dirty="0"/>
              <a:t>MASK</a:t>
            </a:r>
          </a:p>
          <a:p>
            <a:r>
              <a:rPr lang="en-US" altLang="zh-CN" b="1" dirty="0"/>
              <a:t>RR</a:t>
            </a:r>
            <a:r>
              <a:rPr lang="zh-CN" altLang="en-US" b="1" dirty="0"/>
              <a:t>：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评论重建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68975" y="213359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878955" y="213359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模型概要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	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878955" y="341884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模型框架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79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6878955" y="4704079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  <p:cxnSp>
        <p:nvCxnSpPr>
          <p:cNvPr id="38" name="直接连接符 37"/>
          <p:cNvCxnSpPr/>
          <p:nvPr>
            <p:custDataLst>
              <p:tags r:id="rId1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MAMS</a:t>
            </a:r>
            <a:r>
              <a:rPr lang="zh-CN" altLang="en-US" dirty="0"/>
              <a:t>数据集上的实验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7942" y="1550352"/>
            <a:ext cx="5493144" cy="4259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DD15BF-0E2F-485E-BECF-4CBAC38CB070}"/>
              </a:ext>
            </a:extLst>
          </p:cNvPr>
          <p:cNvSpPr txBox="1"/>
          <p:nvPr/>
        </p:nvSpPr>
        <p:spPr>
          <a:xfrm>
            <a:off x="7543801" y="3126739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MAMS</a:t>
            </a:r>
            <a:r>
              <a:rPr lang="zh-CN" altLang="en-US" b="1" dirty="0"/>
              <a:t>数据集</a:t>
            </a:r>
            <a:r>
              <a:rPr lang="en-US" altLang="zh-CN" b="1" dirty="0"/>
              <a:t>: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每个句子至少包含</a:t>
            </a:r>
            <a:r>
              <a:rPr lang="en-US" altLang="zh-CN" dirty="0"/>
              <a:t>2</a:t>
            </a:r>
            <a:r>
              <a:rPr lang="zh-CN" altLang="en-US" dirty="0"/>
              <a:t>个方面而且情感极性也不同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模型鲁棒性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1680845"/>
            <a:ext cx="5474970" cy="38112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B93BA5-D62D-49F2-A3BB-8FE707D23824}"/>
              </a:ext>
            </a:extLst>
          </p:cNvPr>
          <p:cNvSpPr txBox="1"/>
          <p:nvPr/>
        </p:nvSpPr>
        <p:spPr>
          <a:xfrm>
            <a:off x="6611154" y="1125110"/>
            <a:ext cx="4666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effectLst/>
                <a:ea typeface="Microsoft YaHei" panose="020B0503020204020204" pitchFamily="34" charset="-122"/>
              </a:rPr>
              <a:t>数据集生成方式：</a:t>
            </a:r>
            <a:endParaRPr lang="en-US" altLang="zh-CN" sz="1800" b="1" dirty="0">
              <a:effectLst/>
              <a:ea typeface="Microsoft YaHei" panose="020B0503020204020204" pitchFamily="34" charset="-122"/>
            </a:endParaRPr>
          </a:p>
          <a:p>
            <a:pPr marL="1143000" lvl="1"/>
            <a:r>
              <a:rPr lang="zh-CN" altLang="zh-CN" dirty="0">
                <a:effectLst/>
                <a:ea typeface="Microsoft YaHei" panose="020B0503020204020204" pitchFamily="34" charset="-122"/>
              </a:rPr>
              <a:t>①改变目标方面的情绪极性</a:t>
            </a:r>
            <a:r>
              <a:rPr lang="zh-CN" altLang="en-US" dirty="0">
                <a:ea typeface="Microsoft YaHei" panose="020B0503020204020204" pitchFamily="34" charset="-122"/>
              </a:rPr>
              <a:t>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1143000" lvl="1"/>
            <a:r>
              <a:rPr lang="zh-CN" altLang="zh-CN" dirty="0">
                <a:effectLst/>
                <a:ea typeface="Microsoft YaHei" panose="020B0503020204020204" pitchFamily="34" charset="-122"/>
              </a:rPr>
              <a:t>②非目标方面的情绪都与目标方面相反</a:t>
            </a:r>
            <a:r>
              <a:rPr lang="zh-CN" altLang="en-US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marL="1143000" lvl="1"/>
            <a:r>
              <a:rPr lang="zh-CN" altLang="zh-CN" dirty="0">
                <a:effectLst/>
                <a:ea typeface="Microsoft YaHei" panose="020B0503020204020204" pitchFamily="34" charset="-122"/>
              </a:rPr>
              <a:t>③添加更多的非目标方面，并且情绪与目标方面相反</a:t>
            </a:r>
            <a:r>
              <a:rPr lang="zh-CN" altLang="en-US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AEE46-D1A4-43BA-B79A-EA530EB02725}"/>
              </a:ext>
            </a:extLst>
          </p:cNvPr>
          <p:cNvSpPr txBox="1"/>
          <p:nvPr/>
        </p:nvSpPr>
        <p:spPr>
          <a:xfrm>
            <a:off x="7276563" y="3103808"/>
            <a:ext cx="3674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数据集特点：</a:t>
            </a:r>
            <a:endParaRPr lang="en-US" altLang="zh-CN" b="1" dirty="0"/>
          </a:p>
          <a:p>
            <a:pPr lvl="1"/>
            <a:r>
              <a:rPr lang="zh-CN" altLang="en-US" dirty="0"/>
              <a:t>①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句子长度平均比原始测试集多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4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个单词</a:t>
            </a:r>
            <a:r>
              <a:rPr lang="zh-CN" altLang="en-US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ea typeface="Microsoft YaHei" panose="020B0503020204020204" pitchFamily="34" charset="-122"/>
              </a:rPr>
              <a:t>②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词汇量也比原始测试集大</a:t>
            </a:r>
            <a:r>
              <a:rPr lang="zh-CN" altLang="zh-CN" dirty="0">
                <a:effectLst/>
                <a:ea typeface="Calibri" panose="020F0502020204030204" pitchFamily="34" charset="0"/>
              </a:rPr>
              <a:t>200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左右。</a:t>
            </a:r>
            <a:endParaRPr lang="en-US" altLang="zh-CN" dirty="0">
              <a:effectLst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ea typeface="Microsoft YaHei" panose="020B0503020204020204" pitchFamily="34" charset="-122"/>
              </a:rPr>
              <a:t>③</a:t>
            </a:r>
            <a:r>
              <a:rPr lang="zh-CN" altLang="zh-CN" dirty="0">
                <a:effectLst/>
                <a:ea typeface="Microsoft YaHei" panose="020B0503020204020204" pitchFamily="34" charset="-122"/>
              </a:rPr>
              <a:t>新的测试集有越来越多的标签，平衡了正负比。</a:t>
            </a:r>
            <a:endParaRPr lang="zh-CN" altLang="zh-CN" dirty="0">
              <a:effectLst/>
              <a:ea typeface="Calibri" panose="020F0502020204030204" pitchFamily="34" charset="0"/>
            </a:endParaRPr>
          </a:p>
          <a:p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汇报人：胥卜凡   日期：</a:t>
            </a:r>
            <a:r>
              <a:rPr lang="en-US" altLang="zh-CN" dirty="0">
                <a:sym typeface="Arial" panose="020B0604020202020204" pitchFamily="34" charset="0"/>
              </a:rPr>
              <a:t>2021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  <a:r>
              <a:rPr lang="en-US" altLang="zh-CN" dirty="0">
                <a:sym typeface="Arial" panose="020B0604020202020204" pitchFamily="34" charset="0"/>
              </a:rPr>
              <a:t>12</a:t>
            </a:r>
            <a:r>
              <a:rPr lang="zh-CN" altLang="en-US" dirty="0">
                <a:sym typeface="Arial" panose="020B0604020202020204" pitchFamily="34" charset="0"/>
              </a:rPr>
              <a:t>.0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模型概要</a:t>
            </a: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主要贡献</a:t>
            </a: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859655" y="2696728"/>
            <a:ext cx="3187260" cy="2880482"/>
            <a:chOff x="1238376" y="2140621"/>
            <a:chExt cx="2680959" cy="2422913"/>
          </a:xfrm>
        </p:grpSpPr>
        <p:sp>
          <p:nvSpPr>
            <p:cNvPr id="4" name="任意多边形 3"/>
            <p:cNvSpPr/>
            <p:nvPr>
              <p:custDataLst>
                <p:tags r:id="rId15"/>
              </p:custDataLst>
            </p:nvPr>
          </p:nvSpPr>
          <p:spPr>
            <a:xfrm>
              <a:off x="1436421" y="2140621"/>
              <a:ext cx="2284868" cy="1872577"/>
            </a:xfrm>
            <a:custGeom>
              <a:avLst/>
              <a:gdLst>
                <a:gd name="connsiteX0" fmla="*/ 1036790 w 2073580"/>
                <a:gd name="connsiteY0" fmla="*/ 0 h 1699415"/>
                <a:gd name="connsiteX1" fmla="*/ 2073580 w 2073580"/>
                <a:gd name="connsiteY1" fmla="*/ 1036790 h 1699415"/>
                <a:gd name="connsiteX2" fmla="*/ 1896513 w 2073580"/>
                <a:gd name="connsiteY2" fmla="*/ 1616469 h 1699415"/>
                <a:gd name="connsiteX3" fmla="*/ 1828076 w 2073580"/>
                <a:gd name="connsiteY3" fmla="*/ 1699415 h 1699415"/>
                <a:gd name="connsiteX4" fmla="*/ 1748116 w 2073580"/>
                <a:gd name="connsiteY4" fmla="*/ 1699415 h 1699415"/>
                <a:gd name="connsiteX5" fmla="*/ 1845135 w 2073580"/>
                <a:gd name="connsiteY5" fmla="*/ 1581827 h 1699415"/>
                <a:gd name="connsiteX6" fmla="*/ 2011621 w 2073580"/>
                <a:gd name="connsiteY6" fmla="*/ 1036790 h 1699415"/>
                <a:gd name="connsiteX7" fmla="*/ 1036790 w 2073580"/>
                <a:gd name="connsiteY7" fmla="*/ 61959 h 1699415"/>
                <a:gd name="connsiteX8" fmla="*/ 61959 w 2073580"/>
                <a:gd name="connsiteY8" fmla="*/ 1036790 h 1699415"/>
                <a:gd name="connsiteX9" fmla="*/ 228445 w 2073580"/>
                <a:gd name="connsiteY9" fmla="*/ 1581827 h 1699415"/>
                <a:gd name="connsiteX10" fmla="*/ 325464 w 2073580"/>
                <a:gd name="connsiteY10" fmla="*/ 1699415 h 1699415"/>
                <a:gd name="connsiteX11" fmla="*/ 245504 w 2073580"/>
                <a:gd name="connsiteY11" fmla="*/ 1699415 h 1699415"/>
                <a:gd name="connsiteX12" fmla="*/ 177068 w 2073580"/>
                <a:gd name="connsiteY12" fmla="*/ 1616469 h 1699415"/>
                <a:gd name="connsiteX13" fmla="*/ 0 w 2073580"/>
                <a:gd name="connsiteY13" fmla="*/ 1036790 h 1699415"/>
                <a:gd name="connsiteX14" fmla="*/ 1036790 w 2073580"/>
                <a:gd name="connsiteY14" fmla="*/ 0 h 16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3580" h="1699415">
                  <a:moveTo>
                    <a:pt x="1036790" y="0"/>
                  </a:moveTo>
                  <a:cubicBezTo>
                    <a:pt x="1609393" y="0"/>
                    <a:pt x="2073580" y="464187"/>
                    <a:pt x="2073580" y="1036790"/>
                  </a:cubicBezTo>
                  <a:cubicBezTo>
                    <a:pt x="2073580" y="1251516"/>
                    <a:pt x="2008304" y="1450996"/>
                    <a:pt x="1896513" y="1616469"/>
                  </a:cubicBezTo>
                  <a:lnTo>
                    <a:pt x="1828076" y="1699415"/>
                  </a:lnTo>
                  <a:lnTo>
                    <a:pt x="1748116" y="1699415"/>
                  </a:lnTo>
                  <a:lnTo>
                    <a:pt x="1845135" y="1581827"/>
                  </a:lnTo>
                  <a:cubicBezTo>
                    <a:pt x="1950246" y="1426243"/>
                    <a:pt x="2011621" y="1238684"/>
                    <a:pt x="2011621" y="1036790"/>
                  </a:cubicBezTo>
                  <a:cubicBezTo>
                    <a:pt x="2011621" y="498406"/>
                    <a:pt x="1575174" y="61959"/>
                    <a:pt x="1036790" y="61959"/>
                  </a:cubicBezTo>
                  <a:cubicBezTo>
                    <a:pt x="498406" y="61959"/>
                    <a:pt x="61959" y="498406"/>
                    <a:pt x="61959" y="1036790"/>
                  </a:cubicBezTo>
                  <a:cubicBezTo>
                    <a:pt x="61959" y="1238684"/>
                    <a:pt x="123334" y="1426243"/>
                    <a:pt x="228445" y="1581827"/>
                  </a:cubicBezTo>
                  <a:lnTo>
                    <a:pt x="325464" y="1699415"/>
                  </a:lnTo>
                  <a:lnTo>
                    <a:pt x="245504" y="1699415"/>
                  </a:lnTo>
                  <a:lnTo>
                    <a:pt x="177068" y="1616469"/>
                  </a:lnTo>
                  <a:cubicBezTo>
                    <a:pt x="65276" y="1450996"/>
                    <a:pt x="0" y="1251516"/>
                    <a:pt x="0" y="1036790"/>
                  </a:cubicBezTo>
                  <a:cubicBezTo>
                    <a:pt x="0" y="464187"/>
                    <a:pt x="464187" y="0"/>
                    <a:pt x="1036790" y="0"/>
                  </a:cubicBezTo>
                  <a:close/>
                </a:path>
              </a:pathLst>
            </a:custGeom>
            <a:solidFill>
              <a:srgbClr val="47B6E7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180000" tIns="360000" rIns="180000" bIns="108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47B6E7"/>
                </a:solidFill>
              </a:endParaRPr>
            </a:p>
          </p:txBody>
        </p:sp>
        <p:sp>
          <p:nvSpPr>
            <p:cNvPr id="6" name="梯形 5"/>
            <p:cNvSpPr/>
            <p:nvPr>
              <p:custDataLst>
                <p:tags r:id="rId16"/>
              </p:custDataLst>
            </p:nvPr>
          </p:nvSpPr>
          <p:spPr>
            <a:xfrm>
              <a:off x="1238376" y="4005895"/>
              <a:ext cx="2680959" cy="515586"/>
            </a:xfrm>
            <a:prstGeom prst="trapezoid">
              <a:avLst>
                <a:gd name="adj" fmla="val 43399"/>
              </a:avLst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>
              <p:custDataLst>
                <p:tags r:id="rId17"/>
              </p:custDataLst>
            </p:nvPr>
          </p:nvSpPr>
          <p:spPr>
            <a:xfrm>
              <a:off x="1458214" y="4005895"/>
              <a:ext cx="2241282" cy="557639"/>
            </a:xfrm>
            <a:custGeom>
              <a:avLst/>
              <a:gdLst>
                <a:gd name="connsiteX0" fmla="*/ 1126105 w 1564941"/>
                <a:gd name="connsiteY0" fmla="*/ 194508 h 389363"/>
                <a:gd name="connsiteX1" fmla="*/ 1108605 w 1564941"/>
                <a:gd name="connsiteY1" fmla="*/ 251142 h 389363"/>
                <a:gd name="connsiteX2" fmla="*/ 1051971 w 1564941"/>
                <a:gd name="connsiteY2" fmla="*/ 251141 h 389363"/>
                <a:gd name="connsiteX3" fmla="*/ 1097789 w 1564941"/>
                <a:gd name="connsiteY3" fmla="*/ 286142 h 389363"/>
                <a:gd name="connsiteX4" fmla="*/ 1080288 w 1564941"/>
                <a:gd name="connsiteY4" fmla="*/ 342776 h 389363"/>
                <a:gd name="connsiteX5" fmla="*/ 1126105 w 1564941"/>
                <a:gd name="connsiteY5" fmla="*/ 307774 h 389363"/>
                <a:gd name="connsiteX6" fmla="*/ 1171922 w 1564941"/>
                <a:gd name="connsiteY6" fmla="*/ 342776 h 389363"/>
                <a:gd name="connsiteX7" fmla="*/ 1154421 w 1564941"/>
                <a:gd name="connsiteY7" fmla="*/ 286142 h 389363"/>
                <a:gd name="connsiteX8" fmla="*/ 1200239 w 1564941"/>
                <a:gd name="connsiteY8" fmla="*/ 251141 h 389363"/>
                <a:gd name="connsiteX9" fmla="*/ 1143605 w 1564941"/>
                <a:gd name="connsiteY9" fmla="*/ 251142 h 389363"/>
                <a:gd name="connsiteX10" fmla="*/ 438835 w 1564941"/>
                <a:gd name="connsiteY10" fmla="*/ 194508 h 389363"/>
                <a:gd name="connsiteX11" fmla="*/ 421335 w 1564941"/>
                <a:gd name="connsiteY11" fmla="*/ 251142 h 389363"/>
                <a:gd name="connsiteX12" fmla="*/ 364701 w 1564941"/>
                <a:gd name="connsiteY12" fmla="*/ 251141 h 389363"/>
                <a:gd name="connsiteX13" fmla="*/ 410519 w 1564941"/>
                <a:gd name="connsiteY13" fmla="*/ 286142 h 389363"/>
                <a:gd name="connsiteX14" fmla="*/ 393018 w 1564941"/>
                <a:gd name="connsiteY14" fmla="*/ 342776 h 389363"/>
                <a:gd name="connsiteX15" fmla="*/ 438835 w 1564941"/>
                <a:gd name="connsiteY15" fmla="*/ 307774 h 389363"/>
                <a:gd name="connsiteX16" fmla="*/ 484652 w 1564941"/>
                <a:gd name="connsiteY16" fmla="*/ 342776 h 389363"/>
                <a:gd name="connsiteX17" fmla="*/ 467151 w 1564941"/>
                <a:gd name="connsiteY17" fmla="*/ 286142 h 389363"/>
                <a:gd name="connsiteX18" fmla="*/ 512969 w 1564941"/>
                <a:gd name="connsiteY18" fmla="*/ 251141 h 389363"/>
                <a:gd name="connsiteX19" fmla="*/ 456335 w 1564941"/>
                <a:gd name="connsiteY19" fmla="*/ 251142 h 389363"/>
                <a:gd name="connsiteX20" fmla="*/ 913727 w 1564941"/>
                <a:gd name="connsiteY20" fmla="*/ 40206 h 389363"/>
                <a:gd name="connsiteX21" fmla="*/ 896227 w 1564941"/>
                <a:gd name="connsiteY21" fmla="*/ 96840 h 389363"/>
                <a:gd name="connsiteX22" fmla="*/ 839593 w 1564941"/>
                <a:gd name="connsiteY22" fmla="*/ 96839 h 389363"/>
                <a:gd name="connsiteX23" fmla="*/ 885411 w 1564941"/>
                <a:gd name="connsiteY23" fmla="*/ 131840 h 389363"/>
                <a:gd name="connsiteX24" fmla="*/ 867910 w 1564941"/>
                <a:gd name="connsiteY24" fmla="*/ 188474 h 389363"/>
                <a:gd name="connsiteX25" fmla="*/ 913727 w 1564941"/>
                <a:gd name="connsiteY25" fmla="*/ 153472 h 389363"/>
                <a:gd name="connsiteX26" fmla="*/ 959544 w 1564941"/>
                <a:gd name="connsiteY26" fmla="*/ 188474 h 389363"/>
                <a:gd name="connsiteX27" fmla="*/ 942043 w 1564941"/>
                <a:gd name="connsiteY27" fmla="*/ 131840 h 389363"/>
                <a:gd name="connsiteX28" fmla="*/ 987861 w 1564941"/>
                <a:gd name="connsiteY28" fmla="*/ 96839 h 389363"/>
                <a:gd name="connsiteX29" fmla="*/ 931227 w 1564941"/>
                <a:gd name="connsiteY29" fmla="*/ 96840 h 389363"/>
                <a:gd name="connsiteX30" fmla="*/ 651212 w 1564941"/>
                <a:gd name="connsiteY30" fmla="*/ 40206 h 389363"/>
                <a:gd name="connsiteX31" fmla="*/ 633712 w 1564941"/>
                <a:gd name="connsiteY31" fmla="*/ 96840 h 389363"/>
                <a:gd name="connsiteX32" fmla="*/ 577078 w 1564941"/>
                <a:gd name="connsiteY32" fmla="*/ 96839 h 389363"/>
                <a:gd name="connsiteX33" fmla="*/ 622896 w 1564941"/>
                <a:gd name="connsiteY33" fmla="*/ 131840 h 389363"/>
                <a:gd name="connsiteX34" fmla="*/ 605395 w 1564941"/>
                <a:gd name="connsiteY34" fmla="*/ 188474 h 389363"/>
                <a:gd name="connsiteX35" fmla="*/ 651212 w 1564941"/>
                <a:gd name="connsiteY35" fmla="*/ 153472 h 389363"/>
                <a:gd name="connsiteX36" fmla="*/ 697029 w 1564941"/>
                <a:gd name="connsiteY36" fmla="*/ 188474 h 389363"/>
                <a:gd name="connsiteX37" fmla="*/ 679528 w 1564941"/>
                <a:gd name="connsiteY37" fmla="*/ 131840 h 389363"/>
                <a:gd name="connsiteX38" fmla="*/ 725346 w 1564941"/>
                <a:gd name="connsiteY38" fmla="*/ 96839 h 389363"/>
                <a:gd name="connsiteX39" fmla="*/ 668712 w 1564941"/>
                <a:gd name="connsiteY39" fmla="*/ 96840 h 389363"/>
                <a:gd name="connsiteX40" fmla="*/ 0 w 1564941"/>
                <a:gd name="connsiteY40" fmla="*/ 0 h 389363"/>
                <a:gd name="connsiteX41" fmla="*/ 1564941 w 1564941"/>
                <a:gd name="connsiteY41" fmla="*/ 0 h 389363"/>
                <a:gd name="connsiteX42" fmla="*/ 1413751 w 1564941"/>
                <a:gd name="connsiteY42" fmla="*/ 389363 h 389363"/>
                <a:gd name="connsiteX43" fmla="*/ 151190 w 1564941"/>
                <a:gd name="connsiteY43" fmla="*/ 389363 h 38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64941" h="389363">
                  <a:moveTo>
                    <a:pt x="1126105" y="194508"/>
                  </a:moveTo>
                  <a:lnTo>
                    <a:pt x="1108605" y="251142"/>
                  </a:lnTo>
                  <a:lnTo>
                    <a:pt x="1051971" y="251141"/>
                  </a:lnTo>
                  <a:lnTo>
                    <a:pt x="1097789" y="286142"/>
                  </a:lnTo>
                  <a:lnTo>
                    <a:pt x="1080288" y="342776"/>
                  </a:lnTo>
                  <a:lnTo>
                    <a:pt x="1126105" y="307774"/>
                  </a:lnTo>
                  <a:lnTo>
                    <a:pt x="1171922" y="342776"/>
                  </a:lnTo>
                  <a:lnTo>
                    <a:pt x="1154421" y="286142"/>
                  </a:lnTo>
                  <a:lnTo>
                    <a:pt x="1200239" y="251141"/>
                  </a:lnTo>
                  <a:lnTo>
                    <a:pt x="1143605" y="251142"/>
                  </a:lnTo>
                  <a:close/>
                  <a:moveTo>
                    <a:pt x="438835" y="194508"/>
                  </a:moveTo>
                  <a:lnTo>
                    <a:pt x="421335" y="251142"/>
                  </a:lnTo>
                  <a:lnTo>
                    <a:pt x="364701" y="251141"/>
                  </a:lnTo>
                  <a:lnTo>
                    <a:pt x="410519" y="286142"/>
                  </a:lnTo>
                  <a:lnTo>
                    <a:pt x="393018" y="342776"/>
                  </a:lnTo>
                  <a:lnTo>
                    <a:pt x="438835" y="307774"/>
                  </a:lnTo>
                  <a:lnTo>
                    <a:pt x="484652" y="342776"/>
                  </a:lnTo>
                  <a:lnTo>
                    <a:pt x="467151" y="286142"/>
                  </a:lnTo>
                  <a:lnTo>
                    <a:pt x="512969" y="251141"/>
                  </a:lnTo>
                  <a:lnTo>
                    <a:pt x="456335" y="251142"/>
                  </a:lnTo>
                  <a:close/>
                  <a:moveTo>
                    <a:pt x="913727" y="40206"/>
                  </a:moveTo>
                  <a:lnTo>
                    <a:pt x="896227" y="96840"/>
                  </a:lnTo>
                  <a:lnTo>
                    <a:pt x="839593" y="96839"/>
                  </a:lnTo>
                  <a:lnTo>
                    <a:pt x="885411" y="131840"/>
                  </a:lnTo>
                  <a:lnTo>
                    <a:pt x="867910" y="188474"/>
                  </a:lnTo>
                  <a:lnTo>
                    <a:pt x="913727" y="153472"/>
                  </a:lnTo>
                  <a:lnTo>
                    <a:pt x="959544" y="188474"/>
                  </a:lnTo>
                  <a:lnTo>
                    <a:pt x="942043" y="131840"/>
                  </a:lnTo>
                  <a:lnTo>
                    <a:pt x="987861" y="96839"/>
                  </a:lnTo>
                  <a:lnTo>
                    <a:pt x="931227" y="96840"/>
                  </a:lnTo>
                  <a:close/>
                  <a:moveTo>
                    <a:pt x="651212" y="40206"/>
                  </a:moveTo>
                  <a:lnTo>
                    <a:pt x="633712" y="96840"/>
                  </a:lnTo>
                  <a:lnTo>
                    <a:pt x="577078" y="96839"/>
                  </a:lnTo>
                  <a:lnTo>
                    <a:pt x="622896" y="131840"/>
                  </a:lnTo>
                  <a:lnTo>
                    <a:pt x="605395" y="188474"/>
                  </a:lnTo>
                  <a:lnTo>
                    <a:pt x="651212" y="153472"/>
                  </a:lnTo>
                  <a:lnTo>
                    <a:pt x="697029" y="188474"/>
                  </a:lnTo>
                  <a:lnTo>
                    <a:pt x="679528" y="131840"/>
                  </a:lnTo>
                  <a:lnTo>
                    <a:pt x="725346" y="96839"/>
                  </a:lnTo>
                  <a:lnTo>
                    <a:pt x="668712" y="96840"/>
                  </a:lnTo>
                  <a:close/>
                  <a:moveTo>
                    <a:pt x="0" y="0"/>
                  </a:moveTo>
                  <a:lnTo>
                    <a:pt x="1564941" y="0"/>
                  </a:lnTo>
                  <a:lnTo>
                    <a:pt x="1413751" y="389363"/>
                  </a:lnTo>
                  <a:lnTo>
                    <a:pt x="151190" y="389363"/>
                  </a:lnTo>
                  <a:close/>
                </a:path>
              </a:pathLst>
            </a:custGeom>
            <a:solidFill>
              <a:srgbClr val="628EE3">
                <a:lumMod val="20000"/>
                <a:lumOff val="8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tIns="21600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628EE3"/>
                  </a:solidFill>
                </a:rPr>
                <a:t>A</a:t>
              </a:r>
              <a:endParaRPr lang="zh-CN" altLang="en-US" dirty="0">
                <a:solidFill>
                  <a:srgbClr val="628EE3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4755045" y="2696728"/>
            <a:ext cx="3187260" cy="2880482"/>
            <a:chOff x="1238376" y="2140621"/>
            <a:chExt cx="2680959" cy="2422913"/>
          </a:xfrm>
        </p:grpSpPr>
        <p:sp>
          <p:nvSpPr>
            <p:cNvPr id="7" name="任意多边形 6"/>
            <p:cNvSpPr/>
            <p:nvPr>
              <p:custDataLst>
                <p:tags r:id="rId12"/>
              </p:custDataLst>
            </p:nvPr>
          </p:nvSpPr>
          <p:spPr>
            <a:xfrm>
              <a:off x="1436421" y="2140621"/>
              <a:ext cx="2284868" cy="1872577"/>
            </a:xfrm>
            <a:custGeom>
              <a:avLst/>
              <a:gdLst>
                <a:gd name="connsiteX0" fmla="*/ 1036790 w 2073580"/>
                <a:gd name="connsiteY0" fmla="*/ 0 h 1699415"/>
                <a:gd name="connsiteX1" fmla="*/ 2073580 w 2073580"/>
                <a:gd name="connsiteY1" fmla="*/ 1036790 h 1699415"/>
                <a:gd name="connsiteX2" fmla="*/ 1896513 w 2073580"/>
                <a:gd name="connsiteY2" fmla="*/ 1616469 h 1699415"/>
                <a:gd name="connsiteX3" fmla="*/ 1828076 w 2073580"/>
                <a:gd name="connsiteY3" fmla="*/ 1699415 h 1699415"/>
                <a:gd name="connsiteX4" fmla="*/ 1748116 w 2073580"/>
                <a:gd name="connsiteY4" fmla="*/ 1699415 h 1699415"/>
                <a:gd name="connsiteX5" fmla="*/ 1845135 w 2073580"/>
                <a:gd name="connsiteY5" fmla="*/ 1581827 h 1699415"/>
                <a:gd name="connsiteX6" fmla="*/ 2011621 w 2073580"/>
                <a:gd name="connsiteY6" fmla="*/ 1036790 h 1699415"/>
                <a:gd name="connsiteX7" fmla="*/ 1036790 w 2073580"/>
                <a:gd name="connsiteY7" fmla="*/ 61959 h 1699415"/>
                <a:gd name="connsiteX8" fmla="*/ 61959 w 2073580"/>
                <a:gd name="connsiteY8" fmla="*/ 1036790 h 1699415"/>
                <a:gd name="connsiteX9" fmla="*/ 228445 w 2073580"/>
                <a:gd name="connsiteY9" fmla="*/ 1581827 h 1699415"/>
                <a:gd name="connsiteX10" fmla="*/ 325464 w 2073580"/>
                <a:gd name="connsiteY10" fmla="*/ 1699415 h 1699415"/>
                <a:gd name="connsiteX11" fmla="*/ 245504 w 2073580"/>
                <a:gd name="connsiteY11" fmla="*/ 1699415 h 1699415"/>
                <a:gd name="connsiteX12" fmla="*/ 177068 w 2073580"/>
                <a:gd name="connsiteY12" fmla="*/ 1616469 h 1699415"/>
                <a:gd name="connsiteX13" fmla="*/ 0 w 2073580"/>
                <a:gd name="connsiteY13" fmla="*/ 1036790 h 1699415"/>
                <a:gd name="connsiteX14" fmla="*/ 1036790 w 2073580"/>
                <a:gd name="connsiteY14" fmla="*/ 0 h 16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3580" h="1699415">
                  <a:moveTo>
                    <a:pt x="1036790" y="0"/>
                  </a:moveTo>
                  <a:cubicBezTo>
                    <a:pt x="1609393" y="0"/>
                    <a:pt x="2073580" y="464187"/>
                    <a:pt x="2073580" y="1036790"/>
                  </a:cubicBezTo>
                  <a:cubicBezTo>
                    <a:pt x="2073580" y="1251516"/>
                    <a:pt x="2008304" y="1450996"/>
                    <a:pt x="1896513" y="1616469"/>
                  </a:cubicBezTo>
                  <a:lnTo>
                    <a:pt x="1828076" y="1699415"/>
                  </a:lnTo>
                  <a:lnTo>
                    <a:pt x="1748116" y="1699415"/>
                  </a:lnTo>
                  <a:lnTo>
                    <a:pt x="1845135" y="1581827"/>
                  </a:lnTo>
                  <a:cubicBezTo>
                    <a:pt x="1950246" y="1426243"/>
                    <a:pt x="2011621" y="1238684"/>
                    <a:pt x="2011621" y="1036790"/>
                  </a:cubicBezTo>
                  <a:cubicBezTo>
                    <a:pt x="2011621" y="498406"/>
                    <a:pt x="1575174" y="61959"/>
                    <a:pt x="1036790" y="61959"/>
                  </a:cubicBezTo>
                  <a:cubicBezTo>
                    <a:pt x="498406" y="61959"/>
                    <a:pt x="61959" y="498406"/>
                    <a:pt x="61959" y="1036790"/>
                  </a:cubicBezTo>
                  <a:cubicBezTo>
                    <a:pt x="61959" y="1238684"/>
                    <a:pt x="123334" y="1426243"/>
                    <a:pt x="228445" y="1581827"/>
                  </a:cubicBezTo>
                  <a:lnTo>
                    <a:pt x="325464" y="1699415"/>
                  </a:lnTo>
                  <a:lnTo>
                    <a:pt x="245504" y="1699415"/>
                  </a:lnTo>
                  <a:lnTo>
                    <a:pt x="177068" y="1616469"/>
                  </a:lnTo>
                  <a:cubicBezTo>
                    <a:pt x="65276" y="1450996"/>
                    <a:pt x="0" y="1251516"/>
                    <a:pt x="0" y="1036790"/>
                  </a:cubicBezTo>
                  <a:cubicBezTo>
                    <a:pt x="0" y="464187"/>
                    <a:pt x="464187" y="0"/>
                    <a:pt x="1036790" y="0"/>
                  </a:cubicBezTo>
                  <a:close/>
                </a:path>
              </a:pathLst>
            </a:custGeom>
            <a:solidFill>
              <a:srgbClr val="47B6E7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180000" tIns="360000" rIns="180000" bIns="108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47B6E7"/>
                </a:solidFill>
              </a:endParaRPr>
            </a:p>
          </p:txBody>
        </p:sp>
        <p:sp>
          <p:nvSpPr>
            <p:cNvPr id="8" name="梯形 7"/>
            <p:cNvSpPr/>
            <p:nvPr>
              <p:custDataLst>
                <p:tags r:id="rId13"/>
              </p:custDataLst>
            </p:nvPr>
          </p:nvSpPr>
          <p:spPr>
            <a:xfrm>
              <a:off x="1238376" y="4005895"/>
              <a:ext cx="2680959" cy="515586"/>
            </a:xfrm>
            <a:prstGeom prst="trapezoid">
              <a:avLst>
                <a:gd name="adj" fmla="val 43399"/>
              </a:avLst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>
              <p:custDataLst>
                <p:tags r:id="rId14"/>
              </p:custDataLst>
            </p:nvPr>
          </p:nvSpPr>
          <p:spPr>
            <a:xfrm>
              <a:off x="1458214" y="4005895"/>
              <a:ext cx="2241282" cy="557639"/>
            </a:xfrm>
            <a:custGeom>
              <a:avLst/>
              <a:gdLst>
                <a:gd name="connsiteX0" fmla="*/ 1126105 w 1564941"/>
                <a:gd name="connsiteY0" fmla="*/ 194508 h 389363"/>
                <a:gd name="connsiteX1" fmla="*/ 1108605 w 1564941"/>
                <a:gd name="connsiteY1" fmla="*/ 251142 h 389363"/>
                <a:gd name="connsiteX2" fmla="*/ 1051971 w 1564941"/>
                <a:gd name="connsiteY2" fmla="*/ 251141 h 389363"/>
                <a:gd name="connsiteX3" fmla="*/ 1097789 w 1564941"/>
                <a:gd name="connsiteY3" fmla="*/ 286142 h 389363"/>
                <a:gd name="connsiteX4" fmla="*/ 1080288 w 1564941"/>
                <a:gd name="connsiteY4" fmla="*/ 342776 h 389363"/>
                <a:gd name="connsiteX5" fmla="*/ 1126105 w 1564941"/>
                <a:gd name="connsiteY5" fmla="*/ 307774 h 389363"/>
                <a:gd name="connsiteX6" fmla="*/ 1171922 w 1564941"/>
                <a:gd name="connsiteY6" fmla="*/ 342776 h 389363"/>
                <a:gd name="connsiteX7" fmla="*/ 1154421 w 1564941"/>
                <a:gd name="connsiteY7" fmla="*/ 286142 h 389363"/>
                <a:gd name="connsiteX8" fmla="*/ 1200239 w 1564941"/>
                <a:gd name="connsiteY8" fmla="*/ 251141 h 389363"/>
                <a:gd name="connsiteX9" fmla="*/ 1143605 w 1564941"/>
                <a:gd name="connsiteY9" fmla="*/ 251142 h 389363"/>
                <a:gd name="connsiteX10" fmla="*/ 438835 w 1564941"/>
                <a:gd name="connsiteY10" fmla="*/ 194508 h 389363"/>
                <a:gd name="connsiteX11" fmla="*/ 421335 w 1564941"/>
                <a:gd name="connsiteY11" fmla="*/ 251142 h 389363"/>
                <a:gd name="connsiteX12" fmla="*/ 364701 w 1564941"/>
                <a:gd name="connsiteY12" fmla="*/ 251141 h 389363"/>
                <a:gd name="connsiteX13" fmla="*/ 410519 w 1564941"/>
                <a:gd name="connsiteY13" fmla="*/ 286142 h 389363"/>
                <a:gd name="connsiteX14" fmla="*/ 393018 w 1564941"/>
                <a:gd name="connsiteY14" fmla="*/ 342776 h 389363"/>
                <a:gd name="connsiteX15" fmla="*/ 438835 w 1564941"/>
                <a:gd name="connsiteY15" fmla="*/ 307774 h 389363"/>
                <a:gd name="connsiteX16" fmla="*/ 484652 w 1564941"/>
                <a:gd name="connsiteY16" fmla="*/ 342776 h 389363"/>
                <a:gd name="connsiteX17" fmla="*/ 467151 w 1564941"/>
                <a:gd name="connsiteY17" fmla="*/ 286142 h 389363"/>
                <a:gd name="connsiteX18" fmla="*/ 512969 w 1564941"/>
                <a:gd name="connsiteY18" fmla="*/ 251141 h 389363"/>
                <a:gd name="connsiteX19" fmla="*/ 456335 w 1564941"/>
                <a:gd name="connsiteY19" fmla="*/ 251142 h 389363"/>
                <a:gd name="connsiteX20" fmla="*/ 913727 w 1564941"/>
                <a:gd name="connsiteY20" fmla="*/ 40206 h 389363"/>
                <a:gd name="connsiteX21" fmla="*/ 896227 w 1564941"/>
                <a:gd name="connsiteY21" fmla="*/ 96840 h 389363"/>
                <a:gd name="connsiteX22" fmla="*/ 839593 w 1564941"/>
                <a:gd name="connsiteY22" fmla="*/ 96839 h 389363"/>
                <a:gd name="connsiteX23" fmla="*/ 885411 w 1564941"/>
                <a:gd name="connsiteY23" fmla="*/ 131840 h 389363"/>
                <a:gd name="connsiteX24" fmla="*/ 867910 w 1564941"/>
                <a:gd name="connsiteY24" fmla="*/ 188474 h 389363"/>
                <a:gd name="connsiteX25" fmla="*/ 913727 w 1564941"/>
                <a:gd name="connsiteY25" fmla="*/ 153472 h 389363"/>
                <a:gd name="connsiteX26" fmla="*/ 959544 w 1564941"/>
                <a:gd name="connsiteY26" fmla="*/ 188474 h 389363"/>
                <a:gd name="connsiteX27" fmla="*/ 942043 w 1564941"/>
                <a:gd name="connsiteY27" fmla="*/ 131840 h 389363"/>
                <a:gd name="connsiteX28" fmla="*/ 987861 w 1564941"/>
                <a:gd name="connsiteY28" fmla="*/ 96839 h 389363"/>
                <a:gd name="connsiteX29" fmla="*/ 931227 w 1564941"/>
                <a:gd name="connsiteY29" fmla="*/ 96840 h 389363"/>
                <a:gd name="connsiteX30" fmla="*/ 651212 w 1564941"/>
                <a:gd name="connsiteY30" fmla="*/ 40206 h 389363"/>
                <a:gd name="connsiteX31" fmla="*/ 633712 w 1564941"/>
                <a:gd name="connsiteY31" fmla="*/ 96840 h 389363"/>
                <a:gd name="connsiteX32" fmla="*/ 577078 w 1564941"/>
                <a:gd name="connsiteY32" fmla="*/ 96839 h 389363"/>
                <a:gd name="connsiteX33" fmla="*/ 622896 w 1564941"/>
                <a:gd name="connsiteY33" fmla="*/ 131840 h 389363"/>
                <a:gd name="connsiteX34" fmla="*/ 605395 w 1564941"/>
                <a:gd name="connsiteY34" fmla="*/ 188474 h 389363"/>
                <a:gd name="connsiteX35" fmla="*/ 651212 w 1564941"/>
                <a:gd name="connsiteY35" fmla="*/ 153472 h 389363"/>
                <a:gd name="connsiteX36" fmla="*/ 697029 w 1564941"/>
                <a:gd name="connsiteY36" fmla="*/ 188474 h 389363"/>
                <a:gd name="connsiteX37" fmla="*/ 679528 w 1564941"/>
                <a:gd name="connsiteY37" fmla="*/ 131840 h 389363"/>
                <a:gd name="connsiteX38" fmla="*/ 725346 w 1564941"/>
                <a:gd name="connsiteY38" fmla="*/ 96839 h 389363"/>
                <a:gd name="connsiteX39" fmla="*/ 668712 w 1564941"/>
                <a:gd name="connsiteY39" fmla="*/ 96840 h 389363"/>
                <a:gd name="connsiteX40" fmla="*/ 0 w 1564941"/>
                <a:gd name="connsiteY40" fmla="*/ 0 h 389363"/>
                <a:gd name="connsiteX41" fmla="*/ 1564941 w 1564941"/>
                <a:gd name="connsiteY41" fmla="*/ 0 h 389363"/>
                <a:gd name="connsiteX42" fmla="*/ 1413751 w 1564941"/>
                <a:gd name="connsiteY42" fmla="*/ 389363 h 389363"/>
                <a:gd name="connsiteX43" fmla="*/ 151190 w 1564941"/>
                <a:gd name="connsiteY43" fmla="*/ 389363 h 38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64941" h="389363">
                  <a:moveTo>
                    <a:pt x="1126105" y="194508"/>
                  </a:moveTo>
                  <a:lnTo>
                    <a:pt x="1108605" y="251142"/>
                  </a:lnTo>
                  <a:lnTo>
                    <a:pt x="1051971" y="251141"/>
                  </a:lnTo>
                  <a:lnTo>
                    <a:pt x="1097789" y="286142"/>
                  </a:lnTo>
                  <a:lnTo>
                    <a:pt x="1080288" y="342776"/>
                  </a:lnTo>
                  <a:lnTo>
                    <a:pt x="1126105" y="307774"/>
                  </a:lnTo>
                  <a:lnTo>
                    <a:pt x="1171922" y="342776"/>
                  </a:lnTo>
                  <a:lnTo>
                    <a:pt x="1154421" y="286142"/>
                  </a:lnTo>
                  <a:lnTo>
                    <a:pt x="1200239" y="251141"/>
                  </a:lnTo>
                  <a:lnTo>
                    <a:pt x="1143605" y="251142"/>
                  </a:lnTo>
                  <a:close/>
                  <a:moveTo>
                    <a:pt x="438835" y="194508"/>
                  </a:moveTo>
                  <a:lnTo>
                    <a:pt x="421335" y="251142"/>
                  </a:lnTo>
                  <a:lnTo>
                    <a:pt x="364701" y="251141"/>
                  </a:lnTo>
                  <a:lnTo>
                    <a:pt x="410519" y="286142"/>
                  </a:lnTo>
                  <a:lnTo>
                    <a:pt x="393018" y="342776"/>
                  </a:lnTo>
                  <a:lnTo>
                    <a:pt x="438835" y="307774"/>
                  </a:lnTo>
                  <a:lnTo>
                    <a:pt x="484652" y="342776"/>
                  </a:lnTo>
                  <a:lnTo>
                    <a:pt x="467151" y="286142"/>
                  </a:lnTo>
                  <a:lnTo>
                    <a:pt x="512969" y="251141"/>
                  </a:lnTo>
                  <a:lnTo>
                    <a:pt x="456335" y="251142"/>
                  </a:lnTo>
                  <a:close/>
                  <a:moveTo>
                    <a:pt x="913727" y="40206"/>
                  </a:moveTo>
                  <a:lnTo>
                    <a:pt x="896227" y="96840"/>
                  </a:lnTo>
                  <a:lnTo>
                    <a:pt x="839593" y="96839"/>
                  </a:lnTo>
                  <a:lnTo>
                    <a:pt x="885411" y="131840"/>
                  </a:lnTo>
                  <a:lnTo>
                    <a:pt x="867910" y="188474"/>
                  </a:lnTo>
                  <a:lnTo>
                    <a:pt x="913727" y="153472"/>
                  </a:lnTo>
                  <a:lnTo>
                    <a:pt x="959544" y="188474"/>
                  </a:lnTo>
                  <a:lnTo>
                    <a:pt x="942043" y="131840"/>
                  </a:lnTo>
                  <a:lnTo>
                    <a:pt x="987861" y="96839"/>
                  </a:lnTo>
                  <a:lnTo>
                    <a:pt x="931227" y="96840"/>
                  </a:lnTo>
                  <a:close/>
                  <a:moveTo>
                    <a:pt x="651212" y="40206"/>
                  </a:moveTo>
                  <a:lnTo>
                    <a:pt x="633712" y="96840"/>
                  </a:lnTo>
                  <a:lnTo>
                    <a:pt x="577078" y="96839"/>
                  </a:lnTo>
                  <a:lnTo>
                    <a:pt x="622896" y="131840"/>
                  </a:lnTo>
                  <a:lnTo>
                    <a:pt x="605395" y="188474"/>
                  </a:lnTo>
                  <a:lnTo>
                    <a:pt x="651212" y="153472"/>
                  </a:lnTo>
                  <a:lnTo>
                    <a:pt x="697029" y="188474"/>
                  </a:lnTo>
                  <a:lnTo>
                    <a:pt x="679528" y="131840"/>
                  </a:lnTo>
                  <a:lnTo>
                    <a:pt x="725346" y="96839"/>
                  </a:lnTo>
                  <a:lnTo>
                    <a:pt x="668712" y="96840"/>
                  </a:lnTo>
                  <a:close/>
                  <a:moveTo>
                    <a:pt x="0" y="0"/>
                  </a:moveTo>
                  <a:lnTo>
                    <a:pt x="1564941" y="0"/>
                  </a:lnTo>
                  <a:lnTo>
                    <a:pt x="1413751" y="389363"/>
                  </a:lnTo>
                  <a:lnTo>
                    <a:pt x="151190" y="389363"/>
                  </a:lnTo>
                  <a:close/>
                </a:path>
              </a:pathLst>
            </a:custGeom>
            <a:solidFill>
              <a:srgbClr val="628EE3">
                <a:lumMod val="20000"/>
                <a:lumOff val="8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tIns="21600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628EE3"/>
                  </a:solidFill>
                </a:rPr>
                <a:t>B</a:t>
              </a:r>
              <a:endParaRPr lang="zh-CN" altLang="en-US" dirty="0">
                <a:solidFill>
                  <a:srgbClr val="628EE3"/>
                </a:solidFill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5"/>
            </p:custDataLst>
          </p:nvPr>
        </p:nvGrpSpPr>
        <p:grpSpPr>
          <a:xfrm>
            <a:off x="8650433" y="2696728"/>
            <a:ext cx="3187260" cy="2880482"/>
            <a:chOff x="1238376" y="2140621"/>
            <a:chExt cx="2680959" cy="2422913"/>
          </a:xfrm>
        </p:grpSpPr>
        <p:sp>
          <p:nvSpPr>
            <p:cNvPr id="33" name="任意多边形 32"/>
            <p:cNvSpPr/>
            <p:nvPr>
              <p:custDataLst>
                <p:tags r:id="rId9"/>
              </p:custDataLst>
            </p:nvPr>
          </p:nvSpPr>
          <p:spPr>
            <a:xfrm>
              <a:off x="1436421" y="2140621"/>
              <a:ext cx="2284868" cy="1872577"/>
            </a:xfrm>
            <a:custGeom>
              <a:avLst/>
              <a:gdLst>
                <a:gd name="connsiteX0" fmla="*/ 1036790 w 2073580"/>
                <a:gd name="connsiteY0" fmla="*/ 0 h 1699415"/>
                <a:gd name="connsiteX1" fmla="*/ 2073580 w 2073580"/>
                <a:gd name="connsiteY1" fmla="*/ 1036790 h 1699415"/>
                <a:gd name="connsiteX2" fmla="*/ 1896513 w 2073580"/>
                <a:gd name="connsiteY2" fmla="*/ 1616469 h 1699415"/>
                <a:gd name="connsiteX3" fmla="*/ 1828076 w 2073580"/>
                <a:gd name="connsiteY3" fmla="*/ 1699415 h 1699415"/>
                <a:gd name="connsiteX4" fmla="*/ 1748116 w 2073580"/>
                <a:gd name="connsiteY4" fmla="*/ 1699415 h 1699415"/>
                <a:gd name="connsiteX5" fmla="*/ 1845135 w 2073580"/>
                <a:gd name="connsiteY5" fmla="*/ 1581827 h 1699415"/>
                <a:gd name="connsiteX6" fmla="*/ 2011621 w 2073580"/>
                <a:gd name="connsiteY6" fmla="*/ 1036790 h 1699415"/>
                <a:gd name="connsiteX7" fmla="*/ 1036790 w 2073580"/>
                <a:gd name="connsiteY7" fmla="*/ 61959 h 1699415"/>
                <a:gd name="connsiteX8" fmla="*/ 61959 w 2073580"/>
                <a:gd name="connsiteY8" fmla="*/ 1036790 h 1699415"/>
                <a:gd name="connsiteX9" fmla="*/ 228445 w 2073580"/>
                <a:gd name="connsiteY9" fmla="*/ 1581827 h 1699415"/>
                <a:gd name="connsiteX10" fmla="*/ 325464 w 2073580"/>
                <a:gd name="connsiteY10" fmla="*/ 1699415 h 1699415"/>
                <a:gd name="connsiteX11" fmla="*/ 245504 w 2073580"/>
                <a:gd name="connsiteY11" fmla="*/ 1699415 h 1699415"/>
                <a:gd name="connsiteX12" fmla="*/ 177068 w 2073580"/>
                <a:gd name="connsiteY12" fmla="*/ 1616469 h 1699415"/>
                <a:gd name="connsiteX13" fmla="*/ 0 w 2073580"/>
                <a:gd name="connsiteY13" fmla="*/ 1036790 h 1699415"/>
                <a:gd name="connsiteX14" fmla="*/ 1036790 w 2073580"/>
                <a:gd name="connsiteY14" fmla="*/ 0 h 16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3580" h="1699415">
                  <a:moveTo>
                    <a:pt x="1036790" y="0"/>
                  </a:moveTo>
                  <a:cubicBezTo>
                    <a:pt x="1609393" y="0"/>
                    <a:pt x="2073580" y="464187"/>
                    <a:pt x="2073580" y="1036790"/>
                  </a:cubicBezTo>
                  <a:cubicBezTo>
                    <a:pt x="2073580" y="1251516"/>
                    <a:pt x="2008304" y="1450996"/>
                    <a:pt x="1896513" y="1616469"/>
                  </a:cubicBezTo>
                  <a:lnTo>
                    <a:pt x="1828076" y="1699415"/>
                  </a:lnTo>
                  <a:lnTo>
                    <a:pt x="1748116" y="1699415"/>
                  </a:lnTo>
                  <a:lnTo>
                    <a:pt x="1845135" y="1581827"/>
                  </a:lnTo>
                  <a:cubicBezTo>
                    <a:pt x="1950246" y="1426243"/>
                    <a:pt x="2011621" y="1238684"/>
                    <a:pt x="2011621" y="1036790"/>
                  </a:cubicBezTo>
                  <a:cubicBezTo>
                    <a:pt x="2011621" y="498406"/>
                    <a:pt x="1575174" y="61959"/>
                    <a:pt x="1036790" y="61959"/>
                  </a:cubicBezTo>
                  <a:cubicBezTo>
                    <a:pt x="498406" y="61959"/>
                    <a:pt x="61959" y="498406"/>
                    <a:pt x="61959" y="1036790"/>
                  </a:cubicBezTo>
                  <a:cubicBezTo>
                    <a:pt x="61959" y="1238684"/>
                    <a:pt x="123334" y="1426243"/>
                    <a:pt x="228445" y="1581827"/>
                  </a:cubicBezTo>
                  <a:lnTo>
                    <a:pt x="325464" y="1699415"/>
                  </a:lnTo>
                  <a:lnTo>
                    <a:pt x="245504" y="1699415"/>
                  </a:lnTo>
                  <a:lnTo>
                    <a:pt x="177068" y="1616469"/>
                  </a:lnTo>
                  <a:cubicBezTo>
                    <a:pt x="65276" y="1450996"/>
                    <a:pt x="0" y="1251516"/>
                    <a:pt x="0" y="1036790"/>
                  </a:cubicBezTo>
                  <a:cubicBezTo>
                    <a:pt x="0" y="464187"/>
                    <a:pt x="464187" y="0"/>
                    <a:pt x="1036790" y="0"/>
                  </a:cubicBezTo>
                  <a:close/>
                </a:path>
              </a:pathLst>
            </a:custGeom>
            <a:solidFill>
              <a:srgbClr val="47B6E7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180000" tIns="360000" rIns="180000" bIns="108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rgbClr val="47B6E7"/>
                </a:solidFill>
              </a:endParaRPr>
            </a:p>
          </p:txBody>
        </p:sp>
        <p:sp>
          <p:nvSpPr>
            <p:cNvPr id="34" name="梯形 33"/>
            <p:cNvSpPr/>
            <p:nvPr>
              <p:custDataLst>
                <p:tags r:id="rId10"/>
              </p:custDataLst>
            </p:nvPr>
          </p:nvSpPr>
          <p:spPr>
            <a:xfrm>
              <a:off x="1238376" y="4005895"/>
              <a:ext cx="2680959" cy="515586"/>
            </a:xfrm>
            <a:prstGeom prst="trapezoid">
              <a:avLst>
                <a:gd name="adj" fmla="val 43399"/>
              </a:avLst>
            </a:prstGeom>
            <a:solidFill>
              <a:srgbClr val="628EE3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>
              <p:custDataLst>
                <p:tags r:id="rId11"/>
              </p:custDataLst>
            </p:nvPr>
          </p:nvSpPr>
          <p:spPr>
            <a:xfrm>
              <a:off x="1458214" y="4005895"/>
              <a:ext cx="2241282" cy="557639"/>
            </a:xfrm>
            <a:custGeom>
              <a:avLst/>
              <a:gdLst>
                <a:gd name="connsiteX0" fmla="*/ 1126105 w 1564941"/>
                <a:gd name="connsiteY0" fmla="*/ 194508 h 389363"/>
                <a:gd name="connsiteX1" fmla="*/ 1108605 w 1564941"/>
                <a:gd name="connsiteY1" fmla="*/ 251142 h 389363"/>
                <a:gd name="connsiteX2" fmla="*/ 1051971 w 1564941"/>
                <a:gd name="connsiteY2" fmla="*/ 251141 h 389363"/>
                <a:gd name="connsiteX3" fmla="*/ 1097789 w 1564941"/>
                <a:gd name="connsiteY3" fmla="*/ 286142 h 389363"/>
                <a:gd name="connsiteX4" fmla="*/ 1080288 w 1564941"/>
                <a:gd name="connsiteY4" fmla="*/ 342776 h 389363"/>
                <a:gd name="connsiteX5" fmla="*/ 1126105 w 1564941"/>
                <a:gd name="connsiteY5" fmla="*/ 307774 h 389363"/>
                <a:gd name="connsiteX6" fmla="*/ 1171922 w 1564941"/>
                <a:gd name="connsiteY6" fmla="*/ 342776 h 389363"/>
                <a:gd name="connsiteX7" fmla="*/ 1154421 w 1564941"/>
                <a:gd name="connsiteY7" fmla="*/ 286142 h 389363"/>
                <a:gd name="connsiteX8" fmla="*/ 1200239 w 1564941"/>
                <a:gd name="connsiteY8" fmla="*/ 251141 h 389363"/>
                <a:gd name="connsiteX9" fmla="*/ 1143605 w 1564941"/>
                <a:gd name="connsiteY9" fmla="*/ 251142 h 389363"/>
                <a:gd name="connsiteX10" fmla="*/ 438835 w 1564941"/>
                <a:gd name="connsiteY10" fmla="*/ 194508 h 389363"/>
                <a:gd name="connsiteX11" fmla="*/ 421335 w 1564941"/>
                <a:gd name="connsiteY11" fmla="*/ 251142 h 389363"/>
                <a:gd name="connsiteX12" fmla="*/ 364701 w 1564941"/>
                <a:gd name="connsiteY12" fmla="*/ 251141 h 389363"/>
                <a:gd name="connsiteX13" fmla="*/ 410519 w 1564941"/>
                <a:gd name="connsiteY13" fmla="*/ 286142 h 389363"/>
                <a:gd name="connsiteX14" fmla="*/ 393018 w 1564941"/>
                <a:gd name="connsiteY14" fmla="*/ 342776 h 389363"/>
                <a:gd name="connsiteX15" fmla="*/ 438835 w 1564941"/>
                <a:gd name="connsiteY15" fmla="*/ 307774 h 389363"/>
                <a:gd name="connsiteX16" fmla="*/ 484652 w 1564941"/>
                <a:gd name="connsiteY16" fmla="*/ 342776 h 389363"/>
                <a:gd name="connsiteX17" fmla="*/ 467151 w 1564941"/>
                <a:gd name="connsiteY17" fmla="*/ 286142 h 389363"/>
                <a:gd name="connsiteX18" fmla="*/ 512969 w 1564941"/>
                <a:gd name="connsiteY18" fmla="*/ 251141 h 389363"/>
                <a:gd name="connsiteX19" fmla="*/ 456335 w 1564941"/>
                <a:gd name="connsiteY19" fmla="*/ 251142 h 389363"/>
                <a:gd name="connsiteX20" fmla="*/ 913727 w 1564941"/>
                <a:gd name="connsiteY20" fmla="*/ 40206 h 389363"/>
                <a:gd name="connsiteX21" fmla="*/ 896227 w 1564941"/>
                <a:gd name="connsiteY21" fmla="*/ 96840 h 389363"/>
                <a:gd name="connsiteX22" fmla="*/ 839593 w 1564941"/>
                <a:gd name="connsiteY22" fmla="*/ 96839 h 389363"/>
                <a:gd name="connsiteX23" fmla="*/ 885411 w 1564941"/>
                <a:gd name="connsiteY23" fmla="*/ 131840 h 389363"/>
                <a:gd name="connsiteX24" fmla="*/ 867910 w 1564941"/>
                <a:gd name="connsiteY24" fmla="*/ 188474 h 389363"/>
                <a:gd name="connsiteX25" fmla="*/ 913727 w 1564941"/>
                <a:gd name="connsiteY25" fmla="*/ 153472 h 389363"/>
                <a:gd name="connsiteX26" fmla="*/ 959544 w 1564941"/>
                <a:gd name="connsiteY26" fmla="*/ 188474 h 389363"/>
                <a:gd name="connsiteX27" fmla="*/ 942043 w 1564941"/>
                <a:gd name="connsiteY27" fmla="*/ 131840 h 389363"/>
                <a:gd name="connsiteX28" fmla="*/ 987861 w 1564941"/>
                <a:gd name="connsiteY28" fmla="*/ 96839 h 389363"/>
                <a:gd name="connsiteX29" fmla="*/ 931227 w 1564941"/>
                <a:gd name="connsiteY29" fmla="*/ 96840 h 389363"/>
                <a:gd name="connsiteX30" fmla="*/ 651212 w 1564941"/>
                <a:gd name="connsiteY30" fmla="*/ 40206 h 389363"/>
                <a:gd name="connsiteX31" fmla="*/ 633712 w 1564941"/>
                <a:gd name="connsiteY31" fmla="*/ 96840 h 389363"/>
                <a:gd name="connsiteX32" fmla="*/ 577078 w 1564941"/>
                <a:gd name="connsiteY32" fmla="*/ 96839 h 389363"/>
                <a:gd name="connsiteX33" fmla="*/ 622896 w 1564941"/>
                <a:gd name="connsiteY33" fmla="*/ 131840 h 389363"/>
                <a:gd name="connsiteX34" fmla="*/ 605395 w 1564941"/>
                <a:gd name="connsiteY34" fmla="*/ 188474 h 389363"/>
                <a:gd name="connsiteX35" fmla="*/ 651212 w 1564941"/>
                <a:gd name="connsiteY35" fmla="*/ 153472 h 389363"/>
                <a:gd name="connsiteX36" fmla="*/ 697029 w 1564941"/>
                <a:gd name="connsiteY36" fmla="*/ 188474 h 389363"/>
                <a:gd name="connsiteX37" fmla="*/ 679528 w 1564941"/>
                <a:gd name="connsiteY37" fmla="*/ 131840 h 389363"/>
                <a:gd name="connsiteX38" fmla="*/ 725346 w 1564941"/>
                <a:gd name="connsiteY38" fmla="*/ 96839 h 389363"/>
                <a:gd name="connsiteX39" fmla="*/ 668712 w 1564941"/>
                <a:gd name="connsiteY39" fmla="*/ 96840 h 389363"/>
                <a:gd name="connsiteX40" fmla="*/ 0 w 1564941"/>
                <a:gd name="connsiteY40" fmla="*/ 0 h 389363"/>
                <a:gd name="connsiteX41" fmla="*/ 1564941 w 1564941"/>
                <a:gd name="connsiteY41" fmla="*/ 0 h 389363"/>
                <a:gd name="connsiteX42" fmla="*/ 1413751 w 1564941"/>
                <a:gd name="connsiteY42" fmla="*/ 389363 h 389363"/>
                <a:gd name="connsiteX43" fmla="*/ 151190 w 1564941"/>
                <a:gd name="connsiteY43" fmla="*/ 389363 h 38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64941" h="389363">
                  <a:moveTo>
                    <a:pt x="1126105" y="194508"/>
                  </a:moveTo>
                  <a:lnTo>
                    <a:pt x="1108605" y="251142"/>
                  </a:lnTo>
                  <a:lnTo>
                    <a:pt x="1051971" y="251141"/>
                  </a:lnTo>
                  <a:lnTo>
                    <a:pt x="1097789" y="286142"/>
                  </a:lnTo>
                  <a:lnTo>
                    <a:pt x="1080288" y="342776"/>
                  </a:lnTo>
                  <a:lnTo>
                    <a:pt x="1126105" y="307774"/>
                  </a:lnTo>
                  <a:lnTo>
                    <a:pt x="1171922" y="342776"/>
                  </a:lnTo>
                  <a:lnTo>
                    <a:pt x="1154421" y="286142"/>
                  </a:lnTo>
                  <a:lnTo>
                    <a:pt x="1200239" y="251141"/>
                  </a:lnTo>
                  <a:lnTo>
                    <a:pt x="1143605" y="251142"/>
                  </a:lnTo>
                  <a:close/>
                  <a:moveTo>
                    <a:pt x="438835" y="194508"/>
                  </a:moveTo>
                  <a:lnTo>
                    <a:pt x="421335" y="251142"/>
                  </a:lnTo>
                  <a:lnTo>
                    <a:pt x="364701" y="251141"/>
                  </a:lnTo>
                  <a:lnTo>
                    <a:pt x="410519" y="286142"/>
                  </a:lnTo>
                  <a:lnTo>
                    <a:pt x="393018" y="342776"/>
                  </a:lnTo>
                  <a:lnTo>
                    <a:pt x="438835" y="307774"/>
                  </a:lnTo>
                  <a:lnTo>
                    <a:pt x="484652" y="342776"/>
                  </a:lnTo>
                  <a:lnTo>
                    <a:pt x="467151" y="286142"/>
                  </a:lnTo>
                  <a:lnTo>
                    <a:pt x="512969" y="251141"/>
                  </a:lnTo>
                  <a:lnTo>
                    <a:pt x="456335" y="251142"/>
                  </a:lnTo>
                  <a:close/>
                  <a:moveTo>
                    <a:pt x="913727" y="40206"/>
                  </a:moveTo>
                  <a:lnTo>
                    <a:pt x="896227" y="96840"/>
                  </a:lnTo>
                  <a:lnTo>
                    <a:pt x="839593" y="96839"/>
                  </a:lnTo>
                  <a:lnTo>
                    <a:pt x="885411" y="131840"/>
                  </a:lnTo>
                  <a:lnTo>
                    <a:pt x="867910" y="188474"/>
                  </a:lnTo>
                  <a:lnTo>
                    <a:pt x="913727" y="153472"/>
                  </a:lnTo>
                  <a:lnTo>
                    <a:pt x="959544" y="188474"/>
                  </a:lnTo>
                  <a:lnTo>
                    <a:pt x="942043" y="131840"/>
                  </a:lnTo>
                  <a:lnTo>
                    <a:pt x="987861" y="96839"/>
                  </a:lnTo>
                  <a:lnTo>
                    <a:pt x="931227" y="96840"/>
                  </a:lnTo>
                  <a:close/>
                  <a:moveTo>
                    <a:pt x="651212" y="40206"/>
                  </a:moveTo>
                  <a:lnTo>
                    <a:pt x="633712" y="96840"/>
                  </a:lnTo>
                  <a:lnTo>
                    <a:pt x="577078" y="96839"/>
                  </a:lnTo>
                  <a:lnTo>
                    <a:pt x="622896" y="131840"/>
                  </a:lnTo>
                  <a:lnTo>
                    <a:pt x="605395" y="188474"/>
                  </a:lnTo>
                  <a:lnTo>
                    <a:pt x="651212" y="153472"/>
                  </a:lnTo>
                  <a:lnTo>
                    <a:pt x="697029" y="188474"/>
                  </a:lnTo>
                  <a:lnTo>
                    <a:pt x="679528" y="131840"/>
                  </a:lnTo>
                  <a:lnTo>
                    <a:pt x="725346" y="96839"/>
                  </a:lnTo>
                  <a:lnTo>
                    <a:pt x="668712" y="96840"/>
                  </a:lnTo>
                  <a:close/>
                  <a:moveTo>
                    <a:pt x="0" y="0"/>
                  </a:moveTo>
                  <a:lnTo>
                    <a:pt x="1564941" y="0"/>
                  </a:lnTo>
                  <a:lnTo>
                    <a:pt x="1413751" y="389363"/>
                  </a:lnTo>
                  <a:lnTo>
                    <a:pt x="151190" y="389363"/>
                  </a:lnTo>
                  <a:close/>
                </a:path>
              </a:pathLst>
            </a:custGeom>
            <a:solidFill>
              <a:srgbClr val="628EE3">
                <a:lumMod val="20000"/>
                <a:lumOff val="80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tIns="216000" bIns="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628EE3"/>
                  </a:solidFill>
                </a:rPr>
                <a:t>C</a:t>
              </a:r>
              <a:endParaRPr lang="zh-CN" altLang="en-US" dirty="0">
                <a:solidFill>
                  <a:srgbClr val="628EE3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201195" y="3683112"/>
            <a:ext cx="2266271" cy="1132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引入有监督对比学习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2000" spc="150" dirty="0">
              <a:solidFill>
                <a:srgbClr val="47B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280894" y="3683112"/>
            <a:ext cx="2266271" cy="1132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隐式情感的研究</a:t>
            </a: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9121496" y="3683112"/>
            <a:ext cx="2266271" cy="1132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1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利用大规模情感标注语料库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隐式情感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tx1"/>
                </a:solidFill>
                <a:latin typeface="+mn-ea"/>
                <a:ea typeface="+mn-ea"/>
              </a:rPr>
              <a:t>研究的问题：</a:t>
            </a:r>
          </a:p>
          <a:p>
            <a:pPr lvl="1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①如果评论中没有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情感词信息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3200" dirty="0" err="1">
                <a:solidFill>
                  <a:schemeClr val="tx1"/>
                </a:solidFill>
                <a:latin typeface="+mn-ea"/>
                <a:ea typeface="+mn-ea"/>
              </a:rPr>
              <a:t>good,bad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,…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），是否能够传达清晰的细粒度情感？</a:t>
            </a:r>
          </a:p>
          <a:p>
            <a:pPr lvl="1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②如果存在，那么该部分评论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占比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多少？是否足以影响到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方面级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情感分析结果？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问题①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如果评论中没有情感词信息，是否能够传达清晰的细粒度情感？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例子：</a:t>
            </a:r>
            <a:endParaRPr lang="en-US" altLang="zh-CN" sz="2400" dirty="0"/>
          </a:p>
          <a:p>
            <a:pPr lvl="1"/>
            <a:endParaRPr lang="zh-CN" alt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A849C5-5757-4970-AB19-50959DAA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43" y="2125013"/>
            <a:ext cx="8273828" cy="37910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问题②：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如果存在，那么该部分评论占比多少？是否足以影响到方面级情感分析结果？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72433" y="1520326"/>
            <a:ext cx="7138486" cy="48449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3202-8F61-407D-9BC5-96F47314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数据集形式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13D4A9-C0DE-4C89-9E59-76B26650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3" y="2191933"/>
            <a:ext cx="11497541" cy="2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有监督对比学习</a:t>
            </a:r>
          </a:p>
        </p:txBody>
      </p:sp>
      <p:pic>
        <p:nvPicPr>
          <p:cNvPr id="1026" name="Picture 2" descr="Class 1 &#10;Normalized &#10;Embeddings &#10;Supervised Contrastive &#10;Class 2 &#10;Positives &#10;Negatives &#10;Normalized &#10;Self Supervised Contrastive &#10;Figure 2: Supervised vs. self-supervised contrastive losses: In the supervised contrastive loss considered in this paper (left), &#10;positives from one class are contrasted with negatives fmm other classes (since labels are provided); images from the same &#10;class are mapped to nearby points in a low-dimensional hypersphere. In self-supervised contrastive loss (right), labels are &#10;not provided. Hence positives are generated as data augmentations of a given sample (crops, flips, color changes etc.), and &#10;negatives are randomly sampled from the mini-batch. This can result in false negatives (shown in bottom right), which may &#10;not be mapped correctly, resulting in a worse representation. ">
            <a:extLst>
              <a:ext uri="{FF2B5EF4-FFF2-40B4-BE49-F238E27FC236}">
                <a16:creationId xmlns:a16="http://schemas.microsoft.com/office/drawing/2014/main" id="{0771C37B-29AC-41B5-BAF9-7E43B3635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99" y="1635624"/>
            <a:ext cx="7776591" cy="472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3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3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3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3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3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3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3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3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3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3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081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30_3*i*1"/>
  <p:tag name="KSO_WM_TEMPLATE_CATEGORY" val="diagram"/>
  <p:tag name="KSO_WM_TEMPLATE_INDEX" val="73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30_3*i*3"/>
  <p:tag name="KSO_WM_TEMPLATE_CATEGORY" val="diagram"/>
  <p:tag name="KSO_WM_TEMPLATE_INDEX" val="73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30_3*i*2"/>
  <p:tag name="KSO_WM_TEMPLATE_CATEGORY" val="diagram"/>
  <p:tag name="KSO_WM_TEMPLATE_INDEX" val="73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30_3*l_h_f*1_2_1"/>
  <p:tag name="KSO_WM_TEMPLATE_CATEGORY" val="diagram"/>
  <p:tag name="KSO_WM_TEMPLATE_INDEX" val="730"/>
  <p:tag name="KSO_WM_UNIT_LAYERLEVEL" val="1_1_1"/>
  <p:tag name="KSO_WM_TAG_VERSION" val="1.0"/>
  <p:tag name="KSO_WM_BEAUTIFY_FLAG" val="#wm#"/>
  <p:tag name="KSO_WM_UNIT_PRESET_TEXT" val="单击此处添加&#10;文本具体内容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30_3*l_h_f*1_1_1"/>
  <p:tag name="KSO_WM_TEMPLATE_CATEGORY" val="diagram"/>
  <p:tag name="KSO_WM_TEMPLATE_INDEX" val="730"/>
  <p:tag name="KSO_WM_UNIT_LAYERLEVEL" val="1_1_1"/>
  <p:tag name="KSO_WM_TAG_VERSION" val="1.0"/>
  <p:tag name="KSO_WM_BEAUTIFY_FLAG" val="#wm#"/>
  <p:tag name="KSO_WM_UNIT_PRESET_TEXT" val="单击此处添加&#10;文本具体内容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730_3*l_h_f*1_3_1"/>
  <p:tag name="KSO_WM_TEMPLATE_CATEGORY" val="diagram"/>
  <p:tag name="KSO_WM_TEMPLATE_INDEX" val="730"/>
  <p:tag name="KSO_WM_UNIT_LAYERLEVEL" val="1_1_1"/>
  <p:tag name="KSO_WM_TAG_VERSION" val="1.0"/>
  <p:tag name="KSO_WM_BEAUTIFY_FLAG" val="#wm#"/>
  <p:tag name="KSO_WM_UNIT_PRESET_TEXT" val="单击此处添加&#10;文本具体内容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3_1"/>
  <p:tag name="KSO_WM_UNIT_ID" val="diagram730_3*l_h_i*1_3_1"/>
  <p:tag name="KSO_WM_UNIT_LAYERLEVEL" val="1_1_1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3_2"/>
  <p:tag name="KSO_WM_UNIT_ID" val="diagram730_3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3_3"/>
  <p:tag name="KSO_WM_UNIT_ID" val="diagram730_3*l_h_i*1_3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2_1"/>
  <p:tag name="KSO_WM_UNIT_ID" val="diagram730_3*l_h_i*1_2_1"/>
  <p:tag name="KSO_WM_UNIT_LAYERLEVEL" val="1_1_1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2_2"/>
  <p:tag name="KSO_WM_UNIT_ID" val="diagram730_3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2_3"/>
  <p:tag name="KSO_WM_UNIT_ID" val="diagram730_3*l_h_i*1_2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1_1"/>
  <p:tag name="KSO_WM_UNIT_ID" val="diagram730_3*l_h_i*1_1_1"/>
  <p:tag name="KSO_WM_UNIT_LAYERLEVEL" val="1_1_1"/>
  <p:tag name="KSO_WM_UNIT_HIGHLIGHT" val="0"/>
  <p:tag name="KSO_WM_UNIT_COMPATIBLE" val="0"/>
  <p:tag name="KSO_WM_DIAGRAM_GROUP_CODE" val="l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1_2"/>
  <p:tag name="KSO_WM_UNIT_ID" val="diagram730_3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30"/>
  <p:tag name="KSO_WM_UNIT_TYPE" val="l_h_i"/>
  <p:tag name="KSO_WM_UNIT_INDEX" val="1_1_3"/>
  <p:tag name="KSO_WM_UNIT_ID" val="diagram730_3*l_h_i*1_1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95,&quot;width&quot;:11043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081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4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汇报人：极墨产品部     日期：0000.00.00"/>
  <p:tag name="KSO_WM_UNIT_ISCONTENTSTITLE" val="0"/>
  <p:tag name="KSO_WM_UNIT_NOCLEAR" val="0"/>
  <p:tag name="KSO_WM_UNIT_VALUE" val="42"/>
  <p:tag name="KSO_WM_UNIT_TYPE" val="b"/>
  <p:tag name="KSO_WM_UNIT_INDEX" val="1"/>
  <p:tag name="KSO_WM_UNIT_SHOW_EDIT_AREA_INDICATION" val="1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766</Words>
  <Application>Microsoft Office PowerPoint</Application>
  <PresentationFormat>宽屏</PresentationFormat>
  <Paragraphs>114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Optima-Regular</vt:lpstr>
      <vt:lpstr>微软雅黑</vt:lpstr>
      <vt:lpstr>Arial</vt:lpstr>
      <vt:lpstr>Wingdings</vt:lpstr>
      <vt:lpstr>Office 主题​​</vt:lpstr>
      <vt:lpstr>1_Office 主题​​</vt:lpstr>
      <vt:lpstr> Learning Implicit Sentiment in Aspect-based Sentiment Analysis with Supervised Contrastive Pre-Training</vt:lpstr>
      <vt:lpstr>PowerPoint 演示文稿</vt:lpstr>
      <vt:lpstr>模型概要</vt:lpstr>
      <vt:lpstr>PowerPoint 演示文稿</vt:lpstr>
      <vt:lpstr>隐式情感 </vt:lpstr>
      <vt:lpstr>问题①:如果评论中没有情感词信息，是否能够传达清晰的细粒度情感？</vt:lpstr>
      <vt:lpstr>问题②：如果存在，那么该部分评论占比多少？是否足以影响到方面级情感分析结果？ </vt:lpstr>
      <vt:lpstr>数据集形式</vt:lpstr>
      <vt:lpstr>有监督对比学习</vt:lpstr>
      <vt:lpstr>大规模语料库的隐式情感 </vt:lpstr>
      <vt:lpstr>模型框架</vt:lpstr>
      <vt:lpstr>预训练框架</vt:lpstr>
      <vt:lpstr>Supervised Contrastive Learning</vt:lpstr>
      <vt:lpstr>Review Reconstruction</vt:lpstr>
      <vt:lpstr>Masked Aspect Prediction</vt:lpstr>
      <vt:lpstr>微调（aspect-aware fine-tuning）</vt:lpstr>
      <vt:lpstr>实验结果</vt:lpstr>
      <vt:lpstr>PowerPoint 演示文稿</vt:lpstr>
      <vt:lpstr>消融实验</vt:lpstr>
      <vt:lpstr>MAMS数据集上的实验</vt:lpstr>
      <vt:lpstr>模型鲁棒性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type0 factor</cp:lastModifiedBy>
  <cp:revision>183</cp:revision>
  <dcterms:created xsi:type="dcterms:W3CDTF">2019-06-19T02:08:00Z</dcterms:created>
  <dcterms:modified xsi:type="dcterms:W3CDTF">2021-12-03T12:12:32Z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B6E65898640E47C796E3374F54753045</vt:lpwstr>
  </property>
</Properties>
</file>