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256" r:id="rId2"/>
    <p:sldId id="420" r:id="rId3"/>
    <p:sldId id="432" r:id="rId4"/>
    <p:sldId id="421" r:id="rId5"/>
    <p:sldId id="434" r:id="rId6"/>
    <p:sldId id="435" r:id="rId7"/>
    <p:sldId id="436" r:id="rId8"/>
    <p:sldId id="433" r:id="rId9"/>
    <p:sldId id="439" r:id="rId10"/>
    <p:sldId id="447" r:id="rId11"/>
    <p:sldId id="440" r:id="rId12"/>
    <p:sldId id="438" r:id="rId13"/>
    <p:sldId id="441" r:id="rId14"/>
    <p:sldId id="442" r:id="rId15"/>
    <p:sldId id="443" r:id="rId16"/>
    <p:sldId id="446" r:id="rId17"/>
    <p:sldId id="445" r:id="rId18"/>
    <p:sldId id="459" r:id="rId19"/>
    <p:sldId id="458" r:id="rId20"/>
    <p:sldId id="460" r:id="rId21"/>
    <p:sldId id="457" r:id="rId22"/>
    <p:sldId id="265" r:id="rId23"/>
  </p:sldIdLst>
  <p:sldSz cx="9144000" cy="6858000" type="screen4x3"/>
  <p:notesSz cx="6858000" cy="9144000"/>
  <p:embeddedFontLst>
    <p:embeddedFont>
      <p:font typeface="微软雅黑" panose="020B0503020204020204" pitchFamily="34" charset="-122"/>
      <p:regular r:id="rId26"/>
      <p:bold r:id="rId27"/>
    </p:embeddedFont>
  </p:embeddedFontLst>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568E"/>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80932" autoAdjust="0"/>
  </p:normalViewPr>
  <p:slideViewPr>
    <p:cSldViewPr snapToGrid="0">
      <p:cViewPr varScale="1">
        <p:scale>
          <a:sx n="55" d="100"/>
          <a:sy n="55" d="100"/>
        </p:scale>
        <p:origin x="1528"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pPr>
              <a:defRPr/>
            </a:pPr>
            <a:fld id="{7425692A-79EC-4287-94FD-9BD35F8F49C3}" type="slidenum">
              <a:rPr altLang="zh-CN"/>
              <a:t>‹#›</a:t>
            </a:fld>
            <a:endParaRPr lang="zh-CN"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cs typeface="Arial" panose="020B0604020202020204" pitchFamily="34" charset="0"/>
              </a:defRPr>
            </a:lvl1pPr>
          </a:lstStyle>
          <a:p>
            <a:pPr>
              <a:defRPr/>
            </a:pPr>
            <a:endParaRPr lang="de-DE"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altLang="en-US" noProof="0"/>
              <a:t>Textmasterformate durch Klicken bearbeiten</a:t>
            </a:r>
          </a:p>
          <a:p>
            <a:pPr lvl="1"/>
            <a:r>
              <a:rPr lang="de-DE" altLang="en-US" noProof="0"/>
              <a:t>Zweite Ebene</a:t>
            </a:r>
          </a:p>
          <a:p>
            <a:pPr lvl="2"/>
            <a:r>
              <a:rPr lang="de-DE" altLang="en-US" noProof="0"/>
              <a:t>Dritte Ebene</a:t>
            </a:r>
          </a:p>
          <a:p>
            <a:pPr lvl="3"/>
            <a:r>
              <a:rPr lang="de-DE" altLang="en-US" noProof="0"/>
              <a:t>Vierte Ebene</a:t>
            </a:r>
          </a:p>
          <a:p>
            <a:pPr lvl="4"/>
            <a:r>
              <a:rPr lang="de-DE" altLang="en-US" noProof="0"/>
              <a:t>Fünfte Ebene</a:t>
            </a:r>
            <a:endParaRPr lang="en-US"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pPr>
              <a:defRPr/>
            </a:pPr>
            <a:fld id="{AE0CFA8F-2EA8-412F-A574-AC8FF9B0AB1F}" type="slidenum">
              <a:rPr altLang="zh-CN"/>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至从</a:t>
            </a:r>
            <a:r>
              <a:rPr lang="en-US" altLang="zh-CN" dirty="0"/>
              <a:t>bert</a:t>
            </a:r>
            <a:r>
              <a:rPr lang="zh-CN" altLang="en-US" dirty="0"/>
              <a:t>等预训练模型的出现在许多对模型微调成为常规范式，</a:t>
            </a:r>
          </a:p>
          <a:p>
            <a:r>
              <a:rPr lang="zh-CN" altLang="en-US" dirty="0"/>
              <a:t>对实验效果的要求更高，随着PLM体量的不断增大，对其进行fine-tune的硬件要求、数据需求和实际代价也在不断上涨。除此之外，丰富多样的下游任务也使得预训练和微调阶段的设计变得繁琐复杂，因此研究者们希望探索出更小巧轻量、更普适高效的方法，Prompt就是一个沿着此方向的尝试</a:t>
            </a:r>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为验证LM-BFF的有效性，论文在8个单句、7个句子pair任务上进行了小样本验证（每个类别下，采取15个标注样本），实验采用RoBERTa-large模型</a:t>
            </a:r>
          </a:p>
          <a:p>
            <a:endParaRPr lang="zh-CN" altLang="en-US"/>
          </a:p>
          <a:p>
            <a:r>
              <a:rPr lang="zh-CN" altLang="en-US"/>
              <a:t>Majority：使用训练集中频率最高的类别最为result；</a:t>
            </a:r>
          </a:p>
          <a:p>
            <a:r>
              <a:rPr lang="zh-CN" altLang="en-US"/>
              <a:t>Prompt-based zero-shot：零样本设置，使用手动设计的模板、并不引入额外的样本示例；</a:t>
            </a:r>
          </a:p>
          <a:p>
            <a:r>
              <a:rPr lang="zh-CN" altLang="en-US"/>
              <a:t>“GPT-3” in-context learning：零样本设置，使用手动设计的模板，与GPT-3相同，从训练集中随机抽取示例，以上下文的形式添加到每个输入中。</a:t>
            </a:r>
          </a:p>
          <a:p>
            <a:r>
              <a:rPr lang="zh-CN" altLang="en-US"/>
              <a:t>Fine-tuning：小样本设置，标准微调方式，引入新的参数。 </a:t>
            </a:r>
          </a:p>
          <a:p>
            <a:r>
              <a:rPr lang="zh-CN" altLang="en-US"/>
              <a:t>Fine-tuning(full)：使用全量的标注数据进行标准微调；</a:t>
            </a:r>
          </a:p>
          <a:p>
            <a:r>
              <a:rPr lang="zh-CN" altLang="en-US"/>
              <a:t>Prompt-based FT(man)：本文微调方法，使用人工手动设计的提示模板；</a:t>
            </a:r>
          </a:p>
          <a:p>
            <a:r>
              <a:rPr lang="zh-CN" altLang="en-US"/>
              <a:t> Prompt-based FT(auto)：本文微调方法，自动构建提示模板；+demonstrations：代表引入额外样本示例到上下文中；</a:t>
            </a:r>
          </a:p>
          <a:p>
            <a:endParaRPr lang="zh-CN" altLang="en-US"/>
          </a:p>
          <a:p>
            <a:r>
              <a:rPr lang="zh-CN" altLang="en-US"/>
              <a:t>基于prompt的微调比标准微调要好得多，自动模板可以比手动模板获得更好的结果</a:t>
            </a:r>
          </a:p>
          <a:p>
            <a:endParaRPr lang="zh-CN" altLang="en-US"/>
          </a:p>
          <a:p>
            <a:r>
              <a:rPr lang="zh-CN" altLang="en-US"/>
              <a:t>论文中提出在在</a:t>
            </a:r>
            <a:r>
              <a:rPr lang="en-US" altLang="zh-CN"/>
              <a:t>SNLI</a:t>
            </a:r>
            <a:r>
              <a:rPr lang="zh-CN" altLang="en-US"/>
              <a:t>识别文本蕴含的任务上比微调的效果更好，在样本数为</a:t>
            </a:r>
            <a:r>
              <a:rPr lang="en-US" altLang="zh-CN"/>
              <a:t>1000</a:t>
            </a:r>
            <a:r>
              <a:rPr lang="zh-CN" altLang="en-US"/>
              <a:t>多时效果才接近</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只需要知道模版由哪些token组成，该插入到哪里，插入后能不能完成我们的下游任务，输出的候选空间是什么</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标注数据比较少。这种情况下，我们固定整个模型的权重，只优化[unused1]～[unused6]这几个token的Embedding，换句话说，其实我们就是要学6个新的Embedding，使得它起到了模版的作用。这样一来，因为模型权重几乎都被固定住了，训练起来很快，而且因为要学习的参数很少</a:t>
            </a:r>
          </a:p>
          <a:p>
            <a:endParaRPr lang="zh-CN" altLang="en-US"/>
          </a:p>
          <a:p>
            <a:r>
              <a:rPr lang="zh-CN" altLang="en-US"/>
              <a:t>标注数据很充足。这时候如果还按照第一种的方案来，就会出现欠拟合的情况，因为只有6个token的可优化参数实在是太少了。因此，我们可以放开所有权重微调</a:t>
            </a:r>
          </a:p>
          <a:p>
            <a:endParaRPr lang="zh-CN" altLang="en-US"/>
          </a:p>
          <a:p>
            <a:endParaRPr lang="zh-CN" altLang="en-US"/>
          </a:p>
          <a:p>
            <a:r>
              <a:rPr lang="zh-CN" altLang="en-US"/>
              <a:t>还有两个细节点</a:t>
            </a:r>
          </a:p>
          <a:p>
            <a:r>
              <a:rPr lang="zh-CN" altLang="en-US"/>
              <a:t>对</a:t>
            </a:r>
            <a:r>
              <a:rPr lang="en-US" altLang="zh-CN"/>
              <a:t>prompt</a:t>
            </a:r>
            <a:r>
              <a:rPr lang="zh-CN" altLang="en-US"/>
              <a:t>进行随机初始化，进行训练很容易陷入局部最优，一些机制将提示嵌入相互关联，起来通过一个小型的LSTM模型把这几个Embedding算出来，并且将这个LSTM模型设为可学习的。这样多绕了一步有什么好处呢？原论文大概的意思是：LSTM出现的token表示相关性更强，某种程度上来说更像“自然语言”（因为自然语言的token之间不是独立的），此外还能防止局部最优，通过LSTM多绕一步的方法可以使得模型收敛更快、效果更优</a:t>
            </a:r>
          </a:p>
          <a:p>
            <a:endParaRPr lang="zh-CN" altLang="en-US"/>
          </a:p>
          <a:p>
            <a:r>
              <a:rPr lang="zh-CN" altLang="en-US"/>
              <a:t>在输入上加入了anchor，比如对于RTE任务，加上一个问号变成[PRE][prompt tokens][HYP]?[prompt tokens][MASK]后效果会更好</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这篇论文的实验结果展现的东西比较多，</a:t>
            </a:r>
            <a:r>
              <a:t>之前的Prompt模型都是主打小样本效果，而P-tuning终于在整个数据集上超越了精调的效果</a:t>
            </a:r>
          </a:p>
          <a:p>
            <a:endParaRPr/>
          </a:p>
          <a:p>
            <a:r>
              <a:t>事实检索，可以用来评估语言模型从预训练中获得了多少现实世界的知识</a:t>
            </a:r>
            <a:r>
              <a:rPr lang="zh-CN"/>
              <a:t>，数据集LAMA使用从知识库中选择的三元组创建的完形填空测试对其进行评估</a:t>
            </a:r>
          </a:p>
          <a:p>
            <a:r>
              <a:rPr lang="zh-CN"/>
              <a:t>将三元组用手工提示转变为完形填空“Dante was born in[MASK].”，要求模型推理出目标值</a:t>
            </a:r>
          </a:p>
          <a:p>
            <a:r>
              <a:rPr lang="en-US" altLang="zh-CN"/>
              <a:t>p-tuing </a:t>
            </a:r>
            <a:r>
              <a:rPr lang="zh-CN" altLang="en-US"/>
              <a:t>固定预训练模型参数</a:t>
            </a:r>
            <a:endParaRPr lang="zh-CN"/>
          </a:p>
          <a:p>
            <a:endParaRPr lang="zh-CN"/>
          </a:p>
          <a:p>
            <a:r>
              <a:t>LAMA-TREx</a:t>
            </a:r>
            <a:r>
              <a:rPr lang="zh-CN"/>
              <a:t>：</a:t>
            </a:r>
            <a:r>
              <a:rPr lang="en-US" altLang="zh-CN"/>
              <a:t>  34,039</a:t>
            </a:r>
          </a:p>
          <a:p>
            <a:r>
              <a:rPr lang="zh-CN" altLang="en-US"/>
              <a:t>对于全数据集，语言模型里包含的知识很多，在没有精调的情况下也可以挖掘很多的知识，模型越大效果越好</a:t>
            </a:r>
          </a:p>
          <a:p>
            <a:r>
              <a:rPr lang="en-US" altLang="zh-CN"/>
              <a:t>p-tuning</a:t>
            </a:r>
            <a:r>
              <a:rPr lang="zh-CN" altLang="en-US"/>
              <a:t>是没有训练模型参数的，P-tuning不会改变预先训练好的模型参数，而是通过找到更好的连续提示来调用存储的知识</a:t>
            </a:r>
          </a:p>
          <a:p>
            <a:endParaRPr lang="en-US" altLang="zh-CN"/>
          </a:p>
          <a:p>
            <a:r>
              <a:rPr lang="en-US" altLang="zh-CN"/>
              <a:t>fine-tuning在微调时更新了所有模型参数，而P-tuning并不更新参数；</a:t>
            </a:r>
          </a:p>
          <a:p>
            <a:r>
              <a:rPr lang="en-US" altLang="zh-CN"/>
              <a:t>fine-tuning会导致灾难性遗忘，而P-tuning因为不更新参数，而是寻找一个更好的连续的模板；</a:t>
            </a:r>
          </a:p>
          <a:p>
            <a:r>
              <a:rPr lang="en-US" altLang="zh-CN"/>
              <a:t>作者发现P-tuning与单向语言模型更有亲和力（affinity）；</a:t>
            </a:r>
          </a:p>
          <a:p>
            <a:endParaRPr lang="en-US" altLang="zh-CN"/>
          </a:p>
          <a:p>
            <a:endParaRPr lang="en-US" altLang="zh-CN"/>
          </a:p>
          <a:p>
            <a:r>
              <a:rPr lang="en-US" altLang="zh-CN"/>
              <a:t>P-tuning可以和Fine-tuning性能相当或更好，作者给出的解释是，参数的微调可能会导致灾难性的遗忘。相反，P-tuning 不会改变预训练模型的参数，而是通过寻找更好的连续提示来唤起存储的知识</a:t>
            </a:r>
            <a:r>
              <a:rPr lang="zh-CN" altLang="en-US"/>
              <a:t>，</a:t>
            </a:r>
            <a:endParaRPr lang="en-US" altLang="zh-CN"/>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在</a:t>
            </a:r>
            <a:r>
              <a:rPr lang="en-US" altLang="zh-CN"/>
              <a:t>superglue</a:t>
            </a:r>
            <a:r>
              <a:rPr lang="zh-CN" altLang="en-US"/>
              <a:t>上进行了完全监督和小样本实验，完全监督训练使用数据集中训练集的所有样本，并使用开发集进行模型选择和超参调整，小样本的数据集采用了SuperGLUE的小样本版本——FewGLUE，每个任务只包含32个训练样本，和400到20000不等的未标注数据，开发集同样只包含32个样本</a:t>
            </a:r>
          </a:p>
          <a:p>
            <a:r>
              <a:rPr lang="zh-CN" altLang="en-US"/>
              <a:t>数据集包含了八个自然语言理解任务</a:t>
            </a:r>
          </a:p>
          <a:p>
            <a:endParaRPr lang="zh-CN" altLang="en-US"/>
          </a:p>
          <a:p>
            <a:r>
              <a:rPr lang="en-US" altLang="zh-CN"/>
              <a:t>fewglue</a:t>
            </a:r>
            <a:r>
              <a:rPr lang="zh-CN" altLang="en-US"/>
              <a:t>每个训练样本包含</a:t>
            </a:r>
            <a:r>
              <a:rPr lang="en-US" altLang="zh-CN"/>
              <a:t>32</a:t>
            </a:r>
            <a:r>
              <a:rPr lang="zh-CN" altLang="en-US"/>
              <a:t>条数据</a:t>
            </a:r>
          </a:p>
          <a:p>
            <a:endParaRPr lang="zh-CN" altLang="en-US"/>
          </a:p>
          <a:p>
            <a:r>
              <a:t> P-tuning 在 7 个任务中的 5 个任务上优于所有其他基于 bert 的模型。除了WiC 和 MultiRC。由于 WiC 和 MultiRC 都具有相对较大的训练集，作者推测这可以是因为标准微调可以从更大的数据集中获得比 P-tuning 更多的优势，而 P-tuning 在资源匮乏的环境中似乎更有利。 对于GPT-2模型来说，P-tuning都取得了最优的结果，括号里表示相对于bert的性能提升或降低，通过 P-tuning，GPT2 实现了与 BERT 相当甚至更好的性能。这一发现颠覆了我们普遍的观点，即双向模型（如 BERT）在 NLU 任务上总是比单向模型（如 GPT2）更好</a:t>
            </a:r>
          </a:p>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P-tuning突出了模版的本质——即模版的关键在于它是怎么用的，不在于它由什么构成——给人一种去芜存菁、眼前一亮额的感觉，确实值得点赞</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视觉等信息的embedding可以表示在同一个空间里面，一直是多模态研究的重点</a:t>
            </a:r>
          </a:p>
          <a:p>
            <a:endParaRPr lang="zh-CN" altLang="en-US"/>
          </a:p>
          <a:p>
            <a:endParaRPr lang="zh-CN" altLang="en-US"/>
          </a:p>
          <a:p>
            <a:r>
              <a:rPr lang="zh-CN" altLang="en-US"/>
              <a:t>作者认为一个充分训练的LM模型，能够轻易完成文本生成的任务，这些LM模型虽然有很强的知识，但是却是个瞎子，希望赋予它视觉的能力</a:t>
            </a:r>
          </a:p>
          <a:p>
            <a:endParaRPr lang="zh-CN" altLang="en-US"/>
          </a:p>
          <a:p>
            <a:r>
              <a:rPr lang="zh-CN" altLang="en-US"/>
              <a:t>利用冻结参数的预训练自回归语言模型处理多模态任务，将图像转换为“词汇” 之后，就可以将图像直接输入语言模型了。整个模型的架构如下图表示</a:t>
            </a:r>
          </a:p>
          <a:p>
            <a:r>
              <a:rPr lang="zh-CN" altLang="en-US"/>
              <a:t>将视觉输入转化为语言模型能够“看懂”的输入形式，也就是所谓的Prompt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这个方法将visual grounding任务转化为完形填空问题——看一些被涂上不同颜色的图片，然后把文本当作问题，最后回答什么颜色的图片是问题的答案并填空</a:t>
            </a:r>
          </a:p>
          <a:p>
            <a:endParaRPr lang="zh-CN" altLang="en-US"/>
          </a:p>
          <a:p>
            <a:r>
              <a:rPr lang="zh-CN" altLang="en-US"/>
              <a:t>该方法在zero/few shot 场景下取得了非常好的表现</a:t>
            </a:r>
          </a:p>
          <a:p>
            <a:r>
              <a:rPr lang="zh-CN" altLang="en-US"/>
              <a:t>它在图像和文本中使用基于颜色的共同参照标记重新构建了视觉定位问题，使之成为一个填空问题，最大限度地缩小差距。</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PLM 到底蕴含着怎样的力量，如何彻底激发出来，或者 PLM 本身路在何方？在工业界，prompt 究竟该如何落地，相比于 finetuning 是否真正具有决定性的优势</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然后让PLM用表示情感的答案填空如 "great"、"fantastic" 等等，最后再将该答案转化成情感分类的标签</a:t>
            </a:r>
          </a:p>
          <a:p>
            <a:r>
              <a:rPr lang="zh-CN" altLang="en-US"/>
              <a:t>几个优点：</a:t>
            </a:r>
          </a:p>
          <a:p>
            <a:r>
              <a:rPr lang="zh-CN" altLang="en-US" dirty="0">
                <a:sym typeface="+mn-ea"/>
              </a:rPr>
              <a:t>使得下游任务可以采用与预训练目标相同的格式，</a:t>
            </a:r>
            <a:r>
              <a:rPr lang="zh-CN" altLang="en-US"/>
              <a:t>可以看到他只训练很少的参数，或是不训练新的参数，就能获得很好的效果</a:t>
            </a:r>
          </a:p>
          <a:p>
            <a:r>
              <a:rPr lang="zh-CN" altLang="en-US"/>
              <a:t>他只需要很少的数据集，特别适合小样本或零样本学习</a:t>
            </a:r>
          </a:p>
          <a:p>
            <a:r>
              <a:rPr lang="zh-CN" altLang="en-US" dirty="0">
                <a:sym typeface="+mn-ea"/>
              </a:rPr>
              <a:t>“pre-training和fine-tuning”范式中，预训练阶段和下游任务之间的gap可能很大：它们训练目标不同</a:t>
            </a:r>
            <a:endParaRPr lang="zh-CN" altLang="en-US" dirty="0"/>
          </a:p>
          <a:p>
            <a:r>
              <a:rPr lang="zh-CN" altLang="en-US" dirty="0">
                <a:sym typeface="+mn-ea"/>
              </a:rPr>
              <a:t>prompting使得下游任务可以采用与预训练目标相同的格式，并且不需要新的参数</a:t>
            </a:r>
            <a:endParaRPr lang="zh-CN" altLang="en-US" dirty="0"/>
          </a:p>
          <a:p>
            <a:r>
              <a:rPr lang="zh-CN" altLang="en-US" dirty="0">
                <a:sym typeface="+mn-ea"/>
              </a:rPr>
              <a:t>尤其是对于小样本（few-shot）的情况——当你只有十几个训练样本来完成一项新任务时，很难有效地fine-tune预训练模型和新的task-specific 的参数，</a:t>
            </a:r>
            <a:endParaRPr lang="zh-CN" altLang="en-US" dirty="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yelp: </a:t>
            </a:r>
            <a:r>
              <a:rPr lang="zh-CN" altLang="en-US" dirty="0"/>
              <a:t>给定评论判断星级</a:t>
            </a:r>
          </a:p>
          <a:p>
            <a:endParaRPr lang="zh-CN" altLang="en-US" dirty="0"/>
          </a:p>
          <a:p>
            <a:r>
              <a:rPr lang="zh-CN" altLang="en-US" dirty="0"/>
              <a:t>大多数工作都需要人工设计的prompt——prompt engineering非常重要，因为小的扰动就可能会显着影响模型的性能，而设计完美的prompt需要对 LM 内部机制的理解以及反复的试验</a:t>
            </a:r>
          </a:p>
          <a:p>
            <a:endParaRPr lang="zh-CN" altLang="en-US" dirty="0"/>
          </a:p>
          <a:p>
            <a:r>
              <a:rPr lang="zh-CN" altLang="en-US" dirty="0"/>
              <a:t>文本分类任务转换为完形填空（cloze）任务</a:t>
            </a:r>
          </a:p>
          <a:p>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AE0CFA8F-2EA8-412F-A574-AC8FF9B0AB1F}" type="slidenum">
              <a:rPr lang="en-US" altLang="zh-CN"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先是进行零样本学习实验，在不同模型上对不同模板进行实验</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无监督的零样本学习和有监督的小样本学习都说完了，自然就轮到把标注数据和非标注数据都结合起来的“半监督学习”了，标注数据和非标注数据的比例大约是 1:99，标注数据带 Pattern，非标注数据不带 Pattern，大家都 Mask 掉一部分 Token 进行 MLM 预训练</a:t>
            </a:r>
          </a:p>
          <a:p>
            <a:endParaRPr lang="zh-CN" altLang="en-US"/>
          </a:p>
          <a:p>
            <a:r>
              <a:rPr lang="zh-CN" altLang="en-US"/>
              <a:t>可以看到对于数据量较少的情况下</a:t>
            </a:r>
            <a:r>
              <a:rPr lang="en-US" altLang="zh-CN"/>
              <a:t>prompt</a:t>
            </a:r>
            <a:r>
              <a:rPr lang="zh-CN" altLang="en-US"/>
              <a:t>能有提升</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sym typeface="+mn-ea"/>
              </a:rPr>
              <a:t>人工手动设计提示「模板」或者「标签词」，是一件费力不讨好的事情</a:t>
            </a:r>
            <a:r>
              <a:rPr lang="en-US" altLang="zh-CN">
                <a:sym typeface="+mn-ea"/>
              </a:rPr>
              <a:t>,「模板」是根据人工直觉设计的，可以更好的完成相关类似任务。但是，找到一个合适的、正确的「提示」，既需要专业知识、又需要对语言模型内部的运作方式有着充分的理解。</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en-US" altLang="zh-CN">
                <a:sym typeface="+mn-ea"/>
              </a:rPr>
              <a:t>试图去自动化构建提示：自动构建一种与任务无关的廉价方法</a:t>
            </a:r>
          </a:p>
          <a:p>
            <a:endParaRPr lang="zh-CN" altLang="en-US"/>
          </a:p>
          <a:p>
            <a:r>
              <a:rPr lang="zh-CN" altLang="en-US"/>
              <a:t>正是</a:t>
            </a:r>
            <a:r>
              <a:rPr lang="en-US" altLang="zh-CN"/>
              <a:t>gpt-3</a:t>
            </a:r>
            <a:r>
              <a:rPr lang="zh-CN" altLang="en-US"/>
              <a:t>风头的时候，也是受</a:t>
            </a:r>
            <a:r>
              <a:rPr lang="en-US" altLang="zh-CN"/>
              <a:t>gpt-3</a:t>
            </a:r>
            <a:r>
              <a:rPr lang="zh-CN" altLang="en-US"/>
              <a:t>的启发，探索使用较小的语言模型</a:t>
            </a:r>
            <a:r>
              <a:rPr lang="en-US" altLang="zh-CN"/>
              <a:t> </a:t>
            </a:r>
            <a:r>
              <a:rPr lang="zh-CN" altLang="en-US"/>
              <a:t>，并用较少的</a:t>
            </a:r>
            <a:r>
              <a:rPr lang="en-US" altLang="zh-CN"/>
              <a:t> </a:t>
            </a:r>
            <a:r>
              <a:rPr lang="zh-CN" altLang="en-US"/>
              <a:t>样本来微调语言模型的权重</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t>新参数的数量（独立于原始预训练模型外的参数）可能会很大，例如基于RoBERTa-large的二分类任务会新引入2048个参数，会使从小样本（如32个标注数据） 中学习变得困难</a:t>
            </a:r>
          </a:p>
          <a:p>
            <a:r>
              <a:rPr lang="zh-CN" altLang="en-US"/>
              <a:t>LM-BFF借鉴masked language model (MLM) 方式（如上图a所示），将下游任务直接转化为MLM任务，即：通过语言模型对「提示模板」进行“自动补全”。这也是论文所称的「基于提示的微调方法」</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3"/>
          </p:nvPr>
        </p:nvSpPr>
        <p:spPr/>
        <p:txBody>
          <a:bodyPr/>
          <a:lstStyle/>
          <a:p>
            <a:r>
              <a:rPr lang="zh-CN" altLang="en-US">
                <a:sym typeface="+mn-ea"/>
              </a:rPr>
              <a:t>通过验证集的方法，对所有候选的标签词进行验证，挑选输出概率最高的</a:t>
            </a:r>
          </a:p>
          <a:p>
            <a:r>
              <a:rPr lang="zh-CN" altLang="en-US">
                <a:sym typeface="+mn-ea"/>
              </a:rPr>
              <a:t>给定获得的候选标签词</a:t>
            </a:r>
          </a:p>
          <a:p>
            <a:r>
              <a:rPr lang="zh-CN" altLang="en-US">
                <a:sym typeface="+mn-ea"/>
              </a:rPr>
              <a:t>并在标签词前后添加填充位或（作者列出了三种填充位的方法，如上图），然后将其喂入T5模型中，自动为和生成序列</a:t>
            </a:r>
          </a:p>
          <a:p>
            <a:r>
              <a:rPr lang="zh-CN" altLang="en-US">
                <a:sym typeface="+mn-ea"/>
              </a:rPr>
              <a:t>最后将标签词（great或terrible）转换为[MASK]标签，形成多个模板</a:t>
            </a:r>
          </a:p>
          <a:p>
            <a:r>
              <a:rPr lang="zh-CN" altLang="en-US">
                <a:sym typeface="+mn-ea"/>
              </a:rPr>
              <a:t>采用集束搜索来解码生成多个候选模板，然后对每一个候选模板利用dev集微调、选择其中一个最佳模板</a:t>
            </a:r>
          </a:p>
          <a:p>
            <a:endParaRPr lang="zh-CN" altLang="en-US">
              <a:sym typeface="+mn-ea"/>
            </a:endParaRPr>
          </a:p>
          <a:p>
            <a:endParaRPr lang="zh-CN" altLang="en-US">
              <a:sym typeface="+mn-ea"/>
            </a:endParaRPr>
          </a:p>
          <a:p>
            <a:r>
              <a:rPr lang="zh-CN" altLang="en-US">
                <a:sym typeface="+mn-ea"/>
              </a:rPr>
              <a:t>T5去填充占位符&lt;X&gt;和&lt;Y&gt;</a:t>
            </a:r>
            <a:endParaRPr lang="zh-CN" altLang="en-US"/>
          </a:p>
          <a:p>
            <a:r>
              <a:rPr lang="zh-CN" altLang="en-US">
                <a:sym typeface="+mn-ea"/>
              </a:rPr>
              <a:t>对于每个输入，从每个类别中随机采样一个样本示例，最终将所有类别下的采样示例进行拼接输入；对于每个输入，在每个类别中，通过与Sentence-BERT进行相似度计算</a:t>
            </a:r>
            <a:r>
              <a:rPr lang="en-US" altLang="zh-CN">
                <a:sym typeface="+mn-ea"/>
              </a:rPr>
              <a:t>(</a:t>
            </a:r>
            <a:r>
              <a:rPr lang="zh-CN" altLang="en-US">
                <a:sym typeface="+mn-ea"/>
              </a:rPr>
              <a:t>余弦相似度</a:t>
            </a:r>
            <a:r>
              <a:rPr lang="en-US" altLang="zh-CN">
                <a:sym typeface="+mn-ea"/>
              </a:rPr>
              <a:t>)</a:t>
            </a:r>
            <a:r>
              <a:rPr lang="zh-CN" altLang="en-US">
                <a:sym typeface="+mn-ea"/>
              </a:rPr>
              <a:t>、并从排序得分的top50%中随机选择一个样本示例。</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31"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zh-CN" altLang="en-US" noProof="1"/>
              <a:t>单击此处编辑母版标题样式</a:t>
            </a:r>
            <a:endParaRPr lang="de-DE" noProof="1"/>
          </a:p>
        </p:txBody>
      </p:sp>
      <p:sp>
        <p:nvSpPr>
          <p:cNvPr id="111632"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panose="05000000000000000000" pitchFamily="2" charset="2"/>
              <a:buNone/>
              <a:defRPr sz="2400"/>
            </a:lvl1pPr>
          </a:lstStyle>
          <a:p>
            <a:r>
              <a:rPr lang="zh-CN" altLang="en-US" noProof="1"/>
              <a:t>单击此处编辑母版副标题样式</a:t>
            </a:r>
            <a:endParaRPr lang="de-D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p:cNvSpPr>
            <a:spLocks noGrp="1"/>
          </p:cNvSpPr>
          <p:nvPr>
            <p:ph type="dt" sz="half" idx="10"/>
          </p:nvPr>
        </p:nvSpPr>
        <p:spPr/>
        <p:txBody>
          <a:bodyPr/>
          <a:lstStyle>
            <a:lvl1pPr>
              <a:defRPr/>
            </a:lvl1pPr>
          </a:lstStyle>
          <a:p>
            <a:pPr>
              <a:defRPr/>
            </a:pPr>
            <a:fld id="{DF6437D4-5A81-45CD-9FAF-8A7EDDABEFF2}" type="datetime1">
              <a:rPr lang="zh-CN" altLang="en-US"/>
              <a:t>2022/3/22</a:t>
            </a:fld>
            <a:endParaRPr lang="zh-CN" altLang="en-US"/>
          </a:p>
        </p:txBody>
      </p:sp>
      <p:sp>
        <p:nvSpPr>
          <p:cNvPr id="5" name="灯片编号占位符 10"/>
          <p:cNvSpPr>
            <a:spLocks noGrp="1"/>
          </p:cNvSpPr>
          <p:nvPr>
            <p:ph type="sldNum" sz="quarter" idx="11"/>
          </p:nvPr>
        </p:nvSpPr>
        <p:spPr/>
        <p:txBody>
          <a:bodyPr/>
          <a:lstStyle>
            <a:lvl1pPr>
              <a:defRPr/>
            </a:lvl1pPr>
          </a:lstStyle>
          <a:p>
            <a:pPr>
              <a:defRPr/>
            </a:pPr>
            <a:fld id="{C8254F18-8768-452F-8E27-06F2429EDC89}" type="slidenum">
              <a:rPr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p:cNvSpPr>
            <a:spLocks noGrp="1"/>
          </p:cNvSpPr>
          <p:nvPr>
            <p:ph type="dt" sz="half" idx="10"/>
          </p:nvPr>
        </p:nvSpPr>
        <p:spPr/>
        <p:txBody>
          <a:bodyPr/>
          <a:lstStyle>
            <a:lvl1pPr>
              <a:defRPr/>
            </a:lvl1pPr>
          </a:lstStyle>
          <a:p>
            <a:pPr>
              <a:defRPr/>
            </a:pPr>
            <a:fld id="{168ED4C6-3D1F-49F0-AA6A-2B8876B81A3C}" type="datetime1">
              <a:rPr lang="zh-CN" altLang="en-US"/>
              <a:t>2022/3/22</a:t>
            </a:fld>
            <a:endParaRPr lang="zh-CN" altLang="en-US"/>
          </a:p>
        </p:txBody>
      </p:sp>
      <p:sp>
        <p:nvSpPr>
          <p:cNvPr id="5" name="灯片编号占位符 10"/>
          <p:cNvSpPr>
            <a:spLocks noGrp="1"/>
          </p:cNvSpPr>
          <p:nvPr>
            <p:ph type="sldNum" sz="quarter" idx="11"/>
          </p:nvPr>
        </p:nvSpPr>
        <p:spPr/>
        <p:txBody>
          <a:bodyPr/>
          <a:lstStyle>
            <a:lvl1pPr>
              <a:defRPr/>
            </a:lvl1pPr>
          </a:lstStyle>
          <a:p>
            <a:pPr>
              <a:defRPr/>
            </a:pPr>
            <a:fld id="{01426C32-71D7-4BEF-AFDC-5FF16B65BAFA}" type="slidenum">
              <a:rPr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p:cNvSpPr>
            <a:spLocks noGrp="1"/>
          </p:cNvSpPr>
          <p:nvPr>
            <p:ph type="dt" sz="half" idx="10"/>
          </p:nvPr>
        </p:nvSpPr>
        <p:spPr/>
        <p:txBody>
          <a:bodyPr/>
          <a:lstStyle>
            <a:lvl1pPr>
              <a:defRPr/>
            </a:lvl1pPr>
          </a:lstStyle>
          <a:p>
            <a:pPr>
              <a:defRPr/>
            </a:pPr>
            <a:fld id="{A0EAB186-2FBC-4272-955E-83A5E83A4BB4}" type="datetime1">
              <a:rPr lang="zh-CN" altLang="en-US"/>
              <a:t>2022/3/22</a:t>
            </a:fld>
            <a:endParaRPr lang="zh-CN" altLang="en-US"/>
          </a:p>
        </p:txBody>
      </p:sp>
      <p:sp>
        <p:nvSpPr>
          <p:cNvPr id="5" name="灯片编号占位符 10"/>
          <p:cNvSpPr>
            <a:spLocks noGrp="1"/>
          </p:cNvSpPr>
          <p:nvPr>
            <p:ph type="sldNum" sz="quarter" idx="11"/>
          </p:nvPr>
        </p:nvSpPr>
        <p:spPr/>
        <p:txBody>
          <a:bodyPr/>
          <a:lstStyle>
            <a:lvl1pPr>
              <a:defRPr/>
            </a:lvl1pPr>
          </a:lstStyle>
          <a:p>
            <a:pPr>
              <a:defRPr/>
            </a:pPr>
            <a:fld id="{DA84E0C1-7A86-440D-B273-E1260DC6727E}" type="slidenum">
              <a:rPr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9"/>
          <p:cNvSpPr>
            <a:spLocks noGrp="1"/>
          </p:cNvSpPr>
          <p:nvPr>
            <p:ph type="dt" sz="half" idx="10"/>
          </p:nvPr>
        </p:nvSpPr>
        <p:spPr/>
        <p:txBody>
          <a:bodyPr/>
          <a:lstStyle>
            <a:lvl1pPr>
              <a:defRPr/>
            </a:lvl1pPr>
          </a:lstStyle>
          <a:p>
            <a:pPr>
              <a:defRPr/>
            </a:pPr>
            <a:fld id="{B1063F43-9DA8-4998-9E44-A15C93571D1A}" type="datetime1">
              <a:rPr lang="zh-CN" altLang="en-US"/>
              <a:t>2022/3/22</a:t>
            </a:fld>
            <a:endParaRPr lang="zh-CN" altLang="en-US"/>
          </a:p>
        </p:txBody>
      </p:sp>
      <p:sp>
        <p:nvSpPr>
          <p:cNvPr id="5" name="灯片编号占位符 10"/>
          <p:cNvSpPr>
            <a:spLocks noGrp="1"/>
          </p:cNvSpPr>
          <p:nvPr>
            <p:ph type="sldNum" sz="quarter" idx="11"/>
          </p:nvPr>
        </p:nvSpPr>
        <p:spPr/>
        <p:txBody>
          <a:bodyPr/>
          <a:lstStyle>
            <a:lvl1pPr>
              <a:defRPr/>
            </a:lvl1pPr>
          </a:lstStyle>
          <a:p>
            <a:pPr>
              <a:defRPr/>
            </a:pPr>
            <a:fld id="{69188CCF-53F7-401E-A4C3-6930986B1C7B}" type="slidenum">
              <a:rPr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9"/>
          <p:cNvSpPr>
            <a:spLocks noGrp="1"/>
          </p:cNvSpPr>
          <p:nvPr>
            <p:ph type="dt" sz="half" idx="10"/>
          </p:nvPr>
        </p:nvSpPr>
        <p:spPr/>
        <p:txBody>
          <a:bodyPr/>
          <a:lstStyle>
            <a:lvl1pPr>
              <a:defRPr/>
            </a:lvl1pPr>
          </a:lstStyle>
          <a:p>
            <a:pPr>
              <a:defRPr/>
            </a:pPr>
            <a:fld id="{F2EBB1FC-250A-42F0-81BC-CC709D4DCD3D}" type="datetime1">
              <a:rPr lang="zh-CN" altLang="en-US"/>
              <a:t>2022/3/22</a:t>
            </a:fld>
            <a:endParaRPr lang="zh-CN" altLang="en-US"/>
          </a:p>
        </p:txBody>
      </p:sp>
      <p:sp>
        <p:nvSpPr>
          <p:cNvPr id="6" name="灯片编号占位符 10"/>
          <p:cNvSpPr>
            <a:spLocks noGrp="1"/>
          </p:cNvSpPr>
          <p:nvPr>
            <p:ph type="sldNum" sz="quarter" idx="11"/>
          </p:nvPr>
        </p:nvSpPr>
        <p:spPr/>
        <p:txBody>
          <a:bodyPr/>
          <a:lstStyle>
            <a:lvl1pPr>
              <a:defRPr/>
            </a:lvl1pPr>
          </a:lstStyle>
          <a:p>
            <a:pPr>
              <a:defRPr/>
            </a:pPr>
            <a:fld id="{E609061F-C7F1-436A-AA48-30B7FACA5130}" type="slidenum">
              <a:rPr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9"/>
          <p:cNvSpPr>
            <a:spLocks noGrp="1"/>
          </p:cNvSpPr>
          <p:nvPr>
            <p:ph type="dt" sz="half" idx="10"/>
          </p:nvPr>
        </p:nvSpPr>
        <p:spPr/>
        <p:txBody>
          <a:bodyPr/>
          <a:lstStyle>
            <a:lvl1pPr>
              <a:defRPr/>
            </a:lvl1pPr>
          </a:lstStyle>
          <a:p>
            <a:pPr>
              <a:defRPr/>
            </a:pPr>
            <a:fld id="{54B86908-E171-4381-84F2-1CACDDB82F03}" type="datetime1">
              <a:rPr lang="zh-CN" altLang="en-US"/>
              <a:t>2022/3/22</a:t>
            </a:fld>
            <a:endParaRPr lang="zh-CN" altLang="en-US"/>
          </a:p>
        </p:txBody>
      </p:sp>
      <p:sp>
        <p:nvSpPr>
          <p:cNvPr id="8" name="灯片编号占位符 10"/>
          <p:cNvSpPr>
            <a:spLocks noGrp="1"/>
          </p:cNvSpPr>
          <p:nvPr>
            <p:ph type="sldNum" sz="quarter" idx="11"/>
          </p:nvPr>
        </p:nvSpPr>
        <p:spPr/>
        <p:txBody>
          <a:bodyPr/>
          <a:lstStyle>
            <a:lvl1pPr>
              <a:defRPr/>
            </a:lvl1pPr>
          </a:lstStyle>
          <a:p>
            <a:pPr>
              <a:defRPr/>
            </a:pPr>
            <a:fld id="{C65F512C-9344-4072-BA5D-2E93A15166F6}" type="slidenum">
              <a:rPr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9"/>
          <p:cNvSpPr>
            <a:spLocks noGrp="1"/>
          </p:cNvSpPr>
          <p:nvPr>
            <p:ph type="dt" sz="half" idx="10"/>
          </p:nvPr>
        </p:nvSpPr>
        <p:spPr/>
        <p:txBody>
          <a:bodyPr/>
          <a:lstStyle>
            <a:lvl1pPr>
              <a:defRPr/>
            </a:lvl1pPr>
          </a:lstStyle>
          <a:p>
            <a:pPr>
              <a:defRPr/>
            </a:pPr>
            <a:fld id="{D86C09C7-117D-4CDC-A043-7148777F7C95}" type="datetime1">
              <a:rPr lang="zh-CN" altLang="en-US"/>
              <a:t>2022/3/22</a:t>
            </a:fld>
            <a:endParaRPr lang="zh-CN" altLang="en-US"/>
          </a:p>
        </p:txBody>
      </p:sp>
      <p:sp>
        <p:nvSpPr>
          <p:cNvPr id="4" name="灯片编号占位符 10"/>
          <p:cNvSpPr>
            <a:spLocks noGrp="1"/>
          </p:cNvSpPr>
          <p:nvPr>
            <p:ph type="sldNum" sz="quarter" idx="11"/>
          </p:nvPr>
        </p:nvSpPr>
        <p:spPr/>
        <p:txBody>
          <a:bodyPr/>
          <a:lstStyle>
            <a:lvl1pPr>
              <a:defRPr/>
            </a:lvl1pPr>
          </a:lstStyle>
          <a:p>
            <a:pPr>
              <a:defRPr/>
            </a:pPr>
            <a:fld id="{4A25580F-3680-427F-B7AF-5459E3A210E3}" type="slidenum">
              <a:rPr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C563DCD7-0611-47E0-9923-20B6328EB769}" type="datetime1">
              <a:rPr lang="zh-CN" altLang="en-US"/>
              <a:t>2022/3/22</a:t>
            </a:fld>
            <a:endParaRPr lang="zh-CN" altLang="en-US"/>
          </a:p>
        </p:txBody>
      </p:sp>
      <p:sp>
        <p:nvSpPr>
          <p:cNvPr id="3" name="灯片编号占位符 10"/>
          <p:cNvSpPr>
            <a:spLocks noGrp="1"/>
          </p:cNvSpPr>
          <p:nvPr>
            <p:ph type="sldNum" sz="quarter" idx="11"/>
          </p:nvPr>
        </p:nvSpPr>
        <p:spPr/>
        <p:txBody>
          <a:bodyPr/>
          <a:lstStyle>
            <a:lvl1pPr>
              <a:defRPr/>
            </a:lvl1pPr>
          </a:lstStyle>
          <a:p>
            <a:pPr>
              <a:defRPr/>
            </a:pPr>
            <a:fld id="{74FEB92D-97A5-4AFC-BCD8-5FF711ABE5D6}" type="slidenum">
              <a:rPr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9"/>
          <p:cNvSpPr>
            <a:spLocks noGrp="1"/>
          </p:cNvSpPr>
          <p:nvPr>
            <p:ph type="dt" sz="half" idx="10"/>
          </p:nvPr>
        </p:nvSpPr>
        <p:spPr/>
        <p:txBody>
          <a:bodyPr/>
          <a:lstStyle>
            <a:lvl1pPr>
              <a:defRPr/>
            </a:lvl1pPr>
          </a:lstStyle>
          <a:p>
            <a:pPr>
              <a:defRPr/>
            </a:pPr>
            <a:fld id="{75C0A33F-4012-437D-846B-B20117006E68}" type="datetime1">
              <a:rPr lang="zh-CN" altLang="en-US"/>
              <a:t>2022/3/22</a:t>
            </a:fld>
            <a:endParaRPr lang="zh-CN" altLang="en-US"/>
          </a:p>
        </p:txBody>
      </p:sp>
      <p:sp>
        <p:nvSpPr>
          <p:cNvPr id="6" name="灯片编号占位符 10"/>
          <p:cNvSpPr>
            <a:spLocks noGrp="1"/>
          </p:cNvSpPr>
          <p:nvPr>
            <p:ph type="sldNum" sz="quarter" idx="11"/>
          </p:nvPr>
        </p:nvSpPr>
        <p:spPr/>
        <p:txBody>
          <a:bodyPr/>
          <a:lstStyle>
            <a:lvl1pPr>
              <a:defRPr/>
            </a:lvl1pPr>
          </a:lstStyle>
          <a:p>
            <a:pPr>
              <a:defRPr/>
            </a:pPr>
            <a:fld id="{9F505174-EECA-4C51-B619-EAD7097C2140}" type="slidenum">
              <a:rPr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9"/>
          <p:cNvSpPr>
            <a:spLocks noGrp="1"/>
          </p:cNvSpPr>
          <p:nvPr>
            <p:ph type="dt" sz="half" idx="10"/>
          </p:nvPr>
        </p:nvSpPr>
        <p:spPr/>
        <p:txBody>
          <a:bodyPr/>
          <a:lstStyle>
            <a:lvl1pPr>
              <a:defRPr/>
            </a:lvl1pPr>
          </a:lstStyle>
          <a:p>
            <a:pPr>
              <a:defRPr/>
            </a:pPr>
            <a:fld id="{DF190F51-4AF9-4655-B1A0-B5B9A72F537E}" type="datetime1">
              <a:rPr lang="zh-CN" altLang="en-US"/>
              <a:t>2022/3/22</a:t>
            </a:fld>
            <a:endParaRPr lang="zh-CN" altLang="en-US"/>
          </a:p>
        </p:txBody>
      </p:sp>
      <p:sp>
        <p:nvSpPr>
          <p:cNvPr id="6" name="灯片编号占位符 10"/>
          <p:cNvSpPr>
            <a:spLocks noGrp="1"/>
          </p:cNvSpPr>
          <p:nvPr>
            <p:ph type="sldNum" sz="quarter" idx="11"/>
          </p:nvPr>
        </p:nvSpPr>
        <p:spPr/>
        <p:txBody>
          <a:bodyPr/>
          <a:lstStyle>
            <a:lvl1pPr>
              <a:defRPr/>
            </a:lvl1pPr>
          </a:lstStyle>
          <a:p>
            <a:pPr>
              <a:defRPr/>
            </a:pPr>
            <a:fld id="{28EC5F60-5DF2-443C-9E2B-4793EE3C92BA}" type="slidenum">
              <a:rPr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4294967295"/>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de-DE" altLang="zh-CN"/>
              <a:t>Textmasterformate durch Klicken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027" name="Rectangle 7"/>
          <p:cNvSpPr>
            <a:spLocks noGrp="1" noChangeArrowheads="1"/>
          </p:cNvSpPr>
          <p:nvPr>
            <p:ph type="title" idx="9"/>
          </p:nvPr>
        </p:nvSpPr>
        <p:spPr bwMode="auto">
          <a:xfrm>
            <a:off x="300038" y="25241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de-DE" altLang="zh-CN"/>
              <a:t>Klicken Sie, um das Titelformat zu bearbeiten</a:t>
            </a:r>
          </a:p>
        </p:txBody>
      </p:sp>
      <p:pic>
        <p:nvPicPr>
          <p:cNvPr id="1028" name="图片 6"/>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815138" y="5986463"/>
            <a:ext cx="890587"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31125" y="6248400"/>
            <a:ext cx="12715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9"/>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buFontTx/>
              <a:buNone/>
              <a:defRPr sz="1300">
                <a:solidFill>
                  <a:srgbClr val="898989"/>
                </a:solidFill>
                <a:latin typeface="Arial" panose="020B0604020202020204" pitchFamily="34" charset="0"/>
                <a:ea typeface="宋体" panose="02010600030101010101" pitchFamily="2" charset="-122"/>
                <a:cs typeface="Arial" panose="020B0604020202020204" pitchFamily="34" charset="0"/>
              </a:defRPr>
            </a:lvl1pPr>
          </a:lstStyle>
          <a:p>
            <a:pPr>
              <a:defRPr/>
            </a:pPr>
            <a:fld id="{585A2C83-E2F2-4221-BD5B-18F3A5DA2AC8}" type="datetime1">
              <a:rPr lang="zh-CN" altLang="en-US"/>
              <a:t>2022/3/22</a:t>
            </a:fld>
            <a:endParaRPr lang="zh-CN" altLang="en-US"/>
          </a:p>
        </p:txBody>
      </p:sp>
      <p:sp>
        <p:nvSpPr>
          <p:cNvPr id="11" name="灯片编号占位符 10"/>
          <p:cNvSpPr>
            <a:spLocks noGrp="1"/>
          </p:cNvSpPr>
          <p:nvPr>
            <p:ph type="sldNum" sz="quarter" idx="4"/>
          </p:nvPr>
        </p:nvSpPr>
        <p:spPr>
          <a:xfrm>
            <a:off x="2646363" y="6345238"/>
            <a:ext cx="2133600" cy="365125"/>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1300" noProof="1">
                <a:solidFill>
                  <a:srgbClr val="898989"/>
                </a:solidFill>
                <a:ea typeface="宋体" panose="02010600030101010101" pitchFamily="2" charset="-122"/>
              </a:defRPr>
            </a:lvl1pPr>
          </a:lstStyle>
          <a:p>
            <a:pPr>
              <a:defRPr/>
            </a:pPr>
            <a:fld id="{4311FC1F-D8FF-4124-83DE-584F0802763E}" type="slidenum">
              <a:rPr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mn-lt"/>
          <a:ea typeface="+mn-ea"/>
          <a:cs typeface="+mn-cs"/>
        </a:defRPr>
      </a:lvl1pPr>
      <a:lvl2pPr marL="444500" indent="-262255" algn="l" rtl="0" eaLnBrk="0" fontAlgn="base" hangingPunct="0">
        <a:spcBef>
          <a:spcPct val="0"/>
        </a:spcBef>
        <a:spcAft>
          <a:spcPct val="40000"/>
        </a:spcAft>
        <a:buChar char="–"/>
        <a:defRPr sz="2800">
          <a:solidFill>
            <a:schemeClr val="tx1"/>
          </a:solidFill>
          <a:latin typeface="+mn-lt"/>
          <a:cs typeface="+mn-cs"/>
        </a:defRPr>
      </a:lvl2pPr>
      <a:lvl3pPr marL="720725" indent="-274955" algn="l" rtl="0" eaLnBrk="0" fontAlgn="base" hangingPunct="0">
        <a:spcBef>
          <a:spcPct val="0"/>
        </a:spcBef>
        <a:spcAft>
          <a:spcPct val="40000"/>
        </a:spcAft>
        <a:buChar char="•"/>
        <a:defRPr sz="2400">
          <a:solidFill>
            <a:schemeClr val="tx1"/>
          </a:solidFill>
          <a:latin typeface="+mn-lt"/>
          <a:cs typeface="+mn-cs"/>
        </a:defRPr>
      </a:lvl3pPr>
      <a:lvl4pPr marL="987425" indent="-265430" algn="l" rtl="0" eaLnBrk="0" fontAlgn="base" hangingPunct="0">
        <a:spcBef>
          <a:spcPct val="0"/>
        </a:spcBef>
        <a:spcAft>
          <a:spcPct val="40000"/>
        </a:spcAft>
        <a:buChar char="–"/>
        <a:defRPr sz="2000">
          <a:solidFill>
            <a:schemeClr val="tx1"/>
          </a:solidFill>
          <a:latin typeface="+mn-lt"/>
          <a:cs typeface="+mn-cs"/>
        </a:defRPr>
      </a:lvl4pPr>
      <a:lvl5pPr marL="1254125" indent="-265430" algn="l" rtl="0" eaLnBrk="0" fontAlgn="base" hangingPunct="0">
        <a:spcBef>
          <a:spcPct val="0"/>
        </a:spcBef>
        <a:spcAft>
          <a:spcPct val="40000"/>
        </a:spcAft>
        <a:buChar char="»"/>
        <a:defRPr sz="2000">
          <a:solidFill>
            <a:schemeClr val="tx1"/>
          </a:solidFill>
          <a:latin typeface="+mn-lt"/>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ctrTitle"/>
          </p:nvPr>
        </p:nvSpPr>
        <p:spPr>
          <a:xfrm>
            <a:off x="463463" y="1227551"/>
            <a:ext cx="8310148" cy="2261774"/>
          </a:xfrm>
        </p:spPr>
        <p:txBody>
          <a:bodyPr/>
          <a:lstStyle/>
          <a:p>
            <a:r>
              <a:rPr lang="en-US" altLang="zh-CN"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Article Reranking by Memory-Enhanced Key Sentence Matching</a:t>
            </a:r>
            <a:br>
              <a:rPr lang="en-US" altLang="zh-CN"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br>
            <a:r>
              <a:rPr lang="en-US" altLang="zh-CN"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for Detecting Previously Fact-Checked Claims</a:t>
            </a:r>
            <a:endParaRPr lang="zh-CN" alt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endParaRPr>
          </a:p>
        </p:txBody>
      </p:sp>
      <p:sp>
        <p:nvSpPr>
          <p:cNvPr id="3" name="标题 1"/>
          <p:cNvSpPr txBox="1">
            <a:spLocks noChangeArrowheads="1"/>
          </p:cNvSpPr>
          <p:nvPr/>
        </p:nvSpPr>
        <p:spPr bwMode="auto">
          <a:xfrm>
            <a:off x="6580138" y="4098189"/>
            <a:ext cx="18954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lstStyle>
            <a:lvl1pPr algn="l" rtl="0" eaLnBrk="0" fontAlgn="base" hangingPunct="0">
              <a:lnSpc>
                <a:spcPct val="110000"/>
              </a:lnSpc>
              <a:spcBef>
                <a:spcPct val="0"/>
              </a:spcBef>
              <a:spcAft>
                <a:spcPct val="0"/>
              </a:spcAft>
              <a:defRPr sz="32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a:lstStyle>
          <a:p>
            <a:pPr>
              <a:defRPr/>
            </a:pPr>
            <a:r>
              <a:rPr lang="en-US" altLang="zh-CN" sz="2800" dirty="0">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贺彦程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017270" y="1232535"/>
            <a:ext cx="6336665" cy="3769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735" y="2967990"/>
            <a:ext cx="5588000" cy="922020"/>
          </a:xfrm>
          <a:prstGeom prst="rect">
            <a:avLst/>
          </a:prstGeom>
          <a:noFill/>
        </p:spPr>
        <p:txBody>
          <a:bodyPr wrap="square" rtlCol="0" anchor="t">
            <a:spAutoFit/>
          </a:bodyPr>
          <a:lstStyle/>
          <a:p>
            <a:r>
              <a:rPr lang="zh-CN" altLang="en-US" sz="1800">
                <a:latin typeface="微软雅黑" panose="020B0503020204020204" charset="-122"/>
                <a:ea typeface="微软雅黑" panose="020B0503020204020204" charset="-122"/>
                <a:cs typeface="微软雅黑" panose="020B0503020204020204" charset="-122"/>
              </a:rPr>
              <a:t>在小样本条件下，LM-BFF可大幅领先标准微调</a:t>
            </a:r>
          </a:p>
          <a:p>
            <a:endParaRPr lang="zh-CN" altLang="en-US" sz="1800">
              <a:latin typeface="微软雅黑" panose="020B0503020204020204" charset="-122"/>
              <a:ea typeface="微软雅黑" panose="020B0503020204020204" charset="-122"/>
              <a:cs typeface="微软雅黑" panose="020B0503020204020204" charset="-122"/>
            </a:endParaRPr>
          </a:p>
          <a:p>
            <a:endParaRPr lang="zh-CN" altLang="en-US" sz="180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3"/>
          <a:stretch>
            <a:fillRect/>
          </a:stretch>
        </p:blipFill>
        <p:spPr>
          <a:xfrm>
            <a:off x="0" y="0"/>
            <a:ext cx="9176385" cy="2802255"/>
          </a:xfrm>
          <a:prstGeom prst="rect">
            <a:avLst/>
          </a:prstGeom>
        </p:spPr>
      </p:pic>
      <p:pic>
        <p:nvPicPr>
          <p:cNvPr id="6" name="图片 5"/>
          <p:cNvPicPr>
            <a:picLocks noChangeAspect="1"/>
          </p:cNvPicPr>
          <p:nvPr/>
        </p:nvPicPr>
        <p:blipFill>
          <a:blip r:embed="rId4"/>
          <a:stretch>
            <a:fillRect/>
          </a:stretch>
        </p:blipFill>
        <p:spPr>
          <a:xfrm>
            <a:off x="956310" y="3503295"/>
            <a:ext cx="5878195" cy="3112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《GPT Understands, Too》</a:t>
            </a:r>
          </a:p>
        </p:txBody>
      </p:sp>
      <p:sp>
        <p:nvSpPr>
          <p:cNvPr id="4" name="文本框 3"/>
          <p:cNvSpPr txBox="1"/>
          <p:nvPr/>
        </p:nvSpPr>
        <p:spPr>
          <a:xfrm>
            <a:off x="0" y="1239520"/>
            <a:ext cx="8910320" cy="706755"/>
          </a:xfrm>
          <a:prstGeom prst="rect">
            <a:avLst/>
          </a:prstGeom>
          <a:noFill/>
        </p:spPr>
        <p:txBody>
          <a:bodyPr wrap="square" rtlCol="0" anchor="t">
            <a:spAutoFit/>
          </a:bodyPr>
          <a:lstStyle/>
          <a:p>
            <a:r>
              <a:rPr lang="en-US" altLang="zh-CN"/>
              <a:t>p-tuning</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放弃了“模版由自然语言构成”这一常规要求，从而将模版的构建转化为连续参数优化问题</a:t>
            </a:r>
          </a:p>
        </p:txBody>
      </p:sp>
      <p:pic>
        <p:nvPicPr>
          <p:cNvPr id="6" name="图片 5"/>
          <p:cNvPicPr>
            <a:picLocks noChangeAspect="1"/>
          </p:cNvPicPr>
          <p:nvPr/>
        </p:nvPicPr>
        <p:blipFill>
          <a:blip r:embed="rId3"/>
          <a:stretch>
            <a:fillRect/>
          </a:stretch>
        </p:blipFill>
        <p:spPr>
          <a:xfrm>
            <a:off x="300355" y="2089150"/>
            <a:ext cx="8181975" cy="2105025"/>
          </a:xfrm>
          <a:prstGeom prst="rect">
            <a:avLst/>
          </a:prstGeom>
        </p:spPr>
      </p:pic>
      <p:sp>
        <p:nvSpPr>
          <p:cNvPr id="7" name="文本框 6"/>
          <p:cNvSpPr txBox="1"/>
          <p:nvPr/>
        </p:nvSpPr>
        <p:spPr>
          <a:xfrm>
            <a:off x="300355" y="4377690"/>
            <a:ext cx="5986780" cy="398780"/>
          </a:xfrm>
          <a:prstGeom prst="rect">
            <a:avLst/>
          </a:prstGeom>
          <a:noFill/>
        </p:spPr>
        <p:txBody>
          <a:bodyPr wrap="square" rtlCol="0" anchor="t">
            <a:spAutoFit/>
          </a:bodyPr>
          <a:lstStyle/>
          <a:p>
            <a:r>
              <a:rPr lang="zh-CN" altLang="en-US">
                <a:latin typeface="微软雅黑" panose="020B0503020204020204" charset="-122"/>
                <a:ea typeface="微软雅黑" panose="020B0503020204020204" charset="-122"/>
                <a:cs typeface="微软雅黑" panose="020B0503020204020204" charset="-122"/>
              </a:rPr>
              <a:t>将自然语言提示的token，替换为可训练的嵌入</a:t>
            </a:r>
          </a:p>
        </p:txBody>
      </p:sp>
      <p:sp>
        <p:nvSpPr>
          <p:cNvPr id="8" name="文本框 7"/>
          <p:cNvSpPr txBox="1"/>
          <p:nvPr/>
        </p:nvSpPr>
        <p:spPr>
          <a:xfrm>
            <a:off x="300355" y="4959985"/>
            <a:ext cx="7161530" cy="706755"/>
          </a:xfrm>
          <a:prstGeom prst="rect">
            <a:avLst/>
          </a:prstGeom>
          <a:noFill/>
        </p:spPr>
        <p:txBody>
          <a:bodyPr wrap="square" rtlCol="0" anchor="t">
            <a:spAutoFit/>
          </a:bodyPr>
          <a:lstStyle/>
          <a:p>
            <a:r>
              <a:rPr lang="zh-CN" altLang="en-US">
                <a:latin typeface="微软雅黑" panose="020B0503020204020204" charset="-122"/>
                <a:ea typeface="微软雅黑" panose="020B0503020204020204" charset="-122"/>
                <a:cs typeface="微软雅黑" panose="020B0503020204020204" charset="-122"/>
              </a:rPr>
              <a:t>P-tuning不会改变预先训练好的模型参数，而是通过找到更好的连续提示来调用存储的知识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框 3"/>
          <p:cNvSpPr txBox="1"/>
          <p:nvPr/>
        </p:nvSpPr>
        <p:spPr>
          <a:xfrm>
            <a:off x="109220" y="1373505"/>
            <a:ext cx="8881745" cy="706755"/>
          </a:xfrm>
          <a:prstGeom prst="rect">
            <a:avLst/>
          </a:prstGeom>
          <a:noFill/>
        </p:spPr>
        <p:txBody>
          <a:bodyPr wrap="square" rtlCol="0">
            <a:spAutoFit/>
          </a:bodyPr>
          <a:lstStyle/>
          <a:p>
            <a:r>
              <a:rPr lang="en-US" altLang="zh-CN"/>
              <a:t>few-shot: </a:t>
            </a:r>
            <a:r>
              <a:rPr lang="zh-CN" altLang="en-US"/>
              <a:t>固定整个模型权重，只优化[unused1]～[unused6]这几个token的Embedding</a:t>
            </a:r>
          </a:p>
        </p:txBody>
      </p:sp>
      <p:pic>
        <p:nvPicPr>
          <p:cNvPr id="7" name="图片 6"/>
          <p:cNvPicPr>
            <a:picLocks noChangeAspect="1"/>
          </p:cNvPicPr>
          <p:nvPr/>
        </p:nvPicPr>
        <p:blipFill>
          <a:blip r:embed="rId3"/>
          <a:stretch>
            <a:fillRect/>
          </a:stretch>
        </p:blipFill>
        <p:spPr>
          <a:xfrm>
            <a:off x="10160" y="2080260"/>
            <a:ext cx="9169400" cy="2216785"/>
          </a:xfrm>
          <a:prstGeom prst="rect">
            <a:avLst/>
          </a:prstGeom>
        </p:spPr>
      </p:pic>
      <p:sp>
        <p:nvSpPr>
          <p:cNvPr id="8" name="文本框 7"/>
          <p:cNvSpPr txBox="1"/>
          <p:nvPr/>
        </p:nvSpPr>
        <p:spPr>
          <a:xfrm>
            <a:off x="266700" y="4721225"/>
            <a:ext cx="8619490" cy="398780"/>
          </a:xfrm>
          <a:prstGeom prst="rect">
            <a:avLst/>
          </a:prstGeom>
          <a:noFill/>
        </p:spPr>
        <p:txBody>
          <a:bodyPr wrap="square" rtlCol="0">
            <a:spAutoFit/>
          </a:bodyPr>
          <a:lstStyle/>
          <a:p>
            <a:r>
              <a:rPr lang="zh-CN" altLang="en-US"/>
              <a:t>全数据集：放开所有权重微调</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a:t>
            </a:r>
          </a:p>
        </p:txBody>
      </p:sp>
      <p:sp>
        <p:nvSpPr>
          <p:cNvPr id="4" name="文本框 3"/>
          <p:cNvSpPr txBox="1"/>
          <p:nvPr/>
        </p:nvSpPr>
        <p:spPr>
          <a:xfrm>
            <a:off x="49530" y="1236345"/>
            <a:ext cx="3135630" cy="398780"/>
          </a:xfrm>
          <a:prstGeom prst="rect">
            <a:avLst/>
          </a:prstGeom>
          <a:noFill/>
        </p:spPr>
        <p:txBody>
          <a:bodyPr wrap="square" rtlCol="0">
            <a:spAutoFit/>
          </a:bodyPr>
          <a:lstStyle/>
          <a:p>
            <a:r>
              <a:rPr lang="en-US" altLang="zh-CN"/>
              <a:t>LAMA</a:t>
            </a:r>
          </a:p>
        </p:txBody>
      </p:sp>
      <p:pic>
        <p:nvPicPr>
          <p:cNvPr id="5" name="图片 4"/>
          <p:cNvPicPr>
            <a:picLocks noChangeAspect="1"/>
          </p:cNvPicPr>
          <p:nvPr/>
        </p:nvPicPr>
        <p:blipFill>
          <a:blip r:embed="rId3"/>
          <a:stretch>
            <a:fillRect/>
          </a:stretch>
        </p:blipFill>
        <p:spPr>
          <a:xfrm>
            <a:off x="712470" y="1828165"/>
            <a:ext cx="7455535" cy="32023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SuperGLUE</a:t>
            </a:r>
          </a:p>
        </p:txBody>
      </p:sp>
      <p:pic>
        <p:nvPicPr>
          <p:cNvPr id="7" name="图片 6"/>
          <p:cNvPicPr>
            <a:picLocks noChangeAspect="1"/>
          </p:cNvPicPr>
          <p:nvPr/>
        </p:nvPicPr>
        <p:blipFill>
          <a:blip r:embed="rId3"/>
          <a:stretch>
            <a:fillRect/>
          </a:stretch>
        </p:blipFill>
        <p:spPr>
          <a:xfrm>
            <a:off x="0" y="743585"/>
            <a:ext cx="9144000" cy="3197860"/>
          </a:xfrm>
          <a:prstGeom prst="rect">
            <a:avLst/>
          </a:prstGeom>
        </p:spPr>
      </p:pic>
      <p:pic>
        <p:nvPicPr>
          <p:cNvPr id="8" name="图片 7"/>
          <p:cNvPicPr>
            <a:picLocks noChangeAspect="1"/>
          </p:cNvPicPr>
          <p:nvPr/>
        </p:nvPicPr>
        <p:blipFill>
          <a:blip r:embed="rId4"/>
          <a:stretch>
            <a:fillRect/>
          </a:stretch>
        </p:blipFill>
        <p:spPr>
          <a:xfrm>
            <a:off x="45720" y="3830955"/>
            <a:ext cx="9053195" cy="3027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FewGLUE</a:t>
            </a:r>
          </a:p>
        </p:txBody>
      </p:sp>
      <p:pic>
        <p:nvPicPr>
          <p:cNvPr id="4" name="图片 3"/>
          <p:cNvPicPr>
            <a:picLocks noChangeAspect="1"/>
          </p:cNvPicPr>
          <p:nvPr/>
        </p:nvPicPr>
        <p:blipFill>
          <a:blip r:embed="rId3"/>
          <a:stretch>
            <a:fillRect/>
          </a:stretch>
        </p:blipFill>
        <p:spPr>
          <a:xfrm>
            <a:off x="-12065" y="1440180"/>
            <a:ext cx="9144000" cy="24695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355" y="1314450"/>
            <a:ext cx="3614420" cy="398780"/>
          </a:xfrm>
          <a:prstGeom prst="rect">
            <a:avLst/>
          </a:prstGeom>
          <a:noFill/>
        </p:spPr>
        <p:txBody>
          <a:bodyPr wrap="square" rtlCol="0" anchor="t">
            <a:spAutoFit/>
          </a:bodyPr>
          <a:lstStyle/>
          <a:p>
            <a:r>
              <a:rPr lang="zh-CN" altLang="en-US">
                <a:latin typeface="微软雅黑" panose="020B0503020204020204" charset="-122"/>
                <a:ea typeface="微软雅黑" panose="020B0503020204020204" charset="-122"/>
                <a:cs typeface="微软雅黑" panose="020B0503020204020204" charset="-122"/>
              </a:rPr>
              <a:t>为什么P-tuning会更好</a:t>
            </a:r>
            <a:r>
              <a:rPr lang="en-US" altLang="zh-CN">
                <a:latin typeface="微软雅黑" panose="020B0503020204020204" charset="-122"/>
                <a:ea typeface="微软雅黑" panose="020B0503020204020204" charset="-122"/>
                <a:cs typeface="微软雅黑" panose="020B0503020204020204" charset="-122"/>
              </a:rPr>
              <a:t>?</a:t>
            </a:r>
          </a:p>
        </p:txBody>
      </p:sp>
      <p:sp>
        <p:nvSpPr>
          <p:cNvPr id="5" name="文本框 4"/>
          <p:cNvSpPr txBox="1"/>
          <p:nvPr/>
        </p:nvSpPr>
        <p:spPr>
          <a:xfrm>
            <a:off x="4968240" y="1314450"/>
            <a:ext cx="2960370" cy="39878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更接近预训练任务</a:t>
            </a:r>
          </a:p>
        </p:txBody>
      </p:sp>
      <p:sp>
        <p:nvSpPr>
          <p:cNvPr id="7" name="文本框 6"/>
          <p:cNvSpPr txBox="1"/>
          <p:nvPr/>
        </p:nvSpPr>
        <p:spPr>
          <a:xfrm>
            <a:off x="125730" y="2426335"/>
            <a:ext cx="8694420" cy="1630045"/>
          </a:xfrm>
          <a:prstGeom prst="rect">
            <a:avLst/>
          </a:prstGeom>
          <a:noFill/>
        </p:spPr>
        <p:txBody>
          <a:bodyPr wrap="square" rtlCol="0" anchor="t">
            <a:spAutoFit/>
          </a:bodyPr>
          <a:lstStyle/>
          <a:p>
            <a:r>
              <a:rPr lang="zh-CN" altLang="en-US">
                <a:latin typeface="微软雅黑" panose="020B0503020204020204" charset="-122"/>
                <a:ea typeface="微软雅黑" panose="020B0503020204020204" charset="-122"/>
                <a:cs typeface="微软雅黑" panose="020B0503020204020204" charset="-122"/>
              </a:rPr>
              <a:t>本文介绍了P-tuning，它是一种模版的自动构建方法，而通过模版我们可以从语言模型中抽取知识，完成零样本、小样本等学习任务，并且效果往往还更好。借助P-tuning，GPT也能实现优秀的NLU效果，在SuperGLUE上的表现甚至超过了BERT。除此之外，P-tuning还一种在有限算力下调用大型预训练模型的有效方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55090" y="1221740"/>
            <a:ext cx="6196330" cy="44151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359410"/>
            <a:ext cx="9144000" cy="398780"/>
          </a:xfrm>
          <a:prstGeom prst="rect">
            <a:avLst/>
          </a:prstGeom>
          <a:noFill/>
        </p:spPr>
        <p:txBody>
          <a:bodyPr wrap="square" rtlCol="0" anchor="t">
            <a:spAutoFit/>
          </a:bodyPr>
          <a:lstStyle/>
          <a:p>
            <a:r>
              <a:rPr lang="zh-CN" altLang="en-US">
                <a:solidFill>
                  <a:schemeClr val="bg1"/>
                </a:solidFill>
              </a:rPr>
              <a:t>《CPT：Colorful Prompt Tuning for Pre-Training Vision-Language Models》</a:t>
            </a:r>
          </a:p>
        </p:txBody>
      </p:sp>
      <p:sp>
        <p:nvSpPr>
          <p:cNvPr id="5" name="文本框 4"/>
          <p:cNvSpPr txBox="1"/>
          <p:nvPr/>
        </p:nvSpPr>
        <p:spPr>
          <a:xfrm>
            <a:off x="0" y="1298575"/>
            <a:ext cx="6621145" cy="398780"/>
          </a:xfrm>
          <a:prstGeom prst="rect">
            <a:avLst/>
          </a:prstGeom>
          <a:noFill/>
        </p:spPr>
        <p:txBody>
          <a:bodyPr wrap="square" rtlCol="0" anchor="t">
            <a:spAutoFit/>
          </a:bodyPr>
          <a:lstStyle/>
          <a:p>
            <a:r>
              <a:rPr lang="zh-CN" altLang="en-US">
                <a:latin typeface="微软雅黑" panose="020B0503020204020204" charset="-122"/>
                <a:ea typeface="微软雅黑" panose="020B0503020204020204" charset="-122"/>
              </a:rPr>
              <a:t>跨模态提示调优Cross-modal Prompt Tuning</a:t>
            </a:r>
          </a:p>
        </p:txBody>
      </p:sp>
      <p:pic>
        <p:nvPicPr>
          <p:cNvPr id="6" name="图片 5"/>
          <p:cNvPicPr>
            <a:picLocks noChangeAspect="1"/>
          </p:cNvPicPr>
          <p:nvPr>
            <p:custDataLst>
              <p:tags r:id="rId1"/>
            </p:custDataLst>
          </p:nvPr>
        </p:nvPicPr>
        <p:blipFill>
          <a:blip r:embed="rId4"/>
          <a:stretch>
            <a:fillRect/>
          </a:stretch>
        </p:blipFill>
        <p:spPr>
          <a:xfrm>
            <a:off x="0" y="1697355"/>
            <a:ext cx="8343900" cy="3667125"/>
          </a:xfrm>
          <a:prstGeom prst="rect">
            <a:avLst/>
          </a:prstGeom>
        </p:spPr>
      </p:pic>
      <p:sp>
        <p:nvSpPr>
          <p:cNvPr id="7" name="文本框 6"/>
          <p:cNvSpPr txBox="1"/>
          <p:nvPr/>
        </p:nvSpPr>
        <p:spPr>
          <a:xfrm>
            <a:off x="324485" y="5483860"/>
            <a:ext cx="5216525" cy="398780"/>
          </a:xfrm>
          <a:prstGeom prst="rect">
            <a:avLst/>
          </a:prstGeom>
          <a:noFill/>
        </p:spPr>
        <p:txBody>
          <a:bodyPr wrap="square" rtlCol="0" anchor="t">
            <a:spAutoFit/>
          </a:bodyPr>
          <a:lstStyle/>
          <a:p>
            <a:r>
              <a:rPr lang="zh-CN" altLang="en-US"/>
              <a:t>&lt;Query Text&gt; is in [MASK] color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t>2022/3/22</a:t>
            </a:fld>
            <a:endParaRPr lang="zh-CN" altLang="en-US" sz="1300">
              <a:solidFill>
                <a:srgbClr val="898989"/>
              </a:solidFill>
              <a:ea typeface="宋体" panose="02010600030101010101" pitchFamily="2" charset="-122"/>
            </a:endParaRPr>
          </a:p>
        </p:txBody>
      </p:sp>
      <p:sp>
        <p:nvSpPr>
          <p:cNvPr id="6147" name="灯片编号占位符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t>2</a:t>
            </a:fld>
            <a:endParaRPr lang="zh-CN" altLang="en-US" sz="1300">
              <a:solidFill>
                <a:srgbClr val="898989"/>
              </a:solidFill>
            </a:endParaRPr>
          </a:p>
        </p:txBody>
      </p:sp>
      <p:sp>
        <p:nvSpPr>
          <p:cNvPr id="10" name="文本框 9"/>
          <p:cNvSpPr txBox="1"/>
          <p:nvPr/>
        </p:nvSpPr>
        <p:spPr>
          <a:xfrm>
            <a:off x="615462" y="1295566"/>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p:cNvSpPr txBox="1"/>
          <p:nvPr/>
        </p:nvSpPr>
        <p:spPr>
          <a:xfrm>
            <a:off x="239948" y="220494"/>
            <a:ext cx="7717277" cy="70675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prompt</a:t>
            </a:r>
          </a:p>
        </p:txBody>
      </p:sp>
      <p:sp>
        <p:nvSpPr>
          <p:cNvPr id="2" name="圆角矩形 1"/>
          <p:cNvSpPr/>
          <p:nvPr/>
        </p:nvSpPr>
        <p:spPr>
          <a:xfrm>
            <a:off x="5895975" y="1845945"/>
            <a:ext cx="2809240" cy="575945"/>
          </a:xfrm>
          <a:prstGeom prst="roundRect">
            <a:avLst/>
          </a:prstGeom>
          <a:noFill/>
          <a:ln w="38100" cap="flat" cmpd="sng" algn="ctr">
            <a:solidFill>
              <a:schemeClr val="bg2">
                <a:lumMod val="20000"/>
                <a:lumOff val="80000"/>
              </a:schemeClr>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4" name="文本框 3"/>
          <p:cNvSpPr txBox="1"/>
          <p:nvPr/>
        </p:nvSpPr>
        <p:spPr>
          <a:xfrm>
            <a:off x="6156960" y="1934210"/>
            <a:ext cx="2287270" cy="398780"/>
          </a:xfrm>
          <a:prstGeom prst="rect">
            <a:avLst/>
          </a:prstGeom>
          <a:noFill/>
        </p:spPr>
        <p:txBody>
          <a:bodyPr wrap="square" rtlCol="0">
            <a:spAutoFit/>
          </a:bodyPr>
          <a:lstStyle/>
          <a:p>
            <a:r>
              <a:rPr lang="zh-CN" altLang="en-US"/>
              <a:t>pre-train</a:t>
            </a:r>
            <a:r>
              <a:rPr lang="en-US" altLang="zh-CN"/>
              <a:t>+</a:t>
            </a:r>
            <a:r>
              <a:rPr lang="zh-CN" altLang="en-US"/>
              <a:t>fine-tune</a:t>
            </a:r>
          </a:p>
        </p:txBody>
      </p:sp>
      <p:sp>
        <p:nvSpPr>
          <p:cNvPr id="5" name="圆角矩形 4"/>
          <p:cNvSpPr/>
          <p:nvPr/>
        </p:nvSpPr>
        <p:spPr>
          <a:xfrm>
            <a:off x="5844540" y="3540125"/>
            <a:ext cx="2809240" cy="575945"/>
          </a:xfrm>
          <a:prstGeom prst="roundRect">
            <a:avLst/>
          </a:prstGeom>
          <a:noFill/>
          <a:ln w="38100" cap="flat" cmpd="sng" algn="ctr">
            <a:solidFill>
              <a:schemeClr val="bg2">
                <a:lumMod val="20000"/>
                <a:lumOff val="80000"/>
              </a:schemeClr>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186690" y="4761865"/>
            <a:ext cx="8769985" cy="706755"/>
          </a:xfrm>
          <a:prstGeom prst="rect">
            <a:avLst/>
          </a:prstGeom>
          <a:noFill/>
        </p:spPr>
        <p:txBody>
          <a:bodyPr wrap="square" rtlCol="0" anchor="t">
            <a:spAutoFit/>
          </a:bodyPr>
          <a:lstStyle/>
          <a:p>
            <a:r>
              <a:rPr lang="zh-CN" altLang="en-US"/>
              <a:t>“Prompting is the technique of making better use of the knowledge of the pre-trained model by adding additional prompts to the input.”</a:t>
            </a:r>
          </a:p>
        </p:txBody>
      </p:sp>
      <p:sp>
        <p:nvSpPr>
          <p:cNvPr id="8" name="文本框 7"/>
          <p:cNvSpPr txBox="1"/>
          <p:nvPr/>
        </p:nvSpPr>
        <p:spPr>
          <a:xfrm>
            <a:off x="6097270" y="3628390"/>
            <a:ext cx="2406650" cy="398780"/>
          </a:xfrm>
          <a:prstGeom prst="rect">
            <a:avLst/>
          </a:prstGeom>
          <a:noFill/>
        </p:spPr>
        <p:txBody>
          <a:bodyPr wrap="square" rtlCol="0">
            <a:spAutoFit/>
          </a:bodyPr>
          <a:lstStyle/>
          <a:p>
            <a:r>
              <a:rPr lang="en-US" altLang="zh-CN"/>
              <a:t>pre-train+prompt</a:t>
            </a:r>
          </a:p>
        </p:txBody>
      </p:sp>
      <p:sp>
        <p:nvSpPr>
          <p:cNvPr id="11" name="下箭头 10"/>
          <p:cNvSpPr/>
          <p:nvPr/>
        </p:nvSpPr>
        <p:spPr>
          <a:xfrm>
            <a:off x="7110730" y="2667635"/>
            <a:ext cx="379095" cy="626110"/>
          </a:xfrm>
          <a:prstGeom prst="downArrow">
            <a:avLst/>
          </a:prstGeom>
          <a:noFill/>
          <a:ln w="38100" cap="flat" cmpd="sng" algn="ctr">
            <a:solidFill>
              <a:schemeClr val="bg2">
                <a:lumMod val="20000"/>
                <a:lumOff val="80000"/>
              </a:schemeClr>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pic>
        <p:nvPicPr>
          <p:cNvPr id="101" name="图片 100"/>
          <p:cNvPicPr/>
          <p:nvPr/>
        </p:nvPicPr>
        <p:blipFill>
          <a:blip r:embed="rId3"/>
          <a:stretch>
            <a:fillRect/>
          </a:stretch>
        </p:blipFill>
        <p:spPr>
          <a:xfrm>
            <a:off x="186690" y="1746250"/>
            <a:ext cx="5068570" cy="241681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框 3"/>
          <p:cNvSpPr txBox="1"/>
          <p:nvPr/>
        </p:nvSpPr>
        <p:spPr>
          <a:xfrm>
            <a:off x="0" y="1272540"/>
            <a:ext cx="2540000" cy="398780"/>
          </a:xfrm>
          <a:prstGeom prst="rect">
            <a:avLst/>
          </a:prstGeom>
          <a:noFill/>
        </p:spPr>
        <p:txBody>
          <a:bodyPr wrap="square" rtlCol="0" anchor="t">
            <a:spAutoFit/>
          </a:bodyPr>
          <a:lstStyle/>
          <a:p>
            <a:r>
              <a:rPr lang="zh-CN" altLang="en-US"/>
              <a:t>prompt</a:t>
            </a:r>
          </a:p>
        </p:txBody>
      </p:sp>
      <p:sp>
        <p:nvSpPr>
          <p:cNvPr id="5" name="文本框 4"/>
          <p:cNvSpPr txBox="1"/>
          <p:nvPr/>
        </p:nvSpPr>
        <p:spPr>
          <a:xfrm>
            <a:off x="485140" y="1904365"/>
            <a:ext cx="6336665" cy="398780"/>
          </a:xfrm>
          <a:prstGeom prst="rect">
            <a:avLst/>
          </a:prstGeom>
          <a:noFill/>
        </p:spPr>
        <p:txBody>
          <a:bodyPr wrap="square" rtlCol="0" anchor="t">
            <a:spAutoFit/>
          </a:bodyPr>
          <a:lstStyle/>
          <a:p>
            <a:r>
              <a:rPr lang="zh-CN" altLang="en-US"/>
              <a:t>低资源场景 (few-shot/zero-shot)</a:t>
            </a:r>
          </a:p>
        </p:txBody>
      </p:sp>
      <p:sp>
        <p:nvSpPr>
          <p:cNvPr id="6" name="文本框 5"/>
          <p:cNvSpPr txBox="1"/>
          <p:nvPr/>
        </p:nvSpPr>
        <p:spPr>
          <a:xfrm>
            <a:off x="485140" y="2536190"/>
            <a:ext cx="5668010" cy="398780"/>
          </a:xfrm>
          <a:prstGeom prst="rect">
            <a:avLst/>
          </a:prstGeom>
          <a:noFill/>
        </p:spPr>
        <p:txBody>
          <a:bodyPr wrap="square" rtlCol="0" anchor="t">
            <a:spAutoFit/>
          </a:bodyPr>
          <a:lstStyle/>
          <a:p>
            <a:r>
              <a:rPr lang="zh-CN" altLang="en-US"/>
              <a:t>低算力场景 (parameter-efficient)</a:t>
            </a:r>
          </a:p>
        </p:txBody>
      </p:sp>
      <p:sp>
        <p:nvSpPr>
          <p:cNvPr id="7" name="文本框 6"/>
          <p:cNvSpPr txBox="1"/>
          <p:nvPr/>
        </p:nvSpPr>
        <p:spPr>
          <a:xfrm>
            <a:off x="485140" y="3168015"/>
            <a:ext cx="6588125" cy="398780"/>
          </a:xfrm>
          <a:prstGeom prst="rect">
            <a:avLst/>
          </a:prstGeom>
          <a:noFill/>
        </p:spPr>
        <p:txBody>
          <a:bodyPr wrap="square" rtlCol="0" anchor="t">
            <a:spAutoFit/>
          </a:bodyPr>
          <a:lstStyle/>
          <a:p>
            <a:r>
              <a:rPr lang="zh-CN" altLang="en-US"/>
              <a:t>统一场景(把各种各样的问题统一成一套 prompt)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208405"/>
            <a:ext cx="9143365" cy="706755"/>
          </a:xfrm>
          <a:prstGeom prst="rect">
            <a:avLst/>
          </a:prstGeom>
          <a:noFill/>
        </p:spPr>
        <p:txBody>
          <a:bodyPr wrap="square" rtlCol="0" anchor="t">
            <a:spAutoFit/>
          </a:bodyPr>
          <a:lstStyle/>
          <a:p>
            <a:r>
              <a:rPr lang="zh-CN" altLang="en-US"/>
              <a:t>《Label Verbalization and Entailment for Effective Zero- and Few-Shot Relation Extraction》</a:t>
            </a:r>
          </a:p>
        </p:txBody>
      </p:sp>
      <p:sp>
        <p:nvSpPr>
          <p:cNvPr id="5" name="文本框 4"/>
          <p:cNvSpPr txBox="1"/>
          <p:nvPr/>
        </p:nvSpPr>
        <p:spPr>
          <a:xfrm>
            <a:off x="635" y="2306320"/>
            <a:ext cx="9144000" cy="706755"/>
          </a:xfrm>
          <a:prstGeom prst="rect">
            <a:avLst/>
          </a:prstGeom>
          <a:noFill/>
        </p:spPr>
        <p:txBody>
          <a:bodyPr wrap="square" rtlCol="0" anchor="t">
            <a:spAutoFit/>
          </a:bodyPr>
          <a:lstStyle/>
          <a:p>
            <a:r>
              <a:rPr lang="zh-CN" altLang="en-US"/>
              <a:t>《SentiPrompt: Sentiment Knowledge Enhanced Prompt-Tuning for Aspect-Based Sentiment Analysis》</a:t>
            </a:r>
          </a:p>
        </p:txBody>
      </p:sp>
      <p:sp>
        <p:nvSpPr>
          <p:cNvPr id="6" name="文本框 5"/>
          <p:cNvSpPr txBox="1"/>
          <p:nvPr/>
        </p:nvSpPr>
        <p:spPr>
          <a:xfrm>
            <a:off x="0" y="3594100"/>
            <a:ext cx="9142095" cy="398780"/>
          </a:xfrm>
          <a:prstGeom prst="rect">
            <a:avLst/>
          </a:prstGeom>
          <a:noFill/>
        </p:spPr>
        <p:txBody>
          <a:bodyPr wrap="square" rtlCol="0" anchor="t">
            <a:spAutoFit/>
          </a:bodyPr>
          <a:lstStyle/>
          <a:p>
            <a:r>
              <a:rPr lang="zh-CN" altLang="en-US"/>
              <a:t>《Control Prefixes for Text Generation》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4D9C321E-5979-4F7A-8A48-1EB57EE203BD}" type="datetime1">
              <a:rPr lang="zh-CN" altLang="en-US" sz="1300" smtClean="0">
                <a:solidFill>
                  <a:srgbClr val="898989"/>
                </a:solidFill>
                <a:ea typeface="宋体" panose="02010600030101010101" pitchFamily="2" charset="-122"/>
              </a:rPr>
              <a:t>2022/3/22</a:t>
            </a:fld>
            <a:endParaRPr lang="zh-CN" altLang="en-US" sz="1300">
              <a:solidFill>
                <a:srgbClr val="898989"/>
              </a:solidFill>
              <a:ea typeface="宋体" panose="02010600030101010101" pitchFamily="2" charset="-122"/>
            </a:endParaRPr>
          </a:p>
        </p:txBody>
      </p:sp>
      <p:sp>
        <p:nvSpPr>
          <p:cNvPr id="7172" name="灯片编号占位符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F20980C3-703D-4A1B-91FA-B78FD78D420C}" type="slidenum">
              <a:rPr altLang="en-US" sz="1300" smtClean="0">
                <a:solidFill>
                  <a:srgbClr val="898989"/>
                </a:solidFill>
              </a:rPr>
              <a:t>22</a:t>
            </a:fld>
            <a:endParaRPr lang="zh-CN" altLang="en-US" sz="1300">
              <a:solidFill>
                <a:srgbClr val="898989"/>
              </a:solidFill>
            </a:endParaRPr>
          </a:p>
        </p:txBody>
      </p:sp>
      <p:sp>
        <p:nvSpPr>
          <p:cNvPr id="6" name="文本框 5"/>
          <p:cNvSpPr txBox="1"/>
          <p:nvPr/>
        </p:nvSpPr>
        <p:spPr>
          <a:xfrm>
            <a:off x="2410839" y="3048559"/>
            <a:ext cx="4322322" cy="646331"/>
          </a:xfrm>
          <a:prstGeom prst="rect">
            <a:avLst/>
          </a:prstGeom>
          <a:noFill/>
        </p:spPr>
        <p:txBody>
          <a:bodyPr wrap="square" rtlCol="0">
            <a:spAutoFit/>
          </a:bodyPr>
          <a:lstStyle/>
          <a:p>
            <a:r>
              <a:rPr lang="zh-CN" altLang="en-US" sz="3600"/>
              <a:t>汇报完毕</a:t>
            </a:r>
            <a:r>
              <a:rPr lang="en-US" altLang="zh-CN" sz="3600"/>
              <a:t>   </a:t>
            </a:r>
            <a:r>
              <a:rPr lang="zh-CN" altLang="en-US" sz="3600"/>
              <a:t>谢谢大家</a:t>
            </a:r>
            <a:endParaRPr lang="en-US" altLang="zh-CN" sz="3600"/>
          </a:p>
        </p:txBody>
      </p:sp>
      <p:sp>
        <p:nvSpPr>
          <p:cNvPr id="8" name="文本框 7"/>
          <p:cNvSpPr txBox="1"/>
          <p:nvPr/>
        </p:nvSpPr>
        <p:spPr>
          <a:xfrm>
            <a:off x="6733161" y="4835398"/>
            <a:ext cx="3177702" cy="368300"/>
          </a:xfrm>
          <a:prstGeom prst="rect">
            <a:avLst/>
          </a:prstGeom>
          <a:noFill/>
        </p:spPr>
        <p:txBody>
          <a:bodyPr wrap="square" rtlCol="0">
            <a:spAutoFit/>
          </a:bodyPr>
          <a:lstStyle/>
          <a:p>
            <a:r>
              <a:rPr lang="zh-CN" altLang="en-US" sz="1800"/>
              <a:t>汇报人：贺彦程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prompt</a:t>
            </a:r>
          </a:p>
        </p:txBody>
      </p:sp>
      <p:sp>
        <p:nvSpPr>
          <p:cNvPr id="4" name="文本框 3"/>
          <p:cNvSpPr txBox="1"/>
          <p:nvPr/>
        </p:nvSpPr>
        <p:spPr>
          <a:xfrm>
            <a:off x="2311400" y="1348105"/>
            <a:ext cx="3416300" cy="460375"/>
          </a:xfrm>
          <a:prstGeom prst="rect">
            <a:avLst/>
          </a:prstGeom>
          <a:noFill/>
        </p:spPr>
        <p:txBody>
          <a:bodyPr wrap="square" rtlCol="0" anchor="t">
            <a:spAutoFit/>
          </a:bodyPr>
          <a:lstStyle/>
          <a:p>
            <a:r>
              <a:rPr lang="zh-CN" altLang="en-US" sz="2400" b="1">
                <a:solidFill>
                  <a:schemeClr val="tx1"/>
                </a:solidFill>
              </a:rPr>
              <a:t>"I love this movie."</a:t>
            </a:r>
          </a:p>
        </p:txBody>
      </p:sp>
      <p:sp>
        <p:nvSpPr>
          <p:cNvPr id="5" name="右箭头 4"/>
          <p:cNvSpPr/>
          <p:nvPr/>
        </p:nvSpPr>
        <p:spPr>
          <a:xfrm>
            <a:off x="587375" y="2371725"/>
            <a:ext cx="1459865" cy="214630"/>
          </a:xfrm>
          <a:prstGeom prst="rightArrow">
            <a:avLst/>
          </a:prstGeom>
          <a:noFill/>
          <a:ln w="38100" cap="flat" cmpd="sng" algn="ctr">
            <a:solidFill>
              <a:schemeClr val="bg2">
                <a:lumMod val="75000"/>
              </a:schemeClr>
            </a:solidFill>
            <a:prstDash val="solid"/>
            <a:round/>
            <a:headEnd type="none" w="med" len="med"/>
            <a:tailEnd type="none" w="med" len="med"/>
          </a:ln>
        </p:spPr>
        <p:txBody>
          <a:bodyPr vert="horz" wrap="none" lIns="90000" tIns="46800" rIns="90000" bIns="4680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7" name="文本框 6"/>
          <p:cNvSpPr txBox="1"/>
          <p:nvPr/>
        </p:nvSpPr>
        <p:spPr>
          <a:xfrm>
            <a:off x="736600" y="1972945"/>
            <a:ext cx="1057275" cy="398780"/>
          </a:xfrm>
          <a:prstGeom prst="rect">
            <a:avLst/>
          </a:prstGeom>
          <a:noFill/>
        </p:spPr>
        <p:txBody>
          <a:bodyPr wrap="none" rtlCol="0" anchor="t">
            <a:spAutoFit/>
          </a:bodyPr>
          <a:lstStyle/>
          <a:p>
            <a:r>
              <a:rPr lang="en-US" altLang="zh-CN" b="1">
                <a:solidFill>
                  <a:schemeClr val="bg2">
                    <a:lumMod val="75000"/>
                  </a:schemeClr>
                </a:solidFill>
                <a:sym typeface="+mn-ea"/>
              </a:rPr>
              <a:t>prompt</a:t>
            </a:r>
          </a:p>
        </p:txBody>
      </p:sp>
      <p:sp>
        <p:nvSpPr>
          <p:cNvPr id="8" name="文本框 7"/>
          <p:cNvSpPr txBox="1"/>
          <p:nvPr/>
        </p:nvSpPr>
        <p:spPr>
          <a:xfrm>
            <a:off x="2311400" y="2256155"/>
            <a:ext cx="5750560" cy="460375"/>
          </a:xfrm>
          <a:prstGeom prst="rect">
            <a:avLst/>
          </a:prstGeom>
          <a:noFill/>
        </p:spPr>
        <p:txBody>
          <a:bodyPr wrap="square" rtlCol="0" anchor="t">
            <a:spAutoFit/>
          </a:bodyPr>
          <a:lstStyle/>
          <a:p>
            <a:r>
              <a:rPr lang="zh-CN" altLang="en-US" sz="2400" b="1">
                <a:sym typeface="+mn-ea"/>
              </a:rPr>
              <a:t>"I love this movie."</a:t>
            </a:r>
            <a:r>
              <a:rPr lang="en-US" altLang="zh-CN" sz="2400" b="1">
                <a:sym typeface="+mn-ea"/>
              </a:rPr>
              <a:t>, The movie is ___</a:t>
            </a:r>
          </a:p>
        </p:txBody>
      </p:sp>
      <p:pic>
        <p:nvPicPr>
          <p:cNvPr id="100" name="图片 99"/>
          <p:cNvPicPr/>
          <p:nvPr>
            <p:custDataLst>
              <p:tags r:id="rId1"/>
            </p:custDataLst>
          </p:nvPr>
        </p:nvPicPr>
        <p:blipFill>
          <a:blip r:embed="rId4"/>
          <a:stretch>
            <a:fillRect/>
          </a:stretch>
        </p:blipFill>
        <p:spPr>
          <a:xfrm>
            <a:off x="0" y="2996565"/>
            <a:ext cx="4334510" cy="2926080"/>
          </a:xfrm>
          <a:prstGeom prst="rect">
            <a:avLst/>
          </a:prstGeom>
          <a:noFill/>
          <a:ln w="9525">
            <a:noFill/>
          </a:ln>
        </p:spPr>
      </p:pic>
      <p:pic>
        <p:nvPicPr>
          <p:cNvPr id="9" name="图片 8"/>
          <p:cNvPicPr>
            <a:picLocks noChangeAspect="1"/>
          </p:cNvPicPr>
          <p:nvPr/>
        </p:nvPicPr>
        <p:blipFill>
          <a:blip r:embed="rId5"/>
          <a:stretch>
            <a:fillRect/>
          </a:stretch>
        </p:blipFill>
        <p:spPr>
          <a:xfrm>
            <a:off x="4419600" y="3164205"/>
            <a:ext cx="4724400" cy="2447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t>2022/3/22</a:t>
            </a:fld>
            <a:endParaRPr lang="zh-CN" altLang="en-US" sz="1300">
              <a:solidFill>
                <a:srgbClr val="898989"/>
              </a:solidFill>
              <a:ea typeface="宋体" panose="02010600030101010101" pitchFamily="2" charset="-122"/>
            </a:endParaRPr>
          </a:p>
        </p:txBody>
      </p:sp>
      <p:sp>
        <p:nvSpPr>
          <p:cNvPr id="6147" name="灯片编号占位符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t>4</a:t>
            </a:fld>
            <a:endParaRPr lang="zh-CN" altLang="en-US" sz="1300">
              <a:solidFill>
                <a:srgbClr val="898989"/>
              </a:solidFill>
            </a:endParaRPr>
          </a:p>
        </p:txBody>
      </p:sp>
      <p:sp>
        <p:nvSpPr>
          <p:cNvPr id="10" name="文本框 9"/>
          <p:cNvSpPr txBox="1"/>
          <p:nvPr/>
        </p:nvSpPr>
        <p:spPr>
          <a:xfrm>
            <a:off x="615462" y="1270801"/>
            <a:ext cx="8528538" cy="450829"/>
          </a:xfrm>
          <a:prstGeom prst="rect">
            <a:avLst/>
          </a:prstGeom>
          <a:noFill/>
        </p:spPr>
        <p:txBody>
          <a:bodyPr wrap="square" rtlCol="0">
            <a:spAutoFit/>
          </a:bodyPr>
          <a:lstStyle/>
          <a:p>
            <a:pPr>
              <a:lnSpc>
                <a:spcPct val="130000"/>
              </a:lnSpc>
            </a:pPr>
            <a:endParaRPr lang="en-US" altLang="zh-CN" dirty="0"/>
          </a:p>
        </p:txBody>
      </p:sp>
      <p:sp>
        <p:nvSpPr>
          <p:cNvPr id="6" name="文本框 5"/>
          <p:cNvSpPr txBox="1"/>
          <p:nvPr/>
        </p:nvSpPr>
        <p:spPr>
          <a:xfrm>
            <a:off x="239948" y="220494"/>
            <a:ext cx="7717277" cy="70675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宋体" panose="02010600030101010101" pitchFamily="2" charset="-122"/>
              </a:rPr>
              <a:t>PET</a:t>
            </a:r>
            <a:r>
              <a:rPr lang="zh-CN" altLang="en-US" sz="4000" dirty="0">
                <a:solidFill>
                  <a:schemeClr val="bg1"/>
                </a:solidFill>
                <a:latin typeface="Times New Roman" panose="02020603050405020304" pitchFamily="18" charset="0"/>
                <a:ea typeface="宋体" panose="02010600030101010101" pitchFamily="2" charset="-122"/>
              </a:rPr>
              <a:t>（</a:t>
            </a:r>
            <a:r>
              <a:rPr lang="en-US" altLang="zh-CN" sz="4000" dirty="0">
                <a:solidFill>
                  <a:schemeClr val="bg1"/>
                </a:solidFill>
                <a:latin typeface="Times New Roman" panose="02020603050405020304" pitchFamily="18" charset="0"/>
                <a:ea typeface="宋体" panose="02010600030101010101" pitchFamily="2" charset="-122"/>
              </a:rPr>
              <a:t>2020.1</a:t>
            </a:r>
            <a:r>
              <a:rPr lang="zh-CN" altLang="en-US" sz="4000" dirty="0">
                <a:solidFill>
                  <a:schemeClr val="bg1"/>
                </a:solidFill>
                <a:latin typeface="Times New Roman" panose="02020603050405020304" pitchFamily="18" charset="0"/>
                <a:ea typeface="宋体" panose="02010600030101010101" pitchFamily="2" charset="-122"/>
              </a:rPr>
              <a:t>）</a:t>
            </a:r>
          </a:p>
        </p:txBody>
      </p:sp>
      <p:sp>
        <p:nvSpPr>
          <p:cNvPr id="2" name="文本框 1"/>
          <p:cNvSpPr txBox="1"/>
          <p:nvPr/>
        </p:nvSpPr>
        <p:spPr>
          <a:xfrm>
            <a:off x="0" y="1270635"/>
            <a:ext cx="2979420" cy="39878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人工设计模板</a:t>
            </a:r>
          </a:p>
        </p:txBody>
      </p:sp>
      <p:sp>
        <p:nvSpPr>
          <p:cNvPr id="5" name="文本框 4"/>
          <p:cNvSpPr txBox="1"/>
          <p:nvPr/>
        </p:nvSpPr>
        <p:spPr>
          <a:xfrm>
            <a:off x="0" y="5572760"/>
            <a:ext cx="7716520" cy="398780"/>
          </a:xfrm>
          <a:prstGeom prst="rect">
            <a:avLst/>
          </a:prstGeom>
          <a:noFill/>
        </p:spPr>
        <p:txBody>
          <a:bodyPr wrap="square" rtlCol="0" anchor="t">
            <a:spAutoFit/>
          </a:bodyPr>
          <a:lstStyle/>
          <a:p>
            <a:r>
              <a:rPr lang="zh-CN" altLang="en-US">
                <a:latin typeface="微软雅黑" panose="020B0503020204020204" charset="-122"/>
                <a:ea typeface="微软雅黑" panose="020B0503020204020204" charset="-122"/>
                <a:cs typeface="微软雅黑" panose="020B0503020204020204" charset="-122"/>
              </a:rPr>
              <a:t>每个</a:t>
            </a:r>
            <a:r>
              <a:rPr lang="en-US" altLang="zh-CN">
                <a:latin typeface="微软雅黑" panose="020B0503020204020204" charset="-122"/>
                <a:ea typeface="微软雅黑" panose="020B0503020204020204" charset="-122"/>
                <a:cs typeface="微软雅黑" panose="020B0503020204020204" charset="-122"/>
              </a:rPr>
              <a:t>p</a:t>
            </a:r>
            <a:r>
              <a:rPr lang="zh-CN" altLang="en-US">
                <a:latin typeface="微软雅黑" panose="020B0503020204020204" charset="-122"/>
                <a:ea typeface="微软雅黑" panose="020B0503020204020204" charset="-122"/>
                <a:cs typeface="微软雅黑" panose="020B0503020204020204" charset="-122"/>
              </a:rPr>
              <a:t>rompt训练一个模型，对多个结果进行集成</a:t>
            </a:r>
          </a:p>
        </p:txBody>
      </p:sp>
      <p:pic>
        <p:nvPicPr>
          <p:cNvPr id="7" name="图片 6"/>
          <p:cNvPicPr>
            <a:picLocks noChangeAspect="1"/>
          </p:cNvPicPr>
          <p:nvPr>
            <p:custDataLst>
              <p:tags r:id="rId1"/>
            </p:custDataLst>
          </p:nvPr>
        </p:nvPicPr>
        <p:blipFill>
          <a:blip r:embed="rId4"/>
          <a:stretch>
            <a:fillRect/>
          </a:stretch>
        </p:blipFill>
        <p:spPr>
          <a:xfrm>
            <a:off x="-45720" y="2401570"/>
            <a:ext cx="4600575" cy="1333500"/>
          </a:xfrm>
          <a:prstGeom prst="rect">
            <a:avLst/>
          </a:prstGeom>
        </p:spPr>
      </p:pic>
      <p:sp>
        <p:nvSpPr>
          <p:cNvPr id="11" name="矩形 10"/>
          <p:cNvSpPr/>
          <p:nvPr/>
        </p:nvSpPr>
        <p:spPr>
          <a:xfrm>
            <a:off x="240030" y="1945005"/>
            <a:ext cx="1016000" cy="334010"/>
          </a:xfrm>
          <a:prstGeom prst="rect">
            <a:avLst/>
          </a:prstGeom>
          <a:solidFill>
            <a:schemeClr val="bg2">
              <a:lumMod val="20000"/>
              <a:lumOff val="80000"/>
            </a:schemeClr>
          </a:solidFill>
          <a:ln>
            <a:solidFill>
              <a:schemeClr val="bg2">
                <a:lumMod val="20000"/>
                <a:lumOff val="8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0000" tIns="46800" rIns="90000" bIns="4680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rPr>
              <a:t>yelp</a:t>
            </a:r>
          </a:p>
        </p:txBody>
      </p:sp>
      <p:pic>
        <p:nvPicPr>
          <p:cNvPr id="12" name="图片 11"/>
          <p:cNvPicPr>
            <a:picLocks noChangeAspect="1"/>
          </p:cNvPicPr>
          <p:nvPr/>
        </p:nvPicPr>
        <p:blipFill>
          <a:blip r:embed="rId5"/>
          <a:stretch>
            <a:fillRect/>
          </a:stretch>
        </p:blipFill>
        <p:spPr>
          <a:xfrm>
            <a:off x="0" y="3841115"/>
            <a:ext cx="4314825" cy="895350"/>
          </a:xfrm>
          <a:prstGeom prst="rect">
            <a:avLst/>
          </a:prstGeom>
        </p:spPr>
      </p:pic>
      <p:sp>
        <p:nvSpPr>
          <p:cNvPr id="13" name="矩形 12"/>
          <p:cNvSpPr/>
          <p:nvPr/>
        </p:nvSpPr>
        <p:spPr>
          <a:xfrm>
            <a:off x="5179695" y="1897380"/>
            <a:ext cx="1016000" cy="334010"/>
          </a:xfrm>
          <a:prstGeom prst="rect">
            <a:avLst/>
          </a:prstGeom>
          <a:solidFill>
            <a:schemeClr val="bg2">
              <a:lumMod val="20000"/>
              <a:lumOff val="80000"/>
            </a:schemeClr>
          </a:solidFill>
          <a:ln>
            <a:solidFill>
              <a:schemeClr val="bg2">
                <a:lumMod val="20000"/>
                <a:lumOff val="8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0000" tIns="46800" rIns="90000" bIns="46800" numCol="1" rtlCol="0" anchor="ctr" anchorCtr="0" compatLnSpc="1"/>
          <a:lstStyle/>
          <a:p>
            <a:pPr marL="0" marR="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rPr>
              <a:t>MNLI</a:t>
            </a:r>
          </a:p>
        </p:txBody>
      </p:sp>
      <p:pic>
        <p:nvPicPr>
          <p:cNvPr id="14" name="图片 13"/>
          <p:cNvPicPr>
            <a:picLocks noChangeAspect="1"/>
          </p:cNvPicPr>
          <p:nvPr/>
        </p:nvPicPr>
        <p:blipFill>
          <a:blip r:embed="rId6"/>
          <a:stretch>
            <a:fillRect/>
          </a:stretch>
        </p:blipFill>
        <p:spPr>
          <a:xfrm>
            <a:off x="4780280" y="2407285"/>
            <a:ext cx="4363720" cy="464185"/>
          </a:xfrm>
          <a:prstGeom prst="rect">
            <a:avLst/>
          </a:prstGeom>
        </p:spPr>
      </p:pic>
      <p:pic>
        <p:nvPicPr>
          <p:cNvPr id="15" name="图片 14"/>
          <p:cNvPicPr>
            <a:picLocks noChangeAspect="1"/>
          </p:cNvPicPr>
          <p:nvPr/>
        </p:nvPicPr>
        <p:blipFill>
          <a:blip r:embed="rId7"/>
          <a:stretch>
            <a:fillRect/>
          </a:stretch>
        </p:blipFill>
        <p:spPr>
          <a:xfrm>
            <a:off x="4728845" y="3201670"/>
            <a:ext cx="4467225" cy="800100"/>
          </a:xfrm>
          <a:prstGeom prst="rect">
            <a:avLst/>
          </a:prstGeom>
        </p:spPr>
      </p:pic>
      <p:cxnSp>
        <p:nvCxnSpPr>
          <p:cNvPr id="16" name="直接连接符 15"/>
          <p:cNvCxnSpPr/>
          <p:nvPr/>
        </p:nvCxnSpPr>
        <p:spPr>
          <a:xfrm>
            <a:off x="4614545" y="1844040"/>
            <a:ext cx="0" cy="346265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框 3"/>
          <p:cNvSpPr txBox="1"/>
          <p:nvPr/>
        </p:nvSpPr>
        <p:spPr>
          <a:xfrm>
            <a:off x="90805" y="1204595"/>
            <a:ext cx="7375525" cy="1322070"/>
          </a:xfrm>
          <a:prstGeom prst="rect">
            <a:avLst/>
          </a:prstGeom>
          <a:noFill/>
        </p:spPr>
        <p:txBody>
          <a:bodyPr wrap="square" rtlCol="0" anchor="t">
            <a:spAutoFit/>
          </a:bodyPr>
          <a:lstStyle/>
          <a:p>
            <a:pPr>
              <a:lnSpc>
                <a:spcPct val="100000"/>
              </a:lnSpc>
            </a:pPr>
            <a:r>
              <a:rPr lang="zh-CN" altLang="en-US" sz="1600">
                <a:latin typeface="微软雅黑" panose="020B0503020204020204" charset="-122"/>
                <a:ea typeface="微软雅黑" panose="020B0503020204020204" charset="-122"/>
                <a:cs typeface="微软雅黑" panose="020B0503020204020204" charset="-122"/>
              </a:rPr>
              <a:t>P1：____满意。这趟北京之旅我感觉很不错。</a:t>
            </a:r>
          </a:p>
          <a:p>
            <a:pPr>
              <a:lnSpc>
                <a:spcPct val="100000"/>
              </a:lnSpc>
            </a:pPr>
            <a:r>
              <a:rPr lang="zh-CN" altLang="en-US" sz="1600">
                <a:latin typeface="微软雅黑" panose="020B0503020204020204" charset="-122"/>
                <a:ea typeface="微软雅黑" panose="020B0503020204020204" charset="-122"/>
                <a:cs typeface="微软雅黑" panose="020B0503020204020204" charset="-122"/>
              </a:rPr>
              <a:t>P2：这趟北京之旅我感觉很不错。____满意。</a:t>
            </a:r>
          </a:p>
          <a:p>
            <a:pPr>
              <a:lnSpc>
                <a:spcPct val="100000"/>
              </a:lnSpc>
            </a:pPr>
            <a:r>
              <a:rPr lang="zh-CN" altLang="en-US" sz="1600">
                <a:latin typeface="微软雅黑" panose="020B0503020204020204" charset="-122"/>
                <a:ea typeface="微软雅黑" panose="020B0503020204020204" charset="-122"/>
                <a:cs typeface="微软雅黑" panose="020B0503020204020204" charset="-122"/>
              </a:rPr>
              <a:t>P3：____好。这趟北京之旅我感觉很不错。</a:t>
            </a:r>
          </a:p>
          <a:p>
            <a:pPr>
              <a:lnSpc>
                <a:spcPct val="100000"/>
              </a:lnSpc>
            </a:pPr>
            <a:r>
              <a:rPr lang="zh-CN" altLang="en-US" sz="1600">
                <a:latin typeface="微软雅黑" panose="020B0503020204020204" charset="-122"/>
                <a:ea typeface="微软雅黑" panose="020B0503020204020204" charset="-122"/>
                <a:cs typeface="微软雅黑" panose="020B0503020204020204" charset="-122"/>
              </a:rPr>
              <a:t>P4：____理想。这趟北京之旅我感觉很不错。</a:t>
            </a:r>
          </a:p>
          <a:p>
            <a:pPr>
              <a:lnSpc>
                <a:spcPct val="100000"/>
              </a:lnSpc>
            </a:pPr>
            <a:r>
              <a:rPr lang="zh-CN" altLang="en-US" sz="1600">
                <a:latin typeface="微软雅黑" panose="020B0503020204020204" charset="-122"/>
                <a:ea typeface="微软雅黑" panose="020B0503020204020204" charset="-122"/>
                <a:cs typeface="微软雅黑" panose="020B0503020204020204" charset="-122"/>
              </a:rPr>
              <a:t>P5：感觉如何？____满意。这趟北京之旅我感觉很不错。</a:t>
            </a:r>
          </a:p>
        </p:txBody>
      </p:sp>
      <p:pic>
        <p:nvPicPr>
          <p:cNvPr id="102" name="图片 101"/>
          <p:cNvPicPr/>
          <p:nvPr/>
        </p:nvPicPr>
        <p:blipFill>
          <a:blip r:embed="rId3"/>
          <a:stretch>
            <a:fillRect/>
          </a:stretch>
        </p:blipFill>
        <p:spPr>
          <a:xfrm>
            <a:off x="391795" y="2618105"/>
            <a:ext cx="7646670" cy="2009775"/>
          </a:xfrm>
          <a:prstGeom prst="rect">
            <a:avLst/>
          </a:prstGeom>
          <a:noFill/>
          <a:ln w="9525">
            <a:noFill/>
          </a:ln>
        </p:spPr>
      </p:pic>
      <p:sp>
        <p:nvSpPr>
          <p:cNvPr id="5" name="文本框 4"/>
          <p:cNvSpPr txBox="1"/>
          <p:nvPr/>
        </p:nvSpPr>
        <p:spPr>
          <a:xfrm>
            <a:off x="391795" y="4822190"/>
            <a:ext cx="5262880" cy="1322070"/>
          </a:xfrm>
          <a:prstGeom prst="rect">
            <a:avLst/>
          </a:prstGeom>
          <a:noFill/>
        </p:spPr>
        <p:txBody>
          <a:bodyPr wrap="square" rtlCol="0" anchor="t">
            <a:spAutoFit/>
          </a:bodyPr>
          <a:lstStyle/>
          <a:p>
            <a:r>
              <a:rPr lang="en-US" altLang="zh-CN">
                <a:sym typeface="+mn-ea"/>
              </a:rPr>
              <a:t>M1: Google </a:t>
            </a:r>
            <a:r>
              <a:rPr lang="en-US" altLang="zh-CN">
                <a:ea typeface="宋体" panose="02010600030101010101" pitchFamily="2" charset="-122"/>
                <a:sym typeface="+mn-ea"/>
              </a:rPr>
              <a:t>bert-base</a:t>
            </a:r>
            <a:endParaRPr lang="en-US" altLang="zh-CN">
              <a:ea typeface="宋体" panose="02010600030101010101" pitchFamily="2" charset="-122"/>
            </a:endParaRPr>
          </a:p>
          <a:p>
            <a:r>
              <a:rPr lang="en-US" altLang="zh-CN">
                <a:ea typeface="宋体" panose="02010600030101010101" pitchFamily="2" charset="-122"/>
                <a:sym typeface="+mn-ea"/>
              </a:rPr>
              <a:t>M2: RoBERTa-wwm-ext Base</a:t>
            </a:r>
            <a:endParaRPr lang="en-US" altLang="zh-CN">
              <a:ea typeface="宋体" panose="02010600030101010101" pitchFamily="2" charset="-122"/>
            </a:endParaRPr>
          </a:p>
          <a:p>
            <a:r>
              <a:rPr lang="en-US" altLang="zh-CN">
                <a:ea typeface="宋体" panose="02010600030101010101" pitchFamily="2" charset="-122"/>
                <a:sym typeface="+mn-ea"/>
              </a:rPr>
              <a:t>M3: UER  BERT Base</a:t>
            </a:r>
            <a:endParaRPr lang="en-US" altLang="zh-CN">
              <a:ea typeface="宋体" panose="02010600030101010101" pitchFamily="2" charset="-122"/>
            </a:endParaRPr>
          </a:p>
          <a:p>
            <a:r>
              <a:rPr lang="en-US" altLang="zh-CN">
                <a:ea typeface="宋体" panose="02010600030101010101" pitchFamily="2" charset="-122"/>
                <a:sym typeface="+mn-ea"/>
              </a:rPr>
              <a:t>M4: UER BERT Large</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3" name="图片 102"/>
          <p:cNvPicPr/>
          <p:nvPr/>
        </p:nvPicPr>
        <p:blipFill>
          <a:blip r:embed="rId3"/>
          <a:stretch>
            <a:fillRect/>
          </a:stretch>
        </p:blipFill>
        <p:spPr>
          <a:xfrm>
            <a:off x="0" y="1172845"/>
            <a:ext cx="9144000" cy="1586230"/>
          </a:xfrm>
          <a:prstGeom prst="rect">
            <a:avLst/>
          </a:prstGeom>
          <a:noFill/>
          <a:ln w="9525">
            <a:noFill/>
          </a:ln>
        </p:spPr>
      </p:pic>
      <p:sp>
        <p:nvSpPr>
          <p:cNvPr id="4" name="文本框 3"/>
          <p:cNvSpPr txBox="1"/>
          <p:nvPr/>
        </p:nvSpPr>
        <p:spPr>
          <a:xfrm>
            <a:off x="0" y="2759075"/>
            <a:ext cx="6715125" cy="398780"/>
          </a:xfrm>
          <a:prstGeom prst="rect">
            <a:avLst/>
          </a:prstGeom>
          <a:noFill/>
        </p:spPr>
        <p:txBody>
          <a:bodyPr wrap="square" rtlCol="0">
            <a:spAutoFit/>
          </a:bodyPr>
          <a:lstStyle/>
          <a:p>
            <a:r>
              <a:rPr lang="zh-CN" altLang="en-US">
                <a:solidFill>
                  <a:schemeClr val="bg2"/>
                </a:solidFill>
                <a:ea typeface="宋体" panose="02010600030101010101" pitchFamily="2" charset="-122"/>
              </a:rPr>
              <a:t>（</a:t>
            </a:r>
            <a:r>
              <a:rPr lang="en-US" altLang="zh-CN">
                <a:solidFill>
                  <a:schemeClr val="bg2"/>
                </a:solidFill>
                <a:ea typeface="宋体" panose="02010600030101010101" pitchFamily="2" charset="-122"/>
              </a:rPr>
              <a:t>fine-tune</a:t>
            </a:r>
            <a:r>
              <a:rPr lang="zh-CN" altLang="en-US">
                <a:solidFill>
                  <a:schemeClr val="bg2"/>
                </a:solidFill>
              </a:rPr>
              <a:t>：88.93）</a:t>
            </a:r>
          </a:p>
        </p:txBody>
      </p:sp>
      <p:sp>
        <p:nvSpPr>
          <p:cNvPr id="5" name="文本框 4"/>
          <p:cNvSpPr txBox="1"/>
          <p:nvPr/>
        </p:nvSpPr>
        <p:spPr>
          <a:xfrm>
            <a:off x="0" y="3201670"/>
            <a:ext cx="8478520" cy="398780"/>
          </a:xfrm>
          <a:prstGeom prst="rect">
            <a:avLst/>
          </a:prstGeom>
          <a:noFill/>
        </p:spPr>
        <p:txBody>
          <a:bodyPr wrap="square" rtlCol="0">
            <a:spAutoFit/>
          </a:bodyPr>
          <a:lstStyle/>
          <a:p>
            <a:r>
              <a:rPr lang="zh-CN" altLang="en-US"/>
              <a:t>“MLP+Pattern” 的小样本学习方法可能带来</a:t>
            </a:r>
            <a:r>
              <a:rPr lang="zh-CN" altLang="en-US">
                <a:solidFill>
                  <a:srgbClr val="C00000"/>
                </a:solidFill>
              </a:rPr>
              <a:t>轻微</a:t>
            </a:r>
            <a:r>
              <a:rPr lang="zh-CN" altLang="en-US"/>
              <a:t>的性能提升</a:t>
            </a:r>
          </a:p>
        </p:txBody>
      </p:sp>
      <p:pic>
        <p:nvPicPr>
          <p:cNvPr id="105" name="图片 104"/>
          <p:cNvPicPr/>
          <p:nvPr/>
        </p:nvPicPr>
        <p:blipFill>
          <a:blip r:embed="rId4"/>
          <a:stretch>
            <a:fillRect/>
          </a:stretch>
        </p:blipFill>
        <p:spPr>
          <a:xfrm>
            <a:off x="-12065" y="3813175"/>
            <a:ext cx="9144000" cy="244094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6" name="图片 105"/>
          <p:cNvPicPr/>
          <p:nvPr/>
        </p:nvPicPr>
        <p:blipFill>
          <a:blip r:embed="rId3"/>
          <a:stretch>
            <a:fillRect/>
          </a:stretch>
        </p:blipFill>
        <p:spPr>
          <a:xfrm>
            <a:off x="899795" y="1260475"/>
            <a:ext cx="6724650" cy="2781300"/>
          </a:xfrm>
          <a:prstGeom prst="rect">
            <a:avLst/>
          </a:prstGeom>
          <a:noFill/>
          <a:ln w="9525">
            <a:noFill/>
          </a:ln>
        </p:spPr>
      </p:pic>
      <p:sp>
        <p:nvSpPr>
          <p:cNvPr id="4" name="文本框 3"/>
          <p:cNvSpPr txBox="1"/>
          <p:nvPr/>
        </p:nvSpPr>
        <p:spPr>
          <a:xfrm>
            <a:off x="461645" y="4344035"/>
            <a:ext cx="7566660" cy="39878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不同模板的结果差异明显，具有很强的不确定性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自动构建模板</a:t>
            </a:r>
          </a:p>
        </p:txBody>
      </p:sp>
      <p:sp>
        <p:nvSpPr>
          <p:cNvPr id="4" name="文本框 3"/>
          <p:cNvSpPr txBox="1"/>
          <p:nvPr/>
        </p:nvSpPr>
        <p:spPr>
          <a:xfrm>
            <a:off x="101600" y="3075305"/>
            <a:ext cx="9042400" cy="968375"/>
          </a:xfrm>
          <a:prstGeom prst="rect">
            <a:avLst/>
          </a:prstGeom>
          <a:noFill/>
        </p:spPr>
        <p:txBody>
          <a:bodyPr wrap="square" rtlCol="0" anchor="t">
            <a:spAutoFit/>
          </a:bodyPr>
          <a:lstStyle/>
          <a:p>
            <a:pPr>
              <a:lnSpc>
                <a:spcPct val="150000"/>
              </a:lnSpc>
            </a:pPr>
            <a:r>
              <a:rPr lang="en-US" altLang="zh-CN"/>
              <a:t>*</a:t>
            </a:r>
            <a:r>
              <a:rPr lang="zh-CN" altLang="en-US"/>
              <a:t>《Making Pre-trained Language Models Better Few-shot Learners》</a:t>
            </a:r>
            <a:r>
              <a:rPr lang="en-US" altLang="zh-CN"/>
              <a:t>(2020.12)</a:t>
            </a:r>
          </a:p>
          <a:p>
            <a:pPr>
              <a:lnSpc>
                <a:spcPct val="150000"/>
              </a:lnSpc>
            </a:pPr>
            <a:r>
              <a:rPr lang="en-US" altLang="zh-CN" sz="1800" i="1"/>
              <a:t>Tianyu Gao, Adam Fisch, Danqi Chen</a:t>
            </a:r>
          </a:p>
        </p:txBody>
      </p:sp>
      <p:sp>
        <p:nvSpPr>
          <p:cNvPr id="5" name="文本框 4"/>
          <p:cNvSpPr txBox="1"/>
          <p:nvPr/>
        </p:nvSpPr>
        <p:spPr>
          <a:xfrm>
            <a:off x="88265" y="1267460"/>
            <a:ext cx="9056370" cy="1430020"/>
          </a:xfrm>
          <a:prstGeom prst="rect">
            <a:avLst/>
          </a:prstGeom>
          <a:noFill/>
        </p:spPr>
        <p:txBody>
          <a:bodyPr wrap="square" rtlCol="0" anchor="t">
            <a:spAutoFit/>
          </a:bodyPr>
          <a:lstStyle/>
          <a:p>
            <a:pPr>
              <a:lnSpc>
                <a:spcPct val="150000"/>
              </a:lnSpc>
            </a:pPr>
            <a:r>
              <a:rPr lang="en-US" altLang="zh-CN"/>
              <a:t>*</a:t>
            </a:r>
            <a:r>
              <a:rPr lang="zh-CN" altLang="en-US"/>
              <a:t>《AUTOPROMPT: Eliciting Knowledge from Language Models with</a:t>
            </a:r>
            <a:r>
              <a:rPr lang="en-US" altLang="zh-CN"/>
              <a:t> </a:t>
            </a:r>
            <a:r>
              <a:rPr lang="zh-CN" altLang="en-US"/>
              <a:t>Automatically Generated Prompts》</a:t>
            </a:r>
            <a:r>
              <a:rPr lang="en-US" altLang="zh-CN"/>
              <a:t>(2020.10)</a:t>
            </a:r>
          </a:p>
          <a:p>
            <a:pPr>
              <a:lnSpc>
                <a:spcPct val="150000"/>
              </a:lnSpc>
            </a:pPr>
            <a:r>
              <a:rPr lang="en-US" altLang="zh-CN" sz="1800" i="1"/>
              <a:t>Timo Schick, Helmut Schmid, Hinrich Schütze</a:t>
            </a:r>
          </a:p>
        </p:txBody>
      </p:sp>
      <p:sp>
        <p:nvSpPr>
          <p:cNvPr id="6" name="文本框 5"/>
          <p:cNvSpPr txBox="1"/>
          <p:nvPr/>
        </p:nvSpPr>
        <p:spPr>
          <a:xfrm>
            <a:off x="101600" y="4421505"/>
            <a:ext cx="4796155" cy="398780"/>
          </a:xfrm>
          <a:prstGeom prst="rect">
            <a:avLst/>
          </a:prstGeom>
          <a:noFill/>
        </p:spPr>
        <p:txBody>
          <a:bodyPr wrap="none" rtlCol="0" anchor="t">
            <a:spAutoFit/>
          </a:bodyPr>
          <a:lstStyle/>
          <a:p>
            <a:r>
              <a:rPr lang="zh-CN" altLang="en-US">
                <a:sym typeface="+mn-ea"/>
              </a:rPr>
              <a:t>LM-BFF</a:t>
            </a:r>
            <a:r>
              <a:rPr lang="en-US" altLang="zh-CN">
                <a:sym typeface="+mn-ea"/>
              </a:rPr>
              <a:t>: </a:t>
            </a:r>
            <a:r>
              <a:rPr lang="en-US" altLang="zh-CN">
                <a:latin typeface="微软雅黑" panose="020B0503020204020204" charset="-122"/>
                <a:ea typeface="微软雅黑" panose="020B0503020204020204" charset="-122"/>
                <a:sym typeface="+mn-ea"/>
              </a:rPr>
              <a:t>基于语言模型的小样本微调方法</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283200"/>
            <a:ext cx="7543165" cy="706755"/>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基于提示（prompt）进行微调，自动化生成提示模板</a:t>
            </a:r>
          </a:p>
          <a:p>
            <a:r>
              <a:rPr lang="en-US" altLang="zh-CN">
                <a:latin typeface="微软雅黑" panose="020B0503020204020204" charset="-122"/>
                <a:ea typeface="微软雅黑" panose="020B0503020204020204" charset="-122"/>
                <a:cs typeface="微软雅黑" panose="020B0503020204020204" charset="-122"/>
              </a:rPr>
              <a:t>(2)对示例进行采样,以上下文的形式添加到每个输入中</a:t>
            </a:r>
          </a:p>
        </p:txBody>
      </p:sp>
      <p:pic>
        <p:nvPicPr>
          <p:cNvPr id="6" name="图片 5"/>
          <p:cNvPicPr>
            <a:picLocks noChangeAspect="1"/>
          </p:cNvPicPr>
          <p:nvPr/>
        </p:nvPicPr>
        <p:blipFill>
          <a:blip r:embed="rId3"/>
          <a:stretch>
            <a:fillRect/>
          </a:stretch>
        </p:blipFill>
        <p:spPr>
          <a:xfrm>
            <a:off x="0" y="1236345"/>
            <a:ext cx="9164320" cy="358203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87,&quot;width&quot;:877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00,&quot;width&quot;:7245}"/>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775,&quot;width&quot;:1314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spPr>
      <a:bodyPr vert="horz" wrap="none" lIns="90000" tIns="46800" rIns="90000" bIns="46800" numCol="1" rtlCol="0" anchor="ctr" anchorCtr="0" compatLnSpc="1"/>
      <a:lstStyle>
        <a:defPPr marL="0" marR="0" indent="0" algn="l" defTabSz="914400" rtl="0" eaLnBrk="1" fontAlgn="base" latinLnBrk="0" hangingPunct="1">
          <a:spcBef>
            <a:spcPct val="0"/>
          </a:spcBef>
          <a:spcAft>
            <a:spcPct val="0"/>
          </a:spcAft>
          <a:buClrTx/>
          <a:buSzTx/>
          <a:buFontTx/>
          <a:buNone/>
          <a:defRPr kumimoji="0"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2553</Words>
  <Application>Microsoft Office PowerPoint</Application>
  <PresentationFormat>全屏显示(4:3)</PresentationFormat>
  <Paragraphs>161</Paragraphs>
  <Slides>22</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Times New Roman</vt:lpstr>
      <vt:lpstr>Arial</vt:lpstr>
      <vt:lpstr>Wingdings</vt:lpstr>
      <vt:lpstr>微软雅黑</vt:lpstr>
      <vt:lpstr>Standarddesign</vt:lpstr>
      <vt:lpstr>Article Reranking by Memory-Enhanced Key Sentence Matching for Detecting Previously Fact-Checked Claims</vt:lpstr>
      <vt:lpstr>PowerPoint 演示文稿</vt:lpstr>
      <vt:lpstr>prompt</vt:lpstr>
      <vt:lpstr>PowerPoint 演示文稿</vt:lpstr>
      <vt:lpstr>PowerPoint 演示文稿</vt:lpstr>
      <vt:lpstr>PowerPoint 演示文稿</vt:lpstr>
      <vt:lpstr>PowerPoint 演示文稿</vt:lpstr>
      <vt:lpstr>自动构建模板</vt:lpstr>
      <vt:lpstr>PowerPoint 演示文稿</vt:lpstr>
      <vt:lpstr>PowerPoint 演示文稿</vt:lpstr>
      <vt:lpstr>PowerPoint 演示文稿</vt:lpstr>
      <vt:lpstr>《GPT Understands, Too》</vt:lpstr>
      <vt:lpstr>PowerPoint 演示文稿</vt:lpstr>
      <vt:lpstr>实验</vt:lpstr>
      <vt:lpstr>SuperGLUE</vt:lpstr>
      <vt:lpstr>FewGLUE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小熊猫</dc:creator>
  <dc:description>PresentationLoad.com</dc:description>
  <cp:lastModifiedBy>a sydney</cp:lastModifiedBy>
  <cp:revision>2073</cp:revision>
  <dcterms:created xsi:type="dcterms:W3CDTF">2007-11-27T23:54:00Z</dcterms:created>
  <dcterms:modified xsi:type="dcterms:W3CDTF">2022-03-22T06:19:15Z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91321F892AD04223A257224688D3A228</vt:lpwstr>
  </property>
</Properties>
</file>