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7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417E"/>
    <a:srgbClr val="2C48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71B9134-DCCC-4B57-B998-5C1A7F2E7B2F}"/>
              </a:ext>
            </a:extLst>
          </p:cNvPr>
          <p:cNvSpPr txBox="1"/>
          <p:nvPr/>
        </p:nvSpPr>
        <p:spPr>
          <a:xfrm>
            <a:off x="4026716" y="1007470"/>
            <a:ext cx="5561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+mn-ea"/>
              </a:rPr>
              <a:t>11.26</a:t>
            </a:r>
            <a:r>
              <a:rPr lang="zh-CN" altLang="en-US" sz="4400" dirty="0">
                <a:latin typeface="+mn-ea"/>
              </a:rPr>
              <a:t>论文分享会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157208-7348-4ED3-9998-BAAA2AF6E8B2}"/>
              </a:ext>
            </a:extLst>
          </p:cNvPr>
          <p:cNvSpPr txBox="1"/>
          <p:nvPr/>
        </p:nvSpPr>
        <p:spPr>
          <a:xfrm>
            <a:off x="2048312" y="2366984"/>
            <a:ext cx="8798653" cy="2120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论文：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ECPE-2D: Emotion-Cause Pair Extraction based on Joint Two-Dimensional Representation, Interaction and Prediction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作者：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Zixiang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Ding, Rui Xia∗,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Jianfei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Yu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会议：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ACL2020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分享人：赵志龙</a:t>
            </a:r>
          </a:p>
        </p:txBody>
      </p:sp>
      <p:pic>
        <p:nvPicPr>
          <p:cNvPr id="6" name="Picture 2" descr="查看源图像">
            <a:extLst>
              <a:ext uri="{FF2B5EF4-FFF2-40B4-BE49-F238E27FC236}">
                <a16:creationId xmlns:a16="http://schemas.microsoft.com/office/drawing/2014/main" id="{CD8BE13B-7EA4-4677-8F06-4F9AAEEBB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719" y="238030"/>
            <a:ext cx="3110527" cy="721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0269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F157208-7348-4ED3-9998-BAAA2AF6E8B2}"/>
              </a:ext>
            </a:extLst>
          </p:cNvPr>
          <p:cNvSpPr txBox="1"/>
          <p:nvPr/>
        </p:nvSpPr>
        <p:spPr>
          <a:xfrm>
            <a:off x="1128128" y="3088300"/>
            <a:ext cx="8798653" cy="458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ECE2016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语料库，构建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ECPE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语料库。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90%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数据用作训练，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10%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数据用作测试。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F79304F-76A2-4326-BBC9-33BDCBF41CAE}"/>
              </a:ext>
            </a:extLst>
          </p:cNvPr>
          <p:cNvCxnSpPr/>
          <p:nvPr/>
        </p:nvCxnSpPr>
        <p:spPr>
          <a:xfrm>
            <a:off x="0" y="822121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箭头: 五边形 6">
            <a:extLst>
              <a:ext uri="{FF2B5EF4-FFF2-40B4-BE49-F238E27FC236}">
                <a16:creationId xmlns:a16="http://schemas.microsoft.com/office/drawing/2014/main" id="{53E20A4F-0FD9-4BD7-B1AB-5C641E4AB4FF}"/>
              </a:ext>
            </a:extLst>
          </p:cNvPr>
          <p:cNvSpPr/>
          <p:nvPr/>
        </p:nvSpPr>
        <p:spPr>
          <a:xfrm>
            <a:off x="1" y="243306"/>
            <a:ext cx="864066" cy="578805"/>
          </a:xfrm>
          <a:prstGeom prst="homePlate">
            <a:avLst/>
          </a:prstGeom>
          <a:solidFill>
            <a:srgbClr val="24417E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710A68A-C099-4FA4-AE6B-362597A46E13}"/>
              </a:ext>
            </a:extLst>
          </p:cNvPr>
          <p:cNvSpPr txBox="1"/>
          <p:nvPr/>
        </p:nvSpPr>
        <p:spPr>
          <a:xfrm>
            <a:off x="966226" y="-24340"/>
            <a:ext cx="7758325" cy="825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Dataset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26" name="Picture 2" descr="查看源图像">
            <a:extLst>
              <a:ext uri="{FF2B5EF4-FFF2-40B4-BE49-F238E27FC236}">
                <a16:creationId xmlns:a16="http://schemas.microsoft.com/office/drawing/2014/main" id="{8C1ADF48-63E6-4AEF-B0AB-F9D43086A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271" y="243306"/>
            <a:ext cx="1922652" cy="44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09CDA42-B0CD-482C-BAE0-37C854A3B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373" y="1304719"/>
            <a:ext cx="5464013" cy="112785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8590720-7149-4E17-8859-B9376EA84D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487" y="4222201"/>
            <a:ext cx="9550254" cy="181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63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F79304F-76A2-4326-BBC9-33BDCBF41CAE}"/>
              </a:ext>
            </a:extLst>
          </p:cNvPr>
          <p:cNvCxnSpPr/>
          <p:nvPr/>
        </p:nvCxnSpPr>
        <p:spPr>
          <a:xfrm>
            <a:off x="0" y="822121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1710A68A-C099-4FA4-AE6B-362597A46E13}"/>
              </a:ext>
            </a:extLst>
          </p:cNvPr>
          <p:cNvSpPr txBox="1"/>
          <p:nvPr/>
        </p:nvSpPr>
        <p:spPr>
          <a:xfrm>
            <a:off x="966226" y="-24340"/>
            <a:ext cx="7758325" cy="825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实验结果</a:t>
            </a:r>
          </a:p>
        </p:txBody>
      </p:sp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AABF1CF4-8232-4DD2-98AF-66F7781B9BC4}"/>
              </a:ext>
            </a:extLst>
          </p:cNvPr>
          <p:cNvSpPr/>
          <p:nvPr/>
        </p:nvSpPr>
        <p:spPr>
          <a:xfrm>
            <a:off x="10490" y="243316"/>
            <a:ext cx="864066" cy="578805"/>
          </a:xfrm>
          <a:prstGeom prst="homePlate">
            <a:avLst/>
          </a:prstGeom>
          <a:solidFill>
            <a:srgbClr val="24417E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" name="Picture 2" descr="查看源图像">
            <a:extLst>
              <a:ext uri="{FF2B5EF4-FFF2-40B4-BE49-F238E27FC236}">
                <a16:creationId xmlns:a16="http://schemas.microsoft.com/office/drawing/2014/main" id="{A1FE96E0-21B0-4C49-A8D1-1790FADC8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271" y="243306"/>
            <a:ext cx="1922652" cy="44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AF7B0CD-E138-43E2-A88B-35EA9C198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571" y="978763"/>
            <a:ext cx="9109401" cy="389252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51DF446-4A90-490F-AEC0-A2624536415D}"/>
              </a:ext>
            </a:extLst>
          </p:cNvPr>
          <p:cNvSpPr txBox="1"/>
          <p:nvPr/>
        </p:nvSpPr>
        <p:spPr>
          <a:xfrm>
            <a:off x="705837" y="5293451"/>
            <a:ext cx="6005356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+WC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”：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window-constrained 2D transformer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+CR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”：使用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cross-road 2D transformer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”：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未使用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2D transformer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EDF95F0-9F4C-41F0-8A6B-91C1D1CDB11D}"/>
              </a:ext>
            </a:extLst>
          </p:cNvPr>
          <p:cNvSpPr txBox="1"/>
          <p:nvPr/>
        </p:nvSpPr>
        <p:spPr>
          <a:xfrm>
            <a:off x="7170490" y="5280868"/>
            <a:ext cx="4095924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由于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GPU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内存开销过大，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未做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standard 2D transformer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730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F79304F-76A2-4326-BBC9-33BDCBF41CAE}"/>
              </a:ext>
            </a:extLst>
          </p:cNvPr>
          <p:cNvCxnSpPr/>
          <p:nvPr/>
        </p:nvCxnSpPr>
        <p:spPr>
          <a:xfrm>
            <a:off x="0" y="822121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1710A68A-C099-4FA4-AE6B-362597A46E13}"/>
              </a:ext>
            </a:extLst>
          </p:cNvPr>
          <p:cNvSpPr txBox="1"/>
          <p:nvPr/>
        </p:nvSpPr>
        <p:spPr>
          <a:xfrm>
            <a:off x="966226" y="-24340"/>
            <a:ext cx="9947851" cy="823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Effectiveness of Auxiliary Supervision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AABF1CF4-8232-4DD2-98AF-66F7781B9BC4}"/>
              </a:ext>
            </a:extLst>
          </p:cNvPr>
          <p:cNvSpPr/>
          <p:nvPr/>
        </p:nvSpPr>
        <p:spPr>
          <a:xfrm>
            <a:off x="10490" y="243316"/>
            <a:ext cx="864066" cy="578805"/>
          </a:xfrm>
          <a:prstGeom prst="homePlate">
            <a:avLst/>
          </a:prstGeom>
          <a:solidFill>
            <a:srgbClr val="24417E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" name="Picture 2" descr="查看源图像">
            <a:extLst>
              <a:ext uri="{FF2B5EF4-FFF2-40B4-BE49-F238E27FC236}">
                <a16:creationId xmlns:a16="http://schemas.microsoft.com/office/drawing/2014/main" id="{A1FE96E0-21B0-4C49-A8D1-1790FADC8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271" y="243306"/>
            <a:ext cx="1922652" cy="44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E975959-0AA4-4F2F-9CBE-8371E9D24A26}"/>
              </a:ext>
            </a:extLst>
          </p:cNvPr>
          <p:cNvSpPr txBox="1"/>
          <p:nvPr/>
        </p:nvSpPr>
        <p:spPr>
          <a:xfrm>
            <a:off x="442523" y="4047038"/>
            <a:ext cx="4095924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-AS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”：</a:t>
            </a:r>
            <a:r>
              <a:rPr lang="el-GR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λ2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-&gt;0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，移除辅助监督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606A56-B860-453C-9968-ED917F58F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91" y="1196561"/>
            <a:ext cx="4251434" cy="262881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67A9247-5E34-41E8-AFD5-C19829AD3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556" y="4727604"/>
            <a:ext cx="2758679" cy="37341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A0442B4-8622-4ED8-A75B-D39934642F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0369" y="1067058"/>
            <a:ext cx="7142227" cy="305193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9AA40F7-1624-47B2-BD13-7C551CECF313}"/>
              </a:ext>
            </a:extLst>
          </p:cNvPr>
          <p:cNvSpPr/>
          <p:nvPr/>
        </p:nvSpPr>
        <p:spPr>
          <a:xfrm>
            <a:off x="3775046" y="3045204"/>
            <a:ext cx="612396" cy="6627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519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71B9134-DCCC-4B57-B998-5C1A7F2E7B2F}"/>
              </a:ext>
            </a:extLst>
          </p:cNvPr>
          <p:cNvSpPr txBox="1"/>
          <p:nvPr/>
        </p:nvSpPr>
        <p:spPr>
          <a:xfrm>
            <a:off x="4043493" y="2232262"/>
            <a:ext cx="55619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谢谢大家</a:t>
            </a:r>
          </a:p>
        </p:txBody>
      </p:sp>
      <p:pic>
        <p:nvPicPr>
          <p:cNvPr id="6" name="Picture 2" descr="查看源图像">
            <a:extLst>
              <a:ext uri="{FF2B5EF4-FFF2-40B4-BE49-F238E27FC236}">
                <a16:creationId xmlns:a16="http://schemas.microsoft.com/office/drawing/2014/main" id="{CD8BE13B-7EA4-4677-8F06-4F9AAEEBB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719" y="238030"/>
            <a:ext cx="3110527" cy="721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855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F157208-7348-4ED3-9998-BAAA2AF6E8B2}"/>
              </a:ext>
            </a:extLst>
          </p:cNvPr>
          <p:cNvSpPr txBox="1"/>
          <p:nvPr/>
        </p:nvSpPr>
        <p:spPr>
          <a:xfrm>
            <a:off x="1125617" y="1400927"/>
            <a:ext cx="9410956" cy="1705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  <a:cs typeface="Times New Roman" panose="02020603050405020304" pitchFamily="18" charset="0"/>
              </a:rPr>
              <a:t>       情绪原因抽取（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emotion cause extraction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ECE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）最早由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Lee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等人于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2010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年提出，最早指的是对引发情绪的事件进行抽取。</a:t>
            </a:r>
            <a:r>
              <a:rPr lang="en-US" altLang="zh-CN" dirty="0" err="1">
                <a:latin typeface="+mn-ea"/>
                <a:cs typeface="Times New Roman" panose="02020603050405020304" pitchFamily="18" charset="0"/>
              </a:rPr>
              <a:t>Gui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等人于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2016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年发布新的情绪原因语料，并重新定义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ECE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为对能引发情绪的子句抽取，目标是在已有情绪标注的前提下，预测一篇文档中哪个子句为情绪原因。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F79304F-76A2-4326-BBC9-33BDCBF41CAE}"/>
              </a:ext>
            </a:extLst>
          </p:cNvPr>
          <p:cNvCxnSpPr/>
          <p:nvPr/>
        </p:nvCxnSpPr>
        <p:spPr>
          <a:xfrm>
            <a:off x="0" y="822121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1710A68A-C099-4FA4-AE6B-362597A46E13}"/>
              </a:ext>
            </a:extLst>
          </p:cNvPr>
          <p:cNvSpPr txBox="1"/>
          <p:nvPr/>
        </p:nvSpPr>
        <p:spPr>
          <a:xfrm>
            <a:off x="966226" y="-24340"/>
            <a:ext cx="7758325" cy="825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latin typeface="+mn-ea"/>
                <a:cs typeface="Times New Roman" panose="02020603050405020304" pitchFamily="18" charset="0"/>
              </a:rPr>
              <a:t>情绪原因抽取（</a:t>
            </a:r>
            <a:r>
              <a:rPr lang="en-US" altLang="zh-CN" sz="3600" b="1" dirty="0">
                <a:latin typeface="+mn-ea"/>
                <a:cs typeface="Times New Roman" panose="02020603050405020304" pitchFamily="18" charset="0"/>
              </a:rPr>
              <a:t>ECE</a:t>
            </a:r>
            <a:r>
              <a:rPr lang="zh-CN" altLang="en-US" sz="3600" b="1" dirty="0">
                <a:latin typeface="+mn-ea"/>
                <a:cs typeface="Times New Roman" panose="02020603050405020304" pitchFamily="18" charset="0"/>
              </a:rPr>
              <a:t>）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AABF1CF4-8232-4DD2-98AF-66F7781B9BC4}"/>
              </a:ext>
            </a:extLst>
          </p:cNvPr>
          <p:cNvSpPr/>
          <p:nvPr/>
        </p:nvSpPr>
        <p:spPr>
          <a:xfrm>
            <a:off x="10490" y="243316"/>
            <a:ext cx="864066" cy="578805"/>
          </a:xfrm>
          <a:prstGeom prst="homePlate">
            <a:avLst/>
          </a:prstGeom>
          <a:solidFill>
            <a:srgbClr val="24417E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2" descr="查看源图像">
            <a:extLst>
              <a:ext uri="{FF2B5EF4-FFF2-40B4-BE49-F238E27FC236}">
                <a16:creationId xmlns:a16="http://schemas.microsoft.com/office/drawing/2014/main" id="{A1FE96E0-21B0-4C49-A8D1-1790FADC8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271" y="243306"/>
            <a:ext cx="1922652" cy="44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5767B27-FA4C-4F40-916A-C1FCDE6C79D1}"/>
              </a:ext>
            </a:extLst>
          </p:cNvPr>
          <p:cNvSpPr txBox="1"/>
          <p:nvPr/>
        </p:nvSpPr>
        <p:spPr>
          <a:xfrm>
            <a:off x="1217896" y="3248156"/>
            <a:ext cx="3781943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 was  very  happy  that  they  like  it.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43BFB8D-A719-477E-B7D0-9B5633BD7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751864"/>
            <a:ext cx="5589301" cy="170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416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F157208-7348-4ED3-9998-BAAA2AF6E8B2}"/>
              </a:ext>
            </a:extLst>
          </p:cNvPr>
          <p:cNvSpPr txBox="1"/>
          <p:nvPr/>
        </p:nvSpPr>
        <p:spPr>
          <a:xfrm>
            <a:off x="1125617" y="1400927"/>
            <a:ext cx="9410956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两大问题：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、在原因抽取之前，情绪必须被人工标注出来，这限制了实际应用。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、首先标注情绪，接着抽取情绪原因做法忽视了情绪与原因之间相互指示的关系。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F79304F-76A2-4326-BBC9-33BDCBF41CAE}"/>
              </a:ext>
            </a:extLst>
          </p:cNvPr>
          <p:cNvCxnSpPr/>
          <p:nvPr/>
        </p:nvCxnSpPr>
        <p:spPr>
          <a:xfrm>
            <a:off x="0" y="822121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1710A68A-C099-4FA4-AE6B-362597A46E13}"/>
              </a:ext>
            </a:extLst>
          </p:cNvPr>
          <p:cNvSpPr txBox="1"/>
          <p:nvPr/>
        </p:nvSpPr>
        <p:spPr>
          <a:xfrm>
            <a:off x="966226" y="-24340"/>
            <a:ext cx="7758325" cy="825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情绪原因对抽取（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ECPE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AABF1CF4-8232-4DD2-98AF-66F7781B9BC4}"/>
              </a:ext>
            </a:extLst>
          </p:cNvPr>
          <p:cNvSpPr/>
          <p:nvPr/>
        </p:nvSpPr>
        <p:spPr>
          <a:xfrm>
            <a:off x="10490" y="243316"/>
            <a:ext cx="864066" cy="578805"/>
          </a:xfrm>
          <a:prstGeom prst="homePlate">
            <a:avLst/>
          </a:prstGeom>
          <a:solidFill>
            <a:srgbClr val="24417E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" name="Picture 2" descr="查看源图像">
            <a:extLst>
              <a:ext uri="{FF2B5EF4-FFF2-40B4-BE49-F238E27FC236}">
                <a16:creationId xmlns:a16="http://schemas.microsoft.com/office/drawing/2014/main" id="{A1FE96E0-21B0-4C49-A8D1-1790FADC8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271" y="243306"/>
            <a:ext cx="1922652" cy="44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129AFC2-5643-4F51-BFC0-46EFC71C049A}"/>
              </a:ext>
            </a:extLst>
          </p:cNvPr>
          <p:cNvSpPr txBox="1"/>
          <p:nvPr/>
        </p:nvSpPr>
        <p:spPr>
          <a:xfrm>
            <a:off x="1125617" y="2689998"/>
            <a:ext cx="9410956" cy="1705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因此，论文作者于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2019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年的一篇论文中提出情绪原因对抽取任务（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emotion cause pair extraction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ECPE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），目标是抽取一篇文档中的情绪与产生情绪原因子句。论文采用两阶段方法，第一阶段，抽取独立的情绪集合和原因集合，第二阶段，将情绪与原因进行过滤筛选。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FFA664A-18FB-4F2C-8E0E-14DF23554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621" y="4126300"/>
            <a:ext cx="5274310" cy="243078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DE24FB4-610B-4D04-9AA7-6433562FFBBA}"/>
              </a:ext>
            </a:extLst>
          </p:cNvPr>
          <p:cNvSpPr txBox="1"/>
          <p:nvPr/>
        </p:nvSpPr>
        <p:spPr>
          <a:xfrm>
            <a:off x="5634606" y="6481166"/>
            <a:ext cx="1886032" cy="376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ECPE-2Step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59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F157208-7348-4ED3-9998-BAAA2AF6E8B2}"/>
              </a:ext>
            </a:extLst>
          </p:cNvPr>
          <p:cNvSpPr txBox="1"/>
          <p:nvPr/>
        </p:nvSpPr>
        <p:spPr>
          <a:xfrm>
            <a:off x="1125617" y="1102199"/>
            <a:ext cx="9410956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Motivation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、模型不能直接抽取最终的情绪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原因对。需要两个预测步骤才能得到最终的情绪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原因对。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、第一阶段的错误将会影响第二阶段的表现。第二阶段召回率上限是第一阶段的召回率。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F79304F-76A2-4326-BBC9-33BDCBF41CAE}"/>
              </a:ext>
            </a:extLst>
          </p:cNvPr>
          <p:cNvCxnSpPr/>
          <p:nvPr/>
        </p:nvCxnSpPr>
        <p:spPr>
          <a:xfrm>
            <a:off x="0" y="822121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1710A68A-C099-4FA4-AE6B-362597A46E13}"/>
              </a:ext>
            </a:extLst>
          </p:cNvPr>
          <p:cNvSpPr txBox="1"/>
          <p:nvPr/>
        </p:nvSpPr>
        <p:spPr>
          <a:xfrm>
            <a:off x="966226" y="-24340"/>
            <a:ext cx="7758325" cy="825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ECPE-2D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AABF1CF4-8232-4DD2-98AF-66F7781B9BC4}"/>
              </a:ext>
            </a:extLst>
          </p:cNvPr>
          <p:cNvSpPr/>
          <p:nvPr/>
        </p:nvSpPr>
        <p:spPr>
          <a:xfrm>
            <a:off x="10490" y="243316"/>
            <a:ext cx="864066" cy="578805"/>
          </a:xfrm>
          <a:prstGeom prst="homePlate">
            <a:avLst/>
          </a:prstGeom>
          <a:solidFill>
            <a:srgbClr val="24417E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" name="Picture 2" descr="查看源图像">
            <a:extLst>
              <a:ext uri="{FF2B5EF4-FFF2-40B4-BE49-F238E27FC236}">
                <a16:creationId xmlns:a16="http://schemas.microsoft.com/office/drawing/2014/main" id="{A1FE96E0-21B0-4C49-A8D1-1790FADC8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271" y="243306"/>
            <a:ext cx="1922652" cy="44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C96D70F-DABE-44C6-A951-AB53A381F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723" y="2475994"/>
            <a:ext cx="6736664" cy="384081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466F007-AA50-48C3-916B-D0A0B588685D}"/>
              </a:ext>
            </a:extLst>
          </p:cNvPr>
          <p:cNvSpPr txBox="1"/>
          <p:nvPr/>
        </p:nvSpPr>
        <p:spPr>
          <a:xfrm>
            <a:off x="4558112" y="6316807"/>
            <a:ext cx="2807422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Our method: ECPE-2D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91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F79304F-76A2-4326-BBC9-33BDCBF41CAE}"/>
              </a:ext>
            </a:extLst>
          </p:cNvPr>
          <p:cNvCxnSpPr/>
          <p:nvPr/>
        </p:nvCxnSpPr>
        <p:spPr>
          <a:xfrm>
            <a:off x="0" y="822121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1710A68A-C099-4FA4-AE6B-362597A46E13}"/>
              </a:ext>
            </a:extLst>
          </p:cNvPr>
          <p:cNvSpPr txBox="1"/>
          <p:nvPr/>
        </p:nvSpPr>
        <p:spPr>
          <a:xfrm>
            <a:off x="966226" y="-24340"/>
            <a:ext cx="7758325" cy="825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Individual Emotion/Cause Encoding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AABF1CF4-8232-4DD2-98AF-66F7781B9BC4}"/>
              </a:ext>
            </a:extLst>
          </p:cNvPr>
          <p:cNvSpPr/>
          <p:nvPr/>
        </p:nvSpPr>
        <p:spPr>
          <a:xfrm>
            <a:off x="10490" y="243316"/>
            <a:ext cx="864066" cy="578805"/>
          </a:xfrm>
          <a:prstGeom prst="homePlate">
            <a:avLst/>
          </a:prstGeom>
          <a:solidFill>
            <a:srgbClr val="24417E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" name="Picture 2" descr="查看源图像">
            <a:extLst>
              <a:ext uri="{FF2B5EF4-FFF2-40B4-BE49-F238E27FC236}">
                <a16:creationId xmlns:a16="http://schemas.microsoft.com/office/drawing/2014/main" id="{A1FE96E0-21B0-4C49-A8D1-1790FADC8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271" y="243306"/>
            <a:ext cx="1922652" cy="44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FA71021-9EF2-49EF-906F-51A3CC443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42" y="1191242"/>
            <a:ext cx="8960652" cy="510878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CD31A2C-993F-4961-A653-DF7EA18F51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0376" y="2896134"/>
            <a:ext cx="2455283" cy="40156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D9313AA-2800-40F8-9BEC-E719D62310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4156" y="3631472"/>
            <a:ext cx="2971767" cy="33266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2CF224A-406B-4D7A-AE8E-6365053934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3899" y="4234254"/>
            <a:ext cx="3276884" cy="74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766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F79304F-76A2-4326-BBC9-33BDCBF41CAE}"/>
              </a:ext>
            </a:extLst>
          </p:cNvPr>
          <p:cNvCxnSpPr/>
          <p:nvPr/>
        </p:nvCxnSpPr>
        <p:spPr>
          <a:xfrm>
            <a:off x="0" y="822121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1710A68A-C099-4FA4-AE6B-362597A46E13}"/>
              </a:ext>
            </a:extLst>
          </p:cNvPr>
          <p:cNvSpPr txBox="1"/>
          <p:nvPr/>
        </p:nvSpPr>
        <p:spPr>
          <a:xfrm>
            <a:off x="966226" y="-24340"/>
            <a:ext cx="7758325" cy="825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Emotion-Cause Full Pairing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AABF1CF4-8232-4DD2-98AF-66F7781B9BC4}"/>
              </a:ext>
            </a:extLst>
          </p:cNvPr>
          <p:cNvSpPr/>
          <p:nvPr/>
        </p:nvSpPr>
        <p:spPr>
          <a:xfrm>
            <a:off x="10490" y="243316"/>
            <a:ext cx="864066" cy="578805"/>
          </a:xfrm>
          <a:prstGeom prst="homePlate">
            <a:avLst/>
          </a:prstGeom>
          <a:solidFill>
            <a:srgbClr val="24417E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" name="Picture 2" descr="查看源图像">
            <a:extLst>
              <a:ext uri="{FF2B5EF4-FFF2-40B4-BE49-F238E27FC236}">
                <a16:creationId xmlns:a16="http://schemas.microsoft.com/office/drawing/2014/main" id="{A1FE96E0-21B0-4C49-A8D1-1790FADC8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271" y="243306"/>
            <a:ext cx="1922652" cy="44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FA71021-9EF2-49EF-906F-51A3CC443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42" y="1191242"/>
            <a:ext cx="8960652" cy="510878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CADDA4A-0FA4-41DB-87F9-5C7F47349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2664" y="2856067"/>
            <a:ext cx="3124194" cy="34019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F57A2F5-E813-480A-B4CB-33C60D2E2B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2664" y="3718372"/>
            <a:ext cx="472481" cy="21337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8B2FB2E-36B0-4270-8CAB-B73B384AB793}"/>
              </a:ext>
            </a:extLst>
          </p:cNvPr>
          <p:cNvSpPr txBox="1"/>
          <p:nvPr/>
        </p:nvSpPr>
        <p:spPr>
          <a:xfrm>
            <a:off x="9581013" y="3636644"/>
            <a:ext cx="2485845" cy="376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Relative position embedding</a:t>
            </a:r>
          </a:p>
        </p:txBody>
      </p:sp>
    </p:spTree>
    <p:extLst>
      <p:ext uri="{BB962C8B-B14F-4D97-AF65-F5344CB8AC3E}">
        <p14:creationId xmlns:p14="http://schemas.microsoft.com/office/powerpoint/2010/main" val="3427423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F79304F-76A2-4326-BBC9-33BDCBF41CAE}"/>
              </a:ext>
            </a:extLst>
          </p:cNvPr>
          <p:cNvCxnSpPr/>
          <p:nvPr/>
        </p:nvCxnSpPr>
        <p:spPr>
          <a:xfrm>
            <a:off x="0" y="822121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1710A68A-C099-4FA4-AE6B-362597A46E13}"/>
              </a:ext>
            </a:extLst>
          </p:cNvPr>
          <p:cNvSpPr txBox="1"/>
          <p:nvPr/>
        </p:nvSpPr>
        <p:spPr>
          <a:xfrm>
            <a:off x="966226" y="-24340"/>
            <a:ext cx="7758325" cy="825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2D Emotion-Cause Pair Interaction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AABF1CF4-8232-4DD2-98AF-66F7781B9BC4}"/>
              </a:ext>
            </a:extLst>
          </p:cNvPr>
          <p:cNvSpPr/>
          <p:nvPr/>
        </p:nvSpPr>
        <p:spPr>
          <a:xfrm>
            <a:off x="10490" y="243316"/>
            <a:ext cx="864066" cy="578805"/>
          </a:xfrm>
          <a:prstGeom prst="homePlate">
            <a:avLst/>
          </a:prstGeom>
          <a:solidFill>
            <a:srgbClr val="24417E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" name="Picture 2" descr="查看源图像">
            <a:extLst>
              <a:ext uri="{FF2B5EF4-FFF2-40B4-BE49-F238E27FC236}">
                <a16:creationId xmlns:a16="http://schemas.microsoft.com/office/drawing/2014/main" id="{A1FE96E0-21B0-4C49-A8D1-1790FADC8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271" y="243306"/>
            <a:ext cx="1922652" cy="44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2CE2768-0977-4681-AAD0-CDA3ABC90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80" y="2130807"/>
            <a:ext cx="7411147" cy="442635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BD6F80B-EFF9-4942-84DC-DA1CAF75B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4551" y="1400927"/>
            <a:ext cx="1813717" cy="100592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C4DDB6F-4764-449E-BD25-845D6CC146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9533" y="2514521"/>
            <a:ext cx="2812024" cy="91447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5E05700-1649-48AD-94A1-C91F8767CB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0329" y="3516870"/>
            <a:ext cx="2164268" cy="67061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C29CC9F-23B4-4AA5-BFF7-6EFA85D613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79156" y="4294019"/>
            <a:ext cx="2888230" cy="358171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1F123BC-ABB3-47EB-9FFD-96D2BD7679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34569" y="4816108"/>
            <a:ext cx="2415749" cy="70110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27AC5D23-19F9-411D-9DDA-EEC34C61FC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95169" y="5681127"/>
            <a:ext cx="1143099" cy="40389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3100A9C-65E8-41B9-A98C-54D225DF6EA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58677" y="843485"/>
            <a:ext cx="3848433" cy="136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678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F79304F-76A2-4326-BBC9-33BDCBF41CAE}"/>
              </a:ext>
            </a:extLst>
          </p:cNvPr>
          <p:cNvCxnSpPr/>
          <p:nvPr/>
        </p:nvCxnSpPr>
        <p:spPr>
          <a:xfrm>
            <a:off x="0" y="822121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1710A68A-C099-4FA4-AE6B-362597A46E13}"/>
              </a:ext>
            </a:extLst>
          </p:cNvPr>
          <p:cNvSpPr txBox="1"/>
          <p:nvPr/>
        </p:nvSpPr>
        <p:spPr>
          <a:xfrm>
            <a:off x="966226" y="-24340"/>
            <a:ext cx="7758325" cy="825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2D Emotion-Cause Pair Prediction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AABF1CF4-8232-4DD2-98AF-66F7781B9BC4}"/>
              </a:ext>
            </a:extLst>
          </p:cNvPr>
          <p:cNvSpPr/>
          <p:nvPr/>
        </p:nvSpPr>
        <p:spPr>
          <a:xfrm>
            <a:off x="10490" y="243316"/>
            <a:ext cx="864066" cy="578805"/>
          </a:xfrm>
          <a:prstGeom prst="homePlate">
            <a:avLst/>
          </a:prstGeom>
          <a:solidFill>
            <a:srgbClr val="24417E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" name="Picture 2" descr="查看源图像">
            <a:extLst>
              <a:ext uri="{FF2B5EF4-FFF2-40B4-BE49-F238E27FC236}">
                <a16:creationId xmlns:a16="http://schemas.microsoft.com/office/drawing/2014/main" id="{A1FE96E0-21B0-4C49-A8D1-1790FADC8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271" y="243306"/>
            <a:ext cx="1922652" cy="44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79A8198-50F4-4B54-9015-F8DE2FBBB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556" y="2067547"/>
            <a:ext cx="3025402" cy="48772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59FB421-8506-4AB5-B0BA-1E363E095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934" y="3458226"/>
            <a:ext cx="2812024" cy="64775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49F82F9-BC78-4551-B27D-2BD4909046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1505" y="4130304"/>
            <a:ext cx="4160881" cy="67061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AAAA992-54D0-4884-B637-7DBF56369F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5934" y="4979007"/>
            <a:ext cx="2758679" cy="373412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141D6335-1433-4587-8EFD-C7FA09936295}"/>
              </a:ext>
            </a:extLst>
          </p:cNvPr>
          <p:cNvSpPr txBox="1"/>
          <p:nvPr/>
        </p:nvSpPr>
        <p:spPr>
          <a:xfrm>
            <a:off x="7769367" y="2974996"/>
            <a:ext cx="2807422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Loss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54F87678-636B-4C70-B555-C037B2F836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564" y="1631813"/>
            <a:ext cx="7252070" cy="413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968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F79304F-76A2-4326-BBC9-33BDCBF41CAE}"/>
              </a:ext>
            </a:extLst>
          </p:cNvPr>
          <p:cNvCxnSpPr/>
          <p:nvPr/>
        </p:nvCxnSpPr>
        <p:spPr>
          <a:xfrm>
            <a:off x="0" y="822121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AABF1CF4-8232-4DD2-98AF-66F7781B9BC4}"/>
              </a:ext>
            </a:extLst>
          </p:cNvPr>
          <p:cNvSpPr/>
          <p:nvPr/>
        </p:nvSpPr>
        <p:spPr>
          <a:xfrm>
            <a:off x="10490" y="243316"/>
            <a:ext cx="864066" cy="578805"/>
          </a:xfrm>
          <a:prstGeom prst="homePlate">
            <a:avLst/>
          </a:prstGeom>
          <a:solidFill>
            <a:srgbClr val="24417E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" name="Picture 2" descr="查看源图像">
            <a:extLst>
              <a:ext uri="{FF2B5EF4-FFF2-40B4-BE49-F238E27FC236}">
                <a16:creationId xmlns:a16="http://schemas.microsoft.com/office/drawing/2014/main" id="{A1FE96E0-21B0-4C49-A8D1-1790FADC8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271" y="243306"/>
            <a:ext cx="1922652" cy="44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9015C7C-0886-47DA-A644-94B456055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051" y="1291903"/>
            <a:ext cx="4388231" cy="428676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A9F750D-6A17-42D3-BE1E-3A2CD10AFE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1779" y="1139439"/>
            <a:ext cx="5685655" cy="400521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870BD70-B616-4F07-84AD-A12D7E26FA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9365" y="5507274"/>
            <a:ext cx="1882303" cy="31244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F0298A6-C3F5-4D1D-B357-1C13DC95EEC4}"/>
              </a:ext>
            </a:extLst>
          </p:cNvPr>
          <p:cNvSpPr txBox="1"/>
          <p:nvPr/>
        </p:nvSpPr>
        <p:spPr>
          <a:xfrm>
            <a:off x="5789565" y="5360813"/>
            <a:ext cx="2807422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Loss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B4A83B5-3FED-4B4E-A1F7-58F49A5E95F7}"/>
              </a:ext>
            </a:extLst>
          </p:cNvPr>
          <p:cNvSpPr txBox="1"/>
          <p:nvPr/>
        </p:nvSpPr>
        <p:spPr>
          <a:xfrm>
            <a:off x="966226" y="-24340"/>
            <a:ext cx="7758325" cy="825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Multi-task Learning in ECPE-2Step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109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</TotalTime>
  <Words>437</Words>
  <Application>Microsoft Office PowerPoint</Application>
  <PresentationFormat>宽屏</PresentationFormat>
  <Paragraphs>39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微软雅黑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zl z</dc:creator>
  <cp:lastModifiedBy>zl</cp:lastModifiedBy>
  <cp:revision>35</cp:revision>
  <dcterms:created xsi:type="dcterms:W3CDTF">2021-11-13T06:18:33Z</dcterms:created>
  <dcterms:modified xsi:type="dcterms:W3CDTF">2021-11-26T08:47:43Z</dcterms:modified>
</cp:coreProperties>
</file>